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Constantia"/>
      <p:regular r:id="rId40"/>
      <p:bold r:id="rId41"/>
      <p:italic r:id="rId42"/>
      <p:boldItalic r:id="rId43"/>
    </p:embeddedFont>
    <p:embeddedFont>
      <p:font typeface="Courgette"/>
      <p:regular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iemiPVx7MtSO3NhKbgkb6NpNIs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nstantia-regular.fntdata"/><Relationship Id="rId42" Type="http://schemas.openxmlformats.org/officeDocument/2006/relationships/font" Target="fonts/Constantia-italic.fntdata"/><Relationship Id="rId41" Type="http://schemas.openxmlformats.org/officeDocument/2006/relationships/font" Target="fonts/Constantia-bold.fntdata"/><Relationship Id="rId44" Type="http://schemas.openxmlformats.org/officeDocument/2006/relationships/font" Target="fonts/Courgette-regular.fntdata"/><Relationship Id="rId43" Type="http://schemas.openxmlformats.org/officeDocument/2006/relationships/font" Target="fonts/Constantia-boldItalic.fntdata"/><Relationship Id="rId46" Type="http://schemas.openxmlformats.org/officeDocument/2006/relationships/font" Target="fonts/Merriweather-bold.fntdata"/><Relationship Id="rId45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erriweather-boldItalic.fntdata"/><Relationship Id="rId47" Type="http://schemas.openxmlformats.org/officeDocument/2006/relationships/font" Target="fonts/Merriweather-italic.fntdata"/><Relationship Id="rId4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ProximaNova-bold.fntdata"/><Relationship Id="rId36" Type="http://schemas.openxmlformats.org/officeDocument/2006/relationships/font" Target="fonts/ProximaNova-regular.fntdata"/><Relationship Id="rId39" Type="http://schemas.openxmlformats.org/officeDocument/2006/relationships/font" Target="fonts/ProximaNova-boldItalic.fntdata"/><Relationship Id="rId38" Type="http://schemas.openxmlformats.org/officeDocument/2006/relationships/font" Target="fonts/ProximaNova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40e58ec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40e58ec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e40e58ec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3432481d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3432481d3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96e02859_0_20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cc96e02859_0_20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c96e02859_0_2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cc96e02859_0_2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c96e02859_0_2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c96e02859_0_2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cc96e02859_0_2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c96e02859_0_2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c96e02859_0_2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c96e02859_0_2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cc96e02859_0_2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0920d8684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e0920d8684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c96e02859_0_2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c96e02859_0_2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cc96e02859_0_2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38d1e444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38d1e444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e438d1e444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7619d9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37619d9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e37619d99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2c724b68a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2c724b68a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2c724b68a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c96e02859_0_2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c96e02859_0_2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cc96e02859_0_2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7fd5832b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7fd5832b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b7fd5832be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14d30fcf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e14d30fcf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14d30fcf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e14d30fcf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c96e02859_0_2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cc96e02859_0_2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38d1e44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38d1e44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e438d1e44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38d1e44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438d1e44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e438d1e44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38d1e444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38d1e444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e438d1e444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38d1e44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38d1e44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438d1e44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38d1e4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38d1e4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438d1e44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920d868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0920d868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0920d868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2441f04f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2441f04f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2441f04f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438d1e444_0_109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e438d1e444_0_109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e438d1e444_0_109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e438d1e444_0_1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38d1e444_0_154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e438d1e444_0_154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e438d1e444_0_1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38d1e444_0_1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38d1e444_0_160"/>
          <p:cNvSpPr/>
          <p:nvPr>
            <p:ph idx="2" type="pic"/>
          </p:nvPr>
        </p:nvSpPr>
        <p:spPr>
          <a:xfrm>
            <a:off x="-71015" y="0"/>
            <a:ext cx="122631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6" name="Google Shape;66;ge438d1e444_0_160"/>
          <p:cNvGrpSpPr/>
          <p:nvPr/>
        </p:nvGrpSpPr>
        <p:grpSpPr>
          <a:xfrm flipH="1">
            <a:off x="2076116" y="1374276"/>
            <a:ext cx="7324512" cy="3883620"/>
            <a:chOff x="252031" y="-22763"/>
            <a:chExt cx="7324512" cy="7269974"/>
          </a:xfrm>
        </p:grpSpPr>
        <p:sp>
          <p:nvSpPr>
            <p:cNvPr id="67" name="Google Shape;67;ge438d1e444_0_160"/>
            <p:cNvSpPr/>
            <p:nvPr/>
          </p:nvSpPr>
          <p:spPr>
            <a:xfrm>
              <a:off x="500743" y="-22763"/>
              <a:ext cx="7075800" cy="5878200"/>
            </a:xfrm>
            <a:prstGeom prst="rect">
              <a:avLst/>
            </a:prstGeom>
            <a:noFill/>
            <a:ln cap="flat" cmpd="sng" w="127000">
              <a:solidFill>
                <a:srgbClr val="2F334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ge438d1e444_0_160"/>
            <p:cNvSpPr/>
            <p:nvPr/>
          </p:nvSpPr>
          <p:spPr>
            <a:xfrm>
              <a:off x="979714" y="1181211"/>
              <a:ext cx="6117900" cy="6066000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ge438d1e444_0_160"/>
            <p:cNvSpPr/>
            <p:nvPr/>
          </p:nvSpPr>
          <p:spPr>
            <a:xfrm>
              <a:off x="252031" y="655467"/>
              <a:ext cx="6475200" cy="570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ge438d1e444_0_160"/>
          <p:cNvSpPr txBox="1"/>
          <p:nvPr>
            <p:ph type="ctrTitle"/>
          </p:nvPr>
        </p:nvSpPr>
        <p:spPr>
          <a:xfrm>
            <a:off x="2791372" y="2238426"/>
            <a:ext cx="66093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800"/>
              <a:buFont typeface="Calibri"/>
              <a:buNone/>
              <a:defRPr b="1" sz="48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1" name="Google Shape;71;ge438d1e444_0_160"/>
          <p:cNvSpPr txBox="1"/>
          <p:nvPr>
            <p:ph idx="1" type="subTitle"/>
          </p:nvPr>
        </p:nvSpPr>
        <p:spPr>
          <a:xfrm>
            <a:off x="2791372" y="3838627"/>
            <a:ext cx="6609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400"/>
              <a:buNone/>
              <a:defRPr sz="24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e438d1e444_0_114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e438d1e444_0_114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e438d1e444_0_114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e438d1e444_0_1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438d1e444_0_119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e438d1e444_0_119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e438d1e444_0_119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e438d1e444_0_119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e438d1e444_0_119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e438d1e444_0_1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438d1e444_0_12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e438d1e444_0_12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e438d1e444_0_126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e438d1e444_0_126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e438d1e444_0_1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438d1e444_0_13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e438d1e444_0_13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e438d1e444_0_1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438d1e444_0_136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e438d1e444_0_136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e438d1e444_0_136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e438d1e444_0_1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438d1e444_0_141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e438d1e444_0_1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438d1e444_0_14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e438d1e444_0_144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e438d1e444_0_144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e438d1e444_0_144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e438d1e444_0_1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438d1e444_0_15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e438d1e444_0_15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e438d1e444_0_1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438d1e444_0_10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e438d1e444_0_10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e438d1e444_0_1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0e58ec58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ge40e58ec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75" y="0"/>
            <a:ext cx="80467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e40e58ec58_0_0"/>
          <p:cNvSpPr txBox="1"/>
          <p:nvPr/>
        </p:nvSpPr>
        <p:spPr>
          <a:xfrm>
            <a:off x="6299975" y="1618800"/>
            <a:ext cx="62415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000"/>
              <a:buFont typeface="Calibri"/>
              <a:buNone/>
            </a:pPr>
            <a:r>
              <a:rPr b="1" lang="en-US" sz="5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ANALYSIS </a:t>
            </a:r>
            <a:endParaRPr b="1" sz="5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000"/>
              <a:buFont typeface="Calibri"/>
              <a:buNone/>
            </a:pPr>
            <a:r>
              <a:rPr b="1" lang="en-US" sz="5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endParaRPr b="1" sz="5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000"/>
              <a:buFont typeface="Calibri"/>
              <a:buNone/>
            </a:pPr>
            <a:r>
              <a:rPr b="1" lang="en-US" sz="5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</a:t>
            </a:r>
            <a:endParaRPr b="1" sz="5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000"/>
              <a:buFont typeface="Calibri"/>
              <a:buNone/>
            </a:pPr>
            <a:r>
              <a:rPr b="1" lang="en-US" sz="5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1"/>
          <p:cNvSpPr txBox="1"/>
          <p:nvPr>
            <p:ph type="title"/>
          </p:nvPr>
        </p:nvSpPr>
        <p:spPr>
          <a:xfrm>
            <a:off x="114625" y="2999325"/>
            <a:ext cx="5380800" cy="23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5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24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3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5965950" y="1028225"/>
            <a:ext cx="5798400" cy="5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 Used to Clean our Data:</a:t>
            </a:r>
            <a:endParaRPr b="1" sz="15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5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5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Transforming Text into Lowercase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Tokenization of the text and Removing Punctuation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Stopwords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single letters and numbers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Performing Lemmatization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1351675" y="2407100"/>
            <a:ext cx="290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432481d3_0_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e3432481d3_0_13"/>
          <p:cNvSpPr txBox="1"/>
          <p:nvPr/>
        </p:nvSpPr>
        <p:spPr>
          <a:xfrm>
            <a:off x="326571" y="289250"/>
            <a:ext cx="1178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3432481d3_0_13"/>
          <p:cNvSpPr txBox="1"/>
          <p:nvPr>
            <p:ph type="title"/>
          </p:nvPr>
        </p:nvSpPr>
        <p:spPr>
          <a:xfrm>
            <a:off x="114625" y="2999325"/>
            <a:ext cx="5380800" cy="23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5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COUNTING WORDS AND CHARACTERS</a:t>
            </a:r>
            <a:endParaRPr sz="24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3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3432481d3_0_13"/>
          <p:cNvSpPr txBox="1"/>
          <p:nvPr>
            <p:ph idx="1" type="body"/>
          </p:nvPr>
        </p:nvSpPr>
        <p:spPr>
          <a:xfrm>
            <a:off x="5890225" y="1679175"/>
            <a:ext cx="5798400" cy="310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5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Counting the total number of words in every review (nb_words)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Counting the total number of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characters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every review (nb_chars)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the columns into our dataset to use as features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e3432481d3_0_13"/>
          <p:cNvSpPr txBox="1"/>
          <p:nvPr/>
        </p:nvSpPr>
        <p:spPr>
          <a:xfrm>
            <a:off x="1351675" y="2407100"/>
            <a:ext cx="290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96e02859_0_20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cc96e02859_0_2015"/>
          <p:cNvSpPr txBox="1"/>
          <p:nvPr/>
        </p:nvSpPr>
        <p:spPr>
          <a:xfrm>
            <a:off x="326571" y="289250"/>
            <a:ext cx="1178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cc96e02859_0_2015"/>
          <p:cNvSpPr txBox="1"/>
          <p:nvPr>
            <p:ph type="title"/>
          </p:nvPr>
        </p:nvSpPr>
        <p:spPr>
          <a:xfrm>
            <a:off x="114625" y="2899700"/>
            <a:ext cx="6016800" cy="256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TF-IDF SCORE </a:t>
            </a:r>
            <a:endParaRPr b="1" sz="3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CALCULATION</a:t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cc96e02859_0_2015"/>
          <p:cNvSpPr txBox="1"/>
          <p:nvPr/>
        </p:nvSpPr>
        <p:spPr>
          <a:xfrm>
            <a:off x="1351675" y="2407100"/>
            <a:ext cx="290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cc96e02859_0_2015"/>
          <p:cNvSpPr txBox="1"/>
          <p:nvPr>
            <p:ph idx="1" type="body"/>
          </p:nvPr>
        </p:nvSpPr>
        <p:spPr>
          <a:xfrm>
            <a:off x="5905375" y="1378600"/>
            <a:ext cx="5798400" cy="361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55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Selecting words that appear in at least 10 different reviews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TF-IDF columns for all the selected words</a:t>
            </a:r>
            <a:r>
              <a:rPr b="1"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TF-IDF score as features to train our model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105400" y="383575"/>
            <a:ext cx="111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 txBox="1"/>
          <p:nvPr>
            <p:ph type="title"/>
          </p:nvPr>
        </p:nvSpPr>
        <p:spPr>
          <a:xfrm>
            <a:off x="535550" y="129325"/>
            <a:ext cx="4939200" cy="107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latin typeface="Calibri"/>
                <a:ea typeface="Calibri"/>
                <a:cs typeface="Calibri"/>
                <a:sym typeface="Calibri"/>
              </a:rPr>
              <a:t>TF (Term Frequency)</a:t>
            </a:r>
            <a:endParaRPr b="1" sz="26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 txBox="1"/>
          <p:nvPr>
            <p:ph idx="1" type="subTitle"/>
          </p:nvPr>
        </p:nvSpPr>
        <p:spPr>
          <a:xfrm>
            <a:off x="333050" y="862950"/>
            <a:ext cx="5344200" cy="1786500"/>
          </a:xfrm>
          <a:prstGeom prst="rect">
            <a:avLst/>
          </a:prstGeom>
        </p:spPr>
        <p:txBody>
          <a:bodyPr anchorCtr="0" anchor="t" bIns="27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of the word in the document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2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÷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2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Number of words in the document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>
            <p:ph idx="4294967295" type="ctrTitle"/>
          </p:nvPr>
        </p:nvSpPr>
        <p:spPr>
          <a:xfrm>
            <a:off x="4309400" y="129325"/>
            <a:ext cx="7426200" cy="87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IDF (Inverse Document Frequency)</a:t>
            </a:r>
            <a:endParaRPr b="1" sz="2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 txBox="1"/>
          <p:nvPr>
            <p:ph idx="2" type="body"/>
          </p:nvPr>
        </p:nvSpPr>
        <p:spPr>
          <a:xfrm>
            <a:off x="6164325" y="862950"/>
            <a:ext cx="5344200" cy="1786500"/>
          </a:xfrm>
          <a:prstGeom prst="rect">
            <a:avLst/>
          </a:prstGeom>
        </p:spPr>
        <p:txBody>
          <a:bodyPr anchorCtr="0" anchor="t" bIns="27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of documents in the corpus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2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÷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2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Number of documents containing the word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1074875" y="3300325"/>
            <a:ext cx="10173600" cy="2407200"/>
          </a:xfrm>
          <a:prstGeom prst="rect">
            <a:avLst/>
          </a:prstGeom>
          <a:solidFill>
            <a:srgbClr val="F3F3F3"/>
          </a:solidFill>
          <a:ln cap="flat" cmpd="dbl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tf-idf(w,d) = tf(w,d) * log( idf(w) 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										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, where w = word (term)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											    d = document (review text)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c96e02859_0_21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cc96e02859_0_2136"/>
          <p:cNvSpPr txBox="1"/>
          <p:nvPr>
            <p:ph type="title"/>
          </p:nvPr>
        </p:nvSpPr>
        <p:spPr>
          <a:xfrm>
            <a:off x="117025" y="2899700"/>
            <a:ext cx="5376000" cy="149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PERFORMING SENTIMENT ANALYSIS</a:t>
            </a:r>
            <a:endParaRPr sz="4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cc96e02859_0_2136"/>
          <p:cNvSpPr txBox="1"/>
          <p:nvPr/>
        </p:nvSpPr>
        <p:spPr>
          <a:xfrm>
            <a:off x="1351675" y="2407100"/>
            <a:ext cx="290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cc96e02859_0_2136"/>
          <p:cNvSpPr txBox="1"/>
          <p:nvPr>
            <p:ph idx="1" type="body"/>
          </p:nvPr>
        </p:nvSpPr>
        <p:spPr>
          <a:xfrm>
            <a:off x="5905375" y="1378600"/>
            <a:ext cx="5798400" cy="361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55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sentiment analysis features using Vader from NLTK module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Generating sentiment scores for each review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Integrating the scores as features in our model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c96e02859_0_21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gcc96e02859_0_2150"/>
          <p:cNvPicPr preferRelativeResize="0"/>
          <p:nvPr/>
        </p:nvPicPr>
        <p:blipFill rotWithShape="1">
          <a:blip r:embed="rId3">
            <a:alphaModFix/>
          </a:blip>
          <a:srcRect b="20032" l="14555" r="35476" t="50434"/>
          <a:stretch/>
        </p:blipFill>
        <p:spPr>
          <a:xfrm>
            <a:off x="509387" y="2977825"/>
            <a:ext cx="10827223" cy="359797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gcc96e02859_0_2150"/>
          <p:cNvSpPr txBox="1"/>
          <p:nvPr>
            <p:ph idx="1" type="body"/>
          </p:nvPr>
        </p:nvSpPr>
        <p:spPr>
          <a:xfrm>
            <a:off x="373125" y="331900"/>
            <a:ext cx="4289700" cy="511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have used the polarity_scores() method from Vader to </a:t>
            </a: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</a:t>
            </a: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sentiment analysis of our review text.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cc96e02859_0_2150"/>
          <p:cNvSpPr txBox="1"/>
          <p:nvPr>
            <p:ph idx="1" type="body"/>
          </p:nvPr>
        </p:nvSpPr>
        <p:spPr>
          <a:xfrm>
            <a:off x="5452225" y="242075"/>
            <a:ext cx="5630700" cy="5112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review, Vader returns 4 values: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neutral score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positive score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negative score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compound score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that summarizes the previous scores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c96e02859_0_21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gcc96e02859_0_2192"/>
          <p:cNvSpPr txBox="1"/>
          <p:nvPr/>
        </p:nvSpPr>
        <p:spPr>
          <a:xfrm>
            <a:off x="251927" y="223936"/>
            <a:ext cx="1175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cc96e02859_0_2192"/>
          <p:cNvSpPr txBox="1"/>
          <p:nvPr>
            <p:ph type="title"/>
          </p:nvPr>
        </p:nvSpPr>
        <p:spPr>
          <a:xfrm>
            <a:off x="449933" y="31572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50">
                <a:latin typeface="Calibri"/>
                <a:ea typeface="Calibri"/>
                <a:cs typeface="Calibri"/>
                <a:sym typeface="Calibri"/>
              </a:rPr>
              <a:t>DENSITY PLOT</a:t>
            </a:r>
            <a:endParaRPr b="1" sz="38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cc96e02859_0_2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800" y="1835725"/>
            <a:ext cx="7020525" cy="4777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c96e02859_0_2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cc96e02859_0_2143"/>
          <p:cNvSpPr txBox="1"/>
          <p:nvPr/>
        </p:nvSpPr>
        <p:spPr>
          <a:xfrm>
            <a:off x="326571" y="289250"/>
            <a:ext cx="1178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cc96e02859_0_2143"/>
          <p:cNvSpPr txBox="1"/>
          <p:nvPr>
            <p:ph type="title"/>
          </p:nvPr>
        </p:nvSpPr>
        <p:spPr>
          <a:xfrm>
            <a:off x="133075" y="2968850"/>
            <a:ext cx="5343900" cy="246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SPLITTING THE DATASET </a:t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cc96e02859_0_2143"/>
          <p:cNvSpPr txBox="1"/>
          <p:nvPr>
            <p:ph idx="1" type="body"/>
          </p:nvPr>
        </p:nvSpPr>
        <p:spPr>
          <a:xfrm>
            <a:off x="5889100" y="469300"/>
            <a:ext cx="6222000" cy="605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46" name="Google Shape;246;gcc96e02859_0_2143"/>
          <p:cNvSpPr txBox="1"/>
          <p:nvPr/>
        </p:nvSpPr>
        <p:spPr>
          <a:xfrm>
            <a:off x="1351675" y="2407100"/>
            <a:ext cx="290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cc96e02859_0_2143"/>
          <p:cNvSpPr txBox="1"/>
          <p:nvPr>
            <p:ph idx="1" type="body"/>
          </p:nvPr>
        </p:nvSpPr>
        <p:spPr>
          <a:xfrm>
            <a:off x="5889100" y="844700"/>
            <a:ext cx="5798400" cy="516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55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test_train_split function to randomly split our data into 8:2 ratio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71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80% of the data to train our model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71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20% of the data to assess our model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Generating four portions of data - x_train, y_train, x_test, and y_test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71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x_train - training features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71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y_train -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label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71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x_test - testing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71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y_test - testing label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0920d8684_0_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ge0920d8684_0_58"/>
          <p:cNvSpPr txBox="1"/>
          <p:nvPr/>
        </p:nvSpPr>
        <p:spPr>
          <a:xfrm>
            <a:off x="326571" y="289250"/>
            <a:ext cx="1178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0920d8684_0_58"/>
          <p:cNvSpPr txBox="1"/>
          <p:nvPr>
            <p:ph type="title"/>
          </p:nvPr>
        </p:nvSpPr>
        <p:spPr>
          <a:xfrm>
            <a:off x="133075" y="2968850"/>
            <a:ext cx="5343900" cy="246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TRAINING OUR CLASSIFICATION MODEL</a:t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e0920d8684_0_58"/>
          <p:cNvSpPr txBox="1"/>
          <p:nvPr>
            <p:ph idx="1" type="body"/>
          </p:nvPr>
        </p:nvSpPr>
        <p:spPr>
          <a:xfrm>
            <a:off x="5889100" y="469300"/>
            <a:ext cx="6222000" cy="605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56" name="Google Shape;256;ge0920d8684_0_58"/>
          <p:cNvSpPr txBox="1"/>
          <p:nvPr/>
        </p:nvSpPr>
        <p:spPr>
          <a:xfrm>
            <a:off x="1351675" y="2407100"/>
            <a:ext cx="290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6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e0920d8684_0_58"/>
          <p:cNvSpPr txBox="1"/>
          <p:nvPr>
            <p:ph idx="1" type="body"/>
          </p:nvPr>
        </p:nvSpPr>
        <p:spPr>
          <a:xfrm>
            <a:off x="5889100" y="1045525"/>
            <a:ext cx="6039300" cy="361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55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Choosing the four sentiment scores and the weighted words as features for training our model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axis - A vector with a length of 5966 features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axis - A rating of 0 (good review) or 1 (bad review) as label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Random Forest (RF) Classifier from Scikit-Learn library for the predictions on the test data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3031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c96e02859_0_21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cc96e02859_0_2161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gcc96e02859_0_2161"/>
          <p:cNvSpPr txBox="1"/>
          <p:nvPr>
            <p:ph type="title"/>
          </p:nvPr>
        </p:nvSpPr>
        <p:spPr>
          <a:xfrm>
            <a:off x="31025" y="161850"/>
            <a:ext cx="6009600" cy="107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1" sz="26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cc96e02859_0_2161"/>
          <p:cNvSpPr txBox="1"/>
          <p:nvPr/>
        </p:nvSpPr>
        <p:spPr>
          <a:xfrm>
            <a:off x="6040625" y="5158004"/>
            <a:ext cx="626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One decision tree of the Random Forest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cc96e02859_0_2161"/>
          <p:cNvPicPr preferRelativeResize="0"/>
          <p:nvPr/>
        </p:nvPicPr>
        <p:blipFill rotWithShape="1">
          <a:blip r:embed="rId3">
            <a:alphaModFix/>
          </a:blip>
          <a:srcRect b="11282" l="4516" r="0" t="8985"/>
          <a:stretch/>
        </p:blipFill>
        <p:spPr>
          <a:xfrm>
            <a:off x="6482400" y="782025"/>
            <a:ext cx="5253250" cy="43759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68" name="Google Shape;268;gcc96e02859_0_2161"/>
          <p:cNvSpPr txBox="1"/>
          <p:nvPr/>
        </p:nvSpPr>
        <p:spPr>
          <a:xfrm>
            <a:off x="317925" y="999175"/>
            <a:ext cx="5324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consists of a large number of individual decision trees that operate as an ensemble.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individual tree in the random forest spits out a class prediction and the class with the most votes becomes our model’s prediction.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cc96e02859_0_2161"/>
          <p:cNvPicPr preferRelativeResize="0"/>
          <p:nvPr/>
        </p:nvPicPr>
        <p:blipFill rotWithShape="1">
          <a:blip r:embed="rId4">
            <a:alphaModFix/>
          </a:blip>
          <a:srcRect b="37700" l="15693" r="52113" t="26653"/>
          <a:stretch/>
        </p:blipFill>
        <p:spPr>
          <a:xfrm>
            <a:off x="833075" y="3126763"/>
            <a:ext cx="4405500" cy="274262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gcc96e02859_0_2161"/>
          <p:cNvSpPr txBox="1"/>
          <p:nvPr/>
        </p:nvSpPr>
        <p:spPr>
          <a:xfrm>
            <a:off x="409175" y="5968649"/>
            <a:ext cx="525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 of Random Forest making a prediction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38d1e444_0_174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33" u="sng">
                <a:latin typeface="Roboto"/>
                <a:ea typeface="Roboto"/>
                <a:cs typeface="Roboto"/>
                <a:sym typeface="Roboto"/>
              </a:rPr>
              <a:t>Presented by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e438d1e444_0_1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ge438d1e444_0_174"/>
          <p:cNvSpPr txBox="1"/>
          <p:nvPr/>
        </p:nvSpPr>
        <p:spPr>
          <a:xfrm>
            <a:off x="2055800" y="2099150"/>
            <a:ext cx="8235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F33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parajita"/>
                <a:ea typeface="Aparajita"/>
                <a:cs typeface="Aparajita"/>
                <a:sym typeface="Aparajita"/>
              </a:rPr>
              <a:t>S</a:t>
            </a:r>
            <a:r>
              <a:rPr lang="en-US" sz="2466">
                <a:latin typeface="Aparajita"/>
                <a:ea typeface="Aparajita"/>
                <a:cs typeface="Aparajita"/>
                <a:sym typeface="Aparajita"/>
              </a:rPr>
              <a:t>anghamitra Biswas - 10200217034</a:t>
            </a:r>
            <a:br>
              <a:rPr lang="en-US" sz="2466">
                <a:latin typeface="Aparajita"/>
                <a:ea typeface="Aparajita"/>
                <a:cs typeface="Aparajita"/>
                <a:sym typeface="Aparajita"/>
              </a:rPr>
            </a:br>
            <a:r>
              <a:rPr lang="en-US" sz="2466">
                <a:latin typeface="Aparajita"/>
                <a:ea typeface="Aparajita"/>
                <a:cs typeface="Aparajita"/>
                <a:sym typeface="Aparajita"/>
              </a:rPr>
              <a:t>Parna Mondal - 10200217043</a:t>
            </a:r>
            <a:endParaRPr sz="2466"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66">
                <a:latin typeface="Aparajita"/>
                <a:ea typeface="Aparajita"/>
                <a:cs typeface="Aparajita"/>
                <a:sym typeface="Aparajita"/>
              </a:rPr>
              <a:t>Deblina Ghosh - 10200217054</a:t>
            </a:r>
            <a:endParaRPr sz="257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66">
                <a:latin typeface="Aparajita"/>
                <a:ea typeface="Aparajita"/>
                <a:cs typeface="Aparajita"/>
                <a:sym typeface="Aparajita"/>
              </a:rPr>
              <a:t>Amit Roy - 10200218017</a:t>
            </a:r>
            <a:endParaRPr sz="2466"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2F33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3342"/>
                </a:solidFill>
                <a:latin typeface="Courgette"/>
                <a:ea typeface="Courgette"/>
                <a:cs typeface="Courgette"/>
                <a:sym typeface="Courgette"/>
              </a:rPr>
              <a:t>Under the guidance of</a:t>
            </a:r>
            <a:endParaRPr sz="2000">
              <a:solidFill>
                <a:srgbClr val="2F33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rgbClr val="2F3342"/>
                </a:solidFill>
                <a:latin typeface="Constantia"/>
                <a:ea typeface="Constantia"/>
                <a:cs typeface="Constantia"/>
                <a:sym typeface="Constantia"/>
              </a:rPr>
              <a:t>Dr. Malabika Sengupta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37619d993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ge37619d993_0_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accuracy shown by our model is -  </a:t>
            </a:r>
            <a:r>
              <a:rPr lang="en-US" sz="2600"/>
              <a:t>90%</a:t>
            </a:r>
            <a:endParaRPr sz="2600"/>
          </a:p>
        </p:txBody>
      </p:sp>
      <p:sp>
        <p:nvSpPr>
          <p:cNvPr id="278" name="Google Shape;278;ge37619d993_0_0"/>
          <p:cNvSpPr txBox="1"/>
          <p:nvPr/>
        </p:nvSpPr>
        <p:spPr>
          <a:xfrm>
            <a:off x="653175" y="4325400"/>
            <a:ext cx="53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Google Shape;279;ge37619d99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788" y="394625"/>
            <a:ext cx="8885624" cy="50139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2c724b68a_1_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ge2c724b68a_1_2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time taken by the Random Forest Classifier is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600"/>
              <a:t>28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e2c724b68a_1_2"/>
          <p:cNvSpPr txBox="1"/>
          <p:nvPr/>
        </p:nvSpPr>
        <p:spPr>
          <a:xfrm>
            <a:off x="653175" y="4325400"/>
            <a:ext cx="53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ge2c724b68a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88" y="418475"/>
            <a:ext cx="8970825" cy="5097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251927" y="223936"/>
            <a:ext cx="1175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449933" y="31572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CLASSIFICATION REPORT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 rotWithShape="1">
          <a:blip r:embed="rId3">
            <a:alphaModFix/>
          </a:blip>
          <a:srcRect b="4263" l="0" r="1555" t="12783"/>
          <a:stretch/>
        </p:blipFill>
        <p:spPr>
          <a:xfrm>
            <a:off x="2028100" y="2270850"/>
            <a:ext cx="8204350" cy="3648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c96e02859_0_21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gcc96e02859_0_2182"/>
          <p:cNvSpPr txBox="1"/>
          <p:nvPr>
            <p:ph type="title"/>
          </p:nvPr>
        </p:nvSpPr>
        <p:spPr>
          <a:xfrm>
            <a:off x="90825" y="1003100"/>
            <a:ext cx="4783800" cy="50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True Positives(TP) →  True label - 0 and Predicted label - 0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True Negatives(TN) →  True label - 1 and Predicted label - 1</a:t>
            </a:r>
            <a:endParaRPr sz="15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False Positives(FP) →  True label - 1 and Predicted label - 0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False Negatives(FN) →  True label - 0 and Predicted label - 1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04" name="Google Shape;304;gcc96e02859_0_2182"/>
          <p:cNvPicPr preferRelativeResize="0"/>
          <p:nvPr/>
        </p:nvPicPr>
        <p:blipFill rotWithShape="1">
          <a:blip r:embed="rId3">
            <a:alphaModFix/>
          </a:blip>
          <a:srcRect b="0" l="8438" r="12397" t="0"/>
          <a:stretch/>
        </p:blipFill>
        <p:spPr>
          <a:xfrm>
            <a:off x="5313800" y="1003100"/>
            <a:ext cx="6139200" cy="45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7fd5832be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gb7fd5832be_0_1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2" name="Google Shape;312;gb7fd5832be_0_19"/>
          <p:cNvSpPr txBox="1"/>
          <p:nvPr>
            <p:ph type="title"/>
          </p:nvPr>
        </p:nvSpPr>
        <p:spPr>
          <a:xfrm>
            <a:off x="75700" y="129325"/>
            <a:ext cx="5949600" cy="107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50" u="sng"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 b="1" sz="385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b7fd5832be_0_19"/>
          <p:cNvSpPr txBox="1"/>
          <p:nvPr/>
        </p:nvSpPr>
        <p:spPr>
          <a:xfrm>
            <a:off x="287650" y="1665300"/>
            <a:ext cx="54651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represents the top ten input features out of 5966 total features and their relative importance in the final decision tree.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features are indeed the ones that come from the previous sentiment analysis. The word count (nb_words) and the character count (nb_chars) also appear to have a fairly good contribution to the final prediction.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gb7fd5832b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925" y="299438"/>
            <a:ext cx="4207700" cy="59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14d30fcf3_0_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ge14d30fcf3_0_1"/>
          <p:cNvSpPr txBox="1"/>
          <p:nvPr/>
        </p:nvSpPr>
        <p:spPr>
          <a:xfrm>
            <a:off x="251927" y="223936"/>
            <a:ext cx="1175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e14d30fcf3_0_1"/>
          <p:cNvSpPr txBox="1"/>
          <p:nvPr>
            <p:ph type="title"/>
          </p:nvPr>
        </p:nvSpPr>
        <p:spPr>
          <a:xfrm>
            <a:off x="449933" y="31572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5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38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e14d30fcf3_0_1"/>
          <p:cNvSpPr txBox="1"/>
          <p:nvPr/>
        </p:nvSpPr>
        <p:spPr>
          <a:xfrm>
            <a:off x="363350" y="1998350"/>
            <a:ext cx="11081700" cy="3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Our current model based on Random Forest Classifier can provide an accuracy of 90% in classifying the raw text reviews into POSITIVE or NEGATIVE.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It is to be noted that for the ease of validation, we have manually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separated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the positive and negative reviews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their rating, and thus a portion of the inaccuracy can be blamed on this.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t is completely possible to use only raw text data as input for making predictions.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The most important thing is to be able to extract the relevant features from this raw source of data.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14d30fcf3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ge14d30fcf3_0_9"/>
          <p:cNvSpPr txBox="1"/>
          <p:nvPr/>
        </p:nvSpPr>
        <p:spPr>
          <a:xfrm>
            <a:off x="251927" y="223936"/>
            <a:ext cx="1175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e14d30fcf3_0_9"/>
          <p:cNvSpPr txBox="1"/>
          <p:nvPr>
            <p:ph type="title"/>
          </p:nvPr>
        </p:nvSpPr>
        <p:spPr>
          <a:xfrm>
            <a:off x="449933" y="31572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50"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b="1" sz="38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e14d30fcf3_0_9"/>
          <p:cNvSpPr txBox="1"/>
          <p:nvPr/>
        </p:nvSpPr>
        <p:spPr>
          <a:xfrm>
            <a:off x="363350" y="1998350"/>
            <a:ext cx="11081700" cy="3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The model can be improved further by extracting more features from our raw text data and incorporating them to train our classifier.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Based on all the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for a particular product we can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generate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a score to help the customers understand better about the reviews in general.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a large-scale dataset, that has enough positive and negative reviews, for the model can help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improve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the predictions.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We will try to generalize this model to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understand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the sentiment of all kinds of texts, from simple reviews to user comments.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96e02859_0_22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gcc96e02859_0_2202"/>
          <p:cNvSpPr txBox="1"/>
          <p:nvPr/>
        </p:nvSpPr>
        <p:spPr>
          <a:xfrm>
            <a:off x="251927" y="223936"/>
            <a:ext cx="1175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cc96e02859_0_2202"/>
          <p:cNvSpPr txBox="1"/>
          <p:nvPr>
            <p:ph type="title"/>
          </p:nvPr>
        </p:nvSpPr>
        <p:spPr>
          <a:xfrm>
            <a:off x="449933" y="315725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5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38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cc96e02859_0_2202"/>
          <p:cNvSpPr txBox="1"/>
          <p:nvPr/>
        </p:nvSpPr>
        <p:spPr>
          <a:xfrm>
            <a:off x="348150" y="2241250"/>
            <a:ext cx="114957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1. T. K. Shivaprasad and J. Shetty, "Sentiment analysis of product reviews: A review," </a:t>
            </a:r>
            <a:r>
              <a:rPr i="1" lang="en-US" sz="1500">
                <a:latin typeface="Calibri"/>
                <a:ea typeface="Calibri"/>
                <a:cs typeface="Calibri"/>
                <a:sym typeface="Calibri"/>
              </a:rPr>
              <a:t>2017 International Conference on Inventive Communication and Computational Technologies (ICICCT)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, Coimbatore, India, 2017, pp. 298-301.doi: 10.1109/ICICCT.2017.7975207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2. Fang, X., Zhan, J. Sentiment analysis using product review data. </a:t>
            </a:r>
            <a:r>
              <a:rPr i="1" lang="en-US" sz="1500">
                <a:latin typeface="Calibri"/>
                <a:ea typeface="Calibri"/>
                <a:cs typeface="Calibri"/>
                <a:sym typeface="Calibri"/>
              </a:rPr>
              <a:t>Journal of Big Data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5 (2015). https://doi.org/10.1186/s40537-015-0015-2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3. M. Goodarzi, M. T. Mahmoudi and R. Zamani, "A framework for sentiment analysis on schema-based research content via lexica analysis," 7'th International Symposium on Telecommunications (IST'2014), 2014, pp. 405-411, doi: 10.1109/ISTEL.2014.7000738.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4. Prerana Singhal, Pushpak Bhattacharya. Sentiment Analysis and Deep Learning: A survey. Dept. of Computer Science and Engineering , Indian Institute of Technology, Powai Mumbai, India.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5. Mohey El-Din, Doaa. (2016). Analyzing Scientific Papers Based on Sentiment Analysis (First Draft). 10.13140/RG.2.1.2222.6328.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38d1e444_0_25"/>
          <p:cNvSpPr txBox="1"/>
          <p:nvPr>
            <p:ph idx="1" type="body"/>
          </p:nvPr>
        </p:nvSpPr>
        <p:spPr>
          <a:xfrm>
            <a:off x="6177775" y="1454250"/>
            <a:ext cx="5555100" cy="394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4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objective of this project is to build a supervised learning model that can automatically polarize large amounts of reviews and categorize the feedbacks of the customers over different products into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Negative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F3342"/>
              </a:buClr>
              <a:buSzPts val="14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challenge is to be able to predict this information using only the raw textual data from the review.</a:t>
            </a:r>
            <a:endParaRPr sz="2000"/>
          </a:p>
        </p:txBody>
      </p:sp>
      <p:sp>
        <p:nvSpPr>
          <p:cNvPr id="94" name="Google Shape;94;ge438d1e444_0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e438d1e444_0_25"/>
          <p:cNvSpPr txBox="1"/>
          <p:nvPr>
            <p:ph type="title"/>
          </p:nvPr>
        </p:nvSpPr>
        <p:spPr>
          <a:xfrm>
            <a:off x="370183" y="3116225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latin typeface="Calibri"/>
                <a:ea typeface="Calibri"/>
                <a:cs typeface="Calibri"/>
                <a:sym typeface="Calibri"/>
              </a:rPr>
              <a:t>AIM OF THE PROJECT</a:t>
            </a:r>
            <a:endParaRPr sz="38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38d1e444_0_16"/>
          <p:cNvSpPr txBox="1"/>
          <p:nvPr>
            <p:ph idx="1" type="body"/>
          </p:nvPr>
        </p:nvSpPr>
        <p:spPr>
          <a:xfrm>
            <a:off x="6192900" y="1530000"/>
            <a:ext cx="5555100" cy="3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4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Sentiment Analysis is a part of the Natural Language Processing (NLP) techniques that consists in extracting emotions related to some raw texts.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F3342"/>
              </a:buClr>
              <a:buSzPts val="14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usually used on social media posts and customer reviews in order to automatically understand if some users are positive or negative and why.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F3342"/>
              </a:buClr>
              <a:buSzPts val="14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goal of this study is to see how sentiment analysis of raw text reviews can be performed using python. 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438d1e444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e438d1e444_0_16"/>
          <p:cNvSpPr txBox="1"/>
          <p:nvPr>
            <p:ph type="title"/>
          </p:nvPr>
        </p:nvSpPr>
        <p:spPr>
          <a:xfrm>
            <a:off x="370183" y="3116225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8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38d1e444_2_2"/>
          <p:cNvSpPr txBox="1"/>
          <p:nvPr>
            <p:ph idx="1" type="body"/>
          </p:nvPr>
        </p:nvSpPr>
        <p:spPr>
          <a:xfrm>
            <a:off x="6192900" y="1530000"/>
            <a:ext cx="5555100" cy="3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aim to tackle the problem of sentiment polarity categorization, which is one of the fundamental problems of sentiment analysis.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Here, in this project, we have proposed a technique for classification of reviews into good or bad. We investigated if the sentiment analysis techniques are also feasible for application on product reviews.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Within the study, we first cleaned our data and then performed feature engineering to train our Random Forest Classifier on the dataset available containing around 12000 reviews. </a:t>
            </a:r>
            <a:endParaRPr sz="1800"/>
          </a:p>
        </p:txBody>
      </p:sp>
      <p:sp>
        <p:nvSpPr>
          <p:cNvPr id="110" name="Google Shape;110;ge438d1e444_2_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e438d1e444_2_2"/>
          <p:cNvSpPr txBox="1"/>
          <p:nvPr>
            <p:ph type="title"/>
          </p:nvPr>
        </p:nvSpPr>
        <p:spPr>
          <a:xfrm>
            <a:off x="370183" y="3116225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38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38d1e444_0_9"/>
          <p:cNvSpPr txBox="1"/>
          <p:nvPr>
            <p:ph idx="1" type="body"/>
          </p:nvPr>
        </p:nvSpPr>
        <p:spPr>
          <a:xfrm>
            <a:off x="482350" y="2135750"/>
            <a:ext cx="4756200" cy="357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6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number of reviews: </a:t>
            </a:r>
            <a:r>
              <a:rPr b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12169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size of the data: 5 MB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number of reviews to Train : </a:t>
            </a:r>
            <a:r>
              <a:rPr b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9735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number of reviews to Test : </a:t>
            </a:r>
            <a:r>
              <a:rPr b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2434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Size of the processed data:- 30.36 GB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18" name="Google Shape;118;ge438d1e444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e438d1e444_0_9"/>
          <p:cNvSpPr txBox="1"/>
          <p:nvPr>
            <p:ph type="title"/>
          </p:nvPr>
        </p:nvSpPr>
        <p:spPr>
          <a:xfrm>
            <a:off x="482358" y="36645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38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e438d1e444_0_9"/>
          <p:cNvPicPr preferRelativeResize="0"/>
          <p:nvPr/>
        </p:nvPicPr>
        <p:blipFill rotWithShape="1">
          <a:blip r:embed="rId3">
            <a:alphaModFix/>
          </a:blip>
          <a:srcRect b="43284" l="28090" r="22429" t="16262"/>
          <a:stretch/>
        </p:blipFill>
        <p:spPr>
          <a:xfrm>
            <a:off x="5840250" y="366450"/>
            <a:ext cx="6188048" cy="442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e438d1e444_0_9"/>
          <p:cNvSpPr txBox="1"/>
          <p:nvPr/>
        </p:nvSpPr>
        <p:spPr>
          <a:xfrm>
            <a:off x="6012500" y="5041725"/>
            <a:ext cx="601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Example of the JSON format data from the Amazon review dataset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38d1e444_0_0"/>
          <p:cNvSpPr txBox="1"/>
          <p:nvPr>
            <p:ph type="title"/>
          </p:nvPr>
        </p:nvSpPr>
        <p:spPr>
          <a:xfrm>
            <a:off x="370183" y="27874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>
                <a:latin typeface="Calibri"/>
                <a:ea typeface="Calibri"/>
                <a:cs typeface="Calibri"/>
                <a:sym typeface="Calibri"/>
              </a:rPr>
              <a:t>TECHNICAL REQUIREMENTS</a:t>
            </a:r>
            <a:endParaRPr sz="38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e438d1e444_0_0"/>
          <p:cNvSpPr txBox="1"/>
          <p:nvPr>
            <p:ph idx="1" type="body"/>
          </p:nvPr>
        </p:nvSpPr>
        <p:spPr>
          <a:xfrm>
            <a:off x="6192900" y="1349175"/>
            <a:ext cx="5835300" cy="445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2250" lvl="0" marL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 - Processor Intel(R) Core(TM) i5-7200U CPU @ 2.50GHz   2.71 GHz, Installed RAM    4.00 GB (3.89 GB usable), System type    64-bit operating system, x64-based processor, 1TB disk space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28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- Python Notebook (Google colab), with an in-built native Python interpreter, editor and debugger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286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Packages used -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NLTK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Scikit-learn (Sklearn)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9" name="Google Shape;129;ge438d1e444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0920d8684_0_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ge0920d8684_0_2"/>
          <p:cNvSpPr/>
          <p:nvPr/>
        </p:nvSpPr>
        <p:spPr>
          <a:xfrm>
            <a:off x="4748651" y="3265110"/>
            <a:ext cx="2124300" cy="437400"/>
          </a:xfrm>
          <a:prstGeom prst="flowChartPredefinedProcess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SPLITTING THE DATASET </a:t>
            </a:r>
            <a:endParaRPr b="1" sz="1300"/>
          </a:p>
        </p:txBody>
      </p:sp>
      <p:sp>
        <p:nvSpPr>
          <p:cNvPr id="137" name="Google Shape;137;ge0920d8684_0_2"/>
          <p:cNvSpPr/>
          <p:nvPr/>
        </p:nvSpPr>
        <p:spPr>
          <a:xfrm>
            <a:off x="4740401" y="1727852"/>
            <a:ext cx="2124300" cy="437400"/>
          </a:xfrm>
          <a:prstGeom prst="flowChartProcess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TF-IDF SCORES</a:t>
            </a:r>
            <a:endParaRPr b="1" sz="1300"/>
          </a:p>
        </p:txBody>
      </p:sp>
      <p:sp>
        <p:nvSpPr>
          <p:cNvPr id="138" name="Google Shape;138;ge0920d8684_0_2"/>
          <p:cNvSpPr/>
          <p:nvPr/>
        </p:nvSpPr>
        <p:spPr>
          <a:xfrm>
            <a:off x="4740401" y="2488310"/>
            <a:ext cx="2124300" cy="437400"/>
          </a:xfrm>
          <a:prstGeom prst="flowChartProcess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SENTIMENT SCORES</a:t>
            </a:r>
            <a:endParaRPr b="1" sz="1300"/>
          </a:p>
        </p:txBody>
      </p:sp>
      <p:sp>
        <p:nvSpPr>
          <p:cNvPr id="139" name="Google Shape;139;ge0920d8684_0_2"/>
          <p:cNvSpPr/>
          <p:nvPr/>
        </p:nvSpPr>
        <p:spPr>
          <a:xfrm>
            <a:off x="4740401" y="206973"/>
            <a:ext cx="2124300" cy="437400"/>
          </a:xfrm>
          <a:prstGeom prst="flowChartProcess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</a:t>
            </a:r>
            <a:endParaRPr b="1" sz="1300"/>
          </a:p>
        </p:txBody>
      </p:sp>
      <p:sp>
        <p:nvSpPr>
          <p:cNvPr id="140" name="Google Shape;140;ge0920d8684_0_2"/>
          <p:cNvSpPr/>
          <p:nvPr/>
        </p:nvSpPr>
        <p:spPr>
          <a:xfrm>
            <a:off x="1556326" y="4218885"/>
            <a:ext cx="2124300" cy="437400"/>
          </a:xfrm>
          <a:prstGeom prst="flowChartProcess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RANDOM FOREST CLASSIFIER </a:t>
            </a:r>
            <a:endParaRPr b="1" sz="1300"/>
          </a:p>
        </p:txBody>
      </p:sp>
      <p:sp>
        <p:nvSpPr>
          <p:cNvPr id="141" name="Google Shape;141;ge0920d8684_0_2"/>
          <p:cNvSpPr/>
          <p:nvPr/>
        </p:nvSpPr>
        <p:spPr>
          <a:xfrm>
            <a:off x="1556326" y="5171585"/>
            <a:ext cx="2124300" cy="437400"/>
          </a:xfrm>
          <a:prstGeom prst="flowChartOnlineStorag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MODEL</a:t>
            </a: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300"/>
          </a:p>
        </p:txBody>
      </p:sp>
      <p:sp>
        <p:nvSpPr>
          <p:cNvPr id="142" name="Google Shape;142;ge0920d8684_0_2"/>
          <p:cNvSpPr/>
          <p:nvPr/>
        </p:nvSpPr>
        <p:spPr>
          <a:xfrm>
            <a:off x="9172301" y="5171585"/>
            <a:ext cx="2124300" cy="437400"/>
          </a:xfrm>
          <a:prstGeom prst="flowChartProcess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REPORT GENERATION</a:t>
            </a:r>
            <a:endParaRPr b="1" sz="1300"/>
          </a:p>
        </p:txBody>
      </p:sp>
      <p:sp>
        <p:nvSpPr>
          <p:cNvPr id="143" name="Google Shape;143;ge0920d8684_0_2"/>
          <p:cNvSpPr/>
          <p:nvPr/>
        </p:nvSpPr>
        <p:spPr>
          <a:xfrm>
            <a:off x="1334550" y="163325"/>
            <a:ext cx="1738675" cy="524700"/>
          </a:xfrm>
          <a:prstGeom prst="flowChartInputOutpu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TEXT DATA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0920d8684_0_2"/>
          <p:cNvSpPr/>
          <p:nvPr/>
        </p:nvSpPr>
        <p:spPr>
          <a:xfrm>
            <a:off x="7153350" y="4218875"/>
            <a:ext cx="1738675" cy="524700"/>
          </a:xfrm>
          <a:prstGeom prst="flowChartInputOutpu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0920d8684_0_2"/>
          <p:cNvSpPr/>
          <p:nvPr/>
        </p:nvSpPr>
        <p:spPr>
          <a:xfrm>
            <a:off x="4748639" y="5171585"/>
            <a:ext cx="2124300" cy="437400"/>
          </a:xfrm>
          <a:prstGeom prst="flowChartProcess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VALIDATING THE MODEL</a:t>
            </a:r>
            <a:endParaRPr b="1" sz="1300"/>
          </a:p>
        </p:txBody>
      </p:sp>
      <p:cxnSp>
        <p:nvCxnSpPr>
          <p:cNvPr id="146" name="Google Shape;146;ge0920d8684_0_2"/>
          <p:cNvCxnSpPr>
            <a:stCxn id="143" idx="5"/>
            <a:endCxn id="139" idx="1"/>
          </p:cNvCxnSpPr>
          <p:nvPr/>
        </p:nvCxnSpPr>
        <p:spPr>
          <a:xfrm>
            <a:off x="2899357" y="425675"/>
            <a:ext cx="18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e0920d8684_0_2"/>
          <p:cNvCxnSpPr>
            <a:stCxn id="136" idx="1"/>
          </p:cNvCxnSpPr>
          <p:nvPr/>
        </p:nvCxnSpPr>
        <p:spPr>
          <a:xfrm flipH="1">
            <a:off x="2622551" y="3483810"/>
            <a:ext cx="2126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ge0920d8684_0_2"/>
          <p:cNvCxnSpPr>
            <a:stCxn id="140" idx="2"/>
            <a:endCxn id="141" idx="0"/>
          </p:cNvCxnSpPr>
          <p:nvPr/>
        </p:nvCxnSpPr>
        <p:spPr>
          <a:xfrm>
            <a:off x="2618476" y="4656285"/>
            <a:ext cx="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ge0920d8684_0_2"/>
          <p:cNvCxnSpPr>
            <a:stCxn id="141" idx="3"/>
            <a:endCxn id="145" idx="1"/>
          </p:cNvCxnSpPr>
          <p:nvPr/>
        </p:nvCxnSpPr>
        <p:spPr>
          <a:xfrm>
            <a:off x="3326576" y="5390285"/>
            <a:ext cx="14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e0920d8684_0_2"/>
          <p:cNvCxnSpPr>
            <a:stCxn id="145" idx="3"/>
            <a:endCxn id="142" idx="1"/>
          </p:cNvCxnSpPr>
          <p:nvPr/>
        </p:nvCxnSpPr>
        <p:spPr>
          <a:xfrm>
            <a:off x="6872939" y="5390285"/>
            <a:ext cx="229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e0920d8684_0_2"/>
          <p:cNvCxnSpPr>
            <a:stCxn id="136" idx="3"/>
          </p:cNvCxnSpPr>
          <p:nvPr/>
        </p:nvCxnSpPr>
        <p:spPr>
          <a:xfrm flipH="1" rot="10800000">
            <a:off x="6872951" y="3481110"/>
            <a:ext cx="1302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ge0920d8684_0_2"/>
          <p:cNvCxnSpPr>
            <a:endCxn id="140" idx="0"/>
          </p:cNvCxnSpPr>
          <p:nvPr/>
        </p:nvCxnSpPr>
        <p:spPr>
          <a:xfrm flipH="1">
            <a:off x="2618476" y="3484785"/>
            <a:ext cx="300" cy="7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e0920d8684_0_2"/>
          <p:cNvCxnSpPr>
            <a:endCxn id="144" idx="0"/>
          </p:cNvCxnSpPr>
          <p:nvPr/>
        </p:nvCxnSpPr>
        <p:spPr>
          <a:xfrm>
            <a:off x="8182455" y="3476975"/>
            <a:ext cx="14100" cy="7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e0920d8684_0_2"/>
          <p:cNvCxnSpPr>
            <a:stCxn id="144" idx="2"/>
          </p:cNvCxnSpPr>
          <p:nvPr/>
        </p:nvCxnSpPr>
        <p:spPr>
          <a:xfrm rot="10800000">
            <a:off x="5790318" y="4476425"/>
            <a:ext cx="1536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e0920d8684_0_2"/>
          <p:cNvCxnSpPr>
            <a:endCxn id="145" idx="0"/>
          </p:cNvCxnSpPr>
          <p:nvPr/>
        </p:nvCxnSpPr>
        <p:spPr>
          <a:xfrm>
            <a:off x="5794289" y="4480085"/>
            <a:ext cx="16500" cy="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ge0920d8684_0_2"/>
          <p:cNvSpPr txBox="1"/>
          <p:nvPr>
            <p:ph idx="1" type="body"/>
          </p:nvPr>
        </p:nvSpPr>
        <p:spPr>
          <a:xfrm>
            <a:off x="532350" y="5858826"/>
            <a:ext cx="11127300" cy="999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WORKFLOW DIAGRAM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e0920d8684_0_2"/>
          <p:cNvSpPr txBox="1"/>
          <p:nvPr/>
        </p:nvSpPr>
        <p:spPr>
          <a:xfrm>
            <a:off x="2989550" y="3193713"/>
            <a:ext cx="165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Calibri"/>
                <a:ea typeface="Calibri"/>
                <a:cs typeface="Calibri"/>
                <a:sym typeface="Calibri"/>
              </a:rPr>
              <a:t>Data to train our model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0920d8684_0_2"/>
          <p:cNvSpPr txBox="1"/>
          <p:nvPr/>
        </p:nvSpPr>
        <p:spPr>
          <a:xfrm>
            <a:off x="7111075" y="3189963"/>
            <a:ext cx="165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Calibri"/>
                <a:ea typeface="Calibri"/>
                <a:cs typeface="Calibri"/>
                <a:sym typeface="Calibri"/>
              </a:rPr>
              <a:t>Data to assess our model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0920d8684_0_2"/>
          <p:cNvSpPr/>
          <p:nvPr/>
        </p:nvSpPr>
        <p:spPr>
          <a:xfrm>
            <a:off x="4740401" y="967406"/>
            <a:ext cx="2124300" cy="437400"/>
          </a:xfrm>
          <a:prstGeom prst="flowChartProcess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COUNTING WORDS AND CHARACTERS</a:t>
            </a:r>
            <a:endParaRPr b="1" sz="1300"/>
          </a:p>
        </p:txBody>
      </p:sp>
      <p:sp>
        <p:nvSpPr>
          <p:cNvPr id="160" name="Google Shape;160;ge0920d8684_0_2"/>
          <p:cNvSpPr/>
          <p:nvPr/>
        </p:nvSpPr>
        <p:spPr>
          <a:xfrm>
            <a:off x="7009025" y="922650"/>
            <a:ext cx="360900" cy="204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ge0920d8684_0_2"/>
          <p:cNvCxnSpPr>
            <a:stCxn id="139" idx="2"/>
            <a:endCxn id="159" idx="0"/>
          </p:cNvCxnSpPr>
          <p:nvPr/>
        </p:nvCxnSpPr>
        <p:spPr>
          <a:xfrm>
            <a:off x="5802551" y="644373"/>
            <a:ext cx="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ge0920d8684_0_2"/>
          <p:cNvCxnSpPr>
            <a:stCxn id="159" idx="2"/>
            <a:endCxn id="137" idx="0"/>
          </p:cNvCxnSpPr>
          <p:nvPr/>
        </p:nvCxnSpPr>
        <p:spPr>
          <a:xfrm>
            <a:off x="5802551" y="1404806"/>
            <a:ext cx="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ge0920d8684_0_2"/>
          <p:cNvCxnSpPr>
            <a:stCxn id="137" idx="2"/>
            <a:endCxn id="138" idx="0"/>
          </p:cNvCxnSpPr>
          <p:nvPr/>
        </p:nvCxnSpPr>
        <p:spPr>
          <a:xfrm>
            <a:off x="5802551" y="2165252"/>
            <a:ext cx="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e0920d8684_0_2"/>
          <p:cNvCxnSpPr>
            <a:stCxn id="138" idx="2"/>
            <a:endCxn id="136" idx="0"/>
          </p:cNvCxnSpPr>
          <p:nvPr/>
        </p:nvCxnSpPr>
        <p:spPr>
          <a:xfrm>
            <a:off x="5802551" y="2925710"/>
            <a:ext cx="840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ge0920d8684_0_2"/>
          <p:cNvSpPr txBox="1"/>
          <p:nvPr/>
        </p:nvSpPr>
        <p:spPr>
          <a:xfrm>
            <a:off x="7369925" y="1720563"/>
            <a:ext cx="165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Calibri"/>
                <a:ea typeface="Calibri"/>
                <a:cs typeface="Calibri"/>
                <a:sym typeface="Calibri"/>
              </a:rPr>
              <a:t>Feature Extraction from the </a:t>
            </a:r>
            <a:r>
              <a:rPr i="1" lang="en-US" sz="900">
                <a:latin typeface="Calibri"/>
                <a:ea typeface="Calibri"/>
                <a:cs typeface="Calibri"/>
                <a:sym typeface="Calibri"/>
              </a:rPr>
              <a:t>Preprocessed</a:t>
            </a:r>
            <a:r>
              <a:rPr i="1" lang="en-US" sz="900">
                <a:latin typeface="Calibri"/>
                <a:ea typeface="Calibri"/>
                <a:cs typeface="Calibri"/>
                <a:sym typeface="Calibri"/>
              </a:rPr>
              <a:t> Text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2441f04f0_0_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ge2441f04f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800" y="1135450"/>
            <a:ext cx="6378575" cy="39441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ge2441f04f0_0_7"/>
          <p:cNvPicPr preferRelativeResize="0"/>
          <p:nvPr/>
        </p:nvPicPr>
        <p:blipFill rotWithShape="1">
          <a:blip r:embed="rId4">
            <a:alphaModFix/>
          </a:blip>
          <a:srcRect b="36479" l="4906" r="80627" t="55836"/>
          <a:stretch/>
        </p:blipFill>
        <p:spPr>
          <a:xfrm>
            <a:off x="558781" y="4828363"/>
            <a:ext cx="3936027" cy="117552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ge2441f04f0_0_7"/>
          <p:cNvSpPr txBox="1"/>
          <p:nvPr>
            <p:ph type="title"/>
          </p:nvPr>
        </p:nvSpPr>
        <p:spPr>
          <a:xfrm>
            <a:off x="324800" y="363350"/>
            <a:ext cx="4170000" cy="107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 u="sng">
                <a:latin typeface="Calibri"/>
                <a:ea typeface="Calibri"/>
                <a:cs typeface="Calibri"/>
                <a:sym typeface="Calibri"/>
              </a:rPr>
              <a:t>SOURCE DATA</a:t>
            </a:r>
            <a:endParaRPr sz="385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e2441f04f0_0_7"/>
          <p:cNvSpPr txBox="1"/>
          <p:nvPr>
            <p:ph idx="1" type="body"/>
          </p:nvPr>
        </p:nvSpPr>
        <p:spPr>
          <a:xfrm>
            <a:off x="441788" y="176448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only text reviews with their ratings (1 to 5) as our source data.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simplify the problem, we will split it into two categories: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(as positive reviews) - for ratings 3 and above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(as negative reviews) - for ratings 2 and below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2021-03-02T07:30:35Z</dcterms:created>
  <dc:creator>Amit Roy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