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260" r:id="rId6"/>
    <p:sldId id="258" r:id="rId7"/>
    <p:sldId id="264" r:id="rId8"/>
    <p:sldId id="266" r:id="rId9"/>
    <p:sldId id="265" r:id="rId10"/>
    <p:sldId id="309" r:id="rId11"/>
    <p:sldId id="292" r:id="rId12"/>
    <p:sldId id="289" r:id="rId13"/>
    <p:sldId id="293" r:id="rId14"/>
    <p:sldId id="295" r:id="rId15"/>
    <p:sldId id="296" r:id="rId16"/>
    <p:sldId id="310" r:id="rId17"/>
    <p:sldId id="268" r:id="rId18"/>
    <p:sldId id="298" r:id="rId19"/>
    <p:sldId id="263" r:id="rId20"/>
    <p:sldId id="269" r:id="rId21"/>
    <p:sldId id="271" r:id="rId22"/>
    <p:sldId id="273" r:id="rId23"/>
    <p:sldId id="305" r:id="rId24"/>
    <p:sldId id="272" r:id="rId25"/>
    <p:sldId id="274" r:id="rId26"/>
    <p:sldId id="28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3"/>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70295" autoAdjust="0"/>
  </p:normalViewPr>
  <p:slideViewPr>
    <p:cSldViewPr snapToGrid="0" showGuides="1">
      <p:cViewPr varScale="1">
        <p:scale>
          <a:sx n="45" d="100"/>
          <a:sy n="45" d="100"/>
        </p:scale>
        <p:origin x="1642"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3" d="100"/>
          <a:sy n="63" d="100"/>
        </p:scale>
        <p:origin x="1656" y="3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2016-12-16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2016-12-16</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b="0"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approach provides pixel level attribute labels.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15</a:t>
            </a:fld>
            <a:endParaRPr lang="en-US"/>
          </a:p>
        </p:txBody>
      </p:sp>
    </p:spTree>
    <p:extLst>
      <p:ext uri="{BB962C8B-B14F-4D97-AF65-F5344CB8AC3E}">
        <p14:creationId xmlns:p14="http://schemas.microsoft.com/office/powerpoint/2010/main" val="3016634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tried different combinations of CNN layers but</a:t>
            </a:r>
            <a:r>
              <a:rPr lang="en-US" baseline="0" dirty="0" smtClean="0"/>
              <a:t> found that training it doesn’t improve the results.</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17</a:t>
            </a:fld>
            <a:endParaRPr lang="en-US"/>
          </a:p>
        </p:txBody>
      </p:sp>
    </p:spTree>
    <p:extLst>
      <p:ext uri="{BB962C8B-B14F-4D97-AF65-F5344CB8AC3E}">
        <p14:creationId xmlns:p14="http://schemas.microsoft.com/office/powerpoint/2010/main" val="4289378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hybrid</a:t>
            </a:r>
            <a:r>
              <a:rPr lang="en-US" baseline="0" dirty="0" smtClean="0"/>
              <a:t> deep learning method performs the best with ~82% accuracy</a:t>
            </a:r>
            <a:endParaRPr lang="en-US"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Even though attribute-based approach provides pixel level attribute labels, the test image accuracy using attribute histograms for training a neural network on the RCM data is relatively low (~71%).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CNNs have been found to perform very well on many computer vision problems but here we observe that training the CNNs does not work well for RCM skin images. One reason is that CNNs require huge data and our dataset is relatively small. </a:t>
            </a:r>
            <a:endParaRPr lang="en-US" dirty="0" smtClean="0"/>
          </a:p>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18</a:t>
            </a:fld>
            <a:endParaRPr lang="en-US"/>
          </a:p>
        </p:txBody>
      </p:sp>
    </p:spTree>
    <p:extLst>
      <p:ext uri="{BB962C8B-B14F-4D97-AF65-F5344CB8AC3E}">
        <p14:creationId xmlns:p14="http://schemas.microsoft.com/office/powerpoint/2010/main" val="2206632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Blue dots are the human labels. Red dots are the algorithm labels. Note that the mislabeling occurs in the transition regions. </a:t>
            </a:r>
          </a:p>
          <a:p>
            <a:r>
              <a:rPr lang="en-US" dirty="0" smtClean="0"/>
              <a:t>These transitions may be ambiguous to a clinical expert as well.</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19</a:t>
            </a:fld>
            <a:endParaRPr lang="en-US"/>
          </a:p>
        </p:txBody>
      </p:sp>
    </p:spTree>
    <p:extLst>
      <p:ext uri="{BB962C8B-B14F-4D97-AF65-F5344CB8AC3E}">
        <p14:creationId xmlns:p14="http://schemas.microsoft.com/office/powerpoint/2010/main" val="4129891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21</a:t>
            </a:fld>
            <a:endParaRPr lang="en-US"/>
          </a:p>
        </p:txBody>
      </p:sp>
    </p:spTree>
    <p:extLst>
      <p:ext uri="{BB962C8B-B14F-4D97-AF65-F5344CB8AC3E}">
        <p14:creationId xmlns:p14="http://schemas.microsoft.com/office/powerpoint/2010/main" val="662432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A3C37BE-C303-496D-B5CD-85F2937540FC}" type="slidenum">
              <a:rPr lang="en-US" smtClean="0"/>
              <a:t>22</a:t>
            </a:fld>
            <a:endParaRPr lang="en-US"/>
          </a:p>
        </p:txBody>
      </p:sp>
    </p:spTree>
    <p:extLst>
      <p:ext uri="{BB962C8B-B14F-4D97-AF65-F5344CB8AC3E}">
        <p14:creationId xmlns:p14="http://schemas.microsoft.com/office/powerpoint/2010/main" val="4208298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A3C37BE-C303-496D-B5CD-85F2937540FC}" type="slidenum">
              <a:rPr lang="en-US" smtClean="0"/>
              <a:t>2</a:t>
            </a:fld>
            <a:endParaRPr lang="en-US"/>
          </a:p>
        </p:txBody>
      </p:sp>
    </p:spTree>
    <p:extLst>
      <p:ext uri="{BB962C8B-B14F-4D97-AF65-F5344CB8AC3E}">
        <p14:creationId xmlns:p14="http://schemas.microsoft.com/office/powerpoint/2010/main" val="404357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0A3C37BE-C303-496D-B5CD-85F2937540FC}" type="slidenum">
              <a:rPr lang="uk-UA" smtClean="0"/>
              <a:t>3</a:t>
            </a:fld>
            <a:endParaRPr lang="uk-UA"/>
          </a:p>
        </p:txBody>
      </p:sp>
    </p:spTree>
    <p:extLst>
      <p:ext uri="{BB962C8B-B14F-4D97-AF65-F5344CB8AC3E}">
        <p14:creationId xmlns:p14="http://schemas.microsoft.com/office/powerpoint/2010/main" val="147958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4</a:t>
            </a:fld>
            <a:endParaRPr lang="en-US"/>
          </a:p>
        </p:txBody>
      </p:sp>
    </p:spTree>
    <p:extLst>
      <p:ext uri="{BB962C8B-B14F-4D97-AF65-F5344CB8AC3E}">
        <p14:creationId xmlns:p14="http://schemas.microsoft.com/office/powerpoint/2010/main" val="131825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0A3C37BE-C303-496D-B5CD-85F2937540FC}" type="slidenum">
              <a:rPr lang="uk-UA" smtClean="0"/>
              <a:t>5</a:t>
            </a:fld>
            <a:endParaRPr lang="uk-UA"/>
          </a:p>
        </p:txBody>
      </p:sp>
    </p:spTree>
    <p:extLst>
      <p:ext uri="{BB962C8B-B14F-4D97-AF65-F5344CB8AC3E}">
        <p14:creationId xmlns:p14="http://schemas.microsoft.com/office/powerpoint/2010/main" val="3639245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6</a:t>
            </a:fld>
            <a:endParaRPr lang="en-US"/>
          </a:p>
        </p:txBody>
      </p:sp>
    </p:spTree>
    <p:extLst>
      <p:ext uri="{BB962C8B-B14F-4D97-AF65-F5344CB8AC3E}">
        <p14:creationId xmlns:p14="http://schemas.microsoft.com/office/powerpoint/2010/main" val="4294744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uk-UA" smtClean="0"/>
              <a:t>12</a:t>
            </a:fld>
            <a:endParaRPr lang="uk-UA"/>
          </a:p>
        </p:txBody>
      </p:sp>
    </p:spTree>
    <p:extLst>
      <p:ext uri="{BB962C8B-B14F-4D97-AF65-F5344CB8AC3E}">
        <p14:creationId xmlns:p14="http://schemas.microsoft.com/office/powerpoint/2010/main" val="2201600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uk-UA" smtClean="0"/>
              <a:t>13</a:t>
            </a:fld>
            <a:endParaRPr lang="uk-UA"/>
          </a:p>
        </p:txBody>
      </p:sp>
    </p:spTree>
    <p:extLst>
      <p:ext uri="{BB962C8B-B14F-4D97-AF65-F5344CB8AC3E}">
        <p14:creationId xmlns:p14="http://schemas.microsoft.com/office/powerpoint/2010/main" val="2201600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14</a:t>
            </a:fld>
            <a:endParaRPr lang="en-US"/>
          </a:p>
        </p:txBody>
      </p:sp>
    </p:spTree>
    <p:extLst>
      <p:ext uri="{BB962C8B-B14F-4D97-AF65-F5344CB8AC3E}">
        <p14:creationId xmlns:p14="http://schemas.microsoft.com/office/powerpoint/2010/main" val="415905977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
        <p:nvSpPr>
          <p:cNvPr id="2" name="Title 1"/>
          <p:cNvSpPr>
            <a:spLocks noGrp="1"/>
          </p:cNvSpPr>
          <p:nvPr>
            <p:ph type="ctrTitle"/>
          </p:nvPr>
        </p:nvSpPr>
        <p:spPr>
          <a:xfrm>
            <a:off x="828675" y="2292095"/>
            <a:ext cx="7572375" cy="2219691"/>
          </a:xfrm>
        </p:spPr>
        <p:txBody>
          <a:bodyPr anchor="ctr">
            <a:normAutofit/>
          </a:bodyPr>
          <a:lstStyle>
            <a:lvl1pPr algn="l">
              <a:defRPr sz="3300" cap="all" baseline="0"/>
            </a:lvl1pPr>
          </a:lstStyle>
          <a:p>
            <a:r>
              <a:rPr lang="en-US" smtClean="0"/>
              <a:t>Click to edit Master title style</a:t>
            </a:r>
            <a:endParaRPr/>
          </a:p>
        </p:txBody>
      </p:sp>
      <p:sp>
        <p:nvSpPr>
          <p:cNvPr id="3" name="Subtitle 2"/>
          <p:cNvSpPr>
            <a:spLocks noGrp="1"/>
          </p:cNvSpPr>
          <p:nvPr>
            <p:ph type="subTitle" idx="1"/>
          </p:nvPr>
        </p:nvSpPr>
        <p:spPr>
          <a:xfrm>
            <a:off x="828674" y="4511785"/>
            <a:ext cx="7572376" cy="955565"/>
          </a:xfrm>
        </p:spPr>
        <p:txBody>
          <a:bodyPr>
            <a:normAutofit/>
          </a:bodyPr>
          <a:lstStyle>
            <a:lvl1pPr marL="0" indent="0" algn="l">
              <a:spcBef>
                <a:spcPts val="0"/>
              </a:spcBef>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7" name="Rectangle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10309599-D0F3-824E-9396-42C475188578}" type="datetime1">
              <a:rPr lang="en-US" smtClean="0"/>
              <a:t>2016-12-16</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r>
              <a:rPr lang="en-US" smtClean="0"/>
              <a:t>Parneet Kaur, Rutgers University</a:t>
            </a:r>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2400"/>
            </a:lvl1pPr>
          </a:lstStyle>
          <a:p>
            <a:r>
              <a:rPr lang="en-US" smtClean="0"/>
              <a:t>Click to edit Master title style</a:t>
            </a:r>
            <a:endParaRPr/>
          </a:p>
        </p:txBody>
      </p:sp>
      <p:sp>
        <p:nvSpPr>
          <p:cNvPr id="4" name="Text Placeholder 3"/>
          <p:cNvSpPr>
            <a:spLocks noGrp="1"/>
          </p:cNvSpPr>
          <p:nvPr>
            <p:ph type="body" sz="half" idx="2"/>
          </p:nvPr>
        </p:nvSpPr>
        <p:spPr>
          <a:xfrm>
            <a:off x="828675" y="1600200"/>
            <a:ext cx="2547747" cy="4572000"/>
          </a:xfrm>
        </p:spPr>
        <p:txBody>
          <a:bodyPr>
            <a:normAutofit/>
          </a:bodyPr>
          <a:lstStyle>
            <a:lvl1pPr marL="0" indent="0">
              <a:spcBef>
                <a:spcPts val="900"/>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3491003" y="1600200"/>
            <a:ext cx="4823184" cy="4572001"/>
          </a:xfrm>
        </p:spPr>
        <p:txBody>
          <a:bodyPr tIns="118872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5" name="Date Placeholder 4"/>
          <p:cNvSpPr>
            <a:spLocks noGrp="1"/>
          </p:cNvSpPr>
          <p:nvPr>
            <p:ph type="dt" sz="half" idx="10"/>
          </p:nvPr>
        </p:nvSpPr>
        <p:spPr/>
        <p:txBody>
          <a:bodyPr/>
          <a:lstStyle/>
          <a:p>
            <a:fld id="{835FDC97-55D8-7845-A30E-7FE01B44979A}" type="datetime1">
              <a:rPr lang="en-US" smtClean="0"/>
              <a:t>2016-12-16</a:t>
            </a:fld>
            <a:endParaRPr/>
          </a:p>
        </p:txBody>
      </p:sp>
      <p:sp>
        <p:nvSpPr>
          <p:cNvPr id="6" name="Footer Placeholder 5"/>
          <p:cNvSpPr>
            <a:spLocks noGrp="1"/>
          </p:cNvSpPr>
          <p:nvPr>
            <p:ph type="ftr" sz="quarter" idx="11"/>
          </p:nvPr>
        </p:nvSpPr>
        <p:spPr/>
        <p:txBody>
          <a:bodyPr/>
          <a:lstStyle/>
          <a:p>
            <a:r>
              <a:rPr lang="en-US" smtClean="0"/>
              <a:t>Parneet Kaur, Rutgers University</a:t>
            </a:r>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2EAA22E-900D-624A-AB3B-1AB740F321F5}" type="datetime1">
              <a:rPr lang="en-US" smtClean="0"/>
              <a:t>2016-12-16</a:t>
            </a:fld>
            <a:endParaRPr/>
          </a:p>
        </p:txBody>
      </p:sp>
      <p:sp>
        <p:nvSpPr>
          <p:cNvPr id="5" name="Footer Placeholder 4"/>
          <p:cNvSpPr>
            <a:spLocks noGrp="1"/>
          </p:cNvSpPr>
          <p:nvPr>
            <p:ph type="ftr" sz="quarter" idx="11"/>
          </p:nvPr>
        </p:nvSpPr>
        <p:spPr/>
        <p:txBody>
          <a:bodyPr/>
          <a:lstStyle/>
          <a:p>
            <a:r>
              <a:rPr lang="en-US" smtClean="0"/>
              <a:t>Parneet Kaur, Rutgers University</a:t>
            </a:r>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365125"/>
            <a:ext cx="1285875"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28675" y="365125"/>
            <a:ext cx="6074172"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64BD05D-A888-6345-8E8E-A23CE9545657}" type="datetime1">
              <a:rPr lang="en-US" smtClean="0"/>
              <a:t>2016-12-16</a:t>
            </a:fld>
            <a:endParaRPr/>
          </a:p>
        </p:txBody>
      </p:sp>
      <p:sp>
        <p:nvSpPr>
          <p:cNvPr id="5" name="Footer Placeholder 4"/>
          <p:cNvSpPr>
            <a:spLocks noGrp="1"/>
          </p:cNvSpPr>
          <p:nvPr>
            <p:ph type="ftr" sz="quarter" idx="11"/>
          </p:nvPr>
        </p:nvSpPr>
        <p:spPr/>
        <p:txBody>
          <a:bodyPr/>
          <a:lstStyle/>
          <a:p>
            <a:r>
              <a:rPr lang="en-US" smtClean="0"/>
              <a:t>Parneet Kaur, Rutgers University</a:t>
            </a:r>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4181447" y="3239394"/>
            <a:ext cx="5632704" cy="63302"/>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39805403-D8E7-2F4F-82BF-B2CBD331B94B}" type="datetime1">
              <a:rPr lang="en-US" smtClean="0"/>
              <a:t>2016-12-16</a:t>
            </a:fld>
            <a:endParaRPr lang="en-US"/>
          </a:p>
        </p:txBody>
      </p:sp>
      <p:sp>
        <p:nvSpPr>
          <p:cNvPr id="8" name="Footer Placeholder 7"/>
          <p:cNvSpPr>
            <a:spLocks noGrp="1"/>
          </p:cNvSpPr>
          <p:nvPr>
            <p:ph type="ftr" sz="quarter" idx="11"/>
          </p:nvPr>
        </p:nvSpPr>
        <p:spPr/>
        <p:txBody>
          <a:bodyPr/>
          <a:lstStyle/>
          <a:p>
            <a:r>
              <a:rPr lang="en-US" smtClean="0"/>
              <a:t>Parneet Kaur, Rutgers University</a:t>
            </a:r>
            <a:endParaRPr lang="en-US"/>
          </a:p>
        </p:txBody>
      </p:sp>
      <p:sp>
        <p:nvSpPr>
          <p:cNvPr id="9" name="Slide Number Placeholder 8"/>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828675" y="2292095"/>
            <a:ext cx="4300538" cy="2219691"/>
          </a:xfrm>
        </p:spPr>
        <p:txBody>
          <a:bodyPr anchor="ctr">
            <a:normAutofit/>
          </a:bodyPr>
          <a:lstStyle>
            <a:lvl1pPr algn="l">
              <a:defRPr sz="3300" cap="all" baseline="0"/>
            </a:lvl1pPr>
          </a:lstStyle>
          <a:p>
            <a:r>
              <a:rPr lang="en-US" smtClean="0"/>
              <a:t>Click to edit Master title style</a:t>
            </a:r>
            <a:endParaRPr/>
          </a:p>
        </p:txBody>
      </p:sp>
      <p:sp>
        <p:nvSpPr>
          <p:cNvPr id="3" name="Subtitle 2"/>
          <p:cNvSpPr>
            <a:spLocks noGrp="1"/>
          </p:cNvSpPr>
          <p:nvPr>
            <p:ph type="subTitle" idx="1"/>
          </p:nvPr>
        </p:nvSpPr>
        <p:spPr>
          <a:xfrm>
            <a:off x="828675" y="4511785"/>
            <a:ext cx="4300538" cy="955565"/>
          </a:xfrm>
        </p:spPr>
        <p:txBody>
          <a:bodyPr>
            <a:normAutofit/>
          </a:bodyPr>
          <a:lstStyle>
            <a:lvl1pPr marL="0" indent="0" algn="l">
              <a:spcBef>
                <a:spcPts val="0"/>
              </a:spcBef>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5235798" y="1310656"/>
            <a:ext cx="3908203"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4" name="Group 13"/>
          <p:cNvGrpSpPr/>
          <p:nvPr/>
        </p:nvGrpSpPr>
        <p:grpSpPr>
          <a:xfrm>
            <a:off x="0" y="1143001"/>
            <a:ext cx="9144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grpSp>
        <p:nvGrpSpPr>
          <p:cNvPr id="13" name="Group 12"/>
          <p:cNvGrpSpPr/>
          <p:nvPr/>
        </p:nvGrpSpPr>
        <p:grpSpPr>
          <a:xfrm rot="10800000">
            <a:off x="0" y="5645511"/>
            <a:ext cx="9144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1"/>
            <a:ext cx="9144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
        <p:nvSpPr>
          <p:cNvPr id="2" name="Title 1"/>
          <p:cNvSpPr>
            <a:spLocks noGrp="1"/>
          </p:cNvSpPr>
          <p:nvPr>
            <p:ph type="title"/>
          </p:nvPr>
        </p:nvSpPr>
        <p:spPr>
          <a:xfrm>
            <a:off x="828675" y="2971806"/>
            <a:ext cx="7553324" cy="1684150"/>
          </a:xfrm>
        </p:spPr>
        <p:txBody>
          <a:bodyPr anchor="ctr">
            <a:normAutofit/>
          </a:bodyPr>
          <a:lstStyle>
            <a:lvl1pPr>
              <a:defRPr sz="33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828675" y="4655956"/>
            <a:ext cx="7553324" cy="509750"/>
          </a:xfrm>
        </p:spPr>
        <p:txBody>
          <a:bodyPr>
            <a:normAutofit/>
          </a:bodyPr>
          <a:lstStyle>
            <a:lvl1pPr marL="0" indent="0">
              <a:spcBef>
                <a:spcPts val="0"/>
              </a:spcBef>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3CB50-0009-124A-83CA-11D0C961D911}" type="datetime1">
              <a:rPr lang="en-US" smtClean="0"/>
              <a:t>2016-12-16</a:t>
            </a:fld>
            <a:endParaRPr/>
          </a:p>
        </p:txBody>
      </p:sp>
      <p:sp>
        <p:nvSpPr>
          <p:cNvPr id="5" name="Footer Placeholder 4"/>
          <p:cNvSpPr>
            <a:spLocks noGrp="1"/>
          </p:cNvSpPr>
          <p:nvPr>
            <p:ph type="ftr" sz="quarter" idx="11"/>
          </p:nvPr>
        </p:nvSpPr>
        <p:spPr/>
        <p:txBody>
          <a:bodyPr/>
          <a:lstStyle/>
          <a:p>
            <a:r>
              <a:rPr lang="en-US" smtClean="0"/>
              <a:t>Parneet Kaur, Rutgers University</a:t>
            </a:r>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28675" y="1600201"/>
            <a:ext cx="3686175" cy="4571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29150" y="1600201"/>
            <a:ext cx="3686175" cy="4571999"/>
          </a:xfrm>
        </p:spPr>
        <p:txBody>
          <a:bodyPr/>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EDDE8B17-983F-B640-8292-EAE815AB8777}" type="datetime1">
              <a:rPr lang="en-US" smtClean="0"/>
              <a:t>2016-12-16</a:t>
            </a:fld>
            <a:endParaRPr/>
          </a:p>
        </p:txBody>
      </p:sp>
      <p:sp>
        <p:nvSpPr>
          <p:cNvPr id="6" name="Footer Placeholder 5"/>
          <p:cNvSpPr>
            <a:spLocks noGrp="1"/>
          </p:cNvSpPr>
          <p:nvPr>
            <p:ph type="ftr" sz="quarter" idx="11"/>
          </p:nvPr>
        </p:nvSpPr>
        <p:spPr/>
        <p:txBody>
          <a:bodyPr/>
          <a:lstStyle/>
          <a:p>
            <a:r>
              <a:rPr lang="en-US" smtClean="0"/>
              <a:t>Parneet Kaur, Rutgers University</a:t>
            </a:r>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828675" y="1600200"/>
            <a:ext cx="3689604" cy="823912"/>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8675" y="2424112"/>
            <a:ext cx="3689604"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24583" y="1600200"/>
            <a:ext cx="3689604" cy="823912"/>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4583" y="2424112"/>
            <a:ext cx="3689604"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B20CB031-214C-2F43-98D4-5026AB763CC5}" type="datetime1">
              <a:rPr lang="en-US" smtClean="0"/>
              <a:t>2016-12-16</a:t>
            </a:fld>
            <a:endParaRPr/>
          </a:p>
        </p:txBody>
      </p:sp>
      <p:sp>
        <p:nvSpPr>
          <p:cNvPr id="8" name="Footer Placeholder 7"/>
          <p:cNvSpPr>
            <a:spLocks noGrp="1"/>
          </p:cNvSpPr>
          <p:nvPr>
            <p:ph type="ftr" sz="quarter" idx="11"/>
          </p:nvPr>
        </p:nvSpPr>
        <p:spPr/>
        <p:txBody>
          <a:bodyPr/>
          <a:lstStyle/>
          <a:p>
            <a:r>
              <a:rPr lang="en-US" smtClean="0"/>
              <a:t>Parneet Kaur, Rutgers University</a:t>
            </a:r>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08C5EF6-5981-8045-B3A2-BB61105E577A}" type="datetime1">
              <a:rPr lang="en-US" smtClean="0"/>
              <a:t>2016-12-16</a:t>
            </a:fld>
            <a:endParaRPr/>
          </a:p>
        </p:txBody>
      </p:sp>
      <p:sp>
        <p:nvSpPr>
          <p:cNvPr id="4" name="Footer Placeholder 3"/>
          <p:cNvSpPr>
            <a:spLocks noGrp="1"/>
          </p:cNvSpPr>
          <p:nvPr>
            <p:ph type="ftr" sz="quarter" idx="11"/>
          </p:nvPr>
        </p:nvSpPr>
        <p:spPr/>
        <p:txBody>
          <a:bodyPr/>
          <a:lstStyle/>
          <a:p>
            <a:r>
              <a:rPr lang="en-US" smtClean="0"/>
              <a:t>Parneet Kaur, Rutgers University</a:t>
            </a:r>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1DD69-9CB8-7047-AC1D-8D00E77D65BB}" type="datetime1">
              <a:rPr lang="en-US" smtClean="0"/>
              <a:t>2016-12-16</a:t>
            </a:fld>
            <a:endParaRPr/>
          </a:p>
        </p:txBody>
      </p:sp>
      <p:sp>
        <p:nvSpPr>
          <p:cNvPr id="3" name="Footer Placeholder 2"/>
          <p:cNvSpPr>
            <a:spLocks noGrp="1"/>
          </p:cNvSpPr>
          <p:nvPr>
            <p:ph type="ftr" sz="quarter" idx="11"/>
          </p:nvPr>
        </p:nvSpPr>
        <p:spPr/>
        <p:txBody>
          <a:bodyPr/>
          <a:lstStyle/>
          <a:p>
            <a:r>
              <a:rPr lang="en-US" smtClean="0"/>
              <a:t>Parneet Kaur, Rutgers University</a:t>
            </a:r>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2400"/>
            </a:lvl1pPr>
          </a:lstStyle>
          <a:p>
            <a:r>
              <a:rPr lang="en-US" smtClean="0"/>
              <a:t>Click to edit Master title style</a:t>
            </a:r>
            <a:endParaRPr/>
          </a:p>
        </p:txBody>
      </p:sp>
      <p:sp>
        <p:nvSpPr>
          <p:cNvPr id="4" name="Text Placeholder 3"/>
          <p:cNvSpPr>
            <a:spLocks noGrp="1"/>
          </p:cNvSpPr>
          <p:nvPr>
            <p:ph type="body" sz="half" idx="2"/>
          </p:nvPr>
        </p:nvSpPr>
        <p:spPr>
          <a:xfrm>
            <a:off x="828675" y="1600200"/>
            <a:ext cx="3288411" cy="4572000"/>
          </a:xfrm>
        </p:spPr>
        <p:txBody>
          <a:bodyPr>
            <a:normAutofit/>
          </a:bodyPr>
          <a:lstStyle>
            <a:lvl1pPr marL="0" indent="0">
              <a:spcBef>
                <a:spcPts val="900"/>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Content Placeholder 2"/>
          <p:cNvSpPr>
            <a:spLocks noGrp="1"/>
          </p:cNvSpPr>
          <p:nvPr>
            <p:ph idx="1"/>
          </p:nvPr>
        </p:nvSpPr>
        <p:spPr>
          <a:xfrm>
            <a:off x="4231386" y="1600200"/>
            <a:ext cx="4083939" cy="4572001"/>
          </a:xfrm>
        </p:spPr>
        <p:txBody>
          <a:bodyPr>
            <a:normAutofit/>
          </a:bodyPr>
          <a:lstStyle>
            <a:lvl1pPr>
              <a:defRPr sz="1500"/>
            </a:lvl1pPr>
            <a:lvl2pPr>
              <a:defRPr sz="120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55FD6BD-DFDB-7249-9538-2CD2575BF493}" type="datetime1">
              <a:rPr lang="en-US" smtClean="0"/>
              <a:t>2016-12-16</a:t>
            </a:fld>
            <a:endParaRPr/>
          </a:p>
        </p:txBody>
      </p:sp>
      <p:sp>
        <p:nvSpPr>
          <p:cNvPr id="6" name="Footer Placeholder 5"/>
          <p:cNvSpPr>
            <a:spLocks noGrp="1"/>
          </p:cNvSpPr>
          <p:nvPr>
            <p:ph type="ftr" sz="quarter" idx="11"/>
          </p:nvPr>
        </p:nvSpPr>
        <p:spPr/>
        <p:txBody>
          <a:bodyPr/>
          <a:lstStyle/>
          <a:p>
            <a:r>
              <a:rPr lang="en-US" smtClean="0"/>
              <a:t>Parneet Kaur, Rutgers University</a:t>
            </a:r>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28675" y="6487292"/>
            <a:ext cx="1372169" cy="365125"/>
          </a:xfrm>
          <a:prstGeom prst="rect">
            <a:avLst/>
          </a:prstGeom>
        </p:spPr>
        <p:txBody>
          <a:bodyPr vert="horz" lIns="0" tIns="45720" rIns="0" bIns="45720" rtlCol="0" anchor="ctr"/>
          <a:lstStyle>
            <a:lvl1pPr algn="l">
              <a:defRPr sz="900" baseline="0">
                <a:solidFill>
                  <a:schemeClr val="tx1">
                    <a:lumMod val="75000"/>
                  </a:schemeClr>
                </a:solidFill>
              </a:defRPr>
            </a:lvl1pPr>
          </a:lstStyle>
          <a:p>
            <a:fld id="{D9979E3D-70DD-114B-AA73-B830C2948B7F}" type="datetime1">
              <a:rPr lang="en-US" smtClean="0"/>
              <a:t>2016-12-16</a:t>
            </a:fld>
            <a:endParaRPr lang="en-US"/>
          </a:p>
        </p:txBody>
      </p:sp>
      <p:sp>
        <p:nvSpPr>
          <p:cNvPr id="5" name="Footer Placeholder 4"/>
          <p:cNvSpPr>
            <a:spLocks noGrp="1"/>
          </p:cNvSpPr>
          <p:nvPr>
            <p:ph type="ftr" sz="quarter" idx="3"/>
          </p:nvPr>
        </p:nvSpPr>
        <p:spPr>
          <a:xfrm>
            <a:off x="2200844" y="6487290"/>
            <a:ext cx="4742312" cy="365126"/>
          </a:xfrm>
          <a:prstGeom prst="rect">
            <a:avLst/>
          </a:prstGeom>
        </p:spPr>
        <p:txBody>
          <a:bodyPr vert="horz" lIns="0" tIns="45720" rIns="0" bIns="45720" rtlCol="0" anchor="ctr"/>
          <a:lstStyle>
            <a:lvl1pPr algn="ctr">
              <a:defRPr sz="900" baseline="0">
                <a:solidFill>
                  <a:schemeClr val="tx1">
                    <a:lumMod val="75000"/>
                  </a:schemeClr>
                </a:solidFill>
              </a:defRPr>
            </a:lvl1pPr>
          </a:lstStyle>
          <a:p>
            <a:r>
              <a:rPr lang="en-US" smtClean="0"/>
              <a:t>Parneet Kaur, Rutgers University</a:t>
            </a:r>
            <a:endParaRPr lang="en-US"/>
          </a:p>
        </p:txBody>
      </p:sp>
      <p:sp>
        <p:nvSpPr>
          <p:cNvPr id="6" name="Slide Number Placeholder 5"/>
          <p:cNvSpPr>
            <a:spLocks noGrp="1"/>
          </p:cNvSpPr>
          <p:nvPr>
            <p:ph type="sldNum" sz="quarter" idx="4"/>
          </p:nvPr>
        </p:nvSpPr>
        <p:spPr>
          <a:xfrm>
            <a:off x="7440121" y="6487292"/>
            <a:ext cx="1371600" cy="365125"/>
          </a:xfrm>
          <a:prstGeom prst="rect">
            <a:avLst/>
          </a:prstGeom>
        </p:spPr>
        <p:txBody>
          <a:bodyPr vert="horz" lIns="0" tIns="45720" rIns="0" bIns="45720" rtlCol="0" anchor="ctr"/>
          <a:lstStyle>
            <a:lvl1pPr algn="r">
              <a:defRPr sz="9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827532" y="1219202"/>
            <a:ext cx="7488936"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1350"/>
        </a:spcBef>
        <a:buFont typeface="Wingdings" panose="05000000000000000000" pitchFamily="2" charset="2"/>
        <a:buChar char="§"/>
        <a:defRPr sz="1500" kern="1200">
          <a:solidFill>
            <a:schemeClr val="tx1"/>
          </a:solidFill>
          <a:latin typeface="+mn-lt"/>
          <a:ea typeface="+mn-ea"/>
          <a:cs typeface="+mn-cs"/>
        </a:defRPr>
      </a:lvl1pPr>
      <a:lvl2pPr marL="514350" indent="-171450" algn="l" defTabSz="685800" rtl="0" eaLnBrk="1" latinLnBrk="0" hangingPunct="1">
        <a:lnSpc>
          <a:spcPct val="90000"/>
        </a:lnSpc>
        <a:spcBef>
          <a:spcPts val="450"/>
        </a:spcBef>
        <a:buFont typeface="Wingdings" panose="05000000000000000000" pitchFamily="2" charset="2"/>
        <a:buChar char="§"/>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3pPr>
      <a:lvl4pPr marL="12001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4pPr>
      <a:lvl5pPr marL="15430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81406" y="2142684"/>
            <a:ext cx="7381188" cy="1664768"/>
          </a:xfrm>
        </p:spPr>
        <p:txBody>
          <a:bodyPr anchor="ctr">
            <a:normAutofit/>
          </a:bodyPr>
          <a:lstStyle/>
          <a:p>
            <a:pPr algn="ctr"/>
            <a:r>
              <a:rPr lang="en-US" cap="none" dirty="0" smtClean="0"/>
              <a:t>Hybrid Deep Learning for Reflectance Confocal Microscopy Skin Images</a:t>
            </a:r>
            <a:endParaRPr lang="en-US" cap="none" dirty="0"/>
          </a:p>
        </p:txBody>
      </p:sp>
      <p:sp>
        <p:nvSpPr>
          <p:cNvPr id="7" name="Subtitle 6"/>
          <p:cNvSpPr>
            <a:spLocks noGrp="1"/>
          </p:cNvSpPr>
          <p:nvPr>
            <p:ph type="subTitle" idx="1"/>
          </p:nvPr>
        </p:nvSpPr>
        <p:spPr>
          <a:xfrm>
            <a:off x="881406" y="3783742"/>
            <a:ext cx="3676453" cy="670280"/>
          </a:xfrm>
        </p:spPr>
        <p:txBody>
          <a:bodyPr>
            <a:normAutofit/>
          </a:bodyPr>
          <a:lstStyle/>
          <a:p>
            <a:pPr algn="ctr"/>
            <a:r>
              <a:rPr lang="en-US" sz="1950" dirty="0" err="1"/>
              <a:t>Parneet</a:t>
            </a:r>
            <a:r>
              <a:rPr lang="en-US" sz="1950" dirty="0"/>
              <a:t> Kaur, Kristin </a:t>
            </a:r>
            <a:r>
              <a:rPr lang="en-US" sz="1950" dirty="0" smtClean="0"/>
              <a:t>Dana</a:t>
            </a:r>
            <a:endParaRPr lang="en-US" sz="1950" dirty="0"/>
          </a:p>
          <a:p>
            <a:pPr algn="ctr"/>
            <a:r>
              <a:rPr lang="en-US" sz="1950" dirty="0" smtClean="0"/>
              <a:t>Rutgers University, USA</a:t>
            </a:r>
          </a:p>
        </p:txBody>
      </p:sp>
      <p:sp>
        <p:nvSpPr>
          <p:cNvPr id="8" name="Subtitle 6"/>
          <p:cNvSpPr txBox="1">
            <a:spLocks/>
          </p:cNvSpPr>
          <p:nvPr/>
        </p:nvSpPr>
        <p:spPr>
          <a:xfrm>
            <a:off x="902488" y="4865899"/>
            <a:ext cx="7339025" cy="802496"/>
          </a:xfrm>
          <a:prstGeom prst="rect">
            <a:avLst/>
          </a:prstGeom>
        </p:spPr>
        <p:txBody>
          <a:bodyPr vert="horz" lIns="0" tIns="45720" rIns="0" bIns="45720" rtlCol="0">
            <a:normAutofit/>
          </a:bodyPr>
          <a:lstStyle>
            <a:lvl1pPr marL="0" indent="0" algn="l" defTabSz="685800" rtl="0" eaLnBrk="1" latinLnBrk="0" hangingPunct="1">
              <a:lnSpc>
                <a:spcPct val="90000"/>
              </a:lnSpc>
              <a:spcBef>
                <a:spcPts val="0"/>
              </a:spcBef>
              <a:buFont typeface="Wingdings" panose="05000000000000000000" pitchFamily="2" charset="2"/>
              <a:buNone/>
              <a:defRPr sz="1350" kern="1200">
                <a:solidFill>
                  <a:schemeClr val="tx1"/>
                </a:solidFill>
                <a:latin typeface="+mn-lt"/>
                <a:ea typeface="+mn-ea"/>
                <a:cs typeface="+mn-cs"/>
              </a:defRPr>
            </a:lvl1pPr>
            <a:lvl2pPr marL="342900" indent="0" algn="ctr" defTabSz="685800" rtl="0" eaLnBrk="1" latinLnBrk="0" hangingPunct="1">
              <a:lnSpc>
                <a:spcPct val="90000"/>
              </a:lnSpc>
              <a:spcBef>
                <a:spcPts val="450"/>
              </a:spcBef>
              <a:buFont typeface="Wingdings" panose="05000000000000000000" pitchFamily="2" charset="2"/>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450"/>
              </a:spcBef>
              <a:buFont typeface="Wingdings" panose="05000000000000000000" pitchFamily="2" charset="2"/>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450"/>
              </a:spcBef>
              <a:buFont typeface="Wingdings" panose="05000000000000000000" pitchFamily="2"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450"/>
              </a:spcBef>
              <a:buFont typeface="Wingdings" panose="05000000000000000000" pitchFamily="2" charset="2"/>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Wingdings" panose="05000000000000000000" pitchFamily="2" charset="2"/>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Wingdings" panose="05000000000000000000" pitchFamily="2" charset="2"/>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Wingdings" panose="05000000000000000000" pitchFamily="2" charset="2"/>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Wingdings" panose="05000000000000000000" pitchFamily="2" charset="2"/>
              <a:buNone/>
              <a:defRPr sz="1200" kern="1200">
                <a:solidFill>
                  <a:schemeClr val="tx1"/>
                </a:solidFill>
                <a:latin typeface="+mn-lt"/>
                <a:ea typeface="+mn-ea"/>
                <a:cs typeface="+mn-cs"/>
              </a:defRPr>
            </a:lvl9pPr>
          </a:lstStyle>
          <a:p>
            <a:pPr algn="ctr"/>
            <a:r>
              <a:rPr lang="en-US" sz="1725" dirty="0" smtClean="0"/>
              <a:t>ICPR 2016, Cancun, Mexico</a:t>
            </a:r>
          </a:p>
          <a:p>
            <a:pPr algn="ctr"/>
            <a:r>
              <a:rPr lang="en-US" sz="1725" dirty="0" smtClean="0"/>
              <a:t>Dec. 6, 2016</a:t>
            </a:r>
          </a:p>
          <a:p>
            <a:endParaRPr lang="en-US" dirty="0" smtClean="0"/>
          </a:p>
          <a:p>
            <a:endParaRPr lang="en-US" dirty="0"/>
          </a:p>
        </p:txBody>
      </p:sp>
      <p:sp>
        <p:nvSpPr>
          <p:cNvPr id="10" name="Subtitle 6"/>
          <p:cNvSpPr txBox="1">
            <a:spLocks/>
          </p:cNvSpPr>
          <p:nvPr/>
        </p:nvSpPr>
        <p:spPr>
          <a:xfrm>
            <a:off x="4600282" y="3783742"/>
            <a:ext cx="3676453" cy="647546"/>
          </a:xfrm>
          <a:prstGeom prst="rect">
            <a:avLst/>
          </a:prstGeom>
        </p:spPr>
        <p:txBody>
          <a:bodyPr vert="horz" lIns="0" tIns="45720" rIns="0" bIns="45720" rtlCol="0">
            <a:normAutofit/>
          </a:bodyPr>
          <a:lstStyle>
            <a:lvl1pPr marL="0" indent="0" algn="l" defTabSz="685800" rtl="0" eaLnBrk="1" latinLnBrk="0" hangingPunct="1">
              <a:lnSpc>
                <a:spcPct val="90000"/>
              </a:lnSpc>
              <a:spcBef>
                <a:spcPts val="0"/>
              </a:spcBef>
              <a:buFont typeface="Wingdings" panose="05000000000000000000" pitchFamily="2" charset="2"/>
              <a:buNone/>
              <a:defRPr sz="1350" kern="1200">
                <a:solidFill>
                  <a:schemeClr val="tx1"/>
                </a:solidFill>
                <a:latin typeface="+mn-lt"/>
                <a:ea typeface="+mn-ea"/>
                <a:cs typeface="+mn-cs"/>
              </a:defRPr>
            </a:lvl1pPr>
            <a:lvl2pPr marL="342900" indent="0" algn="ctr" defTabSz="685800" rtl="0" eaLnBrk="1" latinLnBrk="0" hangingPunct="1">
              <a:lnSpc>
                <a:spcPct val="90000"/>
              </a:lnSpc>
              <a:spcBef>
                <a:spcPts val="450"/>
              </a:spcBef>
              <a:buFont typeface="Wingdings" panose="05000000000000000000" pitchFamily="2" charset="2"/>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450"/>
              </a:spcBef>
              <a:buFont typeface="Wingdings" panose="05000000000000000000" pitchFamily="2" charset="2"/>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450"/>
              </a:spcBef>
              <a:buFont typeface="Wingdings" panose="05000000000000000000" pitchFamily="2"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450"/>
              </a:spcBef>
              <a:buFont typeface="Wingdings" panose="05000000000000000000" pitchFamily="2" charset="2"/>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Wingdings" panose="05000000000000000000" pitchFamily="2" charset="2"/>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Wingdings" panose="05000000000000000000" pitchFamily="2" charset="2"/>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Wingdings" panose="05000000000000000000" pitchFamily="2" charset="2"/>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Wingdings" panose="05000000000000000000" pitchFamily="2" charset="2"/>
              <a:buNone/>
              <a:defRPr sz="1200" kern="1200">
                <a:solidFill>
                  <a:schemeClr val="tx1"/>
                </a:solidFill>
                <a:latin typeface="+mn-lt"/>
                <a:ea typeface="+mn-ea"/>
                <a:cs typeface="+mn-cs"/>
              </a:defRPr>
            </a:lvl9pPr>
          </a:lstStyle>
          <a:p>
            <a:pPr algn="ctr"/>
            <a:r>
              <a:rPr lang="en-US" sz="1950" dirty="0" err="1" smtClean="0"/>
              <a:t>Oana</a:t>
            </a:r>
            <a:r>
              <a:rPr lang="en-US" sz="1950" dirty="0" smtClean="0"/>
              <a:t> G. </a:t>
            </a:r>
            <a:r>
              <a:rPr lang="en-US" sz="1950" dirty="0" err="1" smtClean="0"/>
              <a:t>Cula</a:t>
            </a:r>
            <a:r>
              <a:rPr lang="en-US" sz="1950" dirty="0" smtClean="0"/>
              <a:t>, Catherine Mack</a:t>
            </a:r>
          </a:p>
          <a:p>
            <a:pPr algn="ctr"/>
            <a:r>
              <a:rPr lang="en-US" sz="1950" dirty="0" smtClean="0"/>
              <a:t>Johnson &amp; Johnson, USA</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 1:</a:t>
            </a:r>
            <a:br>
              <a:rPr lang="en-US" dirty="0" smtClean="0"/>
            </a:br>
            <a:r>
              <a:rPr lang="en-US" dirty="0" smtClean="0"/>
              <a:t>Hybrid Deep Learning</a:t>
            </a:r>
            <a:endParaRPr lang="en-US" dirty="0"/>
          </a:p>
        </p:txBody>
      </p:sp>
      <p:sp>
        <p:nvSpPr>
          <p:cNvPr id="9" name="Content Placeholder 2"/>
          <p:cNvSpPr>
            <a:spLocks noGrp="1"/>
          </p:cNvSpPr>
          <p:nvPr>
            <p:ph idx="1"/>
          </p:nvPr>
        </p:nvSpPr>
        <p:spPr>
          <a:xfrm>
            <a:off x="828675" y="4341284"/>
            <a:ext cx="7486650" cy="2285759"/>
          </a:xfrm>
        </p:spPr>
        <p:txBody>
          <a:bodyPr>
            <a:normAutofit/>
          </a:bodyPr>
          <a:lstStyle/>
          <a:p>
            <a:pPr marL="0" indent="0">
              <a:buNone/>
            </a:pPr>
            <a:r>
              <a:rPr lang="en-US" sz="1800" b="1" dirty="0" err="1" smtClean="0"/>
              <a:t>Texton</a:t>
            </a:r>
            <a:r>
              <a:rPr lang="en-US" sz="1800" b="1" dirty="0" smtClean="0"/>
              <a:t> Library:</a:t>
            </a:r>
          </a:p>
          <a:p>
            <a:r>
              <a:rPr lang="en-US" sz="1800" dirty="0" smtClean="0"/>
              <a:t>Obtained by k-means clustering of filter outputs</a:t>
            </a:r>
          </a:p>
          <a:p>
            <a:r>
              <a:rPr lang="en-US" sz="1800" dirty="0" smtClean="0"/>
              <a:t>Each </a:t>
            </a:r>
            <a:r>
              <a:rPr lang="en-US" sz="1800" dirty="0"/>
              <a:t>cluster </a:t>
            </a:r>
            <a:r>
              <a:rPr lang="en-US" sz="1800" dirty="0" smtClean="0"/>
              <a:t>accounts for local </a:t>
            </a:r>
            <a:r>
              <a:rPr lang="en-US" sz="1800" dirty="0"/>
              <a:t>structural </a:t>
            </a:r>
            <a:r>
              <a:rPr lang="en-US" sz="1800" dirty="0" smtClean="0"/>
              <a:t>similarities and is called a </a:t>
            </a:r>
            <a:r>
              <a:rPr lang="en-US" sz="1800" dirty="0" err="1" smtClean="0"/>
              <a:t>texton</a:t>
            </a:r>
            <a:endParaRPr lang="en-US" sz="1800" dirty="0" smtClean="0"/>
          </a:p>
          <a:p>
            <a:pPr marL="0" indent="0">
              <a:buNone/>
            </a:pPr>
            <a:r>
              <a:rPr lang="en-US" sz="1800" b="1" dirty="0" err="1"/>
              <a:t>Texton</a:t>
            </a:r>
            <a:r>
              <a:rPr lang="en-US" sz="1800" b="1" dirty="0"/>
              <a:t> labeling with Max-8 Pooling</a:t>
            </a:r>
            <a:r>
              <a:rPr lang="en-US" sz="1800" b="1" dirty="0" smtClean="0"/>
              <a:t>:</a:t>
            </a:r>
          </a:p>
          <a:p>
            <a:r>
              <a:rPr lang="en-US" sz="1800" dirty="0" smtClean="0"/>
              <a:t>Each </a:t>
            </a:r>
            <a:r>
              <a:rPr lang="en-US" sz="1800" dirty="0"/>
              <a:t>pixel </a:t>
            </a:r>
            <a:r>
              <a:rPr lang="en-US" sz="1800" dirty="0" smtClean="0"/>
              <a:t>is labeled to </a:t>
            </a:r>
            <a:r>
              <a:rPr lang="en-US" sz="1800" dirty="0"/>
              <a:t>its </a:t>
            </a:r>
            <a:r>
              <a:rPr lang="en-US" sz="1800" dirty="0" smtClean="0"/>
              <a:t>nearest neighbors</a:t>
            </a:r>
            <a:endParaRPr lang="en-US" sz="1800" dirty="0"/>
          </a:p>
          <a:p>
            <a:pPr marL="0" indent="0">
              <a:buNone/>
            </a:pPr>
            <a:endParaRPr lang="en-US" sz="1800" b="1" dirty="0"/>
          </a:p>
          <a:p>
            <a:endParaRPr lang="en-US" sz="1800" dirty="0" smtClean="0"/>
          </a:p>
        </p:txBody>
      </p:sp>
      <p:grpSp>
        <p:nvGrpSpPr>
          <p:cNvPr id="6" name="Group 5"/>
          <p:cNvGrpSpPr>
            <a:grpSpLocks noChangeAspect="1"/>
          </p:cNvGrpSpPr>
          <p:nvPr/>
        </p:nvGrpSpPr>
        <p:grpSpPr>
          <a:xfrm>
            <a:off x="1508191" y="1404713"/>
            <a:ext cx="6126480" cy="2808262"/>
            <a:chOff x="904089" y="1414140"/>
            <a:chExt cx="7678700" cy="3519764"/>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113" y="1414140"/>
              <a:ext cx="7460798" cy="3278786"/>
            </a:xfrm>
            <a:prstGeom prst="rect">
              <a:avLst/>
            </a:prstGeom>
          </p:spPr>
        </p:pic>
        <p:sp>
          <p:nvSpPr>
            <p:cNvPr id="3" name="Rectangle 2"/>
            <p:cNvSpPr/>
            <p:nvPr/>
          </p:nvSpPr>
          <p:spPr>
            <a:xfrm>
              <a:off x="5665509" y="1440266"/>
              <a:ext cx="2917280" cy="3233393"/>
            </a:xfrm>
            <a:prstGeom prst="rect">
              <a:avLst/>
            </a:prstGeom>
            <a:solidFill>
              <a:schemeClr val="bg2">
                <a:alpha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904089" y="1485659"/>
              <a:ext cx="2695498" cy="3233393"/>
            </a:xfrm>
            <a:prstGeom prst="rect">
              <a:avLst/>
            </a:prstGeom>
            <a:solidFill>
              <a:schemeClr val="bg2">
                <a:alpha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3610465" y="1601085"/>
              <a:ext cx="2055043" cy="3332819"/>
            </a:xfrm>
            <a:prstGeom prst="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0FF54DE5-C571-48E8-A5BC-B369434E2F44}" type="slidenum">
              <a:rPr lang="en-US" smtClean="0"/>
              <a:pPr/>
              <a:t>10</a:t>
            </a:fld>
            <a:endParaRPr lang="en-US"/>
          </a:p>
        </p:txBody>
      </p:sp>
      <p:sp>
        <p:nvSpPr>
          <p:cNvPr id="10" name="Footer Placeholder 9"/>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2990532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 1:</a:t>
            </a:r>
            <a:br>
              <a:rPr lang="en-US" dirty="0" smtClean="0"/>
            </a:br>
            <a:r>
              <a:rPr lang="en-US" dirty="0" smtClean="0"/>
              <a:t>Hybrid Deep Learning</a:t>
            </a:r>
            <a:endParaRPr lang="en-US" dirty="0"/>
          </a:p>
        </p:txBody>
      </p:sp>
      <p:sp>
        <p:nvSpPr>
          <p:cNvPr id="9" name="Content Placeholder 2"/>
          <p:cNvSpPr>
            <a:spLocks noGrp="1"/>
          </p:cNvSpPr>
          <p:nvPr>
            <p:ph idx="1"/>
          </p:nvPr>
        </p:nvSpPr>
        <p:spPr>
          <a:xfrm>
            <a:off x="828674" y="4398158"/>
            <a:ext cx="7853413" cy="2516716"/>
          </a:xfrm>
        </p:spPr>
        <p:txBody>
          <a:bodyPr>
            <a:normAutofit/>
          </a:bodyPr>
          <a:lstStyle/>
          <a:p>
            <a:pPr marL="0" indent="0">
              <a:buNone/>
            </a:pPr>
            <a:r>
              <a:rPr lang="en-US" sz="1900" b="1" dirty="0" smtClean="0"/>
              <a:t>Histogram Pooling:</a:t>
            </a:r>
          </a:p>
          <a:p>
            <a:r>
              <a:rPr lang="en-US" sz="1800" dirty="0" err="1" smtClean="0"/>
              <a:t>Texton</a:t>
            </a:r>
            <a:r>
              <a:rPr lang="en-US" sz="1800" dirty="0" smtClean="0"/>
              <a:t> </a:t>
            </a:r>
            <a:r>
              <a:rPr lang="en-US" sz="1800" dirty="0"/>
              <a:t>l</a:t>
            </a:r>
            <a:r>
              <a:rPr lang="en-US" sz="1800" dirty="0" smtClean="0"/>
              <a:t>abels from all the </a:t>
            </a:r>
            <a:r>
              <a:rPr lang="en-US" sz="1800" dirty="0" err="1" smtClean="0"/>
              <a:t>texton</a:t>
            </a:r>
            <a:r>
              <a:rPr lang="en-US" sz="1800" dirty="0" smtClean="0"/>
              <a:t> maps are pooled together in </a:t>
            </a:r>
            <a:r>
              <a:rPr lang="en-US" sz="1800" dirty="0" err="1" smtClean="0"/>
              <a:t>texton</a:t>
            </a:r>
            <a:r>
              <a:rPr lang="en-US" sz="1800" dirty="0" smtClean="0"/>
              <a:t> histogram.</a:t>
            </a:r>
          </a:p>
        </p:txBody>
      </p:sp>
      <p:grpSp>
        <p:nvGrpSpPr>
          <p:cNvPr id="6" name="Group 5"/>
          <p:cNvGrpSpPr>
            <a:grpSpLocks noChangeAspect="1"/>
          </p:cNvGrpSpPr>
          <p:nvPr/>
        </p:nvGrpSpPr>
        <p:grpSpPr>
          <a:xfrm>
            <a:off x="1508191" y="1404713"/>
            <a:ext cx="6126480" cy="2847547"/>
            <a:chOff x="904089" y="1414140"/>
            <a:chExt cx="7678700" cy="3569002"/>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113" y="1414140"/>
              <a:ext cx="7460798" cy="3278786"/>
            </a:xfrm>
            <a:prstGeom prst="rect">
              <a:avLst/>
            </a:prstGeom>
          </p:spPr>
        </p:pic>
        <p:sp>
          <p:nvSpPr>
            <p:cNvPr id="3" name="Rectangle 2"/>
            <p:cNvSpPr/>
            <p:nvPr/>
          </p:nvSpPr>
          <p:spPr>
            <a:xfrm>
              <a:off x="6835443" y="1440266"/>
              <a:ext cx="1747346" cy="3233392"/>
            </a:xfrm>
            <a:prstGeom prst="rect">
              <a:avLst/>
            </a:prstGeom>
            <a:solidFill>
              <a:schemeClr val="bg2">
                <a:alpha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904089" y="1485659"/>
              <a:ext cx="4551800" cy="3233394"/>
            </a:xfrm>
            <a:prstGeom prst="rect">
              <a:avLst/>
            </a:prstGeom>
            <a:solidFill>
              <a:schemeClr val="bg2">
                <a:alpha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5559401" y="1650323"/>
              <a:ext cx="1172531" cy="3332819"/>
            </a:xfrm>
            <a:prstGeom prst="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 name="Slide Number Placeholder 9"/>
          <p:cNvSpPr>
            <a:spLocks noGrp="1"/>
          </p:cNvSpPr>
          <p:nvPr>
            <p:ph type="sldNum" sz="quarter" idx="12"/>
          </p:nvPr>
        </p:nvSpPr>
        <p:spPr/>
        <p:txBody>
          <a:bodyPr/>
          <a:lstStyle/>
          <a:p>
            <a:fld id="{0FF54DE5-C571-48E8-A5BC-B369434E2F44}" type="slidenum">
              <a:rPr lang="en-US" smtClean="0"/>
              <a:pPr/>
              <a:t>11</a:t>
            </a:fld>
            <a:endParaRPr lang="en-US"/>
          </a:p>
        </p:txBody>
      </p:sp>
      <p:sp>
        <p:nvSpPr>
          <p:cNvPr id="11" name="Footer Placeholder 10"/>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21503347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 1:</a:t>
            </a:r>
            <a:br>
              <a:rPr lang="en-US" dirty="0" smtClean="0"/>
            </a:br>
            <a:r>
              <a:rPr lang="en-US" dirty="0" smtClean="0"/>
              <a:t>Hybrid Deep Learning</a:t>
            </a:r>
            <a:endParaRPr lang="en-US" dirty="0"/>
          </a:p>
        </p:txBody>
      </p:sp>
      <p:sp>
        <p:nvSpPr>
          <p:cNvPr id="9" name="Content Placeholder 2"/>
          <p:cNvSpPr>
            <a:spLocks noGrp="1"/>
          </p:cNvSpPr>
          <p:nvPr>
            <p:ph idx="1"/>
          </p:nvPr>
        </p:nvSpPr>
        <p:spPr>
          <a:xfrm>
            <a:off x="828675" y="4341284"/>
            <a:ext cx="7486650" cy="1857931"/>
          </a:xfrm>
        </p:spPr>
        <p:txBody>
          <a:bodyPr>
            <a:normAutofit/>
          </a:bodyPr>
          <a:lstStyle/>
          <a:p>
            <a:pPr marL="0" indent="0">
              <a:buNone/>
            </a:pPr>
            <a:r>
              <a:rPr lang="en-US" sz="1800" b="1" dirty="0" smtClean="0"/>
              <a:t>Deep Neural Network:</a:t>
            </a:r>
          </a:p>
          <a:p>
            <a:r>
              <a:rPr lang="en-US" sz="1800" dirty="0" smtClean="0"/>
              <a:t>Feed-forward </a:t>
            </a:r>
            <a:r>
              <a:rPr lang="en-US" sz="1800" dirty="0"/>
              <a:t>deep </a:t>
            </a:r>
            <a:r>
              <a:rPr lang="en-US" sz="1800" dirty="0" smtClean="0"/>
              <a:t>neural network</a:t>
            </a:r>
          </a:p>
          <a:p>
            <a:r>
              <a:rPr lang="en-US" sz="1800" dirty="0" smtClean="0"/>
              <a:t>Input feature vector: </a:t>
            </a:r>
            <a:r>
              <a:rPr lang="en-US" sz="1800" dirty="0" err="1" smtClean="0"/>
              <a:t>texton</a:t>
            </a:r>
            <a:r>
              <a:rPr lang="en-US" sz="1800" dirty="0" smtClean="0"/>
              <a:t> histogram</a:t>
            </a:r>
          </a:p>
        </p:txBody>
      </p:sp>
      <p:grpSp>
        <p:nvGrpSpPr>
          <p:cNvPr id="6" name="Group 5"/>
          <p:cNvGrpSpPr>
            <a:grpSpLocks noChangeAspect="1"/>
          </p:cNvGrpSpPr>
          <p:nvPr/>
        </p:nvGrpSpPr>
        <p:grpSpPr>
          <a:xfrm>
            <a:off x="1508191" y="1404713"/>
            <a:ext cx="6202935" cy="2843632"/>
            <a:chOff x="904089" y="1414140"/>
            <a:chExt cx="7774526" cy="3564095"/>
          </a:xfrm>
        </p:grpSpPr>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113" y="1414140"/>
              <a:ext cx="7460798" cy="3278786"/>
            </a:xfrm>
            <a:prstGeom prst="rect">
              <a:avLst/>
            </a:prstGeom>
          </p:spPr>
        </p:pic>
        <p:sp>
          <p:nvSpPr>
            <p:cNvPr id="7" name="Rectangle 6"/>
            <p:cNvSpPr/>
            <p:nvPr/>
          </p:nvSpPr>
          <p:spPr>
            <a:xfrm>
              <a:off x="904089" y="1485659"/>
              <a:ext cx="5825014" cy="3233393"/>
            </a:xfrm>
            <a:prstGeom prst="rect">
              <a:avLst/>
            </a:prstGeom>
            <a:solidFill>
              <a:schemeClr val="bg2">
                <a:alpha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729105" y="1645416"/>
              <a:ext cx="1949510" cy="3332819"/>
            </a:xfrm>
            <a:prstGeom prst="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0FF54DE5-C571-48E8-A5BC-B369434E2F44}" type="slidenum">
              <a:rPr lang="en-US" smtClean="0"/>
              <a:pPr/>
              <a:t>12</a:t>
            </a:fld>
            <a:endParaRPr lang="en-US"/>
          </a:p>
        </p:txBody>
      </p:sp>
      <p:sp>
        <p:nvSpPr>
          <p:cNvPr id="8" name="Footer Placeholder 7"/>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42224354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 1:</a:t>
            </a:r>
            <a:br>
              <a:rPr lang="en-US" dirty="0" smtClean="0"/>
            </a:br>
            <a:r>
              <a:rPr lang="en-US" dirty="0" smtClean="0"/>
              <a:t>Hybrid Deep Learning</a:t>
            </a:r>
            <a:endParaRPr lang="en-US"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569" y="1664789"/>
            <a:ext cx="8506155" cy="3738195"/>
          </a:xfrm>
          <a:prstGeom prst="rect">
            <a:avLst/>
          </a:prstGeom>
        </p:spPr>
      </p:pic>
      <p:sp>
        <p:nvSpPr>
          <p:cNvPr id="3" name="Slide Number Placeholder 2"/>
          <p:cNvSpPr>
            <a:spLocks noGrp="1"/>
          </p:cNvSpPr>
          <p:nvPr>
            <p:ph type="sldNum" sz="quarter" idx="12"/>
          </p:nvPr>
        </p:nvSpPr>
        <p:spPr/>
        <p:txBody>
          <a:bodyPr/>
          <a:lstStyle/>
          <a:p>
            <a:fld id="{0FF54DE5-C571-48E8-A5BC-B369434E2F44}" type="slidenum">
              <a:rPr lang="en-US" smtClean="0"/>
              <a:pPr/>
              <a:t>13</a:t>
            </a:fld>
            <a:endParaRPr lang="en-US"/>
          </a:p>
        </p:txBody>
      </p:sp>
      <p:sp>
        <p:nvSpPr>
          <p:cNvPr id="8" name="Footer Placeholder 7"/>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27809656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 2:</a:t>
            </a:r>
            <a:br>
              <a:rPr lang="en-US" dirty="0" smtClean="0"/>
            </a:br>
            <a:r>
              <a:rPr lang="en-US" dirty="0" smtClean="0"/>
              <a:t>Attribute-Based Approach</a:t>
            </a:r>
            <a:endParaRPr lang="en-US" dirty="0"/>
          </a:p>
        </p:txBody>
      </p:sp>
      <p:sp>
        <p:nvSpPr>
          <p:cNvPr id="3" name="Content Placeholder 2"/>
          <p:cNvSpPr>
            <a:spLocks noGrp="1"/>
          </p:cNvSpPr>
          <p:nvPr>
            <p:ph idx="1"/>
          </p:nvPr>
        </p:nvSpPr>
        <p:spPr>
          <a:xfrm>
            <a:off x="828675" y="1600200"/>
            <a:ext cx="7485512" cy="2383971"/>
          </a:xfrm>
        </p:spPr>
        <p:txBody>
          <a:bodyPr>
            <a:normAutofit/>
          </a:bodyPr>
          <a:lstStyle/>
          <a:p>
            <a:pPr marL="0" indent="0">
              <a:buNone/>
            </a:pPr>
            <a:r>
              <a:rPr lang="en-US" sz="1800" b="1" dirty="0" smtClean="0"/>
              <a:t>Perceptual Attributes</a:t>
            </a:r>
            <a:r>
              <a:rPr lang="en-US" sz="1800" dirty="0" smtClean="0"/>
              <a:t>: inspired by human perception</a:t>
            </a:r>
            <a:endParaRPr lang="en-US" sz="1800" dirty="0"/>
          </a:p>
          <a:p>
            <a:pPr marL="0" indent="0">
              <a:buNone/>
            </a:pPr>
            <a:r>
              <a:rPr lang="en-US" sz="1800" dirty="0" smtClean="0"/>
              <a:t>Prior Work:</a:t>
            </a:r>
          </a:p>
          <a:p>
            <a:r>
              <a:rPr lang="en-US" sz="1800" dirty="0" smtClean="0"/>
              <a:t>Kaur et al., “</a:t>
            </a:r>
            <a:r>
              <a:rPr lang="en-US" sz="1800" dirty="0"/>
              <a:t>From photography to </a:t>
            </a:r>
            <a:r>
              <a:rPr lang="en-US" sz="1800" dirty="0" smtClean="0"/>
              <a:t>microbiology: </a:t>
            </a:r>
            <a:r>
              <a:rPr lang="en-US" sz="1800" dirty="0" err="1" smtClean="0"/>
              <a:t>Eigenbiome</a:t>
            </a:r>
            <a:r>
              <a:rPr lang="en-US" sz="1800" dirty="0" smtClean="0"/>
              <a:t> </a:t>
            </a:r>
            <a:r>
              <a:rPr lang="en-US" sz="1800" dirty="0"/>
              <a:t>models for skin </a:t>
            </a:r>
            <a:r>
              <a:rPr lang="en-US" sz="1800" dirty="0" smtClean="0"/>
              <a:t>appearance”, CVPRW 2015</a:t>
            </a:r>
            <a:endParaRPr lang="en-US" sz="1800" dirty="0"/>
          </a:p>
          <a:p>
            <a:r>
              <a:rPr lang="en-US" sz="1800" dirty="0" err="1" smtClean="0"/>
              <a:t>Cimpoi</a:t>
            </a:r>
            <a:r>
              <a:rPr lang="en-US" sz="1800" dirty="0" smtClean="0"/>
              <a:t> et al., “Describing Textures in the wild”, CVPR 2014</a:t>
            </a:r>
            <a:endParaRPr lang="en-US" sz="1800"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6432" y="3984171"/>
            <a:ext cx="3467755" cy="2469740"/>
          </a:xfrm>
          <a:prstGeom prst="rect">
            <a:avLst/>
          </a:prstGeom>
        </p:spPr>
      </p:pic>
      <p:sp>
        <p:nvSpPr>
          <p:cNvPr id="5" name="Content Placeholder 2"/>
          <p:cNvSpPr txBox="1">
            <a:spLocks/>
          </p:cNvSpPr>
          <p:nvPr/>
        </p:nvSpPr>
        <p:spPr>
          <a:xfrm>
            <a:off x="828675" y="4591595"/>
            <a:ext cx="3860891" cy="1547948"/>
          </a:xfrm>
          <a:prstGeom prst="rect">
            <a:avLst/>
          </a:prstGeom>
        </p:spPr>
        <p:txBody>
          <a:bodyPr vert="horz" lIns="0" tIns="45720" rIns="0" bIns="45720" rtlCol="0">
            <a:normAutofit/>
          </a:bodyPr>
          <a:lstStyle>
            <a:lvl1pPr marL="171450" indent="-171450" algn="l" defTabSz="685800" rtl="0" eaLnBrk="1" latinLnBrk="0" hangingPunct="1">
              <a:lnSpc>
                <a:spcPct val="90000"/>
              </a:lnSpc>
              <a:spcBef>
                <a:spcPts val="1350"/>
              </a:spcBef>
              <a:buFont typeface="Wingdings" panose="05000000000000000000" pitchFamily="2" charset="2"/>
              <a:buChar char="§"/>
              <a:defRPr sz="1500" kern="1200">
                <a:solidFill>
                  <a:schemeClr val="tx1"/>
                </a:solidFill>
                <a:latin typeface="+mn-lt"/>
                <a:ea typeface="+mn-ea"/>
                <a:cs typeface="+mn-cs"/>
              </a:defRPr>
            </a:lvl1pPr>
            <a:lvl2pPr marL="514350" indent="-171450" algn="l" defTabSz="685800" rtl="0" eaLnBrk="1" latinLnBrk="0" hangingPunct="1">
              <a:lnSpc>
                <a:spcPct val="90000"/>
              </a:lnSpc>
              <a:spcBef>
                <a:spcPts val="450"/>
              </a:spcBef>
              <a:buFont typeface="Wingdings" panose="05000000000000000000" pitchFamily="2" charset="2"/>
              <a:buChar char="§"/>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3pPr>
            <a:lvl4pPr marL="12001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4pPr>
            <a:lvl5pPr marL="15430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9pPr>
          </a:lstStyle>
          <a:p>
            <a:pPr marL="0" indent="0">
              <a:buNone/>
            </a:pPr>
            <a:r>
              <a:rPr lang="en-US" sz="1800" b="1" dirty="0" smtClean="0"/>
              <a:t>For RCM Skin Images:</a:t>
            </a:r>
          </a:p>
          <a:p>
            <a:pPr marL="0" indent="0">
              <a:buNone/>
            </a:pPr>
            <a:r>
              <a:rPr lang="en-US" sz="1800" dirty="0" smtClean="0"/>
              <a:t>Each image can be represented as a distribution of perceptual attributes</a:t>
            </a:r>
            <a:endParaRPr lang="en-US" sz="1800" dirty="0"/>
          </a:p>
        </p:txBody>
      </p:sp>
      <p:sp>
        <p:nvSpPr>
          <p:cNvPr id="6" name="Slide Number Placeholder 5"/>
          <p:cNvSpPr>
            <a:spLocks noGrp="1"/>
          </p:cNvSpPr>
          <p:nvPr>
            <p:ph type="sldNum" sz="quarter" idx="12"/>
          </p:nvPr>
        </p:nvSpPr>
        <p:spPr/>
        <p:txBody>
          <a:bodyPr/>
          <a:lstStyle/>
          <a:p>
            <a:fld id="{0FF54DE5-C571-48E8-A5BC-B369434E2F44}"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25607452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 2:</a:t>
            </a:r>
            <a:br>
              <a:rPr lang="en-US" dirty="0" smtClean="0"/>
            </a:br>
            <a:r>
              <a:rPr lang="en-US" dirty="0" smtClean="0"/>
              <a:t>Attribute-Based Approach</a:t>
            </a:r>
            <a:endParaRPr lang="en-US" dirty="0"/>
          </a:p>
        </p:txBody>
      </p:sp>
      <p:sp>
        <p:nvSpPr>
          <p:cNvPr id="19" name="Content Placeholder 2"/>
          <p:cNvSpPr txBox="1">
            <a:spLocks/>
          </p:cNvSpPr>
          <p:nvPr/>
        </p:nvSpPr>
        <p:spPr>
          <a:xfrm>
            <a:off x="828675" y="1600201"/>
            <a:ext cx="7962854" cy="2174966"/>
          </a:xfrm>
          <a:prstGeom prst="rect">
            <a:avLst/>
          </a:prstGeom>
        </p:spPr>
        <p:txBody>
          <a:bodyPr vert="horz" lIns="0" tIns="45720" rIns="0" bIns="45720" rtlCol="0">
            <a:normAutofit/>
          </a:bodyPr>
          <a:lstStyle>
            <a:lvl1pPr marL="171450" indent="-171450" algn="l" defTabSz="685800" rtl="0" eaLnBrk="1" latinLnBrk="0" hangingPunct="1">
              <a:lnSpc>
                <a:spcPct val="90000"/>
              </a:lnSpc>
              <a:spcBef>
                <a:spcPts val="1350"/>
              </a:spcBef>
              <a:buFont typeface="Wingdings" panose="05000000000000000000" pitchFamily="2" charset="2"/>
              <a:buChar char="§"/>
              <a:defRPr sz="1500" kern="1200">
                <a:solidFill>
                  <a:schemeClr val="tx1"/>
                </a:solidFill>
                <a:latin typeface="+mn-lt"/>
                <a:ea typeface="+mn-ea"/>
                <a:cs typeface="+mn-cs"/>
              </a:defRPr>
            </a:lvl1pPr>
            <a:lvl2pPr marL="514350" indent="-171450" algn="l" defTabSz="685800" rtl="0" eaLnBrk="1" latinLnBrk="0" hangingPunct="1">
              <a:lnSpc>
                <a:spcPct val="90000"/>
              </a:lnSpc>
              <a:spcBef>
                <a:spcPts val="450"/>
              </a:spcBef>
              <a:buFont typeface="Wingdings" panose="05000000000000000000" pitchFamily="2" charset="2"/>
              <a:buChar char="§"/>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3pPr>
            <a:lvl4pPr marL="12001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4pPr>
            <a:lvl5pPr marL="15430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9pPr>
          </a:lstStyle>
          <a:p>
            <a:pPr marL="0" indent="0">
              <a:buFont typeface="Wingdings" panose="05000000000000000000" pitchFamily="2" charset="2"/>
              <a:buNone/>
            </a:pPr>
            <a:r>
              <a:rPr lang="en-US" sz="1800" b="1" dirty="0" smtClean="0"/>
              <a:t>Approach</a:t>
            </a:r>
            <a:r>
              <a:rPr lang="en-US" sz="1800" dirty="0" smtClean="0"/>
              <a:t>: </a:t>
            </a:r>
          </a:p>
          <a:p>
            <a:r>
              <a:rPr lang="en-US" sz="1800" dirty="0" smtClean="0"/>
              <a:t>Training data: labelled attribute patches</a:t>
            </a:r>
          </a:p>
          <a:p>
            <a:r>
              <a:rPr lang="en-US" sz="1800" dirty="0" smtClean="0"/>
              <a:t>Attribute Classifier: Neural networks trained with </a:t>
            </a:r>
            <a:r>
              <a:rPr lang="en-US" sz="1800" u="sng" dirty="0" smtClean="0"/>
              <a:t>texton histograms </a:t>
            </a:r>
            <a:r>
              <a:rPr lang="en-US" sz="1800" dirty="0" smtClean="0"/>
              <a:t>of attribute patches as feature vector</a:t>
            </a:r>
            <a:endParaRPr lang="en-US" sz="1800" dirty="0"/>
          </a:p>
          <a:p>
            <a:endParaRPr lang="en-US" sz="1800" dirty="0"/>
          </a:p>
        </p:txBody>
      </p:sp>
      <p:pic>
        <p:nvPicPr>
          <p:cNvPr id="21"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28675" y="3775167"/>
            <a:ext cx="1828800" cy="1828800"/>
          </a:xfr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2766" y="3775167"/>
            <a:ext cx="3017520" cy="1919319"/>
          </a:xfrm>
          <a:prstGeom prst="rect">
            <a:avLst/>
          </a:prstGeom>
        </p:spPr>
      </p:pic>
      <p:sp>
        <p:nvSpPr>
          <p:cNvPr id="23" name="TextBox 22"/>
          <p:cNvSpPr txBox="1"/>
          <p:nvPr/>
        </p:nvSpPr>
        <p:spPr>
          <a:xfrm>
            <a:off x="1010746" y="3375411"/>
            <a:ext cx="1349857" cy="369332"/>
          </a:xfrm>
          <a:prstGeom prst="rect">
            <a:avLst/>
          </a:prstGeom>
          <a:noFill/>
        </p:spPr>
        <p:txBody>
          <a:bodyPr wrap="none" rtlCol="0">
            <a:spAutoFit/>
          </a:bodyPr>
          <a:lstStyle/>
          <a:p>
            <a:r>
              <a:rPr lang="en-US" b="1" dirty="0" smtClean="0"/>
              <a:t>RCM Image</a:t>
            </a:r>
            <a:endParaRPr lang="en-US" b="1" dirty="0"/>
          </a:p>
        </p:txBody>
      </p:sp>
      <p:sp>
        <p:nvSpPr>
          <p:cNvPr id="24" name="TextBox 23"/>
          <p:cNvSpPr txBox="1"/>
          <p:nvPr/>
        </p:nvSpPr>
        <p:spPr>
          <a:xfrm>
            <a:off x="3232766" y="3393638"/>
            <a:ext cx="1719253" cy="369332"/>
          </a:xfrm>
          <a:prstGeom prst="rect">
            <a:avLst/>
          </a:prstGeom>
          <a:noFill/>
        </p:spPr>
        <p:txBody>
          <a:bodyPr wrap="none" rtlCol="0">
            <a:spAutoFit/>
          </a:bodyPr>
          <a:lstStyle/>
          <a:p>
            <a:r>
              <a:rPr lang="en-US" b="1" dirty="0" smtClean="0"/>
              <a:t>Attributes Map</a:t>
            </a:r>
            <a:endParaRPr lang="en-US" b="1" dirty="0"/>
          </a:p>
        </p:txBody>
      </p:sp>
      <p:sp>
        <p:nvSpPr>
          <p:cNvPr id="25" name="Rectangle 24"/>
          <p:cNvSpPr/>
          <p:nvPr/>
        </p:nvSpPr>
        <p:spPr>
          <a:xfrm>
            <a:off x="3199262" y="5777146"/>
            <a:ext cx="4286525" cy="646331"/>
          </a:xfrm>
          <a:prstGeom prst="rect">
            <a:avLst/>
          </a:prstGeom>
        </p:spPr>
        <p:txBody>
          <a:bodyPr wrap="square">
            <a:spAutoFit/>
          </a:bodyPr>
          <a:lstStyle/>
          <a:p>
            <a:r>
              <a:rPr lang="en-US" dirty="0" smtClean="0"/>
              <a:t>Each </a:t>
            </a:r>
            <a:r>
              <a:rPr lang="en-US" dirty="0"/>
              <a:t>pixel is assigned an </a:t>
            </a:r>
            <a:endParaRPr lang="en-US" dirty="0" smtClean="0"/>
          </a:p>
          <a:p>
            <a:r>
              <a:rPr lang="en-US" dirty="0" smtClean="0"/>
              <a:t>attribute </a:t>
            </a:r>
            <a:r>
              <a:rPr lang="en-US" dirty="0"/>
              <a:t>label by the trained classifier</a:t>
            </a:r>
          </a:p>
        </p:txBody>
      </p:sp>
      <p:pic>
        <p:nvPicPr>
          <p:cNvPr id="9" name="Content Placeholder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8660" y="3509773"/>
            <a:ext cx="2747866" cy="1957034"/>
          </a:xfrm>
          <a:prstGeom prst="rect">
            <a:avLst/>
          </a:prstGeom>
        </p:spPr>
      </p:pic>
      <p:sp>
        <p:nvSpPr>
          <p:cNvPr id="3" name="Slide Number Placeholder 2"/>
          <p:cNvSpPr>
            <a:spLocks noGrp="1"/>
          </p:cNvSpPr>
          <p:nvPr>
            <p:ph type="sldNum" sz="quarter" idx="12"/>
          </p:nvPr>
        </p:nvSpPr>
        <p:spPr/>
        <p:txBody>
          <a:bodyPr/>
          <a:lstStyle/>
          <a:p>
            <a:fld id="{0FF54DE5-C571-48E8-A5BC-B369434E2F44}" type="slidenum">
              <a:rPr lang="en-US" smtClean="0"/>
              <a:pPr/>
              <a:t>15</a:t>
            </a:fld>
            <a:endParaRPr lang="en-US"/>
          </a:p>
        </p:txBody>
      </p:sp>
      <p:sp>
        <p:nvSpPr>
          <p:cNvPr id="4" name="Footer Placeholder 3"/>
          <p:cNvSpPr>
            <a:spLocks noGrp="1"/>
          </p:cNvSpPr>
          <p:nvPr>
            <p:ph type="ftr" sz="quarter" idx="11"/>
          </p:nvPr>
        </p:nvSpPr>
        <p:spPr/>
        <p:txBody>
          <a:bodyPr/>
          <a:lstStyle/>
          <a:p>
            <a:r>
              <a:rPr lang="en-US" smtClean="0"/>
              <a:t>Parneet Kaur, Rutgers University</a:t>
            </a:r>
            <a:endParaRPr lang="en-US"/>
          </a:p>
        </p:txBody>
      </p:sp>
      <p:grpSp>
        <p:nvGrpSpPr>
          <p:cNvPr id="12" name="Group 11"/>
          <p:cNvGrpSpPr/>
          <p:nvPr/>
        </p:nvGrpSpPr>
        <p:grpSpPr>
          <a:xfrm>
            <a:off x="6189955" y="3430515"/>
            <a:ext cx="2634824" cy="2693251"/>
            <a:chOff x="6322649" y="3127190"/>
            <a:chExt cx="2634824" cy="2693251"/>
          </a:xfrm>
        </p:grpSpPr>
        <p:grpSp>
          <p:nvGrpSpPr>
            <p:cNvPr id="13" name="Group 12"/>
            <p:cNvGrpSpPr>
              <a:grpSpLocks noChangeAspect="1"/>
            </p:cNvGrpSpPr>
            <p:nvPr/>
          </p:nvGrpSpPr>
          <p:grpSpPr>
            <a:xfrm>
              <a:off x="6451341" y="3496522"/>
              <a:ext cx="2377440" cy="2323919"/>
              <a:chOff x="4571431" y="3818401"/>
              <a:chExt cx="3540090" cy="3460396"/>
            </a:xfrm>
          </p:grpSpPr>
          <p:grpSp>
            <p:nvGrpSpPr>
              <p:cNvPr id="15" name="Group 14"/>
              <p:cNvGrpSpPr/>
              <p:nvPr/>
            </p:nvGrpSpPr>
            <p:grpSpPr>
              <a:xfrm>
                <a:off x="4571431" y="3818401"/>
                <a:ext cx="3540090" cy="3460396"/>
                <a:chOff x="4571431" y="3818401"/>
                <a:chExt cx="3540090" cy="3460396"/>
              </a:xfrm>
            </p:grpSpPr>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1431" y="3818401"/>
                  <a:ext cx="3540090" cy="3460396"/>
                </a:xfrm>
                <a:prstGeom prst="rect">
                  <a:avLst/>
                </a:prstGeom>
              </p:spPr>
            </p:pic>
            <p:sp>
              <p:nvSpPr>
                <p:cNvPr id="18" name="Rectangle 17"/>
                <p:cNvSpPr/>
                <p:nvPr/>
              </p:nvSpPr>
              <p:spPr>
                <a:xfrm>
                  <a:off x="5146766" y="6531481"/>
                  <a:ext cx="2727425" cy="7473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a:t>
                  </a:r>
                  <a:endParaRPr lang="en-US" dirty="0"/>
                </a:p>
              </p:txBody>
            </p:sp>
          </p:grpSp>
          <p:sp>
            <p:nvSpPr>
              <p:cNvPr id="16" name="TextBox 15"/>
              <p:cNvSpPr txBox="1"/>
              <p:nvPr/>
            </p:nvSpPr>
            <p:spPr>
              <a:xfrm>
                <a:off x="5303518" y="6488668"/>
                <a:ext cx="2808003" cy="504119"/>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A   B   C   D  E    F </a:t>
                </a:r>
                <a:endParaRPr lang="en-US" sz="1600" b="1" dirty="0">
                  <a:latin typeface="Times New Roman" panose="02020603050405020304" pitchFamily="18" charset="0"/>
                  <a:cs typeface="Times New Roman" panose="02020603050405020304" pitchFamily="18" charset="0"/>
                </a:endParaRPr>
              </a:p>
            </p:txBody>
          </p:sp>
        </p:grpSp>
        <p:sp>
          <p:nvSpPr>
            <p:cNvPr id="14" name="TextBox 13"/>
            <p:cNvSpPr txBox="1"/>
            <p:nvPr/>
          </p:nvSpPr>
          <p:spPr>
            <a:xfrm>
              <a:off x="6322649" y="3127190"/>
              <a:ext cx="2634824" cy="369332"/>
            </a:xfrm>
            <a:prstGeom prst="rect">
              <a:avLst/>
            </a:prstGeom>
            <a:noFill/>
          </p:spPr>
          <p:txBody>
            <a:bodyPr wrap="none" rtlCol="0">
              <a:spAutoFit/>
            </a:bodyPr>
            <a:lstStyle/>
            <a:p>
              <a:r>
                <a:rPr lang="en-US" b="1" dirty="0" smtClean="0"/>
                <a:t>Histogram of Attributes</a:t>
              </a:r>
              <a:endParaRPr lang="en-US" b="1" dirty="0"/>
            </a:p>
          </p:txBody>
        </p:sp>
      </p:grpSp>
    </p:spTree>
    <p:extLst>
      <p:ext uri="{BB962C8B-B14F-4D97-AF65-F5344CB8AC3E}">
        <p14:creationId xmlns:p14="http://schemas.microsoft.com/office/powerpoint/2010/main" val="22557994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 3:</a:t>
            </a:r>
            <a:br>
              <a:rPr lang="en-US" dirty="0" smtClean="0"/>
            </a:br>
            <a:r>
              <a:rPr lang="en-US" dirty="0" smtClean="0"/>
              <a:t>Convolutional Neural Networks (CNN)</a:t>
            </a:r>
            <a:endParaRPr lang="en-US" dirty="0"/>
          </a:p>
        </p:txBody>
      </p:sp>
      <p:sp>
        <p:nvSpPr>
          <p:cNvPr id="3" name="Content Placeholder 2"/>
          <p:cNvSpPr>
            <a:spLocks noGrp="1"/>
          </p:cNvSpPr>
          <p:nvPr>
            <p:ph idx="1"/>
          </p:nvPr>
        </p:nvSpPr>
        <p:spPr/>
        <p:txBody>
          <a:bodyPr>
            <a:normAutofit/>
          </a:bodyPr>
          <a:lstStyle/>
          <a:p>
            <a:r>
              <a:rPr lang="en-US" sz="1800" dirty="0"/>
              <a:t>Learn a hierarchy of features for </a:t>
            </a:r>
            <a:r>
              <a:rPr lang="en-US" sz="1800" dirty="0" smtClean="0"/>
              <a:t>classification automatically </a:t>
            </a:r>
            <a:r>
              <a:rPr lang="en-US" sz="1800" dirty="0"/>
              <a:t>from the input images</a:t>
            </a:r>
            <a:r>
              <a:rPr lang="en-US" sz="1800" dirty="0" smtClean="0"/>
              <a:t>.</a:t>
            </a:r>
          </a:p>
          <a:p>
            <a:endParaRPr lang="en-US" sz="1800" dirty="0"/>
          </a:p>
          <a:p>
            <a:r>
              <a:rPr lang="en-US" sz="1800" dirty="0"/>
              <a:t>Popular for several computer vision tasks such </a:t>
            </a:r>
            <a:r>
              <a:rPr lang="en-US" sz="1800" dirty="0" smtClean="0"/>
              <a:t>as image </a:t>
            </a:r>
            <a:r>
              <a:rPr lang="en-US" sz="1800" dirty="0"/>
              <a:t>classification, facial and object recognition, </a:t>
            </a:r>
            <a:r>
              <a:rPr lang="en-US" sz="1800" dirty="0" smtClean="0"/>
              <a:t>video analysis </a:t>
            </a:r>
            <a:r>
              <a:rPr lang="en-US" sz="1800" dirty="0"/>
              <a:t>[</a:t>
            </a:r>
            <a:r>
              <a:rPr lang="en-US" sz="1800" dirty="0" err="1"/>
              <a:t>Cimpoi</a:t>
            </a:r>
            <a:r>
              <a:rPr lang="en-US" sz="1800" dirty="0"/>
              <a:t> CVPR 2015, </a:t>
            </a:r>
            <a:r>
              <a:rPr lang="en-US" sz="1800" dirty="0" err="1"/>
              <a:t>Karpathy</a:t>
            </a:r>
            <a:r>
              <a:rPr lang="en-US" sz="1800" dirty="0"/>
              <a:t> CVPR </a:t>
            </a:r>
            <a:r>
              <a:rPr lang="en-US" sz="1800" dirty="0" smtClean="0"/>
              <a:t>2014, </a:t>
            </a:r>
            <a:r>
              <a:rPr lang="en-US" sz="1800" dirty="0" err="1" smtClean="0"/>
              <a:t>Dosovitskiy</a:t>
            </a:r>
            <a:r>
              <a:rPr lang="en-US" sz="1800" dirty="0" smtClean="0"/>
              <a:t> </a:t>
            </a:r>
            <a:r>
              <a:rPr lang="en-US" sz="1800" dirty="0"/>
              <a:t>NIPS 2014, Le ICASSP 2014</a:t>
            </a:r>
            <a:r>
              <a:rPr lang="en-US" sz="1800" dirty="0" smtClean="0"/>
              <a:t>].</a:t>
            </a:r>
          </a:p>
          <a:p>
            <a:endParaRPr lang="en-US" sz="1800" dirty="0"/>
          </a:p>
          <a:p>
            <a:r>
              <a:rPr lang="en-US" sz="1800" dirty="0" smtClean="0"/>
              <a:t>Require huge amount of data</a:t>
            </a:r>
            <a:endParaRPr lang="en-US" sz="1800" dirty="0"/>
          </a:p>
        </p:txBody>
      </p:sp>
      <p:sp>
        <p:nvSpPr>
          <p:cNvPr id="4" name="Slide Number Placeholder 3"/>
          <p:cNvSpPr>
            <a:spLocks noGrp="1"/>
          </p:cNvSpPr>
          <p:nvPr>
            <p:ph type="sldNum" sz="quarter" idx="12"/>
          </p:nvPr>
        </p:nvSpPr>
        <p:spPr/>
        <p:txBody>
          <a:bodyPr/>
          <a:lstStyle/>
          <a:p>
            <a:fld id="{0FF54DE5-C571-48E8-A5BC-B369434E2F44}"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4024781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 3:</a:t>
            </a:r>
            <a:br>
              <a:rPr lang="en-US" dirty="0"/>
            </a:br>
            <a:r>
              <a:rPr lang="en-US" dirty="0"/>
              <a:t>Convolutional Neural Networks (CNN)</a:t>
            </a:r>
          </a:p>
        </p:txBody>
      </p:sp>
      <p:sp>
        <p:nvSpPr>
          <p:cNvPr id="3" name="Content Placeholder 2"/>
          <p:cNvSpPr>
            <a:spLocks noGrp="1"/>
          </p:cNvSpPr>
          <p:nvPr>
            <p:ph idx="1"/>
          </p:nvPr>
        </p:nvSpPr>
        <p:spPr>
          <a:xfrm>
            <a:off x="828675" y="1600200"/>
            <a:ext cx="7486650" cy="816429"/>
          </a:xfrm>
        </p:spPr>
        <p:txBody>
          <a:bodyPr/>
          <a:lstStyle/>
          <a:p>
            <a:r>
              <a:rPr lang="en-US" sz="1800" dirty="0" smtClean="0"/>
              <a:t>We train CNN from perceptual attributes or use pre-trained networks</a:t>
            </a:r>
          </a:p>
          <a:p>
            <a:r>
              <a:rPr lang="en-US" sz="1800" dirty="0" smtClean="0"/>
              <a:t>It consists of: 4 convolutional layers, 2 fully connected layers</a:t>
            </a:r>
            <a:endParaRPr lang="en-US" sz="1800"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599" y="3141439"/>
            <a:ext cx="7111663" cy="2231565"/>
          </a:xfrm>
          <a:prstGeom prst="rect">
            <a:avLst/>
          </a:prstGeom>
        </p:spPr>
      </p:pic>
      <p:sp>
        <p:nvSpPr>
          <p:cNvPr id="5" name="Slide Number Placeholder 4"/>
          <p:cNvSpPr>
            <a:spLocks noGrp="1"/>
          </p:cNvSpPr>
          <p:nvPr>
            <p:ph type="sldNum" sz="quarter" idx="12"/>
          </p:nvPr>
        </p:nvSpPr>
        <p:spPr/>
        <p:txBody>
          <a:bodyPr/>
          <a:lstStyle/>
          <a:p>
            <a:fld id="{0FF54DE5-C571-48E8-A5BC-B369434E2F44}"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25963595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238" y="2161194"/>
            <a:ext cx="8958783" cy="2495455"/>
          </a:xfrm>
        </p:spPr>
      </p:pic>
      <p:sp>
        <p:nvSpPr>
          <p:cNvPr id="5" name="TextBox 4"/>
          <p:cNvSpPr txBox="1"/>
          <p:nvPr/>
        </p:nvSpPr>
        <p:spPr>
          <a:xfrm>
            <a:off x="1357459" y="5071621"/>
            <a:ext cx="6747168" cy="369332"/>
          </a:xfrm>
          <a:prstGeom prst="rect">
            <a:avLst/>
          </a:prstGeom>
          <a:noFill/>
        </p:spPr>
        <p:txBody>
          <a:bodyPr wrap="none" rtlCol="0">
            <a:spAutoFit/>
          </a:bodyPr>
          <a:lstStyle/>
          <a:p>
            <a:r>
              <a:rPr lang="en-US" dirty="0" smtClean="0"/>
              <a:t>Proposed method 1 “hybrid deep learning” performs the best.</a:t>
            </a:r>
            <a:endParaRPr lang="en-US" dirty="0"/>
          </a:p>
        </p:txBody>
      </p:sp>
      <p:sp>
        <p:nvSpPr>
          <p:cNvPr id="3" name="Slide Number Placeholder 2"/>
          <p:cNvSpPr>
            <a:spLocks noGrp="1"/>
          </p:cNvSpPr>
          <p:nvPr>
            <p:ph type="sldNum" sz="quarter" idx="12"/>
          </p:nvPr>
        </p:nvSpPr>
        <p:spPr/>
        <p:txBody>
          <a:bodyPr/>
          <a:lstStyle/>
          <a:p>
            <a:fld id="{0FF54DE5-C571-48E8-A5BC-B369434E2F44}"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11464904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RCM </a:t>
            </a:r>
            <a:r>
              <a:rPr lang="en-US" dirty="0"/>
              <a:t>S</a:t>
            </a:r>
            <a:r>
              <a:rPr lang="en-US" dirty="0" smtClean="0"/>
              <a:t>tack Labeling</a:t>
            </a:r>
            <a:endParaRPr lang="en-US" dirty="0"/>
          </a:p>
        </p:txBody>
      </p:sp>
      <p:sp>
        <p:nvSpPr>
          <p:cNvPr id="3" name="Content Placeholder 2"/>
          <p:cNvSpPr>
            <a:spLocks noGrp="1"/>
          </p:cNvSpPr>
          <p:nvPr>
            <p:ph idx="1"/>
          </p:nvPr>
        </p:nvSpPr>
        <p:spPr>
          <a:xfrm>
            <a:off x="1971445" y="5420412"/>
            <a:ext cx="5250870" cy="551309"/>
          </a:xfrm>
        </p:spPr>
        <p:txBody>
          <a:bodyPr>
            <a:normAutofit/>
          </a:bodyPr>
          <a:lstStyle/>
          <a:p>
            <a:pPr marL="0" indent="0" algn="ctr">
              <a:buNone/>
            </a:pPr>
            <a:r>
              <a:rPr lang="en-US" sz="1800" dirty="0" smtClean="0"/>
              <a:t>The mislabeling occurs in the transition regions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3720" y="1811284"/>
            <a:ext cx="4136561" cy="3126488"/>
          </a:xfrm>
          <a:prstGeom prst="rect">
            <a:avLst/>
          </a:prstGeom>
        </p:spPr>
      </p:pic>
      <p:sp>
        <p:nvSpPr>
          <p:cNvPr id="6" name="TextBox 5"/>
          <p:cNvSpPr txBox="1"/>
          <p:nvPr/>
        </p:nvSpPr>
        <p:spPr>
          <a:xfrm>
            <a:off x="3555758" y="1441952"/>
            <a:ext cx="2300951" cy="369332"/>
          </a:xfrm>
          <a:prstGeom prst="rect">
            <a:avLst/>
          </a:prstGeom>
          <a:noFill/>
        </p:spPr>
        <p:txBody>
          <a:bodyPr wrap="none" rtlCol="0">
            <a:spAutoFit/>
          </a:bodyPr>
          <a:lstStyle/>
          <a:p>
            <a:r>
              <a:rPr lang="en-US" dirty="0" smtClean="0"/>
              <a:t>RCM Image Labeling</a:t>
            </a:r>
            <a:endParaRPr lang="en-US" dirty="0"/>
          </a:p>
        </p:txBody>
      </p:sp>
      <p:sp>
        <p:nvSpPr>
          <p:cNvPr id="8" name="Oval 7"/>
          <p:cNvSpPr/>
          <p:nvPr/>
        </p:nvSpPr>
        <p:spPr>
          <a:xfrm>
            <a:off x="2938212" y="2066404"/>
            <a:ext cx="227474" cy="720399"/>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0FF54DE5-C571-48E8-A5BC-B369434E2F44}" type="slidenum">
              <a:rPr lang="en-US" smtClean="0"/>
              <a:pPr/>
              <a:t>19</a:t>
            </a:fld>
            <a:endParaRPr lang="en-US"/>
          </a:p>
        </p:txBody>
      </p:sp>
      <p:sp>
        <p:nvSpPr>
          <p:cNvPr id="10" name="Footer Placeholder 9"/>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20374606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Skin Anatomy</a:t>
            </a:r>
            <a:endParaRPr lang="en-US" dirty="0"/>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59" t="1818"/>
          <a:stretch/>
        </p:blipFill>
        <p:spPr bwMode="auto">
          <a:xfrm>
            <a:off x="13671" y="1432874"/>
            <a:ext cx="3399777" cy="1781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682600" y="3227836"/>
            <a:ext cx="2168607" cy="369332"/>
          </a:xfrm>
          <a:prstGeom prst="rect">
            <a:avLst/>
          </a:prstGeom>
          <a:noFill/>
        </p:spPr>
        <p:txBody>
          <a:bodyPr wrap="none" rtlCol="0">
            <a:spAutoFit/>
          </a:bodyPr>
          <a:lstStyle/>
          <a:p>
            <a:r>
              <a:rPr lang="en-US" dirty="0" smtClean="0"/>
              <a:t>Full Thickness Skin</a:t>
            </a:r>
            <a:endParaRPr lang="en-US" dirty="0"/>
          </a:p>
        </p:txBody>
      </p:sp>
      <p:grpSp>
        <p:nvGrpSpPr>
          <p:cNvPr id="20" name="Group 19"/>
          <p:cNvGrpSpPr/>
          <p:nvPr/>
        </p:nvGrpSpPr>
        <p:grpSpPr>
          <a:xfrm>
            <a:off x="3197377" y="2097219"/>
            <a:ext cx="5957381" cy="4496830"/>
            <a:chOff x="3197377" y="2097219"/>
            <a:chExt cx="5957381" cy="4496830"/>
          </a:xfrm>
        </p:grpSpPr>
        <p:cxnSp>
          <p:nvCxnSpPr>
            <p:cNvPr id="14" name="Straight Connector 22"/>
            <p:cNvCxnSpPr>
              <a:cxnSpLocks noChangeShapeType="1"/>
            </p:cNvCxnSpPr>
            <p:nvPr/>
          </p:nvCxnSpPr>
          <p:spPr bwMode="auto">
            <a:xfrm flipH="1">
              <a:off x="3197377" y="2097219"/>
              <a:ext cx="157569" cy="5844"/>
            </a:xfrm>
            <a:prstGeom prst="line">
              <a:avLst/>
            </a:prstGeom>
            <a:noFill/>
            <a:ln w="28575" algn="ctr">
              <a:solidFill>
                <a:srgbClr val="777777"/>
              </a:solidFill>
              <a:round/>
              <a:headEnd/>
              <a:tailEnd/>
            </a:ln>
            <a:extLst>
              <a:ext uri="{909E8E84-426E-40dd-AFC4-6F175D3DCCD1}">
                <a14:hiddenFill xmlns:a14="http://schemas.microsoft.com/office/drawing/2010/main" xmlns="">
                  <a:noFill/>
                </a14:hiddenFill>
              </a:ext>
            </a:extLst>
          </p:spPr>
        </p:cxnSp>
        <p:pic>
          <p:nvPicPr>
            <p:cNvPr id="5" name="Picture 4" descr="shutterstock_199871291 - Skin Layers-COMPRESSED.jpg"/>
            <p:cNvPicPr>
              <a:picLocks noChangeAspect="1"/>
            </p:cNvPicPr>
            <p:nvPr/>
          </p:nvPicPr>
          <p:blipFill rotWithShape="1">
            <a:blip r:embed="rId4">
              <a:extLst>
                <a:ext uri="{28A0092B-C50C-407E-A947-70E740481C1C}">
                  <a14:useLocalDpi xmlns:a14="http://schemas.microsoft.com/office/drawing/2010/main" val="0"/>
                </a:ext>
              </a:extLst>
            </a:blip>
            <a:srcRect l="8167"/>
            <a:stretch/>
          </p:blipFill>
          <p:spPr bwMode="auto">
            <a:xfrm>
              <a:off x="4208278" y="3001537"/>
              <a:ext cx="4946480" cy="3592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8"/>
            <p:cNvGrpSpPr/>
            <p:nvPr/>
          </p:nvGrpSpPr>
          <p:grpSpPr>
            <a:xfrm>
              <a:off x="4171109" y="3337401"/>
              <a:ext cx="365125" cy="1828800"/>
              <a:chOff x="4216400" y="2565400"/>
              <a:chExt cx="365125" cy="1828800"/>
            </a:xfrm>
          </p:grpSpPr>
          <p:cxnSp>
            <p:nvCxnSpPr>
              <p:cNvPr id="6" name="Straight Connector 18"/>
              <p:cNvCxnSpPr>
                <a:cxnSpLocks noChangeShapeType="1"/>
              </p:cNvCxnSpPr>
              <p:nvPr/>
            </p:nvCxnSpPr>
            <p:spPr bwMode="auto">
              <a:xfrm>
                <a:off x="4216400" y="2565400"/>
                <a:ext cx="0" cy="1828800"/>
              </a:xfrm>
              <a:prstGeom prst="line">
                <a:avLst/>
              </a:prstGeom>
              <a:noFill/>
              <a:ln w="28575" algn="ctr">
                <a:solidFill>
                  <a:srgbClr val="777777"/>
                </a:solidFill>
                <a:round/>
                <a:headEnd/>
                <a:tailEnd/>
              </a:ln>
              <a:extLst>
                <a:ext uri="{909E8E84-426E-40dd-AFC4-6F175D3DCCD1}">
                  <a14:hiddenFill xmlns:a14="http://schemas.microsoft.com/office/drawing/2010/main" xmlns="">
                    <a:noFill/>
                  </a14:hiddenFill>
                </a:ext>
              </a:extLst>
            </p:spPr>
          </p:cxnSp>
          <p:cxnSp>
            <p:nvCxnSpPr>
              <p:cNvPr id="7" name="Straight Connector 19"/>
              <p:cNvCxnSpPr>
                <a:cxnSpLocks noChangeShapeType="1"/>
              </p:cNvCxnSpPr>
              <p:nvPr/>
            </p:nvCxnSpPr>
            <p:spPr bwMode="auto">
              <a:xfrm rot="5400000">
                <a:off x="4398963" y="2382837"/>
                <a:ext cx="0" cy="365125"/>
              </a:xfrm>
              <a:prstGeom prst="line">
                <a:avLst/>
              </a:prstGeom>
              <a:noFill/>
              <a:ln w="28575" algn="ctr">
                <a:solidFill>
                  <a:srgbClr val="777777"/>
                </a:solidFill>
                <a:round/>
                <a:headEnd/>
                <a:tailEnd/>
              </a:ln>
              <a:extLst>
                <a:ext uri="{909E8E84-426E-40dd-AFC4-6F175D3DCCD1}">
                  <a14:hiddenFill xmlns:a14="http://schemas.microsoft.com/office/drawing/2010/main" xmlns="">
                    <a:noFill/>
                  </a14:hiddenFill>
                </a:ext>
              </a:extLst>
            </p:spPr>
          </p:cxnSp>
          <p:cxnSp>
            <p:nvCxnSpPr>
              <p:cNvPr id="8" name="Straight Connector 20"/>
              <p:cNvCxnSpPr>
                <a:cxnSpLocks noChangeShapeType="1"/>
              </p:cNvCxnSpPr>
              <p:nvPr/>
            </p:nvCxnSpPr>
            <p:spPr bwMode="auto">
              <a:xfrm rot="5400000">
                <a:off x="4398963" y="4211637"/>
                <a:ext cx="0" cy="365125"/>
              </a:xfrm>
              <a:prstGeom prst="line">
                <a:avLst/>
              </a:prstGeom>
              <a:noFill/>
              <a:ln w="28575" algn="ctr">
                <a:solidFill>
                  <a:srgbClr val="777777"/>
                </a:solidFill>
                <a:round/>
                <a:headEnd/>
                <a:tailEnd/>
              </a:ln>
              <a:extLst>
                <a:ext uri="{909E8E84-426E-40dd-AFC4-6F175D3DCCD1}">
                  <a14:hiddenFill xmlns:a14="http://schemas.microsoft.com/office/drawing/2010/main" xmlns="">
                    <a:noFill/>
                  </a14:hiddenFill>
                </a:ext>
              </a:extLst>
            </p:spPr>
          </p:cxnSp>
        </p:grpSp>
        <p:cxnSp>
          <p:nvCxnSpPr>
            <p:cNvPr id="10" name="Straight Connector 22"/>
            <p:cNvCxnSpPr>
              <a:cxnSpLocks noChangeShapeType="1"/>
            </p:cNvCxnSpPr>
            <p:nvPr/>
          </p:nvCxnSpPr>
          <p:spPr bwMode="auto">
            <a:xfrm>
              <a:off x="3354946" y="2097219"/>
              <a:ext cx="815419" cy="2244127"/>
            </a:xfrm>
            <a:prstGeom prst="line">
              <a:avLst/>
            </a:prstGeom>
            <a:noFill/>
            <a:ln w="28575" algn="ctr">
              <a:solidFill>
                <a:srgbClr val="777777"/>
              </a:solidFill>
              <a:round/>
              <a:headEnd/>
              <a:tailEnd/>
            </a:ln>
            <a:extLst>
              <a:ext uri="{909E8E84-426E-40dd-AFC4-6F175D3DCCD1}">
                <a14:hiddenFill xmlns:a14="http://schemas.microsoft.com/office/drawing/2010/main" xmlns="">
                  <a:noFill/>
                </a14:hiddenFill>
              </a:ext>
            </a:extLst>
          </p:spPr>
        </p:cxnSp>
        <p:sp>
          <p:nvSpPr>
            <p:cNvPr id="11" name="Oval 10"/>
            <p:cNvSpPr/>
            <p:nvPr/>
          </p:nvSpPr>
          <p:spPr>
            <a:xfrm>
              <a:off x="5479331" y="3202634"/>
              <a:ext cx="2286000" cy="2251075"/>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766216" y="2632205"/>
              <a:ext cx="2094869" cy="369332"/>
            </a:xfrm>
            <a:prstGeom prst="rect">
              <a:avLst/>
            </a:prstGeom>
            <a:noFill/>
          </p:spPr>
          <p:txBody>
            <a:bodyPr wrap="none" rtlCol="0">
              <a:spAutoFit/>
            </a:bodyPr>
            <a:lstStyle/>
            <a:p>
              <a:r>
                <a:rPr lang="en-US" dirty="0" smtClean="0"/>
                <a:t>Skin Upper Layers</a:t>
              </a:r>
              <a:endParaRPr lang="en-US" dirty="0"/>
            </a:p>
          </p:txBody>
        </p:sp>
      </p:grpSp>
      <p:sp>
        <p:nvSpPr>
          <p:cNvPr id="12" name="TextBox 11"/>
          <p:cNvSpPr txBox="1"/>
          <p:nvPr/>
        </p:nvSpPr>
        <p:spPr>
          <a:xfrm>
            <a:off x="3393171" y="1554543"/>
            <a:ext cx="5534613" cy="369332"/>
          </a:xfrm>
          <a:prstGeom prst="rect">
            <a:avLst/>
          </a:prstGeom>
          <a:noFill/>
        </p:spPr>
        <p:txBody>
          <a:bodyPr wrap="none" rtlCol="0">
            <a:spAutoFit/>
          </a:bodyPr>
          <a:lstStyle/>
          <a:p>
            <a:r>
              <a:rPr lang="en-US" b="1" dirty="0" smtClean="0"/>
              <a:t>Objective: </a:t>
            </a:r>
            <a:r>
              <a:rPr lang="en-US" dirty="0" smtClean="0"/>
              <a:t>Find thickness of each layer in epidermis</a:t>
            </a:r>
            <a:endParaRPr lang="en-US" dirty="0"/>
          </a:p>
        </p:txBody>
      </p:sp>
      <p:sp>
        <p:nvSpPr>
          <p:cNvPr id="15" name="Rectangle 14"/>
          <p:cNvSpPr/>
          <p:nvPr/>
        </p:nvSpPr>
        <p:spPr>
          <a:xfrm>
            <a:off x="504112" y="4188006"/>
            <a:ext cx="3021742" cy="1508105"/>
          </a:xfrm>
          <a:prstGeom prst="rect">
            <a:avLst/>
          </a:prstGeom>
        </p:spPr>
        <p:txBody>
          <a:bodyPr wrap="square">
            <a:spAutoFit/>
          </a:bodyPr>
          <a:lstStyle/>
          <a:p>
            <a:r>
              <a:rPr lang="en-US" sz="2000" b="1" dirty="0" smtClean="0"/>
              <a:t>Why?</a:t>
            </a:r>
          </a:p>
          <a:p>
            <a:pPr marL="285750" indent="-285750">
              <a:buFont typeface="Arial"/>
              <a:buChar char="•"/>
            </a:pPr>
            <a:r>
              <a:rPr lang="en-US" dirty="0" smtClean="0"/>
              <a:t>Effect </a:t>
            </a:r>
            <a:r>
              <a:rPr lang="en-US" dirty="0"/>
              <a:t>of skin treatments </a:t>
            </a:r>
          </a:p>
          <a:p>
            <a:pPr marL="285750" indent="-285750">
              <a:buFont typeface="Arial"/>
              <a:buChar char="•"/>
            </a:pPr>
            <a:r>
              <a:rPr lang="en-US" dirty="0"/>
              <a:t>Skin </a:t>
            </a:r>
            <a:r>
              <a:rPr lang="en-US" dirty="0" smtClean="0"/>
              <a:t>aging</a:t>
            </a:r>
            <a:endParaRPr lang="en-US" dirty="0"/>
          </a:p>
          <a:p>
            <a:pPr marL="285750" indent="-285750">
              <a:buFont typeface="Arial"/>
              <a:buChar char="•"/>
            </a:pPr>
            <a:r>
              <a:rPr lang="en-US" dirty="0"/>
              <a:t>Pigmentation </a:t>
            </a:r>
            <a:r>
              <a:rPr lang="en-US" dirty="0" smtClean="0"/>
              <a:t>disorders</a:t>
            </a:r>
            <a:endParaRPr lang="en-US" dirty="0"/>
          </a:p>
          <a:p>
            <a:pPr marL="285750" indent="-285750">
              <a:buFont typeface="Arial"/>
              <a:buChar char="•"/>
            </a:pPr>
            <a:r>
              <a:rPr lang="en-US" dirty="0"/>
              <a:t>S</a:t>
            </a:r>
            <a:r>
              <a:rPr lang="en-US" dirty="0" smtClean="0"/>
              <a:t>kin </a:t>
            </a:r>
            <a:r>
              <a:rPr lang="en-US" dirty="0"/>
              <a:t>cancer</a:t>
            </a:r>
          </a:p>
        </p:txBody>
      </p:sp>
      <p:sp>
        <p:nvSpPr>
          <p:cNvPr id="18" name="Slide Number Placeholder 17"/>
          <p:cNvSpPr>
            <a:spLocks noGrp="1"/>
          </p:cNvSpPr>
          <p:nvPr>
            <p:ph type="sldNum" sz="quarter" idx="12"/>
          </p:nvPr>
        </p:nvSpPr>
        <p:spPr/>
        <p:txBody>
          <a:bodyPr/>
          <a:lstStyle/>
          <a:p>
            <a:fld id="{0FF54DE5-C571-48E8-A5BC-B369434E2F44}" type="slidenum">
              <a:rPr lang="en-US" smtClean="0"/>
              <a:pPr/>
              <a:t>2</a:t>
            </a:fld>
            <a:endParaRPr lang="en-US"/>
          </a:p>
        </p:txBody>
      </p:sp>
      <p:sp>
        <p:nvSpPr>
          <p:cNvPr id="19" name="Footer Placeholder 18"/>
          <p:cNvSpPr>
            <a:spLocks noGrp="1"/>
          </p:cNvSpPr>
          <p:nvPr>
            <p:ph type="ftr" sz="quarter" idx="11"/>
          </p:nvPr>
        </p:nvSpPr>
        <p:spPr/>
        <p:txBody>
          <a:bodyPr/>
          <a:lstStyle/>
          <a:p>
            <a:r>
              <a:rPr lang="en-US" smtClean="0"/>
              <a:t>Parneet Kaur, Rutgers University</a:t>
            </a:r>
            <a:endParaRPr lang="en-US"/>
          </a:p>
        </p:txBody>
      </p:sp>
      <p:sp>
        <p:nvSpPr>
          <p:cNvPr id="21" name="Oval 20"/>
          <p:cNvSpPr/>
          <p:nvPr/>
        </p:nvSpPr>
        <p:spPr>
          <a:xfrm>
            <a:off x="2710738" y="1933700"/>
            <a:ext cx="568686" cy="322283"/>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2379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8675" y="1989056"/>
            <a:ext cx="7332781" cy="3035431"/>
          </a:xfrm>
        </p:spPr>
      </p:pic>
      <p:sp>
        <p:nvSpPr>
          <p:cNvPr id="6" name="Content Placeholder 2"/>
          <p:cNvSpPr txBox="1">
            <a:spLocks/>
          </p:cNvSpPr>
          <p:nvPr/>
        </p:nvSpPr>
        <p:spPr>
          <a:xfrm>
            <a:off x="1971445" y="5420412"/>
            <a:ext cx="5250870" cy="551309"/>
          </a:xfrm>
          <a:prstGeom prst="rect">
            <a:avLst/>
          </a:prstGeom>
        </p:spPr>
        <p:txBody>
          <a:bodyPr vert="horz" lIns="0" tIns="45720" rIns="0" bIns="45720" rtlCol="0">
            <a:normAutofit/>
          </a:bodyPr>
          <a:lstStyle>
            <a:lvl1pPr marL="171450" indent="-171450" algn="l" defTabSz="685800" rtl="0" eaLnBrk="1" latinLnBrk="0" hangingPunct="1">
              <a:lnSpc>
                <a:spcPct val="90000"/>
              </a:lnSpc>
              <a:spcBef>
                <a:spcPts val="1350"/>
              </a:spcBef>
              <a:buFont typeface="Wingdings" panose="05000000000000000000" pitchFamily="2" charset="2"/>
              <a:buChar char="§"/>
              <a:defRPr sz="1500" kern="1200">
                <a:solidFill>
                  <a:schemeClr val="tx1"/>
                </a:solidFill>
                <a:latin typeface="+mn-lt"/>
                <a:ea typeface="+mn-ea"/>
                <a:cs typeface="+mn-cs"/>
              </a:defRPr>
            </a:lvl1pPr>
            <a:lvl2pPr marL="514350" indent="-171450" algn="l" defTabSz="685800" rtl="0" eaLnBrk="1" latinLnBrk="0" hangingPunct="1">
              <a:lnSpc>
                <a:spcPct val="90000"/>
              </a:lnSpc>
              <a:spcBef>
                <a:spcPts val="450"/>
              </a:spcBef>
              <a:buFont typeface="Wingdings" panose="05000000000000000000" pitchFamily="2" charset="2"/>
              <a:buChar char="§"/>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3pPr>
            <a:lvl4pPr marL="12001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4pPr>
            <a:lvl5pPr marL="15430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9pPr>
          </a:lstStyle>
          <a:p>
            <a:pPr marL="0" indent="0" algn="ctr">
              <a:buFont typeface="Wingdings" panose="05000000000000000000" pitchFamily="2" charset="2"/>
              <a:buNone/>
            </a:pPr>
            <a:r>
              <a:rPr lang="en-US" sz="1800" smtClean="0"/>
              <a:t>The mislabeling occurs in the transition regions</a:t>
            </a:r>
            <a:endParaRPr lang="en-US" sz="1800" dirty="0" smtClean="0"/>
          </a:p>
        </p:txBody>
      </p:sp>
      <p:sp>
        <p:nvSpPr>
          <p:cNvPr id="3" name="Oval 2"/>
          <p:cNvSpPr/>
          <p:nvPr/>
        </p:nvSpPr>
        <p:spPr>
          <a:xfrm>
            <a:off x="3070906" y="2692014"/>
            <a:ext cx="454949" cy="492904"/>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7" name="Oval 6"/>
          <p:cNvSpPr/>
          <p:nvPr/>
        </p:nvSpPr>
        <p:spPr>
          <a:xfrm>
            <a:off x="3886773" y="2313594"/>
            <a:ext cx="454949" cy="492904"/>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8" name="Slide Number Placeholder 7"/>
          <p:cNvSpPr>
            <a:spLocks noGrp="1"/>
          </p:cNvSpPr>
          <p:nvPr>
            <p:ph type="sldNum" sz="quarter" idx="12"/>
          </p:nvPr>
        </p:nvSpPr>
        <p:spPr/>
        <p:txBody>
          <a:bodyPr/>
          <a:lstStyle/>
          <a:p>
            <a:fld id="{0FF54DE5-C571-48E8-A5BC-B369434E2F44}" type="slidenum">
              <a:rPr lang="en-US" smtClean="0"/>
              <a:pPr/>
              <a:t>20</a:t>
            </a:fld>
            <a:endParaRPr lang="en-US"/>
          </a:p>
        </p:txBody>
      </p:sp>
      <p:sp>
        <p:nvSpPr>
          <p:cNvPr id="9" name="Footer Placeholder 8"/>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11437845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Mislabeled Images</a:t>
            </a:r>
            <a:endParaRPr lang="en-US" dirty="0"/>
          </a:p>
        </p:txBody>
      </p:sp>
      <p:pic>
        <p:nvPicPr>
          <p:cNvPr id="6" name="Content Placeholder 5" descr="Screen Clipping"/>
          <p:cNvPicPr>
            <a:picLocks noGrp="1" noChangeAspect="1"/>
          </p:cNvPicPr>
          <p:nvPr>
            <p:ph idx="1"/>
          </p:nvPr>
        </p:nvPicPr>
        <p:blipFill rotWithShape="1">
          <a:blip r:embed="rId3">
            <a:extLst>
              <a:ext uri="{28A0092B-C50C-407E-A947-70E740481C1C}">
                <a14:useLocalDpi xmlns:a14="http://schemas.microsoft.com/office/drawing/2010/main" val="0"/>
              </a:ext>
            </a:extLst>
          </a:blip>
          <a:srcRect b="23047"/>
          <a:stretch/>
        </p:blipFill>
        <p:spPr>
          <a:xfrm>
            <a:off x="2258007" y="1696809"/>
            <a:ext cx="4594691" cy="4831385"/>
          </a:xfrm>
        </p:spPr>
      </p:pic>
      <p:sp>
        <p:nvSpPr>
          <p:cNvPr id="8" name="TextBox 7"/>
          <p:cNvSpPr txBox="1"/>
          <p:nvPr/>
        </p:nvSpPr>
        <p:spPr>
          <a:xfrm>
            <a:off x="2665616" y="1383334"/>
            <a:ext cx="1055097" cy="523220"/>
          </a:xfrm>
          <a:prstGeom prst="rect">
            <a:avLst/>
          </a:prstGeom>
          <a:noFill/>
        </p:spPr>
        <p:txBody>
          <a:bodyPr wrap="none" rtlCol="0">
            <a:spAutoFit/>
          </a:bodyPr>
          <a:lstStyle/>
          <a:p>
            <a:pPr algn="ctr"/>
            <a:r>
              <a:rPr lang="en-US" sz="1400" dirty="0" smtClean="0">
                <a:solidFill>
                  <a:srgbClr val="FF0000"/>
                </a:solidFill>
              </a:rPr>
              <a:t>Mislabeled</a:t>
            </a:r>
          </a:p>
          <a:p>
            <a:pPr algn="ctr"/>
            <a:r>
              <a:rPr lang="en-US" sz="1400" dirty="0" smtClean="0">
                <a:solidFill>
                  <a:srgbClr val="FF0000"/>
                </a:solidFill>
              </a:rPr>
              <a:t>Images</a:t>
            </a:r>
            <a:endParaRPr lang="en-US" sz="1400" dirty="0">
              <a:solidFill>
                <a:srgbClr val="FF0000"/>
              </a:solidFill>
            </a:endParaRPr>
          </a:p>
        </p:txBody>
      </p:sp>
      <p:sp>
        <p:nvSpPr>
          <p:cNvPr id="9" name="TextBox 8"/>
          <p:cNvSpPr txBox="1"/>
          <p:nvPr/>
        </p:nvSpPr>
        <p:spPr>
          <a:xfrm>
            <a:off x="5657445" y="1397491"/>
            <a:ext cx="980268" cy="523220"/>
          </a:xfrm>
          <a:prstGeom prst="rect">
            <a:avLst/>
          </a:prstGeom>
          <a:noFill/>
        </p:spPr>
        <p:txBody>
          <a:bodyPr wrap="none" rtlCol="0">
            <a:spAutoFit/>
          </a:bodyPr>
          <a:lstStyle/>
          <a:p>
            <a:pPr algn="ctr"/>
            <a:r>
              <a:rPr lang="en-US" sz="1400" dirty="0" smtClean="0">
                <a:solidFill>
                  <a:srgbClr val="00B050"/>
                </a:solidFill>
              </a:rPr>
              <a:t>Correctly </a:t>
            </a:r>
          </a:p>
          <a:p>
            <a:pPr algn="ctr"/>
            <a:r>
              <a:rPr lang="en-US" sz="1400" dirty="0" smtClean="0">
                <a:solidFill>
                  <a:srgbClr val="00B050"/>
                </a:solidFill>
              </a:rPr>
              <a:t>Labeled</a:t>
            </a:r>
            <a:endParaRPr lang="en-US" sz="1400" dirty="0">
              <a:solidFill>
                <a:srgbClr val="00B050"/>
              </a:solidFill>
            </a:endParaRPr>
          </a:p>
        </p:txBody>
      </p:sp>
      <p:sp>
        <p:nvSpPr>
          <p:cNvPr id="10" name="TextBox 9"/>
          <p:cNvSpPr txBox="1"/>
          <p:nvPr/>
        </p:nvSpPr>
        <p:spPr>
          <a:xfrm>
            <a:off x="4198945" y="1397491"/>
            <a:ext cx="980268" cy="523220"/>
          </a:xfrm>
          <a:prstGeom prst="rect">
            <a:avLst/>
          </a:prstGeom>
          <a:noFill/>
        </p:spPr>
        <p:txBody>
          <a:bodyPr wrap="none" rtlCol="0">
            <a:spAutoFit/>
          </a:bodyPr>
          <a:lstStyle/>
          <a:p>
            <a:pPr algn="ctr"/>
            <a:r>
              <a:rPr lang="en-US" sz="1400" dirty="0" smtClean="0">
                <a:solidFill>
                  <a:srgbClr val="00B050"/>
                </a:solidFill>
              </a:rPr>
              <a:t>Correctly </a:t>
            </a:r>
          </a:p>
          <a:p>
            <a:pPr algn="ctr"/>
            <a:r>
              <a:rPr lang="en-US" sz="1400" dirty="0" smtClean="0">
                <a:solidFill>
                  <a:srgbClr val="00B050"/>
                </a:solidFill>
              </a:rPr>
              <a:t>Labeled</a:t>
            </a:r>
            <a:endParaRPr lang="en-US" sz="1400" dirty="0">
              <a:solidFill>
                <a:srgbClr val="00B050"/>
              </a:solidFill>
            </a:endParaRPr>
          </a:p>
        </p:txBody>
      </p:sp>
      <p:sp>
        <p:nvSpPr>
          <p:cNvPr id="11" name="TextBox 10"/>
          <p:cNvSpPr txBox="1"/>
          <p:nvPr/>
        </p:nvSpPr>
        <p:spPr>
          <a:xfrm>
            <a:off x="152400" y="2253005"/>
            <a:ext cx="2080931" cy="523220"/>
          </a:xfrm>
          <a:prstGeom prst="rect">
            <a:avLst/>
          </a:prstGeom>
          <a:noFill/>
        </p:spPr>
        <p:txBody>
          <a:bodyPr wrap="none" rtlCol="0">
            <a:spAutoFit/>
          </a:bodyPr>
          <a:lstStyle/>
          <a:p>
            <a:r>
              <a:rPr lang="en-US" sz="1400" dirty="0" smtClean="0"/>
              <a:t>(a) Human Label    : OE</a:t>
            </a:r>
          </a:p>
          <a:p>
            <a:r>
              <a:rPr lang="en-US" sz="1400" dirty="0" smtClean="0"/>
              <a:t>   Automated Label : </a:t>
            </a:r>
            <a:r>
              <a:rPr lang="en-US" sz="1400" b="1" dirty="0" smtClean="0">
                <a:solidFill>
                  <a:srgbClr val="FF0000"/>
                </a:solidFill>
              </a:rPr>
              <a:t>SC</a:t>
            </a:r>
            <a:endParaRPr lang="en-US" sz="1400" b="1" dirty="0">
              <a:solidFill>
                <a:srgbClr val="FF0000"/>
              </a:solidFill>
            </a:endParaRPr>
          </a:p>
        </p:txBody>
      </p:sp>
      <p:sp>
        <p:nvSpPr>
          <p:cNvPr id="12" name="TextBox 11"/>
          <p:cNvSpPr txBox="1"/>
          <p:nvPr/>
        </p:nvSpPr>
        <p:spPr>
          <a:xfrm>
            <a:off x="152400" y="3920156"/>
            <a:ext cx="2071025" cy="523220"/>
          </a:xfrm>
          <a:prstGeom prst="rect">
            <a:avLst/>
          </a:prstGeom>
          <a:noFill/>
        </p:spPr>
        <p:txBody>
          <a:bodyPr wrap="none" rtlCol="0">
            <a:spAutoFit/>
          </a:bodyPr>
          <a:lstStyle/>
          <a:p>
            <a:r>
              <a:rPr lang="en-US" sz="1400" dirty="0" smtClean="0"/>
              <a:t>(d) Human Label    : SC</a:t>
            </a:r>
          </a:p>
          <a:p>
            <a:r>
              <a:rPr lang="en-US" sz="1400" dirty="0" smtClean="0"/>
              <a:t>   Automated Label : </a:t>
            </a:r>
            <a:r>
              <a:rPr lang="en-US" sz="1400" b="1" dirty="0" smtClean="0">
                <a:solidFill>
                  <a:srgbClr val="FF0000"/>
                </a:solidFill>
              </a:rPr>
              <a:t>SS</a:t>
            </a:r>
            <a:endParaRPr lang="en-US" sz="1400" b="1" dirty="0">
              <a:solidFill>
                <a:srgbClr val="FF0000"/>
              </a:solidFill>
            </a:endParaRPr>
          </a:p>
        </p:txBody>
      </p:sp>
      <p:sp>
        <p:nvSpPr>
          <p:cNvPr id="13" name="TextBox 12"/>
          <p:cNvSpPr txBox="1"/>
          <p:nvPr/>
        </p:nvSpPr>
        <p:spPr>
          <a:xfrm>
            <a:off x="152400" y="5325697"/>
            <a:ext cx="2080931" cy="523220"/>
          </a:xfrm>
          <a:prstGeom prst="rect">
            <a:avLst/>
          </a:prstGeom>
          <a:noFill/>
        </p:spPr>
        <p:txBody>
          <a:bodyPr wrap="none" rtlCol="0">
            <a:spAutoFit/>
          </a:bodyPr>
          <a:lstStyle/>
          <a:p>
            <a:r>
              <a:rPr lang="en-US" sz="1400" dirty="0" smtClean="0"/>
              <a:t>(g) Human Label    : SS</a:t>
            </a:r>
          </a:p>
          <a:p>
            <a:r>
              <a:rPr lang="en-US" sz="1400" dirty="0" smtClean="0"/>
              <a:t>   Automated Label : </a:t>
            </a:r>
            <a:r>
              <a:rPr lang="en-US" sz="1400" b="1" dirty="0" smtClean="0">
                <a:solidFill>
                  <a:srgbClr val="FF0000"/>
                </a:solidFill>
              </a:rPr>
              <a:t>SB</a:t>
            </a:r>
            <a:endParaRPr lang="en-US" sz="1400" b="1" dirty="0">
              <a:solidFill>
                <a:srgbClr val="FF0000"/>
              </a:solidFill>
            </a:endParaRPr>
          </a:p>
        </p:txBody>
      </p:sp>
      <p:sp>
        <p:nvSpPr>
          <p:cNvPr id="14" name="TextBox 13"/>
          <p:cNvSpPr txBox="1"/>
          <p:nvPr/>
        </p:nvSpPr>
        <p:spPr>
          <a:xfrm>
            <a:off x="3978450" y="1932093"/>
            <a:ext cx="473206" cy="369332"/>
          </a:xfrm>
          <a:prstGeom prst="rect">
            <a:avLst/>
          </a:prstGeom>
          <a:noFill/>
        </p:spPr>
        <p:txBody>
          <a:bodyPr wrap="none" rtlCol="0">
            <a:spAutoFit/>
          </a:bodyPr>
          <a:lstStyle/>
          <a:p>
            <a:r>
              <a:rPr lang="en-US" b="1" dirty="0" smtClean="0">
                <a:solidFill>
                  <a:srgbClr val="92D050"/>
                </a:solidFill>
              </a:rPr>
              <a:t>SC</a:t>
            </a:r>
            <a:endParaRPr lang="en-US" b="1" dirty="0">
              <a:solidFill>
                <a:srgbClr val="92D050"/>
              </a:solidFill>
            </a:endParaRPr>
          </a:p>
        </p:txBody>
      </p:sp>
      <p:sp>
        <p:nvSpPr>
          <p:cNvPr id="15" name="TextBox 14"/>
          <p:cNvSpPr txBox="1"/>
          <p:nvPr/>
        </p:nvSpPr>
        <p:spPr>
          <a:xfrm>
            <a:off x="5411678" y="1932093"/>
            <a:ext cx="495649" cy="369332"/>
          </a:xfrm>
          <a:prstGeom prst="rect">
            <a:avLst/>
          </a:prstGeom>
          <a:noFill/>
        </p:spPr>
        <p:txBody>
          <a:bodyPr wrap="none" rtlCol="0">
            <a:spAutoFit/>
          </a:bodyPr>
          <a:lstStyle/>
          <a:p>
            <a:r>
              <a:rPr lang="en-US" b="1" dirty="0" smtClean="0">
                <a:solidFill>
                  <a:srgbClr val="92D050"/>
                </a:solidFill>
              </a:rPr>
              <a:t>OE</a:t>
            </a:r>
            <a:endParaRPr lang="en-US" b="1" dirty="0">
              <a:solidFill>
                <a:srgbClr val="92D050"/>
              </a:solidFill>
            </a:endParaRPr>
          </a:p>
        </p:txBody>
      </p:sp>
      <p:sp>
        <p:nvSpPr>
          <p:cNvPr id="16" name="TextBox 15"/>
          <p:cNvSpPr txBox="1"/>
          <p:nvPr/>
        </p:nvSpPr>
        <p:spPr>
          <a:xfrm>
            <a:off x="3980656" y="3453690"/>
            <a:ext cx="457176" cy="369332"/>
          </a:xfrm>
          <a:prstGeom prst="rect">
            <a:avLst/>
          </a:prstGeom>
          <a:noFill/>
        </p:spPr>
        <p:txBody>
          <a:bodyPr wrap="none" rtlCol="0">
            <a:spAutoFit/>
          </a:bodyPr>
          <a:lstStyle/>
          <a:p>
            <a:r>
              <a:rPr lang="en-US" b="1" dirty="0" smtClean="0">
                <a:solidFill>
                  <a:srgbClr val="92D050"/>
                </a:solidFill>
              </a:rPr>
              <a:t>SS</a:t>
            </a:r>
            <a:endParaRPr lang="en-US" b="1" dirty="0">
              <a:solidFill>
                <a:srgbClr val="92D050"/>
              </a:solidFill>
            </a:endParaRPr>
          </a:p>
        </p:txBody>
      </p:sp>
      <p:sp>
        <p:nvSpPr>
          <p:cNvPr id="17" name="TextBox 16"/>
          <p:cNvSpPr txBox="1"/>
          <p:nvPr/>
        </p:nvSpPr>
        <p:spPr>
          <a:xfrm>
            <a:off x="5413884" y="3444263"/>
            <a:ext cx="474810" cy="369332"/>
          </a:xfrm>
          <a:prstGeom prst="rect">
            <a:avLst/>
          </a:prstGeom>
          <a:noFill/>
        </p:spPr>
        <p:txBody>
          <a:bodyPr wrap="none" rtlCol="0">
            <a:spAutoFit/>
          </a:bodyPr>
          <a:lstStyle/>
          <a:p>
            <a:r>
              <a:rPr lang="en-US" b="1" dirty="0" smtClean="0">
                <a:solidFill>
                  <a:srgbClr val="92D050"/>
                </a:solidFill>
              </a:rPr>
              <a:t>SC</a:t>
            </a:r>
            <a:endParaRPr lang="en-US" b="1" dirty="0">
              <a:solidFill>
                <a:srgbClr val="92D050"/>
              </a:solidFill>
            </a:endParaRPr>
          </a:p>
        </p:txBody>
      </p:sp>
      <p:sp>
        <p:nvSpPr>
          <p:cNvPr id="18" name="TextBox 17"/>
          <p:cNvSpPr txBox="1"/>
          <p:nvPr/>
        </p:nvSpPr>
        <p:spPr>
          <a:xfrm>
            <a:off x="3978450" y="4979566"/>
            <a:ext cx="461986" cy="369332"/>
          </a:xfrm>
          <a:prstGeom prst="rect">
            <a:avLst/>
          </a:prstGeom>
          <a:noFill/>
        </p:spPr>
        <p:txBody>
          <a:bodyPr wrap="none" rtlCol="0">
            <a:spAutoFit/>
          </a:bodyPr>
          <a:lstStyle/>
          <a:p>
            <a:r>
              <a:rPr lang="en-US" b="1" dirty="0" smtClean="0">
                <a:solidFill>
                  <a:srgbClr val="92D050"/>
                </a:solidFill>
              </a:rPr>
              <a:t>SB</a:t>
            </a:r>
            <a:endParaRPr lang="en-US" b="1" dirty="0">
              <a:solidFill>
                <a:srgbClr val="92D050"/>
              </a:solidFill>
            </a:endParaRPr>
          </a:p>
        </p:txBody>
      </p:sp>
      <p:sp>
        <p:nvSpPr>
          <p:cNvPr id="19" name="TextBox 18"/>
          <p:cNvSpPr txBox="1"/>
          <p:nvPr/>
        </p:nvSpPr>
        <p:spPr>
          <a:xfrm>
            <a:off x="5411678" y="4970139"/>
            <a:ext cx="457176" cy="369332"/>
          </a:xfrm>
          <a:prstGeom prst="rect">
            <a:avLst/>
          </a:prstGeom>
          <a:noFill/>
        </p:spPr>
        <p:txBody>
          <a:bodyPr wrap="none" rtlCol="0">
            <a:spAutoFit/>
          </a:bodyPr>
          <a:lstStyle/>
          <a:p>
            <a:r>
              <a:rPr lang="en-US" b="1" dirty="0" smtClean="0">
                <a:solidFill>
                  <a:srgbClr val="92D050"/>
                </a:solidFill>
              </a:rPr>
              <a:t>SS</a:t>
            </a:r>
            <a:endParaRPr lang="en-US" b="1" dirty="0">
              <a:solidFill>
                <a:srgbClr val="92D050"/>
              </a:solidFill>
            </a:endParaRPr>
          </a:p>
        </p:txBody>
      </p:sp>
      <p:sp>
        <p:nvSpPr>
          <p:cNvPr id="23" name="Rectangle 22"/>
          <p:cNvSpPr/>
          <p:nvPr/>
        </p:nvSpPr>
        <p:spPr>
          <a:xfrm>
            <a:off x="210770" y="1973091"/>
            <a:ext cx="2101887" cy="813712"/>
          </a:xfrm>
          <a:prstGeom prst="rect">
            <a:avLst/>
          </a:prstGeom>
          <a:solidFill>
            <a:srgbClr val="FFFF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464307" y="1933699"/>
            <a:ext cx="1497540" cy="1346007"/>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465057" y="3469284"/>
            <a:ext cx="1497540" cy="1346007"/>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427214" y="3450327"/>
            <a:ext cx="4415253" cy="1611418"/>
          </a:xfrm>
          <a:prstGeom prst="rect">
            <a:avLst/>
          </a:prstGeom>
          <a:solidFill>
            <a:srgbClr val="FFFF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32693" y="1876827"/>
            <a:ext cx="6691571" cy="1573501"/>
          </a:xfrm>
          <a:prstGeom prst="rect">
            <a:avLst/>
          </a:prstGeom>
          <a:solidFill>
            <a:srgbClr val="FFFF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49433" y="3831697"/>
            <a:ext cx="2101887" cy="926721"/>
          </a:xfrm>
          <a:prstGeom prst="rect">
            <a:avLst/>
          </a:prstGeom>
          <a:solidFill>
            <a:srgbClr val="FFFF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133445" y="3394193"/>
            <a:ext cx="6691571" cy="1573501"/>
          </a:xfrm>
          <a:prstGeom prst="rect">
            <a:avLst/>
          </a:prstGeom>
          <a:solidFill>
            <a:srgbClr val="FFFF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2465807" y="4986649"/>
            <a:ext cx="1497540" cy="1346007"/>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208519" y="4948734"/>
            <a:ext cx="6655130" cy="1554544"/>
          </a:xfrm>
          <a:prstGeom prst="rect">
            <a:avLst/>
          </a:prstGeom>
          <a:solidFill>
            <a:srgbClr val="FFFF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0FF54DE5-C571-48E8-A5BC-B369434E2F44}" type="slidenum">
              <a:rPr lang="en-US" smtClean="0"/>
              <a:pPr/>
              <a:t>21</a:t>
            </a:fld>
            <a:endParaRPr lang="en-US"/>
          </a:p>
        </p:txBody>
      </p:sp>
      <p:sp>
        <p:nvSpPr>
          <p:cNvPr id="30" name="Footer Placeholder 29"/>
          <p:cNvSpPr>
            <a:spLocks noGrp="1"/>
          </p:cNvSpPr>
          <p:nvPr>
            <p:ph type="ftr" sz="quarter" idx="11"/>
          </p:nvPr>
        </p:nvSpPr>
        <p:spPr/>
        <p:txBody>
          <a:bodyPr/>
          <a:lstStyle/>
          <a:p>
            <a:r>
              <a:rPr lang="en-US" smtClean="0"/>
              <a:t>Parneet Kaur, Rutgers University</a:t>
            </a:r>
            <a:endParaRPr lang="en-US"/>
          </a:p>
        </p:txBody>
      </p:sp>
      <p:sp>
        <p:nvSpPr>
          <p:cNvPr id="31" name="Rectangle 30"/>
          <p:cNvSpPr/>
          <p:nvPr/>
        </p:nvSpPr>
        <p:spPr>
          <a:xfrm>
            <a:off x="3999760" y="1934437"/>
            <a:ext cx="2976904" cy="1573501"/>
          </a:xfrm>
          <a:prstGeom prst="rect">
            <a:avLst/>
          </a:prstGeom>
          <a:solidFill>
            <a:srgbClr val="FFFF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999761" y="3488243"/>
            <a:ext cx="2920786" cy="1516628"/>
          </a:xfrm>
          <a:prstGeom prst="rect">
            <a:avLst/>
          </a:prstGeom>
          <a:solidFill>
            <a:srgbClr val="FFFF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95752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5"/>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xit" presetSubtype="0" fill="hold" grpId="2" nodeType="withEffect">
                                  <p:stCondLst>
                                    <p:cond delay="0"/>
                                  </p:stCondLst>
                                  <p:childTnLst>
                                    <p:set>
                                      <p:cBhvr>
                                        <p:cTn id="46" dur="1" fill="hold">
                                          <p:stCondLst>
                                            <p:cond delay="0"/>
                                          </p:stCondLst>
                                        </p:cTn>
                                        <p:tgtEl>
                                          <p:spTgt spid="31"/>
                                        </p:tgtEl>
                                        <p:attrNameLst>
                                          <p:attrName>style.visibility</p:attrName>
                                        </p:attrNameLst>
                                      </p:cBhvr>
                                      <p:to>
                                        <p:strVal val="hidden"/>
                                      </p:to>
                                    </p:set>
                                  </p:childTnLst>
                                </p:cTn>
                              </p:par>
                              <p:par>
                                <p:cTn id="47" presetID="1" presetClass="exit" presetSubtype="0" fill="hold" grpId="2" nodeType="withEffect">
                                  <p:stCondLst>
                                    <p:cond delay="0"/>
                                  </p:stCondLst>
                                  <p:childTnLst>
                                    <p:set>
                                      <p:cBhvr>
                                        <p:cTn id="48"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1" animBg="1"/>
      <p:bldP spid="20" grpId="0" animBg="1"/>
      <p:bldP spid="25" grpId="0" animBg="1"/>
      <p:bldP spid="25" grpId="1" animBg="1"/>
      <p:bldP spid="27" grpId="0" animBg="1"/>
      <p:bldP spid="28" grpId="0" animBg="1"/>
      <p:bldP spid="28" grpId="1" animBg="1"/>
      <p:bldP spid="29" grpId="0" animBg="1"/>
      <p:bldP spid="22" grpId="0" animBg="1"/>
      <p:bldP spid="31" grpId="0" animBg="1"/>
      <p:bldP spid="31" grpId="1" animBg="1"/>
      <p:bldP spid="31" grpId="2" animBg="1"/>
      <p:bldP spid="32" grpId="0" animBg="1"/>
      <p:bldP spid="32" grpId="1" animBg="1"/>
      <p:bldP spid="32"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828675" y="1600200"/>
            <a:ext cx="7486650" cy="3954448"/>
          </a:xfrm>
        </p:spPr>
        <p:txBody>
          <a:bodyPr>
            <a:normAutofit/>
          </a:bodyPr>
          <a:lstStyle/>
          <a:p>
            <a:r>
              <a:rPr lang="en-US" sz="1800" dirty="0" smtClean="0"/>
              <a:t>We propose 3 different methods to classify RCM skin images</a:t>
            </a:r>
          </a:p>
          <a:p>
            <a:endParaRPr lang="en-US" sz="1800" dirty="0"/>
          </a:p>
          <a:p>
            <a:r>
              <a:rPr lang="en-US" sz="1800" dirty="0" smtClean="0"/>
              <a:t>Hybrid Deep Learning gives the best performance</a:t>
            </a:r>
          </a:p>
          <a:p>
            <a:endParaRPr lang="en-US" sz="1800" dirty="0"/>
          </a:p>
          <a:p>
            <a:r>
              <a:rPr lang="en-US" sz="1800" dirty="0" smtClean="0"/>
              <a:t>Mislabeling occurs mostly between adjacent skin layers</a:t>
            </a:r>
          </a:p>
          <a:p>
            <a:endParaRPr lang="en-US" sz="1800" dirty="0"/>
          </a:p>
          <a:p>
            <a:r>
              <a:rPr lang="en-US" sz="1800" dirty="0" smtClean="0"/>
              <a:t>Future Work: </a:t>
            </a:r>
          </a:p>
          <a:p>
            <a:pPr lvl="1"/>
            <a:r>
              <a:rPr lang="en-US" sz="1800" dirty="0"/>
              <a:t>Explore variability in human labeling </a:t>
            </a:r>
          </a:p>
          <a:p>
            <a:pPr lvl="1"/>
            <a:r>
              <a:rPr lang="en-US" sz="1800" dirty="0"/>
              <a:t>Guide the algorithms based on the information analyzed by the clinical expert</a:t>
            </a:r>
          </a:p>
          <a:p>
            <a:endParaRPr lang="en-US" sz="1800" dirty="0"/>
          </a:p>
        </p:txBody>
      </p:sp>
      <p:sp>
        <p:nvSpPr>
          <p:cNvPr id="4" name="Slide Number Placeholder 3"/>
          <p:cNvSpPr>
            <a:spLocks noGrp="1"/>
          </p:cNvSpPr>
          <p:nvPr>
            <p:ph type="sldNum" sz="quarter" idx="12"/>
          </p:nvPr>
        </p:nvSpPr>
        <p:spPr/>
        <p:txBody>
          <a:bodyPr/>
          <a:lstStyle/>
          <a:p>
            <a:fld id="{0FF54DE5-C571-48E8-A5BC-B369434E2F44}"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35529208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5849" y="2601342"/>
            <a:ext cx="2552302" cy="1200329"/>
          </a:xfrm>
          <a:prstGeom prst="rect">
            <a:avLst/>
          </a:prstGeom>
          <a:noFill/>
        </p:spPr>
        <p:txBody>
          <a:bodyPr wrap="none" rtlCol="0">
            <a:spAutoFit/>
          </a:bodyPr>
          <a:lstStyle/>
          <a:p>
            <a:r>
              <a:rPr lang="en-US" sz="3600" dirty="0" smtClean="0"/>
              <a:t>Thank You!</a:t>
            </a:r>
            <a:endParaRPr lang="en-US" sz="3600" dirty="0"/>
          </a:p>
          <a:p>
            <a:r>
              <a:rPr lang="en-US" sz="3600" dirty="0" smtClean="0"/>
              <a:t>Questions?</a:t>
            </a:r>
            <a:endParaRPr lang="en-US" sz="3600" dirty="0"/>
          </a:p>
        </p:txBody>
      </p:sp>
      <p:sp>
        <p:nvSpPr>
          <p:cNvPr id="3" name="Rectangle 2"/>
          <p:cNvSpPr/>
          <p:nvPr/>
        </p:nvSpPr>
        <p:spPr>
          <a:xfrm>
            <a:off x="390377" y="5843133"/>
            <a:ext cx="8443213" cy="646331"/>
          </a:xfrm>
          <a:prstGeom prst="rect">
            <a:avLst/>
          </a:prstGeom>
        </p:spPr>
        <p:txBody>
          <a:bodyPr wrap="square">
            <a:spAutoFit/>
          </a:bodyPr>
          <a:lstStyle/>
          <a:p>
            <a:pPr algn="ctr"/>
            <a:r>
              <a:rPr lang="en-US" dirty="0" smtClean="0">
                <a:latin typeface="NimbusRomNo9L-Regu"/>
              </a:rPr>
              <a:t>Support provided by </a:t>
            </a:r>
          </a:p>
          <a:p>
            <a:pPr algn="ctr"/>
            <a:r>
              <a:rPr lang="en-US" dirty="0" smtClean="0">
                <a:latin typeface="NimbusRomNo9L-Regu"/>
              </a:rPr>
              <a:t>Johnson </a:t>
            </a:r>
            <a:r>
              <a:rPr lang="en-US" dirty="0">
                <a:latin typeface="NimbusRomNo9L-Regu"/>
              </a:rPr>
              <a:t>and Johnson </a:t>
            </a:r>
            <a:r>
              <a:rPr lang="en-US" dirty="0" smtClean="0">
                <a:latin typeface="NimbusRomNo9L-Regu"/>
              </a:rPr>
              <a:t>Consumer Products Research &amp; Development</a:t>
            </a:r>
            <a:endParaRPr lang="en-US" dirty="0">
              <a:latin typeface="NimbusRomNo9L-Regu"/>
            </a:endParaRPr>
          </a:p>
        </p:txBody>
      </p:sp>
      <p:sp>
        <p:nvSpPr>
          <p:cNvPr id="4" name="Slide Number Placeholder 3"/>
          <p:cNvSpPr>
            <a:spLocks noGrp="1"/>
          </p:cNvSpPr>
          <p:nvPr>
            <p:ph type="sldNum" sz="quarter" idx="12"/>
          </p:nvPr>
        </p:nvSpPr>
        <p:spPr/>
        <p:txBody>
          <a:bodyPr/>
          <a:lstStyle/>
          <a:p>
            <a:fld id="{0FF54DE5-C571-48E8-A5BC-B369434E2F44}" type="slidenum">
              <a:rPr lang="uk-UA" smtClean="0"/>
              <a:t>23</a:t>
            </a:fld>
            <a:endParaRPr lang="uk-UA"/>
          </a:p>
        </p:txBody>
      </p:sp>
      <p:sp>
        <p:nvSpPr>
          <p:cNvPr id="5" name="Footer Placeholder 4"/>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42474595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487942" y="2483476"/>
            <a:ext cx="5420388" cy="3712455"/>
            <a:chOff x="3487942" y="2483476"/>
            <a:chExt cx="5420388" cy="3712455"/>
          </a:xfrm>
        </p:grpSpPr>
        <p:pic>
          <p:nvPicPr>
            <p:cNvPr id="5" name="Picture 4" descr="shutterstock_199871291 - Skin Layers-COMPRESS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21943" y="2603419"/>
              <a:ext cx="5386387" cy="3592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p:cNvGrpSpPr/>
            <p:nvPr/>
          </p:nvGrpSpPr>
          <p:grpSpPr>
            <a:xfrm>
              <a:off x="3753329" y="2882409"/>
              <a:ext cx="441698" cy="1989754"/>
              <a:chOff x="4216400" y="2565400"/>
              <a:chExt cx="365125" cy="1828800"/>
            </a:xfrm>
          </p:grpSpPr>
          <p:cxnSp>
            <p:nvCxnSpPr>
              <p:cNvPr id="7" name="Straight Connector 18"/>
              <p:cNvCxnSpPr>
                <a:cxnSpLocks noChangeShapeType="1"/>
              </p:cNvCxnSpPr>
              <p:nvPr/>
            </p:nvCxnSpPr>
            <p:spPr bwMode="auto">
              <a:xfrm>
                <a:off x="4216400" y="2565400"/>
                <a:ext cx="0" cy="1828800"/>
              </a:xfrm>
              <a:prstGeom prst="line">
                <a:avLst/>
              </a:prstGeom>
              <a:noFill/>
              <a:ln w="38100" cmpd="sng" algn="ctr">
                <a:solidFill>
                  <a:schemeClr val="tx1"/>
                </a:solidFill>
                <a:round/>
                <a:headEnd/>
                <a:tailEnd/>
              </a:ln>
              <a:extLst>
                <a:ext uri="{909E8E84-426E-40dd-AFC4-6F175D3DCCD1}">
                  <a14:hiddenFill xmlns:a14="http://schemas.microsoft.com/office/drawing/2010/main" xmlns="">
                    <a:noFill/>
                  </a14:hiddenFill>
                </a:ext>
              </a:extLst>
            </p:spPr>
          </p:cxnSp>
          <p:cxnSp>
            <p:nvCxnSpPr>
              <p:cNvPr id="8" name="Straight Connector 19"/>
              <p:cNvCxnSpPr>
                <a:cxnSpLocks noChangeShapeType="1"/>
              </p:cNvCxnSpPr>
              <p:nvPr/>
            </p:nvCxnSpPr>
            <p:spPr bwMode="auto">
              <a:xfrm rot="5400000">
                <a:off x="4398963" y="2382837"/>
                <a:ext cx="0" cy="365125"/>
              </a:xfrm>
              <a:prstGeom prst="line">
                <a:avLst/>
              </a:prstGeom>
              <a:noFill/>
              <a:ln w="38100" cmpd="sng" algn="ctr">
                <a:solidFill>
                  <a:schemeClr val="tx1"/>
                </a:solidFill>
                <a:round/>
                <a:headEnd/>
                <a:tailEnd/>
              </a:ln>
              <a:extLst>
                <a:ext uri="{909E8E84-426E-40dd-AFC4-6F175D3DCCD1}">
                  <a14:hiddenFill xmlns:a14="http://schemas.microsoft.com/office/drawing/2010/main" xmlns="">
                    <a:noFill/>
                  </a14:hiddenFill>
                </a:ext>
              </a:extLst>
            </p:spPr>
          </p:cxnSp>
          <p:cxnSp>
            <p:nvCxnSpPr>
              <p:cNvPr id="9" name="Straight Connector 20"/>
              <p:cNvCxnSpPr>
                <a:cxnSpLocks noChangeShapeType="1"/>
              </p:cNvCxnSpPr>
              <p:nvPr/>
            </p:nvCxnSpPr>
            <p:spPr bwMode="auto">
              <a:xfrm rot="5400000">
                <a:off x="4398963" y="4211637"/>
                <a:ext cx="0" cy="365125"/>
              </a:xfrm>
              <a:prstGeom prst="line">
                <a:avLst/>
              </a:prstGeom>
              <a:noFill/>
              <a:ln w="38100" cmpd="sng" algn="ctr">
                <a:solidFill>
                  <a:schemeClr val="tx1"/>
                </a:solidFill>
                <a:round/>
                <a:headEnd/>
                <a:tailEnd/>
              </a:ln>
              <a:extLst>
                <a:ext uri="{909E8E84-426E-40dd-AFC4-6F175D3DCCD1}">
                  <a14:hiddenFill xmlns:a14="http://schemas.microsoft.com/office/drawing/2010/main" xmlns="">
                    <a:noFill/>
                  </a14:hiddenFill>
                </a:ext>
              </a:extLst>
            </p:spPr>
          </p:cxnSp>
        </p:grpSp>
        <p:sp>
          <p:nvSpPr>
            <p:cNvPr id="17" name="TextBox 16"/>
            <p:cNvSpPr txBox="1"/>
            <p:nvPr/>
          </p:nvSpPr>
          <p:spPr>
            <a:xfrm>
              <a:off x="3487942" y="2483476"/>
              <a:ext cx="1300732" cy="369332"/>
            </a:xfrm>
            <a:prstGeom prst="rect">
              <a:avLst/>
            </a:prstGeom>
            <a:noFill/>
            <a:ln>
              <a:noFill/>
            </a:ln>
          </p:spPr>
          <p:txBody>
            <a:bodyPr wrap="none" rtlCol="0">
              <a:spAutoFit/>
            </a:bodyPr>
            <a:lstStyle/>
            <a:p>
              <a:r>
                <a:rPr lang="en-US" b="1" dirty="0" smtClean="0"/>
                <a:t>Epidermis</a:t>
              </a:r>
              <a:endParaRPr lang="en-US" b="1" dirty="0"/>
            </a:p>
          </p:txBody>
        </p:sp>
      </p:grpSp>
      <p:sp>
        <p:nvSpPr>
          <p:cNvPr id="2" name="Title 1"/>
          <p:cNvSpPr>
            <a:spLocks noGrp="1"/>
          </p:cNvSpPr>
          <p:nvPr>
            <p:ph type="title"/>
          </p:nvPr>
        </p:nvSpPr>
        <p:spPr/>
        <p:txBody>
          <a:bodyPr/>
          <a:lstStyle/>
          <a:p>
            <a:r>
              <a:rPr lang="en-US" dirty="0" smtClean="0"/>
              <a:t>Reflectance Confocal Microscopy (RCM)</a:t>
            </a:r>
            <a:endParaRPr lang="en-US" dirty="0"/>
          </a:p>
        </p:txBody>
      </p:sp>
      <p:sp>
        <p:nvSpPr>
          <p:cNvPr id="3" name="Content Placeholder 2"/>
          <p:cNvSpPr>
            <a:spLocks noGrp="1"/>
          </p:cNvSpPr>
          <p:nvPr>
            <p:ph idx="1"/>
          </p:nvPr>
        </p:nvSpPr>
        <p:spPr>
          <a:xfrm>
            <a:off x="828675" y="1600200"/>
            <a:ext cx="7486650" cy="990600"/>
          </a:xfrm>
        </p:spPr>
        <p:txBody>
          <a:bodyPr>
            <a:normAutofit/>
          </a:bodyPr>
          <a:lstStyle/>
          <a:p>
            <a:r>
              <a:rPr lang="en-US" sz="1800" dirty="0" smtClean="0"/>
              <a:t>Non-invasive technique </a:t>
            </a:r>
          </a:p>
          <a:p>
            <a:r>
              <a:rPr lang="en-US" sz="1800" dirty="0" smtClean="0"/>
              <a:t>Captures skin cellular details</a:t>
            </a:r>
            <a:endParaRPr lang="en-US" sz="1800" dirty="0"/>
          </a:p>
        </p:txBody>
      </p:sp>
      <p:cxnSp>
        <p:nvCxnSpPr>
          <p:cNvPr id="11" name="Straight Arrow Connector 10"/>
          <p:cNvCxnSpPr/>
          <p:nvPr/>
        </p:nvCxnSpPr>
        <p:spPr>
          <a:xfrm>
            <a:off x="3487942" y="2786800"/>
            <a:ext cx="0" cy="2028490"/>
          </a:xfrm>
          <a:prstGeom prst="straightConnector1">
            <a:avLst/>
          </a:prstGeom>
          <a:ln w="38100" cmpd="sng">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65389" y="3317617"/>
            <a:ext cx="2748648" cy="923330"/>
          </a:xfrm>
          <a:prstGeom prst="rect">
            <a:avLst/>
          </a:prstGeom>
          <a:noFill/>
        </p:spPr>
        <p:txBody>
          <a:bodyPr wrap="square" rtlCol="0">
            <a:spAutoFit/>
          </a:bodyPr>
          <a:lstStyle/>
          <a:p>
            <a:r>
              <a:rPr lang="en-US" b="1" dirty="0" smtClean="0"/>
              <a:t>RCM Stack: </a:t>
            </a:r>
            <a:r>
              <a:rPr lang="en-US" dirty="0" smtClean="0"/>
              <a:t>Images are captured up to 100μm in steps of 1μm </a:t>
            </a:r>
          </a:p>
        </p:txBody>
      </p:sp>
      <p:sp>
        <p:nvSpPr>
          <p:cNvPr id="15" name="TextBox 14"/>
          <p:cNvSpPr txBox="1"/>
          <p:nvPr/>
        </p:nvSpPr>
        <p:spPr>
          <a:xfrm>
            <a:off x="2427146" y="4436868"/>
            <a:ext cx="928103" cy="369332"/>
          </a:xfrm>
          <a:prstGeom prst="rect">
            <a:avLst/>
          </a:prstGeom>
          <a:noFill/>
        </p:spPr>
        <p:txBody>
          <a:bodyPr wrap="square" rtlCol="0">
            <a:spAutoFit/>
          </a:bodyPr>
          <a:lstStyle/>
          <a:p>
            <a:r>
              <a:rPr lang="en-US" b="1" dirty="0" smtClean="0"/>
              <a:t>100μm</a:t>
            </a:r>
          </a:p>
        </p:txBody>
      </p:sp>
      <p:sp>
        <p:nvSpPr>
          <p:cNvPr id="16" name="TextBox 15"/>
          <p:cNvSpPr txBox="1"/>
          <p:nvPr/>
        </p:nvSpPr>
        <p:spPr>
          <a:xfrm>
            <a:off x="2824475" y="2636610"/>
            <a:ext cx="796161" cy="377683"/>
          </a:xfrm>
          <a:prstGeom prst="rect">
            <a:avLst/>
          </a:prstGeom>
          <a:noFill/>
        </p:spPr>
        <p:txBody>
          <a:bodyPr wrap="square" rtlCol="0">
            <a:spAutoFit/>
          </a:bodyPr>
          <a:lstStyle/>
          <a:p>
            <a:r>
              <a:rPr lang="en-US" b="1" dirty="0" smtClean="0"/>
              <a:t>1μm</a:t>
            </a:r>
          </a:p>
        </p:txBody>
      </p:sp>
      <p:sp>
        <p:nvSpPr>
          <p:cNvPr id="19" name="Slide Number Placeholder 18"/>
          <p:cNvSpPr>
            <a:spLocks noGrp="1"/>
          </p:cNvSpPr>
          <p:nvPr>
            <p:ph type="sldNum" sz="quarter" idx="12"/>
          </p:nvPr>
        </p:nvSpPr>
        <p:spPr/>
        <p:txBody>
          <a:bodyPr/>
          <a:lstStyle/>
          <a:p>
            <a:fld id="{0FF54DE5-C571-48E8-A5BC-B369434E2F44}" type="slidenum">
              <a:rPr lang="en-US" smtClean="0"/>
              <a:pPr/>
              <a:t>3</a:t>
            </a:fld>
            <a:endParaRPr lang="en-US"/>
          </a:p>
        </p:txBody>
      </p:sp>
      <p:sp>
        <p:nvSpPr>
          <p:cNvPr id="20" name="Footer Placeholder 19"/>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32996593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RCM Skin Images</a:t>
            </a:r>
            <a:endParaRPr lang="en-US" dirty="0"/>
          </a:p>
        </p:txBody>
      </p:sp>
      <p:pic>
        <p:nvPicPr>
          <p:cNvPr id="10" name="Picture 9" descr="shutterstock_199871291 - Skin Layers-COMPRESSED.jpg"/>
          <p:cNvPicPr>
            <a:picLocks noChangeAspect="1"/>
          </p:cNvPicPr>
          <p:nvPr/>
        </p:nvPicPr>
        <p:blipFill rotWithShape="1">
          <a:blip r:embed="rId3">
            <a:extLst>
              <a:ext uri="{28A0092B-C50C-407E-A947-70E740481C1C}">
                <a14:useLocalDpi xmlns:a14="http://schemas.microsoft.com/office/drawing/2010/main" val="0"/>
              </a:ext>
            </a:extLst>
          </a:blip>
          <a:srcRect l="8078" r="40644"/>
          <a:stretch/>
        </p:blipFill>
        <p:spPr bwMode="auto">
          <a:xfrm>
            <a:off x="6666286" y="1976211"/>
            <a:ext cx="2762054" cy="3592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8" name="Group 17"/>
          <p:cNvGrpSpPr/>
          <p:nvPr/>
        </p:nvGrpSpPr>
        <p:grpSpPr>
          <a:xfrm>
            <a:off x="37813" y="1564851"/>
            <a:ext cx="2070549" cy="2302311"/>
            <a:chOff x="37813" y="1564851"/>
            <a:chExt cx="2070549" cy="2302311"/>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216" y="1564851"/>
              <a:ext cx="1655980" cy="1655980"/>
            </a:xfrm>
            <a:prstGeom prst="rect">
              <a:avLst/>
            </a:prstGeom>
            <a:ln w="38100" cmpd="sng">
              <a:noFill/>
            </a:ln>
          </p:spPr>
        </p:pic>
        <p:sp>
          <p:nvSpPr>
            <p:cNvPr id="11" name="TextBox 10"/>
            <p:cNvSpPr txBox="1"/>
            <p:nvPr/>
          </p:nvSpPr>
          <p:spPr>
            <a:xfrm>
              <a:off x="37813" y="3220831"/>
              <a:ext cx="2070549" cy="646331"/>
            </a:xfrm>
            <a:prstGeom prst="rect">
              <a:avLst/>
            </a:prstGeom>
            <a:noFill/>
            <a:ln w="38100" cmpd="sng">
              <a:noFill/>
            </a:ln>
          </p:spPr>
          <p:txBody>
            <a:bodyPr wrap="none" rtlCol="0">
              <a:spAutoFit/>
            </a:bodyPr>
            <a:lstStyle/>
            <a:p>
              <a:pPr algn="ctr"/>
              <a:r>
                <a:rPr lang="en-US" dirty="0"/>
                <a:t>Outside </a:t>
              </a:r>
              <a:r>
                <a:rPr lang="en-US" dirty="0" smtClean="0"/>
                <a:t>Epidermis</a:t>
              </a:r>
              <a:endParaRPr lang="en-US" dirty="0"/>
            </a:p>
            <a:p>
              <a:pPr algn="ctr"/>
              <a:r>
                <a:rPr lang="en-US" dirty="0"/>
                <a:t>(OE)</a:t>
              </a:r>
            </a:p>
          </p:txBody>
        </p:sp>
      </p:grpSp>
      <p:grpSp>
        <p:nvGrpSpPr>
          <p:cNvPr id="19" name="Group 18"/>
          <p:cNvGrpSpPr/>
          <p:nvPr/>
        </p:nvGrpSpPr>
        <p:grpSpPr>
          <a:xfrm>
            <a:off x="2056891" y="1564851"/>
            <a:ext cx="2093394" cy="2302311"/>
            <a:chOff x="2056891" y="1564851"/>
            <a:chExt cx="2093394" cy="2302311"/>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0713" y="1564851"/>
              <a:ext cx="1655980" cy="1655980"/>
            </a:xfrm>
            <a:prstGeom prst="rect">
              <a:avLst/>
            </a:prstGeom>
          </p:spPr>
        </p:pic>
        <p:sp>
          <p:nvSpPr>
            <p:cNvPr id="12" name="TextBox 11"/>
            <p:cNvSpPr txBox="1"/>
            <p:nvPr/>
          </p:nvSpPr>
          <p:spPr>
            <a:xfrm>
              <a:off x="2056891" y="3220831"/>
              <a:ext cx="2093394" cy="646331"/>
            </a:xfrm>
            <a:prstGeom prst="rect">
              <a:avLst/>
            </a:prstGeom>
            <a:noFill/>
          </p:spPr>
          <p:txBody>
            <a:bodyPr wrap="none" rtlCol="0">
              <a:spAutoFit/>
            </a:bodyPr>
            <a:lstStyle/>
            <a:p>
              <a:pPr algn="ctr"/>
              <a:r>
                <a:rPr lang="en-US" dirty="0" smtClean="0"/>
                <a:t>Stratum </a:t>
              </a:r>
              <a:r>
                <a:rPr lang="en-US" dirty="0" err="1" smtClean="0"/>
                <a:t>Corneum</a:t>
              </a:r>
              <a:endParaRPr lang="en-US" dirty="0"/>
            </a:p>
            <a:p>
              <a:pPr algn="ctr"/>
              <a:r>
                <a:rPr lang="en-US" dirty="0" smtClean="0"/>
                <a:t>(SC)</a:t>
              </a:r>
              <a:endParaRPr lang="en-US" dirty="0"/>
            </a:p>
          </p:txBody>
        </p:sp>
      </p:grpSp>
      <p:grpSp>
        <p:nvGrpSpPr>
          <p:cNvPr id="20" name="Group 19"/>
          <p:cNvGrpSpPr/>
          <p:nvPr/>
        </p:nvGrpSpPr>
        <p:grpSpPr>
          <a:xfrm>
            <a:off x="3981604" y="1564851"/>
            <a:ext cx="2335191" cy="2302311"/>
            <a:chOff x="3981604" y="1564851"/>
            <a:chExt cx="2335191" cy="2302311"/>
          </a:xfrm>
        </p:grpSpPr>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1210" y="1564851"/>
              <a:ext cx="1655980" cy="1655980"/>
            </a:xfrm>
            <a:prstGeom prst="rect">
              <a:avLst/>
            </a:prstGeom>
          </p:spPr>
        </p:pic>
        <p:sp>
          <p:nvSpPr>
            <p:cNvPr id="13" name="TextBox 12"/>
            <p:cNvSpPr txBox="1"/>
            <p:nvPr/>
          </p:nvSpPr>
          <p:spPr>
            <a:xfrm>
              <a:off x="3981604" y="3220831"/>
              <a:ext cx="2335191" cy="646331"/>
            </a:xfrm>
            <a:prstGeom prst="rect">
              <a:avLst/>
            </a:prstGeom>
            <a:noFill/>
          </p:spPr>
          <p:txBody>
            <a:bodyPr wrap="none" rtlCol="0">
              <a:spAutoFit/>
            </a:bodyPr>
            <a:lstStyle/>
            <a:p>
              <a:pPr algn="ctr"/>
              <a:r>
                <a:rPr lang="en-US" dirty="0" smtClean="0"/>
                <a:t>Stratum </a:t>
              </a:r>
              <a:r>
                <a:rPr lang="en-US" dirty="0" err="1" smtClean="0"/>
                <a:t>Granulosum</a:t>
              </a:r>
              <a:endParaRPr lang="en-US" dirty="0"/>
            </a:p>
            <a:p>
              <a:pPr algn="ctr"/>
              <a:r>
                <a:rPr lang="en-US" dirty="0" smtClean="0"/>
                <a:t>(SG)</a:t>
              </a:r>
              <a:endParaRPr lang="en-US" dirty="0"/>
            </a:p>
          </p:txBody>
        </p:sp>
      </p:grpSp>
      <p:grpSp>
        <p:nvGrpSpPr>
          <p:cNvPr id="21" name="Group 20"/>
          <p:cNvGrpSpPr/>
          <p:nvPr/>
        </p:nvGrpSpPr>
        <p:grpSpPr>
          <a:xfrm>
            <a:off x="378" y="4207492"/>
            <a:ext cx="2175660" cy="2290837"/>
            <a:chOff x="378" y="4207492"/>
            <a:chExt cx="2175660" cy="2290837"/>
          </a:xfrm>
        </p:grpSpPr>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216" y="4207492"/>
              <a:ext cx="1655980" cy="1655980"/>
            </a:xfrm>
            <a:prstGeom prst="rect">
              <a:avLst/>
            </a:prstGeom>
          </p:spPr>
        </p:pic>
        <p:sp>
          <p:nvSpPr>
            <p:cNvPr id="14" name="TextBox 13"/>
            <p:cNvSpPr txBox="1"/>
            <p:nvPr/>
          </p:nvSpPr>
          <p:spPr>
            <a:xfrm>
              <a:off x="378" y="5851998"/>
              <a:ext cx="2175660" cy="646331"/>
            </a:xfrm>
            <a:prstGeom prst="rect">
              <a:avLst/>
            </a:prstGeom>
            <a:noFill/>
          </p:spPr>
          <p:txBody>
            <a:bodyPr wrap="none" rtlCol="0">
              <a:spAutoFit/>
            </a:bodyPr>
            <a:lstStyle/>
            <a:p>
              <a:pPr algn="ctr"/>
              <a:r>
                <a:rPr lang="en-US" dirty="0" smtClean="0"/>
                <a:t>Stratum </a:t>
              </a:r>
              <a:r>
                <a:rPr lang="en-US" dirty="0" err="1" smtClean="0"/>
                <a:t>Spinosum</a:t>
              </a:r>
              <a:r>
                <a:rPr lang="en-US" dirty="0" smtClean="0"/>
                <a:t> </a:t>
              </a:r>
              <a:endParaRPr lang="en-US" dirty="0"/>
            </a:p>
            <a:p>
              <a:pPr algn="ctr"/>
              <a:r>
                <a:rPr lang="en-US" dirty="0" smtClean="0"/>
                <a:t>(SS)</a:t>
              </a:r>
              <a:endParaRPr lang="en-US" dirty="0"/>
            </a:p>
          </p:txBody>
        </p:sp>
      </p:grpSp>
      <p:grpSp>
        <p:nvGrpSpPr>
          <p:cNvPr id="22" name="Group 21"/>
          <p:cNvGrpSpPr/>
          <p:nvPr/>
        </p:nvGrpSpPr>
        <p:grpSpPr>
          <a:xfrm>
            <a:off x="2211099" y="4226450"/>
            <a:ext cx="1784977" cy="2290837"/>
            <a:chOff x="2211099" y="4207492"/>
            <a:chExt cx="1784977" cy="2290837"/>
          </a:xfrm>
        </p:grpSpPr>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90713" y="4207492"/>
              <a:ext cx="1655980" cy="1655980"/>
            </a:xfrm>
            <a:prstGeom prst="rect">
              <a:avLst/>
            </a:prstGeom>
          </p:spPr>
        </p:pic>
        <p:sp>
          <p:nvSpPr>
            <p:cNvPr id="15" name="TextBox 14"/>
            <p:cNvSpPr txBox="1"/>
            <p:nvPr/>
          </p:nvSpPr>
          <p:spPr>
            <a:xfrm>
              <a:off x="2211099" y="5851998"/>
              <a:ext cx="1784977" cy="646331"/>
            </a:xfrm>
            <a:prstGeom prst="rect">
              <a:avLst/>
            </a:prstGeom>
            <a:noFill/>
          </p:spPr>
          <p:txBody>
            <a:bodyPr wrap="none" rtlCol="0">
              <a:spAutoFit/>
            </a:bodyPr>
            <a:lstStyle/>
            <a:p>
              <a:pPr algn="ctr"/>
              <a:r>
                <a:rPr lang="en-US" dirty="0"/>
                <a:t>Stratum </a:t>
              </a:r>
              <a:r>
                <a:rPr lang="en-US" dirty="0" err="1" smtClean="0"/>
                <a:t>Basale</a:t>
              </a:r>
              <a:endParaRPr lang="en-US" dirty="0"/>
            </a:p>
            <a:p>
              <a:pPr algn="ctr"/>
              <a:r>
                <a:rPr lang="en-US" dirty="0" smtClean="0"/>
                <a:t>(SB)</a:t>
              </a:r>
              <a:endParaRPr lang="en-US" dirty="0"/>
            </a:p>
          </p:txBody>
        </p:sp>
      </p:grpSp>
      <p:grpSp>
        <p:nvGrpSpPr>
          <p:cNvPr id="23" name="Group 22"/>
          <p:cNvGrpSpPr/>
          <p:nvPr/>
        </p:nvGrpSpPr>
        <p:grpSpPr>
          <a:xfrm>
            <a:off x="3981604" y="4207492"/>
            <a:ext cx="2361352" cy="2290837"/>
            <a:chOff x="3981604" y="4207492"/>
            <a:chExt cx="2361352" cy="2290837"/>
          </a:xfrm>
        </p:grpSpPr>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21210" y="4207492"/>
              <a:ext cx="1655980" cy="1655980"/>
            </a:xfrm>
            <a:prstGeom prst="rect">
              <a:avLst/>
            </a:prstGeom>
          </p:spPr>
        </p:pic>
        <p:sp>
          <p:nvSpPr>
            <p:cNvPr id="16" name="TextBox 15"/>
            <p:cNvSpPr txBox="1"/>
            <p:nvPr/>
          </p:nvSpPr>
          <p:spPr>
            <a:xfrm>
              <a:off x="3981604" y="5851998"/>
              <a:ext cx="2361352" cy="646331"/>
            </a:xfrm>
            <a:prstGeom prst="rect">
              <a:avLst/>
            </a:prstGeom>
            <a:noFill/>
          </p:spPr>
          <p:txBody>
            <a:bodyPr wrap="none" rtlCol="0">
              <a:spAutoFit/>
            </a:bodyPr>
            <a:lstStyle/>
            <a:p>
              <a:pPr algn="ctr"/>
              <a:r>
                <a:rPr lang="en-US" dirty="0" smtClean="0"/>
                <a:t>Portions of </a:t>
              </a:r>
            </a:p>
            <a:p>
              <a:pPr algn="ctr"/>
              <a:r>
                <a:rPr lang="en-US" dirty="0" smtClean="0"/>
                <a:t>Papillary Dermis (PD)</a:t>
              </a:r>
              <a:endParaRPr lang="en-US" dirty="0"/>
            </a:p>
          </p:txBody>
        </p:sp>
      </p:grpSp>
      <p:sp>
        <p:nvSpPr>
          <p:cNvPr id="24" name="Rectangle 23"/>
          <p:cNvSpPr/>
          <p:nvPr/>
        </p:nvSpPr>
        <p:spPr>
          <a:xfrm>
            <a:off x="6767364" y="2237025"/>
            <a:ext cx="1289022" cy="341241"/>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6748407" y="3810525"/>
            <a:ext cx="1289022" cy="341241"/>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755514" y="2919508"/>
            <a:ext cx="1289022" cy="341241"/>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6729449" y="3374494"/>
            <a:ext cx="1289022" cy="341241"/>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2179964" y="1479448"/>
            <a:ext cx="1895620" cy="2425868"/>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076337" y="1461228"/>
            <a:ext cx="2217123" cy="2425868"/>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1" y="4058452"/>
            <a:ext cx="2104139" cy="2425868"/>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161758" y="4058452"/>
            <a:ext cx="1895620" cy="2425868"/>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4019467" y="4058452"/>
            <a:ext cx="2273994" cy="2425868"/>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95531" y="1480185"/>
            <a:ext cx="1951739" cy="2425868"/>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6673332" y="5157269"/>
            <a:ext cx="1289022" cy="341241"/>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8226990" y="2009532"/>
            <a:ext cx="1201349" cy="322283"/>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39" name="TextBox 38"/>
          <p:cNvSpPr txBox="1"/>
          <p:nvPr/>
        </p:nvSpPr>
        <p:spPr>
          <a:xfrm>
            <a:off x="6767363" y="1971615"/>
            <a:ext cx="1232379" cy="246221"/>
          </a:xfrm>
          <a:prstGeom prst="rect">
            <a:avLst/>
          </a:prstGeom>
          <a:noFill/>
        </p:spPr>
        <p:txBody>
          <a:bodyPr wrap="none" rtlCol="0">
            <a:spAutoFit/>
          </a:bodyPr>
          <a:lstStyle/>
          <a:p>
            <a:r>
              <a:rPr lang="en-US" sz="1000" dirty="0" smtClean="0"/>
              <a:t>Outside Epidermis</a:t>
            </a:r>
            <a:endParaRPr lang="en-US" sz="1000" dirty="0"/>
          </a:p>
        </p:txBody>
      </p:sp>
      <p:cxnSp>
        <p:nvCxnSpPr>
          <p:cNvPr id="41" name="Straight Connector 40"/>
          <p:cNvCxnSpPr/>
          <p:nvPr/>
        </p:nvCxnSpPr>
        <p:spPr>
          <a:xfrm>
            <a:off x="8056385" y="2142236"/>
            <a:ext cx="947810" cy="28436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768115" y="1915478"/>
            <a:ext cx="1289022" cy="341241"/>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Slide Number Placeholder 46"/>
          <p:cNvSpPr>
            <a:spLocks noGrp="1"/>
          </p:cNvSpPr>
          <p:nvPr>
            <p:ph type="sldNum" sz="quarter" idx="12"/>
          </p:nvPr>
        </p:nvSpPr>
        <p:spPr/>
        <p:txBody>
          <a:bodyPr/>
          <a:lstStyle/>
          <a:p>
            <a:fld id="{0FF54DE5-C571-48E8-A5BC-B369434E2F44}" type="slidenum">
              <a:rPr lang="en-US" smtClean="0"/>
              <a:pPr/>
              <a:t>4</a:t>
            </a:fld>
            <a:endParaRPr lang="en-US"/>
          </a:p>
        </p:txBody>
      </p:sp>
      <p:sp>
        <p:nvSpPr>
          <p:cNvPr id="48" name="Footer Placeholder 47"/>
          <p:cNvSpPr>
            <a:spLocks noGrp="1"/>
          </p:cNvSpPr>
          <p:nvPr>
            <p:ph type="ftr" sz="quarter" idx="11"/>
          </p:nvPr>
        </p:nvSpPr>
        <p:spPr/>
        <p:txBody>
          <a:bodyPr/>
          <a:lstStyle/>
          <a:p>
            <a:r>
              <a:rPr lang="en-US" smtClean="0"/>
              <a:t>Parneet Kaur, Rutgers University</a:t>
            </a:r>
            <a:endParaRPr lang="en-US"/>
          </a:p>
        </p:txBody>
      </p:sp>
      <p:sp>
        <p:nvSpPr>
          <p:cNvPr id="49" name="Down Arrow 48"/>
          <p:cNvSpPr/>
          <p:nvPr/>
        </p:nvSpPr>
        <p:spPr>
          <a:xfrm>
            <a:off x="6294961" y="1876834"/>
            <a:ext cx="341212" cy="43603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Down Arrow 50"/>
          <p:cNvSpPr/>
          <p:nvPr/>
        </p:nvSpPr>
        <p:spPr>
          <a:xfrm>
            <a:off x="6294961" y="1876834"/>
            <a:ext cx="341212" cy="756064"/>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Down Arrow 51"/>
          <p:cNvSpPr/>
          <p:nvPr/>
        </p:nvSpPr>
        <p:spPr>
          <a:xfrm>
            <a:off x="6294961" y="1876834"/>
            <a:ext cx="341212" cy="1472184"/>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Down Arrow 52"/>
          <p:cNvSpPr/>
          <p:nvPr/>
        </p:nvSpPr>
        <p:spPr>
          <a:xfrm>
            <a:off x="6294961" y="1876834"/>
            <a:ext cx="341212" cy="1947671"/>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Down Arrow 53"/>
          <p:cNvSpPr/>
          <p:nvPr/>
        </p:nvSpPr>
        <p:spPr>
          <a:xfrm>
            <a:off x="6294961" y="1876834"/>
            <a:ext cx="341212" cy="36576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Down Arrow 54"/>
          <p:cNvSpPr/>
          <p:nvPr/>
        </p:nvSpPr>
        <p:spPr>
          <a:xfrm>
            <a:off x="6294961" y="1876834"/>
            <a:ext cx="341212" cy="2331718"/>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7792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3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4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0"/>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7"/>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2"/>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33"/>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34"/>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6" grpId="0" animBg="1"/>
      <p:bldP spid="26" grpId="1" animBg="1"/>
      <p:bldP spid="27" grpId="0" animBg="1"/>
      <p:bldP spid="27" grpId="1" animBg="1"/>
      <p:bldP spid="28" grpId="0" animBg="1"/>
      <p:bldP spid="28"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7" grpId="0" animBg="1"/>
      <p:bldP spid="37" grpId="1" animBg="1"/>
      <p:bldP spid="46" grpId="0" animBg="1"/>
      <p:bldP spid="46" grpId="1" animBg="1"/>
      <p:bldP spid="49" grpId="0" animBg="1"/>
      <p:bldP spid="51" grpId="0" animBg="1"/>
      <p:bldP spid="52" grpId="0" animBg="1"/>
      <p:bldP spid="53" grpId="0" animBg="1"/>
      <p:bldP spid="54" grpId="0" animBg="1"/>
      <p:bldP spid="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marL="0" indent="0">
              <a:buNone/>
            </a:pPr>
            <a:r>
              <a:rPr lang="en-US" sz="1800" b="1" dirty="0" smtClean="0"/>
              <a:t>Traditional Approach:</a:t>
            </a:r>
            <a:r>
              <a:rPr lang="en-US" sz="1800" b="1" dirty="0"/>
              <a:t> </a:t>
            </a:r>
            <a:endParaRPr lang="en-US" sz="1800" b="1" dirty="0" smtClean="0"/>
          </a:p>
          <a:p>
            <a:r>
              <a:rPr lang="en-US" sz="1800" dirty="0" smtClean="0"/>
              <a:t>Each skin image is qualitatively labeled by a clinical expert</a:t>
            </a:r>
          </a:p>
          <a:p>
            <a:pPr marL="0" indent="0">
              <a:buNone/>
            </a:pPr>
            <a:endParaRPr lang="en-US" sz="1800" dirty="0"/>
          </a:p>
          <a:p>
            <a:pPr marL="0" indent="0">
              <a:buNone/>
            </a:pPr>
            <a:r>
              <a:rPr lang="en-US" sz="1800" b="1" dirty="0" smtClean="0"/>
              <a:t>Limitations: </a:t>
            </a:r>
          </a:p>
          <a:p>
            <a:r>
              <a:rPr lang="en-US" sz="1800" dirty="0" smtClean="0"/>
              <a:t>Time-consuming</a:t>
            </a:r>
          </a:p>
          <a:p>
            <a:r>
              <a:rPr lang="en-US" sz="1800" dirty="0" smtClean="0"/>
              <a:t>Subjective</a:t>
            </a:r>
          </a:p>
          <a:p>
            <a:endParaRPr lang="en-US" sz="1800" dirty="0"/>
          </a:p>
          <a:p>
            <a:pPr marL="0" indent="0">
              <a:buNone/>
            </a:pPr>
            <a:r>
              <a:rPr lang="en-US" sz="1800" b="1" dirty="0"/>
              <a:t>O</a:t>
            </a:r>
            <a:r>
              <a:rPr lang="en-US" sz="1800" b="1" dirty="0" smtClean="0"/>
              <a:t>bjective:</a:t>
            </a:r>
          </a:p>
          <a:p>
            <a:r>
              <a:rPr lang="en-US" sz="1800" dirty="0" smtClean="0"/>
              <a:t>Automate the process of skin image labeling to find the thickness of each skin layer</a:t>
            </a:r>
          </a:p>
          <a:p>
            <a:endParaRPr lang="en-US" dirty="0"/>
          </a:p>
        </p:txBody>
      </p:sp>
      <p:sp>
        <p:nvSpPr>
          <p:cNvPr id="4" name="Slide Number Placeholder 3"/>
          <p:cNvSpPr>
            <a:spLocks noGrp="1"/>
          </p:cNvSpPr>
          <p:nvPr>
            <p:ph type="sldNum" sz="quarter" idx="12"/>
          </p:nvPr>
        </p:nvSpPr>
        <p:spPr/>
        <p:txBody>
          <a:bodyPr/>
          <a:lstStyle/>
          <a:p>
            <a:fld id="{0FF54DE5-C571-48E8-A5BC-B369434E2F44}"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34617497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for Automatic Classification</a:t>
            </a:r>
            <a:endParaRPr lang="en-US" dirty="0"/>
          </a:p>
        </p:txBody>
      </p:sp>
      <p:sp>
        <p:nvSpPr>
          <p:cNvPr id="3" name="Content Placeholder 2"/>
          <p:cNvSpPr>
            <a:spLocks noGrp="1"/>
          </p:cNvSpPr>
          <p:nvPr>
            <p:ph idx="1"/>
          </p:nvPr>
        </p:nvSpPr>
        <p:spPr>
          <a:xfrm>
            <a:off x="828675" y="1600199"/>
            <a:ext cx="7486650" cy="2134496"/>
          </a:xfrm>
        </p:spPr>
        <p:txBody>
          <a:bodyPr>
            <a:normAutofit/>
          </a:bodyPr>
          <a:lstStyle/>
          <a:p>
            <a:pPr marL="0" indent="0">
              <a:buNone/>
            </a:pPr>
            <a:r>
              <a:rPr lang="en-US" sz="1800" b="1" dirty="0" smtClean="0"/>
              <a:t>Small Dataset: </a:t>
            </a:r>
            <a:r>
              <a:rPr lang="en-US" sz="1800" dirty="0" smtClean="0"/>
              <a:t>15 stacks, 1500 images</a:t>
            </a:r>
            <a:endParaRPr lang="en-US" sz="1800" b="1" dirty="0"/>
          </a:p>
          <a:p>
            <a:pPr marL="0" indent="0">
              <a:buNone/>
            </a:pPr>
            <a:endParaRPr lang="en-US" sz="1800" b="1" dirty="0" smtClean="0"/>
          </a:p>
          <a:p>
            <a:pPr marL="0" indent="0">
              <a:buNone/>
            </a:pPr>
            <a:r>
              <a:rPr lang="en-US" sz="1800" b="1" dirty="0" smtClean="0"/>
              <a:t>Intra</a:t>
            </a:r>
            <a:r>
              <a:rPr lang="en-US" sz="1800" b="1" dirty="0"/>
              <a:t>-Class Variation</a:t>
            </a:r>
            <a:r>
              <a:rPr lang="en-US" sz="1800" b="1" dirty="0" smtClean="0"/>
              <a:t>:</a:t>
            </a:r>
            <a:endParaRPr lang="en-US" sz="1800" dirty="0" smtClean="0"/>
          </a:p>
        </p:txBody>
      </p:sp>
      <p:grpSp>
        <p:nvGrpSpPr>
          <p:cNvPr id="10" name="Group 9"/>
          <p:cNvGrpSpPr/>
          <p:nvPr/>
        </p:nvGrpSpPr>
        <p:grpSpPr>
          <a:xfrm>
            <a:off x="1073036" y="3232723"/>
            <a:ext cx="6997928" cy="2522438"/>
            <a:chOff x="1073036" y="3232723"/>
            <a:chExt cx="6997928" cy="2522438"/>
          </a:xfrm>
        </p:grpSpPr>
        <p:grpSp>
          <p:nvGrpSpPr>
            <p:cNvPr id="4" name="Group 3"/>
            <p:cNvGrpSpPr>
              <a:grpSpLocks noChangeAspect="1"/>
            </p:cNvGrpSpPr>
            <p:nvPr/>
          </p:nvGrpSpPr>
          <p:grpSpPr>
            <a:xfrm>
              <a:off x="1073036" y="3232723"/>
              <a:ext cx="6997928" cy="2103118"/>
              <a:chOff x="1747297" y="3270640"/>
              <a:chExt cx="5507062" cy="1645920"/>
            </a:xfrm>
          </p:grpSpPr>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868" y="3270640"/>
                <a:ext cx="1645920" cy="164592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7297" y="3270640"/>
                <a:ext cx="1645920" cy="164592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8439" y="3270640"/>
                <a:ext cx="1645920" cy="1645920"/>
              </a:xfrm>
              <a:prstGeom prst="rect">
                <a:avLst/>
              </a:prstGeom>
            </p:spPr>
          </p:pic>
        </p:grpSp>
        <p:sp>
          <p:nvSpPr>
            <p:cNvPr id="12" name="TextBox 11"/>
            <p:cNvSpPr txBox="1"/>
            <p:nvPr/>
          </p:nvSpPr>
          <p:spPr>
            <a:xfrm>
              <a:off x="1515523" y="5447384"/>
              <a:ext cx="6112955" cy="307777"/>
            </a:xfrm>
            <a:prstGeom prst="rect">
              <a:avLst/>
            </a:prstGeom>
            <a:noFill/>
          </p:spPr>
          <p:txBody>
            <a:bodyPr wrap="none" rtlCol="0">
              <a:spAutoFit/>
            </a:bodyPr>
            <a:lstStyle/>
            <a:p>
              <a:r>
                <a:rPr lang="en-US" sz="1400" b="1" dirty="0" smtClean="0"/>
                <a:t>Skin Images from different RCM stacks belonging to Stratum </a:t>
              </a:r>
              <a:r>
                <a:rPr lang="en-US" sz="1400" b="1" dirty="0" err="1" smtClean="0"/>
                <a:t>Granulosum</a:t>
              </a:r>
              <a:endParaRPr lang="en-US" sz="1400" b="1" dirty="0"/>
            </a:p>
          </p:txBody>
        </p:sp>
      </p:grpSp>
      <p:sp>
        <p:nvSpPr>
          <p:cNvPr id="5" name="Slide Number Placeholder 4"/>
          <p:cNvSpPr>
            <a:spLocks noGrp="1"/>
          </p:cNvSpPr>
          <p:nvPr>
            <p:ph type="sldNum" sz="quarter" idx="12"/>
          </p:nvPr>
        </p:nvSpPr>
        <p:spPr/>
        <p:txBody>
          <a:bodyPr/>
          <a:lstStyle/>
          <a:p>
            <a:fld id="{0FF54DE5-C571-48E8-A5BC-B369434E2F44}"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30043724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Work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2541405"/>
              </p:ext>
            </p:extLst>
          </p:nvPr>
        </p:nvGraphicFramePr>
        <p:xfrm>
          <a:off x="1516498" y="1854200"/>
          <a:ext cx="6217634" cy="2286000"/>
        </p:xfrm>
        <a:graphic>
          <a:graphicData uri="http://schemas.openxmlformats.org/drawingml/2006/table">
            <a:tbl>
              <a:tblPr firstRow="1" bandRow="1">
                <a:tableStyleId>{5940675A-B579-460E-94D1-54222C63F5DA}</a:tableStyleId>
              </a:tblPr>
              <a:tblGrid>
                <a:gridCol w="2117843"/>
                <a:gridCol w="4099791"/>
              </a:tblGrid>
              <a:tr h="0">
                <a:tc>
                  <a:txBody>
                    <a:bodyPr/>
                    <a:lstStyle/>
                    <a:p>
                      <a:endParaRPr lang="en-US" sz="1800" b="1" dirty="0"/>
                    </a:p>
                  </a:txBody>
                  <a:tcPr/>
                </a:tc>
                <a:tc>
                  <a:txBody>
                    <a:bodyPr/>
                    <a:lstStyle/>
                    <a:p>
                      <a:r>
                        <a:rPr lang="en-US" sz="1800" b="1" dirty="0" smtClean="0"/>
                        <a:t>Approach </a:t>
                      </a:r>
                      <a:endParaRPr lang="en-US" sz="1800" b="1" dirty="0"/>
                    </a:p>
                  </a:txBody>
                  <a:tcPr/>
                </a:tc>
              </a:tr>
              <a:tr h="370840">
                <a:tc>
                  <a:txBody>
                    <a:bodyPr/>
                    <a:lstStyle/>
                    <a:p>
                      <a:r>
                        <a:rPr lang="en-US" sz="1800" dirty="0" smtClean="0"/>
                        <a:t>Somoza et al.</a:t>
                      </a:r>
                    </a:p>
                    <a:p>
                      <a:r>
                        <a:rPr lang="en-US" sz="1800" dirty="0" smtClean="0"/>
                        <a:t>2014</a:t>
                      </a:r>
                      <a:endParaRPr lang="en-US" sz="1800" dirty="0"/>
                    </a:p>
                  </a:txBody>
                  <a:tcPr/>
                </a:tc>
                <a:tc>
                  <a:txBody>
                    <a:bodyPr/>
                    <a:lstStyle/>
                    <a:p>
                      <a:r>
                        <a:rPr lang="en-US" sz="1800" dirty="0" err="1" smtClean="0"/>
                        <a:t>Texton</a:t>
                      </a:r>
                      <a:r>
                        <a:rPr lang="en-US" sz="1800" dirty="0" smtClean="0"/>
                        <a:t>-based</a:t>
                      </a:r>
                      <a:r>
                        <a:rPr lang="en-US" sz="1800" baseline="0" dirty="0" smtClean="0"/>
                        <a:t> + </a:t>
                      </a:r>
                      <a:r>
                        <a:rPr lang="en-US" sz="1800" baseline="0" dirty="0" err="1" smtClean="0"/>
                        <a:t>kmeans</a:t>
                      </a:r>
                      <a:r>
                        <a:rPr lang="en-US" sz="1800" baseline="0" dirty="0" smtClean="0"/>
                        <a:t> clustering</a:t>
                      </a:r>
                      <a:endParaRPr lang="en-US" sz="1800" dirty="0"/>
                    </a:p>
                  </a:txBody>
                  <a:tcPr/>
                </a:tc>
              </a:tr>
              <a:tr h="370840">
                <a:tc>
                  <a:txBody>
                    <a:bodyPr/>
                    <a:lstStyle/>
                    <a:p>
                      <a:r>
                        <a:rPr lang="en-US" sz="1800" dirty="0" err="1" smtClean="0"/>
                        <a:t>Hames</a:t>
                      </a:r>
                      <a:r>
                        <a:rPr lang="en-US" sz="1800" dirty="0" smtClean="0"/>
                        <a:t> et al.</a:t>
                      </a:r>
                    </a:p>
                    <a:p>
                      <a:r>
                        <a:rPr lang="en-US" sz="1800" dirty="0" smtClean="0"/>
                        <a:t>2015</a:t>
                      </a:r>
                      <a:endParaRPr lang="en-US" sz="1800" dirty="0"/>
                    </a:p>
                  </a:txBody>
                  <a:tcPr/>
                </a:tc>
                <a:tc>
                  <a:txBody>
                    <a:bodyPr/>
                    <a:lstStyle/>
                    <a:p>
                      <a:r>
                        <a:rPr lang="en-US" sz="1800" dirty="0" smtClean="0"/>
                        <a:t>Bag-of-features</a:t>
                      </a:r>
                      <a:r>
                        <a:rPr lang="en-US" sz="1800" baseline="0" dirty="0" smtClean="0"/>
                        <a:t> + </a:t>
                      </a:r>
                      <a:r>
                        <a:rPr lang="en-US" sz="1800" dirty="0" smtClean="0"/>
                        <a:t>logistic regression</a:t>
                      </a:r>
                      <a:endParaRPr lang="en-US" sz="1800" dirty="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Kurugol</a:t>
                      </a:r>
                      <a:r>
                        <a:rPr lang="en-US" sz="1800" dirty="0" smtClean="0"/>
                        <a:t> et al.</a:t>
                      </a:r>
                    </a:p>
                    <a:p>
                      <a:r>
                        <a:rPr lang="en-US" sz="1800" dirty="0" smtClean="0"/>
                        <a:t>2015</a:t>
                      </a:r>
                      <a:endParaRPr lang="en-US" sz="1800" dirty="0"/>
                    </a:p>
                  </a:txBody>
                  <a:tcPr/>
                </a:tc>
                <a:tc>
                  <a:txBody>
                    <a:bodyPr/>
                    <a:lstStyle/>
                    <a:p>
                      <a:r>
                        <a:rPr lang="en-US" sz="1800" dirty="0" smtClean="0"/>
                        <a:t>Contrast</a:t>
                      </a:r>
                      <a:r>
                        <a:rPr lang="en-US" sz="1800" baseline="0" dirty="0" smtClean="0"/>
                        <a:t> </a:t>
                      </a:r>
                      <a:r>
                        <a:rPr lang="en-US" sz="1800" dirty="0" smtClean="0"/>
                        <a:t>difference</a:t>
                      </a:r>
                      <a:endParaRPr lang="en-US" sz="1800" dirty="0"/>
                    </a:p>
                  </a:txBody>
                  <a:tcPr/>
                </a:tc>
              </a:tr>
            </a:tbl>
          </a:graphicData>
        </a:graphic>
      </p:graphicFrame>
      <p:sp>
        <p:nvSpPr>
          <p:cNvPr id="5" name="Rectangle 4"/>
          <p:cNvSpPr/>
          <p:nvPr/>
        </p:nvSpPr>
        <p:spPr>
          <a:xfrm>
            <a:off x="704367" y="4495550"/>
            <a:ext cx="7844882" cy="1200329"/>
          </a:xfrm>
          <a:prstGeom prst="rect">
            <a:avLst/>
          </a:prstGeom>
        </p:spPr>
        <p:txBody>
          <a:bodyPr wrap="square">
            <a:spAutoFit/>
          </a:bodyPr>
          <a:lstStyle/>
          <a:p>
            <a:r>
              <a:rPr lang="en-US" b="1" dirty="0"/>
              <a:t>Our </a:t>
            </a:r>
            <a:r>
              <a:rPr lang="en-US" b="1" dirty="0" smtClean="0"/>
              <a:t>Methods</a:t>
            </a:r>
          </a:p>
          <a:p>
            <a:pPr marL="342900" indent="-342900">
              <a:buFont typeface="+mj-lt"/>
              <a:buAutoNum type="arabicPeriod"/>
            </a:pPr>
            <a:r>
              <a:rPr lang="en-US" dirty="0" smtClean="0"/>
              <a:t>Hybrid deep learning</a:t>
            </a:r>
          </a:p>
          <a:p>
            <a:pPr marL="342900" indent="-342900">
              <a:buFont typeface="+mj-lt"/>
              <a:buAutoNum type="arabicPeriod"/>
            </a:pPr>
            <a:r>
              <a:rPr lang="en-US" dirty="0" smtClean="0"/>
              <a:t>Attribute-based method</a:t>
            </a:r>
          </a:p>
          <a:p>
            <a:pPr marL="342900" indent="-342900">
              <a:buFont typeface="+mj-lt"/>
              <a:buAutoNum type="arabicPeriod"/>
            </a:pPr>
            <a:r>
              <a:rPr lang="en-US" dirty="0" smtClean="0"/>
              <a:t>Convolutional Neural Networks</a:t>
            </a:r>
            <a:endParaRPr lang="en-US" dirty="0"/>
          </a:p>
        </p:txBody>
      </p:sp>
      <p:sp>
        <p:nvSpPr>
          <p:cNvPr id="3" name="Slide Number Placeholder 2"/>
          <p:cNvSpPr>
            <a:spLocks noGrp="1"/>
          </p:cNvSpPr>
          <p:nvPr>
            <p:ph type="sldNum" sz="quarter" idx="12"/>
          </p:nvPr>
        </p:nvSpPr>
        <p:spPr/>
        <p:txBody>
          <a:bodyPr/>
          <a:lstStyle/>
          <a:p>
            <a:fld id="{0FF54DE5-C571-48E8-A5BC-B369434E2F44}"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14817329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 1:</a:t>
            </a:r>
            <a:br>
              <a:rPr lang="en-US" dirty="0" smtClean="0"/>
            </a:br>
            <a:r>
              <a:rPr lang="en-US" dirty="0" smtClean="0"/>
              <a:t>Hybrid Deep Learning</a:t>
            </a: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686" y="2648932"/>
            <a:ext cx="7460798" cy="3278786"/>
          </a:xfrm>
          <a:prstGeom prst="rect">
            <a:avLst/>
          </a:prstGeom>
        </p:spPr>
      </p:pic>
      <p:sp>
        <p:nvSpPr>
          <p:cNvPr id="5" name="Content Placeholder 2"/>
          <p:cNvSpPr>
            <a:spLocks noGrp="1"/>
          </p:cNvSpPr>
          <p:nvPr>
            <p:ph idx="1"/>
          </p:nvPr>
        </p:nvSpPr>
        <p:spPr>
          <a:xfrm>
            <a:off x="828675" y="1600200"/>
            <a:ext cx="7486650" cy="1378670"/>
          </a:xfrm>
        </p:spPr>
        <p:txBody>
          <a:bodyPr>
            <a:normAutofit/>
          </a:bodyPr>
          <a:lstStyle/>
          <a:p>
            <a:r>
              <a:rPr lang="en-US" sz="1800" dirty="0" smtClean="0"/>
              <a:t>Unsupervised </a:t>
            </a:r>
            <a:r>
              <a:rPr lang="en-US" sz="1800" dirty="0" err="1" smtClean="0"/>
              <a:t>texton</a:t>
            </a:r>
            <a:r>
              <a:rPr lang="en-US" sz="1800" dirty="0" smtClean="0"/>
              <a:t>-based feature vectors</a:t>
            </a:r>
          </a:p>
          <a:p>
            <a:r>
              <a:rPr lang="en-US" sz="1800" dirty="0"/>
              <a:t>S</a:t>
            </a:r>
            <a:r>
              <a:rPr lang="en-US" sz="1800" dirty="0" smtClean="0"/>
              <a:t>upervised </a:t>
            </a:r>
            <a:r>
              <a:rPr lang="en-US" sz="1800" dirty="0"/>
              <a:t>deep </a:t>
            </a:r>
            <a:r>
              <a:rPr lang="en-US" sz="1800" dirty="0" smtClean="0"/>
              <a:t>neural networks</a:t>
            </a:r>
          </a:p>
        </p:txBody>
      </p:sp>
      <p:sp>
        <p:nvSpPr>
          <p:cNvPr id="6" name="Slide Number Placeholder 5"/>
          <p:cNvSpPr>
            <a:spLocks noGrp="1"/>
          </p:cNvSpPr>
          <p:nvPr>
            <p:ph type="sldNum" sz="quarter" idx="12"/>
          </p:nvPr>
        </p:nvSpPr>
        <p:spPr/>
        <p:txBody>
          <a:bodyPr/>
          <a:lstStyle/>
          <a:p>
            <a:fld id="{0FF54DE5-C571-48E8-A5BC-B369434E2F44}"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5281417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 1:</a:t>
            </a:r>
            <a:br>
              <a:rPr lang="en-US" dirty="0" smtClean="0"/>
            </a:br>
            <a:r>
              <a:rPr lang="en-US" dirty="0" smtClean="0"/>
              <a:t>Hybrid Deep Learning</a:t>
            </a:r>
            <a:endParaRPr lang="en-US" dirty="0"/>
          </a:p>
        </p:txBody>
      </p:sp>
      <p:grpSp>
        <p:nvGrpSpPr>
          <p:cNvPr id="10" name="Group 9"/>
          <p:cNvGrpSpPr>
            <a:grpSpLocks noChangeAspect="1"/>
          </p:cNvGrpSpPr>
          <p:nvPr/>
        </p:nvGrpSpPr>
        <p:grpSpPr>
          <a:xfrm>
            <a:off x="959305" y="1414148"/>
            <a:ext cx="6126480" cy="2699356"/>
            <a:chOff x="959305" y="1414140"/>
            <a:chExt cx="7623484" cy="3358945"/>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113" y="1414140"/>
              <a:ext cx="7460798" cy="3278786"/>
            </a:xfrm>
            <a:prstGeom prst="rect">
              <a:avLst/>
            </a:prstGeom>
          </p:spPr>
        </p:pic>
        <p:sp>
          <p:nvSpPr>
            <p:cNvPr id="3" name="Rectangle 2"/>
            <p:cNvSpPr/>
            <p:nvPr/>
          </p:nvSpPr>
          <p:spPr>
            <a:xfrm>
              <a:off x="3753398" y="1440266"/>
              <a:ext cx="4829391" cy="3233393"/>
            </a:xfrm>
            <a:prstGeom prst="rect">
              <a:avLst/>
            </a:prstGeom>
            <a:solidFill>
              <a:schemeClr val="bg2">
                <a:alpha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959305" y="1440266"/>
              <a:ext cx="2794093" cy="3332819"/>
            </a:xfrm>
            <a:prstGeom prst="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Content Placeholder 2"/>
          <p:cNvSpPr>
            <a:spLocks noGrp="1"/>
          </p:cNvSpPr>
          <p:nvPr>
            <p:ph idx="1"/>
          </p:nvPr>
        </p:nvSpPr>
        <p:spPr>
          <a:xfrm>
            <a:off x="827537" y="4375486"/>
            <a:ext cx="7486650" cy="1899560"/>
          </a:xfrm>
        </p:spPr>
        <p:txBody>
          <a:bodyPr>
            <a:normAutofit/>
          </a:bodyPr>
          <a:lstStyle/>
          <a:p>
            <a:pPr marL="0" indent="0">
              <a:buNone/>
            </a:pPr>
            <a:r>
              <a:rPr lang="en-US" sz="1800" b="1" dirty="0" smtClean="0"/>
              <a:t>Convolution Layer:</a:t>
            </a:r>
          </a:p>
          <a:p>
            <a:r>
              <a:rPr lang="en-US" sz="1800" dirty="0" smtClean="0"/>
              <a:t>Use fixed weight filter banks</a:t>
            </a:r>
          </a:p>
          <a:p>
            <a:r>
              <a:rPr lang="en-US" sz="1800" dirty="0" smtClean="0"/>
              <a:t>Each </a:t>
            </a:r>
            <a:r>
              <a:rPr lang="en-US" sz="1800" dirty="0"/>
              <a:t>pixel is filtered over a </a:t>
            </a:r>
            <a:r>
              <a:rPr lang="en-US" sz="1800" dirty="0" smtClean="0"/>
              <a:t>5x5 region </a:t>
            </a:r>
            <a:r>
              <a:rPr lang="en-US" sz="1800" dirty="0"/>
              <a:t>and represented by a 48-dimensional vector</a:t>
            </a:r>
            <a:endParaRPr lang="en-US" sz="1800" dirty="0" smtClean="0"/>
          </a:p>
          <a:p>
            <a:pPr marL="0" indent="0">
              <a:buNone/>
            </a:pPr>
            <a:endParaRPr lang="en-US" sz="1900" dirty="0" smtClean="0"/>
          </a:p>
        </p:txBody>
      </p:sp>
      <p:sp>
        <p:nvSpPr>
          <p:cNvPr id="6" name="Slide Number Placeholder 5"/>
          <p:cNvSpPr>
            <a:spLocks noGrp="1"/>
          </p:cNvSpPr>
          <p:nvPr>
            <p:ph type="sldNum" sz="quarter" idx="12"/>
          </p:nvPr>
        </p:nvSpPr>
        <p:spPr/>
        <p:txBody>
          <a:bodyPr/>
          <a:lstStyle/>
          <a:p>
            <a:fld id="{0FF54DE5-C571-48E8-A5BC-B369434E2F44}"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Parneet Kaur, Rutgers University</a:t>
            </a:r>
            <a:endParaRPr lang="en-US"/>
          </a:p>
        </p:txBody>
      </p:sp>
    </p:spTree>
    <p:extLst>
      <p:ext uri="{BB962C8B-B14F-4D97-AF65-F5344CB8AC3E}">
        <p14:creationId xmlns:p14="http://schemas.microsoft.com/office/powerpoint/2010/main" val="28782491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schemas.microsoft.com/office/infopath/2007/PartnerControls"/>
    <ds:schemaRef ds:uri="http://schemas.microsoft.com/office/2006/metadata/properties"/>
    <ds:schemaRef ds:uri="http://purl.org/dc/terms/"/>
    <ds:schemaRef ds:uri="http://purl.org/dc/dcmitype/"/>
    <ds:schemaRef ds:uri="http://purl.org/dc/elements/1.1/"/>
    <ds:schemaRef ds:uri="http://schemas.microsoft.com/office/2006/documentManagement/types"/>
    <ds:schemaRef ds:uri="http://schemas.openxmlformats.org/package/2006/metadata/core-properties"/>
    <ds:schemaRef ds:uri="4873beb7-5857-4685-be1f-d57550cc96cc"/>
    <ds:schemaRef ds:uri="http://www.w3.org/XML/1998/namespac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3407</TotalTime>
  <Words>994</Words>
  <Application>Microsoft Office PowerPoint</Application>
  <PresentationFormat>On-screen Show (4:3)</PresentationFormat>
  <Paragraphs>221</Paragraphs>
  <Slides>23</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Euphemia</vt:lpstr>
      <vt:lpstr>NimbusRomNo9L-Regu</vt:lpstr>
      <vt:lpstr>Plantagenet Cherokee</vt:lpstr>
      <vt:lpstr>Times New Roman</vt:lpstr>
      <vt:lpstr>Wingdings</vt:lpstr>
      <vt:lpstr>Academic Literature 16x9</vt:lpstr>
      <vt:lpstr>Hybrid Deep Learning for Reflectance Confocal Microscopy Skin Images</vt:lpstr>
      <vt:lpstr>Skin Anatomy</vt:lpstr>
      <vt:lpstr>Reflectance Confocal Microscopy (RCM)</vt:lpstr>
      <vt:lpstr>RCM Skin Images</vt:lpstr>
      <vt:lpstr>Goal</vt:lpstr>
      <vt:lpstr>Challenges for Automatic Classification</vt:lpstr>
      <vt:lpstr>Prior Work</vt:lpstr>
      <vt:lpstr>Proposed Method 1: Hybrid Deep Learning</vt:lpstr>
      <vt:lpstr>Proposed Method 1: Hybrid Deep Learning</vt:lpstr>
      <vt:lpstr>Proposed Method 1: Hybrid Deep Learning</vt:lpstr>
      <vt:lpstr>Proposed Method 1: Hybrid Deep Learning</vt:lpstr>
      <vt:lpstr>Proposed Method 1: Hybrid Deep Learning</vt:lpstr>
      <vt:lpstr>Proposed Method 1: Hybrid Deep Learning</vt:lpstr>
      <vt:lpstr>Proposed Method 2: Attribute-Based Approach</vt:lpstr>
      <vt:lpstr>Proposed Method 2: Attribute-Based Approach</vt:lpstr>
      <vt:lpstr>Proposed Method 3: Convolutional Neural Networks (CNN)</vt:lpstr>
      <vt:lpstr>Proposed Method 3: Convolutional Neural Networks (CNN)</vt:lpstr>
      <vt:lpstr>Results</vt:lpstr>
      <vt:lpstr>RCM Stack Labeling</vt:lpstr>
      <vt:lpstr>Confusion Matrix</vt:lpstr>
      <vt:lpstr>Mislabeled Images</vt:lpstr>
      <vt:lpstr>Conclusions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vision-user</dc:creator>
  <cp:lastModifiedBy>vision-user</cp:lastModifiedBy>
  <cp:revision>189</cp:revision>
  <dcterms:created xsi:type="dcterms:W3CDTF">2016-09-29T14:17:48Z</dcterms:created>
  <dcterms:modified xsi:type="dcterms:W3CDTF">2016-12-16T14:50:44Z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