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3" r:id="rId7"/>
    <p:sldId id="262"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24"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8F6975-06CD-4745-9287-EC72D198630E}"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1E210A5E-1BFE-465B-999A-0F2CE8893D0E}">
      <dgm:prSet/>
      <dgm:spPr/>
      <dgm:t>
        <a:bodyPr/>
        <a:lstStyle/>
        <a:p>
          <a:r>
            <a:rPr lang="en-US"/>
            <a:t>The Product Owner maximizes the value of the product and the work of the Development team</a:t>
          </a:r>
        </a:p>
      </dgm:t>
    </dgm:pt>
    <dgm:pt modelId="{63FFFAD3-A2CE-4B40-AFD1-8C99B7FA7A97}" type="parTrans" cxnId="{154D29A3-F951-419B-94C4-06613A70C9DB}">
      <dgm:prSet/>
      <dgm:spPr/>
      <dgm:t>
        <a:bodyPr/>
        <a:lstStyle/>
        <a:p>
          <a:endParaRPr lang="en-US"/>
        </a:p>
      </dgm:t>
    </dgm:pt>
    <dgm:pt modelId="{02F25CFD-53F2-4FD4-86EC-27E28417A28E}" type="sibTrans" cxnId="{154D29A3-F951-419B-94C4-06613A70C9DB}">
      <dgm:prSet/>
      <dgm:spPr/>
      <dgm:t>
        <a:bodyPr/>
        <a:lstStyle/>
        <a:p>
          <a:endParaRPr lang="en-US"/>
        </a:p>
      </dgm:t>
    </dgm:pt>
    <dgm:pt modelId="{BC811943-47D9-420F-8732-A0CA78BFEBDA}">
      <dgm:prSet/>
      <dgm:spPr/>
      <dgm:t>
        <a:bodyPr/>
        <a:lstStyle/>
        <a:p>
          <a:r>
            <a:rPr lang="en-US"/>
            <a:t>They are also responsible for managing the Product Backlog</a:t>
          </a:r>
        </a:p>
      </dgm:t>
    </dgm:pt>
    <dgm:pt modelId="{54060AD4-7E40-44E1-AD54-3242B56416B2}" type="parTrans" cxnId="{5FDF3EE6-712C-42B4-A807-DDB23C7C10F7}">
      <dgm:prSet/>
      <dgm:spPr/>
      <dgm:t>
        <a:bodyPr/>
        <a:lstStyle/>
        <a:p>
          <a:endParaRPr lang="en-US"/>
        </a:p>
      </dgm:t>
    </dgm:pt>
    <dgm:pt modelId="{5D4BB94F-5D9C-4978-9A7C-D7BE334EC6C9}" type="sibTrans" cxnId="{5FDF3EE6-712C-42B4-A807-DDB23C7C10F7}">
      <dgm:prSet/>
      <dgm:spPr/>
      <dgm:t>
        <a:bodyPr/>
        <a:lstStyle/>
        <a:p>
          <a:endParaRPr lang="en-US"/>
        </a:p>
      </dgm:t>
    </dgm:pt>
    <dgm:pt modelId="{27BE9FD5-E4CD-4FEC-8AA2-4A19DDFB9A66}">
      <dgm:prSet/>
      <dgm:spPr/>
      <dgm:t>
        <a:bodyPr/>
        <a:lstStyle/>
        <a:p>
          <a:r>
            <a:rPr lang="en-US" dirty="0"/>
            <a:t>The Product Owner represents the business/stakeholders, who provides direction for the entire team regarding what will be built and how it will be built</a:t>
          </a:r>
        </a:p>
      </dgm:t>
    </dgm:pt>
    <dgm:pt modelId="{AE2F1D87-195F-41CD-BB88-3EE3EAFCA15D}" type="parTrans" cxnId="{11E5455C-F2AE-498C-94BC-875033791591}">
      <dgm:prSet/>
      <dgm:spPr/>
      <dgm:t>
        <a:bodyPr/>
        <a:lstStyle/>
        <a:p>
          <a:endParaRPr lang="en-US"/>
        </a:p>
      </dgm:t>
    </dgm:pt>
    <dgm:pt modelId="{3673E62F-13BC-4DAC-8991-046E498AB2F9}" type="sibTrans" cxnId="{11E5455C-F2AE-498C-94BC-875033791591}">
      <dgm:prSet/>
      <dgm:spPr/>
      <dgm:t>
        <a:bodyPr/>
        <a:lstStyle/>
        <a:p>
          <a:endParaRPr lang="en-US"/>
        </a:p>
      </dgm:t>
    </dgm:pt>
    <dgm:pt modelId="{0CF3C2C2-D1CA-4C8C-9D32-6B74C2E2AF34}" type="pres">
      <dgm:prSet presAssocID="{E48F6975-06CD-4745-9287-EC72D198630E}" presName="vert0" presStyleCnt="0">
        <dgm:presLayoutVars>
          <dgm:dir/>
          <dgm:animOne val="branch"/>
          <dgm:animLvl val="lvl"/>
        </dgm:presLayoutVars>
      </dgm:prSet>
      <dgm:spPr/>
    </dgm:pt>
    <dgm:pt modelId="{D048C116-02E7-4A44-8869-DE1C61B96E5A}" type="pres">
      <dgm:prSet presAssocID="{1E210A5E-1BFE-465B-999A-0F2CE8893D0E}" presName="thickLine" presStyleLbl="alignNode1" presStyleIdx="0" presStyleCnt="3"/>
      <dgm:spPr/>
    </dgm:pt>
    <dgm:pt modelId="{8D64E8A1-0AE1-4CF5-A18E-4400BE1DEC60}" type="pres">
      <dgm:prSet presAssocID="{1E210A5E-1BFE-465B-999A-0F2CE8893D0E}" presName="horz1" presStyleCnt="0"/>
      <dgm:spPr/>
    </dgm:pt>
    <dgm:pt modelId="{399A0E25-0C98-4F8F-975D-A24EA74C5B8C}" type="pres">
      <dgm:prSet presAssocID="{1E210A5E-1BFE-465B-999A-0F2CE8893D0E}" presName="tx1" presStyleLbl="revTx" presStyleIdx="0" presStyleCnt="3"/>
      <dgm:spPr/>
    </dgm:pt>
    <dgm:pt modelId="{E49D2F7F-71F6-48B9-8A9D-2730B15F91B6}" type="pres">
      <dgm:prSet presAssocID="{1E210A5E-1BFE-465B-999A-0F2CE8893D0E}" presName="vert1" presStyleCnt="0"/>
      <dgm:spPr/>
    </dgm:pt>
    <dgm:pt modelId="{1BD8CB1D-E700-49BA-880F-0AFF281DB70B}" type="pres">
      <dgm:prSet presAssocID="{BC811943-47D9-420F-8732-A0CA78BFEBDA}" presName="thickLine" presStyleLbl="alignNode1" presStyleIdx="1" presStyleCnt="3"/>
      <dgm:spPr/>
    </dgm:pt>
    <dgm:pt modelId="{AB8E1961-803F-4A5C-AB4C-25860E84238F}" type="pres">
      <dgm:prSet presAssocID="{BC811943-47D9-420F-8732-A0CA78BFEBDA}" presName="horz1" presStyleCnt="0"/>
      <dgm:spPr/>
    </dgm:pt>
    <dgm:pt modelId="{CF574F7B-E51D-4EC6-A908-4C16A06D4DA8}" type="pres">
      <dgm:prSet presAssocID="{BC811943-47D9-420F-8732-A0CA78BFEBDA}" presName="tx1" presStyleLbl="revTx" presStyleIdx="1" presStyleCnt="3"/>
      <dgm:spPr/>
    </dgm:pt>
    <dgm:pt modelId="{7A08FF79-7EED-4249-A9F2-2E68111F6634}" type="pres">
      <dgm:prSet presAssocID="{BC811943-47D9-420F-8732-A0CA78BFEBDA}" presName="vert1" presStyleCnt="0"/>
      <dgm:spPr/>
    </dgm:pt>
    <dgm:pt modelId="{FAD6B00A-D5FB-4EE8-90DC-F96B92EA0513}" type="pres">
      <dgm:prSet presAssocID="{27BE9FD5-E4CD-4FEC-8AA2-4A19DDFB9A66}" presName="thickLine" presStyleLbl="alignNode1" presStyleIdx="2" presStyleCnt="3"/>
      <dgm:spPr/>
    </dgm:pt>
    <dgm:pt modelId="{93E48797-879D-451B-A2CA-31D3E6838D06}" type="pres">
      <dgm:prSet presAssocID="{27BE9FD5-E4CD-4FEC-8AA2-4A19DDFB9A66}" presName="horz1" presStyleCnt="0"/>
      <dgm:spPr/>
    </dgm:pt>
    <dgm:pt modelId="{A1C04919-5EE8-47B0-B620-89BAF3D6B2B0}" type="pres">
      <dgm:prSet presAssocID="{27BE9FD5-E4CD-4FEC-8AA2-4A19DDFB9A66}" presName="tx1" presStyleLbl="revTx" presStyleIdx="2" presStyleCnt="3"/>
      <dgm:spPr/>
    </dgm:pt>
    <dgm:pt modelId="{C1D730C3-A6EF-4F01-9755-7A5DEE5275B8}" type="pres">
      <dgm:prSet presAssocID="{27BE9FD5-E4CD-4FEC-8AA2-4A19DDFB9A66}" presName="vert1" presStyleCnt="0"/>
      <dgm:spPr/>
    </dgm:pt>
  </dgm:ptLst>
  <dgm:cxnLst>
    <dgm:cxn modelId="{0EAC4F05-E6E7-466C-A6D9-5D98A93D60F2}" type="presOf" srcId="{BC811943-47D9-420F-8732-A0CA78BFEBDA}" destId="{CF574F7B-E51D-4EC6-A908-4C16A06D4DA8}" srcOrd="0" destOrd="0" presId="urn:microsoft.com/office/officeart/2008/layout/LinedList"/>
    <dgm:cxn modelId="{1BE79D29-FC20-4A0F-AE8B-AF51E13CF7FF}" type="presOf" srcId="{27BE9FD5-E4CD-4FEC-8AA2-4A19DDFB9A66}" destId="{A1C04919-5EE8-47B0-B620-89BAF3D6B2B0}" srcOrd="0" destOrd="0" presId="urn:microsoft.com/office/officeart/2008/layout/LinedList"/>
    <dgm:cxn modelId="{11E5455C-F2AE-498C-94BC-875033791591}" srcId="{E48F6975-06CD-4745-9287-EC72D198630E}" destId="{27BE9FD5-E4CD-4FEC-8AA2-4A19DDFB9A66}" srcOrd="2" destOrd="0" parTransId="{AE2F1D87-195F-41CD-BB88-3EE3EAFCA15D}" sibTransId="{3673E62F-13BC-4DAC-8991-046E498AB2F9}"/>
    <dgm:cxn modelId="{E936C963-6FF2-40C7-B4BA-E976EECB37F7}" type="presOf" srcId="{1E210A5E-1BFE-465B-999A-0F2CE8893D0E}" destId="{399A0E25-0C98-4F8F-975D-A24EA74C5B8C}" srcOrd="0" destOrd="0" presId="urn:microsoft.com/office/officeart/2008/layout/LinedList"/>
    <dgm:cxn modelId="{154D29A3-F951-419B-94C4-06613A70C9DB}" srcId="{E48F6975-06CD-4745-9287-EC72D198630E}" destId="{1E210A5E-1BFE-465B-999A-0F2CE8893D0E}" srcOrd="0" destOrd="0" parTransId="{63FFFAD3-A2CE-4B40-AFD1-8C99B7FA7A97}" sibTransId="{02F25CFD-53F2-4FD4-86EC-27E28417A28E}"/>
    <dgm:cxn modelId="{C9E272B2-2616-4038-A283-C10D6EEC0D47}" type="presOf" srcId="{E48F6975-06CD-4745-9287-EC72D198630E}" destId="{0CF3C2C2-D1CA-4C8C-9D32-6B74C2E2AF34}" srcOrd="0" destOrd="0" presId="urn:microsoft.com/office/officeart/2008/layout/LinedList"/>
    <dgm:cxn modelId="{5FDF3EE6-712C-42B4-A807-DDB23C7C10F7}" srcId="{E48F6975-06CD-4745-9287-EC72D198630E}" destId="{BC811943-47D9-420F-8732-A0CA78BFEBDA}" srcOrd="1" destOrd="0" parTransId="{54060AD4-7E40-44E1-AD54-3242B56416B2}" sibTransId="{5D4BB94F-5D9C-4978-9A7C-D7BE334EC6C9}"/>
    <dgm:cxn modelId="{76DA6705-D6C0-40BE-B272-D9929E755142}" type="presParOf" srcId="{0CF3C2C2-D1CA-4C8C-9D32-6B74C2E2AF34}" destId="{D048C116-02E7-4A44-8869-DE1C61B96E5A}" srcOrd="0" destOrd="0" presId="urn:microsoft.com/office/officeart/2008/layout/LinedList"/>
    <dgm:cxn modelId="{0999FDC1-2EC3-4F42-A69B-71CA674688CC}" type="presParOf" srcId="{0CF3C2C2-D1CA-4C8C-9D32-6B74C2E2AF34}" destId="{8D64E8A1-0AE1-4CF5-A18E-4400BE1DEC60}" srcOrd="1" destOrd="0" presId="urn:microsoft.com/office/officeart/2008/layout/LinedList"/>
    <dgm:cxn modelId="{B5E5CDA8-7A1C-42F8-BFB1-95B09B116AF2}" type="presParOf" srcId="{8D64E8A1-0AE1-4CF5-A18E-4400BE1DEC60}" destId="{399A0E25-0C98-4F8F-975D-A24EA74C5B8C}" srcOrd="0" destOrd="0" presId="urn:microsoft.com/office/officeart/2008/layout/LinedList"/>
    <dgm:cxn modelId="{1CA14A48-360E-44BC-B0A7-21E74C266EEA}" type="presParOf" srcId="{8D64E8A1-0AE1-4CF5-A18E-4400BE1DEC60}" destId="{E49D2F7F-71F6-48B9-8A9D-2730B15F91B6}" srcOrd="1" destOrd="0" presId="urn:microsoft.com/office/officeart/2008/layout/LinedList"/>
    <dgm:cxn modelId="{F95011CE-67BE-48B7-8037-90E91F1DE761}" type="presParOf" srcId="{0CF3C2C2-D1CA-4C8C-9D32-6B74C2E2AF34}" destId="{1BD8CB1D-E700-49BA-880F-0AFF281DB70B}" srcOrd="2" destOrd="0" presId="urn:microsoft.com/office/officeart/2008/layout/LinedList"/>
    <dgm:cxn modelId="{472CB802-A3BA-44CB-AA17-9E7F8CD8375D}" type="presParOf" srcId="{0CF3C2C2-D1CA-4C8C-9D32-6B74C2E2AF34}" destId="{AB8E1961-803F-4A5C-AB4C-25860E84238F}" srcOrd="3" destOrd="0" presId="urn:microsoft.com/office/officeart/2008/layout/LinedList"/>
    <dgm:cxn modelId="{1E61674E-0DBD-4200-91ED-3E98C483A3C1}" type="presParOf" srcId="{AB8E1961-803F-4A5C-AB4C-25860E84238F}" destId="{CF574F7B-E51D-4EC6-A908-4C16A06D4DA8}" srcOrd="0" destOrd="0" presId="urn:microsoft.com/office/officeart/2008/layout/LinedList"/>
    <dgm:cxn modelId="{D5384AD5-C6D7-4081-ABB8-8C16524C13A5}" type="presParOf" srcId="{AB8E1961-803F-4A5C-AB4C-25860E84238F}" destId="{7A08FF79-7EED-4249-A9F2-2E68111F6634}" srcOrd="1" destOrd="0" presId="urn:microsoft.com/office/officeart/2008/layout/LinedList"/>
    <dgm:cxn modelId="{0E4B8A56-CBD3-45A8-96FE-DE34D7414A27}" type="presParOf" srcId="{0CF3C2C2-D1CA-4C8C-9D32-6B74C2E2AF34}" destId="{FAD6B00A-D5FB-4EE8-90DC-F96B92EA0513}" srcOrd="4" destOrd="0" presId="urn:microsoft.com/office/officeart/2008/layout/LinedList"/>
    <dgm:cxn modelId="{0B8A1B81-9063-43E7-9DEE-FC859E7DC2EC}" type="presParOf" srcId="{0CF3C2C2-D1CA-4C8C-9D32-6B74C2E2AF34}" destId="{93E48797-879D-451B-A2CA-31D3E6838D06}" srcOrd="5" destOrd="0" presId="urn:microsoft.com/office/officeart/2008/layout/LinedList"/>
    <dgm:cxn modelId="{C59A2002-E5CA-4EDF-A450-9FF5F3BF8DBD}" type="presParOf" srcId="{93E48797-879D-451B-A2CA-31D3E6838D06}" destId="{A1C04919-5EE8-47B0-B620-89BAF3D6B2B0}" srcOrd="0" destOrd="0" presId="urn:microsoft.com/office/officeart/2008/layout/LinedList"/>
    <dgm:cxn modelId="{146D3195-253F-4EBB-BF5B-C22523E30EE4}" type="presParOf" srcId="{93E48797-879D-451B-A2CA-31D3E6838D06}" destId="{C1D730C3-A6EF-4F01-9755-7A5DEE5275B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8C116-02E7-4A44-8869-DE1C61B96E5A}">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99A0E25-0C98-4F8F-975D-A24EA74C5B8C}">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Product Owner maximizes the value of the product and the work of the Development team</a:t>
          </a:r>
        </a:p>
      </dsp:txBody>
      <dsp:txXfrm>
        <a:off x="0" y="2663"/>
        <a:ext cx="6666833" cy="1816197"/>
      </dsp:txXfrm>
    </dsp:sp>
    <dsp:sp modelId="{1BD8CB1D-E700-49BA-880F-0AFF281DB70B}">
      <dsp:nvSpPr>
        <dsp:cNvPr id="0" name=""/>
        <dsp:cNvSpPr/>
      </dsp:nvSpPr>
      <dsp:spPr>
        <a:xfrm>
          <a:off x="0" y="1818861"/>
          <a:ext cx="6666833" cy="0"/>
        </a:xfrm>
        <a:prstGeom prst="line">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F574F7B-E51D-4EC6-A908-4C16A06D4DA8}">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They are also responsible for managing the Product Backlog</a:t>
          </a:r>
        </a:p>
      </dsp:txBody>
      <dsp:txXfrm>
        <a:off x="0" y="1818861"/>
        <a:ext cx="6666833" cy="1816197"/>
      </dsp:txXfrm>
    </dsp:sp>
    <dsp:sp modelId="{FAD6B00A-D5FB-4EE8-90DC-F96B92EA0513}">
      <dsp:nvSpPr>
        <dsp:cNvPr id="0" name=""/>
        <dsp:cNvSpPr/>
      </dsp:nvSpPr>
      <dsp:spPr>
        <a:xfrm>
          <a:off x="0" y="3635058"/>
          <a:ext cx="6666833" cy="0"/>
        </a:xfrm>
        <a:prstGeom prst="line">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1C04919-5EE8-47B0-B620-89BAF3D6B2B0}">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The Product Owner represents the business/stakeholders, who provides direction for the entire team regarding what will be built and how it will be built</a:t>
          </a:r>
        </a:p>
      </dsp:txBody>
      <dsp:txXfrm>
        <a:off x="0" y="3635058"/>
        <a:ext cx="6666833" cy="18161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944B0-3FC7-76A6-E019-6ADD4CE10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F5542F-36DD-723A-0C36-3F42FD8F78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AF2C3A-FF3C-9070-4300-BFB399403472}"/>
              </a:ext>
            </a:extLst>
          </p:cNvPr>
          <p:cNvSpPr>
            <a:spLocks noGrp="1"/>
          </p:cNvSpPr>
          <p:nvPr>
            <p:ph type="dt" sz="half" idx="10"/>
          </p:nvPr>
        </p:nvSpPr>
        <p:spPr/>
        <p:txBody>
          <a:bodyPr/>
          <a:lstStyle/>
          <a:p>
            <a:fld id="{75D81D03-8DB0-44F6-8308-D419BADC5CA9}" type="datetimeFigureOut">
              <a:rPr lang="en-US" smtClean="0"/>
              <a:t>2/20/2025</a:t>
            </a:fld>
            <a:endParaRPr lang="en-US"/>
          </a:p>
        </p:txBody>
      </p:sp>
      <p:sp>
        <p:nvSpPr>
          <p:cNvPr id="5" name="Footer Placeholder 4">
            <a:extLst>
              <a:ext uri="{FF2B5EF4-FFF2-40B4-BE49-F238E27FC236}">
                <a16:creationId xmlns:a16="http://schemas.microsoft.com/office/drawing/2014/main" id="{8C9EE8C2-5F29-B38A-0B56-978BC9A68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EA97B-796B-A006-CCC1-0005A971C904}"/>
              </a:ext>
            </a:extLst>
          </p:cNvPr>
          <p:cNvSpPr>
            <a:spLocks noGrp="1"/>
          </p:cNvSpPr>
          <p:nvPr>
            <p:ph type="sldNum" sz="quarter" idx="12"/>
          </p:nvPr>
        </p:nvSpPr>
        <p:spPr/>
        <p:txBody>
          <a:bodyPr/>
          <a:lstStyle/>
          <a:p>
            <a:fld id="{33419F6C-9432-4805-AFC1-7A096FA6C3E3}" type="slidenum">
              <a:rPr lang="en-US" smtClean="0"/>
              <a:t>‹#›</a:t>
            </a:fld>
            <a:endParaRPr lang="en-US"/>
          </a:p>
        </p:txBody>
      </p:sp>
    </p:spTree>
    <p:extLst>
      <p:ext uri="{BB962C8B-B14F-4D97-AF65-F5344CB8AC3E}">
        <p14:creationId xmlns:p14="http://schemas.microsoft.com/office/powerpoint/2010/main" val="110762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4E07-8BEA-72DA-9628-951BC43550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683368-E6CF-BF11-BC7B-A2B7CD0E50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6DBD09-3F89-D8FB-69E4-0C69A6E96DED}"/>
              </a:ext>
            </a:extLst>
          </p:cNvPr>
          <p:cNvSpPr>
            <a:spLocks noGrp="1"/>
          </p:cNvSpPr>
          <p:nvPr>
            <p:ph type="dt" sz="half" idx="10"/>
          </p:nvPr>
        </p:nvSpPr>
        <p:spPr/>
        <p:txBody>
          <a:bodyPr/>
          <a:lstStyle/>
          <a:p>
            <a:fld id="{75D81D03-8DB0-44F6-8308-D419BADC5CA9}" type="datetimeFigureOut">
              <a:rPr lang="en-US" smtClean="0"/>
              <a:t>2/20/2025</a:t>
            </a:fld>
            <a:endParaRPr lang="en-US"/>
          </a:p>
        </p:txBody>
      </p:sp>
      <p:sp>
        <p:nvSpPr>
          <p:cNvPr id="5" name="Footer Placeholder 4">
            <a:extLst>
              <a:ext uri="{FF2B5EF4-FFF2-40B4-BE49-F238E27FC236}">
                <a16:creationId xmlns:a16="http://schemas.microsoft.com/office/drawing/2014/main" id="{43CF93CB-4FC3-02CD-E205-550D0B235C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A3E63-10C6-AE08-3E38-750207CAED17}"/>
              </a:ext>
            </a:extLst>
          </p:cNvPr>
          <p:cNvSpPr>
            <a:spLocks noGrp="1"/>
          </p:cNvSpPr>
          <p:nvPr>
            <p:ph type="sldNum" sz="quarter" idx="12"/>
          </p:nvPr>
        </p:nvSpPr>
        <p:spPr/>
        <p:txBody>
          <a:bodyPr/>
          <a:lstStyle/>
          <a:p>
            <a:fld id="{33419F6C-9432-4805-AFC1-7A096FA6C3E3}" type="slidenum">
              <a:rPr lang="en-US" smtClean="0"/>
              <a:t>‹#›</a:t>
            </a:fld>
            <a:endParaRPr lang="en-US"/>
          </a:p>
        </p:txBody>
      </p:sp>
    </p:spTree>
    <p:extLst>
      <p:ext uri="{BB962C8B-B14F-4D97-AF65-F5344CB8AC3E}">
        <p14:creationId xmlns:p14="http://schemas.microsoft.com/office/powerpoint/2010/main" val="99119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DB4902-A92D-4639-3BBE-A270C1667E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301869-A071-F3B7-F566-14E746E303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CCB9C-46AF-BCBB-8F8B-BF9B3F2E2761}"/>
              </a:ext>
            </a:extLst>
          </p:cNvPr>
          <p:cNvSpPr>
            <a:spLocks noGrp="1"/>
          </p:cNvSpPr>
          <p:nvPr>
            <p:ph type="dt" sz="half" idx="10"/>
          </p:nvPr>
        </p:nvSpPr>
        <p:spPr/>
        <p:txBody>
          <a:bodyPr/>
          <a:lstStyle/>
          <a:p>
            <a:fld id="{75D81D03-8DB0-44F6-8308-D419BADC5CA9}" type="datetimeFigureOut">
              <a:rPr lang="en-US" smtClean="0"/>
              <a:t>2/20/2025</a:t>
            </a:fld>
            <a:endParaRPr lang="en-US"/>
          </a:p>
        </p:txBody>
      </p:sp>
      <p:sp>
        <p:nvSpPr>
          <p:cNvPr id="5" name="Footer Placeholder 4">
            <a:extLst>
              <a:ext uri="{FF2B5EF4-FFF2-40B4-BE49-F238E27FC236}">
                <a16:creationId xmlns:a16="http://schemas.microsoft.com/office/drawing/2014/main" id="{250DDA93-5880-4A7E-3510-6694D788E2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A300D7-E340-8C7D-24D4-973587255330}"/>
              </a:ext>
            </a:extLst>
          </p:cNvPr>
          <p:cNvSpPr>
            <a:spLocks noGrp="1"/>
          </p:cNvSpPr>
          <p:nvPr>
            <p:ph type="sldNum" sz="quarter" idx="12"/>
          </p:nvPr>
        </p:nvSpPr>
        <p:spPr/>
        <p:txBody>
          <a:bodyPr/>
          <a:lstStyle/>
          <a:p>
            <a:fld id="{33419F6C-9432-4805-AFC1-7A096FA6C3E3}" type="slidenum">
              <a:rPr lang="en-US" smtClean="0"/>
              <a:t>‹#›</a:t>
            </a:fld>
            <a:endParaRPr lang="en-US"/>
          </a:p>
        </p:txBody>
      </p:sp>
    </p:spTree>
    <p:extLst>
      <p:ext uri="{BB962C8B-B14F-4D97-AF65-F5344CB8AC3E}">
        <p14:creationId xmlns:p14="http://schemas.microsoft.com/office/powerpoint/2010/main" val="2893778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484D-246F-52FF-4B39-B814E66933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E608D-6DD0-24D3-EE04-628A99D9CC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B67D1-7B38-07D0-79A7-A884F85E583C}"/>
              </a:ext>
            </a:extLst>
          </p:cNvPr>
          <p:cNvSpPr>
            <a:spLocks noGrp="1"/>
          </p:cNvSpPr>
          <p:nvPr>
            <p:ph type="dt" sz="half" idx="10"/>
          </p:nvPr>
        </p:nvSpPr>
        <p:spPr/>
        <p:txBody>
          <a:bodyPr/>
          <a:lstStyle/>
          <a:p>
            <a:fld id="{75D81D03-8DB0-44F6-8308-D419BADC5CA9}" type="datetimeFigureOut">
              <a:rPr lang="en-US" smtClean="0"/>
              <a:t>2/20/2025</a:t>
            </a:fld>
            <a:endParaRPr lang="en-US"/>
          </a:p>
        </p:txBody>
      </p:sp>
      <p:sp>
        <p:nvSpPr>
          <p:cNvPr id="5" name="Footer Placeholder 4">
            <a:extLst>
              <a:ext uri="{FF2B5EF4-FFF2-40B4-BE49-F238E27FC236}">
                <a16:creationId xmlns:a16="http://schemas.microsoft.com/office/drawing/2014/main" id="{D6B6C394-F318-A2CE-5C69-344E602BD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D3989-2C99-EE92-E7EB-E2CB1269651D}"/>
              </a:ext>
            </a:extLst>
          </p:cNvPr>
          <p:cNvSpPr>
            <a:spLocks noGrp="1"/>
          </p:cNvSpPr>
          <p:nvPr>
            <p:ph type="sldNum" sz="quarter" idx="12"/>
          </p:nvPr>
        </p:nvSpPr>
        <p:spPr/>
        <p:txBody>
          <a:bodyPr/>
          <a:lstStyle/>
          <a:p>
            <a:fld id="{33419F6C-9432-4805-AFC1-7A096FA6C3E3}" type="slidenum">
              <a:rPr lang="en-US" smtClean="0"/>
              <a:t>‹#›</a:t>
            </a:fld>
            <a:endParaRPr lang="en-US"/>
          </a:p>
        </p:txBody>
      </p:sp>
    </p:spTree>
    <p:extLst>
      <p:ext uri="{BB962C8B-B14F-4D97-AF65-F5344CB8AC3E}">
        <p14:creationId xmlns:p14="http://schemas.microsoft.com/office/powerpoint/2010/main" val="85713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D8FA-D106-1597-8A06-1937C518B8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99CF28-9890-84D8-C879-D7791269A3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6C19FC-A429-49CD-7D47-5D830B984311}"/>
              </a:ext>
            </a:extLst>
          </p:cNvPr>
          <p:cNvSpPr>
            <a:spLocks noGrp="1"/>
          </p:cNvSpPr>
          <p:nvPr>
            <p:ph type="dt" sz="half" idx="10"/>
          </p:nvPr>
        </p:nvSpPr>
        <p:spPr/>
        <p:txBody>
          <a:bodyPr/>
          <a:lstStyle/>
          <a:p>
            <a:fld id="{75D81D03-8DB0-44F6-8308-D419BADC5CA9}" type="datetimeFigureOut">
              <a:rPr lang="en-US" smtClean="0"/>
              <a:t>2/20/2025</a:t>
            </a:fld>
            <a:endParaRPr lang="en-US"/>
          </a:p>
        </p:txBody>
      </p:sp>
      <p:sp>
        <p:nvSpPr>
          <p:cNvPr id="5" name="Footer Placeholder 4">
            <a:extLst>
              <a:ext uri="{FF2B5EF4-FFF2-40B4-BE49-F238E27FC236}">
                <a16:creationId xmlns:a16="http://schemas.microsoft.com/office/drawing/2014/main" id="{930393CF-4D52-B602-28A0-FE243F8CE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F93D13-519C-AF22-E001-B3E633257C42}"/>
              </a:ext>
            </a:extLst>
          </p:cNvPr>
          <p:cNvSpPr>
            <a:spLocks noGrp="1"/>
          </p:cNvSpPr>
          <p:nvPr>
            <p:ph type="sldNum" sz="quarter" idx="12"/>
          </p:nvPr>
        </p:nvSpPr>
        <p:spPr/>
        <p:txBody>
          <a:bodyPr/>
          <a:lstStyle/>
          <a:p>
            <a:fld id="{33419F6C-9432-4805-AFC1-7A096FA6C3E3}" type="slidenum">
              <a:rPr lang="en-US" smtClean="0"/>
              <a:t>‹#›</a:t>
            </a:fld>
            <a:endParaRPr lang="en-US"/>
          </a:p>
        </p:txBody>
      </p:sp>
    </p:spTree>
    <p:extLst>
      <p:ext uri="{BB962C8B-B14F-4D97-AF65-F5344CB8AC3E}">
        <p14:creationId xmlns:p14="http://schemas.microsoft.com/office/powerpoint/2010/main" val="229917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A598-81F7-616C-80A5-D30A48A82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FF7CF6-5634-6558-41BB-A261491553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2892ED-9C58-0EBE-2759-75466EEC55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608DF9-C09C-3595-14D5-6CA9582ED1F3}"/>
              </a:ext>
            </a:extLst>
          </p:cNvPr>
          <p:cNvSpPr>
            <a:spLocks noGrp="1"/>
          </p:cNvSpPr>
          <p:nvPr>
            <p:ph type="dt" sz="half" idx="10"/>
          </p:nvPr>
        </p:nvSpPr>
        <p:spPr/>
        <p:txBody>
          <a:bodyPr/>
          <a:lstStyle/>
          <a:p>
            <a:fld id="{75D81D03-8DB0-44F6-8308-D419BADC5CA9}" type="datetimeFigureOut">
              <a:rPr lang="en-US" smtClean="0"/>
              <a:t>2/20/2025</a:t>
            </a:fld>
            <a:endParaRPr lang="en-US"/>
          </a:p>
        </p:txBody>
      </p:sp>
      <p:sp>
        <p:nvSpPr>
          <p:cNvPr id="6" name="Footer Placeholder 5">
            <a:extLst>
              <a:ext uri="{FF2B5EF4-FFF2-40B4-BE49-F238E27FC236}">
                <a16:creationId xmlns:a16="http://schemas.microsoft.com/office/drawing/2014/main" id="{8DE59889-4693-F8D2-BE5D-1997C979EB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C4A84-5090-5CDD-4A47-D369B52C7C41}"/>
              </a:ext>
            </a:extLst>
          </p:cNvPr>
          <p:cNvSpPr>
            <a:spLocks noGrp="1"/>
          </p:cNvSpPr>
          <p:nvPr>
            <p:ph type="sldNum" sz="quarter" idx="12"/>
          </p:nvPr>
        </p:nvSpPr>
        <p:spPr/>
        <p:txBody>
          <a:bodyPr/>
          <a:lstStyle/>
          <a:p>
            <a:fld id="{33419F6C-9432-4805-AFC1-7A096FA6C3E3}" type="slidenum">
              <a:rPr lang="en-US" smtClean="0"/>
              <a:t>‹#›</a:t>
            </a:fld>
            <a:endParaRPr lang="en-US"/>
          </a:p>
        </p:txBody>
      </p:sp>
    </p:spTree>
    <p:extLst>
      <p:ext uri="{BB962C8B-B14F-4D97-AF65-F5344CB8AC3E}">
        <p14:creationId xmlns:p14="http://schemas.microsoft.com/office/powerpoint/2010/main" val="135522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3974C-039E-49E8-1716-D5A7875639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3DB8E3-55E4-E207-5F1C-DE469EB694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26D0F-5667-DE7A-B306-7AD97973F7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598D1F-FEDA-57EE-3BD0-99101E3EB0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E4D6A5-F2BA-C45E-7C41-EE1A4EA13A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C21AB7-6E93-454E-5D47-F7F9F9E0CAA6}"/>
              </a:ext>
            </a:extLst>
          </p:cNvPr>
          <p:cNvSpPr>
            <a:spLocks noGrp="1"/>
          </p:cNvSpPr>
          <p:nvPr>
            <p:ph type="dt" sz="half" idx="10"/>
          </p:nvPr>
        </p:nvSpPr>
        <p:spPr/>
        <p:txBody>
          <a:bodyPr/>
          <a:lstStyle/>
          <a:p>
            <a:fld id="{75D81D03-8DB0-44F6-8308-D419BADC5CA9}" type="datetimeFigureOut">
              <a:rPr lang="en-US" smtClean="0"/>
              <a:t>2/20/2025</a:t>
            </a:fld>
            <a:endParaRPr lang="en-US"/>
          </a:p>
        </p:txBody>
      </p:sp>
      <p:sp>
        <p:nvSpPr>
          <p:cNvPr id="8" name="Footer Placeholder 7">
            <a:extLst>
              <a:ext uri="{FF2B5EF4-FFF2-40B4-BE49-F238E27FC236}">
                <a16:creationId xmlns:a16="http://schemas.microsoft.com/office/drawing/2014/main" id="{A0DDFFAB-B305-32E7-E933-E868A0E8E8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C53750-C010-943A-515C-B366361232E1}"/>
              </a:ext>
            </a:extLst>
          </p:cNvPr>
          <p:cNvSpPr>
            <a:spLocks noGrp="1"/>
          </p:cNvSpPr>
          <p:nvPr>
            <p:ph type="sldNum" sz="quarter" idx="12"/>
          </p:nvPr>
        </p:nvSpPr>
        <p:spPr/>
        <p:txBody>
          <a:bodyPr/>
          <a:lstStyle/>
          <a:p>
            <a:fld id="{33419F6C-9432-4805-AFC1-7A096FA6C3E3}" type="slidenum">
              <a:rPr lang="en-US" smtClean="0"/>
              <a:t>‹#›</a:t>
            </a:fld>
            <a:endParaRPr lang="en-US"/>
          </a:p>
        </p:txBody>
      </p:sp>
    </p:spTree>
    <p:extLst>
      <p:ext uri="{BB962C8B-B14F-4D97-AF65-F5344CB8AC3E}">
        <p14:creationId xmlns:p14="http://schemas.microsoft.com/office/powerpoint/2010/main" val="48379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75973-56B8-7BF4-E76D-916409BC0C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7B08DC-B281-2A7B-4464-AE55643D4E9C}"/>
              </a:ext>
            </a:extLst>
          </p:cNvPr>
          <p:cNvSpPr>
            <a:spLocks noGrp="1"/>
          </p:cNvSpPr>
          <p:nvPr>
            <p:ph type="dt" sz="half" idx="10"/>
          </p:nvPr>
        </p:nvSpPr>
        <p:spPr/>
        <p:txBody>
          <a:bodyPr/>
          <a:lstStyle/>
          <a:p>
            <a:fld id="{75D81D03-8DB0-44F6-8308-D419BADC5CA9}" type="datetimeFigureOut">
              <a:rPr lang="en-US" smtClean="0"/>
              <a:t>2/20/2025</a:t>
            </a:fld>
            <a:endParaRPr lang="en-US"/>
          </a:p>
        </p:txBody>
      </p:sp>
      <p:sp>
        <p:nvSpPr>
          <p:cNvPr id="4" name="Footer Placeholder 3">
            <a:extLst>
              <a:ext uri="{FF2B5EF4-FFF2-40B4-BE49-F238E27FC236}">
                <a16:creationId xmlns:a16="http://schemas.microsoft.com/office/drawing/2014/main" id="{34C1546B-37FC-41E7-3A81-4570F06A7D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9C1B4A-7F52-3D74-5DE0-94EF69174FA5}"/>
              </a:ext>
            </a:extLst>
          </p:cNvPr>
          <p:cNvSpPr>
            <a:spLocks noGrp="1"/>
          </p:cNvSpPr>
          <p:nvPr>
            <p:ph type="sldNum" sz="quarter" idx="12"/>
          </p:nvPr>
        </p:nvSpPr>
        <p:spPr/>
        <p:txBody>
          <a:bodyPr/>
          <a:lstStyle/>
          <a:p>
            <a:fld id="{33419F6C-9432-4805-AFC1-7A096FA6C3E3}" type="slidenum">
              <a:rPr lang="en-US" smtClean="0"/>
              <a:t>‹#›</a:t>
            </a:fld>
            <a:endParaRPr lang="en-US"/>
          </a:p>
        </p:txBody>
      </p:sp>
    </p:spTree>
    <p:extLst>
      <p:ext uri="{BB962C8B-B14F-4D97-AF65-F5344CB8AC3E}">
        <p14:creationId xmlns:p14="http://schemas.microsoft.com/office/powerpoint/2010/main" val="2709981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A40041-15F5-DE57-D8C3-6C28210A0638}"/>
              </a:ext>
            </a:extLst>
          </p:cNvPr>
          <p:cNvSpPr>
            <a:spLocks noGrp="1"/>
          </p:cNvSpPr>
          <p:nvPr>
            <p:ph type="dt" sz="half" idx="10"/>
          </p:nvPr>
        </p:nvSpPr>
        <p:spPr/>
        <p:txBody>
          <a:bodyPr/>
          <a:lstStyle/>
          <a:p>
            <a:fld id="{75D81D03-8DB0-44F6-8308-D419BADC5CA9}" type="datetimeFigureOut">
              <a:rPr lang="en-US" smtClean="0"/>
              <a:t>2/20/2025</a:t>
            </a:fld>
            <a:endParaRPr lang="en-US"/>
          </a:p>
        </p:txBody>
      </p:sp>
      <p:sp>
        <p:nvSpPr>
          <p:cNvPr id="3" name="Footer Placeholder 2">
            <a:extLst>
              <a:ext uri="{FF2B5EF4-FFF2-40B4-BE49-F238E27FC236}">
                <a16:creationId xmlns:a16="http://schemas.microsoft.com/office/drawing/2014/main" id="{838860F8-1198-9731-CB90-F151A8344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76F511-9ACB-BA42-CE31-CDEFC9CB97EE}"/>
              </a:ext>
            </a:extLst>
          </p:cNvPr>
          <p:cNvSpPr>
            <a:spLocks noGrp="1"/>
          </p:cNvSpPr>
          <p:nvPr>
            <p:ph type="sldNum" sz="quarter" idx="12"/>
          </p:nvPr>
        </p:nvSpPr>
        <p:spPr/>
        <p:txBody>
          <a:bodyPr/>
          <a:lstStyle/>
          <a:p>
            <a:fld id="{33419F6C-9432-4805-AFC1-7A096FA6C3E3}" type="slidenum">
              <a:rPr lang="en-US" smtClean="0"/>
              <a:t>‹#›</a:t>
            </a:fld>
            <a:endParaRPr lang="en-US"/>
          </a:p>
        </p:txBody>
      </p:sp>
    </p:spTree>
    <p:extLst>
      <p:ext uri="{BB962C8B-B14F-4D97-AF65-F5344CB8AC3E}">
        <p14:creationId xmlns:p14="http://schemas.microsoft.com/office/powerpoint/2010/main" val="4211676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CDC1-A21E-C9BD-8DFF-5BD87A9C7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14D27E-58E2-F0B9-F80B-90E3DCEB11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6BA650-B513-ACCE-A93F-42DADF5C3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BDE82-7949-3655-7818-957EC8CB4D98}"/>
              </a:ext>
            </a:extLst>
          </p:cNvPr>
          <p:cNvSpPr>
            <a:spLocks noGrp="1"/>
          </p:cNvSpPr>
          <p:nvPr>
            <p:ph type="dt" sz="half" idx="10"/>
          </p:nvPr>
        </p:nvSpPr>
        <p:spPr/>
        <p:txBody>
          <a:bodyPr/>
          <a:lstStyle/>
          <a:p>
            <a:fld id="{75D81D03-8DB0-44F6-8308-D419BADC5CA9}" type="datetimeFigureOut">
              <a:rPr lang="en-US" smtClean="0"/>
              <a:t>2/20/2025</a:t>
            </a:fld>
            <a:endParaRPr lang="en-US"/>
          </a:p>
        </p:txBody>
      </p:sp>
      <p:sp>
        <p:nvSpPr>
          <p:cNvPr id="6" name="Footer Placeholder 5">
            <a:extLst>
              <a:ext uri="{FF2B5EF4-FFF2-40B4-BE49-F238E27FC236}">
                <a16:creationId xmlns:a16="http://schemas.microsoft.com/office/drawing/2014/main" id="{65D7A79B-1259-7DBC-8853-63CAEF035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2FEFF-6D90-496F-CF45-14C6F6E8F382}"/>
              </a:ext>
            </a:extLst>
          </p:cNvPr>
          <p:cNvSpPr>
            <a:spLocks noGrp="1"/>
          </p:cNvSpPr>
          <p:nvPr>
            <p:ph type="sldNum" sz="quarter" idx="12"/>
          </p:nvPr>
        </p:nvSpPr>
        <p:spPr/>
        <p:txBody>
          <a:bodyPr/>
          <a:lstStyle/>
          <a:p>
            <a:fld id="{33419F6C-9432-4805-AFC1-7A096FA6C3E3}" type="slidenum">
              <a:rPr lang="en-US" smtClean="0"/>
              <a:t>‹#›</a:t>
            </a:fld>
            <a:endParaRPr lang="en-US"/>
          </a:p>
        </p:txBody>
      </p:sp>
    </p:spTree>
    <p:extLst>
      <p:ext uri="{BB962C8B-B14F-4D97-AF65-F5344CB8AC3E}">
        <p14:creationId xmlns:p14="http://schemas.microsoft.com/office/powerpoint/2010/main" val="180775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4C1B2-F42F-F4C3-0C94-CC900EE1E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82ABB2-C8FD-CF68-66DD-5C2AB8D415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98A8CD-4F06-F4D1-C809-7456ABD6F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CA4C2-7397-C9A6-9C70-BFAB8CAA3629}"/>
              </a:ext>
            </a:extLst>
          </p:cNvPr>
          <p:cNvSpPr>
            <a:spLocks noGrp="1"/>
          </p:cNvSpPr>
          <p:nvPr>
            <p:ph type="dt" sz="half" idx="10"/>
          </p:nvPr>
        </p:nvSpPr>
        <p:spPr/>
        <p:txBody>
          <a:bodyPr/>
          <a:lstStyle/>
          <a:p>
            <a:fld id="{75D81D03-8DB0-44F6-8308-D419BADC5CA9}" type="datetimeFigureOut">
              <a:rPr lang="en-US" smtClean="0"/>
              <a:t>2/20/2025</a:t>
            </a:fld>
            <a:endParaRPr lang="en-US"/>
          </a:p>
        </p:txBody>
      </p:sp>
      <p:sp>
        <p:nvSpPr>
          <p:cNvPr id="6" name="Footer Placeholder 5">
            <a:extLst>
              <a:ext uri="{FF2B5EF4-FFF2-40B4-BE49-F238E27FC236}">
                <a16:creationId xmlns:a16="http://schemas.microsoft.com/office/drawing/2014/main" id="{72AFE48D-7F32-7667-E44C-B83A75A62B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35E85F-0C57-D317-416A-2741FC4B77B7}"/>
              </a:ext>
            </a:extLst>
          </p:cNvPr>
          <p:cNvSpPr>
            <a:spLocks noGrp="1"/>
          </p:cNvSpPr>
          <p:nvPr>
            <p:ph type="sldNum" sz="quarter" idx="12"/>
          </p:nvPr>
        </p:nvSpPr>
        <p:spPr/>
        <p:txBody>
          <a:bodyPr/>
          <a:lstStyle/>
          <a:p>
            <a:fld id="{33419F6C-9432-4805-AFC1-7A096FA6C3E3}" type="slidenum">
              <a:rPr lang="en-US" smtClean="0"/>
              <a:t>‹#›</a:t>
            </a:fld>
            <a:endParaRPr lang="en-US"/>
          </a:p>
        </p:txBody>
      </p:sp>
    </p:spTree>
    <p:extLst>
      <p:ext uri="{BB962C8B-B14F-4D97-AF65-F5344CB8AC3E}">
        <p14:creationId xmlns:p14="http://schemas.microsoft.com/office/powerpoint/2010/main" val="3769839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DF319C-C63F-86F2-9FD8-E5F32B55E9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288F6-016D-DBFB-1D83-9FC3BE84BF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1BB9F-989B-3163-9C44-C15035EC20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D81D03-8DB0-44F6-8308-D419BADC5CA9}" type="datetimeFigureOut">
              <a:rPr lang="en-US" smtClean="0"/>
              <a:t>2/20/2025</a:t>
            </a:fld>
            <a:endParaRPr lang="en-US"/>
          </a:p>
        </p:txBody>
      </p:sp>
      <p:sp>
        <p:nvSpPr>
          <p:cNvPr id="5" name="Footer Placeholder 4">
            <a:extLst>
              <a:ext uri="{FF2B5EF4-FFF2-40B4-BE49-F238E27FC236}">
                <a16:creationId xmlns:a16="http://schemas.microsoft.com/office/drawing/2014/main" id="{99247901-AC12-30F9-E16C-E3B6501234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E42EFB2-FDE0-3BF3-0041-B3293DF1A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419F6C-9432-4805-AFC1-7A096FA6C3E3}" type="slidenum">
              <a:rPr lang="en-US" smtClean="0"/>
              <a:t>‹#›</a:t>
            </a:fld>
            <a:endParaRPr lang="en-US"/>
          </a:p>
        </p:txBody>
      </p:sp>
    </p:spTree>
    <p:extLst>
      <p:ext uri="{BB962C8B-B14F-4D97-AF65-F5344CB8AC3E}">
        <p14:creationId xmlns:p14="http://schemas.microsoft.com/office/powerpoint/2010/main" val="25051834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065D6E-DC41-F69E-6DB8-31CFCBF74632}"/>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Agile Presentation</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5F86767-9EE4-10D3-7908-893D52E1D876}"/>
              </a:ext>
            </a:extLst>
          </p:cNvPr>
          <p:cNvSpPr>
            <a:spLocks noGrp="1"/>
          </p:cNvSpPr>
          <p:nvPr>
            <p:ph type="subTitle" idx="1"/>
          </p:nvPr>
        </p:nvSpPr>
        <p:spPr>
          <a:xfrm>
            <a:off x="4285397" y="4960961"/>
            <a:ext cx="7055893" cy="1078054"/>
          </a:xfrm>
        </p:spPr>
        <p:txBody>
          <a:bodyPr>
            <a:normAutofit/>
          </a:bodyPr>
          <a:lstStyle/>
          <a:p>
            <a:pPr algn="l"/>
            <a:r>
              <a:rPr lang="en-US">
                <a:solidFill>
                  <a:srgbClr val="FFFFFF"/>
                </a:solidFill>
              </a:rPr>
              <a:t>Jakob Parnell</a:t>
            </a:r>
          </a:p>
          <a:p>
            <a:pPr algn="l"/>
            <a:r>
              <a:rPr lang="en-US">
                <a:solidFill>
                  <a:srgbClr val="FFFFFF"/>
                </a:solidFill>
              </a:rPr>
              <a:t>CS-250</a:t>
            </a:r>
          </a:p>
          <a:p>
            <a:pPr algn="l"/>
            <a:endParaRPr lang="en-US">
              <a:solidFill>
                <a:srgbClr val="FFFFFF"/>
              </a:solidFill>
            </a:endParaRPr>
          </a:p>
        </p:txBody>
      </p:sp>
    </p:spTree>
    <p:extLst>
      <p:ext uri="{BB962C8B-B14F-4D97-AF65-F5344CB8AC3E}">
        <p14:creationId xmlns:p14="http://schemas.microsoft.com/office/powerpoint/2010/main" val="185056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Rectangle 37">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24A420-718C-636A-2BD1-77EFD96A4745}"/>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Product Owner</a:t>
            </a:r>
          </a:p>
        </p:txBody>
      </p:sp>
      <p:graphicFrame>
        <p:nvGraphicFramePr>
          <p:cNvPr id="23" name="Content Placeholder 2">
            <a:extLst>
              <a:ext uri="{FF2B5EF4-FFF2-40B4-BE49-F238E27FC236}">
                <a16:creationId xmlns:a16="http://schemas.microsoft.com/office/drawing/2014/main" id="{295DEF5F-4D3C-9314-E6E1-DF3D42DE8F54}"/>
              </a:ext>
            </a:extLst>
          </p:cNvPr>
          <p:cNvGraphicFramePr>
            <a:graphicFrameLocks noGrp="1"/>
          </p:cNvGraphicFramePr>
          <p:nvPr>
            <p:ph idx="1"/>
            <p:extLst>
              <p:ext uri="{D42A27DB-BD31-4B8C-83A1-F6EECF244321}">
                <p14:modId xmlns:p14="http://schemas.microsoft.com/office/powerpoint/2010/main" val="370993265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151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478EB3-4AB7-22E7-A0BB-DDCCF24EAAD7}"/>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Scrum Master</a:t>
            </a:r>
          </a:p>
        </p:txBody>
      </p:sp>
      <p:sp>
        <p:nvSpPr>
          <p:cNvPr id="3" name="Content Placeholder 2">
            <a:extLst>
              <a:ext uri="{FF2B5EF4-FFF2-40B4-BE49-F238E27FC236}">
                <a16:creationId xmlns:a16="http://schemas.microsoft.com/office/drawing/2014/main" id="{2FAED1DC-0282-B200-3F92-4B4A1C219B5E}"/>
              </a:ext>
            </a:extLst>
          </p:cNvPr>
          <p:cNvSpPr>
            <a:spLocks noGrp="1"/>
          </p:cNvSpPr>
          <p:nvPr>
            <p:ph idx="1"/>
          </p:nvPr>
        </p:nvSpPr>
        <p:spPr>
          <a:xfrm>
            <a:off x="6503158" y="649480"/>
            <a:ext cx="4862447" cy="5546047"/>
          </a:xfrm>
        </p:spPr>
        <p:txBody>
          <a:bodyPr anchor="ctr">
            <a:normAutofit/>
          </a:bodyPr>
          <a:lstStyle/>
          <a:p>
            <a:r>
              <a:rPr lang="en-US" sz="2000" dirty="0"/>
              <a:t>The Scrum Master is responsible for ensuring Scum</a:t>
            </a:r>
          </a:p>
          <a:p>
            <a:pPr lvl="1"/>
            <a:r>
              <a:rPr lang="en-US" sz="2000" dirty="0"/>
              <a:t>Scrum is an “empirical process” which means that information is acquired through experimentation and observation as opposed to a defined predictive process</a:t>
            </a:r>
          </a:p>
          <a:p>
            <a:pPr lvl="1"/>
            <a:r>
              <a:rPr lang="en-US" sz="2000" dirty="0"/>
              <a:t>Scrum is a control model that is focused on adaptation in both the solution and process.</a:t>
            </a:r>
          </a:p>
          <a:p>
            <a:pPr marL="228600" marR="0" lvl="0" indent="-228600" defTabSz="914400" rtl="0" eaLnBrk="1" fontAlgn="auto" latinLnBrk="0" hangingPunct="1">
              <a:spcBef>
                <a:spcPts val="1000"/>
              </a:spcBef>
              <a:spcAft>
                <a:spcPts val="0"/>
              </a:spcAft>
              <a:buClrTx/>
              <a:buSzTx/>
              <a:buFont typeface="Arial" panose="020B0604020202020204" pitchFamily="34" charset="0"/>
              <a:buChar char="•"/>
              <a:tabLst/>
              <a:defRPr/>
            </a:pPr>
            <a:r>
              <a:rPr lang="en-US" sz="2000" dirty="0">
                <a:latin typeface="Aptos" panose="02110004020202020204"/>
              </a:rPr>
              <a:t>The Scrum Master helps the team see what interactions are helpful and aids the process of changing unproductive processes into helpful ones.</a:t>
            </a:r>
            <a:endParaRPr kumimoji="0" lang="en-US" sz="2000" b="0" i="0" u="none" strike="noStrike" kern="1200" cap="none" spc="0" normalizeH="0" baseline="0" noProof="0" dirty="0">
              <a:ln>
                <a:noFill/>
              </a:ln>
              <a:effectLst/>
              <a:uLnTx/>
              <a:uFillTx/>
              <a:latin typeface="Aptos" panose="02110004020202020204"/>
              <a:ea typeface="+mn-ea"/>
              <a:cs typeface="+mn-cs"/>
            </a:endParaRPr>
          </a:p>
          <a:p>
            <a:pPr marL="457200" lvl="1" indent="0">
              <a:buNone/>
            </a:pPr>
            <a:endParaRPr lang="en-US" sz="2000" dirty="0"/>
          </a:p>
        </p:txBody>
      </p:sp>
    </p:spTree>
    <p:extLst>
      <p:ext uri="{BB962C8B-B14F-4D97-AF65-F5344CB8AC3E}">
        <p14:creationId xmlns:p14="http://schemas.microsoft.com/office/powerpoint/2010/main" val="667032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FFA4E3-6FF2-A2E5-8EE7-27EF96B7491B}"/>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Team Role</a:t>
            </a:r>
          </a:p>
        </p:txBody>
      </p:sp>
      <p:sp>
        <p:nvSpPr>
          <p:cNvPr id="3" name="Content Placeholder 2">
            <a:extLst>
              <a:ext uri="{FF2B5EF4-FFF2-40B4-BE49-F238E27FC236}">
                <a16:creationId xmlns:a16="http://schemas.microsoft.com/office/drawing/2014/main" id="{77CCB328-E99C-D2A1-2D53-204EB836296B}"/>
              </a:ext>
            </a:extLst>
          </p:cNvPr>
          <p:cNvSpPr>
            <a:spLocks noGrp="1"/>
          </p:cNvSpPr>
          <p:nvPr>
            <p:ph idx="1"/>
          </p:nvPr>
        </p:nvSpPr>
        <p:spPr>
          <a:xfrm>
            <a:off x="6503158" y="649480"/>
            <a:ext cx="4862447" cy="5546047"/>
          </a:xfrm>
        </p:spPr>
        <p:txBody>
          <a:bodyPr anchor="ctr">
            <a:normAutofit/>
          </a:bodyPr>
          <a:lstStyle/>
          <a:p>
            <a:r>
              <a:rPr lang="en-US" sz="2000" dirty="0"/>
              <a:t>The Development Team are the ones who do the ‘work’ producing a functional product at the end of each sprint increment.</a:t>
            </a:r>
          </a:p>
          <a:p>
            <a:r>
              <a:rPr lang="en-US" sz="2000" dirty="0"/>
              <a:t>In a Development Team everyone is ‘equal’ in the sense where they are empowered to make their own decisions and produce a product that is tailored to their idea of ‘done’ which coincides with the stated requirements.</a:t>
            </a:r>
          </a:p>
          <a:p>
            <a:r>
              <a:rPr lang="en-US" sz="2000" dirty="0"/>
              <a:t>These members are self-organizing, cross-functional, and contain no title. They may be somewhat specialized, but they should all be able to work on their own and not rely on another if possible.</a:t>
            </a:r>
          </a:p>
        </p:txBody>
      </p:sp>
    </p:spTree>
    <p:extLst>
      <p:ext uri="{BB962C8B-B14F-4D97-AF65-F5344CB8AC3E}">
        <p14:creationId xmlns:p14="http://schemas.microsoft.com/office/powerpoint/2010/main" val="3210906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F9A33-D880-2E54-230B-C2798BEEA1E8}"/>
              </a:ext>
            </a:extLst>
          </p:cNvPr>
          <p:cNvSpPr>
            <a:spLocks noGrp="1"/>
          </p:cNvSpPr>
          <p:nvPr>
            <p:ph type="title"/>
          </p:nvPr>
        </p:nvSpPr>
        <p:spPr>
          <a:xfrm>
            <a:off x="826396" y="586855"/>
            <a:ext cx="3394730" cy="3387497"/>
          </a:xfrm>
        </p:spPr>
        <p:txBody>
          <a:bodyPr anchor="b">
            <a:normAutofit/>
          </a:bodyPr>
          <a:lstStyle/>
          <a:p>
            <a:pPr algn="r"/>
            <a:r>
              <a:rPr lang="en-US" sz="4000" dirty="0">
                <a:solidFill>
                  <a:srgbClr val="FFFFFF"/>
                </a:solidFill>
              </a:rPr>
              <a:t>Software Development Life Cycle (SDLC)</a:t>
            </a:r>
          </a:p>
        </p:txBody>
      </p:sp>
      <p:sp>
        <p:nvSpPr>
          <p:cNvPr id="3" name="Content Placeholder 2">
            <a:extLst>
              <a:ext uri="{FF2B5EF4-FFF2-40B4-BE49-F238E27FC236}">
                <a16:creationId xmlns:a16="http://schemas.microsoft.com/office/drawing/2014/main" id="{A8EE6B39-312C-A4E4-D6AF-123C4FF81E5A}"/>
              </a:ext>
            </a:extLst>
          </p:cNvPr>
          <p:cNvSpPr>
            <a:spLocks noGrp="1"/>
          </p:cNvSpPr>
          <p:nvPr>
            <p:ph idx="1"/>
          </p:nvPr>
        </p:nvSpPr>
        <p:spPr>
          <a:xfrm>
            <a:off x="5588347" y="10141"/>
            <a:ext cx="6602887" cy="6847855"/>
          </a:xfrm>
        </p:spPr>
        <p:txBody>
          <a:bodyPr anchor="ctr">
            <a:normAutofit lnSpcReduction="10000"/>
          </a:bodyPr>
          <a:lstStyle/>
          <a:p>
            <a:r>
              <a:rPr lang="en-US" sz="1600" dirty="0"/>
              <a:t>The SDLC of Agile consists of phases that are iterated through every single sprint. These phases consist of:</a:t>
            </a:r>
          </a:p>
          <a:p>
            <a:r>
              <a:rPr lang="en-US" sz="1600" dirty="0"/>
              <a:t>Planning – Planning in Agile is done at the ‘last responsible moment’ which refers to the latest point that a decision can be made without changing the outcome of the project. This is different from the traditional management approach where planning is done at the beginning.</a:t>
            </a:r>
          </a:p>
          <a:p>
            <a:r>
              <a:rPr lang="en-US" sz="1600" dirty="0"/>
              <a:t>Requirement Analysis – The requirements of the project are recorded as stories in Agile. These stories are created with the intention of being able to be spoke to another person as if you were having a conversation. These stories are recorded in the product backlog which gets constantly updated.</a:t>
            </a:r>
          </a:p>
          <a:p>
            <a:r>
              <a:rPr lang="en-US" sz="1600" dirty="0"/>
              <a:t>Design –  The user stories are recorded in the product backlog which gets constantly refined during the sprints. This product backlog is also communicated with the company to ensure the goals of the log coincide with all parties.</a:t>
            </a:r>
          </a:p>
          <a:p>
            <a:r>
              <a:rPr lang="en-US" sz="1600" dirty="0"/>
              <a:t>Coding -  The implementation of the product is done in sprints, where user stories are selected, or even just part of a user story that gets completed by the end of the 2~ week duration. This small increment allows for small goals to be accomplished and functionality to be both obtained and tested in a short period of time.</a:t>
            </a:r>
          </a:p>
          <a:p>
            <a:r>
              <a:rPr lang="en-US" sz="1600" dirty="0"/>
              <a:t>Unit Testing – Testing in Agile is done constantly throughout each sprint as soon as functionality is obtained. Due to this, the developer and tester are required to be able to work together well.</a:t>
            </a:r>
          </a:p>
          <a:p>
            <a:r>
              <a:rPr lang="en-US" sz="1600" dirty="0"/>
              <a:t>Acceptance Testing -  Acceptance testing is done at a ‘higher level’ than unit testing. This testing is usually done when grooming the user stories and involves tests that that measure the behaviors of the system visible to the user.</a:t>
            </a:r>
          </a:p>
        </p:txBody>
      </p:sp>
    </p:spTree>
    <p:extLst>
      <p:ext uri="{BB962C8B-B14F-4D97-AF65-F5344CB8AC3E}">
        <p14:creationId xmlns:p14="http://schemas.microsoft.com/office/powerpoint/2010/main" val="1758406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C08968-30C0-FBE7-352F-4AC21FFE0733}"/>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Describing Waterfall Model</a:t>
            </a:r>
          </a:p>
        </p:txBody>
      </p:sp>
      <p:sp>
        <p:nvSpPr>
          <p:cNvPr id="21" name="Content Placeholder 2">
            <a:extLst>
              <a:ext uri="{FF2B5EF4-FFF2-40B4-BE49-F238E27FC236}">
                <a16:creationId xmlns:a16="http://schemas.microsoft.com/office/drawing/2014/main" id="{FEA113AA-46F3-627D-98C6-C7ABA29E136B}"/>
              </a:ext>
            </a:extLst>
          </p:cNvPr>
          <p:cNvSpPr>
            <a:spLocks noGrp="1"/>
          </p:cNvSpPr>
          <p:nvPr>
            <p:ph idx="1"/>
          </p:nvPr>
        </p:nvSpPr>
        <p:spPr>
          <a:xfrm>
            <a:off x="4810259" y="649480"/>
            <a:ext cx="6555347" cy="5546047"/>
          </a:xfrm>
        </p:spPr>
        <p:txBody>
          <a:bodyPr anchor="ctr">
            <a:normAutofit/>
          </a:bodyPr>
          <a:lstStyle/>
          <a:p>
            <a:r>
              <a:rPr lang="en-US" sz="2000" dirty="0"/>
              <a:t>The Waterfall Model was the first SDLC process created and, according to the </a:t>
            </a:r>
            <a:r>
              <a:rPr lang="en-US" sz="2000" dirty="0" err="1"/>
              <a:t>tutorialspoint</a:t>
            </a:r>
            <a:r>
              <a:rPr lang="en-US" sz="2000" dirty="0"/>
              <a:t> website included in the course resources, it is referred to as the “linear-sequential life cycle model.”</a:t>
            </a:r>
          </a:p>
          <a:p>
            <a:r>
              <a:rPr lang="en-US" sz="2000" dirty="0"/>
              <a:t>In the Waterfall Model, each phase must be completed before the next can begin and there is no other means of traversing the phases.</a:t>
            </a:r>
          </a:p>
          <a:p>
            <a:r>
              <a:rPr lang="en-US" sz="2000" dirty="0"/>
              <a:t>The phases are Requirement Analysis, System Design, Implementation, Testing, Deployment, and Maintenance.</a:t>
            </a:r>
          </a:p>
          <a:p>
            <a:r>
              <a:rPr lang="en-US" sz="2000" dirty="0"/>
              <a:t>The aspect of the waterfall model that makes it differ the most from the agile method is that it is plan-driven. As Charles Cobb states, “It attempts to defined and document detailed requirements and a plan for the entire project prior to starting the project.”</a:t>
            </a:r>
          </a:p>
        </p:txBody>
      </p:sp>
    </p:spTree>
    <p:extLst>
      <p:ext uri="{BB962C8B-B14F-4D97-AF65-F5344CB8AC3E}">
        <p14:creationId xmlns:p14="http://schemas.microsoft.com/office/powerpoint/2010/main" val="3075637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BD06-DF37-4D15-5DE8-94BEDABAB91A}"/>
              </a:ext>
            </a:extLst>
          </p:cNvPr>
          <p:cNvSpPr>
            <a:spLocks noGrp="1"/>
          </p:cNvSpPr>
          <p:nvPr>
            <p:ph type="title"/>
          </p:nvPr>
        </p:nvSpPr>
        <p:spPr/>
        <p:txBody>
          <a:bodyPr>
            <a:normAutofit/>
          </a:bodyPr>
          <a:lstStyle/>
          <a:p>
            <a:r>
              <a:rPr lang="en-US" dirty="0"/>
              <a:t>Which Approach to Choose?</a:t>
            </a:r>
          </a:p>
        </p:txBody>
      </p:sp>
      <p:sp>
        <p:nvSpPr>
          <p:cNvPr id="6" name="Text Placeholder 5">
            <a:extLst>
              <a:ext uri="{FF2B5EF4-FFF2-40B4-BE49-F238E27FC236}">
                <a16:creationId xmlns:a16="http://schemas.microsoft.com/office/drawing/2014/main" id="{192304BB-4DA3-9D0B-C375-11587B3D370D}"/>
              </a:ext>
            </a:extLst>
          </p:cNvPr>
          <p:cNvSpPr>
            <a:spLocks noGrp="1"/>
          </p:cNvSpPr>
          <p:nvPr>
            <p:ph type="body" idx="1"/>
          </p:nvPr>
        </p:nvSpPr>
        <p:spPr/>
        <p:txBody>
          <a:bodyPr/>
          <a:lstStyle/>
          <a:p>
            <a:r>
              <a:rPr lang="en-US" dirty="0"/>
              <a:t>Waterfall</a:t>
            </a:r>
          </a:p>
        </p:txBody>
      </p:sp>
      <p:sp>
        <p:nvSpPr>
          <p:cNvPr id="3" name="Content Placeholder 2">
            <a:extLst>
              <a:ext uri="{FF2B5EF4-FFF2-40B4-BE49-F238E27FC236}">
                <a16:creationId xmlns:a16="http://schemas.microsoft.com/office/drawing/2014/main" id="{0FF650CE-687D-ACD5-C622-68799A4CCAE0}"/>
              </a:ext>
            </a:extLst>
          </p:cNvPr>
          <p:cNvSpPr>
            <a:spLocks noGrp="1"/>
          </p:cNvSpPr>
          <p:nvPr>
            <p:ph sz="half" idx="2"/>
          </p:nvPr>
        </p:nvSpPr>
        <p:spPr/>
        <p:txBody>
          <a:bodyPr>
            <a:normAutofit/>
          </a:bodyPr>
          <a:lstStyle/>
          <a:p>
            <a:r>
              <a:rPr lang="en-US" sz="2000" dirty="0"/>
              <a:t>Waterfall is better suited for projects where the requirements are clearly outlined and not likely to change.</a:t>
            </a:r>
          </a:p>
          <a:p>
            <a:r>
              <a:rPr lang="en-US" sz="2000" dirty="0"/>
              <a:t>Although this method might work in some instances, the problem arises when you consider that most projects are not clearly defined at first and are subject to change.</a:t>
            </a:r>
          </a:p>
          <a:p>
            <a:r>
              <a:rPr lang="en-US" sz="2000" dirty="0"/>
              <a:t>Waterfall focuses on the structure of the project</a:t>
            </a:r>
          </a:p>
        </p:txBody>
      </p:sp>
      <p:sp>
        <p:nvSpPr>
          <p:cNvPr id="7" name="Text Placeholder 6">
            <a:extLst>
              <a:ext uri="{FF2B5EF4-FFF2-40B4-BE49-F238E27FC236}">
                <a16:creationId xmlns:a16="http://schemas.microsoft.com/office/drawing/2014/main" id="{2DF1BCF1-0664-BB3F-ED53-3CA75688A77D}"/>
              </a:ext>
            </a:extLst>
          </p:cNvPr>
          <p:cNvSpPr>
            <a:spLocks noGrp="1"/>
          </p:cNvSpPr>
          <p:nvPr>
            <p:ph type="body" sz="quarter" idx="3"/>
          </p:nvPr>
        </p:nvSpPr>
        <p:spPr/>
        <p:txBody>
          <a:bodyPr/>
          <a:lstStyle/>
          <a:p>
            <a:r>
              <a:rPr lang="en-US" dirty="0"/>
              <a:t>Agile</a:t>
            </a:r>
          </a:p>
        </p:txBody>
      </p:sp>
      <p:sp>
        <p:nvSpPr>
          <p:cNvPr id="4" name="Content Placeholder 3">
            <a:extLst>
              <a:ext uri="{FF2B5EF4-FFF2-40B4-BE49-F238E27FC236}">
                <a16:creationId xmlns:a16="http://schemas.microsoft.com/office/drawing/2014/main" id="{53F24B4B-AA27-AED1-837B-7B73D4086DAB}"/>
              </a:ext>
            </a:extLst>
          </p:cNvPr>
          <p:cNvSpPr>
            <a:spLocks noGrp="1"/>
          </p:cNvSpPr>
          <p:nvPr>
            <p:ph sz="quarter" idx="4"/>
          </p:nvPr>
        </p:nvSpPr>
        <p:spPr/>
        <p:txBody>
          <a:bodyPr>
            <a:normAutofit/>
          </a:bodyPr>
          <a:lstStyle/>
          <a:p>
            <a:r>
              <a:rPr lang="en-US" sz="2000" dirty="0"/>
              <a:t>Agile starts with a less well-defined plan that focuses on adapting to the needs of the project as it progresses. </a:t>
            </a:r>
          </a:p>
          <a:p>
            <a:r>
              <a:rPr lang="en-US" sz="2000" dirty="0"/>
              <a:t>Customer interaction is the focus point of agile. It ensures this quality through customer involvement that is built into the framework. </a:t>
            </a:r>
          </a:p>
          <a:p>
            <a:r>
              <a:rPr lang="en-US" sz="2000" dirty="0"/>
              <a:t>Because project requirements constantly change, Agile focuses on the flow of the project through a more fluid structure.</a:t>
            </a:r>
          </a:p>
        </p:txBody>
      </p:sp>
    </p:spTree>
    <p:extLst>
      <p:ext uri="{BB962C8B-B14F-4D97-AF65-F5344CB8AC3E}">
        <p14:creationId xmlns:p14="http://schemas.microsoft.com/office/powerpoint/2010/main" val="20781754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9">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87DFB23-A620-4776-630A-AFCF26D85C7E}"/>
              </a:ext>
            </a:extLst>
          </p:cNvPr>
          <p:cNvSpPr>
            <a:spLocks noGrp="1"/>
          </p:cNvSpPr>
          <p:nvPr>
            <p:ph type="title"/>
          </p:nvPr>
        </p:nvSpPr>
        <p:spPr>
          <a:xfrm>
            <a:off x="804672" y="2053641"/>
            <a:ext cx="3669161" cy="2760098"/>
          </a:xfrm>
        </p:spPr>
        <p:txBody>
          <a:bodyPr>
            <a:normAutofit/>
          </a:bodyPr>
          <a:lstStyle/>
          <a:p>
            <a:r>
              <a:rPr lang="en-US" sz="4000">
                <a:solidFill>
                  <a:schemeClr val="tx2"/>
                </a:solidFill>
              </a:rPr>
              <a:t>Conclusion</a:t>
            </a:r>
          </a:p>
        </p:txBody>
      </p:sp>
      <p:sp>
        <p:nvSpPr>
          <p:cNvPr id="3" name="Content Placeholder 2">
            <a:extLst>
              <a:ext uri="{FF2B5EF4-FFF2-40B4-BE49-F238E27FC236}">
                <a16:creationId xmlns:a16="http://schemas.microsoft.com/office/drawing/2014/main" id="{C36DFDC7-E911-5F84-5991-4AFD02FAD317}"/>
              </a:ext>
            </a:extLst>
          </p:cNvPr>
          <p:cNvSpPr>
            <a:spLocks noGrp="1"/>
          </p:cNvSpPr>
          <p:nvPr>
            <p:ph idx="1"/>
          </p:nvPr>
        </p:nvSpPr>
        <p:spPr>
          <a:xfrm>
            <a:off x="5749683" y="-1"/>
            <a:ext cx="5913229" cy="6857999"/>
          </a:xfrm>
          <a:noFill/>
          <a:ln>
            <a:noFill/>
          </a:ln>
        </p:spPr>
        <p:txBody>
          <a:bodyPr anchor="ctr">
            <a:normAutofit/>
          </a:bodyPr>
          <a:lstStyle/>
          <a:p>
            <a:pPr marL="0" indent="0">
              <a:buNone/>
            </a:pPr>
            <a:r>
              <a:rPr lang="en-US" dirty="0">
                <a:solidFill>
                  <a:schemeClr val="tx2"/>
                </a:solidFill>
              </a:rPr>
              <a:t>I think Agile is better due to its flexibility and adaptability to constant change which is an ever-growing factor in our society.</a:t>
            </a:r>
          </a:p>
          <a:p>
            <a:pPr marL="0" indent="0">
              <a:buNone/>
            </a:pPr>
            <a:r>
              <a:rPr lang="en-US" dirty="0">
                <a:solidFill>
                  <a:schemeClr val="tx2"/>
                </a:solidFill>
              </a:rPr>
              <a:t>I believe this to be the consensus of the majority as well because if it were not to be the case, we would be taking a class in waterfall/traditional development for our SDLC class…</a:t>
            </a:r>
          </a:p>
        </p:txBody>
      </p:sp>
    </p:spTree>
    <p:extLst>
      <p:ext uri="{BB962C8B-B14F-4D97-AF65-F5344CB8AC3E}">
        <p14:creationId xmlns:p14="http://schemas.microsoft.com/office/powerpoint/2010/main" val="371314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E90B-5D8F-8133-9DCA-8A8288FEFF3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326E12E-AD8A-71FE-AD1C-3A4D5B431396}"/>
              </a:ext>
            </a:extLst>
          </p:cNvPr>
          <p:cNvSpPr>
            <a:spLocks noGrp="1"/>
          </p:cNvSpPr>
          <p:nvPr>
            <p:ph idx="1"/>
          </p:nvPr>
        </p:nvSpPr>
        <p:spPr/>
        <p:txBody>
          <a:bodyPr>
            <a:normAutofit/>
          </a:bodyPr>
          <a:lstStyle/>
          <a:p>
            <a:pPr marL="0" indent="0">
              <a:buNone/>
            </a:pPr>
            <a:r>
              <a:rPr lang="en-US" kern="100" dirty="0">
                <a:effectLst/>
                <a:latin typeface="Aptos" panose="020B0004020202020204" pitchFamily="34" charset="0"/>
                <a:ea typeface="Yu Gothic" panose="020B0400000000000000" pitchFamily="34" charset="-128"/>
                <a:cs typeface="Times New Roman" panose="02020603050405020304" pitchFamily="18" charset="0"/>
              </a:rPr>
              <a:t>Cobb, C. G. (2015). </a:t>
            </a:r>
            <a:r>
              <a:rPr lang="en-US" i="1" kern="100" dirty="0">
                <a:effectLst/>
                <a:latin typeface="Aptos" panose="020B0004020202020204" pitchFamily="34" charset="0"/>
                <a:ea typeface="Yu Gothic" panose="020B0400000000000000" pitchFamily="34" charset="-128"/>
                <a:cs typeface="Times New Roman" panose="02020603050405020304" pitchFamily="18" charset="0"/>
              </a:rPr>
              <a:t>The Project Manager's Guide to Mastering Agile.</a:t>
            </a:r>
            <a:r>
              <a:rPr lang="en-US" kern="100" dirty="0">
                <a:effectLst/>
                <a:latin typeface="Aptos" panose="020B0004020202020204" pitchFamily="34" charset="0"/>
                <a:ea typeface="Yu Gothic" panose="020B0400000000000000" pitchFamily="34" charset="-128"/>
                <a:cs typeface="Times New Roman" panose="02020603050405020304" pitchFamily="18" charset="0"/>
              </a:rPr>
              <a:t> John Wiley &amp; Sons Inc.</a:t>
            </a:r>
            <a:endParaRPr lang="en-US" i="1" dirty="0">
              <a:effectLst/>
            </a:endParaRPr>
          </a:p>
          <a:p>
            <a:pPr marL="0" indent="0">
              <a:buNone/>
            </a:pPr>
            <a:r>
              <a:rPr lang="en-US" i="1" dirty="0">
                <a:effectLst/>
              </a:rPr>
              <a:t>SDLC tutorial</a:t>
            </a:r>
            <a:r>
              <a:rPr lang="en-US" dirty="0">
                <a:effectLst/>
              </a:rPr>
              <a:t>. </a:t>
            </a:r>
            <a:r>
              <a:rPr lang="en-US" dirty="0" err="1">
                <a:effectLst/>
              </a:rPr>
              <a:t>Tutorialspoint</a:t>
            </a:r>
            <a:r>
              <a:rPr lang="en-US" dirty="0">
                <a:effectLst/>
              </a:rPr>
              <a:t>. (n.d.). https://www.tutorialspoint.com/sdlc/index.htm </a:t>
            </a:r>
          </a:p>
          <a:p>
            <a:pPr marL="0" indent="0">
              <a:buNone/>
            </a:pPr>
            <a:endParaRPr lang="en-US" dirty="0"/>
          </a:p>
        </p:txBody>
      </p:sp>
    </p:spTree>
    <p:extLst>
      <p:ext uri="{BB962C8B-B14F-4D97-AF65-F5344CB8AC3E}">
        <p14:creationId xmlns:p14="http://schemas.microsoft.com/office/powerpoint/2010/main" val="803454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8576465-DE9C-4BD2-BEA8-FCA834FF9977}">
  <we:reference id="4b785c87-866c-4bad-85d8-5d1ae467ac9a" version="3.15.0.0" store="EXCatalog" storeType="EXCatalog"/>
  <we:alternateReferences>
    <we:reference id="WA104381909" version="3.15.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415</TotalTime>
  <Words>917</Words>
  <Application>Microsoft Office PowerPoint</Application>
  <PresentationFormat>Widescreen</PresentationFormat>
  <Paragraphs>44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Agile Presentation</vt:lpstr>
      <vt:lpstr>Product Owner</vt:lpstr>
      <vt:lpstr>Scrum Master</vt:lpstr>
      <vt:lpstr>Team Role</vt:lpstr>
      <vt:lpstr>Software Development Life Cycle (SDLC)</vt:lpstr>
      <vt:lpstr>Describing Waterfall Model</vt:lpstr>
      <vt:lpstr>Which Approach to Choose?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Parnell, Jake</dc:creator>
  <cp:lastModifiedBy>Parnell, Jake</cp:lastModifiedBy>
  <cp:revision>18</cp:revision>
  <dcterms:created xsi:type="dcterms:W3CDTF">2025-02-08T05:57:08Z</dcterms:created>
  <dcterms:modified xsi:type="dcterms:W3CDTF">2025-02-20T23:38:27Z</dcterms:modified>
</cp:coreProperties>
</file>