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7" r:id="rId4"/>
    <p:sldId id="265" r:id="rId5"/>
    <p:sldId id="258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1"/>
    <p:restoredTop sz="94719"/>
  </p:normalViewPr>
  <p:slideViewPr>
    <p:cSldViewPr snapToGrid="0">
      <p:cViewPr varScale="1">
        <p:scale>
          <a:sx n="152" d="100"/>
          <a:sy n="152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18F95C-829D-D09C-270E-BE0F8CF59E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21A16-87DB-52CD-D670-F5E8F7F4B0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24CE4-CB2C-5C41-936E-A592A22F9146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23B41-6FEB-7532-3EE5-1C990A2D43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A9A8D-ED0A-140D-1999-B49D29F13F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58E57-D304-DF43-8580-8635EDBF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086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7F540-9683-6948-A8E6-D9DA65935EC5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4BE05-F5EE-894C-8E11-E611A7F0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0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7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8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2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9206-35EF-0F3B-E1D4-AC4093A74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597FE-3C5E-0C8F-853F-9942363B9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C942-11C0-9BB3-8AEF-2BDAD1FC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F851-DBA2-67A9-DE4B-BB9F99DD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DB9E-E2C3-F106-7499-87181E7B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9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AD78-7BD7-F7F0-0981-F1C4AE7E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C73D8-456A-FC34-430A-2F4C77748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39F10-B2C3-C28E-EFDF-659F6748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0087-1DA0-D516-0E0D-6B45EB2F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9114-07FA-3986-E002-10100BEC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0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2AD68-FC2E-9747-64FC-F68BEC9A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4E333-71F5-5999-4AE5-8E399459E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0FD7-9C5E-25AF-C5F9-DD20D4B4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0E6B2-87D0-A188-40AF-53BE76E4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DA77-9BE0-5DD5-2EE3-F8DFC44C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9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2BED-6144-07DD-5C1F-47EE3A06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29D6-753B-EEAD-AD22-BAF91D84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2F431-9B9A-1D6C-E1DF-F52ECB80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F2D0-1A40-4C50-7EE4-F23C1D0D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B7ED-0116-26AC-ECAC-D6B53063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7EAF-B31A-22CB-D23E-93C1BF99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0AF7A-2A4B-FF51-5D1D-7EC41A9D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3CAF8-EEDF-7AB1-050C-954B87A0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E21E-5393-F88F-8190-17AF2825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F6E28-AEB8-ECD9-0864-BB5049DE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0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9294-0321-B331-D716-4562BC7E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24BC-F5FC-9370-EDF3-FED2DE831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1AC5-5E8B-1574-CCA6-29B644ED2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67C8B-1902-DC0B-AF04-6015BBB6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7DF92-7604-6CE1-B3AB-3C3B03AF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1E527-C13B-62EF-8EB1-120E63F4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CBAE-8D67-75F3-0ABB-3EBB152C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D8F9B-85F4-F9FC-DCAA-59819601B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0A6B-10B5-5EF2-7FD9-EF3E8BC9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A55FB-D5BB-694B-8790-38C717674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C6481-7C05-35AB-CF1C-51103AA31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B673E-B800-B31A-C4C8-F4E2FA63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6C465-7A4B-6F71-7F6F-6EB05058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51EB9-CCC0-8899-2F81-1AE6AAD7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8C58-308A-1AFE-C8D3-414FE379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736D0-383B-EDFA-8ED2-9BCBF04B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EAA03-6BED-39FA-B217-9ADFEEB0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4CA83-8ACC-A7E0-DD27-F8AE86A6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BE76F-A580-ADE0-7704-A00D20A5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10D9C-172B-6C9D-FC37-3F815869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BECF-04A7-023A-FCD6-C3B2F333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4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2E16-B827-1752-1FFB-4A769898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937F-1631-78BB-261B-4F110C23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9B070-72A8-B5AD-734C-50910AC8D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BA2BE-8A36-6D12-B809-92356318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C1AB-6A97-94AA-5CDB-D3115C83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9A2E1-0917-E654-803E-ABCCE5E9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0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2A5C-330D-9D2D-0E44-EBDD4CC1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FE6B2-161F-19F4-EF6A-110A46AD5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A69AE-A64D-A4EC-DB1A-622CC0B35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03150-8826-0963-73A9-494E0463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E6592-D1DC-B000-0EF3-7171216F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8261-A9CA-5658-DC5C-AE840D5C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7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42E28-777C-3EDD-A752-027CC95B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E8A3-8CA7-B395-A407-4DAF3690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9D98-610B-1C1A-D1CA-162826288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April 26,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F71FB-41CA-1900-1F88-6186102B9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566 -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F4D8-0E9F-6135-4A65-94A531EA8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70F0-CCA2-E44B-8DAD-6DC1D081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E944-1A78-0AF8-EC41-107AA98F9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1331"/>
            <a:ext cx="9144000" cy="814060"/>
          </a:xfrm>
        </p:spPr>
        <p:txBody>
          <a:bodyPr>
            <a:normAutofit/>
          </a:bodyPr>
          <a:lstStyle/>
          <a:p>
            <a:r>
              <a:rPr lang="en-US" sz="3800" dirty="0"/>
              <a:t>CSCI 566 – Deep Learning and its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64195-B11D-BE43-FACA-D8E9F8E6F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6790"/>
            <a:ext cx="9144000" cy="122221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Reinforcement Learning for Recommender Systems – Environment Suite</a:t>
            </a:r>
          </a:p>
        </p:txBody>
      </p:sp>
      <p:pic>
        <p:nvPicPr>
          <p:cNvPr id="1028" name="Picture 4" descr="USC Thomas Lord Department of Computer Science (@CSatUSC) / X">
            <a:extLst>
              <a:ext uri="{FF2B5EF4-FFF2-40B4-BE49-F238E27FC236}">
                <a16:creationId xmlns:a16="http://schemas.microsoft.com/office/drawing/2014/main" id="{9129E9C8-0A4A-ACD2-B5AC-E7BE6C4E5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046" y="0"/>
            <a:ext cx="796954" cy="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A3A8E-7728-18E3-1653-2CA139109BAF}"/>
              </a:ext>
            </a:extLst>
          </p:cNvPr>
          <p:cNvSpPr txBox="1"/>
          <p:nvPr/>
        </p:nvSpPr>
        <p:spPr>
          <a:xfrm>
            <a:off x="4424452" y="3680399"/>
            <a:ext cx="3343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PRANAV PARNERKAR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4BE42B4-7CAB-BA81-0437-ECEDC8A1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26, 2024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62F46E-A8E5-325E-F2D8-47B22B05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1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C328DAC-A39E-D387-D92F-EA98C8E8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</p:spTree>
    <p:extLst>
      <p:ext uri="{BB962C8B-B14F-4D97-AF65-F5344CB8AC3E}">
        <p14:creationId xmlns:p14="http://schemas.microsoft.com/office/powerpoint/2010/main" val="199142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E3842-5138-5C53-119F-8B02E7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RL-based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RecSys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52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WHY?</a:t>
            </a:r>
          </a:p>
        </p:txBody>
      </p:sp>
      <p:pic>
        <p:nvPicPr>
          <p:cNvPr id="3074" name="Picture 2" descr="The Case For Mystery in Machine Learning | by Clair Marie McDade | Towards  Data Science">
            <a:extLst>
              <a:ext uri="{FF2B5EF4-FFF2-40B4-BE49-F238E27FC236}">
                <a16:creationId xmlns:a16="http://schemas.microsoft.com/office/drawing/2014/main" id="{5A0752E8-4454-DCA5-EEC2-B6DB4A5E8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5" t="23338" r="12091" b="18589"/>
          <a:stretch/>
        </p:blipFill>
        <p:spPr bwMode="auto">
          <a:xfrm>
            <a:off x="5319772" y="4542123"/>
            <a:ext cx="1969846" cy="9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derstanding the Structure of Neural Networks | by savannah logan |  Becoming Human: Artificial Intelligence Magazine">
            <a:extLst>
              <a:ext uri="{FF2B5EF4-FFF2-40B4-BE49-F238E27FC236}">
                <a16:creationId xmlns:a16="http://schemas.microsoft.com/office/drawing/2014/main" id="{7E5CBC47-2F87-EFF4-2417-DF0C2864F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20" y="1828800"/>
            <a:ext cx="3093514" cy="165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09277-EE33-BA09-DCEB-38A61C9C9C6B}"/>
              </a:ext>
            </a:extLst>
          </p:cNvPr>
          <p:cNvSpPr txBox="1"/>
          <p:nvPr/>
        </p:nvSpPr>
        <p:spPr>
          <a:xfrm>
            <a:off x="4190458" y="3485339"/>
            <a:ext cx="3432735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Learning-based RecSys – </a:t>
            </a:r>
            <a:r>
              <a:rPr lang="en-US" sz="1530" kern="1200">
                <a:solidFill>
                  <a:srgbClr val="B50000"/>
                </a:solidFill>
                <a:latin typeface="+mn-lt"/>
                <a:ea typeface="+mn-ea"/>
                <a:cs typeface="+mn-cs"/>
              </a:rPr>
              <a:t>The Norm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3078" name="Picture 6" descr="Clickbait Headlines Befuddle AI, Fail to Entice Readers">
            <a:extLst>
              <a:ext uri="{FF2B5EF4-FFF2-40B4-BE49-F238E27FC236}">
                <a16:creationId xmlns:a16="http://schemas.microsoft.com/office/drawing/2014/main" id="{34732E1D-D6B3-9275-C0B3-23FA2113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875" y="4616518"/>
            <a:ext cx="1969846" cy="9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lack human silhouette with red cross. Deleted or blocked web user  interface with vector offline warning 32403811 Vector Art at Vecteezy">
            <a:extLst>
              <a:ext uri="{FF2B5EF4-FFF2-40B4-BE49-F238E27FC236}">
                <a16:creationId xmlns:a16="http://schemas.microsoft.com/office/drawing/2014/main" id="{67E315D9-9170-7DAB-B42E-65C44C05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53" y="4410515"/>
            <a:ext cx="1179623" cy="117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ampling — Statistical approach in Machine learning | by Suresha HP |  Analytics Vidhya | Jan, 2021 | Medium | Analytics Vidhya">
            <a:extLst>
              <a:ext uri="{FF2B5EF4-FFF2-40B4-BE49-F238E27FC236}">
                <a16:creationId xmlns:a16="http://schemas.microsoft.com/office/drawing/2014/main" id="{FF7D8694-01AB-561B-F093-AF1ECF081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33" y="4465073"/>
            <a:ext cx="2228630" cy="12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E4C35-1A0E-19D0-9E28-C5DE552F1819}"/>
              </a:ext>
            </a:extLst>
          </p:cNvPr>
          <p:cNvSpPr txBox="1"/>
          <p:nvPr/>
        </p:nvSpPr>
        <p:spPr>
          <a:xfrm>
            <a:off x="5036439" y="5458530"/>
            <a:ext cx="2542491" cy="640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Networks – Black Box</a:t>
            </a:r>
          </a:p>
          <a:p>
            <a:pPr defTabSz="777240">
              <a:spcAft>
                <a:spcPts val="600"/>
              </a:spcAft>
            </a:pPr>
            <a:r>
              <a:rPr lang="en-US" sz="1530" kern="1200">
                <a:solidFill>
                  <a:srgbClr val="B50000"/>
                </a:solidFill>
                <a:latin typeface="+mn-lt"/>
                <a:ea typeface="+mn-ea"/>
                <a:cs typeface="+mn-cs"/>
              </a:rPr>
              <a:t>Compromised Interpretability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30305-D549-B995-2623-CB64629689F1}"/>
              </a:ext>
            </a:extLst>
          </p:cNvPr>
          <p:cNvSpPr txBox="1"/>
          <p:nvPr/>
        </p:nvSpPr>
        <p:spPr>
          <a:xfrm>
            <a:off x="8075765" y="5313067"/>
            <a:ext cx="2716065" cy="640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Myopia</a:t>
            </a:r>
          </a:p>
          <a:p>
            <a:pPr algn="ctr" defTabSz="777240">
              <a:spcAft>
                <a:spcPts val="600"/>
              </a:spcAft>
            </a:pPr>
            <a:r>
              <a:rPr lang="en-US" sz="1530" kern="1200">
                <a:solidFill>
                  <a:srgbClr val="B50000"/>
                </a:solidFill>
                <a:latin typeface="+mn-lt"/>
                <a:ea typeface="+mn-ea"/>
                <a:cs typeface="+mn-cs"/>
              </a:rPr>
              <a:t>Compromised Long-Term Utility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7AC69-8969-6752-F090-30B3D0BBFE66}"/>
              </a:ext>
            </a:extLst>
          </p:cNvPr>
          <p:cNvSpPr txBox="1"/>
          <p:nvPr/>
        </p:nvSpPr>
        <p:spPr>
          <a:xfrm>
            <a:off x="1896396" y="5627204"/>
            <a:ext cx="2246256" cy="640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System-induced Bias</a:t>
            </a:r>
          </a:p>
          <a:p>
            <a:pPr algn="ctr" defTabSz="777240">
              <a:spcAft>
                <a:spcPts val="600"/>
              </a:spcAft>
            </a:pPr>
            <a:r>
              <a:rPr lang="en-US" sz="1530" kern="1200">
                <a:solidFill>
                  <a:srgbClr val="B50000"/>
                </a:solidFill>
                <a:latin typeface="+mn-lt"/>
                <a:ea typeface="+mn-ea"/>
                <a:cs typeface="+mn-cs"/>
              </a:rPr>
              <a:t>User Preferences Ignored 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F0CDC85-2B28-4204-FB8A-7D409E53713D}"/>
              </a:ext>
            </a:extLst>
          </p:cNvPr>
          <p:cNvSpPr/>
          <p:nvPr/>
        </p:nvSpPr>
        <p:spPr>
          <a:xfrm>
            <a:off x="5910876" y="3867795"/>
            <a:ext cx="183703" cy="6085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AFEC0AC-899F-432B-CB26-9B0E60CD3D28}"/>
              </a:ext>
            </a:extLst>
          </p:cNvPr>
          <p:cNvSpPr/>
          <p:nvPr/>
        </p:nvSpPr>
        <p:spPr>
          <a:xfrm rot="2486647">
            <a:off x="3791573" y="3774678"/>
            <a:ext cx="188986" cy="7177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FA091BB-FB7E-2450-93A8-131E7B1DF075}"/>
              </a:ext>
            </a:extLst>
          </p:cNvPr>
          <p:cNvSpPr/>
          <p:nvPr/>
        </p:nvSpPr>
        <p:spPr>
          <a:xfrm rot="18892449">
            <a:off x="7953338" y="3606380"/>
            <a:ext cx="188986" cy="9985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59139E4-D68C-5673-9A63-8CA641E7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1C3424B-618F-AAE4-C283-0CACB478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4" descr="USC Thomas Lord Department of Computer Science (@CSatUSC) / X">
            <a:extLst>
              <a:ext uri="{FF2B5EF4-FFF2-40B4-BE49-F238E27FC236}">
                <a16:creationId xmlns:a16="http://schemas.microsoft.com/office/drawing/2014/main" id="{98E802A8-8C49-22D2-6963-C617B8C6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046" y="0"/>
            <a:ext cx="796954" cy="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8EBBB53-8261-1DF1-A961-5BF51BE5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</p:spTree>
    <p:extLst>
      <p:ext uri="{BB962C8B-B14F-4D97-AF65-F5344CB8AC3E}">
        <p14:creationId xmlns:p14="http://schemas.microsoft.com/office/powerpoint/2010/main" val="260038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6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5" name="Rectangle 206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13FC8-E2B8-7CA6-C05B-3A42AC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Problem Statement </a:t>
            </a:r>
          </a:p>
        </p:txBody>
      </p:sp>
      <p:sp>
        <p:nvSpPr>
          <p:cNvPr id="2076" name="Rectangle 206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7" name="Rectangle 207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7574D-94EB-0515-08DF-81C4874E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92234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Building an RL-</a:t>
            </a:r>
            <a:r>
              <a:rPr lang="en-US" sz="1800" dirty="0" err="1"/>
              <a:t>RecSys</a:t>
            </a:r>
            <a:r>
              <a:rPr lang="en-US" sz="1800" dirty="0"/>
              <a:t> Environment for Video Recommendations (Netflix/YouTube) – Using Google </a:t>
            </a:r>
            <a:r>
              <a:rPr lang="en-US" sz="1800" dirty="0" err="1"/>
              <a:t>RecSim</a:t>
            </a:r>
            <a:r>
              <a:rPr lang="en-US" sz="1800" dirty="0"/>
              <a:t>.</a:t>
            </a:r>
          </a:p>
          <a:p>
            <a:r>
              <a:rPr lang="en-US" sz="1800" dirty="0"/>
              <a:t>Benchmarking simple RL agents on developed environment.</a:t>
            </a:r>
          </a:p>
          <a:p>
            <a:r>
              <a:rPr lang="en-US" sz="1800" dirty="0"/>
              <a:t>Identifying relevant RL-</a:t>
            </a:r>
            <a:r>
              <a:rPr lang="en-US" sz="1800" dirty="0" err="1"/>
              <a:t>RecSys</a:t>
            </a:r>
            <a:r>
              <a:rPr lang="en-US" sz="1800" dirty="0"/>
              <a:t> challenges/future scope.</a:t>
            </a:r>
          </a:p>
        </p:txBody>
      </p:sp>
      <p:pic>
        <p:nvPicPr>
          <p:cNvPr id="2052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74BDF84-41E5-F25D-7B78-91F1D5E5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660" y="2734056"/>
            <a:ext cx="9745072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400E-3482-BCDC-97E2-186D8C72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C8EAC-343C-99E9-0008-9BCD1BC5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4" descr="USC Thomas Lord Department of Computer Science (@CSatUSC) / X">
            <a:extLst>
              <a:ext uri="{FF2B5EF4-FFF2-40B4-BE49-F238E27FC236}">
                <a16:creationId xmlns:a16="http://schemas.microsoft.com/office/drawing/2014/main" id="{7D3DFEF5-E5AD-5BAF-F68E-51832C5A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046" y="0"/>
            <a:ext cx="796954" cy="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AAAC3-35D3-388D-830F-170B7694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</p:spTree>
    <p:extLst>
      <p:ext uri="{BB962C8B-B14F-4D97-AF65-F5344CB8AC3E}">
        <p14:creationId xmlns:p14="http://schemas.microsoft.com/office/powerpoint/2010/main" val="57926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42B4-0931-838E-0693-9865EB29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Dataset and Feature Engineering – Netflix Environment</a:t>
            </a:r>
          </a:p>
        </p:txBody>
      </p:sp>
      <p:pic>
        <p:nvPicPr>
          <p:cNvPr id="11" name="Content Placeholder 10" descr="A screen shot of a movie list&#10;&#10;Description automatically generated">
            <a:extLst>
              <a:ext uri="{FF2B5EF4-FFF2-40B4-BE49-F238E27FC236}">
                <a16:creationId xmlns:a16="http://schemas.microsoft.com/office/drawing/2014/main" id="{3F47B539-778C-35EE-65EF-13B3F7C9AB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8286" y="2473454"/>
            <a:ext cx="4494107" cy="1899800"/>
          </a:xfrm>
        </p:spPr>
      </p:pic>
      <p:pic>
        <p:nvPicPr>
          <p:cNvPr id="16" name="Content Placeholder 15" descr="A diagram of a movie&#10;&#10;Description automatically generated">
            <a:extLst>
              <a:ext uri="{FF2B5EF4-FFF2-40B4-BE49-F238E27FC236}">
                <a16:creationId xmlns:a16="http://schemas.microsoft.com/office/drawing/2014/main" id="{CBA8D6F0-E85A-94E6-3126-50E0DC619F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1804" y="1862209"/>
            <a:ext cx="6848722" cy="39849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C6E51-2D45-B1A3-8239-55BCCE53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72DE-81C7-BC86-343D-E952931A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CB6F-F377-94EA-7CBC-17037DF9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4" descr="USC Thomas Lord Department of Computer Science (@CSatUSC) / X">
            <a:extLst>
              <a:ext uri="{FF2B5EF4-FFF2-40B4-BE49-F238E27FC236}">
                <a16:creationId xmlns:a16="http://schemas.microsoft.com/office/drawing/2014/main" id="{F99FE104-D4BD-00C6-674F-6841162FA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046" y="0"/>
            <a:ext cx="796954" cy="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6E67F3-321E-5C79-48FD-C96483424343}"/>
              </a:ext>
            </a:extLst>
          </p:cNvPr>
          <p:cNvSpPr txBox="1"/>
          <p:nvPr/>
        </p:nvSpPr>
        <p:spPr>
          <a:xfrm>
            <a:off x="286637" y="4373254"/>
            <a:ext cx="469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Netflix Audience Behavior Dataset – UK movies </a:t>
            </a:r>
          </a:p>
          <a:p>
            <a:pPr algn="ctr"/>
            <a:r>
              <a:rPr lang="en-US" dirty="0"/>
              <a:t>by </a:t>
            </a:r>
            <a:r>
              <a:rPr lang="en-US" dirty="0" err="1"/>
              <a:t>Vod</a:t>
            </a:r>
            <a:r>
              <a:rPr lang="en-US" dirty="0"/>
              <a:t> Clickstream et al. – Hosted on Kaggle</a:t>
            </a:r>
          </a:p>
          <a:p>
            <a:pPr algn="ctr"/>
            <a:r>
              <a:rPr lang="en-US" dirty="0"/>
              <a:t>[https://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vodclickstream</a:t>
            </a:r>
            <a:r>
              <a:rPr lang="en-US" dirty="0"/>
              <a:t>/</a:t>
            </a:r>
            <a:r>
              <a:rPr lang="en-US" dirty="0" err="1"/>
              <a:t>netflix</a:t>
            </a:r>
            <a:r>
              <a:rPr lang="en-US" dirty="0"/>
              <a:t>-audience-</a:t>
            </a:r>
            <a:r>
              <a:rPr lang="en-US" dirty="0" err="1"/>
              <a:t>behaviour</a:t>
            </a:r>
            <a:r>
              <a:rPr lang="en-US" dirty="0"/>
              <a:t>-</a:t>
            </a:r>
            <a:r>
              <a:rPr lang="en-US" dirty="0" err="1"/>
              <a:t>uk</a:t>
            </a:r>
            <a:r>
              <a:rPr lang="en-US" dirty="0"/>
              <a:t>-movies]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124C3D-E192-17B0-DA0E-B176CED0757C}"/>
              </a:ext>
            </a:extLst>
          </p:cNvPr>
          <p:cNvSpPr txBox="1"/>
          <p:nvPr/>
        </p:nvSpPr>
        <p:spPr>
          <a:xfrm>
            <a:off x="7576759" y="1629968"/>
            <a:ext cx="20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Feature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2D813-1B21-B07F-7D47-3050E362501B}"/>
              </a:ext>
            </a:extLst>
          </p:cNvPr>
          <p:cNvSpPr txBox="1"/>
          <p:nvPr/>
        </p:nvSpPr>
        <p:spPr>
          <a:xfrm>
            <a:off x="2184606" y="2104122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0680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BF90-FDAD-F8A7-ED30-9D17CDDB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499"/>
            <a:ext cx="10515600" cy="11286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Technical Details – </a:t>
            </a:r>
            <a:r>
              <a:rPr lang="en-US" sz="3600" dirty="0" err="1">
                <a:solidFill>
                  <a:srgbClr val="C00000"/>
                </a:solidFill>
              </a:rPr>
              <a:t>RecSim</a:t>
            </a:r>
            <a:r>
              <a:rPr lang="en-US" sz="3600" dirty="0">
                <a:solidFill>
                  <a:srgbClr val="C00000"/>
                </a:solidFill>
              </a:rPr>
              <a:t> Environment Development</a:t>
            </a:r>
          </a:p>
        </p:txBody>
      </p:sp>
      <p:pic>
        <p:nvPicPr>
          <p:cNvPr id="4100" name="Picture 4" descr="RecSim implementation">
            <a:extLst>
              <a:ext uri="{FF2B5EF4-FFF2-40B4-BE49-F238E27FC236}">
                <a16:creationId xmlns:a16="http://schemas.microsoft.com/office/drawing/2014/main" id="{61D7D37E-67D8-E79A-4E35-DE40B9B35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6" b="9909"/>
          <a:stretch/>
        </p:blipFill>
        <p:spPr bwMode="auto">
          <a:xfrm>
            <a:off x="0" y="1286752"/>
            <a:ext cx="7330026" cy="482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27DFB-8935-A64B-C3C3-B7F1A727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8373C-B807-B55A-2C41-E4310E72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4" descr="USC Thomas Lord Department of Computer Science (@CSatUSC) / X">
            <a:extLst>
              <a:ext uri="{FF2B5EF4-FFF2-40B4-BE49-F238E27FC236}">
                <a16:creationId xmlns:a16="http://schemas.microsoft.com/office/drawing/2014/main" id="{3C410218-747A-2259-6DD3-377F95F1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046" y="0"/>
            <a:ext cx="796954" cy="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B7FDE-B7BF-26E6-4C53-50FC01DF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458C4-A03F-8947-9077-DFF513A9CC8B}"/>
              </a:ext>
            </a:extLst>
          </p:cNvPr>
          <p:cNvSpPr txBox="1"/>
          <p:nvPr/>
        </p:nvSpPr>
        <p:spPr>
          <a:xfrm>
            <a:off x="7222923" y="2167116"/>
            <a:ext cx="49355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Salient Features</a:t>
            </a:r>
            <a:endParaRPr lang="en-US" b="0" dirty="0">
              <a:solidFill>
                <a:srgbClr val="C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Relevance Score = 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UserInterest_Vector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) . 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ideo_Genre_Vector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Choice model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itchFamily="2" charset="2"/>
              </a:rPr>
              <a:t>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oftmax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(Relevance Score)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Updates: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  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(Time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udget - Watch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ime)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Evolving interests – Update(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UserInterest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_Vector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) based on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    Selection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- Increase(Time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udget) - based on Diversity(Recommendation)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Reward - Watch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ime(Clicked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ideo)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Trade off for longer sessions - Right balance b/w Diversity(Recommendation) &amp; Relevance(Recommendation)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44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2BBD-E6B1-DE48-8201-B8DD6A33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4840"/>
          </a:xfrm>
        </p:spPr>
        <p:txBody>
          <a:bodyPr>
            <a:normAutofit/>
          </a:bodyPr>
          <a:lstStyle/>
          <a:p>
            <a:pPr algn="ctr"/>
            <a:r>
              <a:rPr lang="en-US" sz="4300" dirty="0"/>
              <a:t>Benchmarking Agents – </a:t>
            </a:r>
            <a:r>
              <a:rPr lang="en-US" sz="4300" dirty="0">
                <a:solidFill>
                  <a:srgbClr val="C00000"/>
                </a:solidFill>
              </a:rPr>
              <a:t>Random, Greedy, DQN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08AE-BD50-DE87-DE38-E0AD64F7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779"/>
            <a:ext cx="2743200" cy="365125"/>
          </a:xfrm>
        </p:spPr>
        <p:txBody>
          <a:bodyPr/>
          <a:lstStyle/>
          <a:p>
            <a:r>
              <a:rPr lang="en-US"/>
              <a:t>April 26,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3266C-89A9-69AF-92CF-10797978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9547"/>
            <a:ext cx="2743200" cy="365125"/>
          </a:xfrm>
        </p:spPr>
        <p:txBody>
          <a:bodyPr/>
          <a:lstStyle/>
          <a:p>
            <a:fld id="{EFA970F0-CCA2-E44B-8DAD-6DC1D081E7D9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4" descr="USC Thomas Lord Department of Computer Science (@CSatUSC) / X">
            <a:extLst>
              <a:ext uri="{FF2B5EF4-FFF2-40B4-BE49-F238E27FC236}">
                <a16:creationId xmlns:a16="http://schemas.microsoft.com/office/drawing/2014/main" id="{873FB5CB-0111-3175-28B3-DE16A1656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046" y="0"/>
            <a:ext cx="796954" cy="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3C1600-B4AC-CEF0-84D3-94574BE9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9512" y="6416778"/>
            <a:ext cx="4114800" cy="365125"/>
          </a:xfrm>
        </p:spPr>
        <p:txBody>
          <a:bodyPr/>
          <a:lstStyle/>
          <a:p>
            <a:r>
              <a:rPr lang="en-US" dirty="0"/>
              <a:t>CSCI 566 - Spring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EB2C0-539E-6EDE-294E-90B8FFC8E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624" y="1076030"/>
            <a:ext cx="2843950" cy="2640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1C6CF1-F5DF-E7F0-1193-B9D77261F484}"/>
              </a:ext>
            </a:extLst>
          </p:cNvPr>
          <p:cNvSpPr txBox="1"/>
          <p:nvPr/>
        </p:nvSpPr>
        <p:spPr>
          <a:xfrm>
            <a:off x="9511456" y="70669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DQN</a:t>
            </a:r>
          </a:p>
        </p:txBody>
      </p:sp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E40E0236-CE1E-FF40-86C9-C7A5D72AF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043" y="1076031"/>
            <a:ext cx="2694123" cy="26402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222936-D313-3B32-83BA-F04B197A92F6}"/>
              </a:ext>
            </a:extLst>
          </p:cNvPr>
          <p:cNvSpPr txBox="1"/>
          <p:nvPr/>
        </p:nvSpPr>
        <p:spPr>
          <a:xfrm>
            <a:off x="5564025" y="706699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Greedy</a:t>
            </a:r>
          </a:p>
        </p:txBody>
      </p:sp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7A42604C-7AD9-D0B0-B68C-D9AAB597A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015" y="1076032"/>
            <a:ext cx="2655570" cy="26402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FE07B2-F2D6-13A6-39FD-95D5BD97F119}"/>
              </a:ext>
            </a:extLst>
          </p:cNvPr>
          <p:cNvSpPr txBox="1"/>
          <p:nvPr/>
        </p:nvSpPr>
        <p:spPr>
          <a:xfrm>
            <a:off x="1765613" y="70669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10D0F72-8334-A389-A1E7-61A814EA7A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681" y="3789602"/>
            <a:ext cx="3441999" cy="2640293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55BF98AE-FFE1-8F73-39A9-63096C2C02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199" y="3789602"/>
            <a:ext cx="3441998" cy="2640293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C189C315-6AD1-6F62-C9E6-F3E1A883E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3400" y="3787380"/>
            <a:ext cx="3508919" cy="2640293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56BED2E-85F2-CCEA-292F-0953500AB845}"/>
              </a:ext>
            </a:extLst>
          </p:cNvPr>
          <p:cNvSpPr/>
          <p:nvPr/>
        </p:nvSpPr>
        <p:spPr>
          <a:xfrm>
            <a:off x="8912888" y="4308078"/>
            <a:ext cx="2482158" cy="1268757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34301D9-1F2E-6985-3EA2-984ECCC3F886}"/>
              </a:ext>
            </a:extLst>
          </p:cNvPr>
          <p:cNvSpPr/>
          <p:nvPr/>
        </p:nvSpPr>
        <p:spPr>
          <a:xfrm rot="20881403">
            <a:off x="9346187" y="5281487"/>
            <a:ext cx="1594344" cy="13135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2BBD-E6B1-DE48-8201-B8DD6A33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dirty="0"/>
              <a:t>Benchmarking Agents – </a:t>
            </a:r>
            <a:r>
              <a:rPr lang="en-US" sz="4300" dirty="0">
                <a:solidFill>
                  <a:srgbClr val="C00000"/>
                </a:solidFill>
              </a:rPr>
              <a:t>Random, Greedy, DQN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BA931-1427-3ECF-992D-2D4E9207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79A16-8A83-BB39-18D7-725CF4C5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 descr="USC Thomas Lord Department of Computer Science (@CSatUSC) / X">
            <a:extLst>
              <a:ext uri="{FF2B5EF4-FFF2-40B4-BE49-F238E27FC236}">
                <a16:creationId xmlns:a16="http://schemas.microsoft.com/office/drawing/2014/main" id="{BCFBA279-0B03-BA5F-2052-BDE9F2D3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046" y="0"/>
            <a:ext cx="796954" cy="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3D1125-D992-55FC-B224-725DBB3F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CAA2A-9EEC-3E67-5196-0B24305F06BA}"/>
              </a:ext>
            </a:extLst>
          </p:cNvPr>
          <p:cNvSpPr txBox="1"/>
          <p:nvPr/>
        </p:nvSpPr>
        <p:spPr>
          <a:xfrm>
            <a:off x="9982200" y="508911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DQN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938F3-EF61-7CBA-CB38-08E50F56F1A7}"/>
              </a:ext>
            </a:extLst>
          </p:cNvPr>
          <p:cNvSpPr txBox="1"/>
          <p:nvPr/>
        </p:nvSpPr>
        <p:spPr>
          <a:xfrm>
            <a:off x="5790452" y="5089110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3D240-0DBD-5519-4C21-A3F553B425FC}"/>
              </a:ext>
            </a:extLst>
          </p:cNvPr>
          <p:cNvSpPr txBox="1"/>
          <p:nvPr/>
        </p:nvSpPr>
        <p:spPr>
          <a:xfrm>
            <a:off x="1572331" y="508911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</a:p>
        </p:txBody>
      </p:sp>
      <p:pic>
        <p:nvPicPr>
          <p:cNvPr id="8" name="Picture 7" descr="A graph with colored dots&#10;&#10;Description automatically generated">
            <a:extLst>
              <a:ext uri="{FF2B5EF4-FFF2-40B4-BE49-F238E27FC236}">
                <a16:creationId xmlns:a16="http://schemas.microsoft.com/office/drawing/2014/main" id="{1B45F0CB-5AA2-E687-3DEF-C344A0A00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856" y="2363055"/>
            <a:ext cx="4114800" cy="2726055"/>
          </a:xfrm>
          <a:prstGeom prst="rect">
            <a:avLst/>
          </a:prstGeom>
        </p:spPr>
      </p:pic>
      <p:pic>
        <p:nvPicPr>
          <p:cNvPr id="14" name="Picture 13" descr="A graph with orange dots and green dots&#10;&#10;Description automatically generated">
            <a:extLst>
              <a:ext uri="{FF2B5EF4-FFF2-40B4-BE49-F238E27FC236}">
                <a16:creationId xmlns:a16="http://schemas.microsoft.com/office/drawing/2014/main" id="{A93E869A-F328-B9DD-5102-0442E72AF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2363055"/>
            <a:ext cx="4114800" cy="2726055"/>
          </a:xfrm>
          <a:prstGeom prst="rect">
            <a:avLst/>
          </a:prstGeom>
        </p:spPr>
      </p:pic>
      <p:pic>
        <p:nvPicPr>
          <p:cNvPr id="18" name="Picture 17" descr="A graph with numbers and dots&#10;&#10;Description automatically generated">
            <a:extLst>
              <a:ext uri="{FF2B5EF4-FFF2-40B4-BE49-F238E27FC236}">
                <a16:creationId xmlns:a16="http://schemas.microsoft.com/office/drawing/2014/main" id="{3D4889AF-7785-15EA-3166-51026EF4A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63055"/>
            <a:ext cx="4114800" cy="2726055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611B6E-D8BA-5207-BA9B-45215BDBB479}"/>
              </a:ext>
            </a:extLst>
          </p:cNvPr>
          <p:cNvSpPr/>
          <p:nvPr/>
        </p:nvSpPr>
        <p:spPr>
          <a:xfrm>
            <a:off x="8693509" y="3565463"/>
            <a:ext cx="3109802" cy="1523647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5E8C3787-56B7-0316-D5A5-20563C260913}"/>
              </a:ext>
            </a:extLst>
          </p:cNvPr>
          <p:cNvSpPr/>
          <p:nvPr/>
        </p:nvSpPr>
        <p:spPr>
          <a:xfrm>
            <a:off x="6153324" y="3791966"/>
            <a:ext cx="167780" cy="293615"/>
          </a:xfrm>
          <a:prstGeom prst="up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37EE6-8923-E9DB-F04B-713B36257ABB}"/>
              </a:ext>
            </a:extLst>
          </p:cNvPr>
          <p:cNvSpPr txBox="1"/>
          <p:nvPr/>
        </p:nvSpPr>
        <p:spPr>
          <a:xfrm>
            <a:off x="5399773" y="4037220"/>
            <a:ext cx="1674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Myopic Engagement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FB50A96-DDDD-24D3-455E-4DBEF4B359DD}"/>
              </a:ext>
            </a:extLst>
          </p:cNvPr>
          <p:cNvSpPr/>
          <p:nvPr/>
        </p:nvSpPr>
        <p:spPr>
          <a:xfrm>
            <a:off x="5368953" y="3548602"/>
            <a:ext cx="1736521" cy="22650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DC2AC792-7EA5-80A9-3A84-981CB90B98B4}"/>
              </a:ext>
            </a:extLst>
          </p:cNvPr>
          <p:cNvSpPr/>
          <p:nvPr/>
        </p:nvSpPr>
        <p:spPr>
          <a:xfrm rot="10800000">
            <a:off x="10094638" y="3260737"/>
            <a:ext cx="167780" cy="293615"/>
          </a:xfrm>
          <a:prstGeom prst="up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EA304-95C3-3966-7420-A1933C3C6785}"/>
              </a:ext>
            </a:extLst>
          </p:cNvPr>
          <p:cNvSpPr txBox="1"/>
          <p:nvPr/>
        </p:nvSpPr>
        <p:spPr>
          <a:xfrm>
            <a:off x="9225382" y="2984760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Long-Term Engagement</a:t>
            </a:r>
          </a:p>
        </p:txBody>
      </p:sp>
    </p:spTree>
    <p:extLst>
      <p:ext uri="{BB962C8B-B14F-4D97-AF65-F5344CB8AC3E}">
        <p14:creationId xmlns:p14="http://schemas.microsoft.com/office/powerpoint/2010/main" val="274744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FC31A87-FE94-1C17-A68D-663FABCB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8DB84-6C50-DCB3-15AC-4750BC6C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4" descr="USC Thomas Lord Department of Computer Science (@CSatUSC) / X">
            <a:extLst>
              <a:ext uri="{FF2B5EF4-FFF2-40B4-BE49-F238E27FC236}">
                <a16:creationId xmlns:a16="http://schemas.microsoft.com/office/drawing/2014/main" id="{1283A18F-D1A5-281E-48A4-B52A84C26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046" y="0"/>
            <a:ext cx="796954" cy="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AFB157-242F-BDED-EF2E-510853F4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A2F1FA9-98BB-6C34-A8ED-01067B085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53763"/>
              </p:ext>
            </p:extLst>
          </p:nvPr>
        </p:nvGraphicFramePr>
        <p:xfrm>
          <a:off x="1346200" y="1057752"/>
          <a:ext cx="9499600" cy="47424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9800">
                  <a:extLst>
                    <a:ext uri="{9D8B030D-6E8A-4147-A177-3AD203B41FA5}">
                      <a16:colId xmlns:a16="http://schemas.microsoft.com/office/drawing/2014/main" val="3437016939"/>
                    </a:ext>
                  </a:extLst>
                </a:gridCol>
                <a:gridCol w="4749800">
                  <a:extLst>
                    <a:ext uri="{9D8B030D-6E8A-4147-A177-3AD203B41FA5}">
                      <a16:colId xmlns:a16="http://schemas.microsoft.com/office/drawing/2014/main" val="872256472"/>
                    </a:ext>
                  </a:extLst>
                </a:gridCol>
              </a:tblGrid>
              <a:tr h="4801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Future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00591"/>
                  </a:ext>
                </a:extLst>
              </a:tr>
              <a:tr h="82878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a. Feature Ingestion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a. Development of data ingestion modules for </a:t>
                      </a:r>
                      <a:r>
                        <a:rPr lang="en-US" dirty="0" err="1"/>
                        <a:t>RecSim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84935"/>
                  </a:ext>
                </a:extLst>
              </a:tr>
              <a:tr h="82878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b. Exploration vs Exploitation - Environment Design &amp;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b. </a:t>
                      </a:r>
                      <a:r>
                        <a:rPr lang="en-US" dirty="0" err="1"/>
                        <a:t>AutoRL</a:t>
                      </a:r>
                      <a:r>
                        <a:rPr lang="en-US" dirty="0"/>
                        <a:t>-based Tuning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52603"/>
                  </a:ext>
                </a:extLst>
              </a:tr>
              <a:tr h="260475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c. Scalability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/>
                        <a:t>Handling larger datasets/online data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/>
                        <a:t>Training - Time/Compute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c. Rapid evolution of formal libraries, offering enhanced plug-n-play functionalities.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/>
                        <a:t>Richer/Refined Data Sources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/>
                        <a:t>Matured GPU-enabled training infrastructure for </a:t>
                      </a:r>
                      <a:r>
                        <a:rPr lang="en-US" dirty="0" err="1"/>
                        <a:t>RecSim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3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51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blue sign with white text&#10;&#10;Description automatically generated">
            <a:extLst>
              <a:ext uri="{FF2B5EF4-FFF2-40B4-BE49-F238E27FC236}">
                <a16:creationId xmlns:a16="http://schemas.microsoft.com/office/drawing/2014/main" id="{45F3BA54-345D-412E-A17F-36088296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449" y="1201003"/>
            <a:ext cx="4301545" cy="410797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FB4628-0B63-02E9-391F-59B44CE6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26,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4D104-F7DF-8ADB-A038-9C6BF3D0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70F0-CCA2-E44B-8DAD-6DC1D081E7D9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4" descr="USC Thomas Lord Department of Computer Science (@CSatUSC) / X">
            <a:extLst>
              <a:ext uri="{FF2B5EF4-FFF2-40B4-BE49-F238E27FC236}">
                <a16:creationId xmlns:a16="http://schemas.microsoft.com/office/drawing/2014/main" id="{44AEAAA5-7057-DD68-9C7E-62D1FC077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046" y="0"/>
            <a:ext cx="796954" cy="7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456A3C8-F9CE-A772-1A26-3D029153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566 - Spring 2024</a:t>
            </a:r>
          </a:p>
        </p:txBody>
      </p:sp>
    </p:spTree>
    <p:extLst>
      <p:ext uri="{BB962C8B-B14F-4D97-AF65-F5344CB8AC3E}">
        <p14:creationId xmlns:p14="http://schemas.microsoft.com/office/powerpoint/2010/main" val="165009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413</Words>
  <Application>Microsoft Macintosh PowerPoint</Application>
  <PresentationFormat>Widescreen</PresentationFormat>
  <Paragraphs>81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CSCI 566 – Deep Learning and its Applications</vt:lpstr>
      <vt:lpstr>RL-based RecSys – WHY?</vt:lpstr>
      <vt:lpstr>Problem Statement </vt:lpstr>
      <vt:lpstr>Dataset and Feature Engineering – Netflix Environment</vt:lpstr>
      <vt:lpstr>Technical Details – RecSim Environment Development</vt:lpstr>
      <vt:lpstr>Benchmarking Agents – Random, Greedy, DQN</vt:lpstr>
      <vt:lpstr>Benchmarking Agents – Random, Greedy, DQN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566 – Deep Learning and its Applications</dc:title>
  <dc:creator>Pranav Parnerkar</dc:creator>
  <cp:lastModifiedBy>Pranav Parnerkar</cp:lastModifiedBy>
  <cp:revision>27</cp:revision>
  <dcterms:created xsi:type="dcterms:W3CDTF">2024-04-23T02:33:12Z</dcterms:created>
  <dcterms:modified xsi:type="dcterms:W3CDTF">2024-07-31T21:28:19Z</dcterms:modified>
</cp:coreProperties>
</file>