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8" r:id="rId9"/>
    <p:sldId id="263" r:id="rId10"/>
    <p:sldId id="269" r:id="rId11"/>
    <p:sldId id="270" r:id="rId12"/>
    <p:sldId id="264" r:id="rId13"/>
    <p:sldId id="271" r:id="rId14"/>
    <p:sldId id="265" r:id="rId15"/>
    <p:sldId id="260" r:id="rId16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4" autoAdjust="0"/>
    <p:restoredTop sz="72205" autoAdjust="0"/>
  </p:normalViewPr>
  <p:slideViewPr>
    <p:cSldViewPr snapToGrid="0">
      <p:cViewPr varScale="1">
        <p:scale>
          <a:sx n="65" d="100"/>
          <a:sy n="65" d="100"/>
        </p:scale>
        <p:origin x="1350" y="72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7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8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</a:t>
            </a: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948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Zomato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Sales Prediction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254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766334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5336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113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5" y="1247226"/>
            <a:ext cx="8541187" cy="984885"/>
          </a:xfrm>
        </p:spPr>
        <p:txBody>
          <a:bodyPr/>
          <a:lstStyle/>
          <a:p>
            <a:r>
              <a:rPr lang="en-US" altLang="en-US" b="1" dirty="0"/>
              <a:t>Correlation matrix of the </a:t>
            </a:r>
            <a:r>
              <a:rPr lang="en-US" altLang="en-US" b="1" dirty="0" smtClean="0"/>
              <a:t>dataset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8" y="1932442"/>
            <a:ext cx="8288594" cy="45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5" y="1228881"/>
            <a:ext cx="8541187" cy="861774"/>
          </a:xfrm>
        </p:spPr>
        <p:txBody>
          <a:bodyPr/>
          <a:lstStyle/>
          <a:p>
            <a:r>
              <a:rPr lang="en-US" altLang="en-US" sz="2400" b="1" dirty="0"/>
              <a:t>Cost comparison for Online orders V/s Offline orders :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0" y="2090655"/>
            <a:ext cx="8090417" cy="43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E82-D7B9-7613-75FD-3BF1A9BD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229C-469C-463B-2C08-3B1C15A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8A6D-D3E1-2249-2486-1D847C0661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E583E-7E40-67A6-7FB3-0C82F52FF9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01E89-D374-228D-1629-9C6AA7048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DE32FD-28FE-CEC8-3037-70E59C0F20A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49468" y="2178041"/>
            <a:ext cx="86902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 Algorithms: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Baseline model for predicting continuous sales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capturing non-linear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Gradient boosting for high accuracy and handling complex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Models (if needed):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ARIMA or Prophet for time-based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 (80-20).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 Mean Absolute Error (MAE), Root Mean Square Error (RMSE).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 Snippets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4" y="2046021"/>
            <a:ext cx="9433291" cy="1646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6" y="3653776"/>
            <a:ext cx="9181646" cy="29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F6AF-5D9F-E609-B1D3-02ECD75F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279526"/>
            <a:ext cx="8541187" cy="492443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C326-09F2-6E91-98E7-949A360F9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8A8E7-2898-5597-BA8F-F73DE5783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591348" y="4241166"/>
            <a:ext cx="1471673" cy="5846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en-US" sz="2000" b="1" dirty="0" smtClean="0">
                <a:solidFill>
                  <a:schemeClr val="tx1"/>
                </a:solidFill>
              </a:rPr>
              <a:t>Conclusion: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FE129-5B36-08C7-EA70-7B0423D416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FA5FB-0A34-F4E9-2A2F-94BAB6A11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2D7771-A4D5-9A83-2B3D-33B41B9D86CC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49468" y="1874134"/>
            <a:ext cx="90039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RMSE and MAE across different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 actual vs. predicted sales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Accuracy: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best-performing model based on validation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any improvements from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1348" y="4768102"/>
            <a:ext cx="88621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predictive model provides valuable insights into sales price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owners can use these insights to refine pricing strategies, improve customer satisfaction, and boost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can include more data sources like competition analysis and real-time trends. </a:t>
            </a:r>
          </a:p>
        </p:txBody>
      </p:sp>
    </p:spTree>
    <p:extLst>
      <p:ext uri="{BB962C8B-B14F-4D97-AF65-F5344CB8AC3E}">
        <p14:creationId xmlns:p14="http://schemas.microsoft.com/office/powerpoint/2010/main" val="35047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4C61-D919-4428-8B7A-D05C22D2B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3551" y="2099494"/>
            <a:ext cx="7572925" cy="1329506"/>
          </a:xfrm>
        </p:spPr>
        <p:txBody>
          <a:bodyPr/>
          <a:lstStyle/>
          <a:p>
            <a:r>
              <a:rPr lang="en-US" altLang="ko-KR" dirty="0"/>
              <a:t>Zomato Sales Price Prediction Using Data Analysis </a:t>
            </a:r>
          </a:p>
        </p:txBody>
      </p:sp>
      <p:sp>
        <p:nvSpPr>
          <p:cNvPr id="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936097" y="3709420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Team name - Innovative Beasts</a:t>
            </a:r>
            <a:endParaRPr lang="en-US" altLang="ko-KR" sz="5400" dirty="0">
              <a:solidFill>
                <a:schemeClr val="tx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Samsung Sharp Sans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4" y="1553822"/>
            <a:ext cx="7228857" cy="1692863"/>
            <a:chOff x="4181256" y="3210593"/>
            <a:chExt cx="4379913" cy="1692863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UNIT 1. Introduction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  <a:latin typeface="Samsung Sharp San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1261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1.1. Brief </a:t>
              </a:r>
              <a:r>
                <a:rPr lang="en-US" altLang="ko-KR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description </a:t>
              </a:r>
              <a:r>
                <a:rPr lang="en-US" altLang="ko-KR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about our project</a:t>
              </a:r>
            </a:p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1.2.Problem statement </a:t>
              </a:r>
            </a:p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1.3. </a:t>
              </a:r>
              <a:r>
                <a:rPr lang="en-US" altLang="ko-KR" dirty="0" smtClean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Business Impact</a:t>
              </a:r>
              <a:endParaRPr lang="en-US" altLang="ko-KR" dirty="0">
                <a:solidFill>
                  <a:schemeClr val="tx1"/>
                </a:solidFill>
                <a:latin typeface="Samsung Sharp Sans"/>
                <a:ea typeface="SamsungOne 400" panose="020B0503030303020204" pitchFamily="34" charset="0"/>
              </a:endParaRP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7D0214F6-55D5-4943-ABF3-DD8494318B52}"/>
              </a:ext>
            </a:extLst>
          </p:cNvPr>
          <p:cNvGrpSpPr/>
          <p:nvPr/>
        </p:nvGrpSpPr>
        <p:grpSpPr>
          <a:xfrm>
            <a:off x="528795" y="3373980"/>
            <a:ext cx="7228856" cy="1000366"/>
            <a:chOff x="4181256" y="3210593"/>
            <a:chExt cx="4515153" cy="1000366"/>
          </a:xfrm>
        </p:grpSpPr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D865D17B-F777-4FD2-8230-F732FA95C4AA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UNIT 2. Data Collection</a:t>
              </a: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E23B952E-EE2F-4202-8442-CDF50A9B0AD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  <a:latin typeface="Samsung Sharp Sans"/>
              </a:endParaRPr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3B3BE372-327F-4EA0-843F-E838E3336A63}"/>
                </a:ext>
              </a:extLst>
            </p:cNvPr>
            <p:cNvSpPr/>
            <p:nvPr/>
          </p:nvSpPr>
          <p:spPr>
            <a:xfrm>
              <a:off x="5160752" y="3641572"/>
              <a:ext cx="3535657" cy="569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2.1. </a:t>
              </a:r>
              <a:r>
                <a:rPr lang="en-US" sz="1600" dirty="0">
                  <a:solidFill>
                    <a:schemeClr val="tx1"/>
                  </a:solidFill>
                  <a:latin typeface="Samsung Sharp Sans"/>
                </a:rPr>
                <a:t>Sources of Data</a:t>
              </a:r>
              <a:endParaRPr lang="en-US" altLang="ko-KR" sz="1600" dirty="0">
                <a:solidFill>
                  <a:schemeClr val="tx1"/>
                </a:solidFill>
                <a:latin typeface="Samsung Sharp Sans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2.2. </a:t>
              </a:r>
              <a:r>
                <a:rPr lang="en-US" sz="1600" dirty="0">
                  <a:solidFill>
                    <a:schemeClr val="tx1"/>
                  </a:solidFill>
                  <a:latin typeface="Samsung Sharp Sans"/>
                </a:rPr>
                <a:t>Data </a:t>
              </a:r>
              <a:r>
                <a:rPr lang="en-US" sz="1600" dirty="0" smtClean="0">
                  <a:solidFill>
                    <a:schemeClr val="tx1"/>
                  </a:solidFill>
                  <a:latin typeface="Samsung Sharp Sans"/>
                </a:rPr>
                <a:t>Cleaning</a:t>
              </a:r>
              <a:endParaRPr lang="en-US" sz="1600" dirty="0">
                <a:solidFill>
                  <a:schemeClr val="tx1"/>
                </a:solidFill>
                <a:latin typeface="Samsung Sharp Sans"/>
              </a:endParaRPr>
            </a:p>
          </p:txBody>
        </p:sp>
      </p:grpSp>
      <p:grpSp>
        <p:nvGrpSpPr>
          <p:cNvPr id="26" name="Group 1">
            <a:extLst>
              <a:ext uri="{FF2B5EF4-FFF2-40B4-BE49-F238E27FC236}">
                <a16:creationId xmlns:a16="http://schemas.microsoft.com/office/drawing/2014/main" id="{B04F504A-8F12-4222-8233-E8A01A62BE7F}"/>
              </a:ext>
            </a:extLst>
          </p:cNvPr>
          <p:cNvGrpSpPr/>
          <p:nvPr/>
        </p:nvGrpSpPr>
        <p:grpSpPr>
          <a:xfrm>
            <a:off x="528795" y="4659116"/>
            <a:ext cx="7228856" cy="1323531"/>
            <a:chOff x="4181256" y="3210593"/>
            <a:chExt cx="4379913" cy="1323531"/>
          </a:xfrm>
        </p:grpSpPr>
        <p:sp>
          <p:nvSpPr>
            <p:cNvPr id="27" name="직사각형 37">
              <a:extLst>
                <a:ext uri="{FF2B5EF4-FFF2-40B4-BE49-F238E27FC236}">
                  <a16:creationId xmlns:a16="http://schemas.microsoft.com/office/drawing/2014/main" id="{842BA52B-D28D-4DA4-ABFF-1D65A88FF870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UNIT 3. </a:t>
              </a:r>
              <a:r>
                <a:rPr lang="en-US" sz="2000" dirty="0">
                  <a:solidFill>
                    <a:schemeClr val="tx1"/>
                  </a:solidFill>
                  <a:latin typeface="Samsung Sharp Sans"/>
                </a:rPr>
                <a:t>Exploratory Data Analysis </a:t>
              </a:r>
              <a:endParaRPr lang="en-US" altLang="ko-KR" sz="2000" dirty="0">
                <a:solidFill>
                  <a:schemeClr val="tx1"/>
                </a:solidFill>
                <a:latin typeface="Samsung Sharp Sans"/>
                <a:ea typeface="SamsungOne 700" panose="020B0803030303020204" pitchFamily="34" charset="0"/>
              </a:endParaRPr>
            </a:p>
          </p:txBody>
        </p:sp>
        <p:sp>
          <p:nvSpPr>
            <p:cNvPr id="28" name="직사각형 38">
              <a:extLst>
                <a:ext uri="{FF2B5EF4-FFF2-40B4-BE49-F238E27FC236}">
                  <a16:creationId xmlns:a16="http://schemas.microsoft.com/office/drawing/2014/main" id="{DAE37420-EEA4-419E-A084-4EE55B9A58E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  <a:latin typeface="Samsung Sharp Sans"/>
              </a:endParaRPr>
            </a:p>
          </p:txBody>
        </p:sp>
        <p:sp>
          <p:nvSpPr>
            <p:cNvPr id="45" name="직사각형 39">
              <a:extLst>
                <a:ext uri="{FF2B5EF4-FFF2-40B4-BE49-F238E27FC236}">
                  <a16:creationId xmlns:a16="http://schemas.microsoft.com/office/drawing/2014/main" id="{6900D595-0C92-4F9C-979A-BA20F7B7CEED}"/>
                </a:ext>
              </a:extLst>
            </p:cNvPr>
            <p:cNvSpPr/>
            <p:nvPr/>
          </p:nvSpPr>
          <p:spPr>
            <a:xfrm>
              <a:off x="5160752" y="3641572"/>
              <a:ext cx="3400417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3.1.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amsung Sharp Sans"/>
                </a:rPr>
                <a:t>Key Variables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3.2. Visualization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3.3.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400" panose="020B0503030303020204" pitchFamily="34" charset="0"/>
                </a:rPr>
                <a:t>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8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Samsung Sharp Sans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8" y="1730583"/>
            <a:ext cx="7612312" cy="1000366"/>
            <a:chOff x="4181256" y="3210593"/>
            <a:chExt cx="4379913" cy="1000366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UNIT 4. </a:t>
              </a:r>
              <a:r>
                <a:rPr lang="en-US" sz="2000" dirty="0">
                  <a:solidFill>
                    <a:schemeClr val="tx1"/>
                  </a:solidFill>
                  <a:latin typeface="Samsung Sharp Sans"/>
                </a:rPr>
                <a:t>Model Selection</a:t>
              </a:r>
              <a:endParaRPr lang="en-US" altLang="ko-KR" sz="2000" dirty="0">
                <a:solidFill>
                  <a:schemeClr val="tx1"/>
                </a:solidFill>
                <a:latin typeface="Samsung Sharp Sans"/>
                <a:ea typeface="SamsungOne 700" panose="020B0803030303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  <a:latin typeface="Samsung Sharp San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569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4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.1 Model evaluation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4.2 Examples</a:t>
              </a:r>
              <a:endParaRPr lang="en-US" altLang="ko-KR" sz="1600" dirty="0">
                <a:solidFill>
                  <a:schemeClr val="tx1"/>
                </a:solidFill>
                <a:latin typeface="Samsung Sharp Sans"/>
                <a:ea typeface="SamsungOne 700" panose="020B0803030303020204" pitchFamily="34" charset="0"/>
              </a:endParaRP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7D0214F6-55D5-4943-ABF3-DD8494318B52}"/>
              </a:ext>
            </a:extLst>
          </p:cNvPr>
          <p:cNvGrpSpPr/>
          <p:nvPr/>
        </p:nvGrpSpPr>
        <p:grpSpPr>
          <a:xfrm>
            <a:off x="528795" y="3106469"/>
            <a:ext cx="7612315" cy="1010199"/>
            <a:chOff x="4181256" y="3210593"/>
            <a:chExt cx="4379913" cy="1010199"/>
          </a:xfrm>
        </p:grpSpPr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D865D17B-F777-4FD2-8230-F732FA95C4AA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UNIT 5. Model Results</a:t>
              </a: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E23B952E-EE2F-4202-8442-CDF50A9B0AD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  <a:latin typeface="Samsung Sharp Sans"/>
              </a:endParaRPr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3B3BE372-327F-4EA0-843F-E838E3336A63}"/>
                </a:ext>
              </a:extLst>
            </p:cNvPr>
            <p:cNvSpPr/>
            <p:nvPr/>
          </p:nvSpPr>
          <p:spPr>
            <a:xfrm>
              <a:off x="5160752" y="3651405"/>
              <a:ext cx="3400417" cy="569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5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.1</a:t>
              </a:r>
              <a:r>
                <a:rPr lang="en-US" altLang="ko-KR" sz="1600" dirty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.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</a:rPr>
                <a:t>Performance Metrics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Samsung Sharp Sans"/>
                  <a:ea typeface="SamsungOne 700" panose="020B0803030303020204" pitchFamily="34" charset="0"/>
                </a:rPr>
                <a:t>5.2 Conclusion</a:t>
              </a:r>
              <a:endParaRPr lang="en-US" altLang="ko-KR" sz="1600" dirty="0">
                <a:solidFill>
                  <a:schemeClr val="tx1"/>
                </a:solidFill>
                <a:latin typeface="Samsung Sharp Sans"/>
                <a:ea typeface="SamsungOne 700" panose="020B0803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1354217"/>
          </a:xfrm>
        </p:spPr>
        <p:txBody>
          <a:bodyPr/>
          <a:lstStyle/>
          <a:p>
            <a:r>
              <a:rPr lang="en-US" sz="1800" dirty="0">
                <a:latin typeface="Samsung Sharp Sans"/>
              </a:rPr>
              <a:t>Using Data Analysis Techniques to Optimize Restaurant Pricing Strategy</a:t>
            </a:r>
            <a:br>
              <a:rPr lang="en-US" sz="1800" dirty="0">
                <a:latin typeface="Samsung Sharp Sans"/>
              </a:rPr>
            </a:br>
            <a:r>
              <a:rPr lang="en-US" sz="1800" dirty="0">
                <a:latin typeface="Samsung Sharp Sans"/>
              </a:rPr>
              <a:t/>
            </a:r>
            <a:br>
              <a:rPr lang="en-US" sz="1800" dirty="0">
                <a:latin typeface="Samsung Sharp Sans"/>
              </a:rPr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800" dirty="0">
                <a:latin typeface="Samsung Sharp Sans"/>
              </a:rPr>
              <a:t>Presented by </a:t>
            </a:r>
          </a:p>
          <a:p>
            <a:r>
              <a:rPr lang="en-US" altLang="ko-KR" sz="1600" dirty="0">
                <a:latin typeface="Samsung Sharp Sans"/>
              </a:rPr>
              <a:t>Jasmine </a:t>
            </a:r>
            <a:r>
              <a:rPr lang="en-US" altLang="ko-KR" sz="1600" dirty="0" err="1">
                <a:latin typeface="Samsung Sharp Sans"/>
              </a:rPr>
              <a:t>Sardana</a:t>
            </a:r>
            <a:r>
              <a:rPr lang="en-US" sz="1800" dirty="0">
                <a:latin typeface="Samsung Sharp Sans"/>
              </a:rPr>
              <a:t> </a:t>
            </a:r>
            <a:r>
              <a:rPr lang="en-US" sz="1800" dirty="0" smtClean="0">
                <a:latin typeface="Samsung Sharp Sans"/>
              </a:rPr>
              <a:t>(</a:t>
            </a:r>
            <a:r>
              <a:rPr lang="en-US" altLang="ko-KR" sz="1600" dirty="0" smtClean="0">
                <a:latin typeface="Samsung Sharp Sans"/>
              </a:rPr>
              <a:t>+91 9212143335</a:t>
            </a:r>
            <a:r>
              <a:rPr lang="en-US" altLang="ko-KR" sz="1800" dirty="0">
                <a:latin typeface="Samsung Sharp Sans"/>
              </a:rPr>
              <a:t>)</a:t>
            </a:r>
            <a:endParaRPr lang="en-US" altLang="ko-KR" sz="1800" dirty="0">
              <a:latin typeface="Samsung Sharp Sans"/>
            </a:endParaRPr>
          </a:p>
          <a:p>
            <a:r>
              <a:rPr lang="en-US" altLang="ko-KR" sz="1800" dirty="0" err="1" smtClean="0">
                <a:latin typeface="Samsung Sharp Sans"/>
              </a:rPr>
              <a:t>Parnika</a:t>
            </a:r>
            <a:r>
              <a:rPr lang="en-US" altLang="ko-KR" sz="1800" dirty="0" smtClean="0">
                <a:latin typeface="Samsung Sharp Sans"/>
              </a:rPr>
              <a:t> Singh (+91 8851037812)</a:t>
            </a:r>
          </a:p>
          <a:p>
            <a:r>
              <a:rPr lang="en-US" altLang="ko-KR" sz="1600" dirty="0" err="1">
                <a:latin typeface="Samsung Sharp Sans"/>
              </a:rPr>
              <a:t>Adityanaryan</a:t>
            </a:r>
            <a:r>
              <a:rPr lang="en-US" altLang="ko-KR" sz="1600" dirty="0">
                <a:latin typeface="Samsung Sharp Sans"/>
              </a:rPr>
              <a:t> Sanjay </a:t>
            </a:r>
            <a:r>
              <a:rPr lang="en-US" altLang="ko-KR" sz="1600" dirty="0" err="1">
                <a:latin typeface="Samsung Sharp Sans"/>
              </a:rPr>
              <a:t>Tripathi</a:t>
            </a:r>
            <a:r>
              <a:rPr lang="en-US" sz="1800" dirty="0">
                <a:latin typeface="Samsung Sharp Sans"/>
              </a:rPr>
              <a:t> </a:t>
            </a:r>
            <a:r>
              <a:rPr lang="en-US" sz="1800" dirty="0" smtClean="0">
                <a:latin typeface="Samsung Sharp Sans"/>
              </a:rPr>
              <a:t>(</a:t>
            </a:r>
            <a:r>
              <a:rPr lang="en-US" altLang="ko-KR" sz="1600" dirty="0" smtClean="0">
                <a:latin typeface="Samsung Sharp Sans"/>
              </a:rPr>
              <a:t>+91 9315120836)</a:t>
            </a:r>
            <a:r>
              <a:rPr lang="en-US" sz="1800" dirty="0" smtClean="0">
                <a:latin typeface="Samsung Sharp Sans"/>
              </a:rPr>
              <a:t> </a:t>
            </a:r>
          </a:p>
          <a:p>
            <a:r>
              <a:rPr lang="en-US" altLang="ko-KR" sz="1600" dirty="0" err="1">
                <a:latin typeface="Samsung Sharp Sans"/>
              </a:rPr>
              <a:t>Arsad</a:t>
            </a:r>
            <a:r>
              <a:rPr lang="en-US" altLang="ko-KR" sz="1600" dirty="0">
                <a:latin typeface="Samsung Sharp Sans"/>
              </a:rPr>
              <a:t> Khan</a:t>
            </a:r>
            <a:r>
              <a:rPr lang="en-US" sz="1800" dirty="0">
                <a:latin typeface="Samsung Sharp Sans"/>
              </a:rPr>
              <a:t> </a:t>
            </a:r>
            <a:r>
              <a:rPr lang="en-US" sz="1800" dirty="0" smtClean="0">
                <a:latin typeface="Samsung Sharp Sans"/>
              </a:rPr>
              <a:t>(</a:t>
            </a:r>
            <a:r>
              <a:rPr lang="en-US" altLang="ko-KR" sz="1600" dirty="0" smtClean="0">
                <a:latin typeface="Samsung Sharp Sans"/>
              </a:rPr>
              <a:t>+91 7060815734)</a:t>
            </a:r>
            <a:r>
              <a:rPr lang="en-US" sz="1800" dirty="0" smtClean="0">
                <a:latin typeface="Samsung Sharp Sans"/>
              </a:rPr>
              <a:t> </a:t>
            </a:r>
            <a:endParaRPr lang="en-US" altLang="ko-KR" sz="1800" dirty="0" smtClean="0">
              <a:latin typeface="Samsung Sharp Sans"/>
            </a:endParaRPr>
          </a:p>
          <a:p>
            <a:r>
              <a:rPr lang="en-US" altLang="ko-KR" sz="1600" dirty="0" err="1">
                <a:latin typeface="Samsung Sharp Sans"/>
              </a:rPr>
              <a:t>Deepanshu</a:t>
            </a:r>
            <a:r>
              <a:rPr lang="en-US" altLang="ko-KR" sz="1600" dirty="0">
                <a:latin typeface="Samsung Sharp Sans"/>
              </a:rPr>
              <a:t> Singh</a:t>
            </a:r>
            <a:r>
              <a:rPr lang="en-US" sz="1800" dirty="0">
                <a:latin typeface="Samsung Sharp Sans"/>
              </a:rPr>
              <a:t> </a:t>
            </a:r>
            <a:r>
              <a:rPr lang="en-US" sz="1800" dirty="0" smtClean="0">
                <a:latin typeface="Samsung Sharp Sans"/>
              </a:rPr>
              <a:t>(</a:t>
            </a:r>
            <a:r>
              <a:rPr lang="en-US" altLang="ko-KR" sz="1600" dirty="0" smtClean="0">
                <a:latin typeface="Samsung Sharp Sans"/>
              </a:rPr>
              <a:t>+91 9654772027)</a:t>
            </a:r>
            <a:r>
              <a:rPr lang="en-US" sz="1800" dirty="0" smtClean="0">
                <a:latin typeface="Samsung Sharp Sans"/>
              </a:rPr>
              <a:t> </a:t>
            </a:r>
            <a:endParaRPr lang="en-US" altLang="ko-KR" sz="1800" dirty="0">
              <a:latin typeface="Samsung Sharp Sans"/>
            </a:endParaRPr>
          </a:p>
          <a:p>
            <a:endParaRPr lang="en-US" altLang="ko-KR" dirty="0"/>
          </a:p>
          <a:p>
            <a:pPr lvl="1"/>
            <a:r>
              <a:rPr lang="en-US" altLang="ko-KR" sz="1600" dirty="0"/>
              <a:t>Date – 30 September 2024</a:t>
            </a:r>
            <a:endParaRPr lang="ko-KR" altLang="en-US" sz="16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Slide Title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6F6-47D7-DCA1-5CD9-C78E5F77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73C6-CF22-6D17-0808-5F47EAB9B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6912-7480-F626-D292-5C7809C5D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8DAE-A18A-BB37-CE7E-3B229C034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9485D-A96B-F0CF-7ABA-40EB9DAE7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19BB5D-CC5C-267F-A1CA-04D5D62C25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8055439" cy="11704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Samsung Sharp Sans"/>
              </a:rPr>
              <a:t>Zomato's</a:t>
            </a:r>
            <a:r>
              <a:rPr lang="en-US" sz="1600" dirty="0">
                <a:solidFill>
                  <a:schemeClr val="tx1"/>
                </a:solidFill>
                <a:latin typeface="Samsung Sharp Sans"/>
              </a:rPr>
              <a:t> listed restaurants struggle to optimize their pricing strategies due to a lack of accurate forecasting tools</a:t>
            </a:r>
            <a:r>
              <a:rPr lang="en-US" sz="1600" dirty="0" smtClean="0">
                <a:solidFill>
                  <a:schemeClr val="tx1"/>
                </a:solidFill>
                <a:latin typeface="Samsung Sharp Sans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latin typeface="Samsung Sharp Sans"/>
              </a:rPr>
              <a:t>Build </a:t>
            </a:r>
            <a:r>
              <a:rPr lang="en-US" sz="1600" dirty="0">
                <a:solidFill>
                  <a:schemeClr val="tx1"/>
                </a:solidFill>
                <a:latin typeface="Samsung Sharp Sans"/>
              </a:rPr>
              <a:t>a predictive model to forecast sales prices of restaurants listed on Zomato.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amsung Sharp Sans"/>
              </a:rPr>
              <a:t>Use historical sales data, customer reviews, location, and other influencing factors to improve pricing strategies for restaurant owners</a:t>
            </a:r>
            <a:r>
              <a:rPr lang="en-US" sz="1600" dirty="0" smtClean="0">
                <a:solidFill>
                  <a:schemeClr val="tx1"/>
                </a:solidFill>
                <a:latin typeface="Samsung Sharp Sans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amsung Sharp Sans"/>
              </a:rPr>
              <a:t>Restaurant owners need a reliable model to predict sales prices and adjust their offerings accordingly for better profitability.</a:t>
            </a:r>
            <a:endParaRPr lang="en-US" sz="1600" dirty="0">
              <a:solidFill>
                <a:schemeClr val="tx1"/>
              </a:solidFill>
              <a:latin typeface="Samsung Sharp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Business </a:t>
            </a:r>
            <a:r>
              <a:rPr lang="en-US" sz="1800" b="1" dirty="0"/>
              <a:t>Impact</a:t>
            </a:r>
            <a:r>
              <a:rPr lang="en-US" sz="1800" b="1" dirty="0" smtClean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4555" y="4600948"/>
            <a:ext cx="845858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Optimized Pricing Strategy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The predictive model enables restaurant owners to optimize their pricing based on real-time data analysis. This can lead to a better alignment between pricing and customer demand, ensuring that prices are competitive yet profitable.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Increased Profitability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 By accurately predicting future sales prices, restaurants can avoid underpricing or overpricing their menu items, which can directly affect their bottom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51" y="1423777"/>
            <a:ext cx="4803386" cy="51179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A011-6C9B-5894-34A6-DA63D3F69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F7D7-C5CE-D75D-5BD0-0E40DB1A7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627F3-4FBE-29EF-41BD-6906D3BAB8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446-4C9B-1DCD-7C1C-C42DC5C2E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2065" y="465389"/>
            <a:ext cx="4678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6C07C9-629D-2ADC-BE07-9A27102E2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9" y="1469496"/>
            <a:ext cx="3445027" cy="4562593"/>
          </a:xfrm>
        </p:spPr>
        <p:txBody>
          <a:bodyPr/>
          <a:lstStyle/>
          <a:p>
            <a:r>
              <a:rPr lang="en-US" sz="3600" b="1" dirty="0"/>
              <a:t>Data Collection</a:t>
            </a:r>
            <a:endParaRPr lang="en-US" sz="3600" b="1" dirty="0" smtClean="0"/>
          </a:p>
          <a:p>
            <a:endParaRPr lang="en-US" b="1" dirty="0" smtClean="0"/>
          </a:p>
          <a:p>
            <a:r>
              <a:rPr lang="en-US" sz="1600" b="1" dirty="0" smtClean="0">
                <a:latin typeface="Samsung Sharp Sans"/>
              </a:rPr>
              <a:t>Sources </a:t>
            </a:r>
            <a:r>
              <a:rPr lang="en-US" sz="1600" b="1" dirty="0">
                <a:latin typeface="Samsung Sharp Sans"/>
              </a:rPr>
              <a:t>of Data:</a:t>
            </a:r>
            <a:endParaRPr lang="en-US" sz="1600" dirty="0">
              <a:latin typeface="Samsung Sharp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Samsung Sharp Sans"/>
              </a:rPr>
              <a:t>Historical Sales Data:</a:t>
            </a:r>
            <a:r>
              <a:rPr lang="en-US" sz="1600" dirty="0">
                <a:latin typeface="Samsung Sharp Sans"/>
              </a:rPr>
              <a:t> Transaction data for each restaurant (price per meal, total sales).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Samsung Sharp Sans"/>
              </a:rPr>
              <a:t>Customer Reviews:</a:t>
            </a:r>
            <a:r>
              <a:rPr lang="en-US" sz="1600" dirty="0">
                <a:latin typeface="Samsung Sharp Sans"/>
              </a:rPr>
              <a:t> Ratings and feedback from Zomato users.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68" y="1439999"/>
            <a:ext cx="9003981" cy="1231106"/>
          </a:xfrm>
        </p:spPr>
        <p:txBody>
          <a:bodyPr/>
          <a:lstStyle/>
          <a:p>
            <a:r>
              <a:rPr lang="en-US" b="1" dirty="0"/>
              <a:t>Data Cleaning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sz="1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0" y="3744872"/>
            <a:ext cx="9694885" cy="1929147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4157" y="2253219"/>
            <a:ext cx="87343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Missing Data Handling: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 Imputation of missing sales data, customer reviews,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Normalization: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 Scaling of continuous variables like sales prices, reviews,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Feature Engineering: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 Deriving new variables like average sales per location, sentiment analysis of reviews, etc. </a:t>
            </a:r>
          </a:p>
        </p:txBody>
      </p:sp>
    </p:spTree>
    <p:extLst>
      <p:ext uri="{BB962C8B-B14F-4D97-AF65-F5344CB8AC3E}">
        <p14:creationId xmlns:p14="http://schemas.microsoft.com/office/powerpoint/2010/main" val="20488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D826-CDC2-8E75-AB9A-3F270BA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03A0-EFD5-8CD5-0965-B26E1C7D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5A094-A8DA-4875-849A-644DFD578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1B5E7-D5E9-5A81-796B-F9F58D6757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AC1893-9DBD-4626-A1C5-7C3D49F75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DA907D-F774-5A33-15D6-DDF08E3F0CF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49467" y="2334039"/>
            <a:ext cx="643802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Key Variables to Analyze: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Sales price distribution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Correlation between customer ratings and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Impact of location on restaurant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Effect of seasonal events or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dirty="0">
              <a:solidFill>
                <a:schemeClr val="tx1"/>
              </a:solidFill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Visualization Tools: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msung Sharp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Histograms of sales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Heatmaps for correlations.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 Sharp Sans"/>
              </a:rPr>
              <a:t>Scatter plots of ratings vs.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618</Words>
  <Application>Microsoft Office PowerPoint</Application>
  <PresentationFormat>Custom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맑은 고딕</vt:lpstr>
      <vt:lpstr>Arial</vt:lpstr>
      <vt:lpstr>Arial Unicode MS</vt:lpstr>
      <vt:lpstr>Calibri</vt:lpstr>
      <vt:lpstr>Samsung Sharp Sans</vt:lpstr>
      <vt:lpstr>Samsung Sharp Sans Bold</vt:lpstr>
      <vt:lpstr>Samsung Sharp Sans Medium</vt:lpstr>
      <vt:lpstr>Samsung Sharp Sans Regular</vt:lpstr>
      <vt:lpstr>SamsungOne 400</vt:lpstr>
      <vt:lpstr>SamsungOne 400C</vt:lpstr>
      <vt:lpstr>SamsungOne 700</vt:lpstr>
      <vt:lpstr>SamsungOne-400</vt:lpstr>
      <vt:lpstr>SIC_Template_AI</vt:lpstr>
      <vt:lpstr>Samsung Innovation Campus</vt:lpstr>
      <vt:lpstr>PowerPoint Presentation</vt:lpstr>
      <vt:lpstr>PowerPoint Presentation</vt:lpstr>
      <vt:lpstr>PowerPoint Presentation</vt:lpstr>
      <vt:lpstr>Using Data Analysis Techniques to Optimize Restaurant Pricing Strategy    </vt:lpstr>
      <vt:lpstr>Problem Statement</vt:lpstr>
      <vt:lpstr>PowerPoint Presentation</vt:lpstr>
      <vt:lpstr>Data Cleaning: . </vt:lpstr>
      <vt:lpstr>Exploratory Data Analysis (EDA)</vt:lpstr>
      <vt:lpstr>Correlation matrix of the dataset </vt:lpstr>
      <vt:lpstr>Cost comparison for Online orders V/s Offline orders : </vt:lpstr>
      <vt:lpstr>Model Selection</vt:lpstr>
      <vt:lpstr>Some Code Snippets</vt:lpstr>
      <vt:lpstr>Model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dell</cp:lastModifiedBy>
  <cp:revision>2075</cp:revision>
  <dcterms:created xsi:type="dcterms:W3CDTF">2019-07-06T14:12:49Z</dcterms:created>
  <dcterms:modified xsi:type="dcterms:W3CDTF">2024-09-30T11:53:24Z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