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83" r:id="rId2"/>
    <p:sldId id="256" r:id="rId3"/>
    <p:sldId id="275" r:id="rId4"/>
    <p:sldId id="272" r:id="rId5"/>
    <p:sldId id="273" r:id="rId6"/>
    <p:sldId id="276" r:id="rId7"/>
    <p:sldId id="274" r:id="rId8"/>
    <p:sldId id="277" r:id="rId9"/>
    <p:sldId id="278" r:id="rId10"/>
    <p:sldId id="279" r:id="rId11"/>
    <p:sldId id="280" r:id="rId12"/>
    <p:sldId id="281" r:id="rId13"/>
    <p:sldId id="282" r:id="rId14"/>
    <p:sldId id="260" r:id="rId15"/>
  </p:sldIdLst>
  <p:sldSz cx="9902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119" userDrawn="1">
          <p15:clr>
            <a:srgbClr val="A4A3A4"/>
          </p15:clr>
        </p15:guide>
        <p15:guide id="2"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EB0"/>
    <a:srgbClr val="FFB546"/>
    <a:srgbClr val="FF4337"/>
    <a:srgbClr val="00B3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4" autoAdjust="0"/>
    <p:restoredTop sz="94926" autoAdjust="0"/>
  </p:normalViewPr>
  <p:slideViewPr>
    <p:cSldViewPr snapToGrid="0">
      <p:cViewPr varScale="1">
        <p:scale>
          <a:sx n="61" d="100"/>
          <a:sy n="61" d="100"/>
        </p:scale>
        <p:origin x="1476" y="66"/>
      </p:cViewPr>
      <p:guideLst>
        <p:guide pos="3119"/>
        <p:guide orient="horz" pos="2183"/>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57C17-E6FD-4AF5-A787-31E9CCE99A85}" type="datetimeFigureOut">
              <a:rPr lang="ko-KR" altLang="en-US" smtClean="0"/>
              <a:t>2024-12-24</a:t>
            </a:fld>
            <a:endParaRPr lang="ko-KR" altLang="en-US"/>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9C55F-00F1-4985-9065-F2D92AE05D03}" type="slidenum">
              <a:rPr lang="ko-KR" altLang="en-US" smtClean="0"/>
              <a:t>‹#›</a:t>
            </a:fld>
            <a:endParaRPr lang="ko-KR" altLang="en-US"/>
          </a:p>
        </p:txBody>
      </p:sp>
    </p:spTree>
    <p:extLst>
      <p:ext uri="{BB962C8B-B14F-4D97-AF65-F5344CB8AC3E}">
        <p14:creationId xmlns:p14="http://schemas.microsoft.com/office/powerpoint/2010/main" val="9912534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endParaRPr lang="ko-KR" altLang="en-US" sz="1959"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a:extLst>
              <a:ext uri="{FF2B5EF4-FFF2-40B4-BE49-F238E27FC236}">
                <a16:creationId xmlns:a16="http://schemas.microsoft.com/office/drawing/2014/main" id="{DE8CAD59-3F29-4FBB-AE0A-697DDFD5E69E}"/>
              </a:ext>
            </a:extLst>
          </p:cNvPr>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C&amp;P 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a:extLst>
              <a:ext uri="{FF2B5EF4-FFF2-40B4-BE49-F238E27FC236}">
                <a16:creationId xmlns:a16="http://schemas.microsoft.com/office/drawing/2014/main" id="{86149771-D78D-40D7-8B97-564358008D8D}"/>
              </a:ext>
            </a:extLst>
          </p:cNvPr>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sp>
        <p:nvSpPr>
          <p:cNvPr id="11" name="텍스트 개체 틀 18">
            <a:extLst>
              <a:ext uri="{FF2B5EF4-FFF2-40B4-BE49-F238E27FC236}">
                <a16:creationId xmlns:a16="http://schemas.microsoft.com/office/drawing/2014/main" id="{02AC410D-7805-4DA9-915F-991D726861C7}"/>
              </a:ext>
            </a:extLst>
          </p:cNvPr>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050" latinLnBrk="0"/>
            <a:r>
              <a:rPr lang="en-US" altLang="ko-KR" dirty="0"/>
              <a:t>Team Name</a:t>
            </a:r>
            <a:endParaRPr lang="ko-KR" altLang="en-US" dirty="0"/>
          </a:p>
        </p:txBody>
      </p:sp>
      <p:sp>
        <p:nvSpPr>
          <p:cNvPr id="12" name="제목 2">
            <a:extLst>
              <a:ext uri="{FF2B5EF4-FFF2-40B4-BE49-F238E27FC236}">
                <a16:creationId xmlns:a16="http://schemas.microsoft.com/office/drawing/2014/main" id="{44AF0917-EEBC-44C5-8BA6-F1CA2AFA4B1E}"/>
              </a:ext>
            </a:extLst>
          </p:cNvPr>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r>
              <a:rPr lang="en-US" altLang="ko-KR" dirty="0"/>
              <a:t/>
            </a:r>
            <a:br>
              <a:rPr lang="en-US" altLang="ko-KR" dirty="0"/>
            </a:br>
            <a:r>
              <a:rPr lang="en-US" altLang="ko-KR" dirty="0"/>
              <a:t>Name</a:t>
            </a:r>
            <a:endParaRPr lang="ko-KR" altLang="en-US" dirty="0"/>
          </a:p>
        </p:txBody>
      </p:sp>
    </p:spTree>
    <p:extLst>
      <p:ext uri="{BB962C8B-B14F-4D97-AF65-F5344CB8AC3E}">
        <p14:creationId xmlns:p14="http://schemas.microsoft.com/office/powerpoint/2010/main" val="33270865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15" name="텍스트 개체 틀 3">
            <a:extLst>
              <a:ext uri="{FF2B5EF4-FFF2-40B4-BE49-F238E27FC236}">
                <a16:creationId xmlns:a16="http://schemas.microsoft.com/office/drawing/2014/main" id="{AC93F9AC-4BB5-4E2D-8093-19270B267164}"/>
              </a:ext>
            </a:extLst>
          </p:cNvPr>
          <p:cNvSpPr>
            <a:spLocks noGrp="1"/>
          </p:cNvSpPr>
          <p:nvPr>
            <p:ph type="body" sz="quarter" idx="10" hasCustomPrompt="1"/>
          </p:nvPr>
        </p:nvSpPr>
        <p:spPr>
          <a:xfrm>
            <a:off x="985007" y="2524714"/>
            <a:ext cx="4616240" cy="1329932"/>
          </a:xfrm>
          <a:prstGeom prst="rect">
            <a:avLst/>
          </a:prstGeom>
        </p:spPr>
        <p:txBody>
          <a:bodyPr lIns="0" tIns="0" rIns="0" bIns="0" anchor="t"/>
          <a:lstStyle>
            <a:lvl1pPr marL="0" indent="0">
              <a:lnSpc>
                <a:spcPct val="100000"/>
              </a:lnSpc>
              <a:spcBef>
                <a:spcPts val="0"/>
              </a:spcBef>
              <a:buNone/>
              <a:defRPr sz="4399">
                <a:latin typeface="Samsung Sharp Sans"/>
              </a:defRPr>
            </a:lvl1pPr>
          </a:lstStyle>
          <a:p>
            <a:pPr lvl="0"/>
            <a:r>
              <a:rPr lang="en-US"/>
              <a:t>Title 1</a:t>
            </a:r>
          </a:p>
          <a:p>
            <a:pPr lvl="0"/>
            <a:r>
              <a:rPr lang="en-US"/>
              <a:t>Title 2</a:t>
            </a:r>
          </a:p>
        </p:txBody>
      </p:sp>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70"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3"/>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300" panose="020B0303030303020204" pitchFamily="34" charset="0"/>
                <a:ea typeface="SamsungOne-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843800"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400" panose="020B0503030303020204" pitchFamily="34" charset="0"/>
                <a:ea typeface="SamsungOne-400" panose="020B0503030303020204" pitchFamily="34" charset="0"/>
              </a:rPr>
              <a:pPr marL="0" marR="0" lvl="0" indent="0" algn="r" defTabSz="843800"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400" panose="020B0503030303020204" pitchFamily="34" charset="0"/>
              <a:ea typeface="SamsungOne-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5"/>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9" name="직사각형 8">
            <a:extLst>
              <a:ext uri="{FF2B5EF4-FFF2-40B4-BE49-F238E27FC236}">
                <a16:creationId xmlns:a16="http://schemas.microsoft.com/office/drawing/2014/main" id="{978045EE-4149-4D34-BDD0-4CED7F53CB86}"/>
              </a:ext>
            </a:extLst>
          </p:cNvPr>
          <p:cNvSpPr/>
          <p:nvPr userDrawn="1"/>
        </p:nvSpPr>
        <p:spPr>
          <a:xfrm>
            <a:off x="719769" y="2095280"/>
            <a:ext cx="59989"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21914">
              <a:defRPr/>
            </a:pPr>
            <a:endParaRPr lang="ko-KR" altLang="en-US" sz="1662" dirty="0">
              <a:solidFill>
                <a:prstClr val="white"/>
              </a:solidFill>
              <a:latin typeface="Calibri" panose="020F0502020204030204"/>
              <a:ea typeface="맑은 고딕" panose="020B0503020000020004" pitchFamily="50" charset="-127"/>
            </a:endParaRPr>
          </a:p>
        </p:txBody>
      </p:sp>
      <p:sp>
        <p:nvSpPr>
          <p:cNvPr id="10" name="직사각형 9">
            <a:extLst>
              <a:ext uri="{FF2B5EF4-FFF2-40B4-BE49-F238E27FC236}">
                <a16:creationId xmlns:a16="http://schemas.microsoft.com/office/drawing/2014/main" id="{5D8DECC6-E1CF-42DF-AFF2-431EEB2BDEB9}"/>
              </a:ext>
            </a:extLst>
          </p:cNvPr>
          <p:cNvSpPr/>
          <p:nvPr userDrawn="1"/>
        </p:nvSpPr>
        <p:spPr>
          <a:xfrm>
            <a:off x="719769" y="4157762"/>
            <a:ext cx="59989"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21914">
              <a:defRPr/>
            </a:pPr>
            <a:endParaRPr lang="ko-KR" altLang="en-US" sz="1662" dirty="0">
              <a:solidFill>
                <a:prstClr val="white"/>
              </a:solidFill>
              <a:latin typeface="Calibri" panose="020F0502020204030204"/>
              <a:ea typeface="맑은 고딕" panose="020B0503020000020004" pitchFamily="50" charset="-127"/>
            </a:endParaRPr>
          </a:p>
        </p:txBody>
      </p:sp>
      <p:sp>
        <p:nvSpPr>
          <p:cNvPr id="21" name="텍스트 개체 틀 19">
            <a:extLst>
              <a:ext uri="{FF2B5EF4-FFF2-40B4-BE49-F238E27FC236}">
                <a16:creationId xmlns:a16="http://schemas.microsoft.com/office/drawing/2014/main" id="{99B695B2-CFFD-4F01-8492-DC3B0949AD42}"/>
              </a:ext>
            </a:extLst>
          </p:cNvPr>
          <p:cNvSpPr>
            <a:spLocks noGrp="1"/>
          </p:cNvSpPr>
          <p:nvPr>
            <p:ph type="body" sz="quarter" idx="12" hasCustomPrompt="1"/>
          </p:nvPr>
        </p:nvSpPr>
        <p:spPr>
          <a:xfrm>
            <a:off x="985007" y="2066881"/>
            <a:ext cx="5475500" cy="310896"/>
          </a:xfrm>
          <a:prstGeom prst="rect">
            <a:avLst/>
          </a:prstGeom>
        </p:spPr>
        <p:txBody>
          <a:bodyPr lIns="0" tIns="0" rIns="0" anchor="ctr"/>
          <a:lstStyle>
            <a:lvl1pPr marL="0" indent="0">
              <a:lnSpc>
                <a:spcPct val="100000"/>
              </a:lnSpc>
              <a:spcBef>
                <a:spcPts val="0"/>
              </a:spcBef>
              <a:buNone/>
              <a:defRPr sz="1999">
                <a:solidFill>
                  <a:schemeClr val="bg1">
                    <a:lumMod val="50000"/>
                  </a:schemeClr>
                </a:solidFill>
                <a:latin typeface="Samsung Sharp Sans"/>
              </a:defRPr>
            </a:lvl1pPr>
          </a:lstStyle>
          <a:p>
            <a:pPr lvl="0"/>
            <a:r>
              <a:rPr lang="en-US"/>
              <a:t>Chapter 1.</a:t>
            </a:r>
          </a:p>
        </p:txBody>
      </p:sp>
      <p:sp>
        <p:nvSpPr>
          <p:cNvPr id="18" name="직사각형 133">
            <a:extLst>
              <a:ext uri="{FF2B5EF4-FFF2-40B4-BE49-F238E27FC236}">
                <a16:creationId xmlns:a16="http://schemas.microsoft.com/office/drawing/2014/main" id="{E9FB640B-46E8-4BA3-B89E-CF58C8027238}"/>
              </a:ext>
            </a:extLst>
          </p:cNvPr>
          <p:cNvSpPr/>
          <p:nvPr userDrawn="1"/>
        </p:nvSpPr>
        <p:spPr>
          <a:xfrm>
            <a:off x="989683" y="4157822"/>
            <a:ext cx="2631915" cy="323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063">
              <a:defRPr/>
            </a:pPr>
            <a:r>
              <a:rPr lang="en-US" altLang="ko-KR" sz="2000" dirty="0">
                <a:solidFill>
                  <a:srgbClr val="1428A0"/>
                </a:solidFill>
                <a:latin typeface="Samsung Sharp Sans" pitchFamily="2" charset="0"/>
                <a:ea typeface="Samsung Sharp Sans" pitchFamily="2" charset="0"/>
                <a:cs typeface="Samsung Sharp Sans" pitchFamily="2" charset="0"/>
              </a:rPr>
              <a:t>C&amp;P</a:t>
            </a:r>
            <a:r>
              <a:rPr lang="en-US" altLang="ko-KR" sz="2099" dirty="0">
                <a:solidFill>
                  <a:srgbClr val="1428A0"/>
                </a:solidFill>
                <a:latin typeface="Samsung Sharp Sans"/>
                <a:ea typeface="Samsung Sharp Sans Regular" pitchFamily="2" charset="0"/>
                <a:cs typeface="Samsung Sharp Sans Regular" pitchFamily="2" charset="0"/>
              </a:rPr>
              <a:t> Course</a:t>
            </a:r>
            <a:endParaRPr lang="ko-KR" altLang="en-US" sz="2099" dirty="0">
              <a:solidFill>
                <a:srgbClr val="1428A0"/>
              </a:solidFill>
              <a:latin typeface="Samsung Sharp Sans"/>
              <a:ea typeface="Samsung Sharp Sans Regular" pitchFamily="2" charset="0"/>
              <a:cs typeface="Samsung Sharp Sans Regular" pitchFamily="2" charset="0"/>
            </a:endParaRPr>
          </a:p>
        </p:txBody>
      </p:sp>
    </p:spTree>
    <p:extLst>
      <p:ext uri="{BB962C8B-B14F-4D97-AF65-F5344CB8AC3E}">
        <p14:creationId xmlns:p14="http://schemas.microsoft.com/office/powerpoint/2010/main" val="1661294841"/>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17" name="슬라이드 번호 개체 틀 15">
            <a:extLst>
              <a:ext uri="{FF2B5EF4-FFF2-40B4-BE49-F238E27FC236}">
                <a16:creationId xmlns:a16="http://schemas.microsoft.com/office/drawing/2014/main" id="{D63EAE99-E447-4D3D-BFEE-6F01BCEB93C6}"/>
              </a:ext>
            </a:extLst>
          </p:cNvPr>
          <p:cNvSpPr txBox="1">
            <a:spLocks/>
          </p:cNvSpPr>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094" latinLnBrk="1">
              <a:defRPr/>
            </a:pPr>
            <a:r>
              <a:rPr lang="en-US" altLang="ko-KR" sz="900" dirty="0" err="1" smtClean="0">
                <a:solidFill>
                  <a:schemeClr val="bg1">
                    <a:lumMod val="50000"/>
                  </a:schemeClr>
                </a:solidFill>
                <a:latin typeface="Samsung Sharp Sans Medium" pitchFamily="2" charset="0"/>
                <a:ea typeface="Samsung Sharp Sans Medium" pitchFamily="2" charset="0"/>
                <a:cs typeface="Samsung Sharp Sans Medium" pitchFamily="2" charset="0"/>
              </a:rPr>
              <a:t>Zomato</a:t>
            </a:r>
            <a:r>
              <a:rPr lang="en-US" altLang="ko-KR" sz="900" dirty="0" smtClean="0">
                <a:solidFill>
                  <a:schemeClr val="bg1">
                    <a:lumMod val="50000"/>
                  </a:schemeClr>
                </a:solidFill>
                <a:latin typeface="Samsung Sharp Sans Medium" pitchFamily="2" charset="0"/>
                <a:ea typeface="Samsung Sharp Sans Medium" pitchFamily="2" charset="0"/>
                <a:cs typeface="Samsung Sharp Sans Medium" pitchFamily="2" charset="0"/>
              </a:rPr>
              <a:t> Sales Prediction</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extLst>
      <p:ext uri="{BB962C8B-B14F-4D97-AF65-F5344CB8AC3E}">
        <p14:creationId xmlns:p14="http://schemas.microsoft.com/office/powerpoint/2010/main" val="9131254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last">
    <p:spTree>
      <p:nvGrpSpPr>
        <p:cNvPr id="1" name=""/>
        <p:cNvGrpSpPr/>
        <p:nvPr/>
      </p:nvGrpSpPr>
      <p:grpSpPr>
        <a:xfrm>
          <a:off x="0" y="0"/>
          <a:ext cx="0" cy="0"/>
          <a:chOff x="0" y="0"/>
          <a:chExt cx="0" cy="0"/>
        </a:xfrm>
      </p:grpSpPr>
      <p:pic>
        <p:nvPicPr>
          <p:cNvPr id="6" name="그림 2">
            <a:extLst>
              <a:ext uri="{FF2B5EF4-FFF2-40B4-BE49-F238E27FC236}">
                <a16:creationId xmlns:a16="http://schemas.microsoft.com/office/drawing/2014/main" id="{C441AFAB-5BBF-465C-B7A8-FED86E626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59" dirty="0"/>
          </a:p>
        </p:txBody>
      </p:sp>
      <p:sp>
        <p:nvSpPr>
          <p:cNvPr id="7" name="직사각형 6">
            <a:extLst>
              <a:ext uri="{FF2B5EF4-FFF2-40B4-BE49-F238E27FC236}">
                <a16:creationId xmlns:a16="http://schemas.microsoft.com/office/drawing/2014/main" id="{782B242C-8600-47F0-98D5-6EA512C41BF2}"/>
              </a:ext>
            </a:extLst>
          </p:cNvPr>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2021 SAMSUNG. All rights reserved.</a:t>
            </a:r>
          </a:p>
          <a:p>
            <a:pPr marL="0" marR="0" lvl="0" indent="0" algn="l" defTabSz="914126" rtl="0" eaLnBrk="1" fontAlgn="auto" latinLnBrk="1" hangingPunct="1">
              <a:lnSpc>
                <a:spcPct val="100000"/>
              </a:lnSpc>
              <a:spcBef>
                <a:spcPts val="6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p>
          <a:p>
            <a:pPr marL="0" marR="0" lvl="0" indent="0" algn="l" defTabSz="914126" rtl="0" eaLnBrk="1" fontAlgn="auto" latinLnBrk="1" hangingPunct="1">
              <a:lnSpc>
                <a:spcPct val="100000"/>
              </a:lnSpc>
              <a:spcBef>
                <a:spcPts val="3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p>
          <a:p>
            <a:pPr marL="0" marR="0" lvl="0" indent="0" algn="l" defTabSz="914126"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innovation Campus or to use the entire or part of this book, you must receive written consent from copyright holder.</a:t>
            </a:r>
          </a:p>
        </p:txBody>
      </p:sp>
      <p:pic>
        <p:nvPicPr>
          <p:cNvPr id="10" name="그림 3">
            <a:extLst>
              <a:ext uri="{FF2B5EF4-FFF2-40B4-BE49-F238E27FC236}">
                <a16:creationId xmlns:a16="http://schemas.microsoft.com/office/drawing/2014/main" id="{A977D3D7-ABF1-4BDD-B1E5-CCA79CC8184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prstTxWarp prst="textNoShape">
              <a:avLst/>
            </a:prstTxWarp>
            <a:scene3d>
              <a:camera prst="orthographicFront"/>
              <a:lightRig rig="threePt" dir="t"/>
            </a:scene3d>
            <a:sp3d>
              <a:bevelT w="0" h="6350"/>
            </a:sp3d>
          </a:bodyPr>
          <a:lstStyle/>
          <a:p>
            <a:pPr marL="0" marR="0" lvl="0" indent="0" algn="l" defTabSz="914126" rtl="0" eaLnBrk="1" fontAlgn="auto" latinLnBrk="1" hangingPunct="1">
              <a:lnSpc>
                <a:spcPct val="100000"/>
              </a:lnSpc>
              <a:spcBef>
                <a:spcPts val="0"/>
              </a:spcBef>
              <a:spcAft>
                <a:spcPts val="0"/>
              </a:spcAft>
              <a:buClrTx/>
              <a:buSzTx/>
              <a:buFontTx/>
              <a:buNone/>
              <a:tabLst/>
              <a:defRPr/>
            </a:pPr>
            <a:endParaRPr lang="ko-KR" altLang="en-US" sz="1959" noProof="0" dirty="0"/>
          </a:p>
        </p:txBody>
      </p:sp>
    </p:spTree>
    <p:extLst>
      <p:ext uri="{BB962C8B-B14F-4D97-AF65-F5344CB8AC3E}">
        <p14:creationId xmlns:p14="http://schemas.microsoft.com/office/powerpoint/2010/main" val="35336152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792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7" r:id="rId4"/>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816">
          <p15:clr>
            <a:srgbClr val="F26B43"/>
          </p15:clr>
        </p15:guide>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5" orient="horz" pos="222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405109" y="5014807"/>
            <a:ext cx="5014594" cy="553998"/>
          </a:xfrm>
        </p:spPr>
        <p:txBody>
          <a:bodyPr/>
          <a:lstStyle/>
          <a:p>
            <a:r>
              <a:rPr lang="en-US" dirty="0" smtClean="0">
                <a:solidFill>
                  <a:schemeClr val="tx1">
                    <a:lumMod val="95000"/>
                    <a:lumOff val="5000"/>
                  </a:schemeClr>
                </a:solidFill>
              </a:rPr>
              <a:t>Submitted By:-    </a:t>
            </a:r>
            <a:r>
              <a:rPr lang="en-US" dirty="0" err="1" smtClean="0">
                <a:solidFill>
                  <a:schemeClr val="tx1">
                    <a:lumMod val="95000"/>
                    <a:lumOff val="5000"/>
                  </a:schemeClr>
                </a:solidFill>
              </a:rPr>
              <a:t>Parnika</a:t>
            </a:r>
            <a:r>
              <a:rPr lang="en-US" dirty="0" smtClean="0">
                <a:solidFill>
                  <a:schemeClr val="tx1">
                    <a:lumMod val="95000"/>
                    <a:lumOff val="5000"/>
                  </a:schemeClr>
                </a:solidFill>
              </a:rPr>
              <a:t> Singh (215/UCM/017)</a:t>
            </a:r>
          </a:p>
          <a:p>
            <a:r>
              <a:rPr lang="en-US" dirty="0">
                <a:solidFill>
                  <a:schemeClr val="tx1">
                    <a:lumMod val="95000"/>
                    <a:lumOff val="5000"/>
                  </a:schemeClr>
                </a:solidFill>
              </a:rPr>
              <a:t> </a:t>
            </a:r>
            <a:r>
              <a:rPr lang="en-US" dirty="0" smtClean="0">
                <a:solidFill>
                  <a:schemeClr val="tx1">
                    <a:lumMod val="95000"/>
                    <a:lumOff val="5000"/>
                  </a:schemeClr>
                </a:solidFill>
              </a:rPr>
              <a:t>                           </a:t>
            </a:r>
            <a:r>
              <a:rPr lang="en-US" dirty="0" err="1">
                <a:solidFill>
                  <a:schemeClr val="tx1">
                    <a:lumMod val="95000"/>
                    <a:lumOff val="5000"/>
                  </a:schemeClr>
                </a:solidFill>
              </a:rPr>
              <a:t>B</a:t>
            </a:r>
            <a:r>
              <a:rPr lang="en-US" dirty="0" err="1" smtClean="0">
                <a:solidFill>
                  <a:schemeClr val="tx1">
                    <a:lumMod val="95000"/>
                    <a:lumOff val="5000"/>
                  </a:schemeClr>
                </a:solidFill>
              </a:rPr>
              <a:t>.Tech</a:t>
            </a:r>
            <a:r>
              <a:rPr lang="en-US" dirty="0" smtClean="0">
                <a:solidFill>
                  <a:schemeClr val="tx1">
                    <a:lumMod val="95000"/>
                    <a:lumOff val="5000"/>
                  </a:schemeClr>
                </a:solidFill>
              </a:rPr>
              <a:t> CSE-ML</a:t>
            </a:r>
            <a:endParaRPr lang="en-US" dirty="0">
              <a:solidFill>
                <a:schemeClr val="tx1">
                  <a:lumMod val="95000"/>
                  <a:lumOff val="5000"/>
                </a:schemeClr>
              </a:solidFill>
            </a:endParaRPr>
          </a:p>
        </p:txBody>
      </p:sp>
      <p:sp>
        <p:nvSpPr>
          <p:cNvPr id="3" name="Title 2"/>
          <p:cNvSpPr>
            <a:spLocks noGrp="1"/>
          </p:cNvSpPr>
          <p:nvPr>
            <p:ph type="title"/>
          </p:nvPr>
        </p:nvSpPr>
        <p:spPr>
          <a:xfrm>
            <a:off x="739594" y="735197"/>
            <a:ext cx="8345623" cy="1107996"/>
          </a:xfrm>
        </p:spPr>
        <p:txBody>
          <a:bodyPr/>
          <a:lstStyle/>
          <a:p>
            <a:pPr algn="ctr"/>
            <a:r>
              <a:rPr lang="en-US" dirty="0">
                <a:latin typeface="Times New Roman" panose="02020603050405020304" pitchFamily="18" charset="0"/>
                <a:cs typeface="Times New Roman" panose="02020603050405020304" pitchFamily="18" charset="0"/>
              </a:rPr>
              <a:t>An Industrial Training </a:t>
            </a:r>
            <a:r>
              <a:rPr lang="en-US" dirty="0" smtClean="0">
                <a:latin typeface="Times New Roman" panose="02020603050405020304" pitchFamily="18" charset="0"/>
                <a:cs typeface="Times New Roman" panose="02020603050405020304" pitchFamily="18" charset="0"/>
              </a:rPr>
              <a:t>report</a:t>
            </a:r>
            <a:br>
              <a:rPr lang="en-US"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ML493</a:t>
            </a:r>
            <a:endParaRPr lang="en-US" sz="2400" dirty="0">
              <a:latin typeface="Times New Roman" panose="02020603050405020304" pitchFamily="18" charset="0"/>
              <a:cs typeface="Times New Roman" panose="02020603050405020304" pitchFamily="18" charset="0"/>
            </a:endParaRPr>
          </a:p>
        </p:txBody>
      </p:sp>
      <p:pic>
        <p:nvPicPr>
          <p:cNvPr id="4" name="Image 1"/>
          <p:cNvPicPr/>
          <p:nvPr/>
        </p:nvPicPr>
        <p:blipFill>
          <a:blip r:embed="rId2" cstate="print"/>
          <a:stretch>
            <a:fillRect/>
          </a:stretch>
        </p:blipFill>
        <p:spPr>
          <a:xfrm>
            <a:off x="3582080" y="2098675"/>
            <a:ext cx="2660650" cy="2660650"/>
          </a:xfrm>
          <a:prstGeom prst="rect">
            <a:avLst/>
          </a:prstGeom>
        </p:spPr>
      </p:pic>
      <p:sp>
        <p:nvSpPr>
          <p:cNvPr id="5" name="Rectangle 4"/>
          <p:cNvSpPr/>
          <p:nvPr/>
        </p:nvSpPr>
        <p:spPr>
          <a:xfrm>
            <a:off x="600891" y="4258491"/>
            <a:ext cx="2155372" cy="500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0986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7155" y="1267097"/>
            <a:ext cx="4598126" cy="584775"/>
          </a:xfrm>
          <a:prstGeom prst="rect">
            <a:avLst/>
          </a:prstGeom>
          <a:noFill/>
        </p:spPr>
        <p:txBody>
          <a:bodyPr wrap="square" rtlCol="0">
            <a:spAutoFit/>
          </a:bodyPr>
          <a:lstStyle/>
          <a:p>
            <a:pPr algn="just"/>
            <a:r>
              <a:rPr lang="en-US" sz="3200" dirty="0" smtClean="0">
                <a:latin typeface="Times New Roman" panose="02020603050405020304" pitchFamily="18" charset="0"/>
                <a:cs typeface="Times New Roman" panose="02020603050405020304" pitchFamily="18" charset="0"/>
              </a:rPr>
              <a:t>Challenges faced</a:t>
            </a:r>
            <a:endParaRPr lang="en-US" sz="32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418012" y="1851872"/>
            <a:ext cx="902643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Technical Complexity of Algorithms - </a:t>
            </a:r>
            <a:r>
              <a:rPr kumimoji="0" lang="en-US" altLang="en-US" sz="1800" b="0" i="0" u="none" strike="noStrike" cap="none" normalizeH="0" baseline="0" dirty="0" smtClean="0">
                <a:ln>
                  <a:noFill/>
                </a:ln>
                <a:solidFill>
                  <a:schemeClr val="tx1"/>
                </a:solidFill>
                <a:effectLst/>
                <a:latin typeface="Arial" panose="020B0604020202020204" pitchFamily="34" charset="0"/>
              </a:rPr>
              <a:t>Deep learning models like CNNs and RNNs were challenging due to their intricate architectures. I overcame this by revisiting foundational mathematics, practicing hands-on coding, and leveraging tutorials to build intuition.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Preprocessing and Cleaning - </a:t>
            </a:r>
            <a:r>
              <a:rPr kumimoji="0" lang="en-US" altLang="en-US" sz="1800" b="0" i="0" u="none" strike="noStrike" cap="none" normalizeH="0" baseline="0" dirty="0" smtClean="0">
                <a:ln>
                  <a:noFill/>
                </a:ln>
                <a:solidFill>
                  <a:schemeClr val="tx1"/>
                </a:solidFill>
                <a:effectLst/>
                <a:latin typeface="Arial" panose="020B0604020202020204" pitchFamily="34" charset="0"/>
              </a:rPr>
              <a:t>Messy datasets required handling missing values and outliers systematically. I learned to approach this methodically and collaborated with peers to refine preprocessing strategies.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Advanced Tools and Frameworks - </a:t>
            </a:r>
            <a:r>
              <a:rPr kumimoji="0" lang="en-US" altLang="en-US" sz="1800" b="0" i="0" u="none" strike="noStrike" cap="none" normalizeH="0" baseline="0" dirty="0" smtClean="0">
                <a:ln>
                  <a:noFill/>
                </a:ln>
                <a:solidFill>
                  <a:schemeClr val="tx1"/>
                </a:solidFill>
                <a:effectLst/>
                <a:latin typeface="Arial" panose="020B0604020202020204" pitchFamily="34" charset="0"/>
              </a:rPr>
              <a:t>Mastering tools like </a:t>
            </a:r>
            <a:r>
              <a:rPr kumimoji="0" lang="en-US" altLang="en-US" sz="1800" b="0" i="0" u="none" strike="noStrike" cap="none" normalizeH="0" baseline="0" dirty="0" err="1" smtClean="0">
                <a:ln>
                  <a:noFill/>
                </a:ln>
                <a:solidFill>
                  <a:schemeClr val="tx1"/>
                </a:solidFill>
                <a:effectLst/>
                <a:latin typeface="Arial" panose="020B0604020202020204" pitchFamily="34" charset="0"/>
              </a:rPr>
              <a:t>TensorFlow</a:t>
            </a:r>
            <a:r>
              <a:rPr kumimoji="0" lang="en-US" altLang="en-US" sz="1800" b="0" i="0" u="none" strike="noStrike" cap="none" normalizeH="0" baseline="0" dirty="0" smtClean="0">
                <a:ln>
                  <a:noFill/>
                </a:ln>
                <a:solidFill>
                  <a:schemeClr val="tx1"/>
                </a:solidFill>
                <a:effectLst/>
                <a:latin typeface="Arial" panose="020B0604020202020204" pitchFamily="34" charset="0"/>
              </a:rPr>
              <a:t> and </a:t>
            </a:r>
            <a:r>
              <a:rPr kumimoji="0" lang="en-US" altLang="en-US" sz="1800" b="0" i="0" u="none" strike="noStrike" cap="none" normalizeH="0" baseline="0" dirty="0" err="1" smtClean="0">
                <a:ln>
                  <a:noFill/>
                </a:ln>
                <a:solidFill>
                  <a:schemeClr val="tx1"/>
                </a:solidFill>
                <a:effectLst/>
                <a:latin typeface="Arial" panose="020B0604020202020204" pitchFamily="34" charset="0"/>
              </a:rPr>
              <a:t>PyTorch</a:t>
            </a:r>
            <a:r>
              <a:rPr kumimoji="0" lang="en-US" altLang="en-US" sz="1800" b="0" i="0" u="none" strike="noStrike" cap="none" normalizeH="0" baseline="0" dirty="0" smtClean="0">
                <a:ln>
                  <a:noFill/>
                </a:ln>
                <a:solidFill>
                  <a:schemeClr val="tx1"/>
                </a:solidFill>
                <a:effectLst/>
                <a:latin typeface="Arial" panose="020B0604020202020204" pitchFamily="34" charset="0"/>
              </a:rPr>
              <a:t> involved navigating steep learning curves. I utilized official documentation, forums, and group discussions to improve my proficiency.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Time Management - </a:t>
            </a:r>
            <a:r>
              <a:rPr kumimoji="0" lang="en-US" altLang="en-US" sz="1800" b="0" i="0" u="none" strike="noStrike" cap="none" normalizeH="0" baseline="0" dirty="0" smtClean="0">
                <a:ln>
                  <a:noFill/>
                </a:ln>
                <a:solidFill>
                  <a:schemeClr val="tx1"/>
                </a:solidFill>
                <a:effectLst/>
                <a:latin typeface="Arial" panose="020B0604020202020204" pitchFamily="34" charset="0"/>
              </a:rPr>
              <a:t>Balancing diverse topics such as NLP and deep learning was overwhelming. A structured study plan and task prioritization ensured consistent progress.</a:t>
            </a:r>
          </a:p>
        </p:txBody>
      </p:sp>
    </p:spTree>
    <p:extLst>
      <p:ext uri="{BB962C8B-B14F-4D97-AF65-F5344CB8AC3E}">
        <p14:creationId xmlns:p14="http://schemas.microsoft.com/office/powerpoint/2010/main" val="3139610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6755" y="2101932"/>
            <a:ext cx="940525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Debugging and Optimization - </a:t>
            </a:r>
            <a:r>
              <a:rPr kumimoji="0" lang="en-US" altLang="en-US" sz="1800" b="0" i="0" u="none" strike="noStrike" cap="none" normalizeH="0" baseline="0" dirty="0" smtClean="0">
                <a:ln>
                  <a:noFill/>
                </a:ln>
                <a:solidFill>
                  <a:schemeClr val="tx1"/>
                </a:solidFill>
                <a:effectLst/>
                <a:latin typeface="Arial" panose="020B0604020202020204" pitchFamily="34" charset="0"/>
              </a:rPr>
              <a:t>Issues like overfitting and poor model performance were common. Systematic debugging,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hyperparameter</a:t>
            </a:r>
            <a:r>
              <a:rPr kumimoji="0" lang="en-US" altLang="en-US" sz="1800" b="0" i="0" u="none" strike="noStrike" cap="none" normalizeH="0" baseline="0" dirty="0" smtClean="0">
                <a:ln>
                  <a:noFill/>
                </a:ln>
                <a:solidFill>
                  <a:schemeClr val="tx1"/>
                </a:solidFill>
                <a:effectLst/>
                <a:latin typeface="Arial" panose="020B0604020202020204" pitchFamily="34" charset="0"/>
              </a:rPr>
              <a:t> tuning, and techniques like regularization enhanced model accuracy.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Real-World Applications - </a:t>
            </a:r>
            <a:r>
              <a:rPr kumimoji="0" lang="en-US" altLang="en-US" sz="1800" b="0" i="0" u="none" strike="noStrike" cap="none" normalizeH="0" baseline="0" dirty="0" smtClean="0">
                <a:ln>
                  <a:noFill/>
                </a:ln>
                <a:solidFill>
                  <a:schemeClr val="tx1"/>
                </a:solidFill>
                <a:effectLst/>
                <a:latin typeface="Arial" panose="020B0604020202020204" pitchFamily="34" charset="0"/>
              </a:rPr>
              <a:t>Applying theory to practical problems was daunting. Case studies, hackathons, and iterative model building bridged the gap between concepts and applications.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Burnout - </a:t>
            </a:r>
            <a:r>
              <a:rPr kumimoji="0" lang="en-US" altLang="en-US" sz="1800" b="0" i="0" u="none" strike="noStrike" cap="none" normalizeH="0" baseline="0" dirty="0" smtClean="0">
                <a:ln>
                  <a:noFill/>
                </a:ln>
                <a:solidFill>
                  <a:schemeClr val="tx1"/>
                </a:solidFill>
                <a:effectLst/>
                <a:latin typeface="Arial" panose="020B0604020202020204" pitchFamily="34" charset="0"/>
              </a:rPr>
              <a:t>The rigorous schedule caused mental fatigue. Regular breaks, mindfulness, and physical activities helped maintain motivation.</a:t>
            </a:r>
          </a:p>
        </p:txBody>
      </p:sp>
    </p:spTree>
    <p:extLst>
      <p:ext uri="{BB962C8B-B14F-4D97-AF65-F5344CB8AC3E}">
        <p14:creationId xmlns:p14="http://schemas.microsoft.com/office/powerpoint/2010/main" val="2889037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0138" y="1502229"/>
            <a:ext cx="438912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Outcomes and Impact</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22515" y="2612568"/>
            <a:ext cx="8804366" cy="2585323"/>
          </a:xfrm>
          <a:prstGeom prst="rect">
            <a:avLst/>
          </a:prstGeom>
          <a:noFill/>
        </p:spPr>
        <p:txBody>
          <a:bodyPr wrap="square" rtlCol="0">
            <a:spAutoFit/>
          </a:bodyPr>
          <a:lstStyle/>
          <a:p>
            <a:pPr algn="just"/>
            <a:r>
              <a:rPr lang="en-US" dirty="0"/>
              <a:t>The Samsung Innovation Campus (SIC) program had a significant impact on my academic and professional journey. In the short term, it provided hands-on experience with advanced technologies such as machine learning, deep learning, and natural language processing. </a:t>
            </a:r>
            <a:endParaRPr lang="en-US" dirty="0" smtClean="0"/>
          </a:p>
          <a:p>
            <a:pPr algn="just"/>
            <a:endParaRPr lang="en-US" dirty="0"/>
          </a:p>
          <a:p>
            <a:pPr algn="just"/>
            <a:r>
              <a:rPr lang="en-US" dirty="0" smtClean="0"/>
              <a:t>Working </a:t>
            </a:r>
            <a:r>
              <a:rPr lang="en-US" dirty="0"/>
              <a:t>on projects like Titanic Dataset Analysis, Diabetes Prediction, and Sentiment Analysis allowed me to apply theoretical knowledge to real-world problems, enhancing my problem-solving skills. I also gained valuable insights into industry practices through mentorship and interactions with professionals, helping me better understand the practical challenges of deploying technology solutions.</a:t>
            </a:r>
          </a:p>
        </p:txBody>
      </p:sp>
    </p:spTree>
    <p:extLst>
      <p:ext uri="{BB962C8B-B14F-4D97-AF65-F5344CB8AC3E}">
        <p14:creationId xmlns:p14="http://schemas.microsoft.com/office/powerpoint/2010/main" val="2602979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19" y="1972490"/>
            <a:ext cx="8242663" cy="2862322"/>
          </a:xfrm>
          <a:prstGeom prst="rect">
            <a:avLst/>
          </a:prstGeom>
          <a:noFill/>
        </p:spPr>
        <p:txBody>
          <a:bodyPr wrap="square" rtlCol="0">
            <a:spAutoFit/>
          </a:bodyPr>
          <a:lstStyle/>
          <a:p>
            <a:pPr algn="just"/>
            <a:r>
              <a:rPr lang="en-US" dirty="0"/>
              <a:t>In the long term, the SIC program bridged the gap between academic learning and industry needs, preparing me for future career opportunities in AI, data science, and software development. The experience refined my technical skills, such as machine learning model design and feature engineering, making me more competitive in the job market. </a:t>
            </a:r>
            <a:endParaRPr lang="en-US" dirty="0" smtClean="0"/>
          </a:p>
          <a:p>
            <a:pPr algn="just"/>
            <a:endParaRPr lang="en-US" dirty="0"/>
          </a:p>
          <a:p>
            <a:pPr algn="just"/>
            <a:r>
              <a:rPr lang="en-US" dirty="0" smtClean="0"/>
              <a:t>Additionally</a:t>
            </a:r>
            <a:r>
              <a:rPr lang="en-US" dirty="0"/>
              <a:t>, networking opportunities with industry experts expanded my professional connections, opening doors for potential collaborations and job prospects. This experience has played a pivotal role in shaping my career aspirations and boosting my confidence to pursue advanced roles in AI and technology.</a:t>
            </a:r>
          </a:p>
        </p:txBody>
      </p:sp>
    </p:spTree>
    <p:extLst>
      <p:ext uri="{BB962C8B-B14F-4D97-AF65-F5344CB8AC3E}">
        <p14:creationId xmlns:p14="http://schemas.microsoft.com/office/powerpoint/2010/main" val="2213403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615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51786819-9BFB-478D-BAE7-57DB1DEACF78}"/>
              </a:ext>
            </a:extLst>
          </p:cNvPr>
          <p:cNvSpPr>
            <a:spLocks noGrp="1"/>
          </p:cNvSpPr>
          <p:nvPr>
            <p:ph type="title"/>
          </p:nvPr>
        </p:nvSpPr>
        <p:spPr>
          <a:xfrm>
            <a:off x="830360" y="797917"/>
            <a:ext cx="8723544" cy="830997"/>
          </a:xfrm>
        </p:spPr>
        <p:txBody>
          <a:bodyPr/>
          <a:lstStyle/>
          <a:p>
            <a:r>
              <a:rPr lang="en-US" altLang="ko-KR" sz="5400" dirty="0" smtClean="0">
                <a:latin typeface="Times New Roman" panose="02020603050405020304" pitchFamily="18" charset="0"/>
                <a:cs typeface="Times New Roman" panose="02020603050405020304" pitchFamily="18" charset="0"/>
              </a:rPr>
              <a:t>Samsung Innovation Campus</a:t>
            </a:r>
            <a:endParaRPr lang="en-US" altLang="ko-KR" sz="5400" dirty="0">
              <a:latin typeface="Times New Roman" panose="02020603050405020304" pitchFamily="18" charset="0"/>
              <a:cs typeface="Times New Roman" panose="02020603050405020304" pitchFamily="18" charset="0"/>
            </a:endParaRPr>
          </a:p>
        </p:txBody>
      </p:sp>
      <p:sp>
        <p:nvSpPr>
          <p:cNvPr id="2" name="Rectangle 1"/>
          <p:cNvSpPr/>
          <p:nvPr/>
        </p:nvSpPr>
        <p:spPr>
          <a:xfrm>
            <a:off x="720000" y="4251123"/>
            <a:ext cx="2114640" cy="5298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943" y="1818100"/>
            <a:ext cx="7362498" cy="4907797"/>
          </a:xfrm>
          <a:prstGeom prst="rect">
            <a:avLst/>
          </a:prstGeom>
        </p:spPr>
      </p:pic>
    </p:spTree>
    <p:extLst>
      <p:ext uri="{BB962C8B-B14F-4D97-AF65-F5344CB8AC3E}">
        <p14:creationId xmlns:p14="http://schemas.microsoft.com/office/powerpoint/2010/main" val="3113136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2"/>
          </p:nvPr>
        </p:nvSpPr>
        <p:spPr/>
        <p:txBody>
          <a:bodyPr/>
          <a:lstStyle/>
          <a:p>
            <a:endParaRPr lang="en-US"/>
          </a:p>
        </p:txBody>
      </p:sp>
      <p:pic>
        <p:nvPicPr>
          <p:cNvPr id="4" name="Picture 3" descr="C:\Users\dell\AppData\Local\Packages\5319275A.WhatsAppDesktop_cv1g1gvanyjgm\TempState\93935DD523DAB5829EB26461055FBEEB\WhatsApp Image 2024-12-19 at 19.24.05_71cfa7f5.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323" y="157655"/>
            <a:ext cx="8844456" cy="6700345"/>
          </a:xfrm>
          <a:prstGeom prst="rect">
            <a:avLst/>
          </a:prstGeom>
          <a:noFill/>
          <a:ln>
            <a:noFill/>
          </a:ln>
        </p:spPr>
      </p:pic>
    </p:spTree>
    <p:extLst>
      <p:ext uri="{BB962C8B-B14F-4D97-AF65-F5344CB8AC3E}">
        <p14:creationId xmlns:p14="http://schemas.microsoft.com/office/powerpoint/2010/main" val="733030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7191" y="1105708"/>
            <a:ext cx="4925961"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About SIC </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4137" y="2050025"/>
            <a:ext cx="9024328" cy="2031325"/>
          </a:xfrm>
          <a:prstGeom prst="rect">
            <a:avLst/>
          </a:prstGeom>
          <a:noFill/>
        </p:spPr>
        <p:txBody>
          <a:bodyPr wrap="square" rtlCol="0">
            <a:spAutoFit/>
          </a:bodyPr>
          <a:lstStyle/>
          <a:p>
            <a:pPr algn="just"/>
            <a:r>
              <a:rPr lang="en-US" dirty="0"/>
              <a:t>The Samsung Innovation Campus (SIC) program is a global initiative that equips youth with essential skills in AI, </a:t>
            </a:r>
            <a:r>
              <a:rPr lang="en-US" dirty="0" err="1"/>
              <a:t>IoT</a:t>
            </a:r>
            <a:r>
              <a:rPr lang="en-US" dirty="0"/>
              <a:t>, Big Data, and programming, addressing industry demands. As a Computer Science Engineering student specializing in Machine Learning, my participation was invaluable for academic and professional growth. The program provided hands-on experience with AI tools and frameworks, enhancing my theoretical understanding and practical skills. It prepared me to tackle future challenges, fostering innovation and the ability to develop impactful technology-driven solutions.</a:t>
            </a:r>
          </a:p>
        </p:txBody>
      </p:sp>
    </p:spTree>
    <p:extLst>
      <p:ext uri="{BB962C8B-B14F-4D97-AF65-F5344CB8AC3E}">
        <p14:creationId xmlns:p14="http://schemas.microsoft.com/office/powerpoint/2010/main" val="108063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2412" y="1460511"/>
            <a:ext cx="4070555"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Training Curriculum</a:t>
            </a:r>
            <a:endParaRPr lang="en-US"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06707" y="2726766"/>
            <a:ext cx="7327842" cy="1477328"/>
          </a:xfrm>
          <a:prstGeom prst="rect">
            <a:avLst/>
          </a:prstGeom>
          <a:noFill/>
        </p:spPr>
        <p:txBody>
          <a:bodyPr wrap="square" rtlCol="0">
            <a:spAutoFit/>
          </a:bodyPr>
          <a:lstStyle/>
          <a:p>
            <a:pPr algn="just"/>
            <a:r>
              <a:rPr lang="en-US" dirty="0"/>
              <a:t>The training program provided a comprehensive foundation in mathematics, artificial intelligence, machine learning, and natural language processing (NLP). I strengthened my knowledge of linear algebra, calculus, probability theory, and statistical techniques, essential for data manipulation and model optimization.</a:t>
            </a:r>
          </a:p>
        </p:txBody>
      </p:sp>
    </p:spTree>
    <p:extLst>
      <p:ext uri="{BB962C8B-B14F-4D97-AF65-F5344CB8AC3E}">
        <p14:creationId xmlns:p14="http://schemas.microsoft.com/office/powerpoint/2010/main" val="874557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8382" y="1619793"/>
            <a:ext cx="9055510" cy="3970318"/>
          </a:xfrm>
          <a:prstGeom prst="rect">
            <a:avLst/>
          </a:prstGeom>
          <a:noFill/>
        </p:spPr>
        <p:txBody>
          <a:bodyPr wrap="square" rtlCol="0">
            <a:spAutoFit/>
          </a:bodyPr>
          <a:lstStyle/>
          <a:p>
            <a:pPr algn="just"/>
            <a:r>
              <a:rPr lang="en-US" dirty="0"/>
              <a:t>The AI module introduced data preprocessing and exploratory data analysis (EDA) using tools like </a:t>
            </a:r>
            <a:r>
              <a:rPr lang="en-US" dirty="0" err="1"/>
              <a:t>NumPy</a:t>
            </a:r>
            <a:r>
              <a:rPr lang="en-US" dirty="0"/>
              <a:t>, Pandas, </a:t>
            </a:r>
            <a:r>
              <a:rPr lang="en-US" dirty="0" err="1"/>
              <a:t>Matplotlib</a:t>
            </a:r>
            <a:r>
              <a:rPr lang="en-US" dirty="0"/>
              <a:t>, and </a:t>
            </a:r>
            <a:r>
              <a:rPr lang="en-US" dirty="0" err="1"/>
              <a:t>Seaborn</a:t>
            </a:r>
            <a:r>
              <a:rPr lang="en-US" dirty="0"/>
              <a:t> to clean, visualize, and uncover patterns in data. </a:t>
            </a:r>
            <a:endParaRPr lang="en-US" dirty="0" smtClean="0"/>
          </a:p>
          <a:p>
            <a:pPr algn="just"/>
            <a:endParaRPr lang="en-US" dirty="0"/>
          </a:p>
          <a:p>
            <a:pPr algn="just"/>
            <a:r>
              <a:rPr lang="en-US" dirty="0" smtClean="0"/>
              <a:t>In </a:t>
            </a:r>
            <a:r>
              <a:rPr lang="en-US" dirty="0"/>
              <a:t>supervised learning, I studied algorithms like linear regression, logistic regression, decision trees, and SVMs, applying them to real-world scenarios such as sales prediction and fraud detection. </a:t>
            </a:r>
            <a:endParaRPr lang="en-US" dirty="0" smtClean="0"/>
          </a:p>
          <a:p>
            <a:pPr algn="just"/>
            <a:endParaRPr lang="en-US" dirty="0"/>
          </a:p>
          <a:p>
            <a:pPr algn="just"/>
            <a:r>
              <a:rPr lang="en-US" dirty="0" smtClean="0"/>
              <a:t>Unsupervised </a:t>
            </a:r>
            <a:r>
              <a:rPr lang="en-US" dirty="0"/>
              <a:t>learning covered clustering techniques and dimensionality reduction methods, useful in market segmentation and anomaly detection</a:t>
            </a:r>
            <a:r>
              <a:rPr lang="en-US" dirty="0" smtClean="0"/>
              <a:t>.</a:t>
            </a:r>
          </a:p>
          <a:p>
            <a:pPr algn="just"/>
            <a:endParaRPr lang="en-US" dirty="0"/>
          </a:p>
          <a:p>
            <a:pPr algn="just"/>
            <a:r>
              <a:rPr lang="en-US" dirty="0"/>
              <a:t>The deep learning section focused on neural networks, including CNNs for image processing and RNNs for sequence data. Lastly, I explored NLP, mastering tasks like text classification, sentiment </a:t>
            </a:r>
            <a:r>
              <a:rPr lang="en-US" dirty="0" smtClean="0"/>
              <a:t>analysis.</a:t>
            </a:r>
            <a:endParaRPr lang="en-US" dirty="0"/>
          </a:p>
          <a:p>
            <a:endParaRPr lang="en-US" dirty="0"/>
          </a:p>
        </p:txBody>
      </p:sp>
    </p:spTree>
    <p:extLst>
      <p:ext uri="{BB962C8B-B14F-4D97-AF65-F5344CB8AC3E}">
        <p14:creationId xmlns:p14="http://schemas.microsoft.com/office/powerpoint/2010/main" val="2588960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2223" y="1212317"/>
            <a:ext cx="4409768"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Personal Contributions</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48928" y="2212260"/>
            <a:ext cx="8509819" cy="3416320"/>
          </a:xfrm>
          <a:prstGeom prst="rect">
            <a:avLst/>
          </a:prstGeom>
          <a:noFill/>
        </p:spPr>
        <p:txBody>
          <a:bodyPr wrap="square" rtlCol="0">
            <a:spAutoFit/>
          </a:bodyPr>
          <a:lstStyle/>
          <a:p>
            <a:pPr algn="just"/>
            <a:r>
              <a:rPr lang="en-US" dirty="0"/>
              <a:t>During the Samsung Innovation Campus Artificial Intelligence Program, I worked on multiple practical projects that significantly strengthened my skills in machine learning (ML), deep learning (DL), and natural language processing (NLP). These projects provided hands-on experience with diverse datasets and industry-standard tools, bridging the gap between theoretical knowledge and real-world applications</a:t>
            </a:r>
            <a:r>
              <a:rPr lang="en-US" dirty="0" smtClean="0"/>
              <a:t>.</a:t>
            </a:r>
          </a:p>
          <a:p>
            <a:pPr algn="just"/>
            <a:endParaRPr lang="en-US" dirty="0"/>
          </a:p>
          <a:p>
            <a:pPr algn="just"/>
            <a:r>
              <a:rPr lang="en-US" dirty="0"/>
              <a:t>In the </a:t>
            </a:r>
            <a:r>
              <a:rPr lang="en-US" b="1" dirty="0"/>
              <a:t>Titanic Dataset Analysis</a:t>
            </a:r>
            <a:r>
              <a:rPr lang="en-US" dirty="0"/>
              <a:t>, I applied ML techniques to predict passenger survival, leveraging logistic regression and Random Forest models. </a:t>
            </a:r>
          </a:p>
          <a:p>
            <a:pPr algn="just"/>
            <a:endParaRPr lang="en-US" dirty="0" smtClean="0"/>
          </a:p>
          <a:p>
            <a:pPr algn="just"/>
            <a:r>
              <a:rPr lang="en-US" dirty="0"/>
              <a:t>For the </a:t>
            </a:r>
            <a:r>
              <a:rPr lang="en-US" b="1" dirty="0"/>
              <a:t>Diabetes Dataset Prediction</a:t>
            </a:r>
            <a:r>
              <a:rPr lang="en-US" dirty="0"/>
              <a:t>, I used ensemble techniques like Gradient Boosting and </a:t>
            </a:r>
            <a:r>
              <a:rPr lang="en-US" dirty="0" err="1"/>
              <a:t>XGBoost</a:t>
            </a:r>
            <a:r>
              <a:rPr lang="en-US" dirty="0"/>
              <a:t>, combined with feature selection and scaling, to identify key risk factors like glucose levels and BMI, achieving high model </a:t>
            </a:r>
            <a:r>
              <a:rPr lang="en-US" dirty="0" smtClean="0"/>
              <a:t>accuracy.</a:t>
            </a:r>
            <a:endParaRPr lang="en-US" dirty="0"/>
          </a:p>
        </p:txBody>
      </p:sp>
    </p:spTree>
    <p:extLst>
      <p:ext uri="{BB962C8B-B14F-4D97-AF65-F5344CB8AC3E}">
        <p14:creationId xmlns:p14="http://schemas.microsoft.com/office/powerpoint/2010/main" val="291472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891" y="1946787"/>
            <a:ext cx="8749586" cy="2862322"/>
          </a:xfrm>
          <a:prstGeom prst="rect">
            <a:avLst/>
          </a:prstGeom>
          <a:noFill/>
        </p:spPr>
        <p:txBody>
          <a:bodyPr wrap="square" rtlCol="0">
            <a:spAutoFit/>
          </a:bodyPr>
          <a:lstStyle/>
          <a:p>
            <a:pPr algn="just"/>
            <a:r>
              <a:rPr lang="en-US" dirty="0"/>
              <a:t>The </a:t>
            </a:r>
            <a:r>
              <a:rPr lang="en-US" b="1" dirty="0"/>
              <a:t>Employee Attrition Analysis</a:t>
            </a:r>
            <a:r>
              <a:rPr lang="en-US" dirty="0"/>
              <a:t> focused on predicting turnover using Decision Trees and SVM. I addressed class imbalance with SMOTE and identified job satisfaction as a critical factor.</a:t>
            </a:r>
          </a:p>
          <a:p>
            <a:pPr algn="just"/>
            <a:endParaRPr lang="en-US" dirty="0" smtClean="0"/>
          </a:p>
          <a:p>
            <a:pPr algn="just"/>
            <a:r>
              <a:rPr lang="en-US" dirty="0" smtClean="0"/>
              <a:t>In </a:t>
            </a:r>
            <a:r>
              <a:rPr lang="en-US" b="1" dirty="0"/>
              <a:t>House Price Prediction</a:t>
            </a:r>
            <a:r>
              <a:rPr lang="en-US" dirty="0"/>
              <a:t>, I implemented Lasso and Ridge regression, addressing skewed distributions and optimizing </a:t>
            </a:r>
            <a:r>
              <a:rPr lang="en-US" dirty="0" err="1"/>
              <a:t>hyperparameters</a:t>
            </a:r>
            <a:r>
              <a:rPr lang="en-US" dirty="0"/>
              <a:t> for accurate predictions.</a:t>
            </a:r>
          </a:p>
          <a:p>
            <a:pPr algn="just"/>
            <a:endParaRPr lang="en-US" dirty="0" smtClean="0"/>
          </a:p>
          <a:p>
            <a:pPr algn="just"/>
            <a:r>
              <a:rPr lang="en-US" dirty="0" smtClean="0"/>
              <a:t>Finally</a:t>
            </a:r>
            <a:r>
              <a:rPr lang="en-US" dirty="0"/>
              <a:t>, in </a:t>
            </a:r>
            <a:r>
              <a:rPr lang="en-US" b="1" dirty="0"/>
              <a:t>Sentiment Analysis</a:t>
            </a:r>
            <a:r>
              <a:rPr lang="en-US" dirty="0"/>
              <a:t>, I built an NLP pipeline with TF-IDF and models like Naive Bayes, effectively classifying customer feedback.</a:t>
            </a:r>
          </a:p>
          <a:p>
            <a:endParaRPr lang="en-US" dirty="0"/>
          </a:p>
        </p:txBody>
      </p:sp>
    </p:spTree>
    <p:extLst>
      <p:ext uri="{BB962C8B-B14F-4D97-AF65-F5344CB8AC3E}">
        <p14:creationId xmlns:p14="http://schemas.microsoft.com/office/powerpoint/2010/main" val="1775620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85255" y="1210833"/>
            <a:ext cx="5117691"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Skills Acquired</a:t>
            </a:r>
            <a:endParaRPr lang="en-US" sz="3200" dirty="0">
              <a:latin typeface="Times New Roman" panose="02020603050405020304" pitchFamily="18" charset="0"/>
              <a:cs typeface="Times New Roman" panose="02020603050405020304" pitchFamily="18" charset="0"/>
            </a:endParaRPr>
          </a:p>
        </p:txBody>
      </p:sp>
      <p:sp>
        <p:nvSpPr>
          <p:cNvPr id="12" name="Rectangle 6"/>
          <p:cNvSpPr>
            <a:spLocks noChangeArrowheads="1"/>
          </p:cNvSpPr>
          <p:nvPr/>
        </p:nvSpPr>
        <p:spPr bwMode="auto">
          <a:xfrm rot="10800000" flipH="1" flipV="1">
            <a:off x="399237" y="2036587"/>
            <a:ext cx="930416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Python Programming</a:t>
            </a:r>
            <a:r>
              <a:rPr kumimoji="0" lang="en-US" altLang="en-US" sz="1800" b="0" i="0" u="none" strike="noStrike" cap="none" normalizeH="0" baseline="0" dirty="0" smtClean="0">
                <a:ln>
                  <a:noFill/>
                </a:ln>
                <a:solidFill>
                  <a:schemeClr val="tx1"/>
                </a:solidFill>
                <a:effectLst/>
                <a:latin typeface="Arial" panose="020B0604020202020204" pitchFamily="34" charset="0"/>
              </a:rPr>
              <a:t>: Proficient in Python for data analysis, machine learning, and deep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NumPy</a:t>
            </a:r>
            <a:r>
              <a:rPr kumimoji="0" lang="en-US" altLang="en-US" sz="1800" b="1" i="0" u="none" strike="noStrike" cap="none" normalizeH="0" baseline="0" dirty="0" smtClean="0">
                <a:ln>
                  <a:noFill/>
                </a:ln>
                <a:solidFill>
                  <a:schemeClr val="tx1"/>
                </a:solidFill>
                <a:effectLst/>
                <a:latin typeface="Arial" panose="020B0604020202020204" pitchFamily="34" charset="0"/>
              </a:rPr>
              <a:t> &amp; Pandas</a:t>
            </a:r>
            <a:r>
              <a:rPr kumimoji="0" lang="en-US" altLang="en-US" sz="1800" b="0" i="0" u="none" strike="noStrike" cap="none" normalizeH="0" baseline="0" dirty="0" smtClean="0">
                <a:ln>
                  <a:noFill/>
                </a:ln>
                <a:solidFill>
                  <a:schemeClr val="tx1"/>
                </a:solidFill>
                <a:effectLst/>
                <a:latin typeface="Arial" panose="020B0604020202020204" pitchFamily="34" charset="0"/>
              </a:rPr>
              <a:t>: Skilled in numerical operations, matrix manipulations, data cleaning, transformation, and aggregation.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smtClean="0">
                <a:ln>
                  <a:noFill/>
                </a:ln>
                <a:solidFill>
                  <a:schemeClr val="tx1"/>
                </a:solidFill>
                <a:effectLst/>
                <a:latin typeface="Arial" panose="020B0604020202020204" pitchFamily="34" charset="0"/>
              </a:rPr>
              <a:t>: Created insightful visualizations using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Matplotlib</a:t>
            </a:r>
            <a:r>
              <a:rPr kumimoji="0" lang="en-US" altLang="en-US" sz="1800" b="0" i="0" u="none" strike="noStrike" cap="none" normalizeH="0" baseline="0" dirty="0" smtClean="0">
                <a:ln>
                  <a:noFill/>
                </a:ln>
                <a:solidFill>
                  <a:schemeClr val="tx1"/>
                </a:solidFill>
                <a:effectLst/>
                <a:latin typeface="Arial" panose="020B0604020202020204" pitchFamily="34" charset="0"/>
              </a:rPr>
              <a:t> and </a:t>
            </a:r>
            <a:r>
              <a:rPr kumimoji="0" lang="en-US" altLang="en-US" sz="1800" b="0" i="0" u="none" strike="noStrike" cap="none" normalizeH="0" baseline="0" dirty="0" err="1" smtClean="0">
                <a:ln>
                  <a:noFill/>
                </a:ln>
                <a:solidFill>
                  <a:schemeClr val="tx1"/>
                </a:solidFill>
                <a:effectLst/>
                <a:latin typeface="Arial" panose="020B0604020202020204" pitchFamily="34" charset="0"/>
              </a:rPr>
              <a:t>Seaborn</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Machine Learning</a:t>
            </a:r>
            <a:r>
              <a:rPr kumimoji="0" lang="en-US" altLang="en-US" sz="1800" b="0" i="0" u="none" strike="noStrike" cap="none" normalizeH="0" baseline="0" dirty="0" smtClean="0">
                <a:ln>
                  <a:noFill/>
                </a:ln>
                <a:solidFill>
                  <a:schemeClr val="tx1"/>
                </a:solidFill>
                <a:effectLst/>
                <a:latin typeface="Arial" panose="020B0604020202020204" pitchFamily="34" charset="0"/>
              </a:rPr>
              <a:t>: Expertise in supervised and unsupervised learning algorithms, including regression, classification, clustering, and dimensionality reduction.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Deep Learning</a:t>
            </a:r>
            <a:r>
              <a:rPr kumimoji="0" lang="en-US" altLang="en-US" sz="1800" b="0" i="0" u="none" strike="noStrike" cap="none" normalizeH="0" baseline="0" dirty="0" smtClean="0">
                <a:ln>
                  <a:noFill/>
                </a:ln>
                <a:solidFill>
                  <a:schemeClr val="tx1"/>
                </a:solidFill>
                <a:effectLst/>
                <a:latin typeface="Arial" panose="020B0604020202020204" pitchFamily="34" charset="0"/>
              </a:rPr>
              <a:t>: Built and trained neural networks, including CNNs and RNNs, for advanced tasks.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7"/>
          <p:cNvSpPr>
            <a:spLocks noChangeArrowheads="1"/>
          </p:cNvSpPr>
          <p:nvPr/>
        </p:nvSpPr>
        <p:spPr bwMode="auto">
          <a:xfrm rot="10800000" flipV="1">
            <a:off x="399237" y="4524334"/>
            <a:ext cx="904520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NLP</a:t>
            </a:r>
            <a:r>
              <a:rPr kumimoji="0" lang="en-US" altLang="en-US" sz="1800" b="0" i="0" u="none" strike="noStrike" cap="none" normalizeH="0" baseline="0" dirty="0" smtClean="0">
                <a:ln>
                  <a:noFill/>
                </a:ln>
                <a:solidFill>
                  <a:schemeClr val="tx1"/>
                </a:solidFill>
                <a:effectLst/>
                <a:latin typeface="Arial" panose="020B0604020202020204" pitchFamily="34" charset="0"/>
              </a:rPr>
              <a:t>: Implemented text preprocessing, sentiment analysis, and transformer models like BERT and GPT.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EDA &amp; Preprocessing</a:t>
            </a:r>
            <a:r>
              <a:rPr kumimoji="0" lang="en-US" altLang="en-US" sz="1800" b="0" i="0" u="none" strike="noStrike" cap="none" normalizeH="0" baseline="0" dirty="0" smtClean="0">
                <a:ln>
                  <a:noFill/>
                </a:ln>
                <a:solidFill>
                  <a:schemeClr val="tx1"/>
                </a:solidFill>
                <a:effectLst/>
                <a:latin typeface="Arial" panose="020B0604020202020204" pitchFamily="34" charset="0"/>
              </a:rPr>
              <a:t>: Conducted exploratory data analysis and data preprocessing, including feature engineering. </a:t>
            </a:r>
          </a:p>
        </p:txBody>
      </p:sp>
    </p:spTree>
    <p:extLst>
      <p:ext uri="{BB962C8B-B14F-4D97-AF65-F5344CB8AC3E}">
        <p14:creationId xmlns:p14="http://schemas.microsoft.com/office/powerpoint/2010/main" val="2477451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SIC_Template_AI">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4410</TotalTime>
  <Words>1020</Words>
  <Application>Microsoft Office PowerPoint</Application>
  <PresentationFormat>Custom</PresentationFormat>
  <Paragraphs>55</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맑은 고딕</vt:lpstr>
      <vt:lpstr>Arial</vt:lpstr>
      <vt:lpstr>Arial Unicode MS</vt:lpstr>
      <vt:lpstr>Calibri</vt:lpstr>
      <vt:lpstr>Samsung Sharp Sans</vt:lpstr>
      <vt:lpstr>Samsung Sharp Sans Bold</vt:lpstr>
      <vt:lpstr>Samsung Sharp Sans Medium</vt:lpstr>
      <vt:lpstr>Samsung Sharp Sans Regular</vt:lpstr>
      <vt:lpstr>SamsungOne 400</vt:lpstr>
      <vt:lpstr>SamsungOne 400C</vt:lpstr>
      <vt:lpstr>SamsungOne-400</vt:lpstr>
      <vt:lpstr>Times New Roman</vt:lpstr>
      <vt:lpstr>SIC_Template_AI</vt:lpstr>
      <vt:lpstr>An Industrial Training report ML493</vt:lpstr>
      <vt:lpstr>Samsung Innovation Campus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dc:title>
  <dc:creator>Soon Yong Chang</dc:creator>
  <cp:lastModifiedBy>dell</cp:lastModifiedBy>
  <cp:revision>2091</cp:revision>
  <dcterms:created xsi:type="dcterms:W3CDTF">2019-07-06T14:12:49Z</dcterms:created>
  <dcterms:modified xsi:type="dcterms:W3CDTF">2024-12-24T07:03:08Z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