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1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695325"/>
            <a:ext cx="12902327" cy="6838950"/>
          </a:xfrm>
          <a:prstGeom prst="rect">
            <a:avLst/>
          </a:prstGeom>
        </p:spPr>
      </p:pic>
      <p:pic>
        <p:nvPicPr>
          <p:cNvPr id="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267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27577" y="260509"/>
            <a:ext cx="1975128" cy="208490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21274" y="3179207"/>
            <a:ext cx="5211842" cy="6513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130"/>
              </a:lnSpc>
              <a:buNone/>
            </a:pPr>
            <a:r>
              <a:rPr lang="en-US" sz="4104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Group</a:t>
            </a:r>
            <a:endParaRPr lang="en-US" sz="4104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274" y="4143256"/>
            <a:ext cx="521137" cy="5211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621274" y="4872752"/>
            <a:ext cx="2605921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65"/>
              </a:lnSpc>
              <a:buNone/>
            </a:pPr>
            <a:r>
              <a:rPr lang="en-US" sz="2052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Power</a:t>
            </a:r>
            <a:endParaRPr lang="en-US" sz="2052" dirty="0"/>
          </a:p>
        </p:txBody>
      </p:sp>
      <p:sp>
        <p:nvSpPr>
          <p:cNvPr id="8" name="Text 4"/>
          <p:cNvSpPr/>
          <p:nvPr/>
        </p:nvSpPr>
        <p:spPr>
          <a:xfrm>
            <a:off x="1621274" y="5323523"/>
            <a:ext cx="3587472" cy="20009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6"/>
              </a:lnSpc>
              <a:buNone/>
            </a:pPr>
            <a:r>
              <a:rPr lang="en-US" sz="1642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Power, with a market capitalization of $12,091.50 crore, is a leading player in the Indian power generation sector, showcasing the Adani Group's diversification into the energy industry.</a:t>
            </a:r>
            <a:endParaRPr lang="en-US" sz="1642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1404" y="4143256"/>
            <a:ext cx="521137" cy="52113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521404" y="4872752"/>
            <a:ext cx="2618661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65"/>
              </a:lnSpc>
              <a:buNone/>
            </a:pPr>
            <a:r>
              <a:rPr lang="en-US" sz="2052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Transmission</a:t>
            </a:r>
            <a:endParaRPr lang="en-US" sz="2052" dirty="0"/>
          </a:p>
        </p:txBody>
      </p:sp>
      <p:sp>
        <p:nvSpPr>
          <p:cNvPr id="11" name="Text 6"/>
          <p:cNvSpPr/>
          <p:nvPr/>
        </p:nvSpPr>
        <p:spPr>
          <a:xfrm>
            <a:off x="5521404" y="5323523"/>
            <a:ext cx="3587472" cy="23344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6"/>
              </a:lnSpc>
              <a:buNone/>
            </a:pPr>
            <a:r>
              <a:rPr lang="en-US" sz="1642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Transmission, with a market cap of $21,677.26 crore, is a key player in the Indian power transmission and distribution sector, further strengthening the Adani Group's foothold in the energy value chain.</a:t>
            </a:r>
            <a:endParaRPr lang="en-US" sz="1642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1535" y="4143256"/>
            <a:ext cx="521137" cy="52113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421535" y="4872752"/>
            <a:ext cx="2605921" cy="3257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65"/>
              </a:lnSpc>
              <a:buNone/>
            </a:pPr>
            <a:r>
              <a:rPr lang="en-US" sz="2052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Enterprises</a:t>
            </a:r>
            <a:endParaRPr lang="en-US" sz="2052" dirty="0"/>
          </a:p>
        </p:txBody>
      </p:sp>
      <p:sp>
        <p:nvSpPr>
          <p:cNvPr id="14" name="Text 8"/>
          <p:cNvSpPr/>
          <p:nvPr/>
        </p:nvSpPr>
        <p:spPr>
          <a:xfrm>
            <a:off x="9421535" y="5323523"/>
            <a:ext cx="3587591" cy="233445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26"/>
              </a:lnSpc>
              <a:buNone/>
            </a:pPr>
            <a:r>
              <a:rPr lang="en-US" sz="1642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Enterprises, the flagship company of the Adani Group, boasts a market capitalization of $21,776.04 crore, reflecting the group's diversified business interests and its position as a major conglomerate in India.</a:t>
            </a:r>
            <a:endParaRPr lang="en-US" sz="1642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1680210"/>
            <a:ext cx="4869180" cy="48691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791647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Advanta</a:t>
            </a:r>
            <a:endParaRPr lang="en-US" sz="4860" dirty="0"/>
          </a:p>
        </p:txBody>
      </p:sp>
      <p:sp>
        <p:nvSpPr>
          <p:cNvPr id="6" name="Shape 3"/>
          <p:cNvSpPr/>
          <p:nvPr/>
        </p:nvSpPr>
        <p:spPr>
          <a:xfrm>
            <a:off x="6350437" y="1933456"/>
            <a:ext cx="7415927" cy="3251597"/>
          </a:xfrm>
          <a:prstGeom prst="roundRect">
            <a:avLst>
              <a:gd name="adj" fmla="val 113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6365677" y="1948696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6612493" y="2104430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Market Cap</a:t>
            </a:r>
            <a:endParaRPr lang="en-US" sz="1944" dirty="0"/>
          </a:p>
        </p:txBody>
      </p:sp>
      <p:sp>
        <p:nvSpPr>
          <p:cNvPr id="9" name="Text 6"/>
          <p:cNvSpPr/>
          <p:nvPr/>
        </p:nvSpPr>
        <p:spPr>
          <a:xfrm>
            <a:off x="10309027" y="2104430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$6,742.41 Crore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6365677" y="2655213"/>
            <a:ext cx="738544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612493" y="2810947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Sales</a:t>
            </a:r>
            <a:endParaRPr lang="en-US" sz="1944" dirty="0"/>
          </a:p>
        </p:txBody>
      </p:sp>
      <p:sp>
        <p:nvSpPr>
          <p:cNvPr id="12" name="Text 9"/>
          <p:cNvSpPr/>
          <p:nvPr/>
        </p:nvSpPr>
        <p:spPr>
          <a:xfrm>
            <a:off x="10309027" y="2810947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Not Provided</a:t>
            </a:r>
            <a:endParaRPr lang="en-US" sz="1944" dirty="0"/>
          </a:p>
        </p:txBody>
      </p:sp>
      <p:sp>
        <p:nvSpPr>
          <p:cNvPr id="13" name="Shape 10"/>
          <p:cNvSpPr/>
          <p:nvPr/>
        </p:nvSpPr>
        <p:spPr>
          <a:xfrm>
            <a:off x="6365677" y="3361730"/>
            <a:ext cx="738544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612493" y="351746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Industry</a:t>
            </a:r>
            <a:endParaRPr lang="en-US" sz="1944" dirty="0"/>
          </a:p>
        </p:txBody>
      </p:sp>
      <p:sp>
        <p:nvSpPr>
          <p:cNvPr id="15" name="Text 12"/>
          <p:cNvSpPr/>
          <p:nvPr/>
        </p:nvSpPr>
        <p:spPr>
          <a:xfrm>
            <a:off x="10309027" y="3517463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Agribusiness</a:t>
            </a:r>
            <a:endParaRPr lang="en-US" sz="1944" dirty="0"/>
          </a:p>
        </p:txBody>
      </p:sp>
      <p:sp>
        <p:nvSpPr>
          <p:cNvPr id="16" name="Shape 13"/>
          <p:cNvSpPr/>
          <p:nvPr/>
        </p:nvSpPr>
        <p:spPr>
          <a:xfrm>
            <a:off x="6365677" y="4068247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7" name="Text 14"/>
          <p:cNvSpPr/>
          <p:nvPr/>
        </p:nvSpPr>
        <p:spPr>
          <a:xfrm>
            <a:off x="6612493" y="4223980"/>
            <a:ext cx="3195280" cy="39504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Key Products</a:t>
            </a:r>
            <a:endParaRPr lang="en-US" sz="1944" dirty="0"/>
          </a:p>
        </p:txBody>
      </p:sp>
      <p:sp>
        <p:nvSpPr>
          <p:cNvPr id="18" name="Text 15"/>
          <p:cNvSpPr/>
          <p:nvPr/>
        </p:nvSpPr>
        <p:spPr>
          <a:xfrm>
            <a:off x="10309027" y="4223980"/>
            <a:ext cx="3195280" cy="79009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Seeds, Crop Protection, Crop Nutrition</a:t>
            </a:r>
            <a:endParaRPr lang="en-US" sz="1944" dirty="0"/>
          </a:p>
        </p:txBody>
      </p:sp>
      <p:sp>
        <p:nvSpPr>
          <p:cNvPr id="19" name="Text 16"/>
          <p:cNvSpPr/>
          <p:nvPr/>
        </p:nvSpPr>
        <p:spPr>
          <a:xfrm>
            <a:off x="6350437" y="5462707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Advanta, a leading player in the Indian agribusiness sector, boasts a market capitalization of $6,742.41 crore. The company's focus on providing innovative seeds, crop protection, and crop nutrition solutions has contributed to its strong market presence and financial performance.</a:t>
            </a:r>
            <a:endParaRPr lang="en-US" sz="1944" dirty="0"/>
          </a:p>
        </p:txBody>
      </p:sp>
      <p:pic>
        <p:nvPicPr>
          <p:cNvPr id="20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1194078"/>
            <a:ext cx="12902327" cy="5841325"/>
          </a:xfrm>
          <a:prstGeom prst="rect">
            <a:avLst/>
          </a:prstGeom>
        </p:spPr>
      </p:pic>
      <p:pic>
        <p:nvPicPr>
          <p:cNvPr id="5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C99"/>
          </a:solidFill>
          <a:ln/>
        </p:spPr>
      </p:sp>
      <p:sp>
        <p:nvSpPr>
          <p:cNvPr id="4" name="Text 2"/>
          <p:cNvSpPr/>
          <p:nvPr/>
        </p:nvSpPr>
        <p:spPr>
          <a:xfrm>
            <a:off x="4229100" y="3729038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THANKS</a:t>
            </a:r>
            <a:endParaRPr lang="en-US" sz="4860" dirty="0"/>
          </a:p>
        </p:txBody>
      </p:sp>
      <p:pic>
        <p:nvPicPr>
          <p:cNvPr id="5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0572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855" y="290513"/>
            <a:ext cx="5134689" cy="232469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65954" y="3547110"/>
            <a:ext cx="6184940" cy="5811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576"/>
              </a:lnSpc>
              <a:buNone/>
            </a:pPr>
            <a:r>
              <a:rPr lang="en-US" sz="3661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Total Market Capitalization</a:t>
            </a:r>
            <a:endParaRPr lang="en-US" sz="3661" dirty="0"/>
          </a:p>
        </p:txBody>
      </p:sp>
      <p:sp>
        <p:nvSpPr>
          <p:cNvPr id="7" name="Shape 3"/>
          <p:cNvSpPr/>
          <p:nvPr/>
        </p:nvSpPr>
        <p:spPr>
          <a:xfrm>
            <a:off x="965954" y="4389715"/>
            <a:ext cx="4077891" cy="3198495"/>
          </a:xfrm>
          <a:prstGeom prst="roundRect">
            <a:avLst>
              <a:gd name="adj" fmla="val 1090"/>
            </a:avLst>
          </a:prstGeom>
          <a:solidFill>
            <a:srgbClr val="F0EAEA"/>
          </a:solidFill>
          <a:ln/>
        </p:spPr>
      </p:sp>
      <p:sp>
        <p:nvSpPr>
          <p:cNvPr id="8" name="Text 4"/>
          <p:cNvSpPr/>
          <p:nvPr/>
        </p:nvSpPr>
        <p:spPr>
          <a:xfrm>
            <a:off x="1198364" y="4622125"/>
            <a:ext cx="2905720" cy="3632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60"/>
              </a:lnSpc>
              <a:buNone/>
            </a:pPr>
            <a:r>
              <a:rPr lang="en-US" sz="2288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$13.25M Total</a:t>
            </a:r>
            <a:endParaRPr lang="en-US" sz="2288" dirty="0"/>
          </a:p>
        </p:txBody>
      </p:sp>
      <p:sp>
        <p:nvSpPr>
          <p:cNvPr id="9" name="Text 5"/>
          <p:cNvSpPr/>
          <p:nvPr/>
        </p:nvSpPr>
        <p:spPr>
          <a:xfrm>
            <a:off x="1198364" y="5124807"/>
            <a:ext cx="3613071" cy="2230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29"/>
              </a:lnSpc>
              <a:buNone/>
            </a:pPr>
            <a:r>
              <a:rPr lang="en-US" sz="183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total market capitalization of the companies analyzed is a staggering $13.25 million, showcasing the immense financial power of the Indian corporate landscape.</a:t>
            </a:r>
            <a:endParaRPr lang="en-US" sz="1830" dirty="0"/>
          </a:p>
        </p:txBody>
      </p:sp>
      <p:sp>
        <p:nvSpPr>
          <p:cNvPr id="10" name="Shape 6"/>
          <p:cNvSpPr/>
          <p:nvPr/>
        </p:nvSpPr>
        <p:spPr>
          <a:xfrm>
            <a:off x="5276255" y="4389715"/>
            <a:ext cx="4077891" cy="3198495"/>
          </a:xfrm>
          <a:prstGeom prst="roundRect">
            <a:avLst>
              <a:gd name="adj" fmla="val 1090"/>
            </a:avLst>
          </a:prstGeom>
          <a:solidFill>
            <a:srgbClr val="F0EAEA"/>
          </a:solidFill>
          <a:ln/>
        </p:spPr>
      </p:sp>
      <p:sp>
        <p:nvSpPr>
          <p:cNvPr id="11" name="Text 7"/>
          <p:cNvSpPr/>
          <p:nvPr/>
        </p:nvSpPr>
        <p:spPr>
          <a:xfrm>
            <a:off x="5508665" y="4622125"/>
            <a:ext cx="3101578" cy="3632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60"/>
              </a:lnSpc>
              <a:buNone/>
            </a:pPr>
            <a:r>
              <a:rPr lang="en-US" sz="2288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459 Total Companies</a:t>
            </a:r>
            <a:endParaRPr lang="en-US" sz="2288" dirty="0"/>
          </a:p>
        </p:txBody>
      </p:sp>
      <p:sp>
        <p:nvSpPr>
          <p:cNvPr id="12" name="Text 8"/>
          <p:cNvSpPr/>
          <p:nvPr/>
        </p:nvSpPr>
        <p:spPr>
          <a:xfrm>
            <a:off x="5508665" y="5124807"/>
            <a:ext cx="3613071" cy="185916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29"/>
              </a:lnSpc>
              <a:buNone/>
            </a:pPr>
            <a:r>
              <a:rPr lang="en-US" sz="183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dashboard covers data from a total of 459 companies, providing a broad and representative sample of the Indian market.</a:t>
            </a:r>
            <a:endParaRPr lang="en-US" sz="1830" dirty="0"/>
          </a:p>
        </p:txBody>
      </p:sp>
      <p:sp>
        <p:nvSpPr>
          <p:cNvPr id="13" name="Shape 9"/>
          <p:cNvSpPr/>
          <p:nvPr/>
        </p:nvSpPr>
        <p:spPr>
          <a:xfrm>
            <a:off x="9586555" y="4389715"/>
            <a:ext cx="4077891" cy="3198495"/>
          </a:xfrm>
          <a:prstGeom prst="roundRect">
            <a:avLst>
              <a:gd name="adj" fmla="val 1090"/>
            </a:avLst>
          </a:prstGeom>
          <a:solidFill>
            <a:srgbClr val="F0EAEA"/>
          </a:solidFill>
          <a:ln/>
        </p:spPr>
      </p:sp>
      <p:sp>
        <p:nvSpPr>
          <p:cNvPr id="14" name="Text 10"/>
          <p:cNvSpPr/>
          <p:nvPr/>
        </p:nvSpPr>
        <p:spPr>
          <a:xfrm>
            <a:off x="9818965" y="4622125"/>
            <a:ext cx="2905720" cy="36326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60"/>
              </a:lnSpc>
              <a:buNone/>
            </a:pPr>
            <a:r>
              <a:rPr lang="en-US" sz="2288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$1.75M Total Sales</a:t>
            </a:r>
            <a:endParaRPr lang="en-US" sz="2288" dirty="0"/>
          </a:p>
        </p:txBody>
      </p:sp>
      <p:sp>
        <p:nvSpPr>
          <p:cNvPr id="15" name="Text 11"/>
          <p:cNvSpPr/>
          <p:nvPr/>
        </p:nvSpPr>
        <p:spPr>
          <a:xfrm>
            <a:off x="9818965" y="5124807"/>
            <a:ext cx="3613071" cy="223099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29"/>
              </a:lnSpc>
              <a:buNone/>
            </a:pPr>
            <a:r>
              <a:rPr lang="en-US" sz="183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combined quarterly sales of these companies amount to an impressive $1.75 million, highlighting the robust financial performance of the top players in the market.</a:t>
            </a:r>
            <a:endParaRPr lang="en-US" sz="1830" dirty="0"/>
          </a:p>
        </p:txBody>
      </p:sp>
      <p:pic>
        <p:nvPicPr>
          <p:cNvPr id="16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729" y="2824520"/>
            <a:ext cx="4868942" cy="258056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1102757"/>
            <a:ext cx="7415927" cy="15430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Financial Analytics Dashboard</a:t>
            </a:r>
            <a:endParaRPr lang="en-US" sz="4860" dirty="0"/>
          </a:p>
        </p:txBody>
      </p:sp>
      <p:sp>
        <p:nvSpPr>
          <p:cNvPr id="7" name="Text 3"/>
          <p:cNvSpPr/>
          <p:nvPr/>
        </p:nvSpPr>
        <p:spPr>
          <a:xfrm>
            <a:off x="864037" y="3016091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Explore key financial metrics and performance indicators of top companies in the Indian market through interactive visualizations and data analysis on our dashboard.</a:t>
            </a:r>
            <a:endParaRPr lang="en-US" sz="1944" dirty="0"/>
          </a:p>
        </p:txBody>
      </p:sp>
      <p:sp>
        <p:nvSpPr>
          <p:cNvPr id="8" name="Text 4"/>
          <p:cNvSpPr/>
          <p:nvPr/>
        </p:nvSpPr>
        <p:spPr>
          <a:xfrm>
            <a:off x="864037" y="4478893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Gain insights into market trends, company performance, and financial health through dynamic charts and graphs that simplify complex financial data.</a:t>
            </a:r>
            <a:endParaRPr lang="en-US" sz="1944" dirty="0"/>
          </a:p>
        </p:txBody>
      </p:sp>
      <p:sp>
        <p:nvSpPr>
          <p:cNvPr id="9" name="Text 5"/>
          <p:cNvSpPr/>
          <p:nvPr/>
        </p:nvSpPr>
        <p:spPr>
          <a:xfrm>
            <a:off x="864037" y="5941695"/>
            <a:ext cx="7415927" cy="11851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Access detailed reports and analysis to make informed decisions, track market movements, and identify investment opportunities based on reliable financial data.</a:t>
            </a:r>
            <a:endParaRPr lang="en-US" sz="1944" dirty="0"/>
          </a:p>
        </p:txBody>
      </p:sp>
      <p:pic>
        <p:nvPicPr>
          <p:cNvPr id="1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807964"/>
            <a:ext cx="759678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Top Companies by Sales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Reliance Industries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829169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Reliance Industries leads the pack with a staggering 19.1% market share, showcasing its dominance in the Indian market.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196590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TCS, HDFC Bank, ITC, HDFC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214932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These household names round out the top companies by sales, demonstrating the strength and diversity of the Indian corporate landscape.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196590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Unilever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829169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Unilever, a global consumer goods giant, also makes an appearance in the top companies by sales, highlighting its significant presence in the Indian market.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75" y="2938939"/>
            <a:ext cx="5048131" cy="235160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99929" y="1458516"/>
            <a:ext cx="6655951" cy="5478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314"/>
              </a:lnSpc>
              <a:buNone/>
            </a:pPr>
            <a:r>
              <a:rPr lang="en-US" sz="3451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Top Companies by Market Cap</a:t>
            </a:r>
            <a:endParaRPr lang="en-US" sz="3451" dirty="0"/>
          </a:p>
        </p:txBody>
      </p:sp>
      <p:sp>
        <p:nvSpPr>
          <p:cNvPr id="7" name="Shape 3"/>
          <p:cNvSpPr/>
          <p:nvPr/>
        </p:nvSpPr>
        <p:spPr>
          <a:xfrm>
            <a:off x="6351389" y="2269212"/>
            <a:ext cx="22860" cy="4501753"/>
          </a:xfrm>
          <a:prstGeom prst="roundRect">
            <a:avLst>
              <a:gd name="adj" fmla="val 115030"/>
            </a:avLst>
          </a:prstGeom>
          <a:solidFill>
            <a:srgbClr val="D6D0D0"/>
          </a:solidFill>
          <a:ln/>
        </p:spPr>
      </p:sp>
      <p:sp>
        <p:nvSpPr>
          <p:cNvPr id="8" name="Shape 4"/>
          <p:cNvSpPr/>
          <p:nvPr/>
        </p:nvSpPr>
        <p:spPr>
          <a:xfrm>
            <a:off x="6537127" y="2652117"/>
            <a:ext cx="613529" cy="22860"/>
          </a:xfrm>
          <a:prstGeom prst="roundRect">
            <a:avLst>
              <a:gd name="adj" fmla="val 115030"/>
            </a:avLst>
          </a:prstGeom>
          <a:solidFill>
            <a:srgbClr val="D6D0D0"/>
          </a:solidFill>
          <a:ln/>
        </p:spPr>
      </p:sp>
      <p:sp>
        <p:nvSpPr>
          <p:cNvPr id="9" name="Shape 5"/>
          <p:cNvSpPr/>
          <p:nvPr/>
        </p:nvSpPr>
        <p:spPr>
          <a:xfrm>
            <a:off x="6165652" y="2466380"/>
            <a:ext cx="394335" cy="394335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sp>
        <p:nvSpPr>
          <p:cNvPr id="10" name="Text 6"/>
          <p:cNvSpPr/>
          <p:nvPr/>
        </p:nvSpPr>
        <p:spPr>
          <a:xfrm>
            <a:off x="6302931" y="2531983"/>
            <a:ext cx="119658" cy="2630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1"/>
              </a:lnSpc>
              <a:buNone/>
            </a:pPr>
            <a:r>
              <a:rPr lang="en-US" sz="2071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071" dirty="0"/>
          </a:p>
        </p:txBody>
      </p:sp>
      <p:sp>
        <p:nvSpPr>
          <p:cNvPr id="11" name="Text 7"/>
          <p:cNvSpPr/>
          <p:nvPr/>
        </p:nvSpPr>
        <p:spPr>
          <a:xfrm>
            <a:off x="7326987" y="2444472"/>
            <a:ext cx="2191226" cy="273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57"/>
              </a:lnSpc>
              <a:buNone/>
            </a:pPr>
            <a:r>
              <a:rPr lang="en-US" sz="1725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Ports</a:t>
            </a:r>
            <a:endParaRPr lang="en-US" sz="1725" dirty="0"/>
          </a:p>
        </p:txBody>
      </p:sp>
      <p:sp>
        <p:nvSpPr>
          <p:cNvPr id="12" name="Text 8"/>
          <p:cNvSpPr/>
          <p:nvPr/>
        </p:nvSpPr>
        <p:spPr>
          <a:xfrm>
            <a:off x="7326987" y="2823448"/>
            <a:ext cx="6689884" cy="560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09"/>
              </a:lnSpc>
              <a:buNone/>
            </a:pPr>
            <a:r>
              <a:rPr lang="en-US" sz="138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Ports leads the pack with an average market capitalization of $81,781.89 crore, showcasing its dominance in the Indian port and logistics sector.</a:t>
            </a:r>
            <a:endParaRPr lang="en-US" sz="1380" dirty="0"/>
          </a:p>
        </p:txBody>
      </p:sp>
      <p:sp>
        <p:nvSpPr>
          <p:cNvPr id="13" name="Shape 9"/>
          <p:cNvSpPr/>
          <p:nvPr/>
        </p:nvSpPr>
        <p:spPr>
          <a:xfrm>
            <a:off x="6537127" y="4117657"/>
            <a:ext cx="613529" cy="22860"/>
          </a:xfrm>
          <a:prstGeom prst="roundRect">
            <a:avLst>
              <a:gd name="adj" fmla="val 115030"/>
            </a:avLst>
          </a:prstGeom>
          <a:solidFill>
            <a:srgbClr val="D6D0D0"/>
          </a:solidFill>
          <a:ln/>
        </p:spPr>
      </p:sp>
      <p:sp>
        <p:nvSpPr>
          <p:cNvPr id="14" name="Shape 10"/>
          <p:cNvSpPr/>
          <p:nvPr/>
        </p:nvSpPr>
        <p:spPr>
          <a:xfrm>
            <a:off x="6165652" y="3931920"/>
            <a:ext cx="394335" cy="394335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sp>
        <p:nvSpPr>
          <p:cNvPr id="15" name="Text 11"/>
          <p:cNvSpPr/>
          <p:nvPr/>
        </p:nvSpPr>
        <p:spPr>
          <a:xfrm>
            <a:off x="6274475" y="3997523"/>
            <a:ext cx="176689" cy="2630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1"/>
              </a:lnSpc>
              <a:buNone/>
            </a:pPr>
            <a:r>
              <a:rPr lang="en-US" sz="2071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071" dirty="0"/>
          </a:p>
        </p:txBody>
      </p:sp>
      <p:sp>
        <p:nvSpPr>
          <p:cNvPr id="16" name="Text 12"/>
          <p:cNvSpPr/>
          <p:nvPr/>
        </p:nvSpPr>
        <p:spPr>
          <a:xfrm>
            <a:off x="7326987" y="3910013"/>
            <a:ext cx="2191226" cy="273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57"/>
              </a:lnSpc>
              <a:buNone/>
            </a:pPr>
            <a:r>
              <a:rPr lang="en-US" sz="1725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Reliance Industries</a:t>
            </a:r>
            <a:endParaRPr lang="en-US" sz="1725" dirty="0"/>
          </a:p>
        </p:txBody>
      </p:sp>
      <p:sp>
        <p:nvSpPr>
          <p:cNvPr id="17" name="Text 13"/>
          <p:cNvSpPr/>
          <p:nvPr/>
        </p:nvSpPr>
        <p:spPr>
          <a:xfrm>
            <a:off x="7326987" y="4288988"/>
            <a:ext cx="6689884" cy="84117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09"/>
              </a:lnSpc>
              <a:buNone/>
            </a:pPr>
            <a:r>
              <a:rPr lang="en-US" sz="138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Reliance Industries, the conglomerate with diverse business interests, boasts an average market cap of $48,295 crore, cementing its position as a powerhouse in the Indian market.</a:t>
            </a:r>
            <a:endParaRPr lang="en-US" sz="1380" dirty="0"/>
          </a:p>
        </p:txBody>
      </p:sp>
      <p:sp>
        <p:nvSpPr>
          <p:cNvPr id="18" name="Shape 14"/>
          <p:cNvSpPr/>
          <p:nvPr/>
        </p:nvSpPr>
        <p:spPr>
          <a:xfrm>
            <a:off x="6537127" y="5863590"/>
            <a:ext cx="613529" cy="22860"/>
          </a:xfrm>
          <a:prstGeom prst="roundRect">
            <a:avLst>
              <a:gd name="adj" fmla="val 115030"/>
            </a:avLst>
          </a:prstGeom>
          <a:solidFill>
            <a:srgbClr val="D6D0D0"/>
          </a:solidFill>
          <a:ln/>
        </p:spPr>
      </p:sp>
      <p:sp>
        <p:nvSpPr>
          <p:cNvPr id="19" name="Shape 15"/>
          <p:cNvSpPr/>
          <p:nvPr/>
        </p:nvSpPr>
        <p:spPr>
          <a:xfrm>
            <a:off x="6165652" y="5677853"/>
            <a:ext cx="394335" cy="394335"/>
          </a:xfrm>
          <a:prstGeom prst="roundRect">
            <a:avLst>
              <a:gd name="adj" fmla="val 6668"/>
            </a:avLst>
          </a:prstGeom>
          <a:solidFill>
            <a:srgbClr val="F0EAEA"/>
          </a:solidFill>
          <a:ln/>
        </p:spPr>
      </p:sp>
      <p:sp>
        <p:nvSpPr>
          <p:cNvPr id="20" name="Text 16"/>
          <p:cNvSpPr/>
          <p:nvPr/>
        </p:nvSpPr>
        <p:spPr>
          <a:xfrm>
            <a:off x="6274951" y="5743456"/>
            <a:ext cx="175617" cy="2630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071"/>
              </a:lnSpc>
              <a:buNone/>
            </a:pPr>
            <a:r>
              <a:rPr lang="en-US" sz="2071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071" dirty="0"/>
          </a:p>
        </p:txBody>
      </p:sp>
      <p:sp>
        <p:nvSpPr>
          <p:cNvPr id="21" name="Text 17"/>
          <p:cNvSpPr/>
          <p:nvPr/>
        </p:nvSpPr>
        <p:spPr>
          <a:xfrm>
            <a:off x="7326987" y="5655945"/>
            <a:ext cx="2191226" cy="273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57"/>
              </a:lnSpc>
              <a:buNone/>
            </a:pPr>
            <a:r>
              <a:rPr lang="en-US" sz="1725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HDFC Bank</a:t>
            </a:r>
            <a:endParaRPr lang="en-US" sz="1725" dirty="0"/>
          </a:p>
        </p:txBody>
      </p:sp>
      <p:sp>
        <p:nvSpPr>
          <p:cNvPr id="22" name="Text 18"/>
          <p:cNvSpPr/>
          <p:nvPr/>
        </p:nvSpPr>
        <p:spPr>
          <a:xfrm>
            <a:off x="7326987" y="6034921"/>
            <a:ext cx="6689884" cy="5607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09"/>
              </a:lnSpc>
              <a:buNone/>
            </a:pPr>
            <a:r>
              <a:rPr lang="en-US" sz="1380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HDFC Bank, a leading private sector bank, maintains a strong market presence with an average market capitalization of $31,983.33 crore.</a:t>
            </a:r>
            <a:endParaRPr lang="en-US" sz="1380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98312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1090732" y="626626"/>
            <a:ext cx="9552742" cy="7121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608"/>
              </a:lnSpc>
              <a:buNone/>
            </a:pPr>
            <a:r>
              <a:rPr lang="en-US" sz="4486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Market Cap and Sales Correlation</a:t>
            </a:r>
            <a:endParaRPr lang="en-US" sz="4486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0732" y="1794510"/>
            <a:ext cx="6053495" cy="374130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90732" y="5820608"/>
            <a:ext cx="2848689" cy="3561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04"/>
              </a:lnSpc>
              <a:buNone/>
            </a:pPr>
            <a:r>
              <a:rPr lang="en-US" sz="2243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Positive Correlation</a:t>
            </a:r>
            <a:endParaRPr lang="en-US" sz="2243" dirty="0"/>
          </a:p>
        </p:txBody>
      </p:sp>
      <p:sp>
        <p:nvSpPr>
          <p:cNvPr id="7" name="Text 4"/>
          <p:cNvSpPr/>
          <p:nvPr/>
        </p:nvSpPr>
        <p:spPr>
          <a:xfrm>
            <a:off x="1090732" y="6313408"/>
            <a:ext cx="6053495" cy="1458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71"/>
              </a:lnSpc>
              <a:buNone/>
            </a:pPr>
            <a:r>
              <a:rPr lang="en-US" sz="179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dashboard reveals a positive correlation between market capitalization and sales quantity, indicating that companies with higher sales tend to have a larger market presence and valuation.</a:t>
            </a:r>
            <a:endParaRPr lang="en-US" sz="1794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6055" y="1794510"/>
            <a:ext cx="6053495" cy="3741301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486055" y="5820608"/>
            <a:ext cx="2848689" cy="3561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804"/>
              </a:lnSpc>
              <a:buNone/>
            </a:pPr>
            <a:r>
              <a:rPr lang="en-US" sz="2243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Driving Growth</a:t>
            </a:r>
            <a:endParaRPr lang="en-US" sz="2243" dirty="0"/>
          </a:p>
        </p:txBody>
      </p:sp>
      <p:sp>
        <p:nvSpPr>
          <p:cNvPr id="10" name="Text 6"/>
          <p:cNvSpPr/>
          <p:nvPr/>
        </p:nvSpPr>
        <p:spPr>
          <a:xfrm>
            <a:off x="7486055" y="6313408"/>
            <a:ext cx="6053495" cy="1458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871"/>
              </a:lnSpc>
              <a:buNone/>
            </a:pPr>
            <a:r>
              <a:rPr lang="en-US" sz="179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This correlation suggests that strong sales performance is a key driver of market capitalization, as investors recognize the financial strength and growth potential of these companies.</a:t>
            </a:r>
            <a:endParaRPr lang="en-US" sz="1794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793" y="1590199"/>
            <a:ext cx="4986695" cy="504908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85892" y="1028343"/>
            <a:ext cx="4996934" cy="6246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918"/>
              </a:lnSpc>
              <a:buNone/>
            </a:pPr>
            <a:r>
              <a:rPr lang="en-US" sz="3935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ABB India</a:t>
            </a:r>
            <a:endParaRPr lang="en-US" sz="3935" dirty="0"/>
          </a:p>
        </p:txBody>
      </p:sp>
      <p:sp>
        <p:nvSpPr>
          <p:cNvPr id="6" name="Shape 3"/>
          <p:cNvSpPr/>
          <p:nvPr/>
        </p:nvSpPr>
        <p:spPr>
          <a:xfrm>
            <a:off x="6185892" y="2177534"/>
            <a:ext cx="449699" cy="449699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7" name="Text 4"/>
          <p:cNvSpPr/>
          <p:nvPr/>
        </p:nvSpPr>
        <p:spPr>
          <a:xfrm>
            <a:off x="6342459" y="2252424"/>
            <a:ext cx="136446" cy="299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1"/>
              </a:lnSpc>
              <a:buNone/>
            </a:pPr>
            <a:r>
              <a:rPr lang="en-US" sz="2361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1</a:t>
            </a:r>
            <a:endParaRPr lang="en-US" sz="2361" dirty="0"/>
          </a:p>
        </p:txBody>
      </p:sp>
      <p:sp>
        <p:nvSpPr>
          <p:cNvPr id="8" name="Text 5"/>
          <p:cNvSpPr/>
          <p:nvPr/>
        </p:nvSpPr>
        <p:spPr>
          <a:xfrm>
            <a:off x="6835378" y="2177534"/>
            <a:ext cx="3743682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59"/>
              </a:lnSpc>
              <a:buNone/>
            </a:pPr>
            <a:r>
              <a:rPr lang="en-US" sz="196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Market Cap: $31,983.33 Crore</a:t>
            </a:r>
            <a:endParaRPr lang="en-US" sz="1967" dirty="0"/>
          </a:p>
        </p:txBody>
      </p:sp>
      <p:sp>
        <p:nvSpPr>
          <p:cNvPr id="9" name="Text 6"/>
          <p:cNvSpPr/>
          <p:nvPr/>
        </p:nvSpPr>
        <p:spPr>
          <a:xfrm>
            <a:off x="6835378" y="2609612"/>
            <a:ext cx="7095530" cy="959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18"/>
              </a:lnSpc>
              <a:buNone/>
            </a:pPr>
            <a:r>
              <a:rPr lang="en-US" sz="157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ABB India, a leading provider of industrial automation and electrification solutions, boasts a strong market capitalization of $31,983.33 crore, reflecting its dominant position in the Indian market.</a:t>
            </a:r>
            <a:endParaRPr lang="en-US" sz="1574" dirty="0"/>
          </a:p>
        </p:txBody>
      </p:sp>
      <p:sp>
        <p:nvSpPr>
          <p:cNvPr id="10" name="Shape 7"/>
          <p:cNvSpPr/>
          <p:nvPr/>
        </p:nvSpPr>
        <p:spPr>
          <a:xfrm>
            <a:off x="6185892" y="3993594"/>
            <a:ext cx="449699" cy="449699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1" name="Text 8"/>
          <p:cNvSpPr/>
          <p:nvPr/>
        </p:nvSpPr>
        <p:spPr>
          <a:xfrm>
            <a:off x="6309955" y="4068485"/>
            <a:ext cx="201454" cy="299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1"/>
              </a:lnSpc>
              <a:buNone/>
            </a:pPr>
            <a:r>
              <a:rPr lang="en-US" sz="2361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2</a:t>
            </a:r>
            <a:endParaRPr lang="en-US" sz="2361" dirty="0"/>
          </a:p>
        </p:txBody>
      </p:sp>
      <p:sp>
        <p:nvSpPr>
          <p:cNvPr id="12" name="Text 9"/>
          <p:cNvSpPr/>
          <p:nvPr/>
        </p:nvSpPr>
        <p:spPr>
          <a:xfrm>
            <a:off x="6835378" y="3993594"/>
            <a:ext cx="3149441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59"/>
              </a:lnSpc>
              <a:buNone/>
            </a:pPr>
            <a:r>
              <a:rPr lang="en-US" sz="196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Diverse Product Portfolio</a:t>
            </a:r>
            <a:endParaRPr lang="en-US" sz="1967" dirty="0"/>
          </a:p>
        </p:txBody>
      </p:sp>
      <p:sp>
        <p:nvSpPr>
          <p:cNvPr id="13" name="Text 10"/>
          <p:cNvSpPr/>
          <p:nvPr/>
        </p:nvSpPr>
        <p:spPr>
          <a:xfrm>
            <a:off x="6835378" y="4425672"/>
            <a:ext cx="7095530" cy="959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18"/>
              </a:lnSpc>
              <a:buNone/>
            </a:pPr>
            <a:r>
              <a:rPr lang="en-US" sz="157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company's diverse product portfolio, ranging from power grids to robotics and automation, has enabled it to cater to a wide range of industries and maintain its competitive edge.</a:t>
            </a:r>
            <a:endParaRPr lang="en-US" sz="1574" dirty="0"/>
          </a:p>
        </p:txBody>
      </p:sp>
      <p:sp>
        <p:nvSpPr>
          <p:cNvPr id="14" name="Shape 11"/>
          <p:cNvSpPr/>
          <p:nvPr/>
        </p:nvSpPr>
        <p:spPr>
          <a:xfrm>
            <a:off x="6185892" y="5809655"/>
            <a:ext cx="449699" cy="449699"/>
          </a:xfrm>
          <a:prstGeom prst="roundRect">
            <a:avLst>
              <a:gd name="adj" fmla="val 6667"/>
            </a:avLst>
          </a:prstGeom>
          <a:solidFill>
            <a:srgbClr val="F0EAEA"/>
          </a:solidFill>
          <a:ln/>
        </p:spPr>
      </p:sp>
      <p:sp>
        <p:nvSpPr>
          <p:cNvPr id="15" name="Text 12"/>
          <p:cNvSpPr/>
          <p:nvPr/>
        </p:nvSpPr>
        <p:spPr>
          <a:xfrm>
            <a:off x="6310551" y="5884545"/>
            <a:ext cx="200263" cy="2997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361"/>
              </a:lnSpc>
              <a:buNone/>
            </a:pPr>
            <a:r>
              <a:rPr lang="en-US" sz="2361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3</a:t>
            </a:r>
            <a:endParaRPr lang="en-US" sz="2361" dirty="0"/>
          </a:p>
        </p:txBody>
      </p:sp>
      <p:sp>
        <p:nvSpPr>
          <p:cNvPr id="16" name="Text 13"/>
          <p:cNvSpPr/>
          <p:nvPr/>
        </p:nvSpPr>
        <p:spPr>
          <a:xfrm>
            <a:off x="6835378" y="5809655"/>
            <a:ext cx="2629138" cy="3121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459"/>
              </a:lnSpc>
              <a:buNone/>
            </a:pPr>
            <a:r>
              <a:rPr lang="en-US" sz="1967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Innovative Solutions</a:t>
            </a:r>
            <a:endParaRPr lang="en-US" sz="1967" dirty="0"/>
          </a:p>
        </p:txBody>
      </p:sp>
      <p:sp>
        <p:nvSpPr>
          <p:cNvPr id="17" name="Text 14"/>
          <p:cNvSpPr/>
          <p:nvPr/>
        </p:nvSpPr>
        <p:spPr>
          <a:xfrm>
            <a:off x="6835378" y="6241733"/>
            <a:ext cx="7095530" cy="9594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518"/>
              </a:lnSpc>
              <a:buNone/>
            </a:pPr>
            <a:r>
              <a:rPr lang="en-US" sz="157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ABB India's focus on developing innovative solutions, leveraging the latest technologies, has been a key driver of its success and market leadership in the Indian industrial landscape.</a:t>
            </a:r>
            <a:endParaRPr lang="en-US" sz="1574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" y="2202061"/>
            <a:ext cx="5044321" cy="382535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105168" y="1052751"/>
            <a:ext cx="7906464" cy="11051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351"/>
              </a:lnSpc>
              <a:buNone/>
            </a:pPr>
            <a:r>
              <a:rPr lang="en-US" sz="3481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Ports and Special Economic Zone</a:t>
            </a:r>
            <a:endParaRPr lang="en-US" sz="3481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5168" y="2423041"/>
            <a:ext cx="884039" cy="158460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254359" y="2599849"/>
            <a:ext cx="2464475" cy="2762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5"/>
              </a:lnSpc>
              <a:buNone/>
            </a:pPr>
            <a:r>
              <a:rPr lang="en-US" sz="174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Logistics Powerhouse</a:t>
            </a:r>
            <a:endParaRPr lang="en-US" sz="1740" dirty="0"/>
          </a:p>
        </p:txBody>
      </p:sp>
      <p:sp>
        <p:nvSpPr>
          <p:cNvPr id="8" name="Text 4"/>
          <p:cNvSpPr/>
          <p:nvPr/>
        </p:nvSpPr>
        <p:spPr>
          <a:xfrm>
            <a:off x="7254359" y="2982158"/>
            <a:ext cx="6757273" cy="848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8"/>
              </a:lnSpc>
              <a:buNone/>
            </a:pPr>
            <a:r>
              <a:rPr lang="en-US" sz="1392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Ports and Special Economic Zone has emerged as a logistics powerhouse in India, with its extensive network of ports and terminals strategically located across the country.</a:t>
            </a:r>
            <a:endParaRPr lang="en-US" sz="1392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168" y="4007644"/>
            <a:ext cx="884039" cy="158460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254359" y="4184452"/>
            <a:ext cx="2483644" cy="2762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5"/>
              </a:lnSpc>
              <a:buNone/>
            </a:pPr>
            <a:r>
              <a:rPr lang="en-US" sz="174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Diversified Operations</a:t>
            </a:r>
            <a:endParaRPr lang="en-US" sz="1740" dirty="0"/>
          </a:p>
        </p:txBody>
      </p:sp>
      <p:sp>
        <p:nvSpPr>
          <p:cNvPr id="11" name="Text 6"/>
          <p:cNvSpPr/>
          <p:nvPr/>
        </p:nvSpPr>
        <p:spPr>
          <a:xfrm>
            <a:off x="7254359" y="4566761"/>
            <a:ext cx="6757273" cy="848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8"/>
              </a:lnSpc>
              <a:buNone/>
            </a:pPr>
            <a:r>
              <a:rPr lang="en-US" sz="1392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The company's diversified operations, encompassing cargo handling, logistics services, and special economic zones, have contributed to its impressive market capitalization of $81,781.89 crore.</a:t>
            </a:r>
            <a:endParaRPr lang="en-US" sz="1392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5168" y="5592247"/>
            <a:ext cx="884039" cy="158460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254359" y="5769054"/>
            <a:ext cx="2875002" cy="2762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75"/>
              </a:lnSpc>
              <a:buNone/>
            </a:pPr>
            <a:r>
              <a:rPr lang="en-US" sz="1740" b="1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Driving Economic Growth</a:t>
            </a:r>
            <a:endParaRPr lang="en-US" sz="1740" dirty="0"/>
          </a:p>
        </p:txBody>
      </p:sp>
      <p:sp>
        <p:nvSpPr>
          <p:cNvPr id="14" name="Text 8"/>
          <p:cNvSpPr/>
          <p:nvPr/>
        </p:nvSpPr>
        <p:spPr>
          <a:xfrm>
            <a:off x="7254359" y="6151364"/>
            <a:ext cx="6757273" cy="8486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228"/>
              </a:lnSpc>
              <a:buNone/>
            </a:pPr>
            <a:r>
              <a:rPr lang="en-US" sz="1392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Adani Ports' role in facilitating trade and commerce has made it a key player in driving economic growth and development in India, further solidifying its position as a market leader.</a:t>
            </a:r>
            <a:endParaRPr lang="en-US" sz="1392" dirty="0"/>
          </a:p>
        </p:txBody>
      </p:sp>
      <p:pic>
        <p:nvPicPr>
          <p:cNvPr id="15" name="Image 4" descr="preencoded.png">
            <a:hlinkClick r:id="rId6" tooltip=""/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FE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CFC"/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610439"/>
            <a:ext cx="6172200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Aditya Birla Group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Aditya Birla Capital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Aditya Birla Capital, the financial services arm of the Aditya Birla Group, boasts a market capitalization of $36,215.92 crore, reflecting its strong presence in the Indian financial sector.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2999065"/>
            <a:ext cx="3898821" cy="7715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Aditya Birla Fashion and Retail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17407"/>
            <a:ext cx="3898821" cy="237029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Aditya Birla Fashion and Retail, with a market cap of $11,718.17 crore, is a leading player in the Indian apparel and retail industry, showcasing the group's diversified business interests.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299906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b="1" dirty="0">
                <a:solidFill>
                  <a:srgbClr val="1D1D1B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Aditya Birla Nuvo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3631644"/>
            <a:ext cx="3898821" cy="27653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61615C"/>
                </a:solidFill>
                <a:latin typeface="Tomorrow" pitchFamily="34" charset="0"/>
                <a:ea typeface="Tomorrow" pitchFamily="34" charset="-122"/>
                <a:cs typeface="Tomorrow" pitchFamily="34" charset="-120"/>
              </a:rPr>
              <a:t>Aditya Birla Nuvo, with a market cap of $24,592.21 crore, is a conglomerate with diverse business interests, further demonstrating the Aditya Birla Group's strong presence across various sectors in India.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2024-08-15T17:57:09Z</dcterms:created>
  <dcterms:modified xsi:type="dcterms:W3CDTF">2024-08-15T17:57:09Z</dcterms:modified>
</cp:coreProperties>
</file>