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2990B10-8D35-4650-BA47-7E0B7D58D274}">
  <a:tblStyle styleId="{B2990B10-8D35-4650-BA47-7E0B7D58D27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XML: Extensible Markup Language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428604"/>
            <a:ext cx="8229600" cy="56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documentos XML pueden contener: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 (elements)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 (attributes)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Comentarios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 (entities)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 de procesamiento (PI)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tipo carácter (CData)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XML y espacios en blanco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DTD’s</a:t>
            </a:r>
          </a:p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S" sz="3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de un documento XML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documentos XML se dividen en dos deben estar: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1º documentos </a:t>
            </a:r>
            <a:r>
              <a:rPr b="0" i="1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 formados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1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2º documentos válidos.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1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1º Bien formados: Son todos los que cumplen las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especificaciones del lenguaje respecto a las reglas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sintácticas sin estar sujetos a unos elementos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fijados en un DTD. De hecho los documentos XML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deben tener una estructura jerárquica muy estricta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los documentos bien formados deben cumplirla.</a:t>
            </a:r>
          </a:p>
        </p:txBody>
      </p:sp>
      <p:sp>
        <p:nvSpPr>
          <p:cNvPr id="169" name="Shape 1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428604"/>
            <a:ext cx="8229600" cy="56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2º Válidos: Además de estar bien formados, siguen una estructura y una semántica determinada por un DTD o un Esquema: sus elementos y sobre todo la estructura jerárquica que define el DTD/Esquema, además de los atributos, deben ajustarse a lo que el DTD/Esquema dicte.</a:t>
            </a:r>
          </a:p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84" name="Shape 18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62" y="1785925"/>
            <a:ext cx="7858180" cy="4071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91" name="Shape 1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450" y="1701006"/>
            <a:ext cx="6515100" cy="432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357158" y="428604"/>
            <a:ext cx="8329642" cy="56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las etiquetas principales de la arquitectura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XML. La mayoría están orientados a contener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u otros elementos.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Identifican y determinan la naturaleza del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 que encierran.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Identifican componentes estructurales y/o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semánticos.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 formato es el siguiente: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&lt;etiqueta&gt;contenido&lt;/etiqueta&gt;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&lt;etiqueta/&gt; (para etiquetas vacías)</a:t>
            </a:r>
          </a:p>
        </p:txBody>
      </p:sp>
      <p:sp>
        <p:nvSpPr>
          <p:cNvPr id="197" name="Shape 19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3214677" y="1357298"/>
            <a:ext cx="1500197" cy="5000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714480" y="2428867"/>
            <a:ext cx="1500197" cy="5000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3571876"/>
            <a:ext cx="8229600" cy="25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&lt;persona&gt;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&lt;nombre&gt;María&lt;/nombre&gt;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&lt;apellido&gt;González&lt;/apellido&gt;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&lt;/persona&gt;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9" name="Shape 209"/>
          <p:cNvSpPr/>
          <p:nvPr/>
        </p:nvSpPr>
        <p:spPr>
          <a:xfrm>
            <a:off x="4429123" y="2428867"/>
            <a:ext cx="1500197" cy="5000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APELLIDO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Shape 210"/>
          <p:cNvCxnSpPr>
            <a:stCxn id="203" idx="2"/>
            <a:endCxn id="204" idx="0"/>
          </p:cNvCxnSpPr>
          <p:nvPr/>
        </p:nvCxnSpPr>
        <p:spPr>
          <a:xfrm flipH="1">
            <a:off x="2464476" y="1857364"/>
            <a:ext cx="1500300" cy="5715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Shape 211"/>
          <p:cNvCxnSpPr>
            <a:endCxn id="209" idx="0"/>
          </p:cNvCxnSpPr>
          <p:nvPr/>
        </p:nvCxnSpPr>
        <p:spPr>
          <a:xfrm>
            <a:off x="4071922" y="1928767"/>
            <a:ext cx="1107300" cy="5001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Shape 212"/>
          <p:cNvSpPr txBox="1"/>
          <p:nvPr/>
        </p:nvSpPr>
        <p:spPr>
          <a:xfrm>
            <a:off x="1785917" y="3357562"/>
            <a:ext cx="1285883" cy="36933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429123" y="3357562"/>
            <a:ext cx="1500197" cy="36933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GONZALEZ</a:t>
            </a:r>
          </a:p>
        </p:txBody>
      </p:sp>
      <p:cxnSp>
        <p:nvCxnSpPr>
          <p:cNvPr id="214" name="Shape 214"/>
          <p:cNvCxnSpPr>
            <a:stCxn id="204" idx="2"/>
            <a:endCxn id="212" idx="0"/>
          </p:cNvCxnSpPr>
          <p:nvPr/>
        </p:nvCxnSpPr>
        <p:spPr>
          <a:xfrm flipH="1">
            <a:off x="2428879" y="2928933"/>
            <a:ext cx="35700" cy="4287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Shape 215"/>
          <p:cNvCxnSpPr>
            <a:stCxn id="209" idx="2"/>
            <a:endCxn id="213" idx="0"/>
          </p:cNvCxnSpPr>
          <p:nvPr/>
        </p:nvCxnSpPr>
        <p:spPr>
          <a:xfrm>
            <a:off x="5179222" y="2928933"/>
            <a:ext cx="0" cy="4287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&lt;LIBRO&gt;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&lt;CAPITULO&gt;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es el tema de &lt;negrita&gt;XML&lt;/negrita&gt;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&lt;/CAPITULO&gt;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&lt;/LIBRO&gt;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nodo capitulo tiene 2 hijos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es el tema de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negrita . Tiene un hijo XML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74637"/>
            <a:ext cx="8229600" cy="511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S" sz="39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VISUALIZACION DE DOCUMENTO XML</a:t>
            </a:r>
            <a:br>
              <a:rPr b="0" i="0" lang="es-ES" sz="3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42843" y="857232"/>
            <a:ext cx="9001155" cy="526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dispone de una visualización concreta en un navegador puesto que el documento no refleja una apariencia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Existen varias maneras de representar visualmente los datos de un documento XML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Mediante hoja de estilo CSS que indique al navegador como convertir cada elemento XML en un elemento visual. Pondremos: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&lt;?xml –stylesheet type=“text/css” href=“estilos.css”?&gt;</a:t>
            </a:r>
          </a:p>
        </p:txBody>
      </p:sp>
      <p:sp>
        <p:nvSpPr>
          <p:cNvPr id="230" name="Shape 2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500041"/>
            <a:ext cx="8229600" cy="5626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Otra manera es mediantes el uso de hojas de transformación XSLT. 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&lt;?xml –stylesheet type=“text/xsl” href=“transforma.xsl”?&gt;	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un lenguaje de programación </a:t>
            </a:r>
          </a:p>
          <a:p>
            <a:pPr indent="-285750" lvl="1" marL="74295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XML es...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14282" y="1600200"/>
            <a:ext cx="86439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Lenguaje de Marcas Extensible (</a:t>
            </a:r>
            <a:r>
              <a:rPr b="0" i="1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Markup Language, XML).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trata de un formato de almacenamiento de información a base de etiquetas o marcas definidas por el usuario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Un metalenguaje de marcas.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sintaxis utilizada para crear lenguajes declarativos, un conjunto simple de reglas independientes para la representación de información textural estructurada.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documento XML debe de cumplir una serie de reglas que harán que un documento XML esté bien formado.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es la forma en la que se abren y cierran  las etiquetas, se declaran los atributos , elementos dentro de otros ,etc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Tendremos que validar un documento XML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ello utilizamos dos técnicas DTD y Esquemas XML. La primera técnica es la más extendida hoy en día pero empieza a quedar obsoleta. La segunda permite unos niveles de definición más precisos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recomendación técnica del W3C (estándar en 1998).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Multiplataforma, simple, fácil de aprender.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fácil construir herramientas para XML.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Optimizado para usarse en Internet.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 (y gratuito).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Existen algunos lenguajes para usos especificos que están basados en XMl , por ejmplo, RSS.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S" sz="3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 DOCUMENTO XML. NODOS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RAIZ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tiene representación dentro del documento xml, pero se utiliza como punto de partida para recorrer el árbol xml y ubicar el resto de nodos</a:t>
            </a:r>
          </a:p>
          <a:p>
            <a:pPr indent="-342900" lvl="1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</a:p>
          <a:p>
            <a:pPr indent="-349250" lvl="3" marL="120015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contenedores de informacion </a:t>
            </a:r>
          </a:p>
          <a:p>
            <a:pPr indent="-349250" lvl="3" marL="120015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identifican por etiqueta de apertura  y de cierre</a:t>
            </a:r>
          </a:p>
          <a:p>
            <a:pPr indent="-349250" lvl="4" marL="165735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&lt;persona&gt;…&lt;/persona&gt;</a:t>
            </a:r>
          </a:p>
          <a:p>
            <a:pPr indent="-349250" lvl="4" marL="165735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b="0" i="0" lang="es-E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Podrán contener, otros elementos, texto o vacio</a:t>
            </a:r>
          </a:p>
          <a:p>
            <a:pPr indent="-349250" lvl="4" marL="165735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b="0" i="0" lang="es-E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elementos sin contenido serán:</a:t>
            </a:r>
          </a:p>
          <a:p>
            <a:pPr indent="-349250" lvl="5" marL="211455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b="0" i="0" lang="es-E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&lt;separador/&gt; Sin contenido ni atributos</a:t>
            </a:r>
          </a:p>
          <a:p>
            <a:pPr indent="-349250" lvl="5" marL="211455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b="0" i="0" lang="es-E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&lt;separador cantidad=“7”/&gt; Sin contenido pero con atributos</a:t>
            </a:r>
          </a:p>
          <a:p>
            <a:pPr indent="-342900" lvl="1" marL="342900" marR="0" rtl="0" algn="l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vemos los atributos son como HTML 			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88640"/>
            <a:ext cx="8229600" cy="5937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vemos el texto representa los datos del documento xml y puede aparecer en el contenido del documento o como atributo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separar texto lo podemos hacer con: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Tabulador \t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Nueva linea \n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retorno carro \r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Espacio \s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espacios en blanco en el texto son ignorados  y en el valor de un atributo, los blancos adyacentes se consideran solo uno.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179511" y="260647"/>
            <a:ext cx="8507288" cy="5865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Comentarios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en html &lt;!.....--&gt;</a:t>
            </a:r>
          </a:p>
          <a:p>
            <a:pPr indent="-285750" lvl="1" marL="74295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instrucciones de procesamiento no forman parte del contenido del documento xml. Empiezan por &lt;? Y terminan ?&gt;</a:t>
            </a:r>
          </a:p>
          <a:p>
            <a:pPr indent="-285750" lvl="1" marL="74295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&lt;?xml version =“1.0” encoding=“UTF-8”&gt;</a:t>
            </a:r>
          </a:p>
          <a:p>
            <a:pPr indent="-285750" lvl="1" marL="74295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 predefinida</a:t>
            </a:r>
          </a:p>
          <a:p>
            <a:pPr indent="-285750" lvl="1" marL="74295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aphicFrame>
        <p:nvGraphicFramePr>
          <p:cNvPr id="261" name="Shape 261"/>
          <p:cNvGraphicFramePr/>
          <p:nvPr/>
        </p:nvGraphicFramePr>
        <p:xfrm>
          <a:off x="3635896" y="4114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{B2990B10-8D35-4650-BA47-7E0B7D58D274}</a:tableStyleId>
              </a:tblPr>
              <a:tblGrid>
                <a:gridCol w="1008100"/>
                <a:gridCol w="1296150"/>
              </a:tblGrid>
              <a:tr h="36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 u="none" cap="none" strike="noStrike"/>
                        <a:t>Entidad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 u="none" cap="none" strike="noStrike"/>
                        <a:t>Carácter</a:t>
                      </a:r>
                    </a:p>
                  </a:txBody>
                  <a:tcPr marT="45725" marB="45725" marR="91450" marL="91450"/>
                </a:tc>
              </a:tr>
              <a:tr h="36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 u="none" cap="none" strike="noStrike"/>
                        <a:t>&amp;amp;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 u="none" cap="none" strike="noStrike"/>
                        <a:t>&amp;</a:t>
                      </a:r>
                    </a:p>
                  </a:txBody>
                  <a:tcPr marT="45725" marB="45725" marR="91450" marL="91450"/>
                </a:tc>
              </a:tr>
              <a:tr h="36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 u="none" cap="none" strike="noStrike"/>
                        <a:t>&amp;lt;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 u="none" cap="none" strike="noStrike"/>
                        <a:t>&lt;</a:t>
                      </a:r>
                    </a:p>
                  </a:txBody>
                  <a:tcPr marT="45725" marB="45725" marR="91450" marL="91450"/>
                </a:tc>
              </a:tr>
              <a:tr h="36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 u="none" cap="none" strike="noStrike"/>
                        <a:t>&amp;gt;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 u="none" cap="none" strike="noStrike"/>
                        <a:t>&gt;</a:t>
                      </a:r>
                    </a:p>
                  </a:txBody>
                  <a:tcPr marT="45725" marB="45725" marR="91450" marL="91450"/>
                </a:tc>
              </a:tr>
              <a:tr h="36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 u="none" cap="none" strike="noStrike"/>
                        <a:t>&amp;apos;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 u="none" cap="none" strike="noStrike"/>
                        <a:t>‘</a:t>
                      </a:r>
                    </a:p>
                  </a:txBody>
                  <a:tcPr marT="45725" marB="45725" marR="91450" marL="91450"/>
                </a:tc>
              </a:tr>
              <a:tr h="36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 u="none" cap="none" strike="noStrike"/>
                        <a:t>&amp;quot;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 u="none" cap="none" strike="noStrike"/>
                        <a:t>“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332656"/>
            <a:ext cx="8229600" cy="619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Secciones CDATA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conjuntos de carácteres que el procesador no debe analizar 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sección permite agilizar el análisis del documento y deja libertad al programador para meter caracteres como &lt; &amp;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puede aparecer dentro del elemento raíz ni después de su cierre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Introducir en código, un código html que el analizador XML no lo considere etiquetas, sino sin procesar 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&lt;codigo&gt;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&lt;![CDATA[&lt;html&gt;&lt;body&gt;&lt;h3&gt;Título de la página&lt;/h3&gt;&lt;/body&gt;&lt;/html&gt;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]]&gt;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&lt;/codigo&gt;</a:t>
            </a:r>
          </a:p>
        </p:txBody>
      </p:sp>
      <p:sp>
        <p:nvSpPr>
          <p:cNvPr id="267" name="Shape 2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179511" y="188640"/>
            <a:ext cx="8507288" cy="626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 tipo de documento (DTD)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definir ciertas reglas que fuercen ciertas restricciones sobre las estructura de un documento.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 existencia no es obligatoria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documento bien formado que tiene asociado un dtd y cumple con las restricciones allí declaradas  se dice que es válido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Debe aparecer en la segunda línea del documento xml, antes del elemento raíz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457200" y="404663"/>
            <a:ext cx="8229600" cy="57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2" marL="11430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&lt;?xml version =“1.0” encoding=“UTF-8”&gt;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document system “elementos.dtd”&gt;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&lt;!--comentario--&gt;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&lt;?xml –stylesheet type=“text/css” href=“estilos.css”?&gt;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&lt;elementos&gt;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&lt;elemento&gt;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&lt;nombre&gt;Agua&lt;/nombre&gt;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&lt;color&gt;Azul&lt;/color&gt;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&lt;/elemento&gt;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&lt;elemento&gt;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&lt;nombre&gt;Fuego&lt;/nombre&gt;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&lt;color&gt;Rojo&lt;/color&gt;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&lt;/elemento&gt;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&lt;/elementos&gt;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XML </a:t>
            </a:r>
            <a:r>
              <a:rPr b="1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es...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lenguaje de marcas (</a:t>
            </a:r>
            <a:r>
              <a:rPr b="0" i="1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markup) n</a:t>
            </a: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un lenguaje de programación con compilador y ejecutables.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puede ser usado para describir y comunicar cualquier información estructurada . No es un protocolo de comunicación, sino que protocolos como HTTP o FTP pueden enviar docuemntos con formato XML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 un sistema gestor de base de datos, pero existen SGBD capaces de almacenar documentos XML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100000"/>
              <a:buFont typeface="Noto Symbol"/>
              <a:buChar char="❖"/>
            </a:pP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es un invento de [</a:t>
            </a:r>
            <a:r>
              <a:rPr b="0" i="1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compañía], es </a:t>
            </a:r>
            <a:r>
              <a:rPr b="0" i="0" lang="es-E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estándar creado por el W3C y soportado por compañías e instituciones de todo el mundo</a:t>
            </a:r>
          </a:p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XML sirve para...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protocolos para el intercambio de datos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miembros de una industria.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Facilitar el procesamiento de datos usando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barato.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a las personas visualizar la información de la manera que quieran.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Proporcionar metadatos que mejoran la calidad de la búsqueda de información.</a:t>
            </a:r>
          </a:p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Filosofía de XML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filosofía central de XML reside en la división del documento en sus tres componentes principales: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contenido: la información del documento.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estructura: el tipo y la organización de los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 componentes del documento.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presentación: la manera en que la información </a:t>
            </a: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presentada al lector.</a:t>
            </a:r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FORMATO ADECUADO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DOCUMENTO DE TEXTO PLANO POR ELLO TRABAJAMOS CON CUALQUIER EDITOR XML 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 NOTEPAD ++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SUELEN SER FICHEROS LIGEROS PUES SOLO ALMACENAS LOS DATOS Y LAS ETIQUETAS QUE LOS COMPONEN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 EXTENSION XML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familia de tecnologías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 objetivo consiste en crear una serie de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que trabajen juntas, originando un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extensible de controles de formato de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documentos que permita la reutilización de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definiciones de documento para cualquier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combinación de documentos y necesidades.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b="0" i="0" lang="es-E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XML es una familia de tecnologías: XML, DTD, Xlink, XPointer, XPath, CSS, XSL, XML Namespaces, XML Schemas, XQL, canonical XML, XHTML, XMLDS...</a:t>
            </a:r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0" y="285728"/>
            <a:ext cx="8686800" cy="58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(versión 1.0): Identifica los requisitos de un documento XML bien formado, así como el origen y los objetivos del XML. http://www.w3.org/XML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DTD: Una definición de tipo de documento (</a:t>
            </a:r>
            <a:r>
              <a:rPr b="0" i="1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Type Definition) contiene las reglas por las que es posible validar </a:t>
            </a: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información de un documento XML.</a:t>
            </a:r>
          </a:p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S" sz="3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de un documento XML. Estructura jerárquica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permite expresar información estructurada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 manera más abstracta y reutilizable posible.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información estructurada se compone de partes bien definidas, y esas partes se componen a su vez de otras partes.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Los elementos de un documento se relacionan entre si mediante padres, hijos, hermanos, etc</a:t>
            </a:r>
          </a:p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Sonia Aranda. Lenguajes de Marcas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