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Lst>
  <p:sldSz cy="5143500" cx="9144000"/>
  <p:notesSz cx="6858000" cy="9144000"/>
  <p:embeddedFontLst>
    <p:embeddedFont>
      <p:font typeface="Roboto Slab"/>
      <p:regular r:id="rId82"/>
      <p:bold r:id="rId83"/>
    </p:embeddedFont>
    <p:embeddedFont>
      <p:font typeface="Caveat"/>
      <p:regular r:id="rId84"/>
      <p:bold r:id="rId85"/>
    </p:embeddedFont>
    <p:embeddedFont>
      <p:font typeface="Roboto"/>
      <p:regular r:id="rId86"/>
      <p:bold r:id="rId87"/>
      <p:italic r:id="rId88"/>
      <p:boldItalic r:id="rId89"/>
    </p:embeddedFont>
    <p:embeddedFont>
      <p:font typeface="Poppins"/>
      <p:regular r:id="rId90"/>
      <p:bold r:id="rId91"/>
      <p:italic r:id="rId92"/>
      <p:boldItalic r:id="rId93"/>
    </p:embeddedFont>
    <p:embeddedFont>
      <p:font typeface="Bebas Neue"/>
      <p:regular r:id="rId9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5F58189-EF72-4DB5-B557-AD3F59301C01}">
  <a:tblStyle styleId="{85F58189-EF72-4DB5-B557-AD3F59301C01}" styleName="Table_0">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BFB2B4EA-D3EC-4EEC-8BA7-1C780A3CC5D8}" styleName="Table_1">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84" Type="http://schemas.openxmlformats.org/officeDocument/2006/relationships/font" Target="fonts/Caveat-regular.fntdata"/><Relationship Id="rId83" Type="http://schemas.openxmlformats.org/officeDocument/2006/relationships/font" Target="fonts/RobotoSlab-bold.fntdata"/><Relationship Id="rId42" Type="http://schemas.openxmlformats.org/officeDocument/2006/relationships/slide" Target="slides/slide36.xml"/><Relationship Id="rId86" Type="http://schemas.openxmlformats.org/officeDocument/2006/relationships/font" Target="fonts/Roboto-regular.fntdata"/><Relationship Id="rId41" Type="http://schemas.openxmlformats.org/officeDocument/2006/relationships/slide" Target="slides/slide35.xml"/><Relationship Id="rId85" Type="http://schemas.openxmlformats.org/officeDocument/2006/relationships/font" Target="fonts/Caveat-bold.fntdata"/><Relationship Id="rId44" Type="http://schemas.openxmlformats.org/officeDocument/2006/relationships/slide" Target="slides/slide38.xml"/><Relationship Id="rId88" Type="http://schemas.openxmlformats.org/officeDocument/2006/relationships/font" Target="fonts/Roboto-italic.fntdata"/><Relationship Id="rId43" Type="http://schemas.openxmlformats.org/officeDocument/2006/relationships/slide" Target="slides/slide37.xml"/><Relationship Id="rId87" Type="http://schemas.openxmlformats.org/officeDocument/2006/relationships/font" Target="fonts/Roboto-bold.fntdata"/><Relationship Id="rId46" Type="http://schemas.openxmlformats.org/officeDocument/2006/relationships/slide" Target="slides/slide40.xml"/><Relationship Id="rId45" Type="http://schemas.openxmlformats.org/officeDocument/2006/relationships/slide" Target="slides/slide39.xml"/><Relationship Id="rId89" Type="http://schemas.openxmlformats.org/officeDocument/2006/relationships/font" Target="fonts/Roboto-boldItalic.fntdata"/><Relationship Id="rId80" Type="http://schemas.openxmlformats.org/officeDocument/2006/relationships/slide" Target="slides/slide74.xml"/><Relationship Id="rId82" Type="http://schemas.openxmlformats.org/officeDocument/2006/relationships/font" Target="fonts/RobotoSlab-regular.fntdata"/><Relationship Id="rId81" Type="http://schemas.openxmlformats.org/officeDocument/2006/relationships/slide" Target="slides/slide75.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slide" Target="slides/slide67.xml"/><Relationship Id="rId72" Type="http://schemas.openxmlformats.org/officeDocument/2006/relationships/slide" Target="slides/slide66.xml"/><Relationship Id="rId31" Type="http://schemas.openxmlformats.org/officeDocument/2006/relationships/slide" Target="slides/slide25.xml"/><Relationship Id="rId75" Type="http://schemas.openxmlformats.org/officeDocument/2006/relationships/slide" Target="slides/slide69.xml"/><Relationship Id="rId30" Type="http://schemas.openxmlformats.org/officeDocument/2006/relationships/slide" Target="slides/slide24.xml"/><Relationship Id="rId74" Type="http://schemas.openxmlformats.org/officeDocument/2006/relationships/slide" Target="slides/slide68.xml"/><Relationship Id="rId33" Type="http://schemas.openxmlformats.org/officeDocument/2006/relationships/slide" Target="slides/slide27.xml"/><Relationship Id="rId77" Type="http://schemas.openxmlformats.org/officeDocument/2006/relationships/slide" Target="slides/slide71.xml"/><Relationship Id="rId32" Type="http://schemas.openxmlformats.org/officeDocument/2006/relationships/slide" Target="slides/slide26.xml"/><Relationship Id="rId76" Type="http://schemas.openxmlformats.org/officeDocument/2006/relationships/slide" Target="slides/slide70.xml"/><Relationship Id="rId35" Type="http://schemas.openxmlformats.org/officeDocument/2006/relationships/slide" Target="slides/slide29.xml"/><Relationship Id="rId79" Type="http://schemas.openxmlformats.org/officeDocument/2006/relationships/slide" Target="slides/slide73.xml"/><Relationship Id="rId34" Type="http://schemas.openxmlformats.org/officeDocument/2006/relationships/slide" Target="slides/slide28.xml"/><Relationship Id="rId78" Type="http://schemas.openxmlformats.org/officeDocument/2006/relationships/slide" Target="slides/slide72.xml"/><Relationship Id="rId71" Type="http://schemas.openxmlformats.org/officeDocument/2006/relationships/slide" Target="slides/slide65.xml"/><Relationship Id="rId70" Type="http://schemas.openxmlformats.org/officeDocument/2006/relationships/slide" Target="slides/slide64.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slide" Target="slides/slide56.xml"/><Relationship Id="rId61" Type="http://schemas.openxmlformats.org/officeDocument/2006/relationships/slide" Target="slides/slide55.xml"/><Relationship Id="rId20" Type="http://schemas.openxmlformats.org/officeDocument/2006/relationships/slide" Target="slides/slide14.xml"/><Relationship Id="rId64" Type="http://schemas.openxmlformats.org/officeDocument/2006/relationships/slide" Target="slides/slide58.xml"/><Relationship Id="rId63" Type="http://schemas.openxmlformats.org/officeDocument/2006/relationships/slide" Target="slides/slide57.xml"/><Relationship Id="rId22" Type="http://schemas.openxmlformats.org/officeDocument/2006/relationships/slide" Target="slides/slide16.xml"/><Relationship Id="rId66" Type="http://schemas.openxmlformats.org/officeDocument/2006/relationships/slide" Target="slides/slide60.xml"/><Relationship Id="rId21" Type="http://schemas.openxmlformats.org/officeDocument/2006/relationships/slide" Target="slides/slide15.xml"/><Relationship Id="rId65" Type="http://schemas.openxmlformats.org/officeDocument/2006/relationships/slide" Target="slides/slide59.xml"/><Relationship Id="rId24" Type="http://schemas.openxmlformats.org/officeDocument/2006/relationships/slide" Target="slides/slide18.xml"/><Relationship Id="rId68" Type="http://schemas.openxmlformats.org/officeDocument/2006/relationships/slide" Target="slides/slide62.xml"/><Relationship Id="rId23" Type="http://schemas.openxmlformats.org/officeDocument/2006/relationships/slide" Target="slides/slide17.xml"/><Relationship Id="rId67" Type="http://schemas.openxmlformats.org/officeDocument/2006/relationships/slide" Target="slides/slide61.xml"/><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69" Type="http://schemas.openxmlformats.org/officeDocument/2006/relationships/slide" Target="slides/slide63.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94" Type="http://schemas.openxmlformats.org/officeDocument/2006/relationships/font" Target="fonts/BebasNeue-regular.fntdata"/><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91" Type="http://schemas.openxmlformats.org/officeDocument/2006/relationships/font" Target="fonts/Poppins-bold.fntdata"/><Relationship Id="rId90" Type="http://schemas.openxmlformats.org/officeDocument/2006/relationships/font" Target="fonts/Poppins-regular.fntdata"/><Relationship Id="rId93" Type="http://schemas.openxmlformats.org/officeDocument/2006/relationships/font" Target="fonts/Poppins-boldItalic.fntdata"/><Relationship Id="rId92" Type="http://schemas.openxmlformats.org/officeDocument/2006/relationships/font" Target="fonts/Poppins-italic.fntdata"/><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tiktok.com/@chaine.coliseum/video/7129761699342601478" TargetMode="Externa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ocs.google.com/document/d/1jMWBk6ku75V3Vm0tndd_EVBOBRcHVviOnc-Vb_IH-QA/edit#heading=h.d7o646qgse02" TargetMode="External"/><Relationship Id="rId3" Type="http://schemas.openxmlformats.org/officeDocument/2006/relationships/hyperlink" Target="https://docs.google.com/document/d/1jMWBk6ku75V3Vm0tndd_EVBOBRcHVviOnc-Vb_IH-QA/edit#heading=h.d7o646qgse02" TargetMode="External"/><Relationship Id="rId4" Type="http://schemas.openxmlformats.org/officeDocument/2006/relationships/hyperlink" Target="https://docs.google.com/document/d/1jMWBk6ku75V3Vm0tndd_EVBOBRcHVviOnc-Vb_IH-QA/edit#heading=h.d7o646qgse02" TargetMode="External"/><Relationship Id="rId10" Type="http://schemas.openxmlformats.org/officeDocument/2006/relationships/hyperlink" Target="https://docs.google.com/document/d/1jMWBk6ku75V3Vm0tndd_EVBOBRcHVviOnc-Vb_IH-QA/edit#heading=h.i3cmw8tdp8t9" TargetMode="External"/><Relationship Id="rId9" Type="http://schemas.openxmlformats.org/officeDocument/2006/relationships/hyperlink" Target="https://docs.google.com/document/d/1jMWBk6ku75V3Vm0tndd_EVBOBRcHVviOnc-Vb_IH-QA/edit#heading=h.i3cmw8tdp8t9" TargetMode="External"/><Relationship Id="rId5" Type="http://schemas.openxmlformats.org/officeDocument/2006/relationships/hyperlink" Target="https://docs.google.com/document/d/1jMWBk6ku75V3Vm0tndd_EVBOBRcHVviOnc-Vb_IH-QA/edit#heading=h.dnf29qazifiw" TargetMode="External"/><Relationship Id="rId6" Type="http://schemas.openxmlformats.org/officeDocument/2006/relationships/hyperlink" Target="https://docs.google.com/document/d/1jMWBk6ku75V3Vm0tndd_EVBOBRcHVviOnc-Vb_IH-QA/edit#heading=h.dnf29qazifiw" TargetMode="External"/><Relationship Id="rId7" Type="http://schemas.openxmlformats.org/officeDocument/2006/relationships/hyperlink" Target="https://docs.google.com/document/d/1jMWBk6ku75V3Vm0tndd_EVBOBRcHVviOnc-Vb_IH-QA/edit#heading=h.dnf29qazifiw" TargetMode="External"/><Relationship Id="rId8" Type="http://schemas.openxmlformats.org/officeDocument/2006/relationships/hyperlink" Target="https://docs.google.com/document/d/1jMWBk6ku75V3Vm0tndd_EVBOBRcHVviOnc-Vb_IH-QA/edit#heading=h.i3cmw8tdp8t9" TargetMode="Externa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fr.wikipedia.org/wiki/Rudolf_Schnackenburg" TargetMode="External"/><Relationship Id="rId3" Type="http://schemas.openxmlformats.org/officeDocument/2006/relationships/hyperlink" Target="https://docs.google.com/document/d/1jMWBk6ku75V3Vm0tndd_EVBOBRcHVviOnc-Vb_IH-QA/edit#heading=h.cogf66wzn0at" TargetMode="Externa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ocs.google.com/document/d/1jMWBk6ku75V3Vm0tndd_EVBOBRcHVviOnc-Vb_IH-QA/edit#heading=h.ks4sjhn0xjbx" TargetMode="External"/><Relationship Id="rId3" Type="http://schemas.openxmlformats.org/officeDocument/2006/relationships/hyperlink" Target="https://docs.google.com/document/d/1jMWBk6ku75V3Vm0tndd_EVBOBRcHVviOnc-Vb_IH-QA/edit#heading=h.lecpl44o4r4m" TargetMode="External"/><Relationship Id="rId4" Type="http://schemas.openxmlformats.org/officeDocument/2006/relationships/hyperlink" Target="https://fr.wikipedia.org/wiki/Symbole_des_ap%C3%B4tres" TargetMode="Externa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ocs.google.com/document/d/1jMWBk6ku75V3Vm0tndd_EVBOBRcHVviOnc-Vb_IH-QA/edit#heading=h.62kmhjcslhcn" TargetMode="Externa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ocs.google.com/document/d/1jMWBk6ku75V3Vm0tndd_EVBOBRcHVviOnc-Vb_IH-QA/edit#heading=h.ucq09xq5165i" TargetMode="Externa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ocs.google.com/document/d/1jMWBk6ku75V3Vm0tndd_EVBOBRcHVviOnc-Vb_IH-QA/edit#heading=h.rmlieivyifq9" TargetMode="External"/><Relationship Id="rId3" Type="http://schemas.openxmlformats.org/officeDocument/2006/relationships/hyperlink" Target="https://docs.google.com/document/d/1jMWBk6ku75V3Vm0tndd_EVBOBRcHVviOnc-Vb_IH-QA/edit#heading=h.rmlieivyifq9" TargetMode="External"/><Relationship Id="rId4" Type="http://schemas.openxmlformats.org/officeDocument/2006/relationships/hyperlink" Target="https://udominicaine.ca/professeur/michel-gourgues-o-p-fr/" TargetMode="External"/><Relationship Id="rId5" Type="http://schemas.openxmlformats.org/officeDocument/2006/relationships/hyperlink" Target="https://www.google.fr/books/edition/Le_Paraclet_dans_le_corpus_johannique/RvP9YnjRtyYC?hl=fr&amp;gbpv=1#pli=1" TargetMode="Externa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ocs.google.com/document/d/1jMWBk6ku75V3Vm0tndd_EVBOBRcHVviOnc-Vb_IH-QA/edit#heading=h.grgqeuklxma3" TargetMode="Externa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fr.wiktionary.org/wiki/%CE%BB%CE%B1%CE%BC%CE%B2%CE%AC%CE%BD%CF%89" TargetMode="External"/><Relationship Id="rId3" Type="http://schemas.openxmlformats.org/officeDocument/2006/relationships/hyperlink" Target="https://fr.wiktionary.org/wiki/%E1%BC%90%CE%BD" TargetMode="Externa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ocs.google.com/document/d/1jMWBk6ku75V3Vm0tndd_EVBOBRcHVviOnc-Vb_IH-QA/edit#heading=h.23gc7phev952" TargetMode="External"/><Relationship Id="rId3" Type="http://schemas.openxmlformats.org/officeDocument/2006/relationships/hyperlink" Target="https://docs.google.com/document/d/1jMWBk6ku75V3Vm0tndd_EVBOBRcHVviOnc-Vb_IH-QA/edit#heading=h.23gc7phev952" TargetMode="External"/><Relationship Id="rId4" Type="http://schemas.openxmlformats.org/officeDocument/2006/relationships/hyperlink" Target="https://docs.google.com/document/d/1jMWBk6ku75V3Vm0tndd_EVBOBRcHVviOnc-Vb_IH-QA/edit#heading=h.708lvwrtp9bf" TargetMode="Externa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ocs.google.com/document/d/1jMWBk6ku75V3Vm0tndd_EVBOBRcHVviOnc-Vb_IH-QA/edit#heading=h.d8rwt6vtbewa" TargetMode="External"/><Relationship Id="rId3" Type="http://schemas.openxmlformats.org/officeDocument/2006/relationships/hyperlink" Target="https://docs.google.com/document/d/1jMWBk6ku75V3Vm0tndd_EVBOBRcHVviOnc-Vb_IH-QA/edit#heading=h.7wlfq41t53ya" TargetMode="External"/><Relationship Id="rId4" Type="http://schemas.openxmlformats.org/officeDocument/2006/relationships/hyperlink" Target="https://docs.google.com/document/d/1jMWBk6ku75V3Vm0tndd_EVBOBRcHVviOnc-Vb_IH-QA/edit#heading=h.7wlfq41t53ya" TargetMode="Externa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ocs.google.com/document/d/1jMWBk6ku75V3Vm0tndd_EVBOBRcHVviOnc-Vb_IH-QA/edit#heading=h.rb07wym35jpj" TargetMode="External"/><Relationship Id="rId3" Type="http://schemas.openxmlformats.org/officeDocument/2006/relationships/hyperlink" Target="https://docs.google.com/document/d/1jMWBk6ku75V3Vm0tndd_EVBOBRcHVviOnc-Vb_IH-QA/edit#heading=h.7wlfq41t53ya" TargetMode="External"/><Relationship Id="rId4" Type="http://schemas.openxmlformats.org/officeDocument/2006/relationships/hyperlink" Target="https://docs.google.com/document/d/1jMWBk6ku75V3Vm0tndd_EVBOBRcHVviOnc-Vb_IH-QA/edit#heading=h.7wlfq41t53ya" TargetMode="External"/><Relationship Id="rId5" Type="http://schemas.openxmlformats.org/officeDocument/2006/relationships/hyperlink" Target="https://docs.google.com/document/d/1jMWBk6ku75V3Vm0tndd_EVBOBRcHVviOnc-Vb_IH-QA/edit#heading=h.7wlfq41t53ya" TargetMode="External"/><Relationship Id="rId6" Type="http://schemas.openxmlformats.org/officeDocument/2006/relationships/hyperlink" Target="https://docs.google.com/document/d/1jMWBk6ku75V3Vm0tndd_EVBOBRcHVviOnc-Vb_IH-QA/edit#heading=h.7wlfq41t53ya" TargetMode="Externa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ocs.google.com/document/d/1jMWBk6ku75V3Vm0tndd_EVBOBRcHVviOnc-Vb_IH-QA/edit#heading=h.pj1oyc8cqvo0" TargetMode="External"/><Relationship Id="rId3" Type="http://schemas.openxmlformats.org/officeDocument/2006/relationships/hyperlink" Target="https://docs.google.com/document/d/1jMWBk6ku75V3Vm0tndd_EVBOBRcHVviOnc-Vb_IH-QA/edit#heading=h.fpr057l90hwk" TargetMode="Externa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ocs.google.com/document/d/1jMWBk6ku75V3Vm0tndd_EVBOBRcHVviOnc-Vb_IH-QA/edit#heading=h.hd2q1s9y61wh" TargetMode="External"/><Relationship Id="rId3" Type="http://schemas.openxmlformats.org/officeDocument/2006/relationships/hyperlink" Target="https://docs.google.com/document/d/1jMWBk6ku75V3Vm0tndd_EVBOBRcHVviOnc-Vb_IH-QA/edit#heading=h.h2p9208rkkpg" TargetMode="Externa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ocs.google.com/document/d/1jMWBk6ku75V3Vm0tndd_EVBOBRcHVviOnc-Vb_IH-QA/edit#heading=h.edtyeuwefv4y" TargetMode="Externa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ocs.google.com/document/d/1jMWBk6ku75V3Vm0tndd_EVBOBRcHVviOnc-Vb_IH-QA/edit#heading=h.v5ia4cak6mqf" TargetMode="External"/><Relationship Id="rId3" Type="http://schemas.openxmlformats.org/officeDocument/2006/relationships/hyperlink" Target="https://docs.google.com/document/d/1jMWBk6ku75V3Vm0tndd_EVBOBRcHVviOnc-Vb_IH-QA/edit#heading=h.2gg487yi2vdf" TargetMode="External"/><Relationship Id="rId4" Type="http://schemas.openxmlformats.org/officeDocument/2006/relationships/hyperlink" Target="https://docs.google.com/document/d/1jMWBk6ku75V3Vm0tndd_EVBOBRcHVviOnc-Vb_IH-QA/edit#heading=h.62kmhjcslhcn" TargetMode="External"/><Relationship Id="rId9" Type="http://schemas.openxmlformats.org/officeDocument/2006/relationships/hyperlink" Target="https://docs.google.com/document/d/1jMWBk6ku75V3Vm0tndd_EVBOBRcHVviOnc-Vb_IH-QA/edit#heading=h.lx2jxez1omis" TargetMode="External"/><Relationship Id="rId5" Type="http://schemas.openxmlformats.org/officeDocument/2006/relationships/hyperlink" Target="https://docs.google.com/document/d/1jMWBk6ku75V3Vm0tndd_EVBOBRcHVviOnc-Vb_IH-QA/edit#heading=h.fpr057l90hwk" TargetMode="External"/><Relationship Id="rId6" Type="http://schemas.openxmlformats.org/officeDocument/2006/relationships/hyperlink" Target="https://docs.google.com/document/d/1jMWBk6ku75V3Vm0tndd_EVBOBRcHVviOnc-Vb_IH-QA/edit#heading=h.tnc21zky4zp6" TargetMode="External"/><Relationship Id="rId7" Type="http://schemas.openxmlformats.org/officeDocument/2006/relationships/hyperlink" Target="https://docs.google.com/document/d/1jMWBk6ku75V3Vm0tndd_EVBOBRcHVviOnc-Vb_IH-QA/edit#heading=h.95kxr64ckom1" TargetMode="External"/><Relationship Id="rId8" Type="http://schemas.openxmlformats.org/officeDocument/2006/relationships/hyperlink" Target="https://docs.google.com/document/d/1jMWBk6ku75V3Vm0tndd_EVBOBRcHVviOnc-Vb_IH-QA/edit#heading=h.pj1oyc8cqvo0" TargetMode="Externa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ocs.google.com/document/d/1jMWBk6ku75V3Vm0tndd_EVBOBRcHVviOnc-Vb_IH-QA/edit#heading=h.exmgpxa8whve" TargetMode="External"/><Relationship Id="rId3" Type="http://schemas.openxmlformats.org/officeDocument/2006/relationships/hyperlink" Target="https://docs.google.com/document/d/1jMWBk6ku75V3Vm0tndd_EVBOBRcHVviOnc-Vb_IH-QA/edit#heading=h.ucq09xq5165i" TargetMode="External"/><Relationship Id="rId4" Type="http://schemas.openxmlformats.org/officeDocument/2006/relationships/hyperlink" Target="https://docs.google.com/document/d/1jMWBk6ku75V3Vm0tndd_EVBOBRcHVviOnc-Vb_IH-QA/edit#heading=h.ucq09xq5165i" TargetMode="External"/></Relationships>
</file>

<file path=ppt/notesSlides/_rels/notesSlide38.xml.rels><?xml version="1.0" encoding="UTF-8" standalone="yes"?><Relationships xmlns="http://schemas.openxmlformats.org/package/2006/relationships"><Relationship Id="rId11" Type="http://schemas.openxmlformats.org/officeDocument/2006/relationships/hyperlink" Target="https://docs.google.com/document/d/1jMWBk6ku75V3Vm0tndd_EVBOBRcHVviOnc-Vb_IH-QA/edit#heading=h.ucq09xq5165i" TargetMode="External"/><Relationship Id="rId10" Type="http://schemas.openxmlformats.org/officeDocument/2006/relationships/hyperlink" Target="https://docs.google.com/document/d/1jMWBk6ku75V3Vm0tndd_EVBOBRcHVviOnc-Vb_IH-QA/edit#heading=h.13lsxeagp9ot" TargetMode="External"/><Relationship Id="rId13" Type="http://schemas.openxmlformats.org/officeDocument/2006/relationships/hyperlink" Target="https://docs.google.com/document/d/1jMWBk6ku75V3Vm0tndd_EVBOBRcHVviOnc-Vb_IH-QA/edit#heading=h.wz4a2infe0mw" TargetMode="External"/><Relationship Id="rId12" Type="http://schemas.openxmlformats.org/officeDocument/2006/relationships/hyperlink" Target="https://docs.google.com/document/d/1jMWBk6ku75V3Vm0tndd_EVBOBRcHVviOnc-Vb_IH-QA/edit#heading=h.ucq09xq5165i" TargetMode="External"/><Relationship Id="rId1" Type="http://schemas.openxmlformats.org/officeDocument/2006/relationships/notesMaster" Target="../notesMasters/notesMaster1.xml"/><Relationship Id="rId2" Type="http://schemas.openxmlformats.org/officeDocument/2006/relationships/hyperlink" Target="https://docs.google.com/document/d/1jMWBk6ku75V3Vm0tndd_EVBOBRcHVviOnc-Vb_IH-QA/edit#heading=h.62kmhjcslhcn" TargetMode="External"/><Relationship Id="rId3" Type="http://schemas.openxmlformats.org/officeDocument/2006/relationships/hyperlink" Target="https://docs.google.com/document/d/1jMWBk6ku75V3Vm0tndd_EVBOBRcHVviOnc-Vb_IH-QA/edit#heading=h.ucq09xq5165i" TargetMode="External"/><Relationship Id="rId4" Type="http://schemas.openxmlformats.org/officeDocument/2006/relationships/hyperlink" Target="https://docs.google.com/document/d/1jMWBk6ku75V3Vm0tndd_EVBOBRcHVviOnc-Vb_IH-QA/edit#heading=h.ucq09xq5165i" TargetMode="External"/><Relationship Id="rId9" Type="http://schemas.openxmlformats.org/officeDocument/2006/relationships/hyperlink" Target="https://fr.wiktionary.org/wiki/%E1%BC%90%CE%BD" TargetMode="External"/><Relationship Id="rId14" Type="http://schemas.openxmlformats.org/officeDocument/2006/relationships/hyperlink" Target="https://saintebible.com/greek/3844.htm" TargetMode="External"/><Relationship Id="rId5" Type="http://schemas.openxmlformats.org/officeDocument/2006/relationships/hyperlink" Target="https://docs.google.com/document/d/1jMWBk6ku75V3Vm0tndd_EVBOBRcHVviOnc-Vb_IH-QA/edit#heading=h.wz4a2infe0mw" TargetMode="External"/><Relationship Id="rId6" Type="http://schemas.openxmlformats.org/officeDocument/2006/relationships/hyperlink" Target="https://docs.google.com/document/d/1jMWBk6ku75V3Vm0tndd_EVBOBRcHVviOnc-Vb_IH-QA/edit#heading=h.fpr057l90hwk" TargetMode="External"/><Relationship Id="rId7" Type="http://schemas.openxmlformats.org/officeDocument/2006/relationships/hyperlink" Target="https://docs.google.com/document/d/1jMWBk6ku75V3Vm0tndd_EVBOBRcHVviOnc-Vb_IH-QA/edit#heading=h.wz4a2infe0mw" TargetMode="External"/><Relationship Id="rId8" Type="http://schemas.openxmlformats.org/officeDocument/2006/relationships/hyperlink" Target="https://fr.wiktionary.org/wiki/%CE%BB%CE%B1%CE%BC%CE%B2%CE%AC%CE%BD%CF%89" TargetMode="Externa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ocs.google.com/document/d/1jMWBk6ku75V3Vm0tndd_EVBOBRcHVviOnc-Vb_IH-QA/edit#heading=h.ucq09xq5165i" TargetMode="External"/><Relationship Id="rId3" Type="http://schemas.openxmlformats.org/officeDocument/2006/relationships/hyperlink" Target="https://docs.google.com/document/d/1jMWBk6ku75V3Vm0tndd_EVBOBRcHVviOnc-Vb_IH-QA/edit#heading=h.ucq09xq5165i" TargetMode="External"/><Relationship Id="rId4" Type="http://schemas.openxmlformats.org/officeDocument/2006/relationships/hyperlink" Target="https://docs.google.com/document/d/1jMWBk6ku75V3Vm0tndd_EVBOBRcHVviOnc-Vb_IH-QA/edit#heading=h.ucq09xq5165i" TargetMode="External"/><Relationship Id="rId5" Type="http://schemas.openxmlformats.org/officeDocument/2006/relationships/hyperlink" Target="https://docs.google.com/document/d/1jMWBk6ku75V3Vm0tndd_EVBOBRcHVviOnc-Vb_IH-QA/edit#heading=h.ucq09xq5165i" TargetMode="Externa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www.perseus.tufts.edu/hopper/morph?l=para&amp;la=greek#lexicon" TargetMode="External"/><Relationship Id="rId3" Type="http://schemas.openxmlformats.org/officeDocument/2006/relationships/hyperlink" Target="http://www.perseus.tufts.edu/hopper/morph?l=klhto%2Fs&amp;la=greek#lexicon" TargetMode="External"/><Relationship Id="rId4" Type="http://schemas.openxmlformats.org/officeDocument/2006/relationships/hyperlink" Target="http://www.perseus.tufts.edu/hopper/morph?l=peri&amp;la=greek&amp;can=peri0&amp;d=Perseus:text:1999.04.0073:entry=perikluto/s&amp;i=1" TargetMode="External"/><Relationship Id="rId5" Type="http://schemas.openxmlformats.org/officeDocument/2006/relationships/hyperlink" Target="http://www.perseus.tufts.edu/hopper/morph?l=kluto%2Fs&amp;la=greek&amp;can=kluto%2Fs0&amp;prior=peri&amp;d=Perseus:text:1999.04.0073:entry=perikluto/s&amp;i=1" TargetMode="External"/></Relationships>
</file>

<file path=ppt/notesSlides/_rels/notesSlide40.xml.rels><?xml version="1.0" encoding="UTF-8" standalone="yes"?><Relationships xmlns="http://schemas.openxmlformats.org/package/2006/relationships"><Relationship Id="rId11" Type="http://schemas.openxmlformats.org/officeDocument/2006/relationships/hyperlink" Target="https://docs.google.com/document/d/1jMWBk6ku75V3Vm0tndd_EVBOBRcHVviOnc-Vb_IH-QA/edit#heading=h.ucq09xq5165i" TargetMode="External"/><Relationship Id="rId10" Type="http://schemas.openxmlformats.org/officeDocument/2006/relationships/hyperlink" Target="https://docs.google.com/document/d/1jMWBk6ku75V3Vm0tndd_EVBOBRcHVviOnc-Vb_IH-QA/edit#heading=h.ucq09xq5165i" TargetMode="External"/><Relationship Id="rId13" Type="http://schemas.openxmlformats.org/officeDocument/2006/relationships/hyperlink" Target="https://docs.google.com/document/d/1jMWBk6ku75V3Vm0tndd_EVBOBRcHVviOnc-Vb_IH-QA/edit#heading=h.ucq09xq5165i" TargetMode="External"/><Relationship Id="rId12" Type="http://schemas.openxmlformats.org/officeDocument/2006/relationships/hyperlink" Target="https://docs.google.com/document/d/1jMWBk6ku75V3Vm0tndd_EVBOBRcHVviOnc-Vb_IH-QA/edit#heading=h.ucq09xq5165i" TargetMode="External"/><Relationship Id="rId1" Type="http://schemas.openxmlformats.org/officeDocument/2006/relationships/notesMaster" Target="../notesMasters/notesMaster1.xml"/><Relationship Id="rId2" Type="http://schemas.openxmlformats.org/officeDocument/2006/relationships/hyperlink" Target="https://docs.google.com/document/d/1jMWBk6ku75V3Vm0tndd_EVBOBRcHVviOnc-Vb_IH-QA/edit#heading=h.vdkid927e3oq" TargetMode="External"/><Relationship Id="rId3" Type="http://schemas.openxmlformats.org/officeDocument/2006/relationships/hyperlink" Target="https://docs.google.com/document/d/1jMWBk6ku75V3Vm0tndd_EVBOBRcHVviOnc-Vb_IH-QA/edit#heading=h.ucq09xq5165i" TargetMode="External"/><Relationship Id="rId4" Type="http://schemas.openxmlformats.org/officeDocument/2006/relationships/hyperlink" Target="https://docs.google.com/document/d/1jMWBk6ku75V3Vm0tndd_EVBOBRcHVviOnc-Vb_IH-QA/edit#heading=h.ucq09xq5165i" TargetMode="External"/><Relationship Id="rId9" Type="http://schemas.openxmlformats.org/officeDocument/2006/relationships/hyperlink" Target="https://docs.google.com/document/d/1jMWBk6ku75V3Vm0tndd_EVBOBRcHVviOnc-Vb_IH-QA/edit#heading=h.ucq09xq5165i" TargetMode="External"/><Relationship Id="rId5" Type="http://schemas.openxmlformats.org/officeDocument/2006/relationships/hyperlink" Target="https://docs.google.com/document/d/1jMWBk6ku75V3Vm0tndd_EVBOBRcHVviOnc-Vb_IH-QA/edit#heading=h.yxxzoabmf714" TargetMode="External"/><Relationship Id="rId6" Type="http://schemas.openxmlformats.org/officeDocument/2006/relationships/hyperlink" Target="https://docs.google.com/document/d/1jMWBk6ku75V3Vm0tndd_EVBOBRcHVviOnc-Vb_IH-QA/edit#heading=h.ucq09xq5165i" TargetMode="External"/><Relationship Id="rId7" Type="http://schemas.openxmlformats.org/officeDocument/2006/relationships/hyperlink" Target="https://docs.google.com/document/d/1jMWBk6ku75V3Vm0tndd_EVBOBRcHVviOnc-Vb_IH-QA/edit#heading=h.ucq09xq5165i" TargetMode="External"/><Relationship Id="rId8" Type="http://schemas.openxmlformats.org/officeDocument/2006/relationships/hyperlink" Target="https://docs.google.com/document/d/1jMWBk6ku75V3Vm0tndd_EVBOBRcHVviOnc-Vb_IH-QA/edit#heading=h.ucq09xq5165i" TargetMode="Externa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ocs.google.com/document/d/1jMWBk6ku75V3Vm0tndd_EVBOBRcHVviOnc-Vb_IH-QA/edit#heading=h.hd2q1s9y61wh" TargetMode="External"/><Relationship Id="rId3" Type="http://schemas.openxmlformats.org/officeDocument/2006/relationships/hyperlink" Target="https://docs.google.com/document/d/1jMWBk6ku75V3Vm0tndd_EVBOBRcHVviOnc-Vb_IH-QA/edit#heading=h.ucq09xq5165i" TargetMode="External"/><Relationship Id="rId4" Type="http://schemas.openxmlformats.org/officeDocument/2006/relationships/hyperlink" Target="https://docs.google.com/document/d/1jMWBk6ku75V3Vm0tndd_EVBOBRcHVviOnc-Vb_IH-QA/edit#heading=h.ucq09xq5165i" TargetMode="External"/><Relationship Id="rId9" Type="http://schemas.openxmlformats.org/officeDocument/2006/relationships/hyperlink" Target="https://docs.google.com/document/d/1jMWBk6ku75V3Vm0tndd_EVBOBRcHVviOnc-Vb_IH-QA/edit#heading=h.9yfdsoermhiy" TargetMode="External"/><Relationship Id="rId5" Type="http://schemas.openxmlformats.org/officeDocument/2006/relationships/hyperlink" Target="https://fr.wiktionary.org/wiki/%E1%BC%90%CF%80%CE%B1%CE%B3%CE%B3%CE%B5%CE%BB%CE%AF%CE%B1" TargetMode="External"/><Relationship Id="rId6" Type="http://schemas.openxmlformats.org/officeDocument/2006/relationships/hyperlink" Target="https://docs.google.com/document/d/1jMWBk6ku75V3Vm0tndd_EVBOBRcHVviOnc-Vb_IH-QA/edit#heading=h.9yfdsoermhiy" TargetMode="External"/><Relationship Id="rId7" Type="http://schemas.openxmlformats.org/officeDocument/2006/relationships/hyperlink" Target="https://docs.google.com/document/d/1jMWBk6ku75V3Vm0tndd_EVBOBRcHVviOnc-Vb_IH-QA/edit#heading=h.ucq09xq5165i" TargetMode="External"/><Relationship Id="rId8" Type="http://schemas.openxmlformats.org/officeDocument/2006/relationships/hyperlink" Target="https://docs.google.com/document/d/1jMWBk6ku75V3Vm0tndd_EVBOBRcHVviOnc-Vb_IH-QA/edit#heading=h.ucq09xq5165i" TargetMode="Externa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ocs.google.com/document/d/1jMWBk6ku75V3Vm0tndd_EVBOBRcHVviOnc-Vb_IH-QA/edit#heading=h.cogf66wzn0at" TargetMode="External"/><Relationship Id="rId3" Type="http://schemas.openxmlformats.org/officeDocument/2006/relationships/hyperlink" Target="https://docs.google.com/document/d/1jMWBk6ku75V3Vm0tndd_EVBOBRcHVviOnc-Vb_IH-QA/edit#heading=h.ucq09xq5165i" TargetMode="External"/><Relationship Id="rId4" Type="http://schemas.openxmlformats.org/officeDocument/2006/relationships/hyperlink" Target="https://docs.google.com/document/d/1jMWBk6ku75V3Vm0tndd_EVBOBRcHVviOnc-Vb_IH-QA/edit#heading=h.ucq09xq5165i" TargetMode="External"/><Relationship Id="rId5" Type="http://schemas.openxmlformats.org/officeDocument/2006/relationships/hyperlink" Target="https://docs.google.com/document/d/1jMWBk6ku75V3Vm0tndd_EVBOBRcHVviOnc-Vb_IH-QA/edit#heading=h.ucq09xq5165i" TargetMode="External"/><Relationship Id="rId6" Type="http://schemas.openxmlformats.org/officeDocument/2006/relationships/hyperlink" Target="https://docs.google.com/document/d/1jMWBk6ku75V3Vm0tndd_EVBOBRcHVviOnc-Vb_IH-QA/edit#heading=h.ucq09xq5165i" TargetMode="Externa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ocs.google.com/document/d/1jMWBk6ku75V3Vm0tndd_EVBOBRcHVviOnc-Vb_IH-QA/edit#heading=h.r7ox097iirhp" TargetMode="External"/><Relationship Id="rId3" Type="http://schemas.openxmlformats.org/officeDocument/2006/relationships/hyperlink" Target="https://docs.google.com/document/d/1jMWBk6ku75V3Vm0tndd_EVBOBRcHVviOnc-Vb_IH-QA/edit#heading=h.r7ox097iirhp" TargetMode="Externa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ocs.google.com/document/d/1jMWBk6ku75V3Vm0tndd_EVBOBRcHVviOnc-Vb_IH-QA/edit#heading=h.2q1c71vu07dx" TargetMode="External"/><Relationship Id="rId3" Type="http://schemas.openxmlformats.org/officeDocument/2006/relationships/hyperlink" Target="https://docs.google.com/document/d/1jMWBk6ku75V3Vm0tndd_EVBOBRcHVviOnc-Vb_IH-QA/edit#heading=h.7wlfq41t53ya" TargetMode="Externa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ocs.google.com/document/d/1jMWBk6ku75V3Vm0tndd_EVBOBRcHVviOnc-Vb_IH-QA/edit#heading=h.wj93o2nkgmtf" TargetMode="External"/><Relationship Id="rId3" Type="http://schemas.openxmlformats.org/officeDocument/2006/relationships/hyperlink" Target="https://docs.google.com/document/d/1jMWBk6ku75V3Vm0tndd_EVBOBRcHVviOnc-Vb_IH-QA/edit#heading=h.if95141vwa68" TargetMode="Externa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ocs.google.com/document/d/1jMWBk6ku75V3Vm0tndd_EVBOBRcHVviOnc-Vb_IH-QA/edit#heading=h.4ezj9a34bvm" TargetMode="Externa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ocs.google.com/document/d/1jMWBk6ku75V3Vm0tndd_EVBOBRcHVviOnc-Vb_IH-QA/edit#heading=h.4ezj9a34bvm" TargetMode="Externa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fr.wikipedia.org/wiki/Paraclet" TargetMode="External"/><Relationship Id="rId3" Type="http://schemas.openxmlformats.org/officeDocument/2006/relationships/hyperlink" Target="https://fr.wiktionary.org/wiki/%CF%80%CE%B1%CF%81%CE%AC%CE%BA%CE%BB%CE%B7%CF%84%CE%BF%CF%82" TargetMode="External"/><Relationship Id="rId4" Type="http://schemas.openxmlformats.org/officeDocument/2006/relationships/hyperlink" Target="https://saintebible.com/john/14-16.htm" TargetMode="External"/><Relationship Id="rId5" Type="http://schemas.openxmlformats.org/officeDocument/2006/relationships/hyperlink" Target="https://saintebible.com/1_john/2-1.htm" TargetMode="External"/><Relationship Id="rId6" Type="http://schemas.openxmlformats.org/officeDocument/2006/relationships/hyperlink" Target="http://www.perseus.tufts.edu/hopper/morph?l=paraklh%2Ftwn&amp;la=greek&amp;can=paraklh%2Ftwn0&amp;prior=tw=n&amp;d=Perseus:text:1999.01.0071:speech=19:section=1&amp;i=1#lexicon" TargetMode="External"/><Relationship Id="rId7" Type="http://schemas.openxmlformats.org/officeDocument/2006/relationships/hyperlink" Target="http://www.perseus.tufts.edu/hopper/text?doc=Perseus%3Atext%3A1999.04.0058%3Aentry%3Dpara%2Fklhtos" TargetMode="Externa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ocs.google.com/document/d/1jMWBk6ku75V3Vm0tndd_EVBOBRcHVviOnc-Vb_IH-QA/edit#heading=h.4ezj9a34bvm" TargetMode="External"/></Relationships>
</file>

<file path=ppt/notesSlides/_rels/notesSlide51.xml.rels><?xml version="1.0" encoding="UTF-8" standalone="yes"?><Relationships xmlns="http://schemas.openxmlformats.org/package/2006/relationships"><Relationship Id="rId10" Type="http://schemas.openxmlformats.org/officeDocument/2006/relationships/hyperlink" Target="https://docs.google.com/document/d/1jMWBk6ku75V3Vm0tndd_EVBOBRcHVviOnc-Vb_IH-QA/edit#heading=h.ucq09xq5165i" TargetMode="External"/><Relationship Id="rId1" Type="http://schemas.openxmlformats.org/officeDocument/2006/relationships/notesMaster" Target="../notesMasters/notesMaster1.xml"/><Relationship Id="rId2" Type="http://schemas.openxmlformats.org/officeDocument/2006/relationships/hyperlink" Target="https://docs.google.com/document/d/1jMWBk6ku75V3Vm0tndd_EVBOBRcHVviOnc-Vb_IH-QA/edit#heading=h.wj93o2nkgmtf" TargetMode="External"/><Relationship Id="rId3" Type="http://schemas.openxmlformats.org/officeDocument/2006/relationships/hyperlink" Target="https://docs.google.com/document/d/1jMWBk6ku75V3Vm0tndd_EVBOBRcHVviOnc-Vb_IH-QA/edit#heading=h.if95141vwa68" TargetMode="External"/><Relationship Id="rId4" Type="http://schemas.openxmlformats.org/officeDocument/2006/relationships/hyperlink" Target="https://docs.google.com/document/d/1jMWBk6ku75V3Vm0tndd_EVBOBRcHVviOnc-Vb_IH-QA/edit#heading=h.8dm8e973jrfh" TargetMode="External"/><Relationship Id="rId9" Type="http://schemas.openxmlformats.org/officeDocument/2006/relationships/hyperlink" Target="https://docs.google.com/document/d/1jMWBk6ku75V3Vm0tndd_EVBOBRcHVviOnc-Vb_IH-QA/edit#heading=h.7wlfq41t53ya" TargetMode="External"/><Relationship Id="rId5" Type="http://schemas.openxmlformats.org/officeDocument/2006/relationships/hyperlink" Target="https://fr.wikipedia.org/wiki/Affirmation_du_cons%C3%A9quent" TargetMode="External"/><Relationship Id="rId6" Type="http://schemas.openxmlformats.org/officeDocument/2006/relationships/hyperlink" Target="https://docs.google.com/document/d/1jMWBk6ku75V3Vm0tndd_EVBOBRcHVviOnc-Vb_IH-QA/edit#heading=h.wj93o2nkgmtf" TargetMode="External"/><Relationship Id="rId7" Type="http://schemas.openxmlformats.org/officeDocument/2006/relationships/hyperlink" Target="https://docs.google.com/document/d/1jMWBk6ku75V3Vm0tndd_EVBOBRcHVviOnc-Vb_IH-QA/edit#heading=h.if95141vwa68" TargetMode="External"/><Relationship Id="rId8" Type="http://schemas.openxmlformats.org/officeDocument/2006/relationships/hyperlink" Target="https://docs.google.com/document/d/1jMWBk6ku75V3Vm0tndd_EVBOBRcHVviOnc-Vb_IH-QA/edit#heading=h.if95141vwa68" TargetMode="Externa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ocs.google.com/document/d/1jMWBk6ku75V3Vm0tndd_EVBOBRcHVviOnc-Vb_IH-QA/edit#heading=h.6jnn71k9oxh4" TargetMode="External"/><Relationship Id="rId3" Type="http://schemas.openxmlformats.org/officeDocument/2006/relationships/hyperlink" Target="https://fr.wikipedia.org/wiki/Affirmation_du_cons%C3%A9quent" TargetMode="External"/><Relationship Id="rId4" Type="http://schemas.openxmlformats.org/officeDocument/2006/relationships/hyperlink" Target="https://docs.google.com/document/d/1jMWBk6ku75V3Vm0tndd_EVBOBRcHVviOnc-Vb_IH-QA/edit#heading=h.6jnn71k9oxh4" TargetMode="External"/><Relationship Id="rId5" Type="http://schemas.openxmlformats.org/officeDocument/2006/relationships/hyperlink" Target="https://docs.google.com/document/d/1jMWBk6ku75V3Vm0tndd_EVBOBRcHVviOnc-Vb_IH-QA/edit#heading=h.ucq09xq5165i" TargetMode="Externa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ocs.google.com/document/d/1jMWBk6ku75V3Vm0tndd_EVBOBRcHVviOnc-Vb_IH-QA/edit#heading=h.5pyebphs3eva" TargetMode="External"/><Relationship Id="rId3" Type="http://schemas.openxmlformats.org/officeDocument/2006/relationships/hyperlink" Target="https://docs.google.com/document/d/1jMWBk6ku75V3Vm0tndd_EVBOBRcHVviOnc-Vb_IH-QA/edit#heading=h.h5ya5exbmvkh" TargetMode="Externa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ocs.google.com/document/d/1jMWBk6ku75V3Vm0tndd_EVBOBRcHVviOnc-Vb_IH-QA/edit#heading=h.lmd3mdsvgjo9" TargetMode="Externa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ocs.google.com/document/d/1jMWBk6ku75V3Vm0tndd_EVBOBRcHVviOnc-Vb_IH-QA/edit#heading=h.lmd3mdsvgjo9" TargetMode="External"/><Relationship Id="rId3" Type="http://schemas.openxmlformats.org/officeDocument/2006/relationships/hyperlink" Target="https://docs.google.com/document/d/1jMWBk6ku75V3Vm0tndd_EVBOBRcHVviOnc-Vb_IH-QA/edit#heading=h.lmd3mdsvgjo9" TargetMode="Externa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ocs.google.com/document/d/1jMWBk6ku75V3Vm0tndd_EVBOBRcHVviOnc-Vb_IH-QA/edit#heading=h.lmd3mdsvgjo9" TargetMode="Externa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ocs.google.com/document/d/1jMWBk6ku75V3Vm0tndd_EVBOBRcHVviOnc-Vb_IH-QA/edit#heading=h.dbf7uz6azwh0" TargetMode="External"/><Relationship Id="rId3" Type="http://schemas.openxmlformats.org/officeDocument/2006/relationships/hyperlink" Target="https://docs.google.com/document/d/1jMWBk6ku75V3Vm0tndd_EVBOBRcHVviOnc-Vb_IH-QA/edit#heading=h.ucq09xq5165i" TargetMode="Externa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ocs.google.com/document/d/1jMWBk6ku75V3Vm0tndd_EVBOBRcHVviOnc-Vb_IH-QA/edit#heading=h.26tcufwixowv" TargetMode="External"/><Relationship Id="rId3" Type="http://schemas.openxmlformats.org/officeDocument/2006/relationships/hyperlink" Target="https://docs.google.com/document/d/1jMWBk6ku75V3Vm0tndd_EVBOBRcHVviOnc-Vb_IH-QA/edit#heading=h.xyi409frg5qf" TargetMode="External"/><Relationship Id="rId4" Type="http://schemas.openxmlformats.org/officeDocument/2006/relationships/hyperlink" Target="https://docs.google.com/document/d/1jMWBk6ku75V3Vm0tndd_EVBOBRcHVviOnc-Vb_IH-QA/edit#heading=h.3apwf6wl91q1" TargetMode="External"/><Relationship Id="rId5" Type="http://schemas.openxmlformats.org/officeDocument/2006/relationships/hyperlink" Target="https://docs.google.com/document/d/1jMWBk6ku75V3Vm0tndd_EVBOBRcHVviOnc-Vb_IH-QA/edit#heading=h.d8vc2optqyrf" TargetMode="External"/><Relationship Id="rId6" Type="http://schemas.openxmlformats.org/officeDocument/2006/relationships/hyperlink" Target="https://docs.google.com/document/d/1jMWBk6ku75V3Vm0tndd_EVBOBRcHVviOnc-Vb_IH-QA/edit#heading=h.mv5gx24ep04u" TargetMode="External"/><Relationship Id="rId7" Type="http://schemas.openxmlformats.org/officeDocument/2006/relationships/hyperlink" Target="https://docs.google.com/document/d/1jMWBk6ku75V3Vm0tndd_EVBOBRcHVviOnc-Vb_IH-QA/edit#heading=h.vh60cbl969ix" TargetMode="External"/><Relationship Id="rId8" Type="http://schemas.openxmlformats.org/officeDocument/2006/relationships/hyperlink" Target="https://docs.google.com/document/d/1jMWBk6ku75V3Vm0tndd_EVBOBRcHVviOnc-Vb_IH-QA/edit#heading=h.az5lqpe1wyse" TargetMode="Externa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sunnah.com/bukhari:7474" TargetMode="External"/><Relationship Id="rId3" Type="http://schemas.openxmlformats.org/officeDocument/2006/relationships/hyperlink" Target="https://sunnah.com/muslim:199a" TargetMode="External"/><Relationship Id="rId4" Type="http://schemas.openxmlformats.org/officeDocument/2006/relationships/hyperlink" Target="https://sunnah.com/muslim:199b" TargetMode="External"/><Relationship Id="rId5" Type="http://schemas.openxmlformats.org/officeDocument/2006/relationships/hyperlink" Target="https://sunnah.com/muslim:199c" TargetMode="External"/><Relationship Id="rId6" Type="http://schemas.openxmlformats.org/officeDocument/2006/relationships/hyperlink" Target="https://docs.google.com/document/d/1jMWBk6ku75V3Vm0tndd_EVBOBRcHVviOnc-Vb_IH-QA/edit#heading=h.ucq09xq5165i" TargetMode="External"/><Relationship Id="rId7" Type="http://schemas.openxmlformats.org/officeDocument/2006/relationships/hyperlink" Target="https://docs.google.com/document/d/1jMWBk6ku75V3Vm0tndd_EVBOBRcHVviOnc-Vb_IH-QA/edit#heading=h.65t8yjdhm10i" TargetMode="External"/><Relationship Id="rId8" Type="http://schemas.openxmlformats.org/officeDocument/2006/relationships/hyperlink" Target="https://docs.google.com/document/d/1jMWBk6ku75V3Vm0tndd_EVBOBRcHVviOnc-Vb_IH-QA/edit#heading=h.xkx2p14n4y99" TargetMode="Externa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en.wiktionary.org/wiki/%CF%80%CE%B5%CF%81%CE%B9%CE%BA%CE%BB%CF%85%CF%84%CF%8C%CF%82" TargetMode="External"/><Relationship Id="rId3" Type="http://schemas.openxmlformats.org/officeDocument/2006/relationships/hyperlink" Target="https://docs.google.com/document/d/1jMWBk6ku75V3Vm0tndd_EVBOBRcHVviOnc-Vb_IH-QA/edit#heading=h.uovptvegff8w" TargetMode="External"/><Relationship Id="rId4" Type="http://schemas.openxmlformats.org/officeDocument/2006/relationships/hyperlink" Target="http://www.perseus.tufts.edu/hopper/text?doc=Perseus:text:1999.04.0073:entry=perikluto/s" TargetMode="External"/><Relationship Id="rId5" Type="http://schemas.openxmlformats.org/officeDocument/2006/relationships/hyperlink" Target="http://www.perseus.tufts.edu/hopper/text?doc=Perseus:text:1999.04.0057:entry=perikluto/s" TargetMode="External"/><Relationship Id="rId6" Type="http://schemas.openxmlformats.org/officeDocument/2006/relationships/hyperlink" Target="http://www.perseus.tufts.edu/hopper/text?doc=Perseus%3Atext%3A1999.04.0058%3Aentry%3Dperikluto%2Fs" TargetMode="Externa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ocs.google.com/document/d/1jMWBk6ku75V3Vm0tndd_EVBOBRcHVviOnc-Vb_IH-QA/edit#heading=h.mn9c0b5ezi4d" TargetMode="Externa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ocs.google.com/document/d/1jMWBk6ku75V3Vm0tndd_EVBOBRcHVviOnc-Vb_IH-QA/edit#heading=h.lmd3mdsvgjo9" TargetMode="Externa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ocs.google.com/document/d/1jMWBk6ku75V3Vm0tndd_EVBOBRcHVviOnc-Vb_IH-QA/edit#heading=h.idkjh845x6u2" TargetMode="External"/><Relationship Id="rId3" Type="http://schemas.openxmlformats.org/officeDocument/2006/relationships/hyperlink" Target="https://corpus.quran.com/translation.jsp?chapter=42&amp;verse=52" TargetMode="Externa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ocs.google.com/document/d/1jMWBk6ku75V3Vm0tndd_EVBOBRcHVviOnc-Vb_IH-QA/edit#heading=h.idkjh845x6u2" TargetMode="External"/><Relationship Id="rId3" Type="http://schemas.openxmlformats.org/officeDocument/2006/relationships/hyperlink" Target="https://docs.google.com/document/d/1jMWBk6ku75V3Vm0tndd_EVBOBRcHVviOnc-Vb_IH-QA/edit#heading=h.ucq09xq5165i" TargetMode="Externa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ocs.google.com/document/d/1jMWBk6ku75V3Vm0tndd_EVBOBRcHVviOnc-Vb_IH-QA/edit#heading=h.grgqeuklxma3" TargetMode="External"/><Relationship Id="rId3" Type="http://schemas.openxmlformats.org/officeDocument/2006/relationships/hyperlink" Target="https://docs.google.com/document/d/1jMWBk6ku75V3Vm0tndd_EVBOBRcHVviOnc-Vb_IH-QA/edit#heading=h.3m3qt1p3065x" TargetMode="External"/><Relationship Id="rId4" Type="http://schemas.openxmlformats.org/officeDocument/2006/relationships/hyperlink" Target="https://docs.google.com/document/d/1jMWBk6ku75V3Vm0tndd_EVBOBRcHVviOnc-Vb_IH-QA/edit#heading=h.2ke5wft5skjz" TargetMode="Externa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ocs.google.com/document/d/1jMWBk6ku75V3Vm0tndd_EVBOBRcHVviOnc-Vb_IH-QA/edit#heading=h.ht4677t11maf" TargetMode="Externa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ocs.google.com/document/d/1jMWBk6ku75V3Vm0tndd_EVBOBRcHVviOnc-Vb_IH-QA/edit#heading=h.gkbq8ose7yge" TargetMode="External"/></Relationships>
</file>

<file path=ppt/notesSlides/_rels/notesSlide67.xml.rels><?xml version="1.0" encoding="UTF-8" standalone="yes"?><Relationships xmlns="http://schemas.openxmlformats.org/package/2006/relationships"><Relationship Id="rId20" Type="http://schemas.openxmlformats.org/officeDocument/2006/relationships/hyperlink" Target="https://fr.wikipedia.org/wiki/Papyrus_75" TargetMode="External"/><Relationship Id="rId11" Type="http://schemas.openxmlformats.org/officeDocument/2006/relationships/hyperlink" Target="https://docs.google.com/document/d/1jMWBk6ku75V3Vm0tndd_EVBOBRcHVviOnc-Vb_IH-QA/edit#heading=h.tflbig0o4aj" TargetMode="External"/><Relationship Id="rId10" Type="http://schemas.openxmlformats.org/officeDocument/2006/relationships/hyperlink" Target="https://fr.wikipedia.org/wiki/Papyrus_75" TargetMode="External"/><Relationship Id="rId21" Type="http://schemas.openxmlformats.org/officeDocument/2006/relationships/hyperlink" Target="https://docs.google.com/document/d/1jMWBk6ku75V3Vm0tndd_EVBOBRcHVviOnc-Vb_IH-QA/edit#heading=h.igg906soe87w" TargetMode="External"/><Relationship Id="rId13" Type="http://schemas.openxmlformats.org/officeDocument/2006/relationships/hyperlink" Target="https://fr.wikipedia.org/wiki/Novum_Testamentum_Graece" TargetMode="External"/><Relationship Id="rId12" Type="http://schemas.openxmlformats.org/officeDocument/2006/relationships/hyperlink" Target="https://docs.google.com/document/d/1jMWBk6ku75V3Vm0tndd_EVBOBRcHVviOnc-Vb_IH-QA/edit#heading=h.ldis07534mak" TargetMode="External"/><Relationship Id="rId1" Type="http://schemas.openxmlformats.org/officeDocument/2006/relationships/notesMaster" Target="../notesMasters/notesMaster1.xml"/><Relationship Id="rId2" Type="http://schemas.openxmlformats.org/officeDocument/2006/relationships/hyperlink" Target="https://docs.google.com/document/d/1jMWBk6ku75V3Vm0tndd_EVBOBRcHVviOnc-Vb_IH-QA/edit#heading=h.resgr9bufvoa" TargetMode="External"/><Relationship Id="rId3" Type="http://schemas.openxmlformats.org/officeDocument/2006/relationships/hyperlink" Target="https://docs.google.com/document/d/1jMWBk6ku75V3Vm0tndd_EVBOBRcHVviOnc-Vb_IH-QA/edit#heading=h.orc1og16azgf" TargetMode="External"/><Relationship Id="rId4" Type="http://schemas.openxmlformats.org/officeDocument/2006/relationships/hyperlink" Target="https://fr.wikipedia.org/wiki/Codex_Sinaiticus" TargetMode="External"/><Relationship Id="rId9" Type="http://schemas.openxmlformats.org/officeDocument/2006/relationships/hyperlink" Target="https://docs.google.com/document/d/1jMWBk6ku75V3Vm0tndd_EVBOBRcHVviOnc-Vb_IH-QA/edit#heading=h.pohdcgrpiyq3" TargetMode="External"/><Relationship Id="rId15" Type="http://schemas.openxmlformats.org/officeDocument/2006/relationships/hyperlink" Target="https://docs.google.com/document/d/1jMWBk6ku75V3Vm0tndd_EVBOBRcHVviOnc-Vb_IH-QA/edit#heading=h.t3uborgnbmn0" TargetMode="External"/><Relationship Id="rId14" Type="http://schemas.openxmlformats.org/officeDocument/2006/relationships/hyperlink" Target="https://fr.wikipedia.org/wiki/Codex_Sinaiticus" TargetMode="External"/><Relationship Id="rId17" Type="http://schemas.openxmlformats.org/officeDocument/2006/relationships/hyperlink" Target="https://docs.google.com/document/d/1jMWBk6ku75V3Vm0tndd_EVBOBRcHVviOnc-Vb_IH-QA/edit#heading=h.5bjwfnz822uq" TargetMode="External"/><Relationship Id="rId16" Type="http://schemas.openxmlformats.org/officeDocument/2006/relationships/hyperlink" Target="https://fr.wikipedia.org/wiki/Codex_Alexandrinus" TargetMode="External"/><Relationship Id="rId5" Type="http://schemas.openxmlformats.org/officeDocument/2006/relationships/hyperlink" Target="https://docs.google.com/document/d/1jMWBk6ku75V3Vm0tndd_EVBOBRcHVviOnc-Vb_IH-QA/edit#heading=h.ha0g5ixf1t64" TargetMode="External"/><Relationship Id="rId19" Type="http://schemas.openxmlformats.org/officeDocument/2006/relationships/hyperlink" Target="https://docs.google.com/document/d/1jMWBk6ku75V3Vm0tndd_EVBOBRcHVviOnc-Vb_IH-QA/edit#heading=h.pohdcgrpiyq3" TargetMode="External"/><Relationship Id="rId6" Type="http://schemas.openxmlformats.org/officeDocument/2006/relationships/hyperlink" Target="https://fr.wikipedia.org/wiki/Codex_Alexandrinus" TargetMode="External"/><Relationship Id="rId18" Type="http://schemas.openxmlformats.org/officeDocument/2006/relationships/hyperlink" Target="https://fr.wikipedia.org/wiki/Codex_Vaticanus" TargetMode="External"/><Relationship Id="rId7" Type="http://schemas.openxmlformats.org/officeDocument/2006/relationships/hyperlink" Target="https://docs.google.com/document/d/1jMWBk6ku75V3Vm0tndd_EVBOBRcHVviOnc-Vb_IH-QA/edit#heading=h.tflbig0o4aj" TargetMode="External"/><Relationship Id="rId8" Type="http://schemas.openxmlformats.org/officeDocument/2006/relationships/hyperlink" Target="https://fr.wikipedia.org/wiki/Codex_Vaticanus" TargetMode="Externa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ocs.google.com/document/d/1jMWBk6ku75V3Vm0tndd_EVBOBRcHVviOnc-Vb_IH-QA/edit#heading=h.8ipv0sz1uzg8" TargetMode="Externa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ocs.google.com/document/d/1jMWBk6ku75V3Vm0tndd_EVBOBRcHVviOnc-Vb_IH-QA/edit#heading=h.dnf29qazifiw" TargetMode="External"/><Relationship Id="rId3" Type="http://schemas.openxmlformats.org/officeDocument/2006/relationships/hyperlink" Target="https://docs.google.com/document/d/1jMWBk6ku75V3Vm0tndd_EVBOBRcHVviOnc-Vb_IH-QA/edit#heading=h.dnf29qazifiw" TargetMode="External"/><Relationship Id="rId4" Type="http://schemas.openxmlformats.org/officeDocument/2006/relationships/hyperlink" Target="https://docs.google.com/document/d/1jMWBk6ku75V3Vm0tndd_EVBOBRcHVviOnc-Vb_IH-QA/edit#heading=h.dnf29qazifiw" TargetMode="External"/><Relationship Id="rId9" Type="http://schemas.openxmlformats.org/officeDocument/2006/relationships/hyperlink" Target="https://docs.google.com/document/d/1jMWBk6ku75V3Vm0tndd_EVBOBRcHVviOnc-Vb_IH-QA/edit#heading=h.dnf29qazifiw" TargetMode="External"/><Relationship Id="rId5" Type="http://schemas.openxmlformats.org/officeDocument/2006/relationships/hyperlink" Target="https://docs.google.com/document/d/1jMWBk6ku75V3Vm0tndd_EVBOBRcHVviOnc-Vb_IH-QA/edit#heading=h.dnf29qazifiw" TargetMode="External"/><Relationship Id="rId6" Type="http://schemas.openxmlformats.org/officeDocument/2006/relationships/hyperlink" Target="https://docs.google.com/document/d/1jMWBk6ku75V3Vm0tndd_EVBOBRcHVviOnc-Vb_IH-QA/edit#heading=h.dnf29qazifiw" TargetMode="External"/><Relationship Id="rId7" Type="http://schemas.openxmlformats.org/officeDocument/2006/relationships/hyperlink" Target="https://docs.google.com/document/d/1jMWBk6ku75V3Vm0tndd_EVBOBRcHVviOnc-Vb_IH-QA/edit#heading=h.dnf29qazifiw" TargetMode="External"/><Relationship Id="rId8" Type="http://schemas.openxmlformats.org/officeDocument/2006/relationships/hyperlink" Target="https://docs.google.com/document/d/1jMWBk6ku75V3Vm0tndd_EVBOBRcHVviOnc-Vb_IH-QA/edit#heading=h.dnf29qazifiw" TargetMode="Externa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2014ae79438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2014ae79438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2000"/>
              </a:spcBef>
              <a:spcAft>
                <a:spcPts val="0"/>
              </a:spcAft>
              <a:buClr>
                <a:schemeClr val="dk1"/>
              </a:buClr>
              <a:buSzPts val="1100"/>
              <a:buFont typeface="Arial"/>
              <a:buNone/>
            </a:pPr>
            <a:r>
              <a:rPr lang="fr" sz="1800">
                <a:solidFill>
                  <a:schemeClr val="dk1"/>
                </a:solidFill>
                <a:latin typeface="Poppins"/>
                <a:ea typeface="Poppins"/>
                <a:cs typeface="Poppins"/>
                <a:sym typeface="Poppins"/>
              </a:rPr>
              <a:t>⚡Réponse FLASH ⚡</a:t>
            </a:r>
            <a:endParaRPr sz="1800">
              <a:solidFill>
                <a:schemeClr val="dk1"/>
              </a:solidFill>
              <a:latin typeface="Poppins"/>
              <a:ea typeface="Poppins"/>
              <a:cs typeface="Poppins"/>
              <a:sym typeface="Poppins"/>
            </a:endParaRPr>
          </a:p>
          <a:p>
            <a:pPr indent="0" lvl="0" marL="0" rtl="0" algn="l">
              <a:lnSpc>
                <a:spcPct val="115000"/>
              </a:lnSpc>
              <a:spcBef>
                <a:spcPts val="600"/>
              </a:spcBef>
              <a:spcAft>
                <a:spcPts val="1000"/>
              </a:spcAft>
              <a:buClr>
                <a:schemeClr val="dk1"/>
              </a:buClr>
              <a:buSzPts val="1100"/>
              <a:buFont typeface="Arial"/>
              <a:buNone/>
            </a:pPr>
            <a:r>
              <a:rPr lang="fr" sz="900">
                <a:solidFill>
                  <a:schemeClr val="dk1"/>
                </a:solidFill>
                <a:latin typeface="Poppins"/>
                <a:ea typeface="Poppins"/>
                <a:cs typeface="Poppins"/>
                <a:sym typeface="Poppins"/>
              </a:rPr>
              <a:t>Muhammad contredit les paroles de Jésus (dilemmes </a:t>
            </a:r>
            <a:r>
              <a:rPr lang="fr" sz="900" u="sng">
                <a:solidFill>
                  <a:srgbClr val="1155CC"/>
                </a:solidFill>
                <a:latin typeface="Poppins"/>
                <a:ea typeface="Poppins"/>
                <a:cs typeface="Poppins"/>
                <a:sym typeface="Poppins"/>
                <a:hlinkClick r:id="rId2">
                  <a:extLst>
                    <a:ext uri="{A12FA001-AC4F-418D-AE19-62706E023703}">
                      <ahyp:hlinkClr val="tx"/>
                    </a:ext>
                  </a:extLst>
                </a:hlinkClick>
              </a:rPr>
              <a:t>de l'adultère</a:t>
            </a:r>
            <a:r>
              <a:rPr lang="fr" sz="900">
                <a:solidFill>
                  <a:schemeClr val="dk1"/>
                </a:solidFill>
                <a:latin typeface="Poppins"/>
                <a:ea typeface="Poppins"/>
                <a:cs typeface="Poppins"/>
                <a:sym typeface="Poppins"/>
              </a:rPr>
              <a:t> (</a:t>
            </a:r>
            <a:r>
              <a:rPr b="1" lang="fr" sz="900">
                <a:solidFill>
                  <a:schemeClr val="dk1"/>
                </a:solidFill>
                <a:latin typeface="Poppins"/>
                <a:ea typeface="Poppins"/>
                <a:cs typeface="Poppins"/>
                <a:sym typeface="Poppins"/>
              </a:rPr>
              <a:t>Luc 16:18, Coran 33:37, Mat 24:35, Jn 14:26, Jn 15:26</a:t>
            </a:r>
            <a:r>
              <a:rPr lang="fr" sz="900">
                <a:solidFill>
                  <a:schemeClr val="dk1"/>
                </a:solidFill>
                <a:latin typeface="Poppins"/>
                <a:ea typeface="Poppins"/>
                <a:cs typeface="Poppins"/>
                <a:sym typeface="Poppins"/>
              </a:rPr>
              <a:t>), du paradis, de la crucifixion, du fils de Dieu, de l’Eucharistie et du baptéme) donc il parle de lui-même et ne lui rend pas témoignage, il est ni dans la vérité (</a:t>
            </a:r>
            <a:r>
              <a:rPr b="1" lang="fr" sz="900">
                <a:solidFill>
                  <a:schemeClr val="dk1"/>
                </a:solidFill>
                <a:latin typeface="Poppins"/>
                <a:ea typeface="Poppins"/>
                <a:cs typeface="Poppins"/>
                <a:sym typeface="Poppins"/>
              </a:rPr>
              <a:t>1 Jn 2:22</a:t>
            </a:r>
            <a:r>
              <a:rPr lang="fr" sz="900">
                <a:solidFill>
                  <a:schemeClr val="dk1"/>
                </a:solidFill>
                <a:latin typeface="Poppins"/>
                <a:ea typeface="Poppins"/>
                <a:cs typeface="Poppins"/>
                <a:sym typeface="Poppins"/>
              </a:rPr>
              <a:t>), ni un esprit (</a:t>
            </a:r>
            <a:r>
              <a:rPr b="1" lang="fr" sz="900">
                <a:solidFill>
                  <a:schemeClr val="dk1"/>
                </a:solidFill>
                <a:latin typeface="Poppins"/>
                <a:ea typeface="Poppins"/>
                <a:cs typeface="Poppins"/>
                <a:sym typeface="Poppins"/>
              </a:rPr>
              <a:t>Jn 14:26, Jn 15:26</a:t>
            </a:r>
            <a:r>
              <a:rPr lang="fr" sz="900">
                <a:solidFill>
                  <a:schemeClr val="dk1"/>
                </a:solidFill>
                <a:latin typeface="Poppins"/>
                <a:ea typeface="Poppins"/>
                <a:cs typeface="Poppins"/>
                <a:sym typeface="Poppins"/>
              </a:rPr>
              <a:t>), ni éternel (Jn 14:16), ni connu des apôtres (</a:t>
            </a:r>
            <a:r>
              <a:rPr b="1" lang="fr" sz="900">
                <a:solidFill>
                  <a:schemeClr val="dk1"/>
                </a:solidFill>
                <a:latin typeface="Poppins"/>
                <a:ea typeface="Poppins"/>
                <a:cs typeface="Poppins"/>
                <a:sym typeface="Poppins"/>
              </a:rPr>
              <a:t>Jn 14:16</a:t>
            </a:r>
            <a:r>
              <a:rPr lang="fr" sz="900">
                <a:solidFill>
                  <a:schemeClr val="dk1"/>
                </a:solidFill>
                <a:latin typeface="Poppins"/>
                <a:ea typeface="Poppins"/>
                <a:cs typeface="Poppins"/>
                <a:sym typeface="Poppins"/>
              </a:rPr>
              <a:t>), ni dans les apôtres (</a:t>
            </a:r>
            <a:r>
              <a:rPr b="1" lang="fr" sz="900">
                <a:solidFill>
                  <a:schemeClr val="dk1"/>
                </a:solidFill>
                <a:latin typeface="Poppins"/>
                <a:ea typeface="Poppins"/>
                <a:cs typeface="Poppins"/>
                <a:sym typeface="Poppins"/>
              </a:rPr>
              <a:t>Jn 14:17</a:t>
            </a:r>
            <a:r>
              <a:rPr lang="fr" sz="900">
                <a:solidFill>
                  <a:schemeClr val="dk1"/>
                </a:solidFill>
                <a:latin typeface="Poppins"/>
                <a:ea typeface="Poppins"/>
                <a:cs typeface="Poppins"/>
                <a:sym typeface="Poppins"/>
              </a:rPr>
              <a:t>), il ne vient pas d'auprès du Père, ni présent à jérusalem pour les apôtres,  et Il ne peut être celui qui nous vient en aide si on lui vient même en aide (</a:t>
            </a:r>
            <a:r>
              <a:rPr b="1" lang="fr" sz="900">
                <a:solidFill>
                  <a:schemeClr val="dk1"/>
                </a:solidFill>
                <a:latin typeface="Poppins"/>
                <a:ea typeface="Poppins"/>
                <a:cs typeface="Poppins"/>
                <a:sym typeface="Poppins"/>
              </a:rPr>
              <a:t>Coran 7:157</a:t>
            </a:r>
            <a:r>
              <a:rPr lang="fr" sz="900">
                <a:solidFill>
                  <a:schemeClr val="dk1"/>
                </a:solidFill>
                <a:latin typeface="Poppins"/>
                <a:ea typeface="Poppins"/>
                <a:cs typeface="Poppins"/>
                <a:sym typeface="Poppins"/>
              </a:rPr>
              <a:t>) et il n’est pas non plus un deuxième Saint Esprit.</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014ae79438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014ae79438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800"/>
              </a:spcBef>
              <a:spcAft>
                <a:spcPts val="0"/>
              </a:spcAft>
              <a:buClr>
                <a:schemeClr val="dk1"/>
              </a:buClr>
              <a:buSzPts val="1100"/>
              <a:buFont typeface="Arial"/>
              <a:buNone/>
            </a:pPr>
            <a:r>
              <a:rPr lang="fr" sz="1500">
                <a:solidFill>
                  <a:schemeClr val="dk1"/>
                </a:solidFill>
                <a:latin typeface="Poppins"/>
                <a:ea typeface="Poppins"/>
                <a:cs typeface="Poppins"/>
                <a:sym typeface="Poppins"/>
              </a:rPr>
              <a:t>1 </a:t>
            </a:r>
            <a:r>
              <a:rPr baseline="30000" lang="fr" sz="1500">
                <a:solidFill>
                  <a:schemeClr val="dk1"/>
                </a:solidFill>
                <a:latin typeface="Poppins"/>
                <a:ea typeface="Poppins"/>
                <a:cs typeface="Poppins"/>
                <a:sym typeface="Poppins"/>
              </a:rPr>
              <a:t>ére</a:t>
            </a:r>
            <a:r>
              <a:rPr lang="fr" sz="1500">
                <a:solidFill>
                  <a:schemeClr val="dk1"/>
                </a:solidFill>
                <a:latin typeface="Poppins"/>
                <a:ea typeface="Poppins"/>
                <a:cs typeface="Poppins"/>
                <a:sym typeface="Poppins"/>
              </a:rPr>
              <a:t> énonciation de la prophétie</a:t>
            </a:r>
            <a:endParaRPr sz="1500">
              <a:solidFill>
                <a:schemeClr val="dk1"/>
              </a:solidFill>
              <a:latin typeface="Poppins"/>
              <a:ea typeface="Poppins"/>
              <a:cs typeface="Poppins"/>
              <a:sym typeface="Poppins"/>
            </a:endParaRPr>
          </a:p>
          <a:p>
            <a:pPr indent="0" lvl="0" marL="0" rtl="0" algn="l">
              <a:lnSpc>
                <a:spcPct val="115000"/>
              </a:lnSpc>
              <a:spcBef>
                <a:spcPts val="1000"/>
              </a:spcBef>
              <a:spcAft>
                <a:spcPts val="0"/>
              </a:spcAft>
              <a:buClr>
                <a:schemeClr val="dk1"/>
              </a:buClr>
              <a:buSzPts val="1100"/>
              <a:buFont typeface="Arial"/>
              <a:buNone/>
            </a:pPr>
            <a:r>
              <a:rPr lang="fr" sz="900">
                <a:solidFill>
                  <a:srgbClr val="0000FF"/>
                </a:solidFill>
                <a:latin typeface="Poppins"/>
                <a:ea typeface="Poppins"/>
                <a:cs typeface="Poppins"/>
                <a:sym typeface="Poppins"/>
              </a:rPr>
              <a:t>Jean 14:15-20</a:t>
            </a:r>
            <a:endParaRPr sz="900">
              <a:solidFill>
                <a:srgbClr val="0000FF"/>
              </a:solidFill>
              <a:latin typeface="Poppins"/>
              <a:ea typeface="Poppins"/>
              <a:cs typeface="Poppins"/>
              <a:sym typeface="Poppins"/>
            </a:endParaRPr>
          </a:p>
          <a:p>
            <a:pPr indent="0" lvl="0" marL="457200" rtl="0" algn="l">
              <a:lnSpc>
                <a:spcPct val="115000"/>
              </a:lnSpc>
              <a:spcBef>
                <a:spcPts val="1000"/>
              </a:spcBef>
              <a:spcAft>
                <a:spcPts val="0"/>
              </a:spcAft>
              <a:buClr>
                <a:schemeClr val="dk1"/>
              </a:buClr>
              <a:buSzPts val="1100"/>
              <a:buFont typeface="Arial"/>
              <a:buNone/>
            </a:pPr>
            <a:r>
              <a:rPr lang="fr" sz="900">
                <a:solidFill>
                  <a:srgbClr val="0000FF"/>
                </a:solidFill>
                <a:latin typeface="Poppins"/>
                <a:ea typeface="Poppins"/>
                <a:cs typeface="Poppins"/>
                <a:sym typeface="Poppins"/>
              </a:rPr>
              <a:t>Si </a:t>
            </a:r>
            <a:r>
              <a:rPr i="1" lang="fr" sz="900" u="sng">
                <a:solidFill>
                  <a:srgbClr val="0000FF"/>
                </a:solidFill>
                <a:latin typeface="Poppins"/>
                <a:ea typeface="Poppins"/>
                <a:cs typeface="Poppins"/>
                <a:sym typeface="Poppins"/>
              </a:rPr>
              <a:t>vous</a:t>
            </a:r>
            <a:r>
              <a:rPr lang="fr" sz="900">
                <a:solidFill>
                  <a:srgbClr val="0000FF"/>
                </a:solidFill>
                <a:latin typeface="Poppins"/>
                <a:ea typeface="Poppins"/>
                <a:cs typeface="Poppins"/>
                <a:sym typeface="Poppins"/>
              </a:rPr>
              <a:t> m'aimez, gardez mes commandements.</a:t>
            </a:r>
            <a:endParaRPr sz="900">
              <a:solidFill>
                <a:srgbClr val="0000FF"/>
              </a:solidFill>
              <a:latin typeface="Poppins"/>
              <a:ea typeface="Poppins"/>
              <a:cs typeface="Poppins"/>
              <a:sym typeface="Poppins"/>
            </a:endParaRPr>
          </a:p>
          <a:p>
            <a:pPr indent="0" lvl="0" marL="457200" rtl="0" algn="l">
              <a:lnSpc>
                <a:spcPct val="115000"/>
              </a:lnSpc>
              <a:spcBef>
                <a:spcPts val="1000"/>
              </a:spcBef>
              <a:spcAft>
                <a:spcPts val="0"/>
              </a:spcAft>
              <a:buClr>
                <a:schemeClr val="dk1"/>
              </a:buClr>
              <a:buSzPts val="1100"/>
              <a:buFont typeface="Arial"/>
              <a:buNone/>
            </a:pPr>
            <a:r>
              <a:rPr lang="fr" sz="900">
                <a:solidFill>
                  <a:srgbClr val="0000FF"/>
                </a:solidFill>
                <a:latin typeface="Poppins"/>
                <a:ea typeface="Poppins"/>
                <a:cs typeface="Poppins"/>
                <a:sym typeface="Poppins"/>
              </a:rPr>
              <a:t>Et moi, je </a:t>
            </a:r>
            <a:r>
              <a:rPr b="1" lang="fr" sz="900">
                <a:solidFill>
                  <a:srgbClr val="0000FF"/>
                </a:solidFill>
                <a:latin typeface="Poppins"/>
                <a:ea typeface="Poppins"/>
                <a:cs typeface="Poppins"/>
                <a:sym typeface="Poppins"/>
              </a:rPr>
              <a:t>(Jésus) prierai le Père</a:t>
            </a:r>
            <a:r>
              <a:rPr lang="fr" sz="900">
                <a:solidFill>
                  <a:srgbClr val="0000FF"/>
                </a:solidFill>
                <a:latin typeface="Poppins"/>
                <a:ea typeface="Poppins"/>
                <a:cs typeface="Poppins"/>
                <a:sym typeface="Poppins"/>
              </a:rPr>
              <a:t>, et il </a:t>
            </a:r>
            <a:r>
              <a:rPr i="1" lang="fr" sz="900" u="sng">
                <a:solidFill>
                  <a:srgbClr val="0000FF"/>
                </a:solidFill>
                <a:latin typeface="Poppins"/>
                <a:ea typeface="Poppins"/>
                <a:cs typeface="Poppins"/>
                <a:sym typeface="Poppins"/>
              </a:rPr>
              <a:t>vous</a:t>
            </a:r>
            <a:r>
              <a:rPr lang="fr" sz="900">
                <a:solidFill>
                  <a:srgbClr val="0000FF"/>
                </a:solidFill>
                <a:latin typeface="Poppins"/>
                <a:ea typeface="Poppins"/>
                <a:cs typeface="Poppins"/>
                <a:sym typeface="Poppins"/>
              </a:rPr>
              <a:t> donnera un </a:t>
            </a:r>
            <a:r>
              <a:rPr b="1" lang="fr" sz="900">
                <a:solidFill>
                  <a:srgbClr val="0000FF"/>
                </a:solidFill>
                <a:latin typeface="Poppins"/>
                <a:ea typeface="Poppins"/>
                <a:cs typeface="Poppins"/>
                <a:sym typeface="Poppins"/>
              </a:rPr>
              <a:t>autre consolateur</a:t>
            </a:r>
            <a:r>
              <a:rPr lang="fr" sz="900">
                <a:solidFill>
                  <a:srgbClr val="0000FF"/>
                </a:solidFill>
                <a:latin typeface="Poppins"/>
                <a:ea typeface="Poppins"/>
                <a:cs typeface="Poppins"/>
                <a:sym typeface="Poppins"/>
              </a:rPr>
              <a:t>, afin qu'il </a:t>
            </a:r>
            <a:r>
              <a:rPr b="1" lang="fr" sz="900">
                <a:solidFill>
                  <a:srgbClr val="0000FF"/>
                </a:solidFill>
                <a:latin typeface="Poppins"/>
                <a:ea typeface="Poppins"/>
                <a:cs typeface="Poppins"/>
                <a:sym typeface="Poppins"/>
              </a:rPr>
              <a:t>(Paraclet) demeure éternellement avec </a:t>
            </a:r>
            <a:r>
              <a:rPr b="1" i="1" lang="fr" sz="900" u="sng">
                <a:solidFill>
                  <a:srgbClr val="0000FF"/>
                </a:solidFill>
                <a:latin typeface="Poppins"/>
                <a:ea typeface="Poppins"/>
                <a:cs typeface="Poppins"/>
                <a:sym typeface="Poppins"/>
              </a:rPr>
              <a:t>vous</a:t>
            </a:r>
            <a:r>
              <a:rPr b="1" lang="fr" sz="900">
                <a:solidFill>
                  <a:srgbClr val="0000FF"/>
                </a:solidFill>
                <a:latin typeface="Poppins"/>
                <a:ea typeface="Poppins"/>
                <a:cs typeface="Poppins"/>
                <a:sym typeface="Poppins"/>
              </a:rPr>
              <a:t>, l'Esprit de vérité</a:t>
            </a:r>
            <a:r>
              <a:rPr lang="fr" sz="900">
                <a:solidFill>
                  <a:srgbClr val="0000FF"/>
                </a:solidFill>
                <a:latin typeface="Poppins"/>
                <a:ea typeface="Poppins"/>
                <a:cs typeface="Poppins"/>
                <a:sym typeface="Poppins"/>
              </a:rPr>
              <a:t>, que le monde ne peut </a:t>
            </a:r>
            <a:r>
              <a:rPr b="1" lang="fr" sz="900">
                <a:solidFill>
                  <a:srgbClr val="0000FF"/>
                </a:solidFill>
                <a:latin typeface="Poppins"/>
                <a:ea typeface="Poppins"/>
                <a:cs typeface="Poppins"/>
                <a:sym typeface="Poppins"/>
              </a:rPr>
              <a:t>recevoir</a:t>
            </a:r>
            <a:r>
              <a:rPr lang="fr" sz="900">
                <a:solidFill>
                  <a:srgbClr val="0000FF"/>
                </a:solidFill>
                <a:latin typeface="Poppins"/>
                <a:ea typeface="Poppins"/>
                <a:cs typeface="Poppins"/>
                <a:sym typeface="Poppins"/>
              </a:rPr>
              <a:t>, parce qu'il ne le </a:t>
            </a:r>
            <a:r>
              <a:rPr b="1" lang="fr" sz="900">
                <a:solidFill>
                  <a:srgbClr val="0000FF"/>
                </a:solidFill>
                <a:latin typeface="Poppins"/>
                <a:ea typeface="Poppins"/>
                <a:cs typeface="Poppins"/>
                <a:sym typeface="Poppins"/>
              </a:rPr>
              <a:t>voit point</a:t>
            </a:r>
            <a:r>
              <a:rPr lang="fr" sz="900">
                <a:solidFill>
                  <a:srgbClr val="0000FF"/>
                </a:solidFill>
                <a:latin typeface="Poppins"/>
                <a:ea typeface="Poppins"/>
                <a:cs typeface="Poppins"/>
                <a:sym typeface="Poppins"/>
              </a:rPr>
              <a:t> et ne le connaît point; mais vous, </a:t>
            </a:r>
            <a:r>
              <a:rPr b="1" lang="fr" sz="900">
                <a:solidFill>
                  <a:srgbClr val="0000FF"/>
                </a:solidFill>
                <a:latin typeface="Poppins"/>
                <a:ea typeface="Poppins"/>
                <a:cs typeface="Poppins"/>
                <a:sym typeface="Poppins"/>
              </a:rPr>
              <a:t>vous le connaissez</a:t>
            </a:r>
            <a:r>
              <a:rPr lang="fr" sz="900">
                <a:solidFill>
                  <a:srgbClr val="0000FF"/>
                </a:solidFill>
                <a:latin typeface="Poppins"/>
                <a:ea typeface="Poppins"/>
                <a:cs typeface="Poppins"/>
                <a:sym typeface="Poppins"/>
              </a:rPr>
              <a:t>, car il </a:t>
            </a:r>
            <a:r>
              <a:rPr b="1" lang="fr" sz="900">
                <a:solidFill>
                  <a:srgbClr val="0000FF"/>
                </a:solidFill>
                <a:latin typeface="Poppins"/>
                <a:ea typeface="Poppins"/>
                <a:cs typeface="Poppins"/>
                <a:sym typeface="Poppins"/>
              </a:rPr>
              <a:t>(Paraclet) demeure avec vous</a:t>
            </a:r>
            <a:r>
              <a:rPr lang="fr" sz="900">
                <a:solidFill>
                  <a:srgbClr val="0000FF"/>
                </a:solidFill>
                <a:latin typeface="Poppins"/>
                <a:ea typeface="Poppins"/>
                <a:cs typeface="Poppins"/>
                <a:sym typeface="Poppins"/>
              </a:rPr>
              <a:t>, et </a:t>
            </a:r>
            <a:r>
              <a:rPr b="1" lang="fr" sz="900">
                <a:solidFill>
                  <a:srgbClr val="0000FF"/>
                </a:solidFill>
                <a:latin typeface="Poppins"/>
                <a:ea typeface="Poppins"/>
                <a:cs typeface="Poppins"/>
                <a:sym typeface="Poppins"/>
              </a:rPr>
              <a:t>il sera en vous</a:t>
            </a:r>
            <a:r>
              <a:rPr lang="fr" sz="900">
                <a:solidFill>
                  <a:srgbClr val="0000FF"/>
                </a:solidFill>
                <a:latin typeface="Poppins"/>
                <a:ea typeface="Poppins"/>
                <a:cs typeface="Poppins"/>
                <a:sym typeface="Poppins"/>
              </a:rPr>
              <a:t>.</a:t>
            </a:r>
            <a:endParaRPr sz="900">
              <a:solidFill>
                <a:srgbClr val="0000FF"/>
              </a:solidFill>
              <a:latin typeface="Poppins"/>
              <a:ea typeface="Poppins"/>
              <a:cs typeface="Poppins"/>
              <a:sym typeface="Poppins"/>
            </a:endParaRPr>
          </a:p>
          <a:p>
            <a:pPr indent="0" lvl="0" marL="457200" rtl="0" algn="l">
              <a:lnSpc>
                <a:spcPct val="115000"/>
              </a:lnSpc>
              <a:spcBef>
                <a:spcPts val="1000"/>
              </a:spcBef>
              <a:spcAft>
                <a:spcPts val="0"/>
              </a:spcAft>
              <a:buClr>
                <a:schemeClr val="dk1"/>
              </a:buClr>
              <a:buSzPts val="1100"/>
              <a:buFont typeface="Arial"/>
              <a:buNone/>
            </a:pPr>
            <a:r>
              <a:rPr b="1" lang="fr" sz="900">
                <a:solidFill>
                  <a:srgbClr val="0000FF"/>
                </a:solidFill>
                <a:latin typeface="Poppins"/>
                <a:ea typeface="Poppins"/>
                <a:cs typeface="Poppins"/>
                <a:sym typeface="Poppins"/>
              </a:rPr>
              <a:t>Je ne vous laisserai pas orphelins</a:t>
            </a:r>
            <a:r>
              <a:rPr lang="fr" sz="900">
                <a:solidFill>
                  <a:srgbClr val="0000FF"/>
                </a:solidFill>
                <a:latin typeface="Poppins"/>
                <a:ea typeface="Poppins"/>
                <a:cs typeface="Poppins"/>
                <a:sym typeface="Poppins"/>
              </a:rPr>
              <a:t>, je viendrai à vous. Encore un peu de temps, et le monde ne me verra plus; mais vous, vous me verrez, car je vis, et vous vivrez aussi. En ce jour-là, vous connaîtrez que je suis en mon Père, que vous êtes en moi, et que je suis en vous.</a:t>
            </a:r>
            <a:endParaRPr sz="900">
              <a:solidFill>
                <a:srgbClr val="0000FF"/>
              </a:solidFill>
              <a:latin typeface="Poppins"/>
              <a:ea typeface="Poppins"/>
              <a:cs typeface="Poppins"/>
              <a:sym typeface="Poppins"/>
            </a:endParaRPr>
          </a:p>
          <a:p>
            <a:pPr indent="0" lvl="0" marL="0" rtl="0" algn="l">
              <a:lnSpc>
                <a:spcPct val="115000"/>
              </a:lnSpc>
              <a:spcBef>
                <a:spcPts val="1000"/>
              </a:spcBef>
              <a:spcAft>
                <a:spcPts val="0"/>
              </a:spcAft>
              <a:buClr>
                <a:schemeClr val="dk1"/>
              </a:buClr>
              <a:buSzPts val="1100"/>
              <a:buFont typeface="Arial"/>
              <a:buNone/>
            </a:pPr>
            <a:r>
              <a:rPr lang="fr" sz="900">
                <a:solidFill>
                  <a:schemeClr val="dk1"/>
                </a:solidFill>
                <a:latin typeface="Poppins"/>
                <a:ea typeface="Poppins"/>
                <a:cs typeface="Poppins"/>
                <a:sym typeface="Poppins"/>
              </a:rPr>
              <a:t>Ici on voit que:</a:t>
            </a:r>
            <a:endParaRPr sz="900">
              <a:solidFill>
                <a:schemeClr val="dk1"/>
              </a:solidFill>
              <a:latin typeface="Poppins"/>
              <a:ea typeface="Poppins"/>
              <a:cs typeface="Poppins"/>
              <a:sym typeface="Poppins"/>
            </a:endParaRPr>
          </a:p>
          <a:p>
            <a:pPr indent="-285750" lvl="0" marL="457200" rtl="0" algn="l">
              <a:lnSpc>
                <a:spcPct val="115000"/>
              </a:lnSpc>
              <a:spcBef>
                <a:spcPts val="1000"/>
              </a:spcBef>
              <a:spcAft>
                <a:spcPts val="0"/>
              </a:spcAft>
              <a:buClr>
                <a:schemeClr val="dk1"/>
              </a:buClr>
              <a:buSzPts val="900"/>
              <a:buFont typeface="Poppins"/>
              <a:buChar char="●"/>
            </a:pPr>
            <a:r>
              <a:rPr lang="fr" sz="900">
                <a:solidFill>
                  <a:schemeClr val="dk1"/>
                </a:solidFill>
                <a:latin typeface="Poppins"/>
                <a:ea typeface="Poppins"/>
                <a:cs typeface="Poppins"/>
                <a:sym typeface="Poppins"/>
              </a:rPr>
              <a:t>Jésus va prier le Père pour que le Paraclet vienne.</a:t>
            </a:r>
            <a:endParaRPr sz="900">
              <a:solidFill>
                <a:schemeClr val="dk1"/>
              </a:solidFill>
              <a:latin typeface="Poppins"/>
              <a:ea typeface="Poppins"/>
              <a:cs typeface="Poppins"/>
              <a:sym typeface="Poppins"/>
            </a:endParaRPr>
          </a:p>
          <a:p>
            <a:pPr indent="-285750" lvl="0" marL="457200" rtl="0" algn="l">
              <a:lnSpc>
                <a:spcPct val="115000"/>
              </a:lnSpc>
              <a:spcBef>
                <a:spcPts val="0"/>
              </a:spcBef>
              <a:spcAft>
                <a:spcPts val="0"/>
              </a:spcAft>
              <a:buClr>
                <a:schemeClr val="dk1"/>
              </a:buClr>
              <a:buSzPts val="900"/>
              <a:buFont typeface="Poppins"/>
              <a:buChar char="●"/>
            </a:pPr>
            <a:r>
              <a:rPr lang="fr" sz="900">
                <a:solidFill>
                  <a:schemeClr val="dk1"/>
                </a:solidFill>
                <a:latin typeface="Poppins"/>
                <a:ea typeface="Poppins"/>
                <a:cs typeface="Poppins"/>
                <a:sym typeface="Poppins"/>
              </a:rPr>
              <a:t>C’est un autre consolateur que Jésus Christ qui va venir.</a:t>
            </a:r>
            <a:endParaRPr sz="900">
              <a:solidFill>
                <a:schemeClr val="dk1"/>
              </a:solidFill>
              <a:latin typeface="Poppins"/>
              <a:ea typeface="Poppins"/>
              <a:cs typeface="Poppins"/>
              <a:sym typeface="Poppins"/>
            </a:endParaRPr>
          </a:p>
          <a:p>
            <a:pPr indent="-285750" lvl="0" marL="457200" rtl="0" algn="l">
              <a:lnSpc>
                <a:spcPct val="115000"/>
              </a:lnSpc>
              <a:spcBef>
                <a:spcPts val="0"/>
              </a:spcBef>
              <a:spcAft>
                <a:spcPts val="0"/>
              </a:spcAft>
              <a:buClr>
                <a:schemeClr val="dk1"/>
              </a:buClr>
              <a:buSzPts val="900"/>
              <a:buFont typeface="Poppins"/>
              <a:buChar char="●"/>
            </a:pPr>
            <a:r>
              <a:rPr lang="fr" sz="900">
                <a:solidFill>
                  <a:schemeClr val="dk1"/>
                </a:solidFill>
                <a:latin typeface="Poppins"/>
                <a:ea typeface="Poppins"/>
                <a:cs typeface="Poppins"/>
                <a:sym typeface="Poppins"/>
              </a:rPr>
              <a:t>Le </a:t>
            </a:r>
            <a:r>
              <a:rPr i="1" lang="fr" sz="900" u="sng">
                <a:solidFill>
                  <a:schemeClr val="dk1"/>
                </a:solidFill>
                <a:latin typeface="Poppins"/>
                <a:ea typeface="Poppins"/>
                <a:cs typeface="Poppins"/>
                <a:sym typeface="Poppins"/>
              </a:rPr>
              <a:t>nous</a:t>
            </a:r>
            <a:r>
              <a:rPr lang="fr" sz="900">
                <a:solidFill>
                  <a:schemeClr val="dk1"/>
                </a:solidFill>
                <a:latin typeface="Poppins"/>
                <a:ea typeface="Poppins"/>
                <a:cs typeface="Poppins"/>
                <a:sym typeface="Poppins"/>
              </a:rPr>
              <a:t> ici comme on l’a vu jusqu'à maintenant correspond aux apôtres.</a:t>
            </a:r>
            <a:endParaRPr sz="900">
              <a:solidFill>
                <a:schemeClr val="dk1"/>
              </a:solidFill>
              <a:latin typeface="Poppins"/>
              <a:ea typeface="Poppins"/>
              <a:cs typeface="Poppins"/>
              <a:sym typeface="Poppins"/>
            </a:endParaRPr>
          </a:p>
          <a:p>
            <a:pPr indent="-285750" lvl="0" marL="457200" rtl="0" algn="l">
              <a:lnSpc>
                <a:spcPct val="115000"/>
              </a:lnSpc>
              <a:spcBef>
                <a:spcPts val="0"/>
              </a:spcBef>
              <a:spcAft>
                <a:spcPts val="0"/>
              </a:spcAft>
              <a:buClr>
                <a:schemeClr val="dk1"/>
              </a:buClr>
              <a:buSzPts val="900"/>
              <a:buFont typeface="Poppins"/>
              <a:buChar char="●"/>
            </a:pPr>
            <a:r>
              <a:rPr lang="fr" sz="900">
                <a:solidFill>
                  <a:schemeClr val="dk1"/>
                </a:solidFill>
                <a:latin typeface="Poppins"/>
                <a:ea typeface="Poppins"/>
                <a:cs typeface="Poppins"/>
                <a:sym typeface="Poppins"/>
              </a:rPr>
              <a:t>Le Paraclet va demeurer éternellement avec les apôtres.</a:t>
            </a:r>
            <a:endParaRPr sz="900">
              <a:solidFill>
                <a:schemeClr val="dk1"/>
              </a:solidFill>
              <a:latin typeface="Poppins"/>
              <a:ea typeface="Poppins"/>
              <a:cs typeface="Poppins"/>
              <a:sym typeface="Poppins"/>
            </a:endParaRPr>
          </a:p>
          <a:p>
            <a:pPr indent="-285750" lvl="0" marL="457200" rtl="0" algn="l">
              <a:lnSpc>
                <a:spcPct val="115000"/>
              </a:lnSpc>
              <a:spcBef>
                <a:spcPts val="0"/>
              </a:spcBef>
              <a:spcAft>
                <a:spcPts val="0"/>
              </a:spcAft>
              <a:buClr>
                <a:schemeClr val="dk1"/>
              </a:buClr>
              <a:buSzPts val="900"/>
              <a:buFont typeface="Poppins"/>
              <a:buChar char="●"/>
            </a:pPr>
            <a:r>
              <a:rPr lang="fr" sz="900">
                <a:solidFill>
                  <a:schemeClr val="dk1"/>
                </a:solidFill>
                <a:latin typeface="Poppins"/>
                <a:ea typeface="Poppins"/>
                <a:cs typeface="Poppins"/>
                <a:sym typeface="Poppins"/>
              </a:rPr>
              <a:t>Le paraclet est un esprit (vérité).</a:t>
            </a:r>
            <a:endParaRPr sz="900">
              <a:solidFill>
                <a:schemeClr val="dk1"/>
              </a:solidFill>
              <a:latin typeface="Poppins"/>
              <a:ea typeface="Poppins"/>
              <a:cs typeface="Poppins"/>
              <a:sym typeface="Poppins"/>
            </a:endParaRPr>
          </a:p>
          <a:p>
            <a:pPr indent="-285750" lvl="0" marL="457200" rtl="0" algn="l">
              <a:lnSpc>
                <a:spcPct val="115000"/>
              </a:lnSpc>
              <a:spcBef>
                <a:spcPts val="0"/>
              </a:spcBef>
              <a:spcAft>
                <a:spcPts val="0"/>
              </a:spcAft>
              <a:buClr>
                <a:schemeClr val="dk1"/>
              </a:buClr>
              <a:buSzPts val="900"/>
              <a:buFont typeface="Poppins"/>
              <a:buChar char="●"/>
            </a:pPr>
            <a:r>
              <a:rPr lang="fr" sz="900">
                <a:solidFill>
                  <a:schemeClr val="dk1"/>
                </a:solidFill>
                <a:latin typeface="Poppins"/>
                <a:ea typeface="Poppins"/>
                <a:cs typeface="Poppins"/>
                <a:sym typeface="Poppins"/>
              </a:rPr>
              <a:t>Le Paraclet peut être reçu mais pas du monde.</a:t>
            </a:r>
            <a:endParaRPr sz="900">
              <a:solidFill>
                <a:schemeClr val="dk1"/>
              </a:solidFill>
              <a:latin typeface="Poppins"/>
              <a:ea typeface="Poppins"/>
              <a:cs typeface="Poppins"/>
              <a:sym typeface="Poppins"/>
            </a:endParaRPr>
          </a:p>
          <a:p>
            <a:pPr indent="-285750" lvl="0" marL="457200" rtl="0" algn="l">
              <a:lnSpc>
                <a:spcPct val="115000"/>
              </a:lnSpc>
              <a:spcBef>
                <a:spcPts val="0"/>
              </a:spcBef>
              <a:spcAft>
                <a:spcPts val="0"/>
              </a:spcAft>
              <a:buClr>
                <a:schemeClr val="dk1"/>
              </a:buClr>
              <a:buSzPts val="900"/>
              <a:buFont typeface="Poppins"/>
              <a:buChar char="●"/>
            </a:pPr>
            <a:r>
              <a:rPr lang="fr" sz="900">
                <a:solidFill>
                  <a:schemeClr val="dk1"/>
                </a:solidFill>
                <a:latin typeface="Poppins"/>
                <a:ea typeface="Poppins"/>
                <a:cs typeface="Poppins"/>
                <a:sym typeface="Poppins"/>
              </a:rPr>
              <a:t>Le Paraclet ne peut être vue du monde.</a:t>
            </a:r>
            <a:endParaRPr sz="900">
              <a:solidFill>
                <a:schemeClr val="dk1"/>
              </a:solidFill>
              <a:latin typeface="Poppins"/>
              <a:ea typeface="Poppins"/>
              <a:cs typeface="Poppins"/>
              <a:sym typeface="Poppins"/>
            </a:endParaRPr>
          </a:p>
          <a:p>
            <a:pPr indent="-285750" lvl="0" marL="457200" rtl="0" algn="l">
              <a:lnSpc>
                <a:spcPct val="115000"/>
              </a:lnSpc>
              <a:spcBef>
                <a:spcPts val="0"/>
              </a:spcBef>
              <a:spcAft>
                <a:spcPts val="0"/>
              </a:spcAft>
              <a:buClr>
                <a:schemeClr val="dk1"/>
              </a:buClr>
              <a:buSzPts val="900"/>
              <a:buFont typeface="Poppins"/>
              <a:buChar char="●"/>
            </a:pPr>
            <a:r>
              <a:rPr lang="fr" sz="900">
                <a:solidFill>
                  <a:schemeClr val="dk1"/>
                </a:solidFill>
                <a:latin typeface="Poppins"/>
                <a:ea typeface="Poppins"/>
                <a:cs typeface="Poppins"/>
                <a:sym typeface="Poppins"/>
              </a:rPr>
              <a:t>Le Paraclet est connu des apôtres.</a:t>
            </a:r>
            <a:endParaRPr sz="900">
              <a:solidFill>
                <a:schemeClr val="dk1"/>
              </a:solidFill>
              <a:latin typeface="Poppins"/>
              <a:ea typeface="Poppins"/>
              <a:cs typeface="Poppins"/>
              <a:sym typeface="Poppins"/>
            </a:endParaRPr>
          </a:p>
          <a:p>
            <a:pPr indent="-285750" lvl="0" marL="457200" rtl="0" algn="l">
              <a:lnSpc>
                <a:spcPct val="115000"/>
              </a:lnSpc>
              <a:spcBef>
                <a:spcPts val="0"/>
              </a:spcBef>
              <a:spcAft>
                <a:spcPts val="0"/>
              </a:spcAft>
              <a:buClr>
                <a:schemeClr val="dk1"/>
              </a:buClr>
              <a:buSzPts val="900"/>
              <a:buFont typeface="Poppins"/>
              <a:buChar char="●"/>
            </a:pPr>
            <a:r>
              <a:rPr lang="fr" sz="900">
                <a:solidFill>
                  <a:schemeClr val="dk1"/>
                </a:solidFill>
                <a:latin typeface="Poppins"/>
                <a:ea typeface="Poppins"/>
                <a:cs typeface="Poppins"/>
                <a:sym typeface="Poppins"/>
              </a:rPr>
              <a:t>Le Paraclet sera dans les apôtres.</a:t>
            </a:r>
            <a:endParaRPr sz="900">
              <a:solidFill>
                <a:schemeClr val="dk1"/>
              </a:solidFill>
              <a:latin typeface="Poppins"/>
              <a:ea typeface="Poppins"/>
              <a:cs typeface="Poppins"/>
              <a:sym typeface="Poppins"/>
            </a:endParaRPr>
          </a:p>
          <a:p>
            <a:pPr indent="-285750" lvl="0" marL="457200" rtl="0" algn="l">
              <a:lnSpc>
                <a:spcPct val="115000"/>
              </a:lnSpc>
              <a:spcBef>
                <a:spcPts val="0"/>
              </a:spcBef>
              <a:spcAft>
                <a:spcPts val="0"/>
              </a:spcAft>
              <a:buClr>
                <a:schemeClr val="dk1"/>
              </a:buClr>
              <a:buSzPts val="900"/>
              <a:buFont typeface="Poppins"/>
              <a:buChar char="●"/>
            </a:pPr>
            <a:r>
              <a:rPr lang="fr" sz="900">
                <a:solidFill>
                  <a:schemeClr val="dk1"/>
                </a:solidFill>
                <a:latin typeface="Poppins"/>
                <a:ea typeface="Poppins"/>
                <a:cs typeface="Poppins"/>
                <a:sym typeface="Poppins"/>
              </a:rPr>
              <a:t>Jésus ne laissera pas les apôtres orphelins.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014ae79438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014ae79438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fr" sz="1500">
                <a:solidFill>
                  <a:schemeClr val="dk1"/>
                </a:solidFill>
                <a:latin typeface="Poppins"/>
                <a:ea typeface="Poppins"/>
                <a:cs typeface="Poppins"/>
                <a:sym typeface="Poppins"/>
              </a:rPr>
              <a:t>Contexte</a:t>
            </a:r>
            <a:endParaRPr sz="1500">
              <a:solidFill>
                <a:schemeClr val="dk1"/>
              </a:solidFill>
              <a:latin typeface="Poppins"/>
              <a:ea typeface="Poppins"/>
              <a:cs typeface="Poppins"/>
              <a:sym typeface="Poppins"/>
            </a:endParaRPr>
          </a:p>
          <a:p>
            <a:pPr indent="0" lvl="0" marL="0" rtl="0" algn="l">
              <a:lnSpc>
                <a:spcPct val="115000"/>
              </a:lnSpc>
              <a:spcBef>
                <a:spcPts val="1000"/>
              </a:spcBef>
              <a:spcAft>
                <a:spcPts val="0"/>
              </a:spcAft>
              <a:buClr>
                <a:schemeClr val="dk1"/>
              </a:buClr>
              <a:buSzPts val="1100"/>
              <a:buFont typeface="Arial"/>
              <a:buNone/>
            </a:pPr>
            <a:r>
              <a:rPr lang="fr" sz="900">
                <a:solidFill>
                  <a:srgbClr val="0000FF"/>
                </a:solidFill>
                <a:latin typeface="Poppins"/>
                <a:ea typeface="Poppins"/>
                <a:cs typeface="Poppins"/>
                <a:sym typeface="Poppins"/>
              </a:rPr>
              <a:t>Jean 14:22-23</a:t>
            </a:r>
            <a:endParaRPr sz="900">
              <a:solidFill>
                <a:srgbClr val="0000FF"/>
              </a:solidFill>
              <a:latin typeface="Poppins"/>
              <a:ea typeface="Poppins"/>
              <a:cs typeface="Poppins"/>
              <a:sym typeface="Poppins"/>
            </a:endParaRPr>
          </a:p>
          <a:p>
            <a:pPr indent="0" lvl="0" marL="457200" rtl="0" algn="l">
              <a:lnSpc>
                <a:spcPct val="115000"/>
              </a:lnSpc>
              <a:spcBef>
                <a:spcPts val="1000"/>
              </a:spcBef>
              <a:spcAft>
                <a:spcPts val="0"/>
              </a:spcAft>
              <a:buClr>
                <a:schemeClr val="dk1"/>
              </a:buClr>
              <a:buSzPts val="1100"/>
              <a:buFont typeface="Arial"/>
              <a:buNone/>
            </a:pPr>
            <a:r>
              <a:rPr b="1" lang="fr" sz="900">
                <a:solidFill>
                  <a:srgbClr val="0000FF"/>
                </a:solidFill>
                <a:latin typeface="Poppins"/>
                <a:ea typeface="Poppins"/>
                <a:cs typeface="Poppins"/>
                <a:sym typeface="Poppins"/>
              </a:rPr>
              <a:t>Jude, non pas l'Iscariot, lui dit</a:t>
            </a:r>
            <a:r>
              <a:rPr lang="fr" sz="900">
                <a:solidFill>
                  <a:srgbClr val="0000FF"/>
                </a:solidFill>
                <a:latin typeface="Poppins"/>
                <a:ea typeface="Poppins"/>
                <a:cs typeface="Poppins"/>
                <a:sym typeface="Poppins"/>
              </a:rPr>
              <a:t>: Seigneur, d'où vient que tu te feras connaître à nous, et non au monde? </a:t>
            </a:r>
            <a:r>
              <a:rPr b="1" lang="fr" sz="900">
                <a:solidFill>
                  <a:srgbClr val="0000FF"/>
                </a:solidFill>
                <a:latin typeface="Poppins"/>
                <a:ea typeface="Poppins"/>
                <a:cs typeface="Poppins"/>
                <a:sym typeface="Poppins"/>
              </a:rPr>
              <a:t>Jésus lui répondit</a:t>
            </a:r>
            <a:r>
              <a:rPr lang="fr" sz="900">
                <a:solidFill>
                  <a:srgbClr val="0000FF"/>
                </a:solidFill>
                <a:latin typeface="Poppins"/>
                <a:ea typeface="Poppins"/>
                <a:cs typeface="Poppins"/>
                <a:sym typeface="Poppins"/>
              </a:rPr>
              <a:t>: Si quelqu'un m'aime, il gardera ma parole, et mon Père l'aimera; nous viendrons à lui, et nous ferons notre demeure chez lui.</a:t>
            </a:r>
            <a:endParaRPr sz="900">
              <a:solidFill>
                <a:srgbClr val="0000FF"/>
              </a:solidFill>
              <a:latin typeface="Poppins"/>
              <a:ea typeface="Poppins"/>
              <a:cs typeface="Poppins"/>
              <a:sym typeface="Poppins"/>
            </a:endParaRPr>
          </a:p>
          <a:p>
            <a:pPr indent="0" lvl="0" marL="0" rtl="0" algn="l">
              <a:lnSpc>
                <a:spcPct val="115000"/>
              </a:lnSpc>
              <a:spcBef>
                <a:spcPts val="1000"/>
              </a:spcBef>
              <a:spcAft>
                <a:spcPts val="1000"/>
              </a:spcAft>
              <a:buClr>
                <a:schemeClr val="dk1"/>
              </a:buClr>
              <a:buSzPts val="1100"/>
              <a:buFont typeface="Arial"/>
              <a:buNone/>
            </a:pPr>
            <a:r>
              <a:rPr lang="fr" sz="900">
                <a:solidFill>
                  <a:schemeClr val="dk1"/>
                </a:solidFill>
                <a:latin typeface="Poppins"/>
                <a:ea typeface="Poppins"/>
                <a:cs typeface="Poppins"/>
                <a:sym typeface="Poppins"/>
              </a:rPr>
              <a:t>Ici on voit que le dialogue se fait </a:t>
            </a:r>
            <a:r>
              <a:rPr b="1" lang="fr" sz="900">
                <a:solidFill>
                  <a:schemeClr val="dk1"/>
                </a:solidFill>
                <a:latin typeface="Poppins"/>
                <a:ea typeface="Poppins"/>
                <a:cs typeface="Poppins"/>
                <a:sym typeface="Poppins"/>
              </a:rPr>
              <a:t>entre Jésus et les apôtres</a:t>
            </a:r>
            <a:r>
              <a:rPr lang="fr" sz="900">
                <a:solidFill>
                  <a:schemeClr val="dk1"/>
                </a:solidFill>
                <a:latin typeface="Poppins"/>
                <a:ea typeface="Poppins"/>
                <a:cs typeface="Poppins"/>
                <a:sym typeface="Poppins"/>
              </a:rPr>
              <a:t> (excepté Juda).</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014ae79438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014ae79438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800"/>
              </a:spcBef>
              <a:spcAft>
                <a:spcPts val="0"/>
              </a:spcAft>
              <a:buClr>
                <a:schemeClr val="dk1"/>
              </a:buClr>
              <a:buSzPts val="1100"/>
              <a:buFont typeface="Arial"/>
              <a:buNone/>
            </a:pPr>
            <a:r>
              <a:rPr lang="fr" sz="1500">
                <a:solidFill>
                  <a:schemeClr val="dk1"/>
                </a:solidFill>
                <a:latin typeface="Poppins"/>
                <a:ea typeface="Poppins"/>
                <a:cs typeface="Poppins"/>
                <a:sym typeface="Poppins"/>
              </a:rPr>
              <a:t>2 </a:t>
            </a:r>
            <a:r>
              <a:rPr baseline="30000" lang="fr" sz="1500">
                <a:solidFill>
                  <a:schemeClr val="dk1"/>
                </a:solidFill>
                <a:latin typeface="Poppins"/>
                <a:ea typeface="Poppins"/>
                <a:cs typeface="Poppins"/>
                <a:sym typeface="Poppins"/>
              </a:rPr>
              <a:t>éme</a:t>
            </a:r>
            <a:r>
              <a:rPr lang="fr" sz="1500">
                <a:solidFill>
                  <a:schemeClr val="dk1"/>
                </a:solidFill>
                <a:latin typeface="Poppins"/>
                <a:ea typeface="Poppins"/>
                <a:cs typeface="Poppins"/>
                <a:sym typeface="Poppins"/>
              </a:rPr>
              <a:t> énonciation de la prophétie</a:t>
            </a:r>
            <a:endParaRPr sz="1500">
              <a:solidFill>
                <a:schemeClr val="dk1"/>
              </a:solidFill>
              <a:latin typeface="Poppins"/>
              <a:ea typeface="Poppins"/>
              <a:cs typeface="Poppins"/>
              <a:sym typeface="Poppins"/>
            </a:endParaRPr>
          </a:p>
          <a:p>
            <a:pPr indent="0" lvl="0" marL="0" rtl="0" algn="l">
              <a:lnSpc>
                <a:spcPct val="115000"/>
              </a:lnSpc>
              <a:spcBef>
                <a:spcPts val="1000"/>
              </a:spcBef>
              <a:spcAft>
                <a:spcPts val="0"/>
              </a:spcAft>
              <a:buClr>
                <a:schemeClr val="dk1"/>
              </a:buClr>
              <a:buSzPts val="1100"/>
              <a:buFont typeface="Arial"/>
              <a:buNone/>
            </a:pPr>
            <a:r>
              <a:rPr lang="fr" sz="900">
                <a:solidFill>
                  <a:srgbClr val="0000FF"/>
                </a:solidFill>
                <a:latin typeface="Poppins"/>
                <a:ea typeface="Poppins"/>
                <a:cs typeface="Poppins"/>
                <a:sym typeface="Poppins"/>
              </a:rPr>
              <a:t>Jean 14:25-26</a:t>
            </a:r>
            <a:endParaRPr sz="900">
              <a:solidFill>
                <a:schemeClr val="dk1"/>
              </a:solidFill>
              <a:latin typeface="Poppins"/>
              <a:ea typeface="Poppins"/>
              <a:cs typeface="Poppins"/>
              <a:sym typeface="Poppins"/>
            </a:endParaRPr>
          </a:p>
          <a:p>
            <a:pPr indent="0" lvl="0" marL="457200" rtl="0" algn="l">
              <a:lnSpc>
                <a:spcPct val="115000"/>
              </a:lnSpc>
              <a:spcBef>
                <a:spcPts val="1000"/>
              </a:spcBef>
              <a:spcAft>
                <a:spcPts val="0"/>
              </a:spcAft>
              <a:buClr>
                <a:schemeClr val="dk1"/>
              </a:buClr>
              <a:buSzPts val="1100"/>
              <a:buFont typeface="Arial"/>
              <a:buNone/>
            </a:pPr>
            <a:r>
              <a:rPr lang="fr" sz="900">
                <a:solidFill>
                  <a:srgbClr val="0000FF"/>
                </a:solidFill>
                <a:latin typeface="Poppins"/>
                <a:ea typeface="Poppins"/>
                <a:cs typeface="Poppins"/>
                <a:sym typeface="Poppins"/>
              </a:rPr>
              <a:t>Je vous ai dit ces choses </a:t>
            </a:r>
            <a:r>
              <a:rPr b="1" lang="fr" sz="900">
                <a:solidFill>
                  <a:srgbClr val="0000FF"/>
                </a:solidFill>
                <a:latin typeface="Poppins"/>
                <a:ea typeface="Poppins"/>
                <a:cs typeface="Poppins"/>
                <a:sym typeface="Poppins"/>
              </a:rPr>
              <a:t>pendant que je demeure avec </a:t>
            </a:r>
            <a:r>
              <a:rPr b="1" i="1" lang="fr" sz="900" u="sng">
                <a:solidFill>
                  <a:srgbClr val="0000FF"/>
                </a:solidFill>
                <a:latin typeface="Poppins"/>
                <a:ea typeface="Poppins"/>
                <a:cs typeface="Poppins"/>
                <a:sym typeface="Poppins"/>
              </a:rPr>
              <a:t>vous</a:t>
            </a:r>
            <a:r>
              <a:rPr lang="fr" sz="900">
                <a:solidFill>
                  <a:srgbClr val="0000FF"/>
                </a:solidFill>
                <a:latin typeface="Poppins"/>
                <a:ea typeface="Poppins"/>
                <a:cs typeface="Poppins"/>
                <a:sym typeface="Poppins"/>
              </a:rPr>
              <a:t>. Mais le consolateur, </a:t>
            </a:r>
            <a:r>
              <a:rPr b="1" lang="fr" sz="900">
                <a:solidFill>
                  <a:srgbClr val="0000FF"/>
                </a:solidFill>
                <a:latin typeface="Poppins"/>
                <a:ea typeface="Poppins"/>
                <a:cs typeface="Poppins"/>
                <a:sym typeface="Poppins"/>
              </a:rPr>
              <a:t>l'Esprit-Saint</a:t>
            </a:r>
            <a:r>
              <a:rPr lang="fr" sz="900">
                <a:solidFill>
                  <a:srgbClr val="0000FF"/>
                </a:solidFill>
                <a:latin typeface="Poppins"/>
                <a:ea typeface="Poppins"/>
                <a:cs typeface="Poppins"/>
                <a:sym typeface="Poppins"/>
              </a:rPr>
              <a:t>, que </a:t>
            </a:r>
            <a:r>
              <a:rPr b="1" lang="fr" sz="900">
                <a:solidFill>
                  <a:srgbClr val="0000FF"/>
                </a:solidFill>
                <a:latin typeface="Poppins"/>
                <a:ea typeface="Poppins"/>
                <a:cs typeface="Poppins"/>
                <a:sym typeface="Poppins"/>
              </a:rPr>
              <a:t>le Père enverra en mon nom</a:t>
            </a:r>
            <a:r>
              <a:rPr lang="fr" sz="900">
                <a:solidFill>
                  <a:srgbClr val="0000FF"/>
                </a:solidFill>
                <a:latin typeface="Poppins"/>
                <a:ea typeface="Poppins"/>
                <a:cs typeface="Poppins"/>
                <a:sym typeface="Poppins"/>
              </a:rPr>
              <a:t>, vous </a:t>
            </a:r>
            <a:r>
              <a:rPr b="1" lang="fr" sz="900">
                <a:solidFill>
                  <a:srgbClr val="0000FF"/>
                </a:solidFill>
                <a:latin typeface="Poppins"/>
                <a:ea typeface="Poppins"/>
                <a:cs typeface="Poppins"/>
                <a:sym typeface="Poppins"/>
              </a:rPr>
              <a:t>enseignera</a:t>
            </a:r>
            <a:r>
              <a:rPr lang="fr" sz="900">
                <a:solidFill>
                  <a:srgbClr val="0000FF"/>
                </a:solidFill>
                <a:latin typeface="Poppins"/>
                <a:ea typeface="Poppins"/>
                <a:cs typeface="Poppins"/>
                <a:sym typeface="Poppins"/>
              </a:rPr>
              <a:t> toutes choses, et vous </a:t>
            </a:r>
            <a:r>
              <a:rPr b="1" lang="fr" sz="900">
                <a:solidFill>
                  <a:srgbClr val="0000FF"/>
                </a:solidFill>
                <a:latin typeface="Poppins"/>
                <a:ea typeface="Poppins"/>
                <a:cs typeface="Poppins"/>
                <a:sym typeface="Poppins"/>
              </a:rPr>
              <a:t>rappellera tout ce que je (Jésus) </a:t>
            </a:r>
            <a:r>
              <a:rPr b="1" i="1" lang="fr" sz="900" u="sng">
                <a:solidFill>
                  <a:srgbClr val="0000FF"/>
                </a:solidFill>
                <a:latin typeface="Poppins"/>
                <a:ea typeface="Poppins"/>
                <a:cs typeface="Poppins"/>
                <a:sym typeface="Poppins"/>
              </a:rPr>
              <a:t>vous</a:t>
            </a:r>
            <a:r>
              <a:rPr b="1" lang="fr" sz="900">
                <a:solidFill>
                  <a:srgbClr val="0000FF"/>
                </a:solidFill>
                <a:latin typeface="Poppins"/>
                <a:ea typeface="Poppins"/>
                <a:cs typeface="Poppins"/>
                <a:sym typeface="Poppins"/>
              </a:rPr>
              <a:t> ai dit</a:t>
            </a:r>
            <a:r>
              <a:rPr lang="fr" sz="900">
                <a:solidFill>
                  <a:srgbClr val="0000FF"/>
                </a:solidFill>
                <a:latin typeface="Poppins"/>
                <a:ea typeface="Poppins"/>
                <a:cs typeface="Poppins"/>
                <a:sym typeface="Poppins"/>
              </a:rPr>
              <a:t>.</a:t>
            </a:r>
            <a:endParaRPr sz="900">
              <a:solidFill>
                <a:srgbClr val="0000FF"/>
              </a:solidFill>
              <a:latin typeface="Poppins"/>
              <a:ea typeface="Poppins"/>
              <a:cs typeface="Poppins"/>
              <a:sym typeface="Poppins"/>
            </a:endParaRPr>
          </a:p>
          <a:p>
            <a:pPr indent="0" lvl="0" marL="0" rtl="0" algn="l">
              <a:lnSpc>
                <a:spcPct val="115000"/>
              </a:lnSpc>
              <a:spcBef>
                <a:spcPts val="1000"/>
              </a:spcBef>
              <a:spcAft>
                <a:spcPts val="0"/>
              </a:spcAft>
              <a:buClr>
                <a:schemeClr val="dk1"/>
              </a:buClr>
              <a:buSzPts val="1100"/>
              <a:buFont typeface="Arial"/>
              <a:buNone/>
            </a:pPr>
            <a:r>
              <a:rPr lang="fr" sz="900">
                <a:solidFill>
                  <a:schemeClr val="dk1"/>
                </a:solidFill>
                <a:latin typeface="Poppins"/>
                <a:ea typeface="Poppins"/>
                <a:cs typeface="Poppins"/>
                <a:sym typeface="Poppins"/>
              </a:rPr>
              <a:t>Ici on voit que:</a:t>
            </a:r>
            <a:endParaRPr sz="900">
              <a:solidFill>
                <a:schemeClr val="dk1"/>
              </a:solidFill>
              <a:latin typeface="Poppins"/>
              <a:ea typeface="Poppins"/>
              <a:cs typeface="Poppins"/>
              <a:sym typeface="Poppins"/>
            </a:endParaRPr>
          </a:p>
          <a:p>
            <a:pPr indent="-285750" lvl="0" marL="457200" rtl="0" algn="l">
              <a:lnSpc>
                <a:spcPct val="115000"/>
              </a:lnSpc>
              <a:spcBef>
                <a:spcPts val="1000"/>
              </a:spcBef>
              <a:spcAft>
                <a:spcPts val="0"/>
              </a:spcAft>
              <a:buClr>
                <a:schemeClr val="dk1"/>
              </a:buClr>
              <a:buSzPts val="900"/>
              <a:buFont typeface="Poppins"/>
              <a:buChar char="●"/>
            </a:pPr>
            <a:r>
              <a:rPr lang="fr" sz="900">
                <a:solidFill>
                  <a:schemeClr val="dk1"/>
                </a:solidFill>
                <a:latin typeface="Poppins"/>
                <a:ea typeface="Poppins"/>
                <a:cs typeface="Poppins"/>
                <a:sym typeface="Poppins"/>
              </a:rPr>
              <a:t>Jésus ancre le </a:t>
            </a:r>
            <a:r>
              <a:rPr i="1" lang="fr" sz="900" u="sng">
                <a:solidFill>
                  <a:schemeClr val="dk1"/>
                </a:solidFill>
                <a:latin typeface="Poppins"/>
                <a:ea typeface="Poppins"/>
                <a:cs typeface="Poppins"/>
                <a:sym typeface="Poppins"/>
              </a:rPr>
              <a:t>vous</a:t>
            </a:r>
            <a:r>
              <a:rPr lang="fr" sz="900">
                <a:solidFill>
                  <a:schemeClr val="dk1"/>
                </a:solidFill>
                <a:latin typeface="Poppins"/>
                <a:ea typeface="Poppins"/>
                <a:cs typeface="Poppins"/>
                <a:sym typeface="Poppins"/>
              </a:rPr>
              <a:t> dans le temps et l’espace, ceux qui reçoivent le paraclet sont ceux pour qui Jésus dit ces choses alors qu’il demeure avec eux.</a:t>
            </a:r>
            <a:endParaRPr sz="900">
              <a:solidFill>
                <a:schemeClr val="dk1"/>
              </a:solidFill>
              <a:latin typeface="Poppins"/>
              <a:ea typeface="Poppins"/>
              <a:cs typeface="Poppins"/>
              <a:sym typeface="Poppins"/>
            </a:endParaRPr>
          </a:p>
          <a:p>
            <a:pPr indent="-285750" lvl="0" marL="457200" rtl="0" algn="l">
              <a:lnSpc>
                <a:spcPct val="115000"/>
              </a:lnSpc>
              <a:spcBef>
                <a:spcPts val="0"/>
              </a:spcBef>
              <a:spcAft>
                <a:spcPts val="0"/>
              </a:spcAft>
              <a:buClr>
                <a:schemeClr val="dk1"/>
              </a:buClr>
              <a:buSzPts val="900"/>
              <a:buFont typeface="Poppins"/>
              <a:buChar char="●"/>
            </a:pPr>
            <a:r>
              <a:rPr lang="fr" sz="900">
                <a:solidFill>
                  <a:schemeClr val="dk1"/>
                </a:solidFill>
                <a:latin typeface="Poppins"/>
                <a:ea typeface="Poppins"/>
                <a:cs typeface="Poppins"/>
                <a:sym typeface="Poppins"/>
              </a:rPr>
              <a:t>Le paraclet est un esprit </a:t>
            </a:r>
            <a:r>
              <a:rPr baseline="30000" lang="fr" sz="900">
                <a:solidFill>
                  <a:schemeClr val="dk1"/>
                </a:solidFill>
                <a:latin typeface="Poppins"/>
                <a:ea typeface="Poppins"/>
                <a:cs typeface="Poppins"/>
                <a:sym typeface="Poppins"/>
              </a:rPr>
              <a:t>x2</a:t>
            </a:r>
            <a:r>
              <a:rPr lang="fr" sz="900">
                <a:solidFill>
                  <a:schemeClr val="dk1"/>
                </a:solidFill>
                <a:latin typeface="Poppins"/>
                <a:ea typeface="Poppins"/>
                <a:cs typeface="Poppins"/>
                <a:sym typeface="Poppins"/>
              </a:rPr>
              <a:t> (saint).</a:t>
            </a:r>
            <a:endParaRPr sz="900">
              <a:solidFill>
                <a:schemeClr val="dk1"/>
              </a:solidFill>
              <a:latin typeface="Poppins"/>
              <a:ea typeface="Poppins"/>
              <a:cs typeface="Poppins"/>
              <a:sym typeface="Poppins"/>
            </a:endParaRPr>
          </a:p>
          <a:p>
            <a:pPr indent="-285750" lvl="0" marL="457200" rtl="0" algn="l">
              <a:lnSpc>
                <a:spcPct val="115000"/>
              </a:lnSpc>
              <a:spcBef>
                <a:spcPts val="0"/>
              </a:spcBef>
              <a:spcAft>
                <a:spcPts val="0"/>
              </a:spcAft>
              <a:buClr>
                <a:schemeClr val="dk1"/>
              </a:buClr>
              <a:buSzPts val="900"/>
              <a:buFont typeface="Poppins"/>
              <a:buChar char="●"/>
            </a:pPr>
            <a:r>
              <a:rPr lang="fr" sz="900">
                <a:solidFill>
                  <a:schemeClr val="dk1"/>
                </a:solidFill>
                <a:latin typeface="Poppins"/>
                <a:ea typeface="Poppins"/>
                <a:cs typeface="Poppins"/>
                <a:sym typeface="Poppins"/>
              </a:rPr>
              <a:t>Le paraclet est envoyé du Père.</a:t>
            </a:r>
            <a:endParaRPr sz="900">
              <a:solidFill>
                <a:schemeClr val="dk1"/>
              </a:solidFill>
              <a:latin typeface="Poppins"/>
              <a:ea typeface="Poppins"/>
              <a:cs typeface="Poppins"/>
              <a:sym typeface="Poppins"/>
            </a:endParaRPr>
          </a:p>
          <a:p>
            <a:pPr indent="-285750" lvl="0" marL="457200" rtl="0" algn="l">
              <a:lnSpc>
                <a:spcPct val="115000"/>
              </a:lnSpc>
              <a:spcBef>
                <a:spcPts val="0"/>
              </a:spcBef>
              <a:spcAft>
                <a:spcPts val="0"/>
              </a:spcAft>
              <a:buClr>
                <a:schemeClr val="dk1"/>
              </a:buClr>
              <a:buSzPts val="900"/>
              <a:buFont typeface="Poppins"/>
              <a:buChar char="●"/>
            </a:pPr>
            <a:r>
              <a:rPr lang="fr" sz="900">
                <a:solidFill>
                  <a:schemeClr val="dk1"/>
                </a:solidFill>
                <a:latin typeface="Poppins"/>
                <a:ea typeface="Poppins"/>
                <a:cs typeface="Poppins"/>
                <a:sym typeface="Poppins"/>
              </a:rPr>
              <a:t>Le paraclet est envoyé au nom de Jésus Christ.</a:t>
            </a:r>
            <a:endParaRPr sz="900">
              <a:solidFill>
                <a:schemeClr val="dk1"/>
              </a:solidFill>
              <a:latin typeface="Poppins"/>
              <a:ea typeface="Poppins"/>
              <a:cs typeface="Poppins"/>
              <a:sym typeface="Poppins"/>
            </a:endParaRPr>
          </a:p>
          <a:p>
            <a:pPr indent="-285750" lvl="0" marL="457200" rtl="0" algn="l">
              <a:lnSpc>
                <a:spcPct val="115000"/>
              </a:lnSpc>
              <a:spcBef>
                <a:spcPts val="0"/>
              </a:spcBef>
              <a:spcAft>
                <a:spcPts val="0"/>
              </a:spcAft>
              <a:buClr>
                <a:schemeClr val="dk1"/>
              </a:buClr>
              <a:buSzPts val="900"/>
              <a:buFont typeface="Poppins"/>
              <a:buChar char="●"/>
            </a:pPr>
            <a:r>
              <a:rPr lang="fr" sz="900">
                <a:solidFill>
                  <a:schemeClr val="dk1"/>
                </a:solidFill>
                <a:latin typeface="Poppins"/>
                <a:ea typeface="Poppins"/>
                <a:cs typeface="Poppins"/>
                <a:sym typeface="Poppins"/>
              </a:rPr>
              <a:t>Le paraclet enseigne.</a:t>
            </a:r>
            <a:endParaRPr sz="900">
              <a:solidFill>
                <a:schemeClr val="dk1"/>
              </a:solidFill>
              <a:latin typeface="Poppins"/>
              <a:ea typeface="Poppins"/>
              <a:cs typeface="Poppins"/>
              <a:sym typeface="Poppins"/>
            </a:endParaRPr>
          </a:p>
          <a:p>
            <a:pPr indent="-285750" lvl="0" marL="457200" rtl="0" algn="l">
              <a:lnSpc>
                <a:spcPct val="115000"/>
              </a:lnSpc>
              <a:spcBef>
                <a:spcPts val="0"/>
              </a:spcBef>
              <a:spcAft>
                <a:spcPts val="0"/>
              </a:spcAft>
              <a:buClr>
                <a:schemeClr val="dk1"/>
              </a:buClr>
              <a:buSzPts val="900"/>
              <a:buFont typeface="Poppins"/>
              <a:buChar char="●"/>
            </a:pPr>
            <a:r>
              <a:rPr lang="fr" sz="900">
                <a:solidFill>
                  <a:schemeClr val="dk1"/>
                </a:solidFill>
                <a:latin typeface="Poppins"/>
                <a:ea typeface="Poppins"/>
                <a:cs typeface="Poppins"/>
                <a:sym typeface="Poppins"/>
              </a:rPr>
              <a:t>Le paraclet rappellera tout ce que Jésus à dit.</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014ae79438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014ae79438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fr" sz="1500">
                <a:solidFill>
                  <a:schemeClr val="dk1"/>
                </a:solidFill>
                <a:latin typeface="Poppins"/>
                <a:ea typeface="Poppins"/>
                <a:cs typeface="Poppins"/>
                <a:sym typeface="Poppins"/>
              </a:rPr>
              <a:t>Contexte</a:t>
            </a:r>
            <a:endParaRPr sz="1500">
              <a:solidFill>
                <a:schemeClr val="dk1"/>
              </a:solidFill>
              <a:latin typeface="Poppins"/>
              <a:ea typeface="Poppins"/>
              <a:cs typeface="Poppins"/>
              <a:sym typeface="Poppins"/>
            </a:endParaRPr>
          </a:p>
          <a:p>
            <a:pPr indent="0" lvl="0" marL="0" rtl="0" algn="l">
              <a:lnSpc>
                <a:spcPct val="115000"/>
              </a:lnSpc>
              <a:spcBef>
                <a:spcPts val="1000"/>
              </a:spcBef>
              <a:spcAft>
                <a:spcPts val="0"/>
              </a:spcAft>
              <a:buClr>
                <a:schemeClr val="dk1"/>
              </a:buClr>
              <a:buSzPts val="1100"/>
              <a:buFont typeface="Arial"/>
              <a:buNone/>
            </a:pPr>
            <a:r>
              <a:rPr lang="fr" sz="900">
                <a:solidFill>
                  <a:srgbClr val="0000FF"/>
                </a:solidFill>
                <a:latin typeface="Poppins"/>
                <a:ea typeface="Poppins"/>
                <a:cs typeface="Poppins"/>
                <a:sym typeface="Poppins"/>
              </a:rPr>
              <a:t>Jean 15:18</a:t>
            </a:r>
            <a:endParaRPr sz="900">
              <a:solidFill>
                <a:srgbClr val="0000FF"/>
              </a:solidFill>
              <a:latin typeface="Poppins"/>
              <a:ea typeface="Poppins"/>
              <a:cs typeface="Poppins"/>
              <a:sym typeface="Poppins"/>
            </a:endParaRPr>
          </a:p>
          <a:p>
            <a:pPr indent="0" lvl="0" marL="457200" rtl="0" algn="l">
              <a:lnSpc>
                <a:spcPct val="115000"/>
              </a:lnSpc>
              <a:spcBef>
                <a:spcPts val="1000"/>
              </a:spcBef>
              <a:spcAft>
                <a:spcPts val="0"/>
              </a:spcAft>
              <a:buClr>
                <a:schemeClr val="dk1"/>
              </a:buClr>
              <a:buSzPts val="1100"/>
              <a:buFont typeface="Arial"/>
              <a:buNone/>
            </a:pPr>
            <a:r>
              <a:rPr lang="fr" sz="900">
                <a:solidFill>
                  <a:srgbClr val="0000FF"/>
                </a:solidFill>
                <a:latin typeface="Poppins"/>
                <a:ea typeface="Poppins"/>
                <a:cs typeface="Poppins"/>
                <a:sym typeface="Poppins"/>
              </a:rPr>
              <a:t>Si </a:t>
            </a:r>
            <a:r>
              <a:rPr b="1" lang="fr" sz="900">
                <a:solidFill>
                  <a:srgbClr val="0000FF"/>
                </a:solidFill>
                <a:latin typeface="Poppins"/>
                <a:ea typeface="Poppins"/>
                <a:cs typeface="Poppins"/>
                <a:sym typeface="Poppins"/>
              </a:rPr>
              <a:t>le monde vous hait</a:t>
            </a:r>
            <a:r>
              <a:rPr lang="fr" sz="900">
                <a:solidFill>
                  <a:srgbClr val="0000FF"/>
                </a:solidFill>
                <a:latin typeface="Poppins"/>
                <a:ea typeface="Poppins"/>
                <a:cs typeface="Poppins"/>
                <a:sym typeface="Poppins"/>
              </a:rPr>
              <a:t>, sachez qu'il m'a haï avant vous.</a:t>
            </a:r>
            <a:endParaRPr sz="900">
              <a:solidFill>
                <a:schemeClr val="dk1"/>
              </a:solidFill>
              <a:latin typeface="Poppins"/>
              <a:ea typeface="Poppins"/>
              <a:cs typeface="Poppins"/>
              <a:sym typeface="Poppins"/>
            </a:endParaRPr>
          </a:p>
          <a:p>
            <a:pPr indent="0" lvl="0" marL="0" rtl="0" algn="l">
              <a:lnSpc>
                <a:spcPct val="115000"/>
              </a:lnSpc>
              <a:spcBef>
                <a:spcPts val="1000"/>
              </a:spcBef>
              <a:spcAft>
                <a:spcPts val="0"/>
              </a:spcAft>
              <a:buClr>
                <a:schemeClr val="dk1"/>
              </a:buClr>
              <a:buSzPts val="1100"/>
              <a:buFont typeface="Arial"/>
              <a:buNone/>
            </a:pPr>
            <a:r>
              <a:rPr i="1" lang="fr" sz="900" u="sng">
                <a:solidFill>
                  <a:schemeClr val="dk1"/>
                </a:solidFill>
                <a:latin typeface="Poppins"/>
                <a:ea typeface="Poppins"/>
                <a:cs typeface="Poppins"/>
                <a:sym typeface="Poppins"/>
              </a:rPr>
              <a:t>Jésus prévient les apôtres des tribulations qui les attendent.</a:t>
            </a:r>
            <a:endParaRPr sz="900">
              <a:solidFill>
                <a:schemeClr val="dk1"/>
              </a:solidFill>
              <a:latin typeface="Poppins"/>
              <a:ea typeface="Poppins"/>
              <a:cs typeface="Poppins"/>
              <a:sym typeface="Poppins"/>
            </a:endParaRPr>
          </a:p>
          <a:p>
            <a:pPr indent="0" lvl="0" marL="0" rtl="0" algn="l">
              <a:spcBef>
                <a:spcPts val="100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014ae79438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014ae79438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800"/>
              </a:spcBef>
              <a:spcAft>
                <a:spcPts val="0"/>
              </a:spcAft>
              <a:buClr>
                <a:schemeClr val="dk1"/>
              </a:buClr>
              <a:buSzPts val="1100"/>
              <a:buFont typeface="Arial"/>
              <a:buNone/>
            </a:pPr>
            <a:r>
              <a:rPr lang="fr" sz="1500">
                <a:solidFill>
                  <a:schemeClr val="dk1"/>
                </a:solidFill>
                <a:latin typeface="Poppins"/>
                <a:ea typeface="Poppins"/>
                <a:cs typeface="Poppins"/>
                <a:sym typeface="Poppins"/>
              </a:rPr>
              <a:t>3 </a:t>
            </a:r>
            <a:r>
              <a:rPr baseline="30000" lang="fr" sz="1500">
                <a:solidFill>
                  <a:schemeClr val="dk1"/>
                </a:solidFill>
                <a:latin typeface="Poppins"/>
                <a:ea typeface="Poppins"/>
                <a:cs typeface="Poppins"/>
                <a:sym typeface="Poppins"/>
              </a:rPr>
              <a:t>éme</a:t>
            </a:r>
            <a:r>
              <a:rPr lang="fr" sz="1500">
                <a:solidFill>
                  <a:schemeClr val="dk1"/>
                </a:solidFill>
                <a:latin typeface="Poppins"/>
                <a:ea typeface="Poppins"/>
                <a:cs typeface="Poppins"/>
                <a:sym typeface="Poppins"/>
              </a:rPr>
              <a:t> énonciation de la prophétie</a:t>
            </a:r>
            <a:endParaRPr sz="1500">
              <a:solidFill>
                <a:schemeClr val="dk1"/>
              </a:solidFill>
              <a:latin typeface="Poppins"/>
              <a:ea typeface="Poppins"/>
              <a:cs typeface="Poppins"/>
              <a:sym typeface="Poppins"/>
            </a:endParaRPr>
          </a:p>
          <a:p>
            <a:pPr indent="0" lvl="0" marL="0" rtl="0" algn="l">
              <a:lnSpc>
                <a:spcPct val="115000"/>
              </a:lnSpc>
              <a:spcBef>
                <a:spcPts val="1000"/>
              </a:spcBef>
              <a:spcAft>
                <a:spcPts val="0"/>
              </a:spcAft>
              <a:buClr>
                <a:schemeClr val="dk1"/>
              </a:buClr>
              <a:buSzPts val="1100"/>
              <a:buFont typeface="Arial"/>
              <a:buNone/>
            </a:pPr>
            <a:r>
              <a:rPr lang="fr" sz="900">
                <a:solidFill>
                  <a:srgbClr val="0000FF"/>
                </a:solidFill>
                <a:latin typeface="Poppins"/>
                <a:ea typeface="Poppins"/>
                <a:cs typeface="Poppins"/>
                <a:sym typeface="Poppins"/>
              </a:rPr>
              <a:t>Jean 15:26-27</a:t>
            </a:r>
            <a:endParaRPr sz="900">
              <a:solidFill>
                <a:srgbClr val="0000FF"/>
              </a:solidFill>
              <a:latin typeface="Poppins"/>
              <a:ea typeface="Poppins"/>
              <a:cs typeface="Poppins"/>
              <a:sym typeface="Poppins"/>
            </a:endParaRPr>
          </a:p>
          <a:p>
            <a:pPr indent="0" lvl="0" marL="457200" rtl="0" algn="l">
              <a:lnSpc>
                <a:spcPct val="115000"/>
              </a:lnSpc>
              <a:spcBef>
                <a:spcPts val="1000"/>
              </a:spcBef>
              <a:spcAft>
                <a:spcPts val="0"/>
              </a:spcAft>
              <a:buClr>
                <a:schemeClr val="dk1"/>
              </a:buClr>
              <a:buSzPts val="1100"/>
              <a:buFont typeface="Arial"/>
              <a:buNone/>
            </a:pPr>
            <a:r>
              <a:rPr lang="fr" sz="900">
                <a:solidFill>
                  <a:srgbClr val="0000FF"/>
                </a:solidFill>
                <a:latin typeface="Poppins"/>
                <a:ea typeface="Poppins"/>
                <a:cs typeface="Poppins"/>
                <a:sym typeface="Poppins"/>
              </a:rPr>
              <a:t>Quand sera venu le consolateur, que </a:t>
            </a:r>
            <a:r>
              <a:rPr b="1" lang="fr" sz="900">
                <a:solidFill>
                  <a:srgbClr val="0000FF"/>
                </a:solidFill>
                <a:latin typeface="Poppins"/>
                <a:ea typeface="Poppins"/>
                <a:cs typeface="Poppins"/>
                <a:sym typeface="Poppins"/>
              </a:rPr>
              <a:t>je </a:t>
            </a:r>
            <a:r>
              <a:rPr b="1" i="1" lang="fr" sz="900" u="sng">
                <a:solidFill>
                  <a:srgbClr val="0000FF"/>
                </a:solidFill>
                <a:latin typeface="Poppins"/>
                <a:ea typeface="Poppins"/>
                <a:cs typeface="Poppins"/>
                <a:sym typeface="Poppins"/>
              </a:rPr>
              <a:t>vous</a:t>
            </a:r>
            <a:r>
              <a:rPr b="1" lang="fr" sz="900">
                <a:solidFill>
                  <a:srgbClr val="0000FF"/>
                </a:solidFill>
                <a:latin typeface="Poppins"/>
                <a:ea typeface="Poppins"/>
                <a:cs typeface="Poppins"/>
                <a:sym typeface="Poppins"/>
              </a:rPr>
              <a:t> enverrai de la part du Père</a:t>
            </a:r>
            <a:r>
              <a:rPr lang="fr" sz="900">
                <a:solidFill>
                  <a:srgbClr val="0000FF"/>
                </a:solidFill>
                <a:latin typeface="Poppins"/>
                <a:ea typeface="Poppins"/>
                <a:cs typeface="Poppins"/>
                <a:sym typeface="Poppins"/>
              </a:rPr>
              <a:t>, </a:t>
            </a:r>
            <a:r>
              <a:rPr b="1" lang="fr" sz="900">
                <a:solidFill>
                  <a:srgbClr val="0000FF"/>
                </a:solidFill>
                <a:latin typeface="Poppins"/>
                <a:ea typeface="Poppins"/>
                <a:cs typeface="Poppins"/>
                <a:sym typeface="Poppins"/>
              </a:rPr>
              <a:t>l'Esprit de vérité</a:t>
            </a:r>
            <a:r>
              <a:rPr lang="fr" sz="900">
                <a:solidFill>
                  <a:srgbClr val="0000FF"/>
                </a:solidFill>
                <a:latin typeface="Poppins"/>
                <a:ea typeface="Poppins"/>
                <a:cs typeface="Poppins"/>
                <a:sym typeface="Poppins"/>
              </a:rPr>
              <a:t>, qui </a:t>
            </a:r>
            <a:r>
              <a:rPr b="1" lang="fr" sz="900">
                <a:solidFill>
                  <a:srgbClr val="0000FF"/>
                </a:solidFill>
                <a:latin typeface="Poppins"/>
                <a:ea typeface="Poppins"/>
                <a:cs typeface="Poppins"/>
                <a:sym typeface="Poppins"/>
              </a:rPr>
              <a:t>vient du Père</a:t>
            </a:r>
            <a:r>
              <a:rPr lang="fr" sz="900">
                <a:solidFill>
                  <a:srgbClr val="0000FF"/>
                </a:solidFill>
                <a:latin typeface="Poppins"/>
                <a:ea typeface="Poppins"/>
                <a:cs typeface="Poppins"/>
                <a:sym typeface="Poppins"/>
              </a:rPr>
              <a:t>, </a:t>
            </a:r>
            <a:r>
              <a:rPr b="1" lang="fr" sz="900">
                <a:solidFill>
                  <a:srgbClr val="0000FF"/>
                </a:solidFill>
                <a:latin typeface="Poppins"/>
                <a:ea typeface="Poppins"/>
                <a:cs typeface="Poppins"/>
                <a:sym typeface="Poppins"/>
              </a:rPr>
              <a:t>il (Paraclet) rendra témoignage de moi</a:t>
            </a:r>
            <a:r>
              <a:rPr lang="fr" sz="900">
                <a:solidFill>
                  <a:srgbClr val="0000FF"/>
                </a:solidFill>
                <a:latin typeface="Poppins"/>
                <a:ea typeface="Poppins"/>
                <a:cs typeface="Poppins"/>
                <a:sym typeface="Poppins"/>
              </a:rPr>
              <a:t>; et </a:t>
            </a:r>
            <a:r>
              <a:rPr b="1" i="1" lang="fr" sz="900" u="sng">
                <a:solidFill>
                  <a:srgbClr val="0000FF"/>
                </a:solidFill>
                <a:latin typeface="Poppins"/>
                <a:ea typeface="Poppins"/>
                <a:cs typeface="Poppins"/>
                <a:sym typeface="Poppins"/>
              </a:rPr>
              <a:t>vous</a:t>
            </a:r>
            <a:r>
              <a:rPr b="1" lang="fr" sz="900">
                <a:solidFill>
                  <a:srgbClr val="0000FF"/>
                </a:solidFill>
                <a:latin typeface="Poppins"/>
                <a:ea typeface="Poppins"/>
                <a:cs typeface="Poppins"/>
                <a:sym typeface="Poppins"/>
              </a:rPr>
              <a:t> aussi, </a:t>
            </a:r>
            <a:r>
              <a:rPr b="1" i="1" lang="fr" sz="900" u="sng">
                <a:solidFill>
                  <a:srgbClr val="0000FF"/>
                </a:solidFill>
                <a:latin typeface="Poppins"/>
                <a:ea typeface="Poppins"/>
                <a:cs typeface="Poppins"/>
                <a:sym typeface="Poppins"/>
              </a:rPr>
              <a:t>vous</a:t>
            </a:r>
            <a:r>
              <a:rPr b="1" lang="fr" sz="900">
                <a:solidFill>
                  <a:srgbClr val="0000FF"/>
                </a:solidFill>
                <a:latin typeface="Poppins"/>
                <a:ea typeface="Poppins"/>
                <a:cs typeface="Poppins"/>
                <a:sym typeface="Poppins"/>
              </a:rPr>
              <a:t> rendrez témoignage</a:t>
            </a:r>
            <a:r>
              <a:rPr lang="fr" sz="900">
                <a:solidFill>
                  <a:srgbClr val="0000FF"/>
                </a:solidFill>
                <a:latin typeface="Poppins"/>
                <a:ea typeface="Poppins"/>
                <a:cs typeface="Poppins"/>
                <a:sym typeface="Poppins"/>
              </a:rPr>
              <a:t>, parce que vous êtes avec moi dès le commencement.</a:t>
            </a:r>
            <a:endParaRPr sz="900">
              <a:solidFill>
                <a:srgbClr val="0000FF"/>
              </a:solidFill>
              <a:latin typeface="Poppins"/>
              <a:ea typeface="Poppins"/>
              <a:cs typeface="Poppins"/>
              <a:sym typeface="Poppins"/>
            </a:endParaRPr>
          </a:p>
          <a:p>
            <a:pPr indent="0" lvl="0" marL="0" rtl="0" algn="l">
              <a:lnSpc>
                <a:spcPct val="115000"/>
              </a:lnSpc>
              <a:spcBef>
                <a:spcPts val="1000"/>
              </a:spcBef>
              <a:spcAft>
                <a:spcPts val="0"/>
              </a:spcAft>
              <a:buClr>
                <a:schemeClr val="dk1"/>
              </a:buClr>
              <a:buSzPts val="1100"/>
              <a:buFont typeface="Arial"/>
              <a:buNone/>
            </a:pPr>
            <a:r>
              <a:rPr lang="fr" sz="900">
                <a:solidFill>
                  <a:schemeClr val="dk1"/>
                </a:solidFill>
                <a:latin typeface="Poppins"/>
                <a:ea typeface="Poppins"/>
                <a:cs typeface="Poppins"/>
                <a:sym typeface="Poppins"/>
              </a:rPr>
              <a:t>Ici on voit que:</a:t>
            </a:r>
            <a:endParaRPr sz="900">
              <a:solidFill>
                <a:schemeClr val="dk1"/>
              </a:solidFill>
              <a:latin typeface="Poppins"/>
              <a:ea typeface="Poppins"/>
              <a:cs typeface="Poppins"/>
              <a:sym typeface="Poppins"/>
            </a:endParaRPr>
          </a:p>
          <a:p>
            <a:pPr indent="-285750" lvl="0" marL="457200" rtl="0" algn="l">
              <a:lnSpc>
                <a:spcPct val="115000"/>
              </a:lnSpc>
              <a:spcBef>
                <a:spcPts val="1000"/>
              </a:spcBef>
              <a:spcAft>
                <a:spcPts val="0"/>
              </a:spcAft>
              <a:buClr>
                <a:schemeClr val="dk1"/>
              </a:buClr>
              <a:buSzPts val="900"/>
              <a:buFont typeface="Poppins"/>
              <a:buChar char="●"/>
            </a:pPr>
            <a:r>
              <a:rPr lang="fr" sz="900">
                <a:solidFill>
                  <a:schemeClr val="dk1"/>
                </a:solidFill>
                <a:latin typeface="Poppins"/>
                <a:ea typeface="Poppins"/>
                <a:cs typeface="Poppins"/>
                <a:sym typeface="Poppins"/>
              </a:rPr>
              <a:t>Le paraclet est envoyé par Jésus.</a:t>
            </a:r>
            <a:endParaRPr sz="900">
              <a:solidFill>
                <a:schemeClr val="dk1"/>
              </a:solidFill>
              <a:latin typeface="Poppins"/>
              <a:ea typeface="Poppins"/>
              <a:cs typeface="Poppins"/>
              <a:sym typeface="Poppins"/>
            </a:endParaRPr>
          </a:p>
          <a:p>
            <a:pPr indent="-285750" lvl="0" marL="457200" rtl="0" algn="l">
              <a:lnSpc>
                <a:spcPct val="115000"/>
              </a:lnSpc>
              <a:spcBef>
                <a:spcPts val="0"/>
              </a:spcBef>
              <a:spcAft>
                <a:spcPts val="0"/>
              </a:spcAft>
              <a:buClr>
                <a:schemeClr val="dk1"/>
              </a:buClr>
              <a:buSzPts val="900"/>
              <a:buFont typeface="Poppins"/>
              <a:buChar char="●"/>
            </a:pPr>
            <a:r>
              <a:rPr lang="fr" sz="900">
                <a:solidFill>
                  <a:schemeClr val="dk1"/>
                </a:solidFill>
                <a:latin typeface="Poppins"/>
                <a:ea typeface="Poppins"/>
                <a:cs typeface="Poppins"/>
                <a:sym typeface="Poppins"/>
              </a:rPr>
              <a:t>Le paraclet est envoyé de la part du Père.</a:t>
            </a:r>
            <a:endParaRPr sz="900">
              <a:solidFill>
                <a:schemeClr val="dk1"/>
              </a:solidFill>
              <a:latin typeface="Poppins"/>
              <a:ea typeface="Poppins"/>
              <a:cs typeface="Poppins"/>
              <a:sym typeface="Poppins"/>
            </a:endParaRPr>
          </a:p>
          <a:p>
            <a:pPr indent="-285750" lvl="0" marL="457200" rtl="0" algn="l">
              <a:lnSpc>
                <a:spcPct val="115000"/>
              </a:lnSpc>
              <a:spcBef>
                <a:spcPts val="0"/>
              </a:spcBef>
              <a:spcAft>
                <a:spcPts val="0"/>
              </a:spcAft>
              <a:buClr>
                <a:schemeClr val="dk1"/>
              </a:buClr>
              <a:buSzPts val="900"/>
              <a:buFont typeface="Poppins"/>
              <a:buChar char="●"/>
            </a:pPr>
            <a:r>
              <a:rPr lang="fr" sz="900">
                <a:solidFill>
                  <a:schemeClr val="dk1"/>
                </a:solidFill>
                <a:latin typeface="Poppins"/>
                <a:ea typeface="Poppins"/>
                <a:cs typeface="Poppins"/>
                <a:sym typeface="Poppins"/>
              </a:rPr>
              <a:t>Le paraclet est un esprit </a:t>
            </a:r>
            <a:r>
              <a:rPr baseline="30000" lang="fr" sz="900">
                <a:solidFill>
                  <a:schemeClr val="dk1"/>
                </a:solidFill>
                <a:latin typeface="Poppins"/>
                <a:ea typeface="Poppins"/>
                <a:cs typeface="Poppins"/>
                <a:sym typeface="Poppins"/>
              </a:rPr>
              <a:t>x3</a:t>
            </a:r>
            <a:r>
              <a:rPr lang="fr" sz="900">
                <a:solidFill>
                  <a:schemeClr val="dk1"/>
                </a:solidFill>
                <a:latin typeface="Poppins"/>
                <a:ea typeface="Poppins"/>
                <a:cs typeface="Poppins"/>
                <a:sym typeface="Poppins"/>
              </a:rPr>
              <a:t> (vérité).</a:t>
            </a:r>
            <a:endParaRPr sz="900">
              <a:solidFill>
                <a:schemeClr val="dk1"/>
              </a:solidFill>
              <a:latin typeface="Poppins"/>
              <a:ea typeface="Poppins"/>
              <a:cs typeface="Poppins"/>
              <a:sym typeface="Poppins"/>
            </a:endParaRPr>
          </a:p>
          <a:p>
            <a:pPr indent="-285750" lvl="0" marL="457200" rtl="0" algn="l">
              <a:lnSpc>
                <a:spcPct val="115000"/>
              </a:lnSpc>
              <a:spcBef>
                <a:spcPts val="0"/>
              </a:spcBef>
              <a:spcAft>
                <a:spcPts val="0"/>
              </a:spcAft>
              <a:buClr>
                <a:schemeClr val="dk1"/>
              </a:buClr>
              <a:buSzPts val="900"/>
              <a:buFont typeface="Poppins"/>
              <a:buChar char="●"/>
            </a:pPr>
            <a:r>
              <a:rPr lang="fr" sz="900">
                <a:solidFill>
                  <a:schemeClr val="dk1"/>
                </a:solidFill>
                <a:latin typeface="Poppins"/>
                <a:ea typeface="Poppins"/>
                <a:cs typeface="Poppins"/>
                <a:sym typeface="Poppins"/>
              </a:rPr>
              <a:t>Le paraclet est issu du Père.</a:t>
            </a:r>
            <a:endParaRPr sz="900">
              <a:solidFill>
                <a:schemeClr val="dk1"/>
              </a:solidFill>
              <a:latin typeface="Poppins"/>
              <a:ea typeface="Poppins"/>
              <a:cs typeface="Poppins"/>
              <a:sym typeface="Poppins"/>
            </a:endParaRPr>
          </a:p>
          <a:p>
            <a:pPr indent="-285750" lvl="0" marL="457200" rtl="0" algn="l">
              <a:lnSpc>
                <a:spcPct val="115000"/>
              </a:lnSpc>
              <a:spcBef>
                <a:spcPts val="0"/>
              </a:spcBef>
              <a:spcAft>
                <a:spcPts val="0"/>
              </a:spcAft>
              <a:buClr>
                <a:schemeClr val="dk1"/>
              </a:buClr>
              <a:buSzPts val="900"/>
              <a:buFont typeface="Poppins"/>
              <a:buChar char="●"/>
            </a:pPr>
            <a:r>
              <a:rPr lang="fr" sz="900">
                <a:solidFill>
                  <a:schemeClr val="dk1"/>
                </a:solidFill>
                <a:latin typeface="Poppins"/>
                <a:ea typeface="Poppins"/>
                <a:cs typeface="Poppins"/>
                <a:sym typeface="Poppins"/>
              </a:rPr>
              <a:t>Le paraclet rend témoignage de Jésus.</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014ae79438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014ae79438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800"/>
              </a:spcBef>
              <a:spcAft>
                <a:spcPts val="0"/>
              </a:spcAft>
              <a:buClr>
                <a:schemeClr val="dk1"/>
              </a:buClr>
              <a:buSzPts val="1100"/>
              <a:buFont typeface="Arial"/>
              <a:buNone/>
            </a:pPr>
            <a:r>
              <a:rPr lang="fr" sz="1500">
                <a:solidFill>
                  <a:schemeClr val="dk1"/>
                </a:solidFill>
                <a:latin typeface="Poppins"/>
                <a:ea typeface="Poppins"/>
                <a:cs typeface="Poppins"/>
                <a:sym typeface="Poppins"/>
              </a:rPr>
              <a:t>4 </a:t>
            </a:r>
            <a:r>
              <a:rPr baseline="30000" lang="fr" sz="1500">
                <a:solidFill>
                  <a:schemeClr val="dk1"/>
                </a:solidFill>
                <a:latin typeface="Poppins"/>
                <a:ea typeface="Poppins"/>
                <a:cs typeface="Poppins"/>
                <a:sym typeface="Poppins"/>
              </a:rPr>
              <a:t>éme</a:t>
            </a:r>
            <a:r>
              <a:rPr lang="fr" sz="1500">
                <a:solidFill>
                  <a:schemeClr val="dk1"/>
                </a:solidFill>
                <a:latin typeface="Poppins"/>
                <a:ea typeface="Poppins"/>
                <a:cs typeface="Poppins"/>
                <a:sym typeface="Poppins"/>
              </a:rPr>
              <a:t> énonciation de la prophétie</a:t>
            </a:r>
            <a:endParaRPr sz="1500">
              <a:solidFill>
                <a:schemeClr val="dk1"/>
              </a:solidFill>
              <a:latin typeface="Poppins"/>
              <a:ea typeface="Poppins"/>
              <a:cs typeface="Poppins"/>
              <a:sym typeface="Poppins"/>
            </a:endParaRPr>
          </a:p>
          <a:p>
            <a:pPr indent="0" lvl="0" marL="0" rtl="0" algn="l">
              <a:lnSpc>
                <a:spcPct val="115000"/>
              </a:lnSpc>
              <a:spcBef>
                <a:spcPts val="1000"/>
              </a:spcBef>
              <a:spcAft>
                <a:spcPts val="0"/>
              </a:spcAft>
              <a:buClr>
                <a:schemeClr val="dk1"/>
              </a:buClr>
              <a:buSzPts val="1100"/>
              <a:buFont typeface="Arial"/>
              <a:buNone/>
            </a:pPr>
            <a:r>
              <a:rPr lang="fr" sz="900">
                <a:solidFill>
                  <a:srgbClr val="0000FF"/>
                </a:solidFill>
                <a:latin typeface="Poppins"/>
                <a:ea typeface="Poppins"/>
                <a:cs typeface="Poppins"/>
                <a:sym typeface="Poppins"/>
              </a:rPr>
              <a:t>Jean 16:5-16</a:t>
            </a:r>
            <a:endParaRPr sz="900">
              <a:solidFill>
                <a:srgbClr val="0000FF"/>
              </a:solidFill>
              <a:latin typeface="Poppins"/>
              <a:ea typeface="Poppins"/>
              <a:cs typeface="Poppins"/>
              <a:sym typeface="Poppins"/>
            </a:endParaRPr>
          </a:p>
          <a:p>
            <a:pPr indent="0" lvl="0" marL="457200" rtl="0" algn="l">
              <a:lnSpc>
                <a:spcPct val="115000"/>
              </a:lnSpc>
              <a:spcBef>
                <a:spcPts val="1000"/>
              </a:spcBef>
              <a:spcAft>
                <a:spcPts val="0"/>
              </a:spcAft>
              <a:buClr>
                <a:schemeClr val="dk1"/>
              </a:buClr>
              <a:buSzPts val="1100"/>
              <a:buFont typeface="Arial"/>
              <a:buNone/>
            </a:pPr>
            <a:r>
              <a:rPr lang="fr" sz="900">
                <a:solidFill>
                  <a:srgbClr val="0000FF"/>
                </a:solidFill>
                <a:latin typeface="Poppins"/>
                <a:ea typeface="Poppins"/>
                <a:cs typeface="Poppins"/>
                <a:sym typeface="Poppins"/>
              </a:rPr>
              <a:t>Maintenant je m'en vais vers celui qui m'a envoyé, et aucun de vous ne me demande: Où vas-tu? Mais, parce que je vous ai dit ces choses, la tristesse a rempli votre cœur. Cependant je vous dis la vérité: il vous est avantageux que je m'en aille, car </a:t>
            </a:r>
            <a:r>
              <a:rPr b="1" lang="fr" sz="900">
                <a:solidFill>
                  <a:srgbClr val="0000FF"/>
                </a:solidFill>
                <a:latin typeface="Poppins"/>
                <a:ea typeface="Poppins"/>
                <a:cs typeface="Poppins"/>
                <a:sym typeface="Poppins"/>
              </a:rPr>
              <a:t>si je ne m'en vais pas, le consolateur ne viendra pas vers </a:t>
            </a:r>
            <a:r>
              <a:rPr b="1" i="1" lang="fr" sz="900" u="sng">
                <a:solidFill>
                  <a:srgbClr val="0000FF"/>
                </a:solidFill>
                <a:latin typeface="Poppins"/>
                <a:ea typeface="Poppins"/>
                <a:cs typeface="Poppins"/>
                <a:sym typeface="Poppins"/>
              </a:rPr>
              <a:t>vous</a:t>
            </a:r>
            <a:r>
              <a:rPr lang="fr" sz="900">
                <a:solidFill>
                  <a:srgbClr val="0000FF"/>
                </a:solidFill>
                <a:latin typeface="Poppins"/>
                <a:ea typeface="Poppins"/>
                <a:cs typeface="Poppins"/>
                <a:sym typeface="Poppins"/>
              </a:rPr>
              <a:t>; mais, si je m'en vais, </a:t>
            </a:r>
            <a:r>
              <a:rPr b="1" lang="fr" sz="900">
                <a:solidFill>
                  <a:srgbClr val="0000FF"/>
                </a:solidFill>
                <a:latin typeface="Poppins"/>
                <a:ea typeface="Poppins"/>
                <a:cs typeface="Poppins"/>
                <a:sym typeface="Poppins"/>
              </a:rPr>
              <a:t>je </a:t>
            </a:r>
            <a:r>
              <a:rPr b="1" i="1" lang="fr" sz="900" u="sng">
                <a:solidFill>
                  <a:srgbClr val="0000FF"/>
                </a:solidFill>
                <a:latin typeface="Poppins"/>
                <a:ea typeface="Poppins"/>
                <a:cs typeface="Poppins"/>
                <a:sym typeface="Poppins"/>
              </a:rPr>
              <a:t>vous</a:t>
            </a:r>
            <a:r>
              <a:rPr b="1" lang="fr" sz="900">
                <a:solidFill>
                  <a:srgbClr val="0000FF"/>
                </a:solidFill>
                <a:latin typeface="Poppins"/>
                <a:ea typeface="Poppins"/>
                <a:cs typeface="Poppins"/>
                <a:sym typeface="Poppins"/>
              </a:rPr>
              <a:t> l'enverrai</a:t>
            </a:r>
            <a:r>
              <a:rPr lang="fr" sz="900">
                <a:solidFill>
                  <a:srgbClr val="0000FF"/>
                </a:solidFill>
                <a:latin typeface="Poppins"/>
                <a:ea typeface="Poppins"/>
                <a:cs typeface="Poppins"/>
                <a:sym typeface="Poppins"/>
              </a:rPr>
              <a:t>. Et quand il sera venu, </a:t>
            </a:r>
            <a:r>
              <a:rPr b="1" lang="fr" sz="900">
                <a:solidFill>
                  <a:srgbClr val="0000FF"/>
                </a:solidFill>
                <a:latin typeface="Poppins"/>
                <a:ea typeface="Poppins"/>
                <a:cs typeface="Poppins"/>
                <a:sym typeface="Poppins"/>
              </a:rPr>
              <a:t>il convaincra le monde</a:t>
            </a:r>
            <a:r>
              <a:rPr lang="fr" sz="900">
                <a:solidFill>
                  <a:srgbClr val="0000FF"/>
                </a:solidFill>
                <a:latin typeface="Poppins"/>
                <a:ea typeface="Poppins"/>
                <a:cs typeface="Poppins"/>
                <a:sym typeface="Poppins"/>
              </a:rPr>
              <a:t> en ce qui concerne le péché, la justice, et le jugement: en ce qui concerne le péché, parce qu'ils ne croient pas en moi; la justice, parce que je vais au Père, et que vous ne me verrez plus; le jugement, parce que le prince de ce monde est jugé.</a:t>
            </a:r>
            <a:endParaRPr sz="900">
              <a:solidFill>
                <a:srgbClr val="0000FF"/>
              </a:solidFill>
              <a:latin typeface="Poppins"/>
              <a:ea typeface="Poppins"/>
              <a:cs typeface="Poppins"/>
              <a:sym typeface="Poppins"/>
            </a:endParaRPr>
          </a:p>
          <a:p>
            <a:pPr indent="0" lvl="0" marL="457200" rtl="0" algn="l">
              <a:lnSpc>
                <a:spcPct val="115000"/>
              </a:lnSpc>
              <a:spcBef>
                <a:spcPts val="1000"/>
              </a:spcBef>
              <a:spcAft>
                <a:spcPts val="0"/>
              </a:spcAft>
              <a:buClr>
                <a:schemeClr val="dk1"/>
              </a:buClr>
              <a:buSzPts val="1100"/>
              <a:buFont typeface="Arial"/>
              <a:buNone/>
            </a:pPr>
            <a:r>
              <a:rPr lang="fr" sz="900">
                <a:solidFill>
                  <a:srgbClr val="0000FF"/>
                </a:solidFill>
                <a:latin typeface="Poppins"/>
                <a:ea typeface="Poppins"/>
                <a:cs typeface="Poppins"/>
                <a:sym typeface="Poppins"/>
              </a:rPr>
              <a:t>J'ai encore beaucoup de choses à vous dire, mais vous ne pouvez pas les porter maintenant. Quand le consolateur sera venu, l</a:t>
            </a:r>
            <a:r>
              <a:rPr b="1" lang="fr" sz="900">
                <a:solidFill>
                  <a:srgbClr val="0000FF"/>
                </a:solidFill>
                <a:latin typeface="Poppins"/>
                <a:ea typeface="Poppins"/>
                <a:cs typeface="Poppins"/>
                <a:sym typeface="Poppins"/>
              </a:rPr>
              <a:t>'Esprit de vérité</a:t>
            </a:r>
            <a:r>
              <a:rPr lang="fr" sz="900">
                <a:solidFill>
                  <a:srgbClr val="0000FF"/>
                </a:solidFill>
                <a:latin typeface="Poppins"/>
                <a:ea typeface="Poppins"/>
                <a:cs typeface="Poppins"/>
                <a:sym typeface="Poppins"/>
              </a:rPr>
              <a:t>, </a:t>
            </a:r>
            <a:r>
              <a:rPr b="1" lang="fr" sz="900">
                <a:solidFill>
                  <a:srgbClr val="0000FF"/>
                </a:solidFill>
                <a:latin typeface="Poppins"/>
                <a:ea typeface="Poppins"/>
                <a:cs typeface="Poppins"/>
                <a:sym typeface="Poppins"/>
              </a:rPr>
              <a:t>il </a:t>
            </a:r>
            <a:r>
              <a:rPr b="1" i="1" lang="fr" sz="900" u="sng">
                <a:solidFill>
                  <a:srgbClr val="0000FF"/>
                </a:solidFill>
                <a:latin typeface="Poppins"/>
                <a:ea typeface="Poppins"/>
                <a:cs typeface="Poppins"/>
                <a:sym typeface="Poppins"/>
              </a:rPr>
              <a:t>vous</a:t>
            </a:r>
            <a:r>
              <a:rPr b="1" lang="fr" sz="900">
                <a:solidFill>
                  <a:srgbClr val="0000FF"/>
                </a:solidFill>
                <a:latin typeface="Poppins"/>
                <a:ea typeface="Poppins"/>
                <a:cs typeface="Poppins"/>
                <a:sym typeface="Poppins"/>
              </a:rPr>
              <a:t> conduira dans toute la vérité</a:t>
            </a:r>
            <a:r>
              <a:rPr lang="fr" sz="900">
                <a:solidFill>
                  <a:srgbClr val="0000FF"/>
                </a:solidFill>
                <a:latin typeface="Poppins"/>
                <a:ea typeface="Poppins"/>
                <a:cs typeface="Poppins"/>
                <a:sym typeface="Poppins"/>
              </a:rPr>
              <a:t>; car </a:t>
            </a:r>
            <a:r>
              <a:rPr b="1" lang="fr" sz="900">
                <a:solidFill>
                  <a:srgbClr val="0000FF"/>
                </a:solidFill>
                <a:latin typeface="Poppins"/>
                <a:ea typeface="Poppins"/>
                <a:cs typeface="Poppins"/>
                <a:sym typeface="Poppins"/>
              </a:rPr>
              <a:t>il ne parlera pas de lui-même</a:t>
            </a:r>
            <a:r>
              <a:rPr lang="fr" sz="900">
                <a:solidFill>
                  <a:srgbClr val="0000FF"/>
                </a:solidFill>
                <a:latin typeface="Poppins"/>
                <a:ea typeface="Poppins"/>
                <a:cs typeface="Poppins"/>
                <a:sym typeface="Poppins"/>
              </a:rPr>
              <a:t>, mais </a:t>
            </a:r>
            <a:r>
              <a:rPr b="1" lang="fr" sz="900">
                <a:solidFill>
                  <a:srgbClr val="0000FF"/>
                </a:solidFill>
                <a:latin typeface="Poppins"/>
                <a:ea typeface="Poppins"/>
                <a:cs typeface="Poppins"/>
                <a:sym typeface="Poppins"/>
              </a:rPr>
              <a:t>il (Paraclet) dira tout ce qu'il aura entendu</a:t>
            </a:r>
            <a:r>
              <a:rPr lang="fr" sz="900">
                <a:solidFill>
                  <a:srgbClr val="0000FF"/>
                </a:solidFill>
                <a:latin typeface="Poppins"/>
                <a:ea typeface="Poppins"/>
                <a:cs typeface="Poppins"/>
                <a:sym typeface="Poppins"/>
              </a:rPr>
              <a:t>, et </a:t>
            </a:r>
            <a:r>
              <a:rPr b="1" lang="fr" sz="900">
                <a:solidFill>
                  <a:srgbClr val="0000FF"/>
                </a:solidFill>
                <a:latin typeface="Poppins"/>
                <a:ea typeface="Poppins"/>
                <a:cs typeface="Poppins"/>
                <a:sym typeface="Poppins"/>
              </a:rPr>
              <a:t>il (Paraclet) vous annoncera les choses à venir</a:t>
            </a:r>
            <a:r>
              <a:rPr lang="fr" sz="900">
                <a:solidFill>
                  <a:srgbClr val="0000FF"/>
                </a:solidFill>
                <a:latin typeface="Poppins"/>
                <a:ea typeface="Poppins"/>
                <a:cs typeface="Poppins"/>
                <a:sym typeface="Poppins"/>
              </a:rPr>
              <a:t>. Il me glorifiera, parce qu'</a:t>
            </a:r>
            <a:r>
              <a:rPr b="1" lang="fr" sz="900">
                <a:solidFill>
                  <a:srgbClr val="0000FF"/>
                </a:solidFill>
                <a:latin typeface="Poppins"/>
                <a:ea typeface="Poppins"/>
                <a:cs typeface="Poppins"/>
                <a:sym typeface="Poppins"/>
              </a:rPr>
              <a:t>il (Paraclet) prendra de ce qui est à moi</a:t>
            </a:r>
            <a:r>
              <a:rPr lang="fr" sz="900">
                <a:solidFill>
                  <a:srgbClr val="0000FF"/>
                </a:solidFill>
                <a:latin typeface="Poppins"/>
                <a:ea typeface="Poppins"/>
                <a:cs typeface="Poppins"/>
                <a:sym typeface="Poppins"/>
              </a:rPr>
              <a:t>, et vous l'annoncera. Tout ce que le Père a est à moi; c'est pourquoi j'ai dit qu'il prend de ce qui est à moi, et qu'il vous l'annoncera.</a:t>
            </a:r>
            <a:endParaRPr sz="900">
              <a:solidFill>
                <a:srgbClr val="0000FF"/>
              </a:solidFill>
              <a:latin typeface="Poppins"/>
              <a:ea typeface="Poppins"/>
              <a:cs typeface="Poppins"/>
              <a:sym typeface="Poppins"/>
            </a:endParaRPr>
          </a:p>
          <a:p>
            <a:pPr indent="0" lvl="0" marL="457200" rtl="0" algn="l">
              <a:lnSpc>
                <a:spcPct val="115000"/>
              </a:lnSpc>
              <a:spcBef>
                <a:spcPts val="1000"/>
              </a:spcBef>
              <a:spcAft>
                <a:spcPts val="0"/>
              </a:spcAft>
              <a:buClr>
                <a:schemeClr val="dk1"/>
              </a:buClr>
              <a:buSzPts val="1100"/>
              <a:buFont typeface="Arial"/>
              <a:buNone/>
            </a:pPr>
            <a:r>
              <a:rPr lang="fr" sz="900">
                <a:solidFill>
                  <a:srgbClr val="0000FF"/>
                </a:solidFill>
                <a:latin typeface="Poppins"/>
                <a:ea typeface="Poppins"/>
                <a:cs typeface="Poppins"/>
                <a:sym typeface="Poppins"/>
              </a:rPr>
              <a:t>Encore un peu de temps, et vous ne me verrez plus; et puis encore un peu de temps, et vous me verrez, parce que je vais au Père.</a:t>
            </a:r>
            <a:endParaRPr sz="900">
              <a:solidFill>
                <a:srgbClr val="0000FF"/>
              </a:solidFill>
              <a:latin typeface="Poppins"/>
              <a:ea typeface="Poppins"/>
              <a:cs typeface="Poppins"/>
              <a:sym typeface="Poppins"/>
            </a:endParaRPr>
          </a:p>
          <a:p>
            <a:pPr indent="0" lvl="0" marL="0" rtl="0" algn="l">
              <a:lnSpc>
                <a:spcPct val="115000"/>
              </a:lnSpc>
              <a:spcBef>
                <a:spcPts val="1000"/>
              </a:spcBef>
              <a:spcAft>
                <a:spcPts val="0"/>
              </a:spcAft>
              <a:buClr>
                <a:schemeClr val="dk1"/>
              </a:buClr>
              <a:buSzPts val="1100"/>
              <a:buFont typeface="Arial"/>
              <a:buNone/>
            </a:pPr>
            <a:r>
              <a:rPr lang="fr" sz="900">
                <a:solidFill>
                  <a:schemeClr val="dk1"/>
                </a:solidFill>
                <a:latin typeface="Poppins"/>
                <a:ea typeface="Poppins"/>
                <a:cs typeface="Poppins"/>
                <a:sym typeface="Poppins"/>
              </a:rPr>
              <a:t>Ici on voit que:</a:t>
            </a:r>
            <a:endParaRPr sz="900">
              <a:solidFill>
                <a:schemeClr val="dk1"/>
              </a:solidFill>
              <a:latin typeface="Poppins"/>
              <a:ea typeface="Poppins"/>
              <a:cs typeface="Poppins"/>
              <a:sym typeface="Poppins"/>
            </a:endParaRPr>
          </a:p>
          <a:p>
            <a:pPr indent="-285750" lvl="0" marL="457200" rtl="0" algn="l">
              <a:lnSpc>
                <a:spcPct val="115000"/>
              </a:lnSpc>
              <a:spcBef>
                <a:spcPts val="1000"/>
              </a:spcBef>
              <a:spcAft>
                <a:spcPts val="0"/>
              </a:spcAft>
              <a:buClr>
                <a:schemeClr val="dk1"/>
              </a:buClr>
              <a:buSzPts val="900"/>
              <a:buFont typeface="Poppins"/>
              <a:buChar char="●"/>
            </a:pPr>
            <a:r>
              <a:rPr lang="fr" sz="900">
                <a:solidFill>
                  <a:schemeClr val="dk1"/>
                </a:solidFill>
                <a:latin typeface="Poppins"/>
                <a:ea typeface="Poppins"/>
                <a:cs typeface="Poppins"/>
                <a:sym typeface="Poppins"/>
              </a:rPr>
              <a:t>Si Jésus ne s'en va pas, le paraclet ne viendra pas aux apôtres.</a:t>
            </a:r>
            <a:endParaRPr sz="900">
              <a:solidFill>
                <a:schemeClr val="dk1"/>
              </a:solidFill>
              <a:latin typeface="Poppins"/>
              <a:ea typeface="Poppins"/>
              <a:cs typeface="Poppins"/>
              <a:sym typeface="Poppins"/>
            </a:endParaRPr>
          </a:p>
          <a:p>
            <a:pPr indent="-285750" lvl="0" marL="457200" rtl="0" algn="l">
              <a:lnSpc>
                <a:spcPct val="115000"/>
              </a:lnSpc>
              <a:spcBef>
                <a:spcPts val="0"/>
              </a:spcBef>
              <a:spcAft>
                <a:spcPts val="0"/>
              </a:spcAft>
              <a:buClr>
                <a:schemeClr val="dk1"/>
              </a:buClr>
              <a:buSzPts val="900"/>
              <a:buFont typeface="Poppins"/>
              <a:buChar char="●"/>
            </a:pPr>
            <a:r>
              <a:rPr lang="fr" sz="900">
                <a:solidFill>
                  <a:schemeClr val="dk1"/>
                </a:solidFill>
                <a:latin typeface="Poppins"/>
                <a:ea typeface="Poppins"/>
                <a:cs typeface="Poppins"/>
                <a:sym typeface="Poppins"/>
              </a:rPr>
              <a:t>Le paraclet est envoyé par Jésus.</a:t>
            </a:r>
            <a:endParaRPr sz="900">
              <a:solidFill>
                <a:schemeClr val="dk1"/>
              </a:solidFill>
              <a:latin typeface="Poppins"/>
              <a:ea typeface="Poppins"/>
              <a:cs typeface="Poppins"/>
              <a:sym typeface="Poppins"/>
            </a:endParaRPr>
          </a:p>
          <a:p>
            <a:pPr indent="-285750" lvl="0" marL="457200" rtl="0" algn="l">
              <a:lnSpc>
                <a:spcPct val="115000"/>
              </a:lnSpc>
              <a:spcBef>
                <a:spcPts val="0"/>
              </a:spcBef>
              <a:spcAft>
                <a:spcPts val="0"/>
              </a:spcAft>
              <a:buClr>
                <a:schemeClr val="dk1"/>
              </a:buClr>
              <a:buSzPts val="900"/>
              <a:buFont typeface="Poppins"/>
              <a:buChar char="●"/>
            </a:pPr>
            <a:r>
              <a:rPr lang="fr" sz="900">
                <a:solidFill>
                  <a:schemeClr val="dk1"/>
                </a:solidFill>
                <a:latin typeface="Poppins"/>
                <a:ea typeface="Poppins"/>
                <a:cs typeface="Poppins"/>
                <a:sym typeface="Poppins"/>
              </a:rPr>
              <a:t>Le paraclet convaincra le monde de la vérité.</a:t>
            </a:r>
            <a:endParaRPr sz="900">
              <a:solidFill>
                <a:schemeClr val="dk1"/>
              </a:solidFill>
              <a:latin typeface="Poppins"/>
              <a:ea typeface="Poppins"/>
              <a:cs typeface="Poppins"/>
              <a:sym typeface="Poppins"/>
            </a:endParaRPr>
          </a:p>
          <a:p>
            <a:pPr indent="-285750" lvl="0" marL="457200" rtl="0" algn="l">
              <a:lnSpc>
                <a:spcPct val="115000"/>
              </a:lnSpc>
              <a:spcBef>
                <a:spcPts val="0"/>
              </a:spcBef>
              <a:spcAft>
                <a:spcPts val="0"/>
              </a:spcAft>
              <a:buClr>
                <a:schemeClr val="dk1"/>
              </a:buClr>
              <a:buSzPts val="900"/>
              <a:buFont typeface="Poppins"/>
              <a:buChar char="●"/>
            </a:pPr>
            <a:r>
              <a:rPr lang="fr" sz="900">
                <a:solidFill>
                  <a:schemeClr val="dk1"/>
                </a:solidFill>
                <a:latin typeface="Poppins"/>
                <a:ea typeface="Poppins"/>
                <a:cs typeface="Poppins"/>
                <a:sym typeface="Poppins"/>
              </a:rPr>
              <a:t>Le paraclet est un esprit </a:t>
            </a:r>
            <a:r>
              <a:rPr baseline="30000" lang="fr" sz="900">
                <a:solidFill>
                  <a:schemeClr val="dk1"/>
                </a:solidFill>
                <a:latin typeface="Poppins"/>
                <a:ea typeface="Poppins"/>
                <a:cs typeface="Poppins"/>
                <a:sym typeface="Poppins"/>
              </a:rPr>
              <a:t>x4</a:t>
            </a:r>
            <a:r>
              <a:rPr lang="fr" sz="900">
                <a:solidFill>
                  <a:schemeClr val="dk1"/>
                </a:solidFill>
                <a:latin typeface="Poppins"/>
                <a:ea typeface="Poppins"/>
                <a:cs typeface="Poppins"/>
                <a:sym typeface="Poppins"/>
              </a:rPr>
              <a:t> (vérité).</a:t>
            </a:r>
            <a:endParaRPr sz="900">
              <a:solidFill>
                <a:schemeClr val="dk1"/>
              </a:solidFill>
              <a:latin typeface="Poppins"/>
              <a:ea typeface="Poppins"/>
              <a:cs typeface="Poppins"/>
              <a:sym typeface="Poppins"/>
            </a:endParaRPr>
          </a:p>
          <a:p>
            <a:pPr indent="-285750" lvl="0" marL="457200" rtl="0" algn="l">
              <a:lnSpc>
                <a:spcPct val="115000"/>
              </a:lnSpc>
              <a:spcBef>
                <a:spcPts val="0"/>
              </a:spcBef>
              <a:spcAft>
                <a:spcPts val="0"/>
              </a:spcAft>
              <a:buClr>
                <a:schemeClr val="dk1"/>
              </a:buClr>
              <a:buSzPts val="900"/>
              <a:buFont typeface="Poppins"/>
              <a:buChar char="●"/>
            </a:pPr>
            <a:r>
              <a:rPr lang="fr" sz="900">
                <a:solidFill>
                  <a:schemeClr val="dk1"/>
                </a:solidFill>
                <a:latin typeface="Poppins"/>
                <a:ea typeface="Poppins"/>
                <a:cs typeface="Poppins"/>
                <a:sym typeface="Poppins"/>
              </a:rPr>
              <a:t>Le paraclet ne parlera pas de lui-même.</a:t>
            </a:r>
            <a:endParaRPr sz="900">
              <a:solidFill>
                <a:schemeClr val="dk1"/>
              </a:solidFill>
              <a:latin typeface="Poppins"/>
              <a:ea typeface="Poppins"/>
              <a:cs typeface="Poppins"/>
              <a:sym typeface="Poppins"/>
            </a:endParaRPr>
          </a:p>
          <a:p>
            <a:pPr indent="-285750" lvl="0" marL="457200" rtl="0" algn="l">
              <a:lnSpc>
                <a:spcPct val="115000"/>
              </a:lnSpc>
              <a:spcBef>
                <a:spcPts val="0"/>
              </a:spcBef>
              <a:spcAft>
                <a:spcPts val="0"/>
              </a:spcAft>
              <a:buClr>
                <a:schemeClr val="dk1"/>
              </a:buClr>
              <a:buSzPts val="900"/>
              <a:buFont typeface="Poppins"/>
              <a:buChar char="●"/>
            </a:pPr>
            <a:r>
              <a:rPr lang="fr" sz="900">
                <a:solidFill>
                  <a:schemeClr val="dk1"/>
                </a:solidFill>
                <a:latin typeface="Poppins"/>
                <a:ea typeface="Poppins"/>
                <a:cs typeface="Poppins"/>
                <a:sym typeface="Poppins"/>
              </a:rPr>
              <a:t>Le paraclet dira tout ce qu'il aura entendu.</a:t>
            </a:r>
            <a:endParaRPr sz="900">
              <a:solidFill>
                <a:schemeClr val="dk1"/>
              </a:solidFill>
              <a:latin typeface="Poppins"/>
              <a:ea typeface="Poppins"/>
              <a:cs typeface="Poppins"/>
              <a:sym typeface="Poppins"/>
            </a:endParaRPr>
          </a:p>
          <a:p>
            <a:pPr indent="-285750" lvl="0" marL="457200" rtl="0" algn="l">
              <a:lnSpc>
                <a:spcPct val="115000"/>
              </a:lnSpc>
              <a:spcBef>
                <a:spcPts val="0"/>
              </a:spcBef>
              <a:spcAft>
                <a:spcPts val="0"/>
              </a:spcAft>
              <a:buClr>
                <a:schemeClr val="dk1"/>
              </a:buClr>
              <a:buSzPts val="900"/>
              <a:buFont typeface="Poppins"/>
              <a:buChar char="●"/>
            </a:pPr>
            <a:r>
              <a:rPr lang="fr" sz="900">
                <a:solidFill>
                  <a:schemeClr val="dk1"/>
                </a:solidFill>
                <a:latin typeface="Poppins"/>
                <a:ea typeface="Poppins"/>
                <a:cs typeface="Poppins"/>
                <a:sym typeface="Poppins"/>
              </a:rPr>
              <a:t>Le paraclet vous annoncera les choses à venir.</a:t>
            </a:r>
            <a:endParaRPr sz="900">
              <a:solidFill>
                <a:schemeClr val="dk1"/>
              </a:solidFill>
              <a:latin typeface="Poppins"/>
              <a:ea typeface="Poppins"/>
              <a:cs typeface="Poppins"/>
              <a:sym typeface="Poppins"/>
            </a:endParaRPr>
          </a:p>
          <a:p>
            <a:pPr indent="-285750" lvl="0" marL="457200" rtl="0" algn="l">
              <a:lnSpc>
                <a:spcPct val="115000"/>
              </a:lnSpc>
              <a:spcBef>
                <a:spcPts val="0"/>
              </a:spcBef>
              <a:spcAft>
                <a:spcPts val="0"/>
              </a:spcAft>
              <a:buClr>
                <a:schemeClr val="dk1"/>
              </a:buClr>
              <a:buSzPts val="900"/>
              <a:buFont typeface="Poppins"/>
              <a:buChar char="●"/>
            </a:pPr>
            <a:r>
              <a:rPr lang="fr" sz="900">
                <a:solidFill>
                  <a:schemeClr val="dk1"/>
                </a:solidFill>
                <a:latin typeface="Poppins"/>
                <a:ea typeface="Poppins"/>
                <a:cs typeface="Poppins"/>
                <a:sym typeface="Poppins"/>
              </a:rPr>
              <a:t>Le paraclet prendra de ce qui est à Jésus.</a:t>
            </a:r>
            <a:endParaRPr sz="900">
              <a:solidFill>
                <a:schemeClr val="dk1"/>
              </a:solidFill>
              <a:latin typeface="Poppins"/>
              <a:ea typeface="Poppins"/>
              <a:cs typeface="Poppins"/>
              <a:sym typeface="Poppins"/>
            </a:endParaRPr>
          </a:p>
          <a:p>
            <a:pPr indent="0" lvl="0" marL="0" rtl="0" algn="l">
              <a:spcBef>
                <a:spcPts val="100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014ae79438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014ae79438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fr" sz="1500">
                <a:solidFill>
                  <a:schemeClr val="dk1"/>
                </a:solidFill>
                <a:latin typeface="Poppins"/>
                <a:ea typeface="Poppins"/>
                <a:cs typeface="Poppins"/>
                <a:sym typeface="Poppins"/>
              </a:rPr>
              <a:t>Contexte</a:t>
            </a:r>
            <a:endParaRPr sz="1500">
              <a:solidFill>
                <a:schemeClr val="dk1"/>
              </a:solidFill>
              <a:latin typeface="Poppins"/>
              <a:ea typeface="Poppins"/>
              <a:cs typeface="Poppins"/>
              <a:sym typeface="Poppins"/>
            </a:endParaRPr>
          </a:p>
          <a:p>
            <a:pPr indent="0" lvl="0" marL="0" rtl="0" algn="l">
              <a:lnSpc>
                <a:spcPct val="115000"/>
              </a:lnSpc>
              <a:spcBef>
                <a:spcPts val="1000"/>
              </a:spcBef>
              <a:spcAft>
                <a:spcPts val="0"/>
              </a:spcAft>
              <a:buClr>
                <a:schemeClr val="dk1"/>
              </a:buClr>
              <a:buSzPts val="1100"/>
              <a:buFont typeface="Arial"/>
              <a:buNone/>
            </a:pPr>
            <a:r>
              <a:rPr lang="fr" sz="900">
                <a:solidFill>
                  <a:srgbClr val="0000FF"/>
                </a:solidFill>
                <a:latin typeface="Poppins"/>
                <a:ea typeface="Poppins"/>
                <a:cs typeface="Poppins"/>
                <a:sym typeface="Poppins"/>
              </a:rPr>
              <a:t>Jean 17:18</a:t>
            </a:r>
            <a:endParaRPr sz="900">
              <a:solidFill>
                <a:srgbClr val="0000FF"/>
              </a:solidFill>
              <a:latin typeface="Poppins"/>
              <a:ea typeface="Poppins"/>
              <a:cs typeface="Poppins"/>
              <a:sym typeface="Poppins"/>
            </a:endParaRPr>
          </a:p>
          <a:p>
            <a:pPr indent="0" lvl="0" marL="457200" rtl="0" algn="l">
              <a:lnSpc>
                <a:spcPct val="115000"/>
              </a:lnSpc>
              <a:spcBef>
                <a:spcPts val="1000"/>
              </a:spcBef>
              <a:spcAft>
                <a:spcPts val="0"/>
              </a:spcAft>
              <a:buClr>
                <a:schemeClr val="dk1"/>
              </a:buClr>
              <a:buSzPts val="1100"/>
              <a:buFont typeface="Arial"/>
              <a:buNone/>
            </a:pPr>
            <a:r>
              <a:rPr lang="fr" sz="900">
                <a:solidFill>
                  <a:srgbClr val="0000FF"/>
                </a:solidFill>
                <a:latin typeface="Poppins"/>
                <a:ea typeface="Poppins"/>
                <a:cs typeface="Poppins"/>
                <a:sym typeface="Poppins"/>
              </a:rPr>
              <a:t>Comme tu m'as envoyé dans le monde, </a:t>
            </a:r>
            <a:r>
              <a:rPr b="1" lang="fr" sz="900">
                <a:solidFill>
                  <a:srgbClr val="0000FF"/>
                </a:solidFill>
                <a:latin typeface="Poppins"/>
                <a:ea typeface="Poppins"/>
                <a:cs typeface="Poppins"/>
                <a:sym typeface="Poppins"/>
              </a:rPr>
              <a:t>je les ai aussi envoyés</a:t>
            </a:r>
            <a:r>
              <a:rPr lang="fr" sz="900">
                <a:solidFill>
                  <a:srgbClr val="0000FF"/>
                </a:solidFill>
                <a:latin typeface="Poppins"/>
                <a:ea typeface="Poppins"/>
                <a:cs typeface="Poppins"/>
                <a:sym typeface="Poppins"/>
              </a:rPr>
              <a:t> dans le monde. Et je me sanctifie moi-même pour eux, afin qu'eux aussi soient sanctifiés par la vérité. </a:t>
            </a:r>
            <a:r>
              <a:rPr b="1" lang="fr" sz="900">
                <a:solidFill>
                  <a:srgbClr val="0000FF"/>
                </a:solidFill>
                <a:latin typeface="Poppins"/>
                <a:ea typeface="Poppins"/>
                <a:cs typeface="Poppins"/>
                <a:sym typeface="Poppins"/>
              </a:rPr>
              <a:t>Ce n'est pas pour eux seulement que je prie</a:t>
            </a:r>
            <a:r>
              <a:rPr lang="fr" sz="900">
                <a:solidFill>
                  <a:srgbClr val="0000FF"/>
                </a:solidFill>
                <a:latin typeface="Poppins"/>
                <a:ea typeface="Poppins"/>
                <a:cs typeface="Poppins"/>
                <a:sym typeface="Poppins"/>
              </a:rPr>
              <a:t>, mais encore pour ceux qui croiront en moi par </a:t>
            </a:r>
            <a:r>
              <a:rPr i="1" lang="fr" sz="900" u="sng">
                <a:solidFill>
                  <a:srgbClr val="0000FF"/>
                </a:solidFill>
                <a:latin typeface="Poppins"/>
                <a:ea typeface="Poppins"/>
                <a:cs typeface="Poppins"/>
                <a:sym typeface="Poppins"/>
              </a:rPr>
              <a:t>leur</a:t>
            </a:r>
            <a:r>
              <a:rPr lang="fr" sz="900">
                <a:solidFill>
                  <a:srgbClr val="0000FF"/>
                </a:solidFill>
                <a:latin typeface="Poppins"/>
                <a:ea typeface="Poppins"/>
                <a:cs typeface="Poppins"/>
                <a:sym typeface="Poppins"/>
              </a:rPr>
              <a:t> parole,</a:t>
            </a:r>
            <a:endParaRPr sz="900">
              <a:solidFill>
                <a:srgbClr val="0000FF"/>
              </a:solidFill>
              <a:latin typeface="Poppins"/>
              <a:ea typeface="Poppins"/>
              <a:cs typeface="Poppins"/>
              <a:sym typeface="Poppins"/>
            </a:endParaRPr>
          </a:p>
          <a:p>
            <a:pPr indent="0" lvl="0" marL="0" rtl="0" algn="l">
              <a:lnSpc>
                <a:spcPct val="115000"/>
              </a:lnSpc>
              <a:spcBef>
                <a:spcPts val="1000"/>
              </a:spcBef>
              <a:spcAft>
                <a:spcPts val="0"/>
              </a:spcAft>
              <a:buClr>
                <a:schemeClr val="dk1"/>
              </a:buClr>
              <a:buSzPts val="1100"/>
              <a:buFont typeface="Arial"/>
              <a:buNone/>
            </a:pPr>
            <a:r>
              <a:rPr i="1" lang="fr" sz="900" u="sng">
                <a:solidFill>
                  <a:schemeClr val="dk1"/>
                </a:solidFill>
                <a:latin typeface="Poppins"/>
                <a:ea typeface="Poppins"/>
                <a:cs typeface="Poppins"/>
                <a:sym typeface="Poppins"/>
              </a:rPr>
              <a:t>Après l’annonce de la prophétie du Paraclet, Jésus prie pour les apôtres.</a:t>
            </a:r>
            <a:endParaRPr i="1" sz="900" u="sng">
              <a:solidFill>
                <a:schemeClr val="dk1"/>
              </a:solidFill>
              <a:latin typeface="Poppins"/>
              <a:ea typeface="Poppins"/>
              <a:cs typeface="Poppins"/>
              <a:sym typeface="Poppins"/>
            </a:endParaRPr>
          </a:p>
          <a:p>
            <a:pPr indent="0" lvl="0" marL="0" rtl="0" algn="l">
              <a:lnSpc>
                <a:spcPct val="115000"/>
              </a:lnSpc>
              <a:spcBef>
                <a:spcPts val="1000"/>
              </a:spcBef>
              <a:spcAft>
                <a:spcPts val="0"/>
              </a:spcAft>
              <a:buClr>
                <a:schemeClr val="dk1"/>
              </a:buClr>
              <a:buSzPts val="1100"/>
              <a:buFont typeface="Arial"/>
              <a:buNone/>
            </a:pPr>
            <a:r>
              <a:rPr lang="fr" sz="900">
                <a:solidFill>
                  <a:schemeClr val="dk1"/>
                </a:solidFill>
                <a:latin typeface="Poppins"/>
                <a:ea typeface="Poppins"/>
                <a:cs typeface="Poppins"/>
                <a:sym typeface="Poppins"/>
              </a:rPr>
              <a:t>Ici on voit que:</a:t>
            </a:r>
            <a:endParaRPr sz="900">
              <a:solidFill>
                <a:schemeClr val="dk1"/>
              </a:solidFill>
              <a:latin typeface="Poppins"/>
              <a:ea typeface="Poppins"/>
              <a:cs typeface="Poppins"/>
              <a:sym typeface="Poppins"/>
            </a:endParaRPr>
          </a:p>
          <a:p>
            <a:pPr indent="-285750" lvl="0" marL="457200" rtl="0" algn="l">
              <a:lnSpc>
                <a:spcPct val="115000"/>
              </a:lnSpc>
              <a:spcBef>
                <a:spcPts val="1000"/>
              </a:spcBef>
              <a:spcAft>
                <a:spcPts val="0"/>
              </a:spcAft>
              <a:buClr>
                <a:schemeClr val="dk1"/>
              </a:buClr>
              <a:buSzPts val="900"/>
              <a:buFont typeface="Poppins"/>
              <a:buChar char="●"/>
            </a:pPr>
            <a:r>
              <a:rPr lang="fr" sz="900">
                <a:solidFill>
                  <a:schemeClr val="dk1"/>
                </a:solidFill>
                <a:latin typeface="Poppins"/>
                <a:ea typeface="Poppins"/>
                <a:cs typeface="Poppins"/>
                <a:sym typeface="Poppins"/>
              </a:rPr>
              <a:t>Jésus à envoyer les apôtres.</a:t>
            </a:r>
            <a:endParaRPr sz="900">
              <a:solidFill>
                <a:schemeClr val="dk1"/>
              </a:solidFill>
              <a:latin typeface="Poppins"/>
              <a:ea typeface="Poppins"/>
              <a:cs typeface="Poppins"/>
              <a:sym typeface="Poppins"/>
            </a:endParaRPr>
          </a:p>
          <a:p>
            <a:pPr indent="-285750" lvl="0" marL="457200" rtl="0" algn="l">
              <a:lnSpc>
                <a:spcPct val="115000"/>
              </a:lnSpc>
              <a:spcBef>
                <a:spcPts val="0"/>
              </a:spcBef>
              <a:spcAft>
                <a:spcPts val="0"/>
              </a:spcAft>
              <a:buClr>
                <a:schemeClr val="dk1"/>
              </a:buClr>
              <a:buSzPts val="900"/>
              <a:buFont typeface="Poppins"/>
              <a:buChar char="●"/>
            </a:pPr>
            <a:r>
              <a:rPr lang="fr" sz="900">
                <a:solidFill>
                  <a:schemeClr val="dk1"/>
                </a:solidFill>
                <a:latin typeface="Poppins"/>
                <a:ea typeface="Poppins"/>
                <a:cs typeface="Poppins"/>
                <a:sym typeface="Poppins"/>
              </a:rPr>
              <a:t>Jésus ne prie pas que pour </a:t>
            </a:r>
            <a:r>
              <a:rPr i="1" lang="fr" sz="900" u="sng">
                <a:solidFill>
                  <a:schemeClr val="dk1"/>
                </a:solidFill>
                <a:latin typeface="Poppins"/>
                <a:ea typeface="Poppins"/>
                <a:cs typeface="Poppins"/>
                <a:sym typeface="Poppins"/>
              </a:rPr>
              <a:t>eux</a:t>
            </a:r>
            <a:r>
              <a:rPr lang="fr" sz="900">
                <a:solidFill>
                  <a:schemeClr val="dk1"/>
                </a:solidFill>
                <a:latin typeface="Poppins"/>
                <a:ea typeface="Poppins"/>
                <a:cs typeface="Poppins"/>
                <a:sym typeface="Poppins"/>
              </a:rPr>
              <a:t>, le </a:t>
            </a:r>
            <a:r>
              <a:rPr i="1" lang="fr" sz="900" u="sng">
                <a:solidFill>
                  <a:schemeClr val="dk1"/>
                </a:solidFill>
                <a:latin typeface="Poppins"/>
                <a:ea typeface="Poppins"/>
                <a:cs typeface="Poppins"/>
                <a:sym typeface="Poppins"/>
              </a:rPr>
              <a:t>eux</a:t>
            </a:r>
            <a:r>
              <a:rPr lang="fr" sz="900">
                <a:solidFill>
                  <a:schemeClr val="dk1"/>
                </a:solidFill>
                <a:latin typeface="Poppins"/>
                <a:ea typeface="Poppins"/>
                <a:cs typeface="Poppins"/>
                <a:sym typeface="Poppins"/>
              </a:rPr>
              <a:t> étant ceux pour qui Jésus à prier , donc les apôtres mais aussi ceux qui reçoivent le paraclet.</a:t>
            </a:r>
            <a:endParaRPr sz="900">
              <a:solidFill>
                <a:schemeClr val="dk1"/>
              </a:solidFill>
              <a:latin typeface="Poppins"/>
              <a:ea typeface="Poppins"/>
              <a:cs typeface="Poppins"/>
              <a:sym typeface="Poppins"/>
            </a:endParaRPr>
          </a:p>
          <a:p>
            <a:pPr indent="0" lvl="0" marL="0" rtl="0" algn="l">
              <a:spcBef>
                <a:spcPts val="100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014ae79438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014ae79438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2000"/>
              </a:spcBef>
              <a:spcAft>
                <a:spcPts val="0"/>
              </a:spcAft>
              <a:buClr>
                <a:schemeClr val="dk1"/>
              </a:buClr>
              <a:buSzPts val="1100"/>
              <a:buFont typeface="Arial"/>
              <a:buNone/>
            </a:pPr>
            <a:r>
              <a:rPr lang="fr" sz="1800">
                <a:solidFill>
                  <a:schemeClr val="dk1"/>
                </a:solidFill>
                <a:latin typeface="Poppins"/>
                <a:ea typeface="Poppins"/>
                <a:cs typeface="Poppins"/>
                <a:sym typeface="Poppins"/>
              </a:rPr>
              <a:t>Le paraclet est reçu des Apôtres</a:t>
            </a:r>
            <a:endParaRPr baseline="-25000" sz="1800">
              <a:solidFill>
                <a:schemeClr val="dk1"/>
              </a:solidFill>
              <a:latin typeface="Poppins"/>
              <a:ea typeface="Poppins"/>
              <a:cs typeface="Poppins"/>
              <a:sym typeface="Poppins"/>
            </a:endParaRPr>
          </a:p>
          <a:p>
            <a:pPr indent="0" lvl="0" marL="0" rtl="0" algn="l">
              <a:lnSpc>
                <a:spcPct val="115000"/>
              </a:lnSpc>
              <a:spcBef>
                <a:spcPts val="1000"/>
              </a:spcBef>
              <a:spcAft>
                <a:spcPts val="0"/>
              </a:spcAft>
              <a:buClr>
                <a:schemeClr val="dk1"/>
              </a:buClr>
              <a:buSzPts val="1100"/>
              <a:buFont typeface="Arial"/>
              <a:buNone/>
            </a:pPr>
            <a:r>
              <a:rPr i="1" lang="fr" sz="900" u="sng">
                <a:solidFill>
                  <a:schemeClr val="dk1"/>
                </a:solidFill>
                <a:latin typeface="Poppins"/>
                <a:ea typeface="Poppins"/>
                <a:cs typeface="Poppins"/>
                <a:sym typeface="Poppins"/>
              </a:rPr>
              <a:t>Comment sait-on que le Paraclet est reçu des Apôtres ?</a:t>
            </a:r>
            <a:endParaRPr sz="900">
              <a:solidFill>
                <a:schemeClr val="dk1"/>
              </a:solidFill>
              <a:latin typeface="Poppins"/>
              <a:ea typeface="Poppins"/>
              <a:cs typeface="Poppins"/>
              <a:sym typeface="Poppins"/>
            </a:endParaRPr>
          </a:p>
          <a:p>
            <a:pPr indent="0" lvl="0" marL="0" rtl="0" algn="l">
              <a:lnSpc>
                <a:spcPct val="115000"/>
              </a:lnSpc>
              <a:spcBef>
                <a:spcPts val="1000"/>
              </a:spcBef>
              <a:spcAft>
                <a:spcPts val="0"/>
              </a:spcAft>
              <a:buClr>
                <a:schemeClr val="dk1"/>
              </a:buClr>
              <a:buSzPts val="1100"/>
              <a:buFont typeface="Arial"/>
              <a:buNone/>
            </a:pPr>
            <a:r>
              <a:rPr lang="fr" sz="900">
                <a:solidFill>
                  <a:schemeClr val="dk1"/>
                </a:solidFill>
                <a:latin typeface="Poppins"/>
                <a:ea typeface="Poppins"/>
                <a:cs typeface="Poppins"/>
                <a:sym typeface="Poppins"/>
              </a:rPr>
              <a:t>⚡Tous les auteurs de critique textuelle pensent que le paraclet est reçu des apôtres, tous les chrétiens non hérétiques le pense aussi. L’étude narratologique du texte attribue clairement et sans ambiguïté le discours de Jésus aux apôtres et l’étude des temps employés par Jésus aussi.⚡</a:t>
            </a:r>
            <a:endParaRPr sz="900">
              <a:solidFill>
                <a:schemeClr val="dk1"/>
              </a:solidFill>
              <a:latin typeface="Poppins"/>
              <a:ea typeface="Poppins"/>
              <a:cs typeface="Poppins"/>
              <a:sym typeface="Poppins"/>
            </a:endParaRPr>
          </a:p>
          <a:p>
            <a:pPr indent="0" lvl="0" marL="0" rtl="0" algn="l">
              <a:lnSpc>
                <a:spcPct val="115000"/>
              </a:lnSpc>
              <a:spcBef>
                <a:spcPts val="1000"/>
              </a:spcBef>
              <a:spcAft>
                <a:spcPts val="0"/>
              </a:spcAft>
              <a:buClr>
                <a:schemeClr val="dk1"/>
              </a:buClr>
              <a:buSzPts val="1100"/>
              <a:buFont typeface="Arial"/>
              <a:buNone/>
            </a:pPr>
            <a:r>
              <a:rPr lang="fr" sz="900">
                <a:solidFill>
                  <a:schemeClr val="dk1"/>
                </a:solidFill>
                <a:latin typeface="Poppins"/>
                <a:ea typeface="Poppins"/>
                <a:cs typeface="Poppins"/>
                <a:sym typeface="Poppins"/>
              </a:rPr>
              <a:t>Le paraclet est reçu des Apôtres car :</a:t>
            </a:r>
            <a:endParaRPr sz="900">
              <a:solidFill>
                <a:schemeClr val="dk1"/>
              </a:solidFill>
              <a:latin typeface="Poppins"/>
              <a:ea typeface="Poppins"/>
              <a:cs typeface="Poppins"/>
              <a:sym typeface="Poppins"/>
            </a:endParaRPr>
          </a:p>
          <a:p>
            <a:pPr indent="-285750" lvl="0" marL="457200" rtl="0" algn="l">
              <a:lnSpc>
                <a:spcPct val="115000"/>
              </a:lnSpc>
              <a:spcBef>
                <a:spcPts val="1000"/>
              </a:spcBef>
              <a:spcAft>
                <a:spcPts val="0"/>
              </a:spcAft>
              <a:buClr>
                <a:schemeClr val="dk1"/>
              </a:buClr>
              <a:buSzPts val="900"/>
              <a:buFont typeface="Poppins"/>
              <a:buChar char="●"/>
            </a:pPr>
            <a:r>
              <a:rPr lang="fr" sz="900" u="sng">
                <a:solidFill>
                  <a:srgbClr val="1155CC"/>
                </a:solidFill>
                <a:latin typeface="Poppins"/>
                <a:ea typeface="Poppins"/>
                <a:cs typeface="Poppins"/>
                <a:sym typeface="Poppins"/>
                <a:hlinkClick r:id="rId2">
                  <a:extLst>
                    <a:ext uri="{A12FA001-AC4F-418D-AE19-62706E023703}">
                      <ahyp:hlinkClr val="tx"/>
                    </a:ext>
                  </a:extLst>
                </a:hlinkClick>
              </a:rPr>
              <a:t>Les </a:t>
            </a:r>
            <a:r>
              <a:rPr b="1" lang="fr" sz="900" u="sng">
                <a:solidFill>
                  <a:srgbClr val="1155CC"/>
                </a:solidFill>
                <a:latin typeface="Poppins"/>
                <a:ea typeface="Poppins"/>
                <a:cs typeface="Poppins"/>
                <a:sym typeface="Poppins"/>
                <a:hlinkClick r:id="rId3">
                  <a:extLst>
                    <a:ext uri="{A12FA001-AC4F-418D-AE19-62706E023703}">
                      <ahyp:hlinkClr val="tx"/>
                    </a:ext>
                  </a:extLst>
                </a:hlinkClick>
              </a:rPr>
              <a:t>critiques universitaires</a:t>
            </a:r>
            <a:r>
              <a:rPr lang="fr" sz="900" u="sng">
                <a:solidFill>
                  <a:srgbClr val="1155CC"/>
                </a:solidFill>
                <a:latin typeface="Poppins"/>
                <a:ea typeface="Poppins"/>
                <a:cs typeface="Poppins"/>
                <a:sym typeface="Poppins"/>
                <a:hlinkClick r:id="rId4">
                  <a:extLst>
                    <a:ext uri="{A12FA001-AC4F-418D-AE19-62706E023703}">
                      <ahyp:hlinkClr val="tx"/>
                    </a:ext>
                  </a:extLst>
                </a:hlinkClick>
              </a:rPr>
              <a:t> admettent que le paraclet est reçu par les apôtres.</a:t>
            </a:r>
            <a:endParaRPr sz="900">
              <a:solidFill>
                <a:schemeClr val="dk1"/>
              </a:solidFill>
              <a:latin typeface="Poppins"/>
              <a:ea typeface="Poppins"/>
              <a:cs typeface="Poppins"/>
              <a:sym typeface="Poppins"/>
            </a:endParaRPr>
          </a:p>
          <a:p>
            <a:pPr indent="-285750" lvl="0" marL="457200" rtl="0" algn="l">
              <a:lnSpc>
                <a:spcPct val="115000"/>
              </a:lnSpc>
              <a:spcBef>
                <a:spcPts val="0"/>
              </a:spcBef>
              <a:spcAft>
                <a:spcPts val="0"/>
              </a:spcAft>
              <a:buClr>
                <a:schemeClr val="dk1"/>
              </a:buClr>
              <a:buSzPts val="900"/>
              <a:buFont typeface="Poppins"/>
              <a:buChar char="●"/>
            </a:pPr>
            <a:r>
              <a:rPr lang="fr" sz="900" u="sng">
                <a:solidFill>
                  <a:srgbClr val="1155CC"/>
                </a:solidFill>
                <a:latin typeface="Poppins"/>
                <a:ea typeface="Poppins"/>
                <a:cs typeface="Poppins"/>
                <a:sym typeface="Poppins"/>
                <a:hlinkClick r:id="rId5">
                  <a:extLst>
                    <a:ext uri="{A12FA001-AC4F-418D-AE19-62706E023703}">
                      <ahyp:hlinkClr val="tx"/>
                    </a:ext>
                  </a:extLst>
                </a:hlinkClick>
              </a:rPr>
              <a:t>L'identification du “vous” employée par Jésus dans son discours d’adieu au travers de la </a:t>
            </a:r>
            <a:r>
              <a:rPr b="1" lang="fr" sz="900" u="sng">
                <a:solidFill>
                  <a:srgbClr val="1155CC"/>
                </a:solidFill>
                <a:latin typeface="Poppins"/>
                <a:ea typeface="Poppins"/>
                <a:cs typeface="Poppins"/>
                <a:sym typeface="Poppins"/>
                <a:hlinkClick r:id="rId6">
                  <a:extLst>
                    <a:ext uri="{A12FA001-AC4F-418D-AE19-62706E023703}">
                      <ahyp:hlinkClr val="tx"/>
                    </a:ext>
                  </a:extLst>
                </a:hlinkClick>
              </a:rPr>
              <a:t>Narratologie</a:t>
            </a:r>
            <a:r>
              <a:rPr lang="fr" sz="900" u="sng">
                <a:solidFill>
                  <a:srgbClr val="1155CC"/>
                </a:solidFill>
                <a:latin typeface="Poppins"/>
                <a:ea typeface="Poppins"/>
                <a:cs typeface="Poppins"/>
                <a:sym typeface="Poppins"/>
                <a:hlinkClick r:id="rId7">
                  <a:extLst>
                    <a:ext uri="{A12FA001-AC4F-418D-AE19-62706E023703}">
                      <ahyp:hlinkClr val="tx"/>
                    </a:ext>
                  </a:extLst>
                </a:hlinkClick>
              </a:rPr>
              <a:t>.</a:t>
            </a:r>
            <a:endParaRPr sz="900">
              <a:solidFill>
                <a:schemeClr val="dk1"/>
              </a:solidFill>
              <a:latin typeface="Poppins"/>
              <a:ea typeface="Poppins"/>
              <a:cs typeface="Poppins"/>
              <a:sym typeface="Poppins"/>
            </a:endParaRPr>
          </a:p>
          <a:p>
            <a:pPr indent="-285750" lvl="0" marL="457200" rtl="0" algn="l">
              <a:lnSpc>
                <a:spcPct val="115000"/>
              </a:lnSpc>
              <a:spcBef>
                <a:spcPts val="0"/>
              </a:spcBef>
              <a:spcAft>
                <a:spcPts val="0"/>
              </a:spcAft>
              <a:buClr>
                <a:schemeClr val="dk1"/>
              </a:buClr>
              <a:buSzPts val="900"/>
              <a:buFont typeface="Poppins"/>
              <a:buChar char="●"/>
            </a:pPr>
            <a:r>
              <a:rPr lang="fr" sz="900" u="sng">
                <a:solidFill>
                  <a:srgbClr val="1155CC"/>
                </a:solidFill>
                <a:latin typeface="Poppins"/>
                <a:ea typeface="Poppins"/>
                <a:cs typeface="Poppins"/>
                <a:sym typeface="Poppins"/>
                <a:hlinkClick r:id="rId8">
                  <a:extLst>
                    <a:ext uri="{A12FA001-AC4F-418D-AE19-62706E023703}">
                      <ahyp:hlinkClr val="tx"/>
                    </a:ext>
                  </a:extLst>
                </a:hlinkClick>
              </a:rPr>
              <a:t>L’ancrage de la présence du paraclet lors du discours d’adieu de Jésus par </a:t>
            </a:r>
            <a:r>
              <a:rPr b="1" lang="fr" sz="900" u="sng">
                <a:solidFill>
                  <a:srgbClr val="1155CC"/>
                </a:solidFill>
                <a:latin typeface="Poppins"/>
                <a:ea typeface="Poppins"/>
                <a:cs typeface="Poppins"/>
                <a:sym typeface="Poppins"/>
                <a:hlinkClick r:id="rId9">
                  <a:extLst>
                    <a:ext uri="{A12FA001-AC4F-418D-AE19-62706E023703}">
                      <ahyp:hlinkClr val="tx"/>
                    </a:ext>
                  </a:extLst>
                </a:hlinkClick>
              </a:rPr>
              <a:t>l'utilisation du présent</a:t>
            </a:r>
            <a:r>
              <a:rPr lang="fr" sz="900" u="sng">
                <a:solidFill>
                  <a:srgbClr val="1155CC"/>
                </a:solidFill>
                <a:latin typeface="Poppins"/>
                <a:ea typeface="Poppins"/>
                <a:cs typeface="Poppins"/>
                <a:sym typeface="Poppins"/>
                <a:hlinkClick r:id="rId10">
                  <a:extLst>
                    <a:ext uri="{A12FA001-AC4F-418D-AE19-62706E023703}">
                      <ahyp:hlinkClr val="tx"/>
                    </a:ext>
                  </a:extLst>
                </a:hlinkClick>
              </a:rPr>
              <a:t> dans ses phrases.</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014ae79438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014ae79438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600"/>
              </a:spcBef>
              <a:spcAft>
                <a:spcPts val="0"/>
              </a:spcAft>
              <a:buClr>
                <a:schemeClr val="dk1"/>
              </a:buClr>
              <a:buSzPts val="1100"/>
              <a:buFont typeface="Arial"/>
              <a:buNone/>
            </a:pPr>
            <a:r>
              <a:rPr lang="fr" sz="1400">
                <a:solidFill>
                  <a:srgbClr val="434343"/>
                </a:solidFill>
                <a:latin typeface="Poppins"/>
                <a:ea typeface="Poppins"/>
                <a:cs typeface="Poppins"/>
                <a:sym typeface="Poppins"/>
              </a:rPr>
              <a:t>Argument 1 / </a:t>
            </a:r>
            <a:r>
              <a:rPr baseline="-25000" lang="fr" sz="1400">
                <a:solidFill>
                  <a:srgbClr val="434343"/>
                </a:solidFill>
                <a:latin typeface="Poppins"/>
                <a:ea typeface="Poppins"/>
                <a:cs typeface="Poppins"/>
                <a:sym typeface="Poppins"/>
              </a:rPr>
              <a:t>Critiques universitaires</a:t>
            </a:r>
            <a:endParaRPr baseline="-25000" sz="1400">
              <a:solidFill>
                <a:srgbClr val="434343"/>
              </a:solidFill>
              <a:latin typeface="Poppins"/>
              <a:ea typeface="Poppins"/>
              <a:cs typeface="Poppins"/>
              <a:sym typeface="Poppins"/>
            </a:endParaRPr>
          </a:p>
          <a:p>
            <a:pPr indent="0" lvl="0" marL="0" rtl="0" algn="l">
              <a:lnSpc>
                <a:spcPct val="115000"/>
              </a:lnSpc>
              <a:spcBef>
                <a:spcPts val="1000"/>
              </a:spcBef>
              <a:spcAft>
                <a:spcPts val="0"/>
              </a:spcAft>
              <a:buClr>
                <a:schemeClr val="dk1"/>
              </a:buClr>
              <a:buSzPts val="1100"/>
              <a:buFont typeface="Arial"/>
              <a:buNone/>
            </a:pPr>
            <a:r>
              <a:rPr i="1" lang="fr" sz="900" u="sng">
                <a:solidFill>
                  <a:schemeClr val="dk1"/>
                </a:solidFill>
                <a:latin typeface="Poppins"/>
                <a:ea typeface="Poppins"/>
                <a:cs typeface="Poppins"/>
                <a:sym typeface="Poppins"/>
              </a:rPr>
              <a:t>Comment l’avis des critiques universitaires confirme que le paraclet est reçu des apôtres ?</a:t>
            </a:r>
            <a:endParaRPr baseline="-25000" sz="900">
              <a:solidFill>
                <a:schemeClr val="dk1"/>
              </a:solidFill>
              <a:latin typeface="Poppins"/>
              <a:ea typeface="Poppins"/>
              <a:cs typeface="Poppins"/>
              <a:sym typeface="Poppins"/>
            </a:endParaRPr>
          </a:p>
          <a:p>
            <a:pPr indent="0" lvl="0" marL="0" rtl="0" algn="l">
              <a:lnSpc>
                <a:spcPct val="115000"/>
              </a:lnSpc>
              <a:spcBef>
                <a:spcPts val="1000"/>
              </a:spcBef>
              <a:spcAft>
                <a:spcPts val="0"/>
              </a:spcAft>
              <a:buClr>
                <a:schemeClr val="dk1"/>
              </a:buClr>
              <a:buSzPts val="1100"/>
              <a:buFont typeface="Arial"/>
              <a:buNone/>
            </a:pPr>
            <a:r>
              <a:rPr lang="fr" sz="900">
                <a:solidFill>
                  <a:schemeClr val="dk1"/>
                </a:solidFill>
                <a:latin typeface="Poppins"/>
                <a:ea typeface="Poppins"/>
                <a:cs typeface="Poppins"/>
                <a:sym typeface="Poppins"/>
              </a:rPr>
              <a:t>Les critiques universitaires supposent, soit que </a:t>
            </a:r>
            <a:r>
              <a:rPr b="1" lang="fr" sz="900">
                <a:solidFill>
                  <a:schemeClr val="dk1"/>
                </a:solidFill>
                <a:latin typeface="Poppins"/>
                <a:ea typeface="Poppins"/>
                <a:cs typeface="Poppins"/>
                <a:sym typeface="Poppins"/>
              </a:rPr>
              <a:t>le don du Paraclet est réservé à un groupe spécifique</a:t>
            </a:r>
            <a:r>
              <a:rPr lang="fr" sz="900">
                <a:solidFill>
                  <a:schemeClr val="dk1"/>
                </a:solidFill>
                <a:latin typeface="Poppins"/>
                <a:ea typeface="Poppins"/>
                <a:cs typeface="Poppins"/>
                <a:sym typeface="Poppins"/>
              </a:rPr>
              <a:t> de la communauté (</a:t>
            </a:r>
            <a:r>
              <a:rPr b="1" lang="fr" sz="900">
                <a:solidFill>
                  <a:schemeClr val="dk1"/>
                </a:solidFill>
                <a:latin typeface="Poppins"/>
                <a:ea typeface="Poppins"/>
                <a:cs typeface="Poppins"/>
                <a:sym typeface="Poppins"/>
              </a:rPr>
              <a:t>apôtres</a:t>
            </a:r>
            <a:r>
              <a:rPr lang="fr" sz="900">
                <a:solidFill>
                  <a:schemeClr val="dk1"/>
                </a:solidFill>
                <a:latin typeface="Poppins"/>
                <a:ea typeface="Poppins"/>
                <a:cs typeface="Poppins"/>
                <a:sym typeface="Poppins"/>
              </a:rPr>
              <a:t>) tel que Boring et Johnston ou qu’au vue de la crise d’autorité dans l'épître de Jean (1 Jean 4:1-4) il </a:t>
            </a:r>
            <a:r>
              <a:rPr b="1" lang="fr" sz="900">
                <a:solidFill>
                  <a:schemeClr val="dk1"/>
                </a:solidFill>
                <a:latin typeface="Poppins"/>
                <a:ea typeface="Poppins"/>
                <a:cs typeface="Poppins"/>
                <a:sym typeface="Poppins"/>
              </a:rPr>
              <a:t>n’est pas réservé à un groupe d'intermédiaire</a:t>
            </a:r>
            <a:r>
              <a:rPr lang="fr" sz="900">
                <a:solidFill>
                  <a:schemeClr val="dk1"/>
                </a:solidFill>
                <a:latin typeface="Poppins"/>
                <a:ea typeface="Poppins"/>
                <a:cs typeface="Poppins"/>
                <a:sym typeface="Poppins"/>
              </a:rPr>
              <a:t> tel que R.E. Brown le dit. Mais aucun universitaire n'a envisagé un prophète non chrétien du 7</a:t>
            </a:r>
            <a:r>
              <a:rPr baseline="30000" lang="fr" sz="900">
                <a:solidFill>
                  <a:schemeClr val="dk1"/>
                </a:solidFill>
                <a:latin typeface="Poppins"/>
                <a:ea typeface="Poppins"/>
                <a:cs typeface="Poppins"/>
                <a:sym typeface="Poppins"/>
              </a:rPr>
              <a:t>éme</a:t>
            </a:r>
            <a:r>
              <a:rPr lang="fr" sz="900">
                <a:solidFill>
                  <a:schemeClr val="dk1"/>
                </a:solidFill>
                <a:latin typeface="Poppins"/>
                <a:ea typeface="Poppins"/>
                <a:cs typeface="Poppins"/>
                <a:sym typeface="Poppins"/>
              </a:rPr>
              <a:t> siècle.</a:t>
            </a:r>
            <a:endParaRPr sz="900">
              <a:solidFill>
                <a:schemeClr val="dk1"/>
              </a:solidFill>
              <a:latin typeface="Poppins"/>
              <a:ea typeface="Poppins"/>
              <a:cs typeface="Poppins"/>
              <a:sym typeface="Poppins"/>
            </a:endParaRPr>
          </a:p>
          <a:p>
            <a:pPr indent="0" lvl="0" marL="0" rtl="0" algn="l">
              <a:lnSpc>
                <a:spcPct val="115000"/>
              </a:lnSpc>
              <a:spcBef>
                <a:spcPts val="1000"/>
              </a:spcBef>
              <a:spcAft>
                <a:spcPts val="0"/>
              </a:spcAft>
              <a:buClr>
                <a:schemeClr val="dk1"/>
              </a:buClr>
              <a:buSzPts val="1100"/>
              <a:buFont typeface="Arial"/>
              <a:buNone/>
            </a:pPr>
            <a:r>
              <a:rPr lang="fr" sz="900">
                <a:solidFill>
                  <a:schemeClr val="dk1"/>
                </a:solidFill>
                <a:latin typeface="Poppins"/>
                <a:ea typeface="Poppins"/>
                <a:cs typeface="Poppins"/>
                <a:sym typeface="Poppins"/>
              </a:rPr>
              <a:t>Il est très peu probable que le rôle du paraclet soit celui d’un prophète Jean donne de l’importance au prophétisme comme on le remarque dans sa première épître (1 Jean 4:1-4).</a:t>
            </a:r>
            <a:endParaRPr sz="900">
              <a:solidFill>
                <a:schemeClr val="dk1"/>
              </a:solidFill>
              <a:latin typeface="Poppins"/>
              <a:ea typeface="Poppins"/>
              <a:cs typeface="Poppins"/>
              <a:sym typeface="Poppins"/>
            </a:endParaRPr>
          </a:p>
          <a:p>
            <a:pPr indent="0" lvl="0" marL="0" rtl="0" algn="l">
              <a:lnSpc>
                <a:spcPct val="115000"/>
              </a:lnSpc>
              <a:spcBef>
                <a:spcPts val="1000"/>
              </a:spcBef>
              <a:spcAft>
                <a:spcPts val="0"/>
              </a:spcAft>
              <a:buClr>
                <a:schemeClr val="dk1"/>
              </a:buClr>
              <a:buSzPts val="1100"/>
              <a:buFont typeface="Arial"/>
              <a:buNone/>
            </a:pPr>
            <a:r>
              <a:rPr lang="fr" sz="900">
                <a:solidFill>
                  <a:schemeClr val="dk1"/>
                </a:solidFill>
                <a:latin typeface="Poppins"/>
                <a:ea typeface="Poppins"/>
                <a:cs typeface="Poppins"/>
                <a:sym typeface="Poppins"/>
              </a:rPr>
              <a:t>Pour </a:t>
            </a:r>
            <a:r>
              <a:rPr lang="fr" sz="900" u="sng">
                <a:solidFill>
                  <a:srgbClr val="1155CC"/>
                </a:solidFill>
                <a:latin typeface="Poppins"/>
                <a:ea typeface="Poppins"/>
                <a:cs typeface="Poppins"/>
                <a:sym typeface="Poppins"/>
                <a:hlinkClick r:id="rId2">
                  <a:extLst>
                    <a:ext uri="{A12FA001-AC4F-418D-AE19-62706E023703}">
                      <ahyp:hlinkClr val="tx"/>
                    </a:ext>
                  </a:extLst>
                </a:hlinkClick>
              </a:rPr>
              <a:t>Rudolf Schnackenburg</a:t>
            </a:r>
            <a:r>
              <a:rPr lang="fr" sz="900">
                <a:solidFill>
                  <a:schemeClr val="dk1"/>
                </a:solidFill>
                <a:latin typeface="Poppins"/>
                <a:ea typeface="Poppins"/>
                <a:cs typeface="Poppins"/>
                <a:sym typeface="Poppins"/>
              </a:rPr>
              <a:t>, le paraclet vient dans toute la communauté représentée par les apôtres.</a:t>
            </a:r>
            <a:endParaRPr sz="900">
              <a:solidFill>
                <a:schemeClr val="dk1"/>
              </a:solidFill>
              <a:latin typeface="Poppins"/>
              <a:ea typeface="Poppins"/>
              <a:cs typeface="Poppins"/>
              <a:sym typeface="Poppins"/>
            </a:endParaRPr>
          </a:p>
          <a:p>
            <a:pPr indent="0" lvl="0" marL="0" rtl="0" algn="r">
              <a:lnSpc>
                <a:spcPct val="115000"/>
              </a:lnSpc>
              <a:spcBef>
                <a:spcPts val="1000"/>
              </a:spcBef>
              <a:spcAft>
                <a:spcPts val="0"/>
              </a:spcAft>
              <a:buClr>
                <a:schemeClr val="dk1"/>
              </a:buClr>
              <a:buSzPts val="1100"/>
              <a:buFont typeface="Arial"/>
              <a:buNone/>
            </a:pPr>
            <a:r>
              <a:rPr lang="fr" sz="1000">
                <a:solidFill>
                  <a:schemeClr val="dk1"/>
                </a:solidFill>
                <a:latin typeface="Poppins"/>
                <a:ea typeface="Poppins"/>
                <a:cs typeface="Poppins"/>
                <a:sym typeface="Poppins"/>
              </a:rPr>
              <a:t>Voir </a:t>
            </a:r>
            <a:r>
              <a:rPr lang="fr" sz="1000" u="sng">
                <a:solidFill>
                  <a:srgbClr val="1155CC"/>
                </a:solidFill>
                <a:latin typeface="Poppins"/>
                <a:ea typeface="Poppins"/>
                <a:cs typeface="Poppins"/>
                <a:sym typeface="Poppins"/>
                <a:hlinkClick r:id="rId3">
                  <a:extLst>
                    <a:ext uri="{A12FA001-AC4F-418D-AE19-62706E023703}">
                      <ahyp:hlinkClr val="tx"/>
                    </a:ext>
                  </a:extLst>
                </a:hlinkClick>
              </a:rPr>
              <a:t>Annexe 11</a:t>
            </a:r>
            <a:endParaRPr sz="1000">
              <a:solidFill>
                <a:schemeClr val="dk1"/>
              </a:solidFill>
              <a:latin typeface="Poppins"/>
              <a:ea typeface="Poppins"/>
              <a:cs typeface="Poppins"/>
              <a:sym typeface="Poppins"/>
            </a:endParaRPr>
          </a:p>
          <a:p>
            <a:pPr indent="0" lvl="0" marL="0" rtl="0" algn="l">
              <a:lnSpc>
                <a:spcPct val="115000"/>
              </a:lnSpc>
              <a:spcBef>
                <a:spcPts val="1000"/>
              </a:spcBef>
              <a:spcAft>
                <a:spcPts val="0"/>
              </a:spcAft>
              <a:buClr>
                <a:schemeClr val="dk1"/>
              </a:buClr>
              <a:buSzPts val="1100"/>
              <a:buFont typeface="Arial"/>
              <a:buNone/>
            </a:pPr>
            <a:r>
              <a:rPr lang="fr" sz="900">
                <a:solidFill>
                  <a:srgbClr val="FF0000"/>
                </a:solidFill>
                <a:latin typeface="Poppins"/>
                <a:ea typeface="Poppins"/>
                <a:cs typeface="Poppins"/>
                <a:sym typeface="Poppins"/>
              </a:rPr>
              <a:t>Pourquoi aucun universitaire n’a associé le paraclet à Muhammad ?</a:t>
            </a:r>
            <a:endParaRPr sz="900">
              <a:solidFill>
                <a:srgbClr val="FF0000"/>
              </a:solidFill>
              <a:latin typeface="Poppins"/>
              <a:ea typeface="Poppins"/>
              <a:cs typeface="Poppins"/>
              <a:sym typeface="Poppins"/>
            </a:endParaRPr>
          </a:p>
          <a:p>
            <a:pPr indent="0" lvl="0" marL="0" rtl="0" algn="l">
              <a:lnSpc>
                <a:spcPct val="115000"/>
              </a:lnSpc>
              <a:spcBef>
                <a:spcPts val="1000"/>
              </a:spcBef>
              <a:spcAft>
                <a:spcPts val="0"/>
              </a:spcAft>
              <a:buClr>
                <a:schemeClr val="dk1"/>
              </a:buClr>
              <a:buSzPts val="1100"/>
              <a:buFont typeface="Arial"/>
              <a:buNone/>
            </a:pPr>
            <a:r>
              <a:rPr lang="fr" sz="900">
                <a:solidFill>
                  <a:srgbClr val="FF0000"/>
                </a:solidFill>
                <a:latin typeface="Poppins"/>
                <a:ea typeface="Poppins"/>
                <a:cs typeface="Poppins"/>
                <a:sym typeface="Poppins"/>
              </a:rPr>
              <a:t>Pourquoi dans la critique universitaire, parle-t-on d’</a:t>
            </a:r>
            <a:r>
              <a:rPr b="1" lang="fr" sz="900">
                <a:solidFill>
                  <a:srgbClr val="FF0000"/>
                </a:solidFill>
                <a:latin typeface="Poppins"/>
                <a:ea typeface="Poppins"/>
                <a:cs typeface="Poppins"/>
                <a:sym typeface="Poppins"/>
              </a:rPr>
              <a:t>Esprit Paraclet</a:t>
            </a:r>
            <a:r>
              <a:rPr lang="fr" sz="900">
                <a:solidFill>
                  <a:srgbClr val="FF0000"/>
                </a:solidFill>
                <a:latin typeface="Poppins"/>
                <a:ea typeface="Poppins"/>
                <a:cs typeface="Poppins"/>
                <a:sym typeface="Poppins"/>
              </a:rPr>
              <a:t> pour identifier le paraclet johannique ?</a:t>
            </a:r>
            <a:endParaRPr sz="900">
              <a:solidFill>
                <a:srgbClr val="FF0000"/>
              </a:solidFill>
              <a:latin typeface="Poppins"/>
              <a:ea typeface="Poppins"/>
              <a:cs typeface="Poppins"/>
              <a:sym typeface="Poppins"/>
            </a:endParaRPr>
          </a:p>
          <a:p>
            <a:pPr indent="0" lvl="0" marL="0" rtl="0" algn="l">
              <a:spcBef>
                <a:spcPts val="100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014ae79438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2014ae79438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600"/>
              </a:spcBef>
              <a:spcAft>
                <a:spcPts val="0"/>
              </a:spcAft>
              <a:buClr>
                <a:schemeClr val="dk1"/>
              </a:buClr>
              <a:buSzPts val="1100"/>
              <a:buFont typeface="Arial"/>
              <a:buNone/>
            </a:pPr>
            <a:r>
              <a:rPr lang="fr" sz="1400">
                <a:solidFill>
                  <a:srgbClr val="434343"/>
                </a:solidFill>
                <a:latin typeface="Poppins"/>
                <a:ea typeface="Poppins"/>
                <a:cs typeface="Poppins"/>
                <a:sym typeface="Poppins"/>
              </a:rPr>
              <a:t>Argument 2 / </a:t>
            </a:r>
            <a:r>
              <a:rPr baseline="-25000" lang="fr" sz="1400">
                <a:solidFill>
                  <a:srgbClr val="434343"/>
                </a:solidFill>
                <a:latin typeface="Poppins"/>
                <a:ea typeface="Poppins"/>
                <a:cs typeface="Poppins"/>
                <a:sym typeface="Poppins"/>
              </a:rPr>
              <a:t>Narration</a:t>
            </a:r>
            <a:endParaRPr baseline="-25000" sz="1400">
              <a:solidFill>
                <a:srgbClr val="434343"/>
              </a:solidFill>
              <a:latin typeface="Poppins"/>
              <a:ea typeface="Poppins"/>
              <a:cs typeface="Poppins"/>
              <a:sym typeface="Poppins"/>
            </a:endParaRPr>
          </a:p>
          <a:p>
            <a:pPr indent="0" lvl="0" marL="0" rtl="0" algn="l">
              <a:lnSpc>
                <a:spcPct val="115000"/>
              </a:lnSpc>
              <a:spcBef>
                <a:spcPts val="400"/>
              </a:spcBef>
              <a:spcAft>
                <a:spcPts val="0"/>
              </a:spcAft>
              <a:buClr>
                <a:schemeClr val="dk1"/>
              </a:buClr>
              <a:buSzPts val="1100"/>
              <a:buFont typeface="Arial"/>
              <a:buNone/>
            </a:pPr>
            <a:r>
              <a:rPr i="1" lang="fr" sz="900" u="sng">
                <a:solidFill>
                  <a:schemeClr val="dk1"/>
                </a:solidFill>
                <a:latin typeface="Poppins"/>
                <a:ea typeface="Poppins"/>
                <a:cs typeface="Poppins"/>
                <a:sym typeface="Poppins"/>
              </a:rPr>
              <a:t>Comment identifier l'identité du “vous” employée par Jésus dans son discours d’adieu ?</a:t>
            </a:r>
            <a:endParaRPr i="1" sz="900" u="sng">
              <a:solidFill>
                <a:schemeClr val="dk1"/>
              </a:solidFill>
              <a:latin typeface="Poppins"/>
              <a:ea typeface="Poppins"/>
              <a:cs typeface="Poppins"/>
              <a:sym typeface="Poppins"/>
            </a:endParaRPr>
          </a:p>
          <a:p>
            <a:pPr indent="0" lvl="0" marL="0" rtl="0" algn="l">
              <a:lnSpc>
                <a:spcPct val="115000"/>
              </a:lnSpc>
              <a:spcBef>
                <a:spcPts val="1000"/>
              </a:spcBef>
              <a:spcAft>
                <a:spcPts val="0"/>
              </a:spcAft>
              <a:buClr>
                <a:schemeClr val="dk1"/>
              </a:buClr>
              <a:buSzPts val="1100"/>
              <a:buFont typeface="Arial"/>
              <a:buNone/>
            </a:pPr>
            <a:r>
              <a:rPr lang="fr" sz="1500">
                <a:solidFill>
                  <a:srgbClr val="666666"/>
                </a:solidFill>
              </a:rPr>
              <a:t>Narratologie</a:t>
            </a:r>
            <a:endParaRPr sz="1500">
              <a:solidFill>
                <a:srgbClr val="666666"/>
              </a:solidFill>
            </a:endParaRPr>
          </a:p>
          <a:p>
            <a:pPr indent="0" lvl="0" marL="0" rtl="0" algn="l">
              <a:lnSpc>
                <a:spcPct val="115000"/>
              </a:lnSpc>
              <a:spcBef>
                <a:spcPts val="1600"/>
              </a:spcBef>
              <a:spcAft>
                <a:spcPts val="0"/>
              </a:spcAft>
              <a:buClr>
                <a:schemeClr val="dk1"/>
              </a:buClr>
              <a:buSzPts val="1100"/>
              <a:buFont typeface="Arial"/>
              <a:buNone/>
            </a:pPr>
            <a:r>
              <a:rPr lang="fr" sz="900">
                <a:solidFill>
                  <a:srgbClr val="0000FF"/>
                </a:solidFill>
                <a:latin typeface="Poppins"/>
                <a:ea typeface="Poppins"/>
                <a:cs typeface="Poppins"/>
                <a:sym typeface="Poppins"/>
              </a:rPr>
              <a:t>Jean 13:1-2</a:t>
            </a:r>
            <a:endParaRPr sz="900">
              <a:solidFill>
                <a:srgbClr val="0000FF"/>
              </a:solidFill>
              <a:latin typeface="Poppins"/>
              <a:ea typeface="Poppins"/>
              <a:cs typeface="Poppins"/>
              <a:sym typeface="Poppins"/>
            </a:endParaRPr>
          </a:p>
          <a:p>
            <a:pPr indent="0" lvl="0" marL="457200" rtl="0" algn="l">
              <a:lnSpc>
                <a:spcPct val="115000"/>
              </a:lnSpc>
              <a:spcBef>
                <a:spcPts val="1000"/>
              </a:spcBef>
              <a:spcAft>
                <a:spcPts val="0"/>
              </a:spcAft>
              <a:buClr>
                <a:schemeClr val="dk1"/>
              </a:buClr>
              <a:buSzPts val="1100"/>
              <a:buFont typeface="Arial"/>
              <a:buNone/>
            </a:pPr>
            <a:r>
              <a:rPr lang="fr" sz="900">
                <a:solidFill>
                  <a:srgbClr val="0000FF"/>
                </a:solidFill>
                <a:latin typeface="Poppins"/>
                <a:ea typeface="Poppins"/>
                <a:cs typeface="Poppins"/>
                <a:sym typeface="Poppins"/>
              </a:rPr>
              <a:t>Ensuite il versa de l'eau dans un bassin, et il </a:t>
            </a:r>
            <a:r>
              <a:rPr b="1" lang="fr" sz="900">
                <a:solidFill>
                  <a:srgbClr val="0000FF"/>
                </a:solidFill>
                <a:latin typeface="Poppins"/>
                <a:ea typeface="Poppins"/>
                <a:cs typeface="Poppins"/>
                <a:sym typeface="Poppins"/>
              </a:rPr>
              <a:t>(Jésus) se mit à laver les pieds des disciples</a:t>
            </a:r>
            <a:r>
              <a:rPr lang="fr" sz="900">
                <a:solidFill>
                  <a:srgbClr val="0000FF"/>
                </a:solidFill>
                <a:latin typeface="Poppins"/>
                <a:ea typeface="Poppins"/>
                <a:cs typeface="Poppins"/>
                <a:sym typeface="Poppins"/>
              </a:rPr>
              <a:t>, et à les essuyer avec le linge dont il était ceint.</a:t>
            </a:r>
            <a:endParaRPr sz="900">
              <a:solidFill>
                <a:schemeClr val="dk1"/>
              </a:solidFill>
              <a:latin typeface="Poppins"/>
              <a:ea typeface="Poppins"/>
              <a:cs typeface="Poppins"/>
              <a:sym typeface="Poppins"/>
            </a:endParaRPr>
          </a:p>
          <a:p>
            <a:pPr indent="0" lvl="0" marL="0" rtl="0" algn="r">
              <a:lnSpc>
                <a:spcPct val="115000"/>
              </a:lnSpc>
              <a:spcBef>
                <a:spcPts val="1000"/>
              </a:spcBef>
              <a:spcAft>
                <a:spcPts val="0"/>
              </a:spcAft>
              <a:buClr>
                <a:schemeClr val="dk1"/>
              </a:buClr>
              <a:buSzPts val="1100"/>
              <a:buFont typeface="Arial"/>
              <a:buNone/>
            </a:pPr>
            <a:r>
              <a:rPr lang="fr" sz="900">
                <a:solidFill>
                  <a:schemeClr val="dk1"/>
                </a:solidFill>
                <a:latin typeface="Poppins"/>
                <a:ea typeface="Poppins"/>
                <a:cs typeface="Poppins"/>
                <a:sym typeface="Poppins"/>
              </a:rPr>
              <a:t>Jésus lave les pieds des apôtres.</a:t>
            </a:r>
            <a:endParaRPr sz="900">
              <a:solidFill>
                <a:schemeClr val="dk1"/>
              </a:solidFill>
              <a:latin typeface="Poppins"/>
              <a:ea typeface="Poppins"/>
              <a:cs typeface="Poppins"/>
              <a:sym typeface="Poppins"/>
            </a:endParaRPr>
          </a:p>
          <a:p>
            <a:pPr indent="0" lvl="0" marL="0" rtl="0" algn="l">
              <a:lnSpc>
                <a:spcPct val="115000"/>
              </a:lnSpc>
              <a:spcBef>
                <a:spcPts val="1000"/>
              </a:spcBef>
              <a:spcAft>
                <a:spcPts val="0"/>
              </a:spcAft>
              <a:buClr>
                <a:schemeClr val="dk1"/>
              </a:buClr>
              <a:buSzPts val="1100"/>
              <a:buFont typeface="Arial"/>
              <a:buNone/>
            </a:pPr>
            <a:r>
              <a:rPr lang="fr" sz="900">
                <a:solidFill>
                  <a:srgbClr val="0000FF"/>
                </a:solidFill>
                <a:latin typeface="Poppins"/>
                <a:ea typeface="Poppins"/>
                <a:cs typeface="Poppins"/>
                <a:sym typeface="Poppins"/>
              </a:rPr>
              <a:t>Jean 13:12</a:t>
            </a:r>
            <a:endParaRPr sz="900">
              <a:solidFill>
                <a:srgbClr val="0000FF"/>
              </a:solidFill>
              <a:latin typeface="Poppins"/>
              <a:ea typeface="Poppins"/>
              <a:cs typeface="Poppins"/>
              <a:sym typeface="Poppins"/>
            </a:endParaRPr>
          </a:p>
          <a:p>
            <a:pPr indent="0" lvl="0" marL="457200" rtl="0" algn="l">
              <a:lnSpc>
                <a:spcPct val="115000"/>
              </a:lnSpc>
              <a:spcBef>
                <a:spcPts val="1000"/>
              </a:spcBef>
              <a:spcAft>
                <a:spcPts val="0"/>
              </a:spcAft>
              <a:buClr>
                <a:schemeClr val="dk1"/>
              </a:buClr>
              <a:buSzPts val="1100"/>
              <a:buFont typeface="Arial"/>
              <a:buNone/>
            </a:pPr>
            <a:r>
              <a:rPr b="1" lang="fr" sz="900">
                <a:solidFill>
                  <a:srgbClr val="0000FF"/>
                </a:solidFill>
                <a:latin typeface="Poppins"/>
                <a:ea typeface="Poppins"/>
                <a:cs typeface="Poppins"/>
                <a:sym typeface="Poppins"/>
              </a:rPr>
              <a:t>Après qu'il leur eut lavé les pieds</a:t>
            </a:r>
            <a:r>
              <a:rPr lang="fr" sz="900">
                <a:solidFill>
                  <a:srgbClr val="0000FF"/>
                </a:solidFill>
                <a:latin typeface="Poppins"/>
                <a:ea typeface="Poppins"/>
                <a:cs typeface="Poppins"/>
                <a:sym typeface="Poppins"/>
              </a:rPr>
              <a:t>, et qu'il eut pris ses vêtements, il se remit à table, et </a:t>
            </a:r>
            <a:r>
              <a:rPr b="1" lang="fr" sz="900">
                <a:solidFill>
                  <a:srgbClr val="0000FF"/>
                </a:solidFill>
                <a:latin typeface="Poppins"/>
                <a:ea typeface="Poppins"/>
                <a:cs typeface="Poppins"/>
                <a:sym typeface="Poppins"/>
              </a:rPr>
              <a:t>leur dit: Comprenez-vous ce que je </a:t>
            </a:r>
            <a:r>
              <a:rPr b="1" i="1" lang="fr" sz="900" u="sng">
                <a:solidFill>
                  <a:srgbClr val="0000FF"/>
                </a:solidFill>
                <a:latin typeface="Poppins"/>
                <a:ea typeface="Poppins"/>
                <a:cs typeface="Poppins"/>
                <a:sym typeface="Poppins"/>
              </a:rPr>
              <a:t>vous</a:t>
            </a:r>
            <a:r>
              <a:rPr b="1" lang="fr" sz="900">
                <a:solidFill>
                  <a:srgbClr val="0000FF"/>
                </a:solidFill>
                <a:latin typeface="Poppins"/>
                <a:ea typeface="Poppins"/>
                <a:cs typeface="Poppins"/>
                <a:sym typeface="Poppins"/>
              </a:rPr>
              <a:t> ai fait ?</a:t>
            </a:r>
            <a:endParaRPr b="1" i="1" sz="900" u="sng">
              <a:solidFill>
                <a:srgbClr val="0000FF"/>
              </a:solidFill>
              <a:latin typeface="Poppins"/>
              <a:ea typeface="Poppins"/>
              <a:cs typeface="Poppins"/>
              <a:sym typeface="Poppins"/>
            </a:endParaRPr>
          </a:p>
          <a:p>
            <a:pPr indent="0" lvl="0" marL="0" rtl="0" algn="r">
              <a:lnSpc>
                <a:spcPct val="115000"/>
              </a:lnSpc>
              <a:spcBef>
                <a:spcPts val="1000"/>
              </a:spcBef>
              <a:spcAft>
                <a:spcPts val="0"/>
              </a:spcAft>
              <a:buClr>
                <a:schemeClr val="dk1"/>
              </a:buClr>
              <a:buSzPts val="1100"/>
              <a:buFont typeface="Arial"/>
              <a:buNone/>
            </a:pPr>
            <a:r>
              <a:rPr lang="fr" sz="900">
                <a:solidFill>
                  <a:schemeClr val="dk1"/>
                </a:solidFill>
                <a:latin typeface="Poppins"/>
                <a:ea typeface="Poppins"/>
                <a:cs typeface="Poppins"/>
                <a:sym typeface="Poppins"/>
              </a:rPr>
              <a:t>Début du dialogue entre Jésus et ceux de sa maison.</a:t>
            </a:r>
            <a:endParaRPr sz="900">
              <a:solidFill>
                <a:schemeClr val="dk1"/>
              </a:solidFill>
              <a:latin typeface="Poppins"/>
              <a:ea typeface="Poppins"/>
              <a:cs typeface="Poppins"/>
              <a:sym typeface="Poppins"/>
            </a:endParaRPr>
          </a:p>
          <a:p>
            <a:pPr indent="0" lvl="0" marL="0" rtl="0" algn="l">
              <a:lnSpc>
                <a:spcPct val="115000"/>
              </a:lnSpc>
              <a:spcBef>
                <a:spcPts val="1000"/>
              </a:spcBef>
              <a:spcAft>
                <a:spcPts val="0"/>
              </a:spcAft>
              <a:buClr>
                <a:schemeClr val="dk1"/>
              </a:buClr>
              <a:buSzPts val="1100"/>
              <a:buFont typeface="Arial"/>
              <a:buNone/>
            </a:pPr>
            <a:r>
              <a:rPr lang="fr" sz="900">
                <a:solidFill>
                  <a:schemeClr val="dk1"/>
                </a:solidFill>
                <a:latin typeface="Poppins"/>
                <a:ea typeface="Poppins"/>
                <a:cs typeface="Poppins"/>
                <a:sym typeface="Poppins"/>
              </a:rPr>
              <a:t>Ici en étudiant la </a:t>
            </a:r>
            <a:r>
              <a:rPr b="1" lang="fr" sz="900">
                <a:solidFill>
                  <a:schemeClr val="dk1"/>
                </a:solidFill>
                <a:latin typeface="Poppins"/>
                <a:ea typeface="Poppins"/>
                <a:cs typeface="Poppins"/>
                <a:sym typeface="Poppins"/>
              </a:rPr>
              <a:t>narratologie</a:t>
            </a:r>
            <a:r>
              <a:rPr lang="fr" sz="900">
                <a:solidFill>
                  <a:schemeClr val="dk1"/>
                </a:solidFill>
                <a:latin typeface="Poppins"/>
                <a:ea typeface="Poppins"/>
                <a:cs typeface="Poppins"/>
                <a:sym typeface="Poppins"/>
              </a:rPr>
              <a:t>, on remarque la </a:t>
            </a:r>
            <a:r>
              <a:rPr b="1" lang="fr" sz="900">
                <a:solidFill>
                  <a:schemeClr val="dk1"/>
                </a:solidFill>
                <a:latin typeface="Poppins"/>
                <a:ea typeface="Poppins"/>
                <a:cs typeface="Poppins"/>
                <a:sym typeface="Poppins"/>
              </a:rPr>
              <a:t>première occurrence du mot </a:t>
            </a:r>
            <a:r>
              <a:rPr b="1" i="1" lang="fr" sz="900" u="sng">
                <a:solidFill>
                  <a:schemeClr val="dk1"/>
                </a:solidFill>
                <a:latin typeface="Poppins"/>
                <a:ea typeface="Poppins"/>
                <a:cs typeface="Poppins"/>
                <a:sym typeface="Poppins"/>
              </a:rPr>
              <a:t>vous</a:t>
            </a:r>
            <a:r>
              <a:rPr b="1" lang="fr" sz="900">
                <a:solidFill>
                  <a:schemeClr val="dk1"/>
                </a:solidFill>
                <a:latin typeface="Poppins"/>
                <a:ea typeface="Poppins"/>
                <a:cs typeface="Poppins"/>
                <a:sym typeface="Poppins"/>
              </a:rPr>
              <a:t> </a:t>
            </a:r>
            <a:r>
              <a:rPr lang="fr" sz="900">
                <a:solidFill>
                  <a:schemeClr val="dk1"/>
                </a:solidFill>
                <a:latin typeface="Poppins"/>
                <a:ea typeface="Poppins"/>
                <a:cs typeface="Poppins"/>
                <a:sym typeface="Poppins"/>
              </a:rPr>
              <a:t> (hymin / ὑμῖν) utilisé par Jésus. Ce dernier va nous permettre d'établir qu’</a:t>
            </a:r>
            <a:r>
              <a:rPr b="1" lang="fr" sz="900">
                <a:solidFill>
                  <a:schemeClr val="dk1"/>
                </a:solidFill>
                <a:latin typeface="Poppins"/>
                <a:ea typeface="Poppins"/>
                <a:cs typeface="Poppins"/>
                <a:sym typeface="Poppins"/>
              </a:rPr>
              <a:t>il (Jésus) s’adresse aux apôtres</a:t>
            </a:r>
            <a:r>
              <a:rPr lang="fr" sz="900">
                <a:solidFill>
                  <a:schemeClr val="dk1"/>
                </a:solidFill>
                <a:latin typeface="Poppins"/>
                <a:ea typeface="Poppins"/>
                <a:cs typeface="Poppins"/>
                <a:sym typeface="Poppins"/>
              </a:rPr>
              <a:t> car ils sont </a:t>
            </a:r>
            <a:r>
              <a:rPr b="1" lang="fr" sz="900">
                <a:solidFill>
                  <a:schemeClr val="dk1"/>
                </a:solidFill>
                <a:latin typeface="Poppins"/>
                <a:ea typeface="Poppins"/>
                <a:cs typeface="Poppins"/>
                <a:sym typeface="Poppins"/>
              </a:rPr>
              <a:t>ceux à qui les pieds on était lavé</a:t>
            </a:r>
            <a:r>
              <a:rPr lang="fr" sz="900">
                <a:solidFill>
                  <a:schemeClr val="dk1"/>
                </a:solidFill>
                <a:latin typeface="Poppins"/>
                <a:ea typeface="Poppins"/>
                <a:cs typeface="Poppins"/>
                <a:sym typeface="Poppins"/>
              </a:rPr>
              <a:t> (Jn 13:1) et ceci à partir de ce verset et pour les versets suivants car il n’y a </a:t>
            </a:r>
            <a:r>
              <a:rPr b="1" lang="fr" sz="900">
                <a:solidFill>
                  <a:schemeClr val="dk1"/>
                </a:solidFill>
                <a:latin typeface="Poppins"/>
                <a:ea typeface="Poppins"/>
                <a:cs typeface="Poppins"/>
                <a:sym typeface="Poppins"/>
              </a:rPr>
              <a:t>pas de rupture dans le dialogue</a:t>
            </a:r>
            <a:r>
              <a:rPr lang="fr" sz="900">
                <a:solidFill>
                  <a:schemeClr val="dk1"/>
                </a:solidFill>
                <a:latin typeface="Poppins"/>
                <a:ea typeface="Poppins"/>
                <a:cs typeface="Poppins"/>
                <a:sym typeface="Poppins"/>
              </a:rPr>
              <a:t>.</a:t>
            </a:r>
            <a:endParaRPr sz="900">
              <a:solidFill>
                <a:schemeClr val="dk1"/>
              </a:solidFill>
              <a:latin typeface="Poppins"/>
              <a:ea typeface="Poppins"/>
              <a:cs typeface="Poppins"/>
              <a:sym typeface="Poppins"/>
            </a:endParaRPr>
          </a:p>
          <a:p>
            <a:pPr indent="0" lvl="0" marL="0" rtl="0" algn="l">
              <a:lnSpc>
                <a:spcPct val="115000"/>
              </a:lnSpc>
              <a:spcBef>
                <a:spcPts val="1000"/>
              </a:spcBef>
              <a:spcAft>
                <a:spcPts val="0"/>
              </a:spcAft>
              <a:buClr>
                <a:schemeClr val="dk1"/>
              </a:buClr>
              <a:buSzPts val="1100"/>
              <a:buFont typeface="Arial"/>
              <a:buNone/>
            </a:pPr>
            <a:r>
              <a:rPr lang="fr" sz="900">
                <a:solidFill>
                  <a:srgbClr val="0000FF"/>
                </a:solidFill>
                <a:latin typeface="Poppins"/>
                <a:ea typeface="Poppins"/>
                <a:cs typeface="Poppins"/>
                <a:sym typeface="Poppins"/>
              </a:rPr>
              <a:t>Jean 14:5</a:t>
            </a:r>
            <a:endParaRPr sz="900">
              <a:solidFill>
                <a:srgbClr val="0000FF"/>
              </a:solidFill>
              <a:latin typeface="Poppins"/>
              <a:ea typeface="Poppins"/>
              <a:cs typeface="Poppins"/>
              <a:sym typeface="Poppins"/>
            </a:endParaRPr>
          </a:p>
          <a:p>
            <a:pPr indent="0" lvl="0" marL="457200" rtl="0" algn="l">
              <a:lnSpc>
                <a:spcPct val="115000"/>
              </a:lnSpc>
              <a:spcBef>
                <a:spcPts val="1000"/>
              </a:spcBef>
              <a:spcAft>
                <a:spcPts val="0"/>
              </a:spcAft>
              <a:buClr>
                <a:schemeClr val="dk1"/>
              </a:buClr>
              <a:buSzPts val="1100"/>
              <a:buFont typeface="Arial"/>
              <a:buNone/>
            </a:pPr>
            <a:r>
              <a:rPr b="1" lang="fr" sz="900">
                <a:solidFill>
                  <a:srgbClr val="0000FF"/>
                </a:solidFill>
                <a:latin typeface="Poppins"/>
                <a:ea typeface="Poppins"/>
                <a:cs typeface="Poppins"/>
                <a:sym typeface="Poppins"/>
              </a:rPr>
              <a:t>Thomas lui dit</a:t>
            </a:r>
            <a:r>
              <a:rPr lang="fr" sz="900">
                <a:solidFill>
                  <a:srgbClr val="0000FF"/>
                </a:solidFill>
                <a:latin typeface="Poppins"/>
                <a:ea typeface="Poppins"/>
                <a:cs typeface="Poppins"/>
                <a:sym typeface="Poppins"/>
              </a:rPr>
              <a:t>: Seigneur, nous ne savons où tu vas; comment pouvons-nous en savoir le chemin ? </a:t>
            </a:r>
            <a:r>
              <a:rPr b="1" lang="fr" sz="900">
                <a:solidFill>
                  <a:srgbClr val="0000FF"/>
                </a:solidFill>
                <a:latin typeface="Poppins"/>
                <a:ea typeface="Poppins"/>
                <a:cs typeface="Poppins"/>
                <a:sym typeface="Poppins"/>
              </a:rPr>
              <a:t>Jésus lui dit</a:t>
            </a:r>
            <a:r>
              <a:rPr lang="fr" sz="900">
                <a:solidFill>
                  <a:srgbClr val="0000FF"/>
                </a:solidFill>
                <a:latin typeface="Poppins"/>
                <a:ea typeface="Poppins"/>
                <a:cs typeface="Poppins"/>
                <a:sym typeface="Poppins"/>
              </a:rPr>
              <a:t>: Je suis le chemin, la vérité, et la vie. Nul ne vient au Père que par moi.</a:t>
            </a:r>
            <a:endParaRPr sz="900">
              <a:solidFill>
                <a:srgbClr val="0000FF"/>
              </a:solidFill>
              <a:latin typeface="Poppins"/>
              <a:ea typeface="Poppins"/>
              <a:cs typeface="Poppins"/>
              <a:sym typeface="Poppins"/>
            </a:endParaRPr>
          </a:p>
          <a:p>
            <a:pPr indent="0" lvl="0" marL="0" rtl="0" algn="l">
              <a:lnSpc>
                <a:spcPct val="115000"/>
              </a:lnSpc>
              <a:spcBef>
                <a:spcPts val="1000"/>
              </a:spcBef>
              <a:spcAft>
                <a:spcPts val="0"/>
              </a:spcAft>
              <a:buClr>
                <a:schemeClr val="dk1"/>
              </a:buClr>
              <a:buSzPts val="1100"/>
              <a:buFont typeface="Arial"/>
              <a:buNone/>
            </a:pPr>
            <a:r>
              <a:rPr lang="fr" sz="900">
                <a:solidFill>
                  <a:srgbClr val="0000FF"/>
                </a:solidFill>
                <a:latin typeface="Poppins"/>
                <a:ea typeface="Poppins"/>
                <a:cs typeface="Poppins"/>
                <a:sym typeface="Poppins"/>
              </a:rPr>
              <a:t>Jean 14:8</a:t>
            </a:r>
            <a:endParaRPr sz="900">
              <a:solidFill>
                <a:srgbClr val="0000FF"/>
              </a:solidFill>
              <a:latin typeface="Poppins"/>
              <a:ea typeface="Poppins"/>
              <a:cs typeface="Poppins"/>
              <a:sym typeface="Poppins"/>
            </a:endParaRPr>
          </a:p>
          <a:p>
            <a:pPr indent="0" lvl="0" marL="457200" rtl="0" algn="l">
              <a:lnSpc>
                <a:spcPct val="115000"/>
              </a:lnSpc>
              <a:spcBef>
                <a:spcPts val="1000"/>
              </a:spcBef>
              <a:spcAft>
                <a:spcPts val="0"/>
              </a:spcAft>
              <a:buClr>
                <a:schemeClr val="dk1"/>
              </a:buClr>
              <a:buSzPts val="1100"/>
              <a:buFont typeface="Arial"/>
              <a:buNone/>
            </a:pPr>
            <a:r>
              <a:rPr b="1" lang="fr" sz="900">
                <a:solidFill>
                  <a:srgbClr val="0000FF"/>
                </a:solidFill>
                <a:latin typeface="Poppins"/>
                <a:ea typeface="Poppins"/>
                <a:cs typeface="Poppins"/>
                <a:sym typeface="Poppins"/>
              </a:rPr>
              <a:t>Philippe lui dit</a:t>
            </a:r>
            <a:r>
              <a:rPr lang="fr" sz="900">
                <a:solidFill>
                  <a:srgbClr val="0000FF"/>
                </a:solidFill>
                <a:latin typeface="Poppins"/>
                <a:ea typeface="Poppins"/>
                <a:cs typeface="Poppins"/>
                <a:sym typeface="Poppins"/>
              </a:rPr>
              <a:t>: Seigneur, montre-nous le Père, et cela nous suffit. </a:t>
            </a:r>
            <a:r>
              <a:rPr b="1" lang="fr" sz="900">
                <a:solidFill>
                  <a:srgbClr val="0000FF"/>
                </a:solidFill>
                <a:latin typeface="Poppins"/>
                <a:ea typeface="Poppins"/>
                <a:cs typeface="Poppins"/>
                <a:sym typeface="Poppins"/>
              </a:rPr>
              <a:t>Jésus lui dit</a:t>
            </a:r>
            <a:r>
              <a:rPr lang="fr" sz="900">
                <a:solidFill>
                  <a:srgbClr val="0000FF"/>
                </a:solidFill>
                <a:latin typeface="Poppins"/>
                <a:ea typeface="Poppins"/>
                <a:cs typeface="Poppins"/>
                <a:sym typeface="Poppins"/>
              </a:rPr>
              <a:t>: Il y a si longtemps que je suis avec </a:t>
            </a:r>
            <a:r>
              <a:rPr b="1" i="1" lang="fr" sz="900" u="sng">
                <a:solidFill>
                  <a:srgbClr val="0000FF"/>
                </a:solidFill>
                <a:latin typeface="Poppins"/>
                <a:ea typeface="Poppins"/>
                <a:cs typeface="Poppins"/>
                <a:sym typeface="Poppins"/>
              </a:rPr>
              <a:t>vous</a:t>
            </a:r>
            <a:r>
              <a:rPr lang="fr" sz="900">
                <a:solidFill>
                  <a:srgbClr val="0000FF"/>
                </a:solidFill>
                <a:latin typeface="Poppins"/>
                <a:ea typeface="Poppins"/>
                <a:cs typeface="Poppins"/>
                <a:sym typeface="Poppins"/>
              </a:rPr>
              <a:t>, et tu ne m'as pas connu, Philippe! Celui qui m'a vu a vu le Père; comment dis-tu: Montre-nous le Père?</a:t>
            </a:r>
            <a:endParaRPr sz="900">
              <a:solidFill>
                <a:srgbClr val="0000FF"/>
              </a:solidFill>
              <a:latin typeface="Poppins"/>
              <a:ea typeface="Poppins"/>
              <a:cs typeface="Poppins"/>
              <a:sym typeface="Poppins"/>
            </a:endParaRPr>
          </a:p>
          <a:p>
            <a:pPr indent="0" lvl="0" marL="0" rtl="0" algn="l">
              <a:lnSpc>
                <a:spcPct val="115000"/>
              </a:lnSpc>
              <a:spcBef>
                <a:spcPts val="1000"/>
              </a:spcBef>
              <a:spcAft>
                <a:spcPts val="0"/>
              </a:spcAft>
              <a:buClr>
                <a:schemeClr val="dk1"/>
              </a:buClr>
              <a:buSzPts val="1100"/>
              <a:buFont typeface="Arial"/>
              <a:buNone/>
            </a:pPr>
            <a:r>
              <a:rPr lang="fr" sz="900">
                <a:solidFill>
                  <a:schemeClr val="dk1"/>
                </a:solidFill>
                <a:latin typeface="Poppins"/>
                <a:ea typeface="Poppins"/>
                <a:cs typeface="Poppins"/>
                <a:sym typeface="Poppins"/>
              </a:rPr>
              <a:t>Ici on voit que le dialogue continue </a:t>
            </a:r>
            <a:r>
              <a:rPr b="1" lang="fr" sz="900">
                <a:solidFill>
                  <a:schemeClr val="dk1"/>
                </a:solidFill>
                <a:latin typeface="Poppins"/>
                <a:ea typeface="Poppins"/>
                <a:cs typeface="Poppins"/>
                <a:sym typeface="Poppins"/>
              </a:rPr>
              <a:t>entre Jésus et les apôtres</a:t>
            </a:r>
            <a:r>
              <a:rPr lang="fr" sz="900">
                <a:solidFill>
                  <a:schemeClr val="dk1"/>
                </a:solidFill>
                <a:latin typeface="Poppins"/>
                <a:ea typeface="Poppins"/>
                <a:cs typeface="Poppins"/>
                <a:sym typeface="Poppins"/>
              </a:rPr>
              <a:t> (Thomas, Philippe) et qu’à chaque question d’un apôtre </a:t>
            </a:r>
            <a:r>
              <a:rPr b="1" lang="fr" sz="900">
                <a:solidFill>
                  <a:schemeClr val="dk1"/>
                </a:solidFill>
                <a:latin typeface="Poppins"/>
                <a:ea typeface="Poppins"/>
                <a:cs typeface="Poppins"/>
                <a:sym typeface="Poppins"/>
              </a:rPr>
              <a:t>Jésus répond avec un </a:t>
            </a:r>
            <a:r>
              <a:rPr b="1" i="1" lang="fr" sz="900" u="sng">
                <a:solidFill>
                  <a:schemeClr val="dk1"/>
                </a:solidFill>
                <a:latin typeface="Poppins"/>
                <a:ea typeface="Poppins"/>
                <a:cs typeface="Poppins"/>
                <a:sym typeface="Poppins"/>
              </a:rPr>
              <a:t>vous</a:t>
            </a:r>
            <a:r>
              <a:rPr lang="fr" sz="900">
                <a:solidFill>
                  <a:schemeClr val="dk1"/>
                </a:solidFill>
                <a:latin typeface="Poppins"/>
                <a:ea typeface="Poppins"/>
                <a:cs typeface="Poppins"/>
                <a:sym typeface="Poppins"/>
              </a:rPr>
              <a:t>.</a:t>
            </a:r>
            <a:endParaRPr sz="900">
              <a:solidFill>
                <a:schemeClr val="dk1"/>
              </a:solidFill>
              <a:latin typeface="Poppins"/>
              <a:ea typeface="Poppins"/>
              <a:cs typeface="Poppins"/>
              <a:sym typeface="Poppins"/>
            </a:endParaRPr>
          </a:p>
          <a:p>
            <a:pPr indent="0" lvl="0" marL="0" rtl="0" algn="l">
              <a:lnSpc>
                <a:spcPct val="115000"/>
              </a:lnSpc>
              <a:spcBef>
                <a:spcPts val="1000"/>
              </a:spcBef>
              <a:spcAft>
                <a:spcPts val="0"/>
              </a:spcAft>
              <a:buClr>
                <a:schemeClr val="dk1"/>
              </a:buClr>
              <a:buSzPts val="1100"/>
              <a:buFont typeface="Arial"/>
              <a:buNone/>
            </a:pPr>
            <a:r>
              <a:rPr lang="fr" sz="900">
                <a:solidFill>
                  <a:srgbClr val="0000FF"/>
                </a:solidFill>
                <a:latin typeface="Poppins"/>
                <a:ea typeface="Poppins"/>
                <a:cs typeface="Poppins"/>
                <a:sym typeface="Poppins"/>
              </a:rPr>
              <a:t>Jean 15:18</a:t>
            </a:r>
            <a:endParaRPr sz="900">
              <a:solidFill>
                <a:srgbClr val="0000FF"/>
              </a:solidFill>
              <a:latin typeface="Poppins"/>
              <a:ea typeface="Poppins"/>
              <a:cs typeface="Poppins"/>
              <a:sym typeface="Poppins"/>
            </a:endParaRPr>
          </a:p>
          <a:p>
            <a:pPr indent="0" lvl="0" marL="457200" rtl="0" algn="l">
              <a:lnSpc>
                <a:spcPct val="115000"/>
              </a:lnSpc>
              <a:spcBef>
                <a:spcPts val="1000"/>
              </a:spcBef>
              <a:spcAft>
                <a:spcPts val="0"/>
              </a:spcAft>
              <a:buClr>
                <a:schemeClr val="dk1"/>
              </a:buClr>
              <a:buSzPts val="1100"/>
              <a:buFont typeface="Arial"/>
              <a:buNone/>
            </a:pPr>
            <a:r>
              <a:rPr lang="fr" sz="900">
                <a:solidFill>
                  <a:srgbClr val="0000FF"/>
                </a:solidFill>
                <a:latin typeface="Poppins"/>
                <a:ea typeface="Poppins"/>
                <a:cs typeface="Poppins"/>
                <a:sym typeface="Poppins"/>
              </a:rPr>
              <a:t>Si </a:t>
            </a:r>
            <a:r>
              <a:rPr b="1" lang="fr" sz="900">
                <a:solidFill>
                  <a:srgbClr val="0000FF"/>
                </a:solidFill>
                <a:latin typeface="Poppins"/>
                <a:ea typeface="Poppins"/>
                <a:cs typeface="Poppins"/>
                <a:sym typeface="Poppins"/>
              </a:rPr>
              <a:t>le monde </a:t>
            </a:r>
            <a:r>
              <a:rPr b="1" i="1" lang="fr" sz="900" u="sng">
                <a:solidFill>
                  <a:srgbClr val="0000FF"/>
                </a:solidFill>
                <a:latin typeface="Poppins"/>
                <a:ea typeface="Poppins"/>
                <a:cs typeface="Poppins"/>
                <a:sym typeface="Poppins"/>
              </a:rPr>
              <a:t>vous</a:t>
            </a:r>
            <a:r>
              <a:rPr b="1" lang="fr" sz="900">
                <a:solidFill>
                  <a:srgbClr val="0000FF"/>
                </a:solidFill>
                <a:latin typeface="Poppins"/>
                <a:ea typeface="Poppins"/>
                <a:cs typeface="Poppins"/>
                <a:sym typeface="Poppins"/>
              </a:rPr>
              <a:t> hait</a:t>
            </a:r>
            <a:r>
              <a:rPr lang="fr" sz="900">
                <a:solidFill>
                  <a:srgbClr val="0000FF"/>
                </a:solidFill>
                <a:latin typeface="Poppins"/>
                <a:ea typeface="Poppins"/>
                <a:cs typeface="Poppins"/>
                <a:sym typeface="Poppins"/>
              </a:rPr>
              <a:t>, sachez qu'il m'a haï avant </a:t>
            </a:r>
            <a:r>
              <a:rPr i="1" lang="fr" sz="900" u="sng">
                <a:solidFill>
                  <a:srgbClr val="0000FF"/>
                </a:solidFill>
                <a:latin typeface="Poppins"/>
                <a:ea typeface="Poppins"/>
                <a:cs typeface="Poppins"/>
                <a:sym typeface="Poppins"/>
              </a:rPr>
              <a:t>vous</a:t>
            </a:r>
            <a:r>
              <a:rPr lang="fr" sz="900">
                <a:solidFill>
                  <a:srgbClr val="0000FF"/>
                </a:solidFill>
                <a:latin typeface="Poppins"/>
                <a:ea typeface="Poppins"/>
                <a:cs typeface="Poppins"/>
                <a:sym typeface="Poppins"/>
              </a:rPr>
              <a:t>.</a:t>
            </a:r>
            <a:endParaRPr sz="900">
              <a:solidFill>
                <a:schemeClr val="dk1"/>
              </a:solidFill>
              <a:latin typeface="Poppins"/>
              <a:ea typeface="Poppins"/>
              <a:cs typeface="Poppins"/>
              <a:sym typeface="Poppins"/>
            </a:endParaRPr>
          </a:p>
          <a:p>
            <a:pPr indent="0" lvl="0" marL="0" rtl="0" algn="l">
              <a:lnSpc>
                <a:spcPct val="115000"/>
              </a:lnSpc>
              <a:spcBef>
                <a:spcPts val="1000"/>
              </a:spcBef>
              <a:spcAft>
                <a:spcPts val="0"/>
              </a:spcAft>
              <a:buClr>
                <a:schemeClr val="dk1"/>
              </a:buClr>
              <a:buSzPts val="1100"/>
              <a:buFont typeface="Arial"/>
              <a:buNone/>
            </a:pPr>
            <a:r>
              <a:rPr lang="fr" sz="900">
                <a:solidFill>
                  <a:schemeClr val="dk1"/>
                </a:solidFill>
                <a:latin typeface="Poppins"/>
                <a:ea typeface="Poppins"/>
                <a:cs typeface="Poppins"/>
                <a:sym typeface="Poppins"/>
              </a:rPr>
              <a:t>Ici Jésus prévient les apôtres des tribulations qui les attendent, le </a:t>
            </a:r>
            <a:r>
              <a:rPr b="1" i="1" lang="fr" sz="900" u="sng">
                <a:solidFill>
                  <a:schemeClr val="dk1"/>
                </a:solidFill>
                <a:latin typeface="Poppins"/>
                <a:ea typeface="Poppins"/>
                <a:cs typeface="Poppins"/>
                <a:sym typeface="Poppins"/>
              </a:rPr>
              <a:t>vous</a:t>
            </a:r>
            <a:r>
              <a:rPr lang="fr" sz="900">
                <a:solidFill>
                  <a:schemeClr val="dk1"/>
                </a:solidFill>
                <a:latin typeface="Poppins"/>
                <a:ea typeface="Poppins"/>
                <a:cs typeface="Poppins"/>
                <a:sym typeface="Poppins"/>
              </a:rPr>
              <a:t> correspond tout à fait aux apôtres.</a:t>
            </a:r>
            <a:endParaRPr sz="900">
              <a:solidFill>
                <a:schemeClr val="dk1"/>
              </a:solidFill>
              <a:latin typeface="Poppins"/>
              <a:ea typeface="Poppins"/>
              <a:cs typeface="Poppins"/>
              <a:sym typeface="Poppins"/>
            </a:endParaRPr>
          </a:p>
          <a:p>
            <a:pPr indent="0" lvl="0" marL="0" rtl="0" algn="l">
              <a:lnSpc>
                <a:spcPct val="115000"/>
              </a:lnSpc>
              <a:spcBef>
                <a:spcPts val="1000"/>
              </a:spcBef>
              <a:spcAft>
                <a:spcPts val="0"/>
              </a:spcAft>
              <a:buClr>
                <a:schemeClr val="dk1"/>
              </a:buClr>
              <a:buSzPts val="1100"/>
              <a:buFont typeface="Arial"/>
              <a:buNone/>
            </a:pPr>
            <a:r>
              <a:rPr b="1" lang="fr" sz="900">
                <a:solidFill>
                  <a:schemeClr val="dk1"/>
                </a:solidFill>
                <a:latin typeface="Poppins"/>
                <a:ea typeface="Poppins"/>
                <a:cs typeface="Poppins"/>
                <a:sym typeface="Poppins"/>
              </a:rPr>
              <a:t>L’étude narratologique du texte attribue clairement et sans ambiguïté le discours de Jésus aux apôtres.</a:t>
            </a:r>
            <a:endParaRPr b="1" sz="900">
              <a:solidFill>
                <a:schemeClr val="dk1"/>
              </a:solidFill>
              <a:latin typeface="Poppins"/>
              <a:ea typeface="Poppins"/>
              <a:cs typeface="Poppins"/>
              <a:sym typeface="Poppins"/>
            </a:endParaRPr>
          </a:p>
          <a:p>
            <a:pPr indent="0" lvl="0" marL="0" rtl="0" algn="l">
              <a:lnSpc>
                <a:spcPct val="115000"/>
              </a:lnSpc>
              <a:spcBef>
                <a:spcPts val="1000"/>
              </a:spcBef>
              <a:spcAft>
                <a:spcPts val="1000"/>
              </a:spcAft>
              <a:buClr>
                <a:schemeClr val="dk1"/>
              </a:buClr>
              <a:buSzPts val="1100"/>
              <a:buFont typeface="Arial"/>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2014ae79438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2014ae79438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2000"/>
              </a:spcBef>
              <a:spcAft>
                <a:spcPts val="0"/>
              </a:spcAft>
              <a:buClr>
                <a:schemeClr val="dk1"/>
              </a:buClr>
              <a:buSzPts val="1100"/>
              <a:buFont typeface="Arial"/>
              <a:buNone/>
            </a:pPr>
            <a:r>
              <a:rPr lang="fr" sz="1800">
                <a:solidFill>
                  <a:schemeClr val="dk1"/>
                </a:solidFill>
                <a:latin typeface="Poppins"/>
                <a:ea typeface="Poppins"/>
                <a:cs typeface="Poppins"/>
                <a:sym typeface="Poppins"/>
              </a:rPr>
              <a:t>Prémisses / </a:t>
            </a:r>
            <a:r>
              <a:rPr baseline="-25000" lang="fr" sz="1800">
                <a:solidFill>
                  <a:schemeClr val="dk1"/>
                </a:solidFill>
                <a:latin typeface="Poppins"/>
                <a:ea typeface="Poppins"/>
                <a:cs typeface="Poppins"/>
                <a:sym typeface="Poppins"/>
              </a:rPr>
              <a:t>Règles de l’art du débat</a:t>
            </a:r>
            <a:endParaRPr baseline="-25000" sz="1800">
              <a:solidFill>
                <a:schemeClr val="dk1"/>
              </a:solidFill>
              <a:latin typeface="Poppins"/>
              <a:ea typeface="Poppins"/>
              <a:cs typeface="Poppins"/>
              <a:sym typeface="Poppins"/>
            </a:endParaRPr>
          </a:p>
          <a:p>
            <a:pPr indent="-285750" lvl="0" marL="457200" rtl="0" algn="l">
              <a:lnSpc>
                <a:spcPct val="115000"/>
              </a:lnSpc>
              <a:spcBef>
                <a:spcPts val="1000"/>
              </a:spcBef>
              <a:spcAft>
                <a:spcPts val="0"/>
              </a:spcAft>
              <a:buClr>
                <a:schemeClr val="dk1"/>
              </a:buClr>
              <a:buSzPts val="900"/>
              <a:buFont typeface="Poppins"/>
              <a:buChar char="●"/>
            </a:pPr>
            <a:r>
              <a:rPr lang="fr" sz="900">
                <a:solidFill>
                  <a:schemeClr val="dk1"/>
                </a:solidFill>
                <a:latin typeface="Poppins"/>
                <a:ea typeface="Poppins"/>
                <a:cs typeface="Poppins"/>
                <a:sym typeface="Poppins"/>
              </a:rPr>
              <a:t>Est-ce que les musulmans acceptent ces écrits comme inspirés de Dieu ?</a:t>
            </a:r>
            <a:endParaRPr sz="900">
              <a:solidFill>
                <a:schemeClr val="dk1"/>
              </a:solidFill>
              <a:latin typeface="Poppins"/>
              <a:ea typeface="Poppins"/>
              <a:cs typeface="Poppins"/>
              <a:sym typeface="Poppins"/>
            </a:endParaRPr>
          </a:p>
          <a:p>
            <a:pPr indent="-285750" lvl="0" marL="457200" rtl="0" algn="l">
              <a:lnSpc>
                <a:spcPct val="115000"/>
              </a:lnSpc>
              <a:spcBef>
                <a:spcPts val="0"/>
              </a:spcBef>
              <a:spcAft>
                <a:spcPts val="0"/>
              </a:spcAft>
              <a:buClr>
                <a:schemeClr val="dk1"/>
              </a:buClr>
              <a:buSzPts val="900"/>
              <a:buFont typeface="Poppins"/>
              <a:buChar char="●"/>
            </a:pPr>
            <a:r>
              <a:rPr lang="fr" sz="900">
                <a:solidFill>
                  <a:schemeClr val="dk1"/>
                </a:solidFill>
                <a:latin typeface="Poppins"/>
                <a:ea typeface="Poppins"/>
                <a:cs typeface="Poppins"/>
                <a:sym typeface="Poppins"/>
              </a:rPr>
              <a:t>Est-ce que les musulmans acceptent les définitions de </a:t>
            </a:r>
            <a:r>
              <a:rPr lang="fr" sz="900" u="sng">
                <a:solidFill>
                  <a:srgbClr val="1155CC"/>
                </a:solidFill>
                <a:latin typeface="Poppins"/>
                <a:ea typeface="Poppins"/>
                <a:cs typeface="Poppins"/>
                <a:sym typeface="Poppins"/>
                <a:hlinkClick r:id="rId2">
                  <a:extLst>
                    <a:ext uri="{A12FA001-AC4F-418D-AE19-62706E023703}">
                      <ahyp:hlinkClr val="tx"/>
                    </a:ext>
                  </a:extLst>
                </a:hlinkClick>
              </a:rPr>
              <a:t>Parakletos</a:t>
            </a:r>
            <a:r>
              <a:rPr lang="fr" sz="900">
                <a:solidFill>
                  <a:schemeClr val="dk1"/>
                </a:solidFill>
                <a:latin typeface="Poppins"/>
                <a:ea typeface="Poppins"/>
                <a:cs typeface="Poppins"/>
                <a:sym typeface="Poppins"/>
              </a:rPr>
              <a:t> et de </a:t>
            </a:r>
            <a:r>
              <a:rPr lang="fr" sz="900" u="sng">
                <a:solidFill>
                  <a:srgbClr val="1155CC"/>
                </a:solidFill>
                <a:latin typeface="Poppins"/>
                <a:ea typeface="Poppins"/>
                <a:cs typeface="Poppins"/>
                <a:sym typeface="Poppins"/>
                <a:hlinkClick r:id="rId3">
                  <a:extLst>
                    <a:ext uri="{A12FA001-AC4F-418D-AE19-62706E023703}">
                      <ahyp:hlinkClr val="tx"/>
                    </a:ext>
                  </a:extLst>
                </a:hlinkClick>
              </a:rPr>
              <a:t>Periklytos</a:t>
            </a:r>
            <a:r>
              <a:rPr lang="fr" sz="900">
                <a:solidFill>
                  <a:schemeClr val="dk1"/>
                </a:solidFill>
                <a:latin typeface="Poppins"/>
                <a:ea typeface="Poppins"/>
                <a:cs typeface="Poppins"/>
                <a:sym typeface="Poppins"/>
              </a:rPr>
              <a:t> ?</a:t>
            </a:r>
            <a:endParaRPr sz="900">
              <a:solidFill>
                <a:schemeClr val="dk1"/>
              </a:solidFill>
              <a:latin typeface="Poppins"/>
              <a:ea typeface="Poppins"/>
              <a:cs typeface="Poppins"/>
              <a:sym typeface="Poppins"/>
            </a:endParaRPr>
          </a:p>
          <a:p>
            <a:pPr indent="-285750" lvl="0" marL="457200" rtl="0" algn="l">
              <a:lnSpc>
                <a:spcPct val="115000"/>
              </a:lnSpc>
              <a:spcBef>
                <a:spcPts val="0"/>
              </a:spcBef>
              <a:spcAft>
                <a:spcPts val="0"/>
              </a:spcAft>
              <a:buClr>
                <a:schemeClr val="dk1"/>
              </a:buClr>
              <a:buSzPts val="900"/>
              <a:buFont typeface="Poppins"/>
              <a:buChar char="●"/>
            </a:pPr>
            <a:r>
              <a:rPr lang="fr" sz="900">
                <a:solidFill>
                  <a:schemeClr val="dk1"/>
                </a:solidFill>
                <a:latin typeface="Poppins"/>
                <a:ea typeface="Poppins"/>
                <a:cs typeface="Poppins"/>
                <a:sym typeface="Poppins"/>
              </a:rPr>
              <a:t>Les </a:t>
            </a:r>
            <a:r>
              <a:rPr b="1" lang="fr" sz="900">
                <a:solidFill>
                  <a:schemeClr val="dk1"/>
                </a:solidFill>
                <a:latin typeface="Poppins"/>
                <a:ea typeface="Poppins"/>
                <a:cs typeface="Poppins"/>
                <a:sym typeface="Poppins"/>
              </a:rPr>
              <a:t>sophismes et hommes de paille</a:t>
            </a:r>
            <a:r>
              <a:rPr lang="fr" sz="900">
                <a:solidFill>
                  <a:schemeClr val="dk1"/>
                </a:solidFill>
                <a:latin typeface="Poppins"/>
                <a:ea typeface="Poppins"/>
                <a:cs typeface="Poppins"/>
                <a:sym typeface="Poppins"/>
              </a:rPr>
              <a:t> n'ont </a:t>
            </a:r>
            <a:r>
              <a:rPr b="1" lang="fr" sz="900">
                <a:solidFill>
                  <a:schemeClr val="dk1"/>
                </a:solidFill>
                <a:latin typeface="Poppins"/>
                <a:ea typeface="Poppins"/>
                <a:cs typeface="Poppins"/>
                <a:sym typeface="Poppins"/>
              </a:rPr>
              <a:t>pas besoin d’être répondu</a:t>
            </a:r>
            <a:r>
              <a:rPr lang="fr" sz="900">
                <a:solidFill>
                  <a:schemeClr val="dk1"/>
                </a:solidFill>
                <a:latin typeface="Poppins"/>
                <a:ea typeface="Poppins"/>
                <a:cs typeface="Poppins"/>
                <a:sym typeface="Poppins"/>
              </a:rPr>
              <a:t> mais uniquement dévoilés.</a:t>
            </a:r>
            <a:endParaRPr sz="900">
              <a:solidFill>
                <a:schemeClr val="dk1"/>
              </a:solidFill>
              <a:latin typeface="Poppins"/>
              <a:ea typeface="Poppins"/>
              <a:cs typeface="Poppins"/>
              <a:sym typeface="Poppins"/>
            </a:endParaRPr>
          </a:p>
          <a:p>
            <a:pPr indent="-285750" lvl="0" marL="457200" rtl="0" algn="l">
              <a:lnSpc>
                <a:spcPct val="115000"/>
              </a:lnSpc>
              <a:spcBef>
                <a:spcPts val="0"/>
              </a:spcBef>
              <a:spcAft>
                <a:spcPts val="0"/>
              </a:spcAft>
              <a:buClr>
                <a:schemeClr val="dk1"/>
              </a:buClr>
              <a:buSzPts val="900"/>
              <a:buFont typeface="Poppins"/>
              <a:buChar char="●"/>
            </a:pPr>
            <a:r>
              <a:rPr lang="fr" sz="900">
                <a:solidFill>
                  <a:schemeClr val="dk1"/>
                </a:solidFill>
                <a:latin typeface="Poppins"/>
                <a:ea typeface="Poppins"/>
                <a:cs typeface="Poppins"/>
                <a:sym typeface="Poppins"/>
              </a:rPr>
              <a:t>Les </a:t>
            </a:r>
            <a:r>
              <a:rPr b="1" lang="fr" sz="900">
                <a:solidFill>
                  <a:schemeClr val="dk1"/>
                </a:solidFill>
                <a:latin typeface="Poppins"/>
                <a:ea typeface="Poppins"/>
                <a:cs typeface="Poppins"/>
                <a:sym typeface="Poppins"/>
              </a:rPr>
              <a:t>interprétations personnelles sans appui scripturaire</a:t>
            </a:r>
            <a:r>
              <a:rPr lang="fr" sz="900">
                <a:solidFill>
                  <a:schemeClr val="dk1"/>
                </a:solidFill>
                <a:latin typeface="Poppins"/>
                <a:ea typeface="Poppins"/>
                <a:cs typeface="Poppins"/>
                <a:sym typeface="Poppins"/>
              </a:rPr>
              <a:t> ne servent pas d’arguments.</a:t>
            </a:r>
            <a:endParaRPr sz="900">
              <a:solidFill>
                <a:schemeClr val="dk1"/>
              </a:solidFill>
              <a:latin typeface="Poppins"/>
              <a:ea typeface="Poppins"/>
              <a:cs typeface="Poppins"/>
              <a:sym typeface="Poppins"/>
            </a:endParaRPr>
          </a:p>
          <a:p>
            <a:pPr indent="-285750" lvl="0" marL="457200" rtl="0" algn="l">
              <a:lnSpc>
                <a:spcPct val="115000"/>
              </a:lnSpc>
              <a:spcBef>
                <a:spcPts val="0"/>
              </a:spcBef>
              <a:spcAft>
                <a:spcPts val="0"/>
              </a:spcAft>
              <a:buClr>
                <a:schemeClr val="dk1"/>
              </a:buClr>
              <a:buSzPts val="900"/>
              <a:buFont typeface="Poppins"/>
              <a:buChar char="●"/>
            </a:pPr>
            <a:r>
              <a:rPr lang="fr" sz="900">
                <a:solidFill>
                  <a:schemeClr val="dk1"/>
                </a:solidFill>
                <a:latin typeface="Poppins"/>
                <a:ea typeface="Poppins"/>
                <a:cs typeface="Poppins"/>
                <a:sym typeface="Poppins"/>
              </a:rPr>
              <a:t>Les réponses apportées prendront en compte les différentes doctrines christologiques chrétiennes.</a:t>
            </a:r>
            <a:endParaRPr sz="900">
              <a:solidFill>
                <a:schemeClr val="dk1"/>
              </a:solidFill>
              <a:latin typeface="Poppins"/>
              <a:ea typeface="Poppins"/>
              <a:cs typeface="Poppins"/>
              <a:sym typeface="Poppins"/>
            </a:endParaRPr>
          </a:p>
          <a:p>
            <a:pPr indent="-285750" lvl="0" marL="457200" rtl="0" algn="l">
              <a:lnSpc>
                <a:spcPct val="115000"/>
              </a:lnSpc>
              <a:spcBef>
                <a:spcPts val="0"/>
              </a:spcBef>
              <a:spcAft>
                <a:spcPts val="0"/>
              </a:spcAft>
              <a:buClr>
                <a:schemeClr val="dk1"/>
              </a:buClr>
              <a:buSzPts val="900"/>
              <a:buFont typeface="Poppins"/>
              <a:buChar char="●"/>
            </a:pPr>
            <a:r>
              <a:rPr lang="fr" sz="900">
                <a:solidFill>
                  <a:schemeClr val="dk1"/>
                </a:solidFill>
                <a:latin typeface="Poppins"/>
                <a:ea typeface="Poppins"/>
                <a:cs typeface="Poppins"/>
                <a:sym typeface="Poppins"/>
              </a:rPr>
              <a:t>Définir initialement, </a:t>
            </a:r>
            <a:r>
              <a:rPr b="1" lang="fr" sz="900">
                <a:solidFill>
                  <a:schemeClr val="dk1"/>
                </a:solidFill>
                <a:latin typeface="Poppins"/>
                <a:ea typeface="Poppins"/>
                <a:cs typeface="Poppins"/>
                <a:sym typeface="Poppins"/>
              </a:rPr>
              <a:t>combien y a t il de Paraclet et de Saint Esprit</a:t>
            </a:r>
            <a:r>
              <a:rPr lang="fr" sz="900">
                <a:solidFill>
                  <a:schemeClr val="dk1"/>
                </a:solidFill>
                <a:latin typeface="Poppins"/>
                <a:ea typeface="Poppins"/>
                <a:cs typeface="Poppins"/>
                <a:sym typeface="Poppins"/>
              </a:rPr>
              <a:t>.</a:t>
            </a:r>
            <a:endParaRPr sz="900">
              <a:solidFill>
                <a:schemeClr val="dk1"/>
              </a:solidFill>
              <a:latin typeface="Poppins"/>
              <a:ea typeface="Poppins"/>
              <a:cs typeface="Poppins"/>
              <a:sym typeface="Poppins"/>
            </a:endParaRPr>
          </a:p>
          <a:p>
            <a:pPr indent="-285750" lvl="0" marL="457200" rtl="0" algn="l">
              <a:lnSpc>
                <a:spcPct val="115000"/>
              </a:lnSpc>
              <a:spcBef>
                <a:spcPts val="0"/>
              </a:spcBef>
              <a:spcAft>
                <a:spcPts val="0"/>
              </a:spcAft>
              <a:buClr>
                <a:schemeClr val="dk1"/>
              </a:buClr>
              <a:buSzPts val="900"/>
              <a:buFont typeface="Poppins"/>
              <a:buChar char="●"/>
            </a:pPr>
            <a:r>
              <a:rPr lang="fr" sz="900">
                <a:solidFill>
                  <a:schemeClr val="dk1"/>
                </a:solidFill>
                <a:latin typeface="Poppins"/>
                <a:ea typeface="Poppins"/>
                <a:cs typeface="Poppins"/>
                <a:sym typeface="Poppins"/>
              </a:rPr>
              <a:t>Il n’est pas </a:t>
            </a:r>
            <a:r>
              <a:rPr b="1" lang="fr" sz="900">
                <a:solidFill>
                  <a:schemeClr val="dk1"/>
                </a:solidFill>
                <a:latin typeface="Poppins"/>
                <a:ea typeface="Poppins"/>
                <a:cs typeface="Poppins"/>
                <a:sym typeface="Poppins"/>
              </a:rPr>
              <a:t>utile de répéter</a:t>
            </a:r>
            <a:r>
              <a:rPr lang="fr" sz="900">
                <a:solidFill>
                  <a:schemeClr val="dk1"/>
                </a:solidFill>
                <a:latin typeface="Poppins"/>
                <a:ea typeface="Poppins"/>
                <a:cs typeface="Poppins"/>
                <a:sym typeface="Poppins"/>
              </a:rPr>
              <a:t> un </a:t>
            </a:r>
            <a:r>
              <a:rPr b="1" lang="fr" sz="900">
                <a:solidFill>
                  <a:schemeClr val="dk1"/>
                </a:solidFill>
                <a:latin typeface="Poppins"/>
                <a:ea typeface="Poppins"/>
                <a:cs typeface="Poppins"/>
                <a:sym typeface="Poppins"/>
              </a:rPr>
              <a:t>argument réfuté</a:t>
            </a:r>
            <a:r>
              <a:rPr lang="fr" sz="900">
                <a:solidFill>
                  <a:schemeClr val="dk1"/>
                </a:solidFill>
                <a:latin typeface="Poppins"/>
                <a:ea typeface="Poppins"/>
                <a:cs typeface="Poppins"/>
                <a:sym typeface="Poppins"/>
              </a:rPr>
              <a:t>.</a:t>
            </a:r>
            <a:endParaRPr sz="900">
              <a:solidFill>
                <a:schemeClr val="dk1"/>
              </a:solidFill>
              <a:latin typeface="Poppins"/>
              <a:ea typeface="Poppins"/>
              <a:cs typeface="Poppins"/>
              <a:sym typeface="Poppins"/>
            </a:endParaRPr>
          </a:p>
          <a:p>
            <a:pPr indent="-285750" lvl="0" marL="457200" rtl="0" algn="l">
              <a:lnSpc>
                <a:spcPct val="115000"/>
              </a:lnSpc>
              <a:spcBef>
                <a:spcPts val="0"/>
              </a:spcBef>
              <a:spcAft>
                <a:spcPts val="0"/>
              </a:spcAft>
              <a:buClr>
                <a:schemeClr val="dk1"/>
              </a:buClr>
              <a:buSzPts val="900"/>
              <a:buFont typeface="Poppins"/>
              <a:buChar char="●"/>
            </a:pPr>
            <a:r>
              <a:rPr b="1" lang="fr" sz="900">
                <a:solidFill>
                  <a:schemeClr val="dk1"/>
                </a:solidFill>
                <a:latin typeface="Poppins"/>
                <a:ea typeface="Poppins"/>
                <a:cs typeface="Poppins"/>
                <a:sym typeface="Poppins"/>
              </a:rPr>
              <a:t>Le Saint Esprit</a:t>
            </a:r>
            <a:r>
              <a:rPr lang="fr" sz="900">
                <a:solidFill>
                  <a:schemeClr val="dk1"/>
                </a:solidFill>
                <a:latin typeface="Poppins"/>
                <a:ea typeface="Poppins"/>
                <a:cs typeface="Poppins"/>
                <a:sym typeface="Poppins"/>
              </a:rPr>
              <a:t> est un article de foi </a:t>
            </a:r>
            <a:r>
              <a:rPr b="1" lang="fr" sz="900">
                <a:solidFill>
                  <a:schemeClr val="dk1"/>
                </a:solidFill>
                <a:latin typeface="Poppins"/>
                <a:ea typeface="Poppins"/>
                <a:cs typeface="Poppins"/>
                <a:sym typeface="Poppins"/>
              </a:rPr>
              <a:t>indiscutable</a:t>
            </a:r>
            <a:r>
              <a:rPr lang="fr" sz="900">
                <a:solidFill>
                  <a:schemeClr val="dk1"/>
                </a:solidFill>
                <a:latin typeface="Poppins"/>
                <a:ea typeface="Poppins"/>
                <a:cs typeface="Poppins"/>
                <a:sym typeface="Poppins"/>
              </a:rPr>
              <a:t> du christianimse, son existence ne peut être remise en doute (</a:t>
            </a:r>
            <a:r>
              <a:rPr lang="fr" sz="900" u="sng">
                <a:solidFill>
                  <a:srgbClr val="1155CC"/>
                </a:solidFill>
                <a:latin typeface="Poppins"/>
                <a:ea typeface="Poppins"/>
                <a:cs typeface="Poppins"/>
                <a:sym typeface="Poppins"/>
                <a:hlinkClick r:id="rId4">
                  <a:extLst>
                    <a:ext uri="{A12FA001-AC4F-418D-AE19-62706E023703}">
                      <ahyp:hlinkClr val="tx"/>
                    </a:ext>
                  </a:extLst>
                </a:hlinkClick>
              </a:rPr>
              <a:t>credo</a:t>
            </a:r>
            <a:r>
              <a:rPr lang="fr" sz="900">
                <a:solidFill>
                  <a:schemeClr val="dk1"/>
                </a:solidFill>
                <a:latin typeface="Poppins"/>
                <a:ea typeface="Poppins"/>
                <a:cs typeface="Poppins"/>
                <a:sym typeface="Poppins"/>
              </a:rPr>
              <a:t>).</a:t>
            </a:r>
            <a:endParaRPr sz="900">
              <a:solidFill>
                <a:schemeClr val="dk1"/>
              </a:solidFill>
              <a:latin typeface="Poppins"/>
              <a:ea typeface="Poppins"/>
              <a:cs typeface="Poppins"/>
              <a:sym typeface="Poppins"/>
            </a:endParaRPr>
          </a:p>
          <a:p>
            <a:pPr indent="0" lvl="0" marL="0" rtl="0" algn="l">
              <a:spcBef>
                <a:spcPts val="100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014ae79438_0_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014ae79438_0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fr" sz="1500">
                <a:solidFill>
                  <a:srgbClr val="666666"/>
                </a:solidFill>
              </a:rPr>
              <a:t>Maintenant</a:t>
            </a:r>
            <a:endParaRPr sz="1500">
              <a:solidFill>
                <a:srgbClr val="666666"/>
              </a:solidFill>
            </a:endParaRPr>
          </a:p>
          <a:p>
            <a:pPr indent="0" lvl="0" marL="0" rtl="0" algn="l">
              <a:lnSpc>
                <a:spcPct val="115000"/>
              </a:lnSpc>
              <a:spcBef>
                <a:spcPts val="1600"/>
              </a:spcBef>
              <a:spcAft>
                <a:spcPts val="0"/>
              </a:spcAft>
              <a:buClr>
                <a:schemeClr val="dk1"/>
              </a:buClr>
              <a:buSzPts val="1100"/>
              <a:buFont typeface="Arial"/>
              <a:buNone/>
            </a:pPr>
            <a:r>
              <a:rPr lang="fr" sz="900">
                <a:solidFill>
                  <a:srgbClr val="0000FF"/>
                </a:solidFill>
                <a:latin typeface="Poppins"/>
                <a:ea typeface="Poppins"/>
                <a:cs typeface="Poppins"/>
                <a:sym typeface="Poppins"/>
              </a:rPr>
              <a:t>Jean 16:12</a:t>
            </a:r>
            <a:endParaRPr sz="900">
              <a:solidFill>
                <a:srgbClr val="0000FF"/>
              </a:solidFill>
              <a:latin typeface="Poppins"/>
              <a:ea typeface="Poppins"/>
              <a:cs typeface="Poppins"/>
              <a:sym typeface="Poppins"/>
            </a:endParaRPr>
          </a:p>
          <a:p>
            <a:pPr indent="0" lvl="0" marL="457200" rtl="0" algn="l">
              <a:lnSpc>
                <a:spcPct val="115000"/>
              </a:lnSpc>
              <a:spcBef>
                <a:spcPts val="1000"/>
              </a:spcBef>
              <a:spcAft>
                <a:spcPts val="0"/>
              </a:spcAft>
              <a:buClr>
                <a:schemeClr val="dk1"/>
              </a:buClr>
              <a:buSzPts val="1100"/>
              <a:buFont typeface="Arial"/>
              <a:buNone/>
            </a:pPr>
            <a:r>
              <a:rPr lang="fr" sz="900">
                <a:solidFill>
                  <a:srgbClr val="0000FF"/>
                </a:solidFill>
                <a:latin typeface="Poppins"/>
                <a:ea typeface="Poppins"/>
                <a:cs typeface="Poppins"/>
                <a:sym typeface="Poppins"/>
              </a:rPr>
              <a:t>J'ai </a:t>
            </a:r>
            <a:r>
              <a:rPr b="1" lang="fr" sz="900">
                <a:solidFill>
                  <a:srgbClr val="0000FF"/>
                </a:solidFill>
                <a:latin typeface="Poppins"/>
                <a:ea typeface="Poppins"/>
                <a:cs typeface="Poppins"/>
                <a:sym typeface="Poppins"/>
              </a:rPr>
              <a:t>encore</a:t>
            </a:r>
            <a:r>
              <a:rPr lang="fr" sz="900">
                <a:solidFill>
                  <a:srgbClr val="0000FF"/>
                </a:solidFill>
                <a:latin typeface="Poppins"/>
                <a:ea typeface="Poppins"/>
                <a:cs typeface="Poppins"/>
                <a:sym typeface="Poppins"/>
              </a:rPr>
              <a:t> beaucoup de choses à </a:t>
            </a:r>
            <a:r>
              <a:rPr b="1" lang="fr" sz="900" u="sng">
                <a:solidFill>
                  <a:srgbClr val="0000FF"/>
                </a:solidFill>
                <a:latin typeface="Poppins"/>
                <a:ea typeface="Poppins"/>
                <a:cs typeface="Poppins"/>
                <a:sym typeface="Poppins"/>
              </a:rPr>
              <a:t>vous</a:t>
            </a:r>
            <a:r>
              <a:rPr b="1" lang="fr" sz="900">
                <a:solidFill>
                  <a:srgbClr val="0000FF"/>
                </a:solidFill>
                <a:latin typeface="Poppins"/>
                <a:ea typeface="Poppins"/>
                <a:cs typeface="Poppins"/>
                <a:sym typeface="Poppins"/>
              </a:rPr>
              <a:t> dire</a:t>
            </a:r>
            <a:r>
              <a:rPr lang="fr" sz="900">
                <a:solidFill>
                  <a:srgbClr val="0000FF"/>
                </a:solidFill>
                <a:latin typeface="Poppins"/>
                <a:ea typeface="Poppins"/>
                <a:cs typeface="Poppins"/>
                <a:sym typeface="Poppins"/>
              </a:rPr>
              <a:t>, mais vous ne pouvez pas les porter </a:t>
            </a:r>
            <a:r>
              <a:rPr b="1" lang="fr" sz="900">
                <a:solidFill>
                  <a:srgbClr val="0000FF"/>
                </a:solidFill>
                <a:latin typeface="Poppins"/>
                <a:ea typeface="Poppins"/>
                <a:cs typeface="Poppins"/>
                <a:sym typeface="Poppins"/>
              </a:rPr>
              <a:t>maintenant</a:t>
            </a:r>
            <a:r>
              <a:rPr lang="fr" sz="900">
                <a:solidFill>
                  <a:srgbClr val="0000FF"/>
                </a:solidFill>
                <a:latin typeface="Poppins"/>
                <a:ea typeface="Poppins"/>
                <a:cs typeface="Poppins"/>
                <a:sym typeface="Poppins"/>
              </a:rPr>
              <a:t>.</a:t>
            </a:r>
            <a:endParaRPr sz="900">
              <a:solidFill>
                <a:srgbClr val="0000FF"/>
              </a:solidFill>
              <a:latin typeface="Poppins"/>
              <a:ea typeface="Poppins"/>
              <a:cs typeface="Poppins"/>
              <a:sym typeface="Poppins"/>
            </a:endParaRPr>
          </a:p>
          <a:p>
            <a:pPr indent="0" lvl="0" marL="0" rtl="0" algn="l">
              <a:lnSpc>
                <a:spcPct val="115000"/>
              </a:lnSpc>
              <a:spcBef>
                <a:spcPts val="1000"/>
              </a:spcBef>
              <a:spcAft>
                <a:spcPts val="0"/>
              </a:spcAft>
              <a:buClr>
                <a:schemeClr val="dk1"/>
              </a:buClr>
              <a:buSzPts val="1100"/>
              <a:buFont typeface="Arial"/>
              <a:buNone/>
            </a:pPr>
            <a:r>
              <a:rPr lang="fr" sz="900">
                <a:solidFill>
                  <a:schemeClr val="dk1"/>
                </a:solidFill>
                <a:latin typeface="Poppins"/>
                <a:ea typeface="Poppins"/>
                <a:cs typeface="Poppins"/>
                <a:sym typeface="Poppins"/>
              </a:rPr>
              <a:t>Ici Jésus utilise le mot </a:t>
            </a:r>
            <a:r>
              <a:rPr b="1" lang="fr" sz="900">
                <a:solidFill>
                  <a:schemeClr val="dk1"/>
                </a:solidFill>
                <a:latin typeface="Poppins"/>
                <a:ea typeface="Poppins"/>
                <a:cs typeface="Poppins"/>
                <a:sym typeface="Poppins"/>
              </a:rPr>
              <a:t>ἄρτι (arti)</a:t>
            </a:r>
            <a:r>
              <a:rPr lang="fr" sz="900">
                <a:solidFill>
                  <a:schemeClr val="dk1"/>
                </a:solidFill>
                <a:latin typeface="Poppins"/>
                <a:ea typeface="Poppins"/>
                <a:cs typeface="Poppins"/>
                <a:sym typeface="Poppins"/>
              </a:rPr>
              <a:t> pour dire </a:t>
            </a:r>
            <a:r>
              <a:rPr b="1" lang="fr" sz="900">
                <a:solidFill>
                  <a:schemeClr val="dk1"/>
                </a:solidFill>
                <a:latin typeface="Poppins"/>
                <a:ea typeface="Poppins"/>
                <a:cs typeface="Poppins"/>
                <a:sym typeface="Poppins"/>
              </a:rPr>
              <a:t>maintenant</a:t>
            </a:r>
            <a:r>
              <a:rPr lang="fr" sz="900">
                <a:solidFill>
                  <a:schemeClr val="dk1"/>
                </a:solidFill>
                <a:latin typeface="Poppins"/>
                <a:ea typeface="Poppins"/>
                <a:cs typeface="Poppins"/>
                <a:sym typeface="Poppins"/>
              </a:rPr>
              <a:t> juste avant la 4</a:t>
            </a:r>
            <a:r>
              <a:rPr baseline="30000" lang="fr" sz="900">
                <a:solidFill>
                  <a:schemeClr val="dk1"/>
                </a:solidFill>
                <a:latin typeface="Poppins"/>
                <a:ea typeface="Poppins"/>
                <a:cs typeface="Poppins"/>
                <a:sym typeface="Poppins"/>
              </a:rPr>
              <a:t>éme</a:t>
            </a:r>
            <a:r>
              <a:rPr lang="fr" sz="900">
                <a:solidFill>
                  <a:schemeClr val="dk1"/>
                </a:solidFill>
                <a:latin typeface="Poppins"/>
                <a:ea typeface="Poppins"/>
                <a:cs typeface="Poppins"/>
                <a:sym typeface="Poppins"/>
              </a:rPr>
              <a:t> annonce du paraclet. En plus il dit qu’il à </a:t>
            </a:r>
            <a:r>
              <a:rPr b="1" lang="fr" sz="900">
                <a:solidFill>
                  <a:schemeClr val="dk1"/>
                </a:solidFill>
                <a:latin typeface="Poppins"/>
                <a:ea typeface="Poppins"/>
                <a:cs typeface="Poppins"/>
                <a:sym typeface="Poppins"/>
              </a:rPr>
              <a:t>encore (Ἔτι/Eti)</a:t>
            </a:r>
            <a:r>
              <a:rPr lang="fr" sz="900">
                <a:solidFill>
                  <a:schemeClr val="dk1"/>
                </a:solidFill>
                <a:latin typeface="Poppins"/>
                <a:ea typeface="Poppins"/>
                <a:cs typeface="Poppins"/>
                <a:sym typeface="Poppins"/>
              </a:rPr>
              <a:t> des choses à dire, donc ceux à qui les nouvelles choses vont être dites sont ceux à qui Jésus à déjà dit des choses, c’est donc les apôtres.</a:t>
            </a:r>
            <a:endParaRPr sz="900">
              <a:solidFill>
                <a:srgbClr val="0000FF"/>
              </a:solidFill>
              <a:latin typeface="Poppins"/>
              <a:ea typeface="Poppins"/>
              <a:cs typeface="Poppins"/>
              <a:sym typeface="Poppins"/>
            </a:endParaRPr>
          </a:p>
          <a:p>
            <a:pPr indent="0" lvl="0" marL="0" rtl="0" algn="l">
              <a:lnSpc>
                <a:spcPct val="115000"/>
              </a:lnSpc>
              <a:spcBef>
                <a:spcPts val="1000"/>
              </a:spcBef>
              <a:spcAft>
                <a:spcPts val="0"/>
              </a:spcAft>
              <a:buClr>
                <a:schemeClr val="dk1"/>
              </a:buClr>
              <a:buSzPts val="1100"/>
              <a:buFont typeface="Arial"/>
              <a:buNone/>
            </a:pPr>
            <a:r>
              <a:rPr lang="fr" sz="900">
                <a:solidFill>
                  <a:srgbClr val="0000FF"/>
                </a:solidFill>
                <a:latin typeface="Poppins"/>
                <a:ea typeface="Poppins"/>
                <a:cs typeface="Poppins"/>
                <a:sym typeface="Poppins"/>
              </a:rPr>
              <a:t>Nombres 23:19</a:t>
            </a:r>
            <a:endParaRPr sz="900">
              <a:solidFill>
                <a:srgbClr val="0000FF"/>
              </a:solidFill>
              <a:latin typeface="Poppins"/>
              <a:ea typeface="Poppins"/>
              <a:cs typeface="Poppins"/>
              <a:sym typeface="Poppins"/>
            </a:endParaRPr>
          </a:p>
          <a:p>
            <a:pPr indent="0" lvl="0" marL="457200" rtl="0" algn="l">
              <a:lnSpc>
                <a:spcPct val="115000"/>
              </a:lnSpc>
              <a:spcBef>
                <a:spcPts val="1000"/>
              </a:spcBef>
              <a:spcAft>
                <a:spcPts val="0"/>
              </a:spcAft>
              <a:buClr>
                <a:schemeClr val="dk1"/>
              </a:buClr>
              <a:buSzPts val="1100"/>
              <a:buFont typeface="Arial"/>
              <a:buNone/>
            </a:pPr>
            <a:r>
              <a:rPr lang="fr" sz="900">
                <a:solidFill>
                  <a:srgbClr val="0000FF"/>
                </a:solidFill>
                <a:latin typeface="Poppins"/>
                <a:ea typeface="Poppins"/>
                <a:cs typeface="Poppins"/>
                <a:sym typeface="Poppins"/>
              </a:rPr>
              <a:t>Dieu n'est point un homme pour </a:t>
            </a:r>
            <a:r>
              <a:rPr b="1" lang="fr" sz="900">
                <a:solidFill>
                  <a:srgbClr val="0000FF"/>
                </a:solidFill>
                <a:latin typeface="Poppins"/>
                <a:ea typeface="Poppins"/>
                <a:cs typeface="Poppins"/>
                <a:sym typeface="Poppins"/>
              </a:rPr>
              <a:t>mentir</a:t>
            </a:r>
            <a:r>
              <a:rPr lang="fr" sz="900">
                <a:solidFill>
                  <a:srgbClr val="0000FF"/>
                </a:solidFill>
                <a:latin typeface="Poppins"/>
                <a:ea typeface="Poppins"/>
                <a:cs typeface="Poppins"/>
                <a:sym typeface="Poppins"/>
              </a:rPr>
              <a:t>, Ni fils d'un homme pour se repentir. Ce qu'il a dit, ne le fera-t-il pas? Ce qu'il a déclaré, ne l'exécutera-t il pas ?</a:t>
            </a:r>
            <a:endParaRPr sz="900">
              <a:solidFill>
                <a:schemeClr val="dk1"/>
              </a:solidFill>
              <a:latin typeface="Poppins"/>
              <a:ea typeface="Poppins"/>
              <a:cs typeface="Poppins"/>
              <a:sym typeface="Poppins"/>
            </a:endParaRPr>
          </a:p>
          <a:p>
            <a:pPr indent="0" lvl="0" marL="0" rtl="0" algn="l">
              <a:lnSpc>
                <a:spcPct val="115000"/>
              </a:lnSpc>
              <a:spcBef>
                <a:spcPts val="1000"/>
              </a:spcBef>
              <a:spcAft>
                <a:spcPts val="0"/>
              </a:spcAft>
              <a:buClr>
                <a:schemeClr val="dk1"/>
              </a:buClr>
              <a:buSzPts val="1100"/>
              <a:buFont typeface="Arial"/>
              <a:buNone/>
            </a:pPr>
            <a:r>
              <a:rPr lang="fr" sz="900">
                <a:solidFill>
                  <a:schemeClr val="dk1"/>
                </a:solidFill>
                <a:latin typeface="Poppins"/>
                <a:ea typeface="Poppins"/>
                <a:cs typeface="Poppins"/>
                <a:sym typeface="Poppins"/>
              </a:rPr>
              <a:t>C’est nouvelle choses que le Paraclet va dire viennent de Dieu, </a:t>
            </a:r>
            <a:r>
              <a:rPr lang="fr" sz="900" u="sng">
                <a:solidFill>
                  <a:srgbClr val="1155CC"/>
                </a:solidFill>
                <a:latin typeface="Poppins"/>
                <a:ea typeface="Poppins"/>
                <a:cs typeface="Poppins"/>
                <a:sym typeface="Poppins"/>
                <a:hlinkClick r:id="rId2">
                  <a:extLst>
                    <a:ext uri="{A12FA001-AC4F-418D-AE19-62706E023703}">
                      <ahyp:hlinkClr val="tx"/>
                    </a:ext>
                  </a:extLst>
                </a:hlinkClick>
              </a:rPr>
              <a:t>donc ne peuvent contredire Jésus</a:t>
            </a:r>
            <a:r>
              <a:rPr lang="fr" sz="900">
                <a:solidFill>
                  <a:schemeClr val="dk1"/>
                </a:solidFill>
                <a:latin typeface="Poppins"/>
                <a:ea typeface="Poppins"/>
                <a:cs typeface="Poppins"/>
                <a:sym typeface="Poppins"/>
              </a:rPr>
              <a:t>, car Dieu ne se contredit pas (Nb 23:19) ?</a:t>
            </a:r>
            <a:endParaRPr sz="900">
              <a:solidFill>
                <a:schemeClr val="dk1"/>
              </a:solidFill>
              <a:latin typeface="Poppins"/>
              <a:ea typeface="Poppins"/>
              <a:cs typeface="Poppins"/>
              <a:sym typeface="Poppins"/>
            </a:endParaRPr>
          </a:p>
          <a:p>
            <a:pPr indent="0" lvl="0" marL="0" rtl="0" algn="l">
              <a:lnSpc>
                <a:spcPct val="115000"/>
              </a:lnSpc>
              <a:spcBef>
                <a:spcPts val="1000"/>
              </a:spcBef>
              <a:spcAft>
                <a:spcPts val="0"/>
              </a:spcAft>
              <a:buClr>
                <a:schemeClr val="dk1"/>
              </a:buClr>
              <a:buSzPts val="1100"/>
              <a:buFont typeface="Arial"/>
              <a:buNone/>
            </a:pPr>
            <a:r>
              <a:rPr lang="fr" sz="900">
                <a:solidFill>
                  <a:srgbClr val="FF0000"/>
                </a:solidFill>
                <a:latin typeface="Poppins"/>
                <a:ea typeface="Poppins"/>
                <a:cs typeface="Poppins"/>
                <a:sym typeface="Poppins"/>
              </a:rPr>
              <a:t>Car </a:t>
            </a:r>
            <a:r>
              <a:rPr b="1" lang="fr" sz="900">
                <a:solidFill>
                  <a:srgbClr val="FF0000"/>
                </a:solidFill>
                <a:latin typeface="Poppins"/>
                <a:ea typeface="Poppins"/>
                <a:cs typeface="Poppins"/>
                <a:sym typeface="Poppins"/>
              </a:rPr>
              <a:t>à qui Jésus à t il laver les pieds </a:t>
            </a:r>
            <a:r>
              <a:rPr lang="fr" sz="900">
                <a:solidFill>
                  <a:srgbClr val="FF0000"/>
                </a:solidFill>
                <a:latin typeface="Poppins"/>
                <a:ea typeface="Poppins"/>
                <a:cs typeface="Poppins"/>
                <a:sym typeface="Poppins"/>
              </a:rPr>
              <a:t>? Aux apôtres ou à la communauté de Muhammad ?</a:t>
            </a:r>
            <a:endParaRPr sz="900">
              <a:solidFill>
                <a:srgbClr val="FF0000"/>
              </a:solidFill>
              <a:latin typeface="Poppins"/>
              <a:ea typeface="Poppins"/>
              <a:cs typeface="Poppins"/>
              <a:sym typeface="Poppins"/>
            </a:endParaRPr>
          </a:p>
          <a:p>
            <a:pPr indent="0" lvl="0" marL="0" rtl="0" algn="l">
              <a:lnSpc>
                <a:spcPct val="115000"/>
              </a:lnSpc>
              <a:spcBef>
                <a:spcPts val="1000"/>
              </a:spcBef>
              <a:spcAft>
                <a:spcPts val="0"/>
              </a:spcAft>
              <a:buClr>
                <a:schemeClr val="dk1"/>
              </a:buClr>
              <a:buSzPts val="1100"/>
              <a:buFont typeface="Arial"/>
              <a:buNone/>
            </a:pPr>
            <a:r>
              <a:rPr lang="fr" sz="900">
                <a:solidFill>
                  <a:srgbClr val="FF0000"/>
                </a:solidFill>
                <a:latin typeface="Poppins"/>
                <a:ea typeface="Poppins"/>
                <a:cs typeface="Poppins"/>
                <a:sym typeface="Poppins"/>
              </a:rPr>
              <a:t>Pourquoi dans son discours d’adieu Jésus répond-il aux questions des apôtres par le même </a:t>
            </a:r>
            <a:r>
              <a:rPr i="1" lang="fr" sz="900" u="sng">
                <a:solidFill>
                  <a:srgbClr val="FF0000"/>
                </a:solidFill>
                <a:latin typeface="Poppins"/>
                <a:ea typeface="Poppins"/>
                <a:cs typeface="Poppins"/>
                <a:sym typeface="Poppins"/>
              </a:rPr>
              <a:t>vous</a:t>
            </a:r>
            <a:r>
              <a:rPr lang="fr" sz="900">
                <a:solidFill>
                  <a:srgbClr val="FF0000"/>
                </a:solidFill>
                <a:latin typeface="Poppins"/>
                <a:ea typeface="Poppins"/>
                <a:cs typeface="Poppins"/>
                <a:sym typeface="Poppins"/>
              </a:rPr>
              <a:t> qu’il utilisera pour l’annonce du paraclet ?</a:t>
            </a:r>
            <a:endParaRPr sz="900">
              <a:solidFill>
                <a:srgbClr val="FF0000"/>
              </a:solidFill>
              <a:latin typeface="Poppins"/>
              <a:ea typeface="Poppins"/>
              <a:cs typeface="Poppins"/>
              <a:sym typeface="Poppins"/>
            </a:endParaRPr>
          </a:p>
          <a:p>
            <a:pPr indent="0" lvl="0" marL="0" rtl="0" algn="l">
              <a:lnSpc>
                <a:spcPct val="115000"/>
              </a:lnSpc>
              <a:spcBef>
                <a:spcPts val="1000"/>
              </a:spcBef>
              <a:spcAft>
                <a:spcPts val="0"/>
              </a:spcAft>
              <a:buClr>
                <a:schemeClr val="dk1"/>
              </a:buClr>
              <a:buSzPts val="1100"/>
              <a:buFont typeface="Arial"/>
              <a:buNone/>
            </a:pPr>
            <a:r>
              <a:rPr lang="fr" sz="900">
                <a:solidFill>
                  <a:srgbClr val="FF0000"/>
                </a:solidFill>
                <a:latin typeface="Poppins"/>
                <a:ea typeface="Poppins"/>
                <a:cs typeface="Poppins"/>
                <a:sym typeface="Poppins"/>
              </a:rPr>
              <a:t>Pourquoi identifier dans le discours d’adieux de Jésus un autre </a:t>
            </a:r>
            <a:r>
              <a:rPr i="1" lang="fr" sz="900" u="sng">
                <a:solidFill>
                  <a:srgbClr val="FF0000"/>
                </a:solidFill>
                <a:latin typeface="Poppins"/>
                <a:ea typeface="Poppins"/>
                <a:cs typeface="Poppins"/>
                <a:sym typeface="Poppins"/>
              </a:rPr>
              <a:t>vous</a:t>
            </a:r>
            <a:r>
              <a:rPr lang="fr" sz="900">
                <a:solidFill>
                  <a:srgbClr val="FF0000"/>
                </a:solidFill>
                <a:latin typeface="Poppins"/>
                <a:ea typeface="Poppins"/>
                <a:cs typeface="Poppins"/>
                <a:sym typeface="Poppins"/>
              </a:rPr>
              <a:t> que les apôtres ? Les choses sont pourtant claire ?</a:t>
            </a:r>
            <a:endParaRPr sz="900">
              <a:solidFill>
                <a:srgbClr val="FF0000"/>
              </a:solidFill>
              <a:latin typeface="Poppins"/>
              <a:ea typeface="Poppins"/>
              <a:cs typeface="Poppins"/>
              <a:sym typeface="Poppins"/>
            </a:endParaRPr>
          </a:p>
          <a:p>
            <a:pPr indent="0" lvl="0" marL="0" rtl="0" algn="l">
              <a:lnSpc>
                <a:spcPct val="115000"/>
              </a:lnSpc>
              <a:spcBef>
                <a:spcPts val="1000"/>
              </a:spcBef>
              <a:spcAft>
                <a:spcPts val="0"/>
              </a:spcAft>
              <a:buClr>
                <a:schemeClr val="dk1"/>
              </a:buClr>
              <a:buSzPts val="1100"/>
              <a:buFont typeface="Arial"/>
              <a:buNone/>
            </a:pPr>
            <a:r>
              <a:rPr lang="fr" sz="900">
                <a:solidFill>
                  <a:srgbClr val="FF0000"/>
                </a:solidFill>
                <a:latin typeface="Poppins"/>
                <a:ea typeface="Poppins"/>
                <a:cs typeface="Poppins"/>
                <a:sym typeface="Poppins"/>
              </a:rPr>
              <a:t>Si tout de suite je dis au débatteur musulman : « tu va perdre ce débat» ou « </a:t>
            </a:r>
            <a:r>
              <a:rPr b="1" i="1" lang="fr" sz="900" u="sng">
                <a:solidFill>
                  <a:srgbClr val="FF0000"/>
                </a:solidFill>
                <a:latin typeface="Poppins"/>
                <a:ea typeface="Poppins"/>
                <a:cs typeface="Poppins"/>
                <a:sym typeface="Poppins"/>
              </a:rPr>
              <a:t>vous</a:t>
            </a:r>
            <a:r>
              <a:rPr b="1" lang="fr" sz="900">
                <a:solidFill>
                  <a:srgbClr val="FF0000"/>
                </a:solidFill>
                <a:latin typeface="Poppins"/>
                <a:ea typeface="Poppins"/>
                <a:cs typeface="Poppins"/>
                <a:sym typeface="Poppins"/>
              </a:rPr>
              <a:t> allez perdre ce débat</a:t>
            </a:r>
            <a:r>
              <a:rPr lang="fr" sz="900">
                <a:solidFill>
                  <a:srgbClr val="FF0000"/>
                </a:solidFill>
                <a:latin typeface="Poppins"/>
                <a:ea typeface="Poppins"/>
                <a:cs typeface="Poppins"/>
                <a:sym typeface="Poppins"/>
              </a:rPr>
              <a:t> », il va pensez que </a:t>
            </a:r>
            <a:r>
              <a:rPr b="1" lang="fr" sz="900">
                <a:solidFill>
                  <a:srgbClr val="FF0000"/>
                </a:solidFill>
                <a:latin typeface="Poppins"/>
                <a:ea typeface="Poppins"/>
                <a:cs typeface="Poppins"/>
                <a:sym typeface="Poppins"/>
              </a:rPr>
              <a:t>je m’adresse à lui</a:t>
            </a:r>
            <a:r>
              <a:rPr lang="fr" sz="900">
                <a:solidFill>
                  <a:srgbClr val="FF0000"/>
                </a:solidFill>
                <a:latin typeface="Poppins"/>
                <a:ea typeface="Poppins"/>
                <a:cs typeface="Poppins"/>
                <a:sym typeface="Poppins"/>
              </a:rPr>
              <a:t> car depuis le début de notre échange car </a:t>
            </a:r>
            <a:r>
              <a:rPr b="1" lang="fr" sz="900">
                <a:solidFill>
                  <a:srgbClr val="FF0000"/>
                </a:solidFill>
                <a:latin typeface="Poppins"/>
                <a:ea typeface="Poppins"/>
                <a:cs typeface="Poppins"/>
                <a:sym typeface="Poppins"/>
              </a:rPr>
              <a:t>mon </a:t>
            </a:r>
            <a:r>
              <a:rPr b="1" i="1" lang="fr" sz="900" u="sng">
                <a:solidFill>
                  <a:srgbClr val="FF0000"/>
                </a:solidFill>
                <a:latin typeface="Poppins"/>
                <a:ea typeface="Poppins"/>
                <a:cs typeface="Poppins"/>
                <a:sym typeface="Poppins"/>
              </a:rPr>
              <a:t>tu/vous</a:t>
            </a:r>
            <a:r>
              <a:rPr b="1" lang="fr" sz="900">
                <a:solidFill>
                  <a:srgbClr val="FF0000"/>
                </a:solidFill>
                <a:latin typeface="Poppins"/>
                <a:ea typeface="Poppins"/>
                <a:cs typeface="Poppins"/>
                <a:sym typeface="Poppins"/>
              </a:rPr>
              <a:t> n’a pas changé</a:t>
            </a:r>
            <a:r>
              <a:rPr lang="fr" sz="900">
                <a:solidFill>
                  <a:srgbClr val="FF0000"/>
                </a:solidFill>
                <a:latin typeface="Poppins"/>
                <a:ea typeface="Poppins"/>
                <a:cs typeface="Poppins"/>
                <a:sym typeface="Poppins"/>
              </a:rPr>
              <a:t> et même si j’aurais pu utiliser plusieurs </a:t>
            </a:r>
            <a:r>
              <a:rPr i="1" lang="fr" sz="900" u="sng">
                <a:solidFill>
                  <a:srgbClr val="FF0000"/>
                </a:solidFill>
                <a:latin typeface="Poppins"/>
                <a:ea typeface="Poppins"/>
                <a:cs typeface="Poppins"/>
                <a:sym typeface="Poppins"/>
              </a:rPr>
              <a:t>vous</a:t>
            </a:r>
            <a:r>
              <a:rPr lang="fr" sz="900">
                <a:solidFill>
                  <a:srgbClr val="FF0000"/>
                </a:solidFill>
                <a:latin typeface="Poppins"/>
                <a:ea typeface="Poppins"/>
                <a:cs typeface="Poppins"/>
                <a:sym typeface="Poppins"/>
              </a:rPr>
              <a:t> dans mon discours, pour savoir a qui cette derniére affirmation s’adresse il suffit de se rappeler à qui j’ai dis le precedant </a:t>
            </a:r>
            <a:r>
              <a:rPr i="1" lang="fr" sz="900" u="sng">
                <a:solidFill>
                  <a:srgbClr val="FF0000"/>
                </a:solidFill>
                <a:latin typeface="Poppins"/>
                <a:ea typeface="Poppins"/>
                <a:cs typeface="Poppins"/>
                <a:sym typeface="Poppins"/>
              </a:rPr>
              <a:t>vous</a:t>
            </a:r>
            <a:r>
              <a:rPr lang="fr" sz="900">
                <a:solidFill>
                  <a:srgbClr val="FF0000"/>
                </a:solidFill>
                <a:latin typeface="Poppins"/>
                <a:ea typeface="Poppins"/>
                <a:cs typeface="Poppins"/>
                <a:sym typeface="Poppins"/>
              </a:rPr>
              <a:t>, etc.</a:t>
            </a:r>
            <a:endParaRPr sz="900">
              <a:solidFill>
                <a:srgbClr val="FF0000"/>
              </a:solidFill>
              <a:latin typeface="Poppins"/>
              <a:ea typeface="Poppins"/>
              <a:cs typeface="Poppins"/>
              <a:sym typeface="Poppins"/>
            </a:endParaRPr>
          </a:p>
          <a:p>
            <a:pPr indent="0" lvl="0" marL="0" rtl="0" algn="l">
              <a:lnSpc>
                <a:spcPct val="115000"/>
              </a:lnSpc>
              <a:spcBef>
                <a:spcPts val="1000"/>
              </a:spcBef>
              <a:spcAft>
                <a:spcPts val="0"/>
              </a:spcAft>
              <a:buClr>
                <a:schemeClr val="dk1"/>
              </a:buClr>
              <a:buSzPts val="1100"/>
              <a:buFont typeface="Arial"/>
              <a:buNone/>
            </a:pPr>
            <a:r>
              <a:rPr lang="fr" sz="900">
                <a:solidFill>
                  <a:srgbClr val="FF0000"/>
                </a:solidFill>
                <a:latin typeface="Poppins"/>
                <a:ea typeface="Poppins"/>
                <a:cs typeface="Poppins"/>
                <a:sym typeface="Poppins"/>
              </a:rPr>
              <a:t>Si suite à cette affirmation </a:t>
            </a:r>
            <a:r>
              <a:rPr b="1" lang="fr" sz="900">
                <a:solidFill>
                  <a:srgbClr val="FF0000"/>
                </a:solidFill>
                <a:latin typeface="Poppins"/>
                <a:ea typeface="Poppins"/>
                <a:cs typeface="Poppins"/>
                <a:sym typeface="Poppins"/>
              </a:rPr>
              <a:t>le débatteur en face de moi s’est senti concerné</a:t>
            </a:r>
            <a:r>
              <a:rPr lang="fr" sz="900">
                <a:solidFill>
                  <a:srgbClr val="FF0000"/>
                </a:solidFill>
                <a:latin typeface="Poppins"/>
                <a:ea typeface="Poppins"/>
                <a:cs typeface="Poppins"/>
                <a:sym typeface="Poppins"/>
              </a:rPr>
              <a:t>, pourquoi </a:t>
            </a:r>
            <a:r>
              <a:rPr b="1" lang="fr" sz="900">
                <a:solidFill>
                  <a:srgbClr val="FF0000"/>
                </a:solidFill>
                <a:latin typeface="Poppins"/>
                <a:ea typeface="Poppins"/>
                <a:cs typeface="Poppins"/>
                <a:sym typeface="Poppins"/>
              </a:rPr>
              <a:t>les apôtres (dont Jean) ne se serait pas senti concerné</a:t>
            </a:r>
            <a:r>
              <a:rPr lang="fr" sz="900">
                <a:solidFill>
                  <a:srgbClr val="FF0000"/>
                </a:solidFill>
                <a:latin typeface="Poppins"/>
                <a:ea typeface="Poppins"/>
                <a:cs typeface="Poppins"/>
                <a:sym typeface="Poppins"/>
              </a:rPr>
              <a:t> par le </a:t>
            </a:r>
            <a:r>
              <a:rPr i="1" lang="fr" sz="900" u="sng">
                <a:solidFill>
                  <a:srgbClr val="FF0000"/>
                </a:solidFill>
                <a:latin typeface="Poppins"/>
                <a:ea typeface="Poppins"/>
                <a:cs typeface="Poppins"/>
                <a:sym typeface="Poppins"/>
              </a:rPr>
              <a:t>vous</a:t>
            </a:r>
            <a:r>
              <a:rPr lang="fr" sz="900">
                <a:solidFill>
                  <a:srgbClr val="FF0000"/>
                </a:solidFill>
                <a:latin typeface="Poppins"/>
                <a:ea typeface="Poppins"/>
                <a:cs typeface="Poppins"/>
                <a:sym typeface="Poppins"/>
              </a:rPr>
              <a:t> de Jésus ?</a:t>
            </a:r>
            <a:endParaRPr>
              <a:solidFill>
                <a:schemeClr val="dk1"/>
              </a:solidFill>
            </a:endParaRPr>
          </a:p>
          <a:p>
            <a:pPr indent="0" lvl="0" marL="0" rtl="0" algn="l">
              <a:spcBef>
                <a:spcPts val="100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014ae79438_0_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2014ae79438_0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600"/>
              </a:spcBef>
              <a:spcAft>
                <a:spcPts val="0"/>
              </a:spcAft>
              <a:buClr>
                <a:schemeClr val="dk1"/>
              </a:buClr>
              <a:buSzPts val="1100"/>
              <a:buFont typeface="Arial"/>
              <a:buNone/>
            </a:pPr>
            <a:r>
              <a:rPr lang="fr" sz="1400">
                <a:solidFill>
                  <a:srgbClr val="434343"/>
                </a:solidFill>
                <a:latin typeface="Poppins"/>
                <a:ea typeface="Poppins"/>
                <a:cs typeface="Poppins"/>
                <a:sym typeface="Poppins"/>
              </a:rPr>
              <a:t>Argument 3 / </a:t>
            </a:r>
            <a:r>
              <a:rPr baseline="-25000" lang="fr" sz="1400">
                <a:solidFill>
                  <a:srgbClr val="434343"/>
                </a:solidFill>
                <a:latin typeface="Poppins"/>
                <a:ea typeface="Poppins"/>
                <a:cs typeface="Poppins"/>
                <a:sym typeface="Poppins"/>
              </a:rPr>
              <a:t>Présent</a:t>
            </a:r>
            <a:endParaRPr baseline="-25000" sz="1400">
              <a:solidFill>
                <a:srgbClr val="434343"/>
              </a:solidFill>
              <a:latin typeface="Poppins"/>
              <a:ea typeface="Poppins"/>
              <a:cs typeface="Poppins"/>
              <a:sym typeface="Poppins"/>
            </a:endParaRPr>
          </a:p>
          <a:p>
            <a:pPr indent="0" lvl="0" marL="0" rtl="0" algn="l">
              <a:lnSpc>
                <a:spcPct val="115000"/>
              </a:lnSpc>
              <a:spcBef>
                <a:spcPts val="1000"/>
              </a:spcBef>
              <a:spcAft>
                <a:spcPts val="0"/>
              </a:spcAft>
              <a:buClr>
                <a:schemeClr val="dk1"/>
              </a:buClr>
              <a:buSzPts val="1100"/>
              <a:buFont typeface="Arial"/>
              <a:buNone/>
            </a:pPr>
            <a:r>
              <a:rPr i="1" lang="fr" sz="900" u="sng">
                <a:solidFill>
                  <a:schemeClr val="dk1"/>
                </a:solidFill>
                <a:latin typeface="Poppins"/>
                <a:ea typeface="Poppins"/>
                <a:cs typeface="Poppins"/>
                <a:sym typeface="Poppins"/>
              </a:rPr>
              <a:t>Comment l'utilisation du présent dans les phrases de Jésus affirme la présence du paraclet lors de son discours d’adieu ?</a:t>
            </a:r>
            <a:endParaRPr i="1" sz="900" u="sng">
              <a:solidFill>
                <a:schemeClr val="dk1"/>
              </a:solidFill>
              <a:latin typeface="Poppins"/>
              <a:ea typeface="Poppins"/>
              <a:cs typeface="Poppins"/>
              <a:sym typeface="Poppins"/>
            </a:endParaRPr>
          </a:p>
          <a:p>
            <a:pPr indent="0" lvl="0" marL="0" rtl="0" algn="l">
              <a:lnSpc>
                <a:spcPct val="115000"/>
              </a:lnSpc>
              <a:spcBef>
                <a:spcPts val="1000"/>
              </a:spcBef>
              <a:spcAft>
                <a:spcPts val="0"/>
              </a:spcAft>
              <a:buClr>
                <a:schemeClr val="dk1"/>
              </a:buClr>
              <a:buSzPts val="1100"/>
              <a:buFont typeface="Arial"/>
              <a:buNone/>
            </a:pPr>
            <a:r>
              <a:rPr lang="fr" sz="900">
                <a:solidFill>
                  <a:srgbClr val="0000FF"/>
                </a:solidFill>
                <a:latin typeface="Poppins"/>
                <a:ea typeface="Poppins"/>
                <a:cs typeface="Poppins"/>
                <a:sym typeface="Poppins"/>
              </a:rPr>
              <a:t>Jean 14:16-17</a:t>
            </a:r>
            <a:endParaRPr sz="900">
              <a:solidFill>
                <a:srgbClr val="0000FF"/>
              </a:solidFill>
              <a:latin typeface="Poppins"/>
              <a:ea typeface="Poppins"/>
              <a:cs typeface="Poppins"/>
              <a:sym typeface="Poppins"/>
            </a:endParaRPr>
          </a:p>
          <a:p>
            <a:pPr indent="0" lvl="0" marL="457200" rtl="0" algn="l">
              <a:lnSpc>
                <a:spcPct val="115000"/>
              </a:lnSpc>
              <a:spcBef>
                <a:spcPts val="1000"/>
              </a:spcBef>
              <a:spcAft>
                <a:spcPts val="0"/>
              </a:spcAft>
              <a:buClr>
                <a:schemeClr val="dk1"/>
              </a:buClr>
              <a:buSzPts val="1100"/>
              <a:buFont typeface="Arial"/>
              <a:buNone/>
            </a:pPr>
            <a:r>
              <a:rPr lang="fr" sz="900">
                <a:solidFill>
                  <a:srgbClr val="0000FF"/>
                </a:solidFill>
                <a:latin typeface="Poppins"/>
                <a:ea typeface="Poppins"/>
                <a:cs typeface="Poppins"/>
                <a:sym typeface="Poppins"/>
              </a:rPr>
              <a:t>Et moi, je prierai le Père, et il vous donnera </a:t>
            </a:r>
            <a:r>
              <a:rPr b="1" lang="fr" sz="900">
                <a:solidFill>
                  <a:srgbClr val="0000FF"/>
                </a:solidFill>
                <a:latin typeface="Poppins"/>
                <a:ea typeface="Poppins"/>
                <a:cs typeface="Poppins"/>
                <a:sym typeface="Poppins"/>
              </a:rPr>
              <a:t>un autre consolateur (paraclet)</a:t>
            </a:r>
            <a:r>
              <a:rPr lang="fr" sz="900">
                <a:solidFill>
                  <a:srgbClr val="0000FF"/>
                </a:solidFill>
                <a:latin typeface="Poppins"/>
                <a:ea typeface="Poppins"/>
                <a:cs typeface="Poppins"/>
                <a:sym typeface="Poppins"/>
              </a:rPr>
              <a:t>, afin qu'il demeure éternellement avec vous, l'Esprit de vérité, que le monde ne peut recevoir, parce qu'il ne le voit point et ne le connaît point; mais vous, </a:t>
            </a:r>
            <a:r>
              <a:rPr b="1" lang="fr" sz="900">
                <a:solidFill>
                  <a:srgbClr val="0000FF"/>
                </a:solidFill>
                <a:latin typeface="Poppins"/>
                <a:ea typeface="Poppins"/>
                <a:cs typeface="Poppins"/>
                <a:sym typeface="Poppins"/>
              </a:rPr>
              <a:t>vous le connaissez</a:t>
            </a:r>
            <a:r>
              <a:rPr lang="fr" sz="900">
                <a:solidFill>
                  <a:srgbClr val="0000FF"/>
                </a:solidFill>
                <a:latin typeface="Poppins"/>
                <a:ea typeface="Poppins"/>
                <a:cs typeface="Poppins"/>
                <a:sym typeface="Poppins"/>
              </a:rPr>
              <a:t>, car </a:t>
            </a:r>
            <a:r>
              <a:rPr b="1" lang="fr" sz="900">
                <a:solidFill>
                  <a:srgbClr val="0000FF"/>
                </a:solidFill>
                <a:latin typeface="Poppins"/>
                <a:ea typeface="Poppins"/>
                <a:cs typeface="Poppins"/>
                <a:sym typeface="Poppins"/>
              </a:rPr>
              <a:t>il demeure avec vous</a:t>
            </a:r>
            <a:r>
              <a:rPr lang="fr" sz="900">
                <a:solidFill>
                  <a:srgbClr val="0000FF"/>
                </a:solidFill>
                <a:latin typeface="Poppins"/>
                <a:ea typeface="Poppins"/>
                <a:cs typeface="Poppins"/>
                <a:sym typeface="Poppins"/>
              </a:rPr>
              <a:t>, et il sera en vous.</a:t>
            </a:r>
            <a:endParaRPr sz="900">
              <a:solidFill>
                <a:srgbClr val="0000FF"/>
              </a:solidFill>
              <a:latin typeface="Poppins"/>
              <a:ea typeface="Poppins"/>
              <a:cs typeface="Poppins"/>
              <a:sym typeface="Poppins"/>
            </a:endParaRPr>
          </a:p>
          <a:p>
            <a:pPr indent="0" lvl="0" marL="0" rtl="0" algn="l">
              <a:lnSpc>
                <a:spcPct val="115000"/>
              </a:lnSpc>
              <a:spcBef>
                <a:spcPts val="1000"/>
              </a:spcBef>
              <a:spcAft>
                <a:spcPts val="0"/>
              </a:spcAft>
              <a:buClr>
                <a:schemeClr val="dk1"/>
              </a:buClr>
              <a:buSzPts val="1100"/>
              <a:buFont typeface="Arial"/>
              <a:buNone/>
            </a:pPr>
            <a:r>
              <a:rPr lang="fr" sz="900">
                <a:solidFill>
                  <a:srgbClr val="0000FF"/>
                </a:solidFill>
                <a:latin typeface="Poppins"/>
                <a:ea typeface="Poppins"/>
                <a:cs typeface="Poppins"/>
                <a:sym typeface="Poppins"/>
              </a:rPr>
              <a:t>Κατα ιωαννην 14:17</a:t>
            </a:r>
            <a:endParaRPr sz="900">
              <a:solidFill>
                <a:srgbClr val="0000FF"/>
              </a:solidFill>
              <a:latin typeface="Poppins"/>
              <a:ea typeface="Poppins"/>
              <a:cs typeface="Poppins"/>
              <a:sym typeface="Poppins"/>
            </a:endParaRPr>
          </a:p>
          <a:p>
            <a:pPr indent="0" lvl="0" marL="457200" rtl="0" algn="l">
              <a:lnSpc>
                <a:spcPct val="115000"/>
              </a:lnSpc>
              <a:spcBef>
                <a:spcPts val="1000"/>
              </a:spcBef>
              <a:spcAft>
                <a:spcPts val="0"/>
              </a:spcAft>
              <a:buNone/>
            </a:pPr>
            <a:r>
              <a:rPr lang="fr" sz="900">
                <a:solidFill>
                  <a:srgbClr val="0000FF"/>
                </a:solidFill>
                <a:latin typeface="Poppins"/>
                <a:ea typeface="Poppins"/>
                <a:cs typeface="Poppins"/>
                <a:sym typeface="Poppins"/>
              </a:rPr>
              <a:t>τὸ πνεῦμα τῆς ἀληθείας, ὃ ὁ κόσμος οὐ δύναται λαβεῖν, ὅτι οὐ θεωρεῖ αὐτὸ οὐδὲ ⸀γινώσκει· ⸀ὑμεῖς γινώσκετε αὐτό, ὅτι παρ’ ὑμῖν μένει καὶ ἐν ὑμῖν ⸀ἔσται.</a:t>
            </a:r>
            <a:endParaRPr sz="900">
              <a:solidFill>
                <a:srgbClr val="0000FF"/>
              </a:solidFill>
              <a:latin typeface="Poppins"/>
              <a:ea typeface="Poppins"/>
              <a:cs typeface="Poppins"/>
              <a:sym typeface="Poppins"/>
            </a:endParaRPr>
          </a:p>
          <a:p>
            <a:pPr indent="0" lvl="0" marL="0" rtl="0" algn="l">
              <a:lnSpc>
                <a:spcPct val="115000"/>
              </a:lnSpc>
              <a:spcBef>
                <a:spcPts val="1000"/>
              </a:spcBef>
              <a:spcAft>
                <a:spcPts val="0"/>
              </a:spcAft>
              <a:buNone/>
            </a:pPr>
            <a:r>
              <a:rPr lang="fr" sz="900">
                <a:solidFill>
                  <a:schemeClr val="dk1"/>
                </a:solidFill>
                <a:latin typeface="Poppins"/>
                <a:ea typeface="Poppins"/>
                <a:cs typeface="Poppins"/>
                <a:sym typeface="Poppins"/>
              </a:rPr>
              <a:t>Dans ce verset, le verbe μένει </a:t>
            </a:r>
            <a:r>
              <a:rPr b="1" lang="fr" sz="900">
                <a:solidFill>
                  <a:schemeClr val="dk1"/>
                </a:solidFill>
                <a:latin typeface="Poppins"/>
                <a:ea typeface="Poppins"/>
                <a:cs typeface="Poppins"/>
                <a:sym typeface="Poppins"/>
              </a:rPr>
              <a:t>(demeure) est au présent</a:t>
            </a:r>
            <a:r>
              <a:rPr lang="fr" sz="900">
                <a:solidFill>
                  <a:schemeClr val="dk1"/>
                </a:solidFill>
                <a:latin typeface="Poppins"/>
                <a:ea typeface="Poppins"/>
                <a:cs typeface="Poppins"/>
                <a:sym typeface="Poppins"/>
              </a:rPr>
              <a:t>, c'est-à-dire que lors de l’énonciation de la prophétie du Saint Esprit </a:t>
            </a:r>
            <a:r>
              <a:rPr b="1" lang="fr" sz="900">
                <a:solidFill>
                  <a:schemeClr val="dk1"/>
                </a:solidFill>
                <a:latin typeface="Poppins"/>
                <a:ea typeface="Poppins"/>
                <a:cs typeface="Poppins"/>
                <a:sym typeface="Poppins"/>
              </a:rPr>
              <a:t>le paraclet est déjà au côté des apôtre mais pas en eux</a:t>
            </a:r>
            <a:r>
              <a:rPr lang="fr" sz="900">
                <a:solidFill>
                  <a:schemeClr val="dk1"/>
                </a:solidFill>
                <a:latin typeface="Poppins"/>
                <a:ea typeface="Poppins"/>
                <a:cs typeface="Poppins"/>
                <a:sym typeface="Poppins"/>
              </a:rPr>
              <a:t>. Sachant que c’est un paraclet envoyé du père et que ce n’est pas Jésus (Jn 14:16), c’est donc le Saint Esprit et non Muhammad qui ne demeurait pas auprès des apôtres au moment des paroles de Jésus.</a:t>
            </a:r>
            <a:endParaRPr sz="900">
              <a:solidFill>
                <a:schemeClr val="dk1"/>
              </a:solidFill>
              <a:latin typeface="Poppins"/>
              <a:ea typeface="Poppins"/>
              <a:cs typeface="Poppins"/>
              <a:sym typeface="Poppins"/>
            </a:endParaRPr>
          </a:p>
          <a:p>
            <a:pPr indent="0" lvl="0" marL="0" rtl="0" algn="l">
              <a:lnSpc>
                <a:spcPct val="115000"/>
              </a:lnSpc>
              <a:spcBef>
                <a:spcPts val="1000"/>
              </a:spcBef>
              <a:spcAft>
                <a:spcPts val="0"/>
              </a:spcAft>
              <a:buNone/>
            </a:pPr>
            <a:r>
              <a:rPr lang="fr" sz="900" u="sng">
                <a:solidFill>
                  <a:schemeClr val="dk1"/>
                </a:solidFill>
                <a:latin typeface="Poppins"/>
                <a:ea typeface="Poppins"/>
                <a:cs typeface="Poppins"/>
                <a:sym typeface="Poppins"/>
              </a:rPr>
              <a:t>Alors que Jésus s'adresse au présent au apôtres.</a:t>
            </a:r>
            <a:endParaRPr sz="900" u="sng">
              <a:solidFill>
                <a:schemeClr val="dk1"/>
              </a:solidFill>
              <a:latin typeface="Poppins"/>
              <a:ea typeface="Poppins"/>
              <a:cs typeface="Poppins"/>
              <a:sym typeface="Poppins"/>
            </a:endParaRPr>
          </a:p>
          <a:p>
            <a:pPr indent="0" lvl="0" marL="0" rtl="0" algn="l">
              <a:lnSpc>
                <a:spcPct val="115000"/>
              </a:lnSpc>
              <a:spcBef>
                <a:spcPts val="1000"/>
              </a:spcBef>
              <a:spcAft>
                <a:spcPts val="0"/>
              </a:spcAft>
              <a:buNone/>
            </a:pPr>
            <a:r>
              <a:rPr lang="fr" sz="900">
                <a:solidFill>
                  <a:srgbClr val="FF0000"/>
                </a:solidFill>
                <a:latin typeface="Poppins"/>
                <a:ea typeface="Poppins"/>
                <a:cs typeface="Poppins"/>
                <a:sym typeface="Poppins"/>
              </a:rPr>
              <a:t>Muhammad a t il demeuré avec les apôtres ?</a:t>
            </a:r>
            <a:endParaRPr sz="900">
              <a:solidFill>
                <a:srgbClr val="FF0000"/>
              </a:solidFill>
              <a:latin typeface="Poppins"/>
              <a:ea typeface="Poppins"/>
              <a:cs typeface="Poppins"/>
              <a:sym typeface="Poppins"/>
            </a:endParaRPr>
          </a:p>
          <a:p>
            <a:pPr indent="0" lvl="0" marL="0" rtl="0" algn="l">
              <a:lnSpc>
                <a:spcPct val="115000"/>
              </a:lnSpc>
              <a:spcBef>
                <a:spcPts val="1000"/>
              </a:spcBef>
              <a:spcAft>
                <a:spcPts val="0"/>
              </a:spcAft>
              <a:buNone/>
            </a:pPr>
            <a:r>
              <a:rPr lang="fr" sz="900">
                <a:solidFill>
                  <a:srgbClr val="FF0000"/>
                </a:solidFill>
                <a:latin typeface="Poppins"/>
                <a:ea typeface="Poppins"/>
                <a:cs typeface="Poppins"/>
                <a:sym typeface="Poppins"/>
              </a:rPr>
              <a:t>Sachant que le Saint Esprit descend sur les apôtres lors de l'événement pascal, Il </a:t>
            </a:r>
            <a:r>
              <a:rPr b="1" lang="fr" sz="900">
                <a:solidFill>
                  <a:srgbClr val="FF0000"/>
                </a:solidFill>
                <a:latin typeface="Poppins"/>
                <a:ea typeface="Poppins"/>
                <a:cs typeface="Poppins"/>
                <a:sym typeface="Poppins"/>
              </a:rPr>
              <a:t>serait tard pour le paraclet de venir au 7 </a:t>
            </a:r>
            <a:r>
              <a:rPr b="1" baseline="30000" lang="fr" sz="900">
                <a:solidFill>
                  <a:srgbClr val="FF0000"/>
                </a:solidFill>
                <a:latin typeface="Poppins"/>
                <a:ea typeface="Poppins"/>
                <a:cs typeface="Poppins"/>
                <a:sym typeface="Poppins"/>
              </a:rPr>
              <a:t>éme</a:t>
            </a:r>
            <a:r>
              <a:rPr b="1" lang="fr" sz="900">
                <a:solidFill>
                  <a:srgbClr val="FF0000"/>
                </a:solidFill>
                <a:latin typeface="Poppins"/>
                <a:ea typeface="Poppins"/>
                <a:cs typeface="Poppins"/>
                <a:sym typeface="Poppins"/>
              </a:rPr>
              <a:t> siècle</a:t>
            </a:r>
            <a:r>
              <a:rPr lang="fr" sz="900">
                <a:solidFill>
                  <a:srgbClr val="FF0000"/>
                </a:solidFill>
                <a:latin typeface="Poppins"/>
                <a:ea typeface="Poppins"/>
                <a:cs typeface="Poppins"/>
                <a:sym typeface="Poppins"/>
              </a:rPr>
              <a:t> ou pire encore de venir le </a:t>
            </a:r>
            <a:r>
              <a:rPr b="1" lang="fr" sz="900">
                <a:solidFill>
                  <a:srgbClr val="FF0000"/>
                </a:solidFill>
                <a:latin typeface="Poppins"/>
                <a:ea typeface="Poppins"/>
                <a:cs typeface="Poppins"/>
                <a:sym typeface="Poppins"/>
              </a:rPr>
              <a:t>jour de la résurrection</a:t>
            </a:r>
            <a:r>
              <a:rPr lang="fr" sz="900">
                <a:solidFill>
                  <a:srgbClr val="FF0000"/>
                </a:solidFill>
                <a:latin typeface="Poppins"/>
                <a:ea typeface="Poppins"/>
                <a:cs typeface="Poppins"/>
                <a:sym typeface="Poppins"/>
              </a:rPr>
              <a:t> car Jésus à dit « je ne vous laisserai pas orphelins ».</a:t>
            </a:r>
            <a:endParaRPr sz="900">
              <a:solidFill>
                <a:srgbClr val="FF0000"/>
              </a:solidFill>
              <a:latin typeface="Poppins"/>
              <a:ea typeface="Poppins"/>
              <a:cs typeface="Poppins"/>
              <a:sym typeface="Poppins"/>
            </a:endParaRPr>
          </a:p>
          <a:p>
            <a:pPr indent="0" lvl="0" marL="0" rtl="0" algn="l">
              <a:lnSpc>
                <a:spcPct val="115000"/>
              </a:lnSpc>
              <a:spcBef>
                <a:spcPts val="1000"/>
              </a:spcBef>
              <a:spcAft>
                <a:spcPts val="0"/>
              </a:spcAft>
              <a:buNone/>
            </a:pPr>
            <a:r>
              <a:rPr lang="fr" sz="900">
                <a:solidFill>
                  <a:srgbClr val="FF0000"/>
                </a:solidFill>
                <a:latin typeface="Poppins"/>
                <a:ea typeface="Poppins"/>
                <a:cs typeface="Poppins"/>
                <a:sym typeface="Poppins"/>
              </a:rPr>
              <a:t>Chronologiquement, qui les apôtres reçoivent t’il après la résurrection que l’on pourrait appeler esprit ?</a:t>
            </a:r>
            <a:endParaRPr sz="900">
              <a:solidFill>
                <a:srgbClr val="FF0000"/>
              </a:solidFill>
              <a:latin typeface="Poppins"/>
              <a:ea typeface="Poppins"/>
              <a:cs typeface="Poppins"/>
              <a:sym typeface="Poppins"/>
            </a:endParaRPr>
          </a:p>
          <a:p>
            <a:pPr indent="0" lvl="0" marL="0" rtl="0" algn="l">
              <a:lnSpc>
                <a:spcPct val="115000"/>
              </a:lnSpc>
              <a:spcBef>
                <a:spcPts val="1000"/>
              </a:spcBef>
              <a:spcAft>
                <a:spcPts val="0"/>
              </a:spcAft>
              <a:buNone/>
            </a:pPr>
            <a:r>
              <a:rPr lang="fr" sz="900">
                <a:solidFill>
                  <a:srgbClr val="FF0000"/>
                </a:solidFill>
                <a:latin typeface="Poppins"/>
                <a:ea typeface="Poppins"/>
                <a:cs typeface="Poppins"/>
                <a:sym typeface="Poppins"/>
              </a:rPr>
              <a:t>Muhammad est-il </a:t>
            </a:r>
            <a:r>
              <a:rPr b="1" lang="fr" sz="900">
                <a:solidFill>
                  <a:srgbClr val="FF0000"/>
                </a:solidFill>
                <a:latin typeface="Poppins"/>
                <a:ea typeface="Poppins"/>
                <a:cs typeface="Poppins"/>
                <a:sym typeface="Poppins"/>
              </a:rPr>
              <a:t>en nous ?</a:t>
            </a:r>
            <a:r>
              <a:rPr lang="fr" sz="900">
                <a:solidFill>
                  <a:srgbClr val="FF0000"/>
                </a:solidFill>
                <a:latin typeface="Poppins"/>
                <a:ea typeface="Poppins"/>
                <a:cs typeface="Poppins"/>
                <a:sym typeface="Poppins"/>
              </a:rPr>
              <a:t> Serait il devenu un fantôme qui s'appellerait l’Esprit de vérité après sa mort ?</a:t>
            </a:r>
            <a:endParaRPr sz="900">
              <a:solidFill>
                <a:srgbClr val="FF0000"/>
              </a:solidFill>
              <a:latin typeface="Poppins"/>
              <a:ea typeface="Poppins"/>
              <a:cs typeface="Poppins"/>
              <a:sym typeface="Poppins"/>
            </a:endParaRPr>
          </a:p>
          <a:p>
            <a:pPr indent="0" lvl="0" marL="0" rtl="0" algn="l">
              <a:lnSpc>
                <a:spcPct val="115000"/>
              </a:lnSpc>
              <a:spcBef>
                <a:spcPts val="1000"/>
              </a:spcBef>
              <a:spcAft>
                <a:spcPts val="1000"/>
              </a:spcAft>
              <a:buClr>
                <a:schemeClr val="dk1"/>
              </a:buClr>
              <a:buSzPts val="1100"/>
              <a:buFont typeface="Arial"/>
              <a:buNone/>
            </a:pPr>
            <a:r>
              <a:rPr lang="fr" sz="900">
                <a:solidFill>
                  <a:srgbClr val="FF0000"/>
                </a:solidFill>
                <a:latin typeface="Poppins"/>
                <a:ea typeface="Poppins"/>
                <a:cs typeface="Poppins"/>
                <a:sym typeface="Poppins"/>
              </a:rPr>
              <a:t>Voir aussi : </a:t>
            </a:r>
            <a:r>
              <a:rPr b="1" lang="fr" sz="900" u="sng">
                <a:solidFill>
                  <a:srgbClr val="FF0000"/>
                </a:solidFill>
                <a:latin typeface="Poppins"/>
                <a:ea typeface="Poppins"/>
                <a:cs typeface="Poppins"/>
                <a:sym typeface="Poppins"/>
                <a:hlinkClick r:id="rId2">
                  <a:extLst>
                    <a:ext uri="{A12FA001-AC4F-418D-AE19-62706E023703}">
                      <ahyp:hlinkClr val="tx"/>
                    </a:ext>
                  </a:extLst>
                </a:hlinkClick>
              </a:rPr>
              <a:t>Muhammad n’est pas le paraclet</a:t>
            </a:r>
            <a:r>
              <a:rPr lang="fr" sz="900">
                <a:solidFill>
                  <a:srgbClr val="FF0000"/>
                </a:solidFill>
                <a:latin typeface="Poppins"/>
                <a:ea typeface="Poppins"/>
                <a:cs typeface="Poppins"/>
                <a:sym typeface="Poppins"/>
              </a:rPr>
              <a:t>.</a:t>
            </a:r>
            <a:endParaRPr sz="900">
              <a:solidFill>
                <a:srgbClr val="0000FF"/>
              </a:solidFill>
              <a:latin typeface="Poppins"/>
              <a:ea typeface="Poppins"/>
              <a:cs typeface="Poppins"/>
              <a:sym typeface="Poppins"/>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014ae79438_0_2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2014ae79438_0_2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000"/>
              </a:spcAft>
              <a:buClr>
                <a:schemeClr val="dk1"/>
              </a:buClr>
              <a:buSzPts val="1100"/>
              <a:buFont typeface="Arial"/>
              <a:buNone/>
            </a:pPr>
            <a:r>
              <a:rPr lang="fr" sz="900">
                <a:solidFill>
                  <a:schemeClr val="dk1"/>
                </a:solidFill>
                <a:latin typeface="Poppins"/>
                <a:ea typeface="Poppins"/>
                <a:cs typeface="Poppins"/>
                <a:sym typeface="Poppins"/>
              </a:rPr>
              <a:t>⚡Le Paraclet est le Saint Esprit car le texte le dit sans détours Et le Saint Esprit correspond à toute la description faite du Paraclet et il remplit parfaitement ce rôle. Le Saint Esprit est l’être Éternel, Esprit, point vue du monde, point connu de celui ci, acquis des Apôtres, habitant en eux et qui console et intercède, envoyé de Dieu et d'auprès du Père, par Jésus Christ. Il est l’unique promis par le Père et prophétisé par les prophètes puis par Jésus dans son unique promesse. Sa venu se réalise dans la Bible au travers d’un agenda divin parfait, le nier serait nier la parole de Dieu et blasphémer contre Dieu et son unique « rouach ha-kodesh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014ae79438_0_2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2014ae79438_0_2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600"/>
              </a:spcBef>
              <a:spcAft>
                <a:spcPts val="0"/>
              </a:spcAft>
              <a:buClr>
                <a:schemeClr val="dk1"/>
              </a:buClr>
              <a:buSzPts val="1100"/>
              <a:buFont typeface="Arial"/>
              <a:buNone/>
            </a:pPr>
            <a:r>
              <a:rPr lang="fr" sz="1400">
                <a:solidFill>
                  <a:srgbClr val="434343"/>
                </a:solidFill>
                <a:latin typeface="Poppins"/>
                <a:ea typeface="Poppins"/>
                <a:cs typeface="Poppins"/>
                <a:sym typeface="Poppins"/>
              </a:rPr>
              <a:t>Argument 1 / </a:t>
            </a:r>
            <a:r>
              <a:rPr baseline="-25000" lang="fr" sz="1400">
                <a:solidFill>
                  <a:srgbClr val="434343"/>
                </a:solidFill>
                <a:latin typeface="Poppins"/>
                <a:ea typeface="Poppins"/>
                <a:cs typeface="Poppins"/>
                <a:sym typeface="Poppins"/>
              </a:rPr>
              <a:t>Autre paraclet</a:t>
            </a:r>
            <a:endParaRPr sz="1400">
              <a:solidFill>
                <a:srgbClr val="0000FF"/>
              </a:solidFill>
              <a:latin typeface="Poppins"/>
              <a:ea typeface="Poppins"/>
              <a:cs typeface="Poppins"/>
              <a:sym typeface="Poppins"/>
            </a:endParaRPr>
          </a:p>
          <a:p>
            <a:pPr indent="0" lvl="0" marL="0" rtl="0" algn="l">
              <a:lnSpc>
                <a:spcPct val="115000"/>
              </a:lnSpc>
              <a:spcBef>
                <a:spcPts val="1000"/>
              </a:spcBef>
              <a:spcAft>
                <a:spcPts val="0"/>
              </a:spcAft>
              <a:buClr>
                <a:schemeClr val="dk1"/>
              </a:buClr>
              <a:buSzPts val="1100"/>
              <a:buFont typeface="Arial"/>
              <a:buNone/>
            </a:pPr>
            <a:r>
              <a:rPr i="1" lang="fr" sz="900" u="sng">
                <a:solidFill>
                  <a:schemeClr val="dk1"/>
                </a:solidFill>
                <a:latin typeface="Poppins"/>
                <a:ea typeface="Poppins"/>
                <a:cs typeface="Poppins"/>
                <a:sym typeface="Poppins"/>
              </a:rPr>
              <a:t>Comment le Saint Esprit est un autre paraclet que Jésus Christ ?</a:t>
            </a:r>
            <a:endParaRPr baseline="-25000" sz="1400">
              <a:solidFill>
                <a:srgbClr val="434343"/>
              </a:solidFill>
              <a:latin typeface="Poppins"/>
              <a:ea typeface="Poppins"/>
              <a:cs typeface="Poppins"/>
              <a:sym typeface="Poppins"/>
            </a:endParaRPr>
          </a:p>
          <a:p>
            <a:pPr indent="0" lvl="0" marL="0" rtl="0" algn="l">
              <a:lnSpc>
                <a:spcPct val="115000"/>
              </a:lnSpc>
              <a:spcBef>
                <a:spcPts val="1000"/>
              </a:spcBef>
              <a:spcAft>
                <a:spcPts val="0"/>
              </a:spcAft>
              <a:buClr>
                <a:schemeClr val="dk1"/>
              </a:buClr>
              <a:buSzPts val="1100"/>
              <a:buFont typeface="Arial"/>
              <a:buNone/>
            </a:pPr>
            <a:r>
              <a:rPr lang="fr" sz="900">
                <a:solidFill>
                  <a:srgbClr val="0000FF"/>
                </a:solidFill>
                <a:latin typeface="Poppins"/>
                <a:ea typeface="Poppins"/>
                <a:cs typeface="Poppins"/>
                <a:sym typeface="Poppins"/>
              </a:rPr>
              <a:t>Jean 14:16 / </a:t>
            </a:r>
            <a:r>
              <a:rPr baseline="-25000" lang="fr" sz="900">
                <a:solidFill>
                  <a:srgbClr val="0000FF"/>
                </a:solidFill>
                <a:latin typeface="Poppins"/>
                <a:ea typeface="Poppins"/>
                <a:cs typeface="Poppins"/>
                <a:sym typeface="Poppins"/>
              </a:rPr>
              <a:t>Paraclet</a:t>
            </a:r>
            <a:endParaRPr sz="900">
              <a:solidFill>
                <a:srgbClr val="0000FF"/>
              </a:solidFill>
              <a:latin typeface="Poppins"/>
              <a:ea typeface="Poppins"/>
              <a:cs typeface="Poppins"/>
              <a:sym typeface="Poppins"/>
            </a:endParaRPr>
          </a:p>
          <a:p>
            <a:pPr indent="0" lvl="0" marL="457200" rtl="0" algn="l">
              <a:lnSpc>
                <a:spcPct val="115000"/>
              </a:lnSpc>
              <a:spcBef>
                <a:spcPts val="1000"/>
              </a:spcBef>
              <a:spcAft>
                <a:spcPts val="0"/>
              </a:spcAft>
              <a:buClr>
                <a:schemeClr val="dk1"/>
              </a:buClr>
              <a:buSzPts val="1100"/>
              <a:buFont typeface="Arial"/>
              <a:buNone/>
            </a:pPr>
            <a:r>
              <a:rPr lang="fr" sz="900">
                <a:solidFill>
                  <a:srgbClr val="0000FF"/>
                </a:solidFill>
                <a:latin typeface="Poppins"/>
                <a:ea typeface="Poppins"/>
                <a:cs typeface="Poppins"/>
                <a:sym typeface="Poppins"/>
              </a:rPr>
              <a:t>Et moi, je prierai le Père, et il vous donnera </a:t>
            </a:r>
            <a:r>
              <a:rPr b="1" lang="fr" sz="900">
                <a:solidFill>
                  <a:srgbClr val="0000FF"/>
                </a:solidFill>
                <a:latin typeface="Poppins"/>
                <a:ea typeface="Poppins"/>
                <a:cs typeface="Poppins"/>
                <a:sym typeface="Poppins"/>
              </a:rPr>
              <a:t>un autre consolateur</a:t>
            </a:r>
            <a:r>
              <a:rPr lang="fr" sz="900">
                <a:solidFill>
                  <a:srgbClr val="0000FF"/>
                </a:solidFill>
                <a:latin typeface="Poppins"/>
                <a:ea typeface="Poppins"/>
                <a:cs typeface="Poppins"/>
                <a:sym typeface="Poppins"/>
              </a:rPr>
              <a:t>, afin qu'il demeure éternellement avec vous,</a:t>
            </a:r>
            <a:endParaRPr sz="900">
              <a:solidFill>
                <a:srgbClr val="0000FF"/>
              </a:solidFill>
              <a:latin typeface="Poppins"/>
              <a:ea typeface="Poppins"/>
              <a:cs typeface="Poppins"/>
              <a:sym typeface="Poppins"/>
            </a:endParaRPr>
          </a:p>
          <a:p>
            <a:pPr indent="0" lvl="0" marL="0" rtl="0" algn="l">
              <a:lnSpc>
                <a:spcPct val="115000"/>
              </a:lnSpc>
              <a:spcBef>
                <a:spcPts val="1000"/>
              </a:spcBef>
              <a:spcAft>
                <a:spcPts val="0"/>
              </a:spcAft>
              <a:buClr>
                <a:schemeClr val="dk1"/>
              </a:buClr>
              <a:buSzPts val="1100"/>
              <a:buFont typeface="Arial"/>
              <a:buNone/>
            </a:pPr>
            <a:r>
              <a:rPr lang="fr" sz="900">
                <a:solidFill>
                  <a:srgbClr val="0000FF"/>
                </a:solidFill>
                <a:latin typeface="Poppins"/>
                <a:ea typeface="Poppins"/>
                <a:cs typeface="Poppins"/>
                <a:sym typeface="Poppins"/>
              </a:rPr>
              <a:t>Matthieu 3:16 / </a:t>
            </a:r>
            <a:r>
              <a:rPr baseline="-25000" lang="fr" sz="900">
                <a:solidFill>
                  <a:srgbClr val="0000FF"/>
                </a:solidFill>
                <a:latin typeface="Poppins"/>
                <a:ea typeface="Poppins"/>
                <a:cs typeface="Poppins"/>
                <a:sym typeface="Poppins"/>
              </a:rPr>
              <a:t>Baptême de Jésus</a:t>
            </a:r>
            <a:endParaRPr sz="900">
              <a:solidFill>
                <a:srgbClr val="0000FF"/>
              </a:solidFill>
              <a:latin typeface="Poppins"/>
              <a:ea typeface="Poppins"/>
              <a:cs typeface="Poppins"/>
              <a:sym typeface="Poppins"/>
            </a:endParaRPr>
          </a:p>
          <a:p>
            <a:pPr indent="0" lvl="0" marL="457200" rtl="0" algn="l">
              <a:lnSpc>
                <a:spcPct val="115000"/>
              </a:lnSpc>
              <a:spcBef>
                <a:spcPts val="1000"/>
              </a:spcBef>
              <a:spcAft>
                <a:spcPts val="0"/>
              </a:spcAft>
              <a:buClr>
                <a:schemeClr val="dk1"/>
              </a:buClr>
              <a:buSzPts val="1100"/>
              <a:buFont typeface="Arial"/>
              <a:buNone/>
            </a:pPr>
            <a:r>
              <a:rPr lang="fr" sz="900">
                <a:solidFill>
                  <a:srgbClr val="0000FF"/>
                </a:solidFill>
                <a:latin typeface="Poppins"/>
                <a:ea typeface="Poppins"/>
                <a:cs typeface="Poppins"/>
                <a:sym typeface="Poppins"/>
              </a:rPr>
              <a:t>Dès que Jésus eut été baptisé, il sortit de l'eau. Et voici, les cieux s'ouvrirent, et </a:t>
            </a:r>
            <a:r>
              <a:rPr b="1" lang="fr" sz="900">
                <a:solidFill>
                  <a:srgbClr val="0000FF"/>
                </a:solidFill>
                <a:latin typeface="Poppins"/>
                <a:ea typeface="Poppins"/>
                <a:cs typeface="Poppins"/>
                <a:sym typeface="Poppins"/>
              </a:rPr>
              <a:t>il (Jésus) vit l'Esprit de Dieu descendre comme une colombe</a:t>
            </a:r>
            <a:r>
              <a:rPr lang="fr" sz="900">
                <a:solidFill>
                  <a:srgbClr val="0000FF"/>
                </a:solidFill>
                <a:latin typeface="Poppins"/>
                <a:ea typeface="Poppins"/>
                <a:cs typeface="Poppins"/>
                <a:sym typeface="Poppins"/>
              </a:rPr>
              <a:t> et venir sur lui.</a:t>
            </a:r>
            <a:endParaRPr sz="900">
              <a:solidFill>
                <a:srgbClr val="0000FF"/>
              </a:solidFill>
              <a:latin typeface="Poppins"/>
              <a:ea typeface="Poppins"/>
              <a:cs typeface="Poppins"/>
              <a:sym typeface="Poppins"/>
            </a:endParaRPr>
          </a:p>
          <a:p>
            <a:pPr indent="0" lvl="0" marL="0" rtl="0" algn="l">
              <a:lnSpc>
                <a:spcPct val="115000"/>
              </a:lnSpc>
              <a:spcBef>
                <a:spcPts val="1000"/>
              </a:spcBef>
              <a:spcAft>
                <a:spcPts val="0"/>
              </a:spcAft>
              <a:buClr>
                <a:schemeClr val="dk1"/>
              </a:buClr>
              <a:buSzPts val="1100"/>
              <a:buFont typeface="Arial"/>
              <a:buNone/>
            </a:pPr>
            <a:r>
              <a:rPr lang="fr" sz="900">
                <a:solidFill>
                  <a:srgbClr val="0000FF"/>
                </a:solidFill>
                <a:latin typeface="Poppins"/>
                <a:ea typeface="Poppins"/>
                <a:cs typeface="Poppins"/>
                <a:sym typeface="Poppins"/>
              </a:rPr>
              <a:t>Marc 1:10 / </a:t>
            </a:r>
            <a:r>
              <a:rPr baseline="-25000" lang="fr" sz="900">
                <a:solidFill>
                  <a:srgbClr val="0000FF"/>
                </a:solidFill>
                <a:latin typeface="Poppins"/>
                <a:ea typeface="Poppins"/>
                <a:cs typeface="Poppins"/>
                <a:sym typeface="Poppins"/>
              </a:rPr>
              <a:t>Baptême de Jésus</a:t>
            </a:r>
            <a:endParaRPr sz="900">
              <a:solidFill>
                <a:srgbClr val="0000FF"/>
              </a:solidFill>
              <a:latin typeface="Poppins"/>
              <a:ea typeface="Poppins"/>
              <a:cs typeface="Poppins"/>
              <a:sym typeface="Poppins"/>
            </a:endParaRPr>
          </a:p>
          <a:p>
            <a:pPr indent="0" lvl="0" marL="457200" rtl="0" algn="l">
              <a:lnSpc>
                <a:spcPct val="115000"/>
              </a:lnSpc>
              <a:spcBef>
                <a:spcPts val="1000"/>
              </a:spcBef>
              <a:spcAft>
                <a:spcPts val="0"/>
              </a:spcAft>
              <a:buClr>
                <a:schemeClr val="dk1"/>
              </a:buClr>
              <a:buSzPts val="1100"/>
              <a:buFont typeface="Arial"/>
              <a:buNone/>
            </a:pPr>
            <a:r>
              <a:rPr lang="fr" sz="900">
                <a:solidFill>
                  <a:srgbClr val="0000FF"/>
                </a:solidFill>
                <a:latin typeface="Poppins"/>
                <a:ea typeface="Poppins"/>
                <a:cs typeface="Poppins"/>
                <a:sym typeface="Poppins"/>
              </a:rPr>
              <a:t>Au moment où il sortait de l'eau, </a:t>
            </a:r>
            <a:r>
              <a:rPr b="1" lang="fr" sz="900">
                <a:solidFill>
                  <a:srgbClr val="0000FF"/>
                </a:solidFill>
                <a:latin typeface="Poppins"/>
                <a:ea typeface="Poppins"/>
                <a:cs typeface="Poppins"/>
                <a:sym typeface="Poppins"/>
              </a:rPr>
              <a:t>il (Jésus) vit les cieux s'ouvrir, et l'Esprit descendre sur lui</a:t>
            </a:r>
            <a:r>
              <a:rPr lang="fr" sz="900">
                <a:solidFill>
                  <a:srgbClr val="0000FF"/>
                </a:solidFill>
                <a:latin typeface="Poppins"/>
                <a:ea typeface="Poppins"/>
                <a:cs typeface="Poppins"/>
                <a:sym typeface="Poppins"/>
              </a:rPr>
              <a:t> comme une colombe.</a:t>
            </a:r>
            <a:endParaRPr sz="900">
              <a:solidFill>
                <a:srgbClr val="0000FF"/>
              </a:solidFill>
              <a:latin typeface="Poppins"/>
              <a:ea typeface="Poppins"/>
              <a:cs typeface="Poppins"/>
              <a:sym typeface="Poppins"/>
            </a:endParaRPr>
          </a:p>
          <a:p>
            <a:pPr indent="0" lvl="0" marL="0" rtl="0" algn="l">
              <a:lnSpc>
                <a:spcPct val="115000"/>
              </a:lnSpc>
              <a:spcBef>
                <a:spcPts val="1000"/>
              </a:spcBef>
              <a:spcAft>
                <a:spcPts val="0"/>
              </a:spcAft>
              <a:buClr>
                <a:schemeClr val="dk1"/>
              </a:buClr>
              <a:buSzPts val="1100"/>
              <a:buFont typeface="Arial"/>
              <a:buNone/>
            </a:pPr>
            <a:r>
              <a:rPr lang="fr" sz="900">
                <a:solidFill>
                  <a:srgbClr val="0000FF"/>
                </a:solidFill>
                <a:latin typeface="Poppins"/>
                <a:ea typeface="Poppins"/>
                <a:cs typeface="Poppins"/>
                <a:sym typeface="Poppins"/>
              </a:rPr>
              <a:t>Luc 3:22 / </a:t>
            </a:r>
            <a:r>
              <a:rPr baseline="-25000" lang="fr" sz="900">
                <a:solidFill>
                  <a:srgbClr val="0000FF"/>
                </a:solidFill>
                <a:latin typeface="Poppins"/>
                <a:ea typeface="Poppins"/>
                <a:cs typeface="Poppins"/>
                <a:sym typeface="Poppins"/>
              </a:rPr>
              <a:t>Baptême de Jésus</a:t>
            </a:r>
            <a:endParaRPr sz="900">
              <a:solidFill>
                <a:srgbClr val="0000FF"/>
              </a:solidFill>
              <a:latin typeface="Poppins"/>
              <a:ea typeface="Poppins"/>
              <a:cs typeface="Poppins"/>
              <a:sym typeface="Poppins"/>
            </a:endParaRPr>
          </a:p>
          <a:p>
            <a:pPr indent="0" lvl="0" marL="457200" rtl="0" algn="l">
              <a:lnSpc>
                <a:spcPct val="115000"/>
              </a:lnSpc>
              <a:spcBef>
                <a:spcPts val="1000"/>
              </a:spcBef>
              <a:spcAft>
                <a:spcPts val="0"/>
              </a:spcAft>
              <a:buClr>
                <a:schemeClr val="dk1"/>
              </a:buClr>
              <a:buSzPts val="1100"/>
              <a:buFont typeface="Arial"/>
              <a:buNone/>
            </a:pPr>
            <a:r>
              <a:rPr lang="fr" sz="900">
                <a:solidFill>
                  <a:srgbClr val="0000FF"/>
                </a:solidFill>
                <a:latin typeface="Poppins"/>
                <a:ea typeface="Poppins"/>
                <a:cs typeface="Poppins"/>
                <a:sym typeface="Poppins"/>
              </a:rPr>
              <a:t>et </a:t>
            </a:r>
            <a:r>
              <a:rPr b="1" lang="fr" sz="900">
                <a:solidFill>
                  <a:srgbClr val="0000FF"/>
                </a:solidFill>
                <a:latin typeface="Poppins"/>
                <a:ea typeface="Poppins"/>
                <a:cs typeface="Poppins"/>
                <a:sym typeface="Poppins"/>
              </a:rPr>
              <a:t>le Saint-Esprit descendit sur lui (Jésus) sous une forme corporelle</a:t>
            </a:r>
            <a:r>
              <a:rPr lang="fr" sz="900">
                <a:solidFill>
                  <a:srgbClr val="0000FF"/>
                </a:solidFill>
                <a:latin typeface="Poppins"/>
                <a:ea typeface="Poppins"/>
                <a:cs typeface="Poppins"/>
                <a:sym typeface="Poppins"/>
              </a:rPr>
              <a:t>, comme une colombe. Et une voix fit entendre du ciel ces paroles: Tu es mon Fils bien-aimé; en toi j'ai mis toute mon affection.</a:t>
            </a:r>
            <a:endParaRPr sz="900">
              <a:solidFill>
                <a:srgbClr val="0000FF"/>
              </a:solidFill>
              <a:latin typeface="Poppins"/>
              <a:ea typeface="Poppins"/>
              <a:cs typeface="Poppins"/>
              <a:sym typeface="Poppins"/>
            </a:endParaRPr>
          </a:p>
          <a:p>
            <a:pPr indent="0" lvl="0" marL="0" rtl="0" algn="l">
              <a:lnSpc>
                <a:spcPct val="115000"/>
              </a:lnSpc>
              <a:spcBef>
                <a:spcPts val="1000"/>
              </a:spcBef>
              <a:spcAft>
                <a:spcPts val="0"/>
              </a:spcAft>
              <a:buClr>
                <a:schemeClr val="dk1"/>
              </a:buClr>
              <a:buSzPts val="1100"/>
              <a:buFont typeface="Arial"/>
              <a:buNone/>
            </a:pPr>
            <a:r>
              <a:rPr lang="fr" sz="900">
                <a:solidFill>
                  <a:srgbClr val="0000FF"/>
                </a:solidFill>
                <a:latin typeface="Poppins"/>
                <a:ea typeface="Poppins"/>
                <a:cs typeface="Poppins"/>
                <a:sym typeface="Poppins"/>
              </a:rPr>
              <a:t>Jean 1:32 / </a:t>
            </a:r>
            <a:r>
              <a:rPr baseline="-25000" lang="fr" sz="900">
                <a:solidFill>
                  <a:srgbClr val="0000FF"/>
                </a:solidFill>
                <a:latin typeface="Poppins"/>
                <a:ea typeface="Poppins"/>
                <a:cs typeface="Poppins"/>
                <a:sym typeface="Poppins"/>
              </a:rPr>
              <a:t>Baptême de Jésus</a:t>
            </a:r>
            <a:endParaRPr sz="900">
              <a:solidFill>
                <a:srgbClr val="0000FF"/>
              </a:solidFill>
              <a:latin typeface="Poppins"/>
              <a:ea typeface="Poppins"/>
              <a:cs typeface="Poppins"/>
              <a:sym typeface="Poppins"/>
            </a:endParaRPr>
          </a:p>
          <a:p>
            <a:pPr indent="0" lvl="0" marL="457200" rtl="0" algn="l">
              <a:lnSpc>
                <a:spcPct val="115000"/>
              </a:lnSpc>
              <a:spcBef>
                <a:spcPts val="1000"/>
              </a:spcBef>
              <a:spcAft>
                <a:spcPts val="0"/>
              </a:spcAft>
              <a:buClr>
                <a:schemeClr val="dk1"/>
              </a:buClr>
              <a:buSzPts val="1100"/>
              <a:buFont typeface="Arial"/>
              <a:buNone/>
            </a:pPr>
            <a:r>
              <a:rPr lang="fr" sz="900">
                <a:solidFill>
                  <a:srgbClr val="0000FF"/>
                </a:solidFill>
                <a:latin typeface="Poppins"/>
                <a:ea typeface="Poppins"/>
                <a:cs typeface="Poppins"/>
                <a:sym typeface="Poppins"/>
              </a:rPr>
              <a:t>Jean rendit ce témoignage: </a:t>
            </a:r>
            <a:r>
              <a:rPr b="1" lang="fr" sz="900">
                <a:solidFill>
                  <a:srgbClr val="0000FF"/>
                </a:solidFill>
                <a:latin typeface="Poppins"/>
                <a:ea typeface="Poppins"/>
                <a:cs typeface="Poppins"/>
                <a:sym typeface="Poppins"/>
              </a:rPr>
              <a:t>J'ai vu l'Esprit descendre du ciel comme une colombe et s'arrêter sur lui (Jésus)</a:t>
            </a:r>
            <a:r>
              <a:rPr lang="fr" sz="900">
                <a:solidFill>
                  <a:srgbClr val="0000FF"/>
                </a:solidFill>
                <a:latin typeface="Poppins"/>
                <a:ea typeface="Poppins"/>
                <a:cs typeface="Poppins"/>
                <a:sym typeface="Poppins"/>
              </a:rPr>
              <a:t>.</a:t>
            </a:r>
            <a:endParaRPr sz="900">
              <a:solidFill>
                <a:srgbClr val="0000FF"/>
              </a:solidFill>
              <a:latin typeface="Poppins"/>
              <a:ea typeface="Poppins"/>
              <a:cs typeface="Poppins"/>
              <a:sym typeface="Poppins"/>
            </a:endParaRPr>
          </a:p>
          <a:p>
            <a:pPr indent="0" lvl="0" marL="0" rtl="0" algn="l">
              <a:lnSpc>
                <a:spcPct val="115000"/>
              </a:lnSpc>
              <a:spcBef>
                <a:spcPts val="1000"/>
              </a:spcBef>
              <a:spcAft>
                <a:spcPts val="0"/>
              </a:spcAft>
              <a:buClr>
                <a:schemeClr val="dk1"/>
              </a:buClr>
              <a:buSzPts val="1100"/>
              <a:buFont typeface="Arial"/>
              <a:buNone/>
            </a:pPr>
            <a:r>
              <a:rPr lang="fr" sz="900">
                <a:solidFill>
                  <a:srgbClr val="0000FF"/>
                </a:solidFill>
                <a:latin typeface="Poppins"/>
                <a:ea typeface="Poppins"/>
                <a:cs typeface="Poppins"/>
                <a:sym typeface="Poppins"/>
              </a:rPr>
              <a:t>1 Jean 2:1</a:t>
            </a:r>
            <a:endParaRPr sz="900">
              <a:solidFill>
                <a:srgbClr val="0000FF"/>
              </a:solidFill>
              <a:latin typeface="Poppins"/>
              <a:ea typeface="Poppins"/>
              <a:cs typeface="Poppins"/>
              <a:sym typeface="Poppins"/>
            </a:endParaRPr>
          </a:p>
          <a:p>
            <a:pPr indent="0" lvl="0" marL="457200" rtl="0" algn="l">
              <a:lnSpc>
                <a:spcPct val="115000"/>
              </a:lnSpc>
              <a:spcBef>
                <a:spcPts val="1000"/>
              </a:spcBef>
              <a:spcAft>
                <a:spcPts val="0"/>
              </a:spcAft>
              <a:buClr>
                <a:schemeClr val="dk1"/>
              </a:buClr>
              <a:buSzPts val="1100"/>
              <a:buFont typeface="Arial"/>
              <a:buNone/>
            </a:pPr>
            <a:r>
              <a:rPr lang="fr" sz="900">
                <a:solidFill>
                  <a:srgbClr val="0000FF"/>
                </a:solidFill>
                <a:latin typeface="Poppins"/>
                <a:ea typeface="Poppins"/>
                <a:cs typeface="Poppins"/>
                <a:sym typeface="Poppins"/>
              </a:rPr>
              <a:t>Mes petits enfants, je vous écris ces choses, afin que vous ne péchiez point. Et si quelqu'un a péché, nous avons </a:t>
            </a:r>
            <a:r>
              <a:rPr b="1" lang="fr" sz="900">
                <a:solidFill>
                  <a:srgbClr val="0000FF"/>
                </a:solidFill>
                <a:latin typeface="Poppins"/>
                <a:ea typeface="Poppins"/>
                <a:cs typeface="Poppins"/>
                <a:sym typeface="Poppins"/>
              </a:rPr>
              <a:t>un avocat auprès du Père, Jésus-Christ </a:t>
            </a:r>
            <a:r>
              <a:rPr lang="fr" sz="900">
                <a:solidFill>
                  <a:srgbClr val="0000FF"/>
                </a:solidFill>
                <a:latin typeface="Poppins"/>
                <a:ea typeface="Poppins"/>
                <a:cs typeface="Poppins"/>
                <a:sym typeface="Poppins"/>
              </a:rPr>
              <a:t>le juste.</a:t>
            </a:r>
            <a:endParaRPr sz="900">
              <a:solidFill>
                <a:srgbClr val="0000FF"/>
              </a:solidFill>
              <a:latin typeface="Poppins"/>
              <a:ea typeface="Poppins"/>
              <a:cs typeface="Poppins"/>
              <a:sym typeface="Poppins"/>
            </a:endParaRPr>
          </a:p>
          <a:p>
            <a:pPr indent="0" lvl="0" marL="0" rtl="0" algn="l">
              <a:lnSpc>
                <a:spcPct val="115000"/>
              </a:lnSpc>
              <a:spcBef>
                <a:spcPts val="1400"/>
              </a:spcBef>
              <a:spcAft>
                <a:spcPts val="0"/>
              </a:spcAft>
              <a:buClr>
                <a:schemeClr val="dk1"/>
              </a:buClr>
              <a:buSzPts val="1100"/>
              <a:buFont typeface="Arial"/>
              <a:buNone/>
            </a:pPr>
            <a:r>
              <a:rPr lang="fr" sz="1200">
                <a:solidFill>
                  <a:srgbClr val="666666"/>
                </a:solidFill>
                <a:latin typeface="Poppins"/>
                <a:ea typeface="Poppins"/>
                <a:cs typeface="Poppins"/>
                <a:sym typeface="Poppins"/>
              </a:rPr>
              <a:t>Approche textuelle</a:t>
            </a:r>
            <a:endParaRPr sz="1200">
              <a:solidFill>
                <a:srgbClr val="666666"/>
              </a:solidFill>
              <a:latin typeface="Poppins"/>
              <a:ea typeface="Poppins"/>
              <a:cs typeface="Poppins"/>
              <a:sym typeface="Poppins"/>
            </a:endParaRPr>
          </a:p>
          <a:p>
            <a:pPr indent="0" lvl="0" marL="0" rtl="0" algn="l">
              <a:lnSpc>
                <a:spcPct val="115000"/>
              </a:lnSpc>
              <a:spcBef>
                <a:spcPts val="1000"/>
              </a:spcBef>
              <a:spcAft>
                <a:spcPts val="0"/>
              </a:spcAft>
              <a:buClr>
                <a:schemeClr val="dk1"/>
              </a:buClr>
              <a:buSzPts val="1100"/>
              <a:buFont typeface="Arial"/>
              <a:buNone/>
            </a:pPr>
            <a:r>
              <a:rPr lang="fr" sz="900">
                <a:solidFill>
                  <a:schemeClr val="dk1"/>
                </a:solidFill>
                <a:latin typeface="Poppins"/>
                <a:ea typeface="Poppins"/>
                <a:cs typeface="Poppins"/>
                <a:sym typeface="Poppins"/>
              </a:rPr>
              <a:t>Le Saint Esprit </a:t>
            </a:r>
            <a:r>
              <a:rPr b="1" lang="fr" sz="900">
                <a:solidFill>
                  <a:schemeClr val="dk1"/>
                </a:solidFill>
                <a:latin typeface="Poppins"/>
                <a:ea typeface="Poppins"/>
                <a:cs typeface="Poppins"/>
                <a:sym typeface="Poppins"/>
              </a:rPr>
              <a:t>est bien un autre que Jésus Christ</a:t>
            </a:r>
            <a:r>
              <a:rPr lang="fr" sz="900">
                <a:solidFill>
                  <a:schemeClr val="dk1"/>
                </a:solidFill>
                <a:latin typeface="Poppins"/>
                <a:ea typeface="Poppins"/>
                <a:cs typeface="Poppins"/>
                <a:sym typeface="Poppins"/>
              </a:rPr>
              <a:t> (Jésus Christ lui-même étant un paraclet dans 1 Jn 2:1), car lors de son baptême le Saint Esprit </a:t>
            </a:r>
            <a:r>
              <a:rPr b="1" lang="fr" sz="900">
                <a:solidFill>
                  <a:schemeClr val="dk1"/>
                </a:solidFill>
                <a:latin typeface="Poppins"/>
                <a:ea typeface="Poppins"/>
                <a:cs typeface="Poppins"/>
                <a:sym typeface="Poppins"/>
              </a:rPr>
              <a:t>descend sur lui comme une colombe</a:t>
            </a:r>
            <a:r>
              <a:rPr lang="fr" sz="900">
                <a:solidFill>
                  <a:schemeClr val="dk1"/>
                </a:solidFill>
                <a:latin typeface="Poppins"/>
                <a:ea typeface="Poppins"/>
                <a:cs typeface="Poppins"/>
                <a:sym typeface="Poppins"/>
              </a:rPr>
              <a:t> (Mat 3:16, Marc 1:10, Luc 3:22, Jn 1:32).</a:t>
            </a:r>
            <a:endParaRPr sz="900">
              <a:solidFill>
                <a:schemeClr val="dk1"/>
              </a:solidFill>
              <a:latin typeface="Poppins"/>
              <a:ea typeface="Poppins"/>
              <a:cs typeface="Poppins"/>
              <a:sym typeface="Poppins"/>
            </a:endParaRPr>
          </a:p>
          <a:p>
            <a:pPr indent="0" lvl="0" marL="0" rtl="0" algn="l">
              <a:lnSpc>
                <a:spcPct val="115000"/>
              </a:lnSpc>
              <a:spcBef>
                <a:spcPts val="1000"/>
              </a:spcBef>
              <a:spcAft>
                <a:spcPts val="1000"/>
              </a:spcAft>
              <a:buClr>
                <a:schemeClr val="dk1"/>
              </a:buClr>
              <a:buSzPts val="1100"/>
              <a:buFont typeface="Arial"/>
              <a:buNone/>
            </a:pPr>
            <a:r>
              <a:t/>
            </a:r>
            <a:endParaRPr sz="900">
              <a:solidFill>
                <a:schemeClr val="dk1"/>
              </a:solidFill>
              <a:latin typeface="Poppins"/>
              <a:ea typeface="Poppins"/>
              <a:cs typeface="Poppins"/>
              <a:sym typeface="Poppins"/>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2014ae79438_0_2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2014ae79438_0_2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400"/>
              </a:spcBef>
              <a:spcAft>
                <a:spcPts val="0"/>
              </a:spcAft>
              <a:buClr>
                <a:schemeClr val="dk1"/>
              </a:buClr>
              <a:buSzPts val="1100"/>
              <a:buFont typeface="Arial"/>
              <a:buNone/>
            </a:pPr>
            <a:r>
              <a:rPr lang="fr" sz="1200">
                <a:solidFill>
                  <a:srgbClr val="666666"/>
                </a:solidFill>
                <a:latin typeface="Poppins"/>
                <a:ea typeface="Poppins"/>
                <a:cs typeface="Poppins"/>
                <a:sym typeface="Poppins"/>
              </a:rPr>
              <a:t>Approche théologique trinitaire</a:t>
            </a:r>
            <a:endParaRPr sz="1200">
              <a:solidFill>
                <a:srgbClr val="666666"/>
              </a:solidFill>
              <a:latin typeface="Poppins"/>
              <a:ea typeface="Poppins"/>
              <a:cs typeface="Poppins"/>
              <a:sym typeface="Poppins"/>
            </a:endParaRPr>
          </a:p>
          <a:p>
            <a:pPr indent="0" lvl="0" marL="0" rtl="0" algn="l">
              <a:lnSpc>
                <a:spcPct val="115000"/>
              </a:lnSpc>
              <a:spcBef>
                <a:spcPts val="1000"/>
              </a:spcBef>
              <a:spcAft>
                <a:spcPts val="0"/>
              </a:spcAft>
              <a:buClr>
                <a:schemeClr val="dk1"/>
              </a:buClr>
              <a:buSzPts val="1100"/>
              <a:buFont typeface="Arial"/>
              <a:buNone/>
            </a:pPr>
            <a:r>
              <a:rPr lang="fr" sz="900">
                <a:solidFill>
                  <a:schemeClr val="dk1"/>
                </a:solidFill>
                <a:latin typeface="Poppins"/>
                <a:ea typeface="Poppins"/>
                <a:cs typeface="Poppins"/>
                <a:sym typeface="Poppins"/>
              </a:rPr>
              <a:t>Dans la </a:t>
            </a:r>
            <a:r>
              <a:rPr b="1" lang="fr" sz="900" u="sng">
                <a:solidFill>
                  <a:srgbClr val="1155CC"/>
                </a:solidFill>
                <a:latin typeface="Poppins"/>
                <a:ea typeface="Poppins"/>
                <a:cs typeface="Poppins"/>
                <a:sym typeface="Poppins"/>
                <a:hlinkClick r:id="rId2">
                  <a:extLst>
                    <a:ext uri="{A12FA001-AC4F-418D-AE19-62706E023703}">
                      <ahyp:hlinkClr val="tx"/>
                    </a:ext>
                  </a:extLst>
                </a:hlinkClick>
              </a:rPr>
              <a:t>trinité</a:t>
            </a:r>
            <a:r>
              <a:rPr lang="fr" sz="900">
                <a:solidFill>
                  <a:schemeClr val="dk1"/>
                </a:solidFill>
                <a:latin typeface="Poppins"/>
                <a:ea typeface="Poppins"/>
                <a:cs typeface="Poppins"/>
                <a:sym typeface="Poppins"/>
              </a:rPr>
              <a:t> le Fils et le Saint Esprit, sont </a:t>
            </a:r>
            <a:r>
              <a:rPr b="1" lang="fr" sz="900" u="sng">
                <a:solidFill>
                  <a:srgbClr val="1155CC"/>
                </a:solidFill>
                <a:latin typeface="Poppins"/>
                <a:ea typeface="Poppins"/>
                <a:cs typeface="Poppins"/>
                <a:sym typeface="Poppins"/>
                <a:hlinkClick r:id="rId3">
                  <a:extLst>
                    <a:ext uri="{A12FA001-AC4F-418D-AE19-62706E023703}">
                      <ahyp:hlinkClr val="tx"/>
                    </a:ext>
                  </a:extLst>
                </a:hlinkClick>
              </a:rPr>
              <a:t>deux hypostases divine</a:t>
            </a:r>
            <a:r>
              <a:rPr lang="fr" sz="900">
                <a:solidFill>
                  <a:schemeClr val="dk1"/>
                </a:solidFill>
                <a:latin typeface="Poppins"/>
                <a:ea typeface="Poppins"/>
                <a:cs typeface="Poppins"/>
                <a:sym typeface="Poppins"/>
              </a:rPr>
              <a:t>, l’hypostase du Fils </a:t>
            </a:r>
            <a:r>
              <a:rPr b="1" lang="fr" sz="900">
                <a:solidFill>
                  <a:schemeClr val="dk1"/>
                </a:solidFill>
                <a:latin typeface="Poppins"/>
                <a:ea typeface="Poppins"/>
                <a:cs typeface="Poppins"/>
                <a:sym typeface="Poppins"/>
              </a:rPr>
              <a:t>n’est pas</a:t>
            </a:r>
            <a:r>
              <a:rPr lang="fr" sz="900">
                <a:solidFill>
                  <a:schemeClr val="dk1"/>
                </a:solidFill>
                <a:latin typeface="Poppins"/>
                <a:ea typeface="Poppins"/>
                <a:cs typeface="Poppins"/>
                <a:sym typeface="Poppins"/>
              </a:rPr>
              <a:t> l’hypostase du Saint Esprit.</a:t>
            </a:r>
            <a:endParaRPr sz="900">
              <a:solidFill>
                <a:schemeClr val="dk1"/>
              </a:solidFill>
              <a:latin typeface="Poppins"/>
              <a:ea typeface="Poppins"/>
              <a:cs typeface="Poppins"/>
              <a:sym typeface="Poppins"/>
            </a:endParaRPr>
          </a:p>
          <a:p>
            <a:pPr indent="0" lvl="0" marL="0" rtl="0" algn="l">
              <a:lnSpc>
                <a:spcPct val="115000"/>
              </a:lnSpc>
              <a:spcBef>
                <a:spcPts val="1400"/>
              </a:spcBef>
              <a:spcAft>
                <a:spcPts val="0"/>
              </a:spcAft>
              <a:buClr>
                <a:schemeClr val="dk1"/>
              </a:buClr>
              <a:buSzPts val="1100"/>
              <a:buFont typeface="Arial"/>
              <a:buNone/>
            </a:pPr>
            <a:r>
              <a:rPr lang="fr" sz="1200">
                <a:solidFill>
                  <a:srgbClr val="666666"/>
                </a:solidFill>
                <a:latin typeface="Poppins"/>
                <a:ea typeface="Poppins"/>
                <a:cs typeface="Poppins"/>
                <a:sym typeface="Poppins"/>
              </a:rPr>
              <a:t>Approche textuelle critique</a:t>
            </a:r>
            <a:endParaRPr sz="1200">
              <a:solidFill>
                <a:srgbClr val="666666"/>
              </a:solidFill>
              <a:latin typeface="Poppins"/>
              <a:ea typeface="Poppins"/>
              <a:cs typeface="Poppins"/>
              <a:sym typeface="Poppins"/>
            </a:endParaRPr>
          </a:p>
          <a:p>
            <a:pPr indent="0" lvl="0" marL="0" rtl="0" algn="l">
              <a:lnSpc>
                <a:spcPct val="115000"/>
              </a:lnSpc>
              <a:spcBef>
                <a:spcPts val="1000"/>
              </a:spcBef>
              <a:spcAft>
                <a:spcPts val="0"/>
              </a:spcAft>
              <a:buClr>
                <a:schemeClr val="dk1"/>
              </a:buClr>
              <a:buSzPts val="1100"/>
              <a:buFont typeface="Arial"/>
              <a:buNone/>
            </a:pPr>
            <a:r>
              <a:rPr lang="fr" sz="900">
                <a:solidFill>
                  <a:schemeClr val="dk1"/>
                </a:solidFill>
                <a:latin typeface="Poppins"/>
                <a:ea typeface="Poppins"/>
                <a:cs typeface="Poppins"/>
                <a:sym typeface="Poppins"/>
              </a:rPr>
              <a:t>Selon </a:t>
            </a:r>
            <a:r>
              <a:rPr lang="fr" sz="1000">
                <a:solidFill>
                  <a:schemeClr val="dk1"/>
                </a:solidFill>
                <a:latin typeface="Poppins"/>
                <a:ea typeface="Poppins"/>
                <a:cs typeface="Poppins"/>
                <a:sym typeface="Poppins"/>
              </a:rPr>
              <a:t>Michel </a:t>
            </a:r>
            <a:r>
              <a:rPr lang="fr" sz="900">
                <a:solidFill>
                  <a:schemeClr val="dk1"/>
                </a:solidFill>
                <a:latin typeface="Poppins"/>
                <a:ea typeface="Poppins"/>
                <a:cs typeface="Poppins"/>
                <a:sym typeface="Poppins"/>
              </a:rPr>
              <a:t>Gourgues (</a:t>
            </a:r>
            <a:r>
              <a:rPr lang="fr" sz="900" u="sng">
                <a:solidFill>
                  <a:srgbClr val="1155CC"/>
                </a:solidFill>
                <a:latin typeface="Poppins"/>
                <a:ea typeface="Poppins"/>
                <a:cs typeface="Poppins"/>
                <a:sym typeface="Poppins"/>
                <a:hlinkClick r:id="rId4">
                  <a:extLst>
                    <a:ext uri="{A12FA001-AC4F-418D-AE19-62706E023703}">
                      <ahyp:hlinkClr val="tx"/>
                    </a:ext>
                  </a:extLst>
                </a:hlinkClick>
              </a:rPr>
              <a:t>Auteur</a:t>
            </a:r>
            <a:r>
              <a:rPr lang="fr" sz="900">
                <a:solidFill>
                  <a:schemeClr val="dk1"/>
                </a:solidFill>
                <a:latin typeface="Poppins"/>
                <a:ea typeface="Poppins"/>
                <a:cs typeface="Poppins"/>
                <a:sym typeface="Poppins"/>
              </a:rPr>
              <a:t>), « Une autre vision paraît préférable », « ne peut-on pas comprendre que le Christ exercera dans la gloire son rôle de paraclet en intervenant en faveur des siens auprès du Père (1 Jn 2:1), mais qu’en même temps les disciples pourront compter sur un autre paraclet qui, lui, sera auprès d'eux ?». Le Christ johannique insiste donc sur </a:t>
            </a:r>
            <a:r>
              <a:rPr b="1" lang="fr" sz="900">
                <a:solidFill>
                  <a:schemeClr val="dk1"/>
                </a:solidFill>
                <a:latin typeface="Poppins"/>
                <a:ea typeface="Poppins"/>
                <a:cs typeface="Poppins"/>
                <a:sym typeface="Poppins"/>
              </a:rPr>
              <a:t>un autre mode de sa présence au croyants</a:t>
            </a:r>
            <a:r>
              <a:rPr lang="fr" sz="900">
                <a:solidFill>
                  <a:schemeClr val="dk1"/>
                </a:solidFill>
                <a:latin typeface="Poppins"/>
                <a:ea typeface="Poppins"/>
                <a:cs typeface="Poppins"/>
                <a:sym typeface="Poppins"/>
              </a:rPr>
              <a:t>.</a:t>
            </a:r>
            <a:endParaRPr sz="900">
              <a:solidFill>
                <a:schemeClr val="dk1"/>
              </a:solidFill>
              <a:latin typeface="Poppins"/>
              <a:ea typeface="Poppins"/>
              <a:cs typeface="Poppins"/>
              <a:sym typeface="Poppins"/>
            </a:endParaRPr>
          </a:p>
          <a:p>
            <a:pPr indent="0" lvl="0" marL="0" rtl="0" algn="r">
              <a:lnSpc>
                <a:spcPct val="115000"/>
              </a:lnSpc>
              <a:spcBef>
                <a:spcPts val="1000"/>
              </a:spcBef>
              <a:spcAft>
                <a:spcPts val="0"/>
              </a:spcAft>
              <a:buClr>
                <a:schemeClr val="dk1"/>
              </a:buClr>
              <a:buSzPts val="1100"/>
              <a:buFont typeface="Arial"/>
              <a:buNone/>
            </a:pPr>
            <a:r>
              <a:rPr lang="fr" sz="1000">
                <a:solidFill>
                  <a:schemeClr val="dk1"/>
                </a:solidFill>
                <a:latin typeface="Poppins"/>
                <a:ea typeface="Poppins"/>
                <a:cs typeface="Poppins"/>
                <a:sym typeface="Poppins"/>
              </a:rPr>
              <a:t>Source : </a:t>
            </a:r>
            <a:r>
              <a:rPr lang="fr" sz="1000" u="sng">
                <a:solidFill>
                  <a:srgbClr val="1155CC"/>
                </a:solidFill>
                <a:latin typeface="Poppins"/>
                <a:ea typeface="Poppins"/>
                <a:cs typeface="Poppins"/>
                <a:sym typeface="Poppins"/>
                <a:hlinkClick r:id="rId5">
                  <a:extLst>
                    <a:ext uri="{A12FA001-AC4F-418D-AE19-62706E023703}">
                      <ahyp:hlinkClr val="tx"/>
                    </a:ext>
                  </a:extLst>
                </a:hlinkClick>
              </a:rPr>
              <a:t>Le Paraclet dans le corpus Johannique</a:t>
            </a:r>
            <a:endParaRPr sz="1000">
              <a:solidFill>
                <a:schemeClr val="dk1"/>
              </a:solidFill>
              <a:latin typeface="Poppins"/>
              <a:ea typeface="Poppins"/>
              <a:cs typeface="Poppins"/>
              <a:sym typeface="Poppins"/>
            </a:endParaRPr>
          </a:p>
          <a:p>
            <a:pPr indent="0" lvl="0" marL="0" rtl="0" algn="l">
              <a:lnSpc>
                <a:spcPct val="115000"/>
              </a:lnSpc>
              <a:spcBef>
                <a:spcPts val="1000"/>
              </a:spcBef>
              <a:spcAft>
                <a:spcPts val="0"/>
              </a:spcAft>
              <a:buClr>
                <a:schemeClr val="dk1"/>
              </a:buClr>
              <a:buSzPts val="1100"/>
              <a:buFont typeface="Arial"/>
              <a:buNone/>
            </a:pPr>
            <a:r>
              <a:rPr lang="fr" sz="900">
                <a:solidFill>
                  <a:srgbClr val="FF0000"/>
                </a:solidFill>
                <a:latin typeface="Poppins"/>
                <a:ea typeface="Poppins"/>
                <a:cs typeface="Poppins"/>
                <a:sym typeface="Poppins"/>
              </a:rPr>
              <a:t>En quoi Muhammad est un paraclet ?</a:t>
            </a:r>
            <a:endParaRPr sz="900">
              <a:solidFill>
                <a:schemeClr val="dk1"/>
              </a:solidFill>
              <a:latin typeface="Poppins"/>
              <a:ea typeface="Poppins"/>
              <a:cs typeface="Poppins"/>
              <a:sym typeface="Poppins"/>
            </a:endParaRPr>
          </a:p>
          <a:p>
            <a:pPr indent="0" lvl="0" marL="0" rtl="0" algn="l">
              <a:spcBef>
                <a:spcPts val="100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2014ae79438_0_2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2014ae79438_0_2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600"/>
              </a:spcBef>
              <a:spcAft>
                <a:spcPts val="0"/>
              </a:spcAft>
              <a:buClr>
                <a:schemeClr val="dk1"/>
              </a:buClr>
              <a:buSzPts val="1100"/>
              <a:buFont typeface="Arial"/>
              <a:buNone/>
            </a:pPr>
            <a:r>
              <a:rPr lang="fr" sz="1400">
                <a:solidFill>
                  <a:srgbClr val="434343"/>
                </a:solidFill>
                <a:latin typeface="Poppins"/>
                <a:ea typeface="Poppins"/>
                <a:cs typeface="Poppins"/>
                <a:sym typeface="Poppins"/>
              </a:rPr>
              <a:t>Argument 2 / </a:t>
            </a:r>
            <a:r>
              <a:rPr baseline="-25000" lang="fr" sz="1400">
                <a:solidFill>
                  <a:srgbClr val="434343"/>
                </a:solidFill>
                <a:latin typeface="Poppins"/>
                <a:ea typeface="Poppins"/>
                <a:cs typeface="Poppins"/>
                <a:sym typeface="Poppins"/>
              </a:rPr>
              <a:t>Éternellement</a:t>
            </a:r>
            <a:endParaRPr baseline="-25000" sz="1400">
              <a:solidFill>
                <a:srgbClr val="434343"/>
              </a:solidFill>
              <a:latin typeface="Poppins"/>
              <a:ea typeface="Poppins"/>
              <a:cs typeface="Poppins"/>
              <a:sym typeface="Poppins"/>
            </a:endParaRPr>
          </a:p>
          <a:p>
            <a:pPr indent="0" lvl="0" marL="0" rtl="0" algn="l">
              <a:lnSpc>
                <a:spcPct val="115000"/>
              </a:lnSpc>
              <a:spcBef>
                <a:spcPts val="1000"/>
              </a:spcBef>
              <a:spcAft>
                <a:spcPts val="0"/>
              </a:spcAft>
              <a:buClr>
                <a:schemeClr val="dk1"/>
              </a:buClr>
              <a:buSzPts val="1100"/>
              <a:buFont typeface="Arial"/>
              <a:buNone/>
            </a:pPr>
            <a:r>
              <a:rPr i="1" lang="fr" sz="900" u="sng">
                <a:solidFill>
                  <a:schemeClr val="dk1"/>
                </a:solidFill>
                <a:latin typeface="Poppins"/>
                <a:ea typeface="Poppins"/>
                <a:cs typeface="Poppins"/>
                <a:sym typeface="Poppins"/>
              </a:rPr>
              <a:t>Comment le Saint Esprit va demeurer éternellement (avec les apôtres) ?</a:t>
            </a:r>
            <a:endParaRPr sz="900">
              <a:solidFill>
                <a:schemeClr val="dk1"/>
              </a:solidFill>
              <a:latin typeface="Poppins"/>
              <a:ea typeface="Poppins"/>
              <a:cs typeface="Poppins"/>
              <a:sym typeface="Poppins"/>
            </a:endParaRPr>
          </a:p>
          <a:p>
            <a:pPr indent="0" lvl="0" marL="0" rtl="0" algn="l">
              <a:lnSpc>
                <a:spcPct val="115000"/>
              </a:lnSpc>
              <a:spcBef>
                <a:spcPts val="1000"/>
              </a:spcBef>
              <a:spcAft>
                <a:spcPts val="0"/>
              </a:spcAft>
              <a:buClr>
                <a:schemeClr val="dk1"/>
              </a:buClr>
              <a:buSzPts val="1100"/>
              <a:buFont typeface="Arial"/>
              <a:buNone/>
            </a:pPr>
            <a:r>
              <a:rPr lang="fr" sz="900">
                <a:solidFill>
                  <a:srgbClr val="0000FF"/>
                </a:solidFill>
                <a:latin typeface="Poppins"/>
                <a:ea typeface="Poppins"/>
                <a:cs typeface="Poppins"/>
                <a:sym typeface="Poppins"/>
              </a:rPr>
              <a:t>Jean 14:16 / </a:t>
            </a:r>
            <a:r>
              <a:rPr baseline="-25000" lang="fr" sz="900">
                <a:solidFill>
                  <a:srgbClr val="0000FF"/>
                </a:solidFill>
                <a:latin typeface="Poppins"/>
                <a:ea typeface="Poppins"/>
                <a:cs typeface="Poppins"/>
                <a:sym typeface="Poppins"/>
              </a:rPr>
              <a:t>Paraclet</a:t>
            </a:r>
            <a:endParaRPr baseline="-25000" sz="900">
              <a:solidFill>
                <a:srgbClr val="0000FF"/>
              </a:solidFill>
              <a:latin typeface="Poppins"/>
              <a:ea typeface="Poppins"/>
              <a:cs typeface="Poppins"/>
              <a:sym typeface="Poppins"/>
            </a:endParaRPr>
          </a:p>
          <a:p>
            <a:pPr indent="0" lvl="0" marL="457200" rtl="0" algn="l">
              <a:lnSpc>
                <a:spcPct val="115000"/>
              </a:lnSpc>
              <a:spcBef>
                <a:spcPts val="1000"/>
              </a:spcBef>
              <a:spcAft>
                <a:spcPts val="0"/>
              </a:spcAft>
              <a:buClr>
                <a:schemeClr val="dk1"/>
              </a:buClr>
              <a:buSzPts val="1100"/>
              <a:buFont typeface="Arial"/>
              <a:buNone/>
            </a:pPr>
            <a:r>
              <a:rPr lang="fr" sz="900">
                <a:solidFill>
                  <a:srgbClr val="0000FF"/>
                </a:solidFill>
                <a:latin typeface="Poppins"/>
                <a:ea typeface="Poppins"/>
                <a:cs typeface="Poppins"/>
                <a:sym typeface="Poppins"/>
              </a:rPr>
              <a:t>Et moi, je prierai le Père, et il vous donnera un autre </a:t>
            </a:r>
            <a:r>
              <a:rPr b="1" lang="fr" sz="900">
                <a:solidFill>
                  <a:srgbClr val="0000FF"/>
                </a:solidFill>
                <a:latin typeface="Poppins"/>
                <a:ea typeface="Poppins"/>
                <a:cs typeface="Poppins"/>
                <a:sym typeface="Poppins"/>
              </a:rPr>
              <a:t>consolateur</a:t>
            </a:r>
            <a:r>
              <a:rPr lang="fr" sz="900">
                <a:solidFill>
                  <a:srgbClr val="0000FF"/>
                </a:solidFill>
                <a:latin typeface="Poppins"/>
                <a:ea typeface="Poppins"/>
                <a:cs typeface="Poppins"/>
                <a:sym typeface="Poppins"/>
              </a:rPr>
              <a:t>, afin qu'il demeure </a:t>
            </a:r>
            <a:r>
              <a:rPr b="1" lang="fr" sz="900">
                <a:solidFill>
                  <a:srgbClr val="0000FF"/>
                </a:solidFill>
                <a:latin typeface="Poppins"/>
                <a:ea typeface="Poppins"/>
                <a:cs typeface="Poppins"/>
                <a:sym typeface="Poppins"/>
              </a:rPr>
              <a:t>éternellement</a:t>
            </a:r>
            <a:r>
              <a:rPr lang="fr" sz="900">
                <a:solidFill>
                  <a:srgbClr val="0000FF"/>
                </a:solidFill>
                <a:latin typeface="Poppins"/>
                <a:ea typeface="Poppins"/>
                <a:cs typeface="Poppins"/>
                <a:sym typeface="Poppins"/>
              </a:rPr>
              <a:t> avec vous,</a:t>
            </a:r>
            <a:endParaRPr sz="900">
              <a:solidFill>
                <a:srgbClr val="0000FF"/>
              </a:solidFill>
              <a:latin typeface="Poppins"/>
              <a:ea typeface="Poppins"/>
              <a:cs typeface="Poppins"/>
              <a:sym typeface="Poppins"/>
            </a:endParaRPr>
          </a:p>
          <a:p>
            <a:pPr indent="0" lvl="0" marL="0" rtl="0" algn="l">
              <a:lnSpc>
                <a:spcPct val="115000"/>
              </a:lnSpc>
              <a:spcBef>
                <a:spcPts val="1000"/>
              </a:spcBef>
              <a:spcAft>
                <a:spcPts val="0"/>
              </a:spcAft>
              <a:buClr>
                <a:schemeClr val="dk1"/>
              </a:buClr>
              <a:buSzPts val="1100"/>
              <a:buFont typeface="Arial"/>
              <a:buNone/>
            </a:pPr>
            <a:r>
              <a:rPr lang="fr" sz="900">
                <a:solidFill>
                  <a:srgbClr val="0000FF"/>
                </a:solidFill>
                <a:latin typeface="Poppins"/>
                <a:ea typeface="Poppins"/>
                <a:cs typeface="Poppins"/>
                <a:sym typeface="Poppins"/>
              </a:rPr>
              <a:t>Hébreux 9:8 / </a:t>
            </a:r>
            <a:r>
              <a:rPr baseline="-25000" lang="fr" sz="900">
                <a:solidFill>
                  <a:srgbClr val="0000FF"/>
                </a:solidFill>
                <a:latin typeface="Poppins"/>
                <a:ea typeface="Poppins"/>
                <a:cs typeface="Poppins"/>
                <a:sym typeface="Poppins"/>
              </a:rPr>
              <a:t>Le sanctuaire de la nouvelle alliance</a:t>
            </a:r>
            <a:endParaRPr baseline="-25000" sz="900">
              <a:solidFill>
                <a:srgbClr val="0000FF"/>
              </a:solidFill>
              <a:latin typeface="Poppins"/>
              <a:ea typeface="Poppins"/>
              <a:cs typeface="Poppins"/>
              <a:sym typeface="Poppins"/>
            </a:endParaRPr>
          </a:p>
          <a:p>
            <a:pPr indent="0" lvl="0" marL="457200" rtl="0" algn="l">
              <a:lnSpc>
                <a:spcPct val="115000"/>
              </a:lnSpc>
              <a:spcBef>
                <a:spcPts val="1000"/>
              </a:spcBef>
              <a:spcAft>
                <a:spcPts val="0"/>
              </a:spcAft>
              <a:buClr>
                <a:schemeClr val="dk1"/>
              </a:buClr>
              <a:buSzPts val="1100"/>
              <a:buFont typeface="Arial"/>
              <a:buNone/>
            </a:pPr>
            <a:r>
              <a:rPr lang="fr" sz="900">
                <a:solidFill>
                  <a:srgbClr val="0000FF"/>
                </a:solidFill>
                <a:latin typeface="Poppins"/>
                <a:ea typeface="Poppins"/>
                <a:cs typeface="Poppins"/>
                <a:sym typeface="Poppins"/>
              </a:rPr>
              <a:t>Le </a:t>
            </a:r>
            <a:r>
              <a:rPr b="1" lang="fr" sz="900">
                <a:solidFill>
                  <a:srgbClr val="0000FF"/>
                </a:solidFill>
                <a:latin typeface="Poppins"/>
                <a:ea typeface="Poppins"/>
                <a:cs typeface="Poppins"/>
                <a:sym typeface="Poppins"/>
              </a:rPr>
              <a:t>Saint-Esprit</a:t>
            </a:r>
            <a:r>
              <a:rPr lang="fr" sz="900">
                <a:solidFill>
                  <a:srgbClr val="0000FF"/>
                </a:solidFill>
                <a:latin typeface="Poppins"/>
                <a:ea typeface="Poppins"/>
                <a:cs typeface="Poppins"/>
                <a:sym typeface="Poppins"/>
              </a:rPr>
              <a:t> montrait par là que le chemin du lieu très saint n'était pas encore ouvert, tant que le premier tabernacle subsistait.</a:t>
            </a:r>
            <a:endParaRPr sz="900">
              <a:solidFill>
                <a:srgbClr val="0000FF"/>
              </a:solidFill>
              <a:latin typeface="Poppins"/>
              <a:ea typeface="Poppins"/>
              <a:cs typeface="Poppins"/>
              <a:sym typeface="Poppins"/>
            </a:endParaRPr>
          </a:p>
          <a:p>
            <a:pPr indent="0" lvl="0" marL="0" rtl="0" algn="l">
              <a:lnSpc>
                <a:spcPct val="115000"/>
              </a:lnSpc>
              <a:spcBef>
                <a:spcPts val="1000"/>
              </a:spcBef>
              <a:spcAft>
                <a:spcPts val="0"/>
              </a:spcAft>
              <a:buClr>
                <a:schemeClr val="dk1"/>
              </a:buClr>
              <a:buSzPts val="1100"/>
              <a:buFont typeface="Arial"/>
              <a:buNone/>
            </a:pPr>
            <a:r>
              <a:rPr lang="fr" sz="900">
                <a:solidFill>
                  <a:srgbClr val="0000FF"/>
                </a:solidFill>
                <a:latin typeface="Poppins"/>
                <a:ea typeface="Poppins"/>
                <a:cs typeface="Poppins"/>
                <a:sym typeface="Poppins"/>
              </a:rPr>
              <a:t>Hébreux 9:14 / </a:t>
            </a:r>
            <a:r>
              <a:rPr baseline="-25000" lang="fr" sz="900">
                <a:solidFill>
                  <a:srgbClr val="0000FF"/>
                </a:solidFill>
                <a:latin typeface="Poppins"/>
                <a:ea typeface="Poppins"/>
                <a:cs typeface="Poppins"/>
                <a:sym typeface="Poppins"/>
              </a:rPr>
              <a:t>Le sanctuaire de la nouvelle alliance</a:t>
            </a:r>
            <a:endParaRPr sz="900">
              <a:solidFill>
                <a:srgbClr val="0000FF"/>
              </a:solidFill>
              <a:latin typeface="Poppins"/>
              <a:ea typeface="Poppins"/>
              <a:cs typeface="Poppins"/>
              <a:sym typeface="Poppins"/>
            </a:endParaRPr>
          </a:p>
          <a:p>
            <a:pPr indent="0" lvl="0" marL="457200" rtl="0" algn="l">
              <a:lnSpc>
                <a:spcPct val="115000"/>
              </a:lnSpc>
              <a:spcBef>
                <a:spcPts val="1000"/>
              </a:spcBef>
              <a:spcAft>
                <a:spcPts val="0"/>
              </a:spcAft>
              <a:buClr>
                <a:schemeClr val="dk1"/>
              </a:buClr>
              <a:buSzPts val="1100"/>
              <a:buFont typeface="Arial"/>
              <a:buNone/>
            </a:pPr>
            <a:r>
              <a:rPr lang="fr" sz="900">
                <a:solidFill>
                  <a:srgbClr val="0000FF"/>
                </a:solidFill>
                <a:latin typeface="Poppins"/>
                <a:ea typeface="Poppins"/>
                <a:cs typeface="Poppins"/>
                <a:sym typeface="Poppins"/>
              </a:rPr>
              <a:t>combien plus le sang de Christ, qui, </a:t>
            </a:r>
            <a:r>
              <a:rPr b="1" lang="fr" sz="900">
                <a:solidFill>
                  <a:srgbClr val="0000FF"/>
                </a:solidFill>
                <a:latin typeface="Poppins"/>
                <a:ea typeface="Poppins"/>
                <a:cs typeface="Poppins"/>
                <a:sym typeface="Poppins"/>
              </a:rPr>
              <a:t>par un esprit éternel</a:t>
            </a:r>
            <a:r>
              <a:rPr lang="fr" sz="900">
                <a:solidFill>
                  <a:srgbClr val="0000FF"/>
                </a:solidFill>
                <a:latin typeface="Poppins"/>
                <a:ea typeface="Poppins"/>
                <a:cs typeface="Poppins"/>
                <a:sym typeface="Poppins"/>
              </a:rPr>
              <a:t>, s'est offert lui-même sans tache à Dieu, purifiera-t-il votre conscience des œuvres mortes, afin que vous serviez le Dieu vivant !</a:t>
            </a:r>
            <a:endParaRPr i="1" sz="900" u="sng">
              <a:solidFill>
                <a:schemeClr val="dk1"/>
              </a:solidFill>
              <a:latin typeface="Poppins"/>
              <a:ea typeface="Poppins"/>
              <a:cs typeface="Poppins"/>
              <a:sym typeface="Poppins"/>
            </a:endParaRPr>
          </a:p>
          <a:p>
            <a:pPr indent="0" lvl="0" marL="0" rtl="0" algn="l">
              <a:lnSpc>
                <a:spcPct val="115000"/>
              </a:lnSpc>
              <a:spcBef>
                <a:spcPts val="1400"/>
              </a:spcBef>
              <a:spcAft>
                <a:spcPts val="0"/>
              </a:spcAft>
              <a:buClr>
                <a:schemeClr val="dk1"/>
              </a:buClr>
              <a:buSzPts val="1100"/>
              <a:buFont typeface="Arial"/>
              <a:buNone/>
            </a:pPr>
            <a:r>
              <a:rPr lang="fr" sz="1200">
                <a:solidFill>
                  <a:srgbClr val="666666"/>
                </a:solidFill>
                <a:latin typeface="Poppins"/>
                <a:ea typeface="Poppins"/>
                <a:cs typeface="Poppins"/>
                <a:sym typeface="Poppins"/>
              </a:rPr>
              <a:t>Approche textuelle</a:t>
            </a:r>
            <a:endParaRPr sz="1200">
              <a:solidFill>
                <a:srgbClr val="666666"/>
              </a:solidFill>
              <a:latin typeface="Poppins"/>
              <a:ea typeface="Poppins"/>
              <a:cs typeface="Poppins"/>
              <a:sym typeface="Poppins"/>
            </a:endParaRPr>
          </a:p>
          <a:p>
            <a:pPr indent="0" lvl="0" marL="0" rtl="0" algn="l">
              <a:lnSpc>
                <a:spcPct val="115000"/>
              </a:lnSpc>
              <a:spcBef>
                <a:spcPts val="1000"/>
              </a:spcBef>
              <a:spcAft>
                <a:spcPts val="0"/>
              </a:spcAft>
              <a:buNone/>
            </a:pPr>
            <a:r>
              <a:rPr lang="fr" sz="900">
                <a:solidFill>
                  <a:schemeClr val="dk1"/>
                </a:solidFill>
                <a:latin typeface="Poppins"/>
                <a:ea typeface="Poppins"/>
                <a:cs typeface="Poppins"/>
                <a:sym typeface="Poppins"/>
              </a:rPr>
              <a:t>Dans son épitre au hébreux, l'apôtre nous enseigne que </a:t>
            </a:r>
            <a:r>
              <a:rPr b="1" lang="fr" sz="900">
                <a:solidFill>
                  <a:schemeClr val="dk1"/>
                </a:solidFill>
                <a:latin typeface="Poppins"/>
                <a:ea typeface="Poppins"/>
                <a:cs typeface="Poppins"/>
                <a:sym typeface="Poppins"/>
              </a:rPr>
              <a:t>le Saint Esprit est l’esprit éternel</a:t>
            </a:r>
            <a:r>
              <a:rPr lang="fr" sz="900">
                <a:solidFill>
                  <a:schemeClr val="dk1"/>
                </a:solidFill>
                <a:latin typeface="Poppins"/>
                <a:ea typeface="Poppins"/>
                <a:cs typeface="Poppins"/>
                <a:sym typeface="Poppins"/>
              </a:rPr>
              <a:t> qui inspire Jésus à s'offrir à Dieu. On le remarque en prenant en compte le verset Héb 9:8 comme contexte au verset Héb 9:14 et ainsi identifier cet esprit au Saint Esprit.</a:t>
            </a:r>
            <a:endParaRPr sz="900">
              <a:solidFill>
                <a:schemeClr val="dk1"/>
              </a:solidFill>
              <a:latin typeface="Poppins"/>
              <a:ea typeface="Poppins"/>
              <a:cs typeface="Poppins"/>
              <a:sym typeface="Poppins"/>
            </a:endParaRPr>
          </a:p>
          <a:p>
            <a:pPr indent="0" lvl="0" marL="0" rtl="0" algn="l">
              <a:lnSpc>
                <a:spcPct val="115000"/>
              </a:lnSpc>
              <a:spcBef>
                <a:spcPts val="1400"/>
              </a:spcBef>
              <a:spcAft>
                <a:spcPts val="0"/>
              </a:spcAft>
              <a:buNone/>
            </a:pPr>
            <a:r>
              <a:rPr lang="fr" sz="1200">
                <a:solidFill>
                  <a:srgbClr val="666666"/>
                </a:solidFill>
                <a:latin typeface="Poppins"/>
                <a:ea typeface="Poppins"/>
                <a:cs typeface="Poppins"/>
                <a:sym typeface="Poppins"/>
              </a:rPr>
              <a:t>Approche théologique</a:t>
            </a:r>
            <a:endParaRPr sz="1200">
              <a:solidFill>
                <a:srgbClr val="666666"/>
              </a:solidFill>
              <a:latin typeface="Poppins"/>
              <a:ea typeface="Poppins"/>
              <a:cs typeface="Poppins"/>
              <a:sym typeface="Poppins"/>
            </a:endParaRPr>
          </a:p>
          <a:p>
            <a:pPr indent="0" lvl="0" marL="0" rtl="0" algn="l">
              <a:lnSpc>
                <a:spcPct val="115000"/>
              </a:lnSpc>
              <a:spcBef>
                <a:spcPts val="1000"/>
              </a:spcBef>
              <a:spcAft>
                <a:spcPts val="0"/>
              </a:spcAft>
              <a:buNone/>
            </a:pPr>
            <a:r>
              <a:rPr lang="fr" sz="900">
                <a:solidFill>
                  <a:schemeClr val="dk1"/>
                </a:solidFill>
                <a:latin typeface="Poppins"/>
                <a:ea typeface="Poppins"/>
                <a:cs typeface="Poppins"/>
                <a:sym typeface="Poppins"/>
              </a:rPr>
              <a:t>Le Saint Esprit est l’esprit de Dieu, être éternel est l’un de ses </a:t>
            </a:r>
            <a:r>
              <a:rPr b="1" lang="fr" sz="900">
                <a:solidFill>
                  <a:schemeClr val="dk1"/>
                </a:solidFill>
                <a:latin typeface="Poppins"/>
                <a:ea typeface="Poppins"/>
                <a:cs typeface="Poppins"/>
                <a:sym typeface="Poppins"/>
              </a:rPr>
              <a:t>attributs essentiels de Dieu</a:t>
            </a:r>
            <a:r>
              <a:rPr lang="fr" sz="900">
                <a:solidFill>
                  <a:schemeClr val="dk1"/>
                </a:solidFill>
                <a:latin typeface="Poppins"/>
                <a:ea typeface="Poppins"/>
                <a:cs typeface="Poppins"/>
                <a:sym typeface="Poppins"/>
              </a:rPr>
              <a:t>. L’esprit de Dieu ne peut avoir de commencement ou de fin, il est nécessaire et non contingent.</a:t>
            </a:r>
            <a:endParaRPr sz="900">
              <a:solidFill>
                <a:schemeClr val="dk1"/>
              </a:solidFill>
              <a:latin typeface="Poppins"/>
              <a:ea typeface="Poppins"/>
              <a:cs typeface="Poppins"/>
              <a:sym typeface="Poppins"/>
            </a:endParaRPr>
          </a:p>
          <a:p>
            <a:pPr indent="0" lvl="0" marL="0" rtl="0" algn="l">
              <a:lnSpc>
                <a:spcPct val="115000"/>
              </a:lnSpc>
              <a:spcBef>
                <a:spcPts val="1000"/>
              </a:spcBef>
              <a:spcAft>
                <a:spcPts val="0"/>
              </a:spcAft>
              <a:buNone/>
            </a:pPr>
            <a:r>
              <a:rPr lang="fr" sz="900">
                <a:solidFill>
                  <a:schemeClr val="dk1"/>
                </a:solidFill>
                <a:latin typeface="Poppins"/>
                <a:ea typeface="Poppins"/>
                <a:cs typeface="Poppins"/>
                <a:sym typeface="Poppins"/>
              </a:rPr>
              <a:t>Voir aussi : </a:t>
            </a:r>
            <a:r>
              <a:rPr lang="fr" sz="900" u="sng">
                <a:solidFill>
                  <a:srgbClr val="1155CC"/>
                </a:solidFill>
                <a:latin typeface="Poppins"/>
                <a:ea typeface="Poppins"/>
                <a:cs typeface="Poppins"/>
                <a:sym typeface="Poppins"/>
                <a:hlinkClick r:id="rId2">
                  <a:extLst>
                    <a:ext uri="{A12FA001-AC4F-418D-AE19-62706E023703}">
                      <ahyp:hlinkClr val="tx"/>
                    </a:ext>
                  </a:extLst>
                </a:hlinkClick>
              </a:rPr>
              <a:t>Le paraclet est reçu des apôtres.</a:t>
            </a:r>
            <a:endParaRPr sz="900">
              <a:solidFill>
                <a:schemeClr val="dk1"/>
              </a:solidFill>
              <a:latin typeface="Poppins"/>
              <a:ea typeface="Poppins"/>
              <a:cs typeface="Poppins"/>
              <a:sym typeface="Poppins"/>
            </a:endParaRPr>
          </a:p>
          <a:p>
            <a:pPr indent="0" lvl="0" marL="0" rtl="0" algn="l">
              <a:lnSpc>
                <a:spcPct val="115000"/>
              </a:lnSpc>
              <a:spcBef>
                <a:spcPts val="1000"/>
              </a:spcBef>
              <a:spcAft>
                <a:spcPts val="0"/>
              </a:spcAft>
              <a:buNone/>
            </a:pPr>
            <a:r>
              <a:rPr lang="fr" sz="900" u="sng">
                <a:solidFill>
                  <a:schemeClr val="dk1"/>
                </a:solidFill>
                <a:latin typeface="Poppins"/>
                <a:ea typeface="Poppins"/>
                <a:cs typeface="Poppins"/>
                <a:sym typeface="Poppins"/>
              </a:rPr>
              <a:t>Alors qu'il est évident que le Saint Esprit va demeurer éternellement (avec les apôtres).</a:t>
            </a:r>
            <a:endParaRPr sz="900" u="sng">
              <a:solidFill>
                <a:schemeClr val="dk1"/>
              </a:solidFill>
              <a:latin typeface="Poppins"/>
              <a:ea typeface="Poppins"/>
              <a:cs typeface="Poppins"/>
              <a:sym typeface="Poppins"/>
            </a:endParaRPr>
          </a:p>
          <a:p>
            <a:pPr indent="0" lvl="0" marL="0" rtl="0" algn="l">
              <a:lnSpc>
                <a:spcPct val="115000"/>
              </a:lnSpc>
              <a:spcBef>
                <a:spcPts val="1000"/>
              </a:spcBef>
              <a:spcAft>
                <a:spcPts val="0"/>
              </a:spcAft>
              <a:buNone/>
            </a:pPr>
            <a:r>
              <a:rPr lang="fr" sz="900">
                <a:solidFill>
                  <a:srgbClr val="FF0000"/>
                </a:solidFill>
                <a:latin typeface="Poppins"/>
                <a:ea typeface="Poppins"/>
                <a:cs typeface="Poppins"/>
                <a:sym typeface="Poppins"/>
              </a:rPr>
              <a:t>Pourquoi Jésus dit : « l’esprit éternel » et non pas « un esprit éternel » ?</a:t>
            </a:r>
            <a:endParaRPr sz="900">
              <a:solidFill>
                <a:srgbClr val="FF0000"/>
              </a:solidFill>
              <a:latin typeface="Poppins"/>
              <a:ea typeface="Poppins"/>
              <a:cs typeface="Poppins"/>
              <a:sym typeface="Poppins"/>
            </a:endParaRPr>
          </a:p>
          <a:p>
            <a:pPr indent="0" lvl="0" marL="0" rtl="0" algn="l">
              <a:lnSpc>
                <a:spcPct val="115000"/>
              </a:lnSpc>
              <a:spcBef>
                <a:spcPts val="1000"/>
              </a:spcBef>
              <a:spcAft>
                <a:spcPts val="0"/>
              </a:spcAft>
              <a:buNone/>
            </a:pPr>
            <a:r>
              <a:rPr lang="fr" sz="900">
                <a:solidFill>
                  <a:srgbClr val="FF0000"/>
                </a:solidFill>
                <a:latin typeface="Poppins"/>
                <a:ea typeface="Poppins"/>
                <a:cs typeface="Poppins"/>
                <a:sym typeface="Poppins"/>
              </a:rPr>
              <a:t>Combien y a t'il d’esprit éternel dans la bible ?</a:t>
            </a:r>
            <a:endParaRPr sz="900">
              <a:solidFill>
                <a:srgbClr val="FF0000"/>
              </a:solidFill>
              <a:latin typeface="Poppins"/>
              <a:ea typeface="Poppins"/>
              <a:cs typeface="Poppins"/>
              <a:sym typeface="Poppins"/>
            </a:endParaRPr>
          </a:p>
          <a:p>
            <a:pPr indent="0" lvl="0" marL="0" rtl="0" algn="l">
              <a:lnSpc>
                <a:spcPct val="115000"/>
              </a:lnSpc>
              <a:spcBef>
                <a:spcPts val="1000"/>
              </a:spcBef>
              <a:spcAft>
                <a:spcPts val="0"/>
              </a:spcAft>
              <a:buNone/>
            </a:pPr>
            <a:r>
              <a:rPr lang="fr" sz="900">
                <a:solidFill>
                  <a:srgbClr val="FF0000"/>
                </a:solidFill>
                <a:latin typeface="Poppins"/>
                <a:ea typeface="Poppins"/>
                <a:cs typeface="Poppins"/>
                <a:sym typeface="Poppins"/>
              </a:rPr>
              <a:t>Muhammad est t’il éternel conformément à ce verset ?</a:t>
            </a:r>
            <a:endParaRPr sz="900">
              <a:solidFill>
                <a:srgbClr val="FF0000"/>
              </a:solidFill>
              <a:latin typeface="Poppins"/>
              <a:ea typeface="Poppins"/>
              <a:cs typeface="Poppins"/>
              <a:sym typeface="Poppins"/>
            </a:endParaRPr>
          </a:p>
          <a:p>
            <a:pPr indent="0" lvl="0" marL="0" rtl="0" algn="l">
              <a:lnSpc>
                <a:spcPct val="115000"/>
              </a:lnSpc>
              <a:spcBef>
                <a:spcPts val="1000"/>
              </a:spcBef>
              <a:spcAft>
                <a:spcPts val="0"/>
              </a:spcAft>
              <a:buNone/>
            </a:pPr>
            <a:r>
              <a:rPr lang="fr" sz="900">
                <a:solidFill>
                  <a:srgbClr val="FF0000"/>
                </a:solidFill>
                <a:latin typeface="Poppins"/>
                <a:ea typeface="Poppins"/>
                <a:cs typeface="Poppins"/>
                <a:sym typeface="Poppins"/>
              </a:rPr>
              <a:t>Muhammad n’est-il pas mort empoisonné ?</a:t>
            </a:r>
            <a:endParaRPr sz="900">
              <a:solidFill>
                <a:srgbClr val="FF0000"/>
              </a:solidFill>
              <a:latin typeface="Poppins"/>
              <a:ea typeface="Poppins"/>
              <a:cs typeface="Poppins"/>
              <a:sym typeface="Poppins"/>
            </a:endParaRPr>
          </a:p>
          <a:p>
            <a:pPr indent="0" lvl="0" marL="0" rtl="0" algn="l">
              <a:lnSpc>
                <a:spcPct val="115000"/>
              </a:lnSpc>
              <a:spcBef>
                <a:spcPts val="1000"/>
              </a:spcBef>
              <a:spcAft>
                <a:spcPts val="1000"/>
              </a:spcAft>
              <a:buClr>
                <a:schemeClr val="dk1"/>
              </a:buClr>
              <a:buSzPts val="1100"/>
              <a:buFont typeface="Arial"/>
              <a:buNone/>
            </a:pPr>
            <a:r>
              <a:t/>
            </a:r>
            <a:endParaRPr sz="900">
              <a:solidFill>
                <a:schemeClr val="dk1"/>
              </a:solidFill>
              <a:latin typeface="Poppins"/>
              <a:ea typeface="Poppins"/>
              <a:cs typeface="Poppins"/>
              <a:sym typeface="Poppins"/>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2014ae79438_0_2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2014ae79438_0_2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600"/>
              </a:spcBef>
              <a:spcAft>
                <a:spcPts val="0"/>
              </a:spcAft>
              <a:buClr>
                <a:schemeClr val="dk1"/>
              </a:buClr>
              <a:buSzPts val="1100"/>
              <a:buFont typeface="Arial"/>
              <a:buNone/>
            </a:pPr>
            <a:r>
              <a:rPr lang="fr" sz="1400">
                <a:solidFill>
                  <a:srgbClr val="434343"/>
                </a:solidFill>
                <a:latin typeface="Poppins"/>
                <a:ea typeface="Poppins"/>
                <a:cs typeface="Poppins"/>
                <a:sym typeface="Poppins"/>
              </a:rPr>
              <a:t>Argument 3 / </a:t>
            </a:r>
            <a:r>
              <a:rPr baseline="-25000" lang="fr" sz="1400">
                <a:solidFill>
                  <a:srgbClr val="434343"/>
                </a:solidFill>
                <a:latin typeface="Poppins"/>
                <a:ea typeface="Poppins"/>
                <a:cs typeface="Poppins"/>
                <a:sym typeface="Poppins"/>
              </a:rPr>
              <a:t>Être esprit</a:t>
            </a:r>
            <a:endParaRPr baseline="-25000" sz="1400">
              <a:solidFill>
                <a:srgbClr val="434343"/>
              </a:solidFill>
              <a:latin typeface="Poppins"/>
              <a:ea typeface="Poppins"/>
              <a:cs typeface="Poppins"/>
              <a:sym typeface="Poppins"/>
            </a:endParaRPr>
          </a:p>
          <a:p>
            <a:pPr indent="0" lvl="0" marL="0" rtl="0" algn="l">
              <a:lnSpc>
                <a:spcPct val="115000"/>
              </a:lnSpc>
              <a:spcBef>
                <a:spcPts val="1000"/>
              </a:spcBef>
              <a:spcAft>
                <a:spcPts val="0"/>
              </a:spcAft>
              <a:buClr>
                <a:schemeClr val="dk1"/>
              </a:buClr>
              <a:buSzPts val="1100"/>
              <a:buFont typeface="Arial"/>
              <a:buNone/>
            </a:pPr>
            <a:r>
              <a:rPr i="1" lang="fr" sz="900" u="sng">
                <a:solidFill>
                  <a:schemeClr val="dk1"/>
                </a:solidFill>
                <a:latin typeface="Poppins"/>
                <a:ea typeface="Poppins"/>
                <a:cs typeface="Poppins"/>
                <a:sym typeface="Poppins"/>
              </a:rPr>
              <a:t>Comment le Saint Esprit est-il un esprit ?</a:t>
            </a:r>
            <a:endParaRPr sz="900">
              <a:solidFill>
                <a:srgbClr val="0000FF"/>
              </a:solidFill>
              <a:latin typeface="Poppins"/>
              <a:ea typeface="Poppins"/>
              <a:cs typeface="Poppins"/>
              <a:sym typeface="Poppins"/>
            </a:endParaRPr>
          </a:p>
          <a:p>
            <a:pPr indent="0" lvl="0" marL="0" rtl="0" algn="l">
              <a:lnSpc>
                <a:spcPct val="115000"/>
              </a:lnSpc>
              <a:spcBef>
                <a:spcPts val="1000"/>
              </a:spcBef>
              <a:spcAft>
                <a:spcPts val="0"/>
              </a:spcAft>
              <a:buClr>
                <a:schemeClr val="dk1"/>
              </a:buClr>
              <a:buSzPts val="1100"/>
              <a:buFont typeface="Arial"/>
              <a:buNone/>
            </a:pPr>
            <a:r>
              <a:rPr lang="fr" sz="900">
                <a:solidFill>
                  <a:srgbClr val="0000FF"/>
                </a:solidFill>
                <a:latin typeface="Poppins"/>
                <a:ea typeface="Poppins"/>
                <a:cs typeface="Poppins"/>
                <a:sym typeface="Poppins"/>
              </a:rPr>
              <a:t>Jean 14:17</a:t>
            </a:r>
            <a:endParaRPr sz="900">
              <a:solidFill>
                <a:srgbClr val="0000FF"/>
              </a:solidFill>
              <a:latin typeface="Poppins"/>
              <a:ea typeface="Poppins"/>
              <a:cs typeface="Poppins"/>
              <a:sym typeface="Poppins"/>
            </a:endParaRPr>
          </a:p>
          <a:p>
            <a:pPr indent="0" lvl="0" marL="457200" rtl="0" algn="l">
              <a:lnSpc>
                <a:spcPct val="115000"/>
              </a:lnSpc>
              <a:spcBef>
                <a:spcPts val="1000"/>
              </a:spcBef>
              <a:spcAft>
                <a:spcPts val="0"/>
              </a:spcAft>
              <a:buClr>
                <a:schemeClr val="dk1"/>
              </a:buClr>
              <a:buSzPts val="1100"/>
              <a:buFont typeface="Arial"/>
              <a:buNone/>
            </a:pPr>
            <a:r>
              <a:rPr b="1" lang="fr" sz="900">
                <a:solidFill>
                  <a:srgbClr val="0000FF"/>
                </a:solidFill>
                <a:latin typeface="Poppins"/>
                <a:ea typeface="Poppins"/>
                <a:cs typeface="Poppins"/>
                <a:sym typeface="Poppins"/>
              </a:rPr>
              <a:t>l'Esprit de vérité</a:t>
            </a:r>
            <a:r>
              <a:rPr lang="fr" sz="900">
                <a:solidFill>
                  <a:srgbClr val="0000FF"/>
                </a:solidFill>
                <a:latin typeface="Poppins"/>
                <a:ea typeface="Poppins"/>
                <a:cs typeface="Poppins"/>
                <a:sym typeface="Poppins"/>
              </a:rPr>
              <a:t>, que le monde ne peut recevoir, parce qu'il ne le voit point et ne le connaît point; mais vous, vous le connaissez, car il demeure avec vous, et il sera en vous.</a:t>
            </a:r>
            <a:endParaRPr sz="900">
              <a:solidFill>
                <a:srgbClr val="0000FF"/>
              </a:solidFill>
              <a:latin typeface="Poppins"/>
              <a:ea typeface="Poppins"/>
              <a:cs typeface="Poppins"/>
              <a:sym typeface="Poppins"/>
            </a:endParaRPr>
          </a:p>
          <a:p>
            <a:pPr indent="0" lvl="0" marL="0" rtl="0" algn="l">
              <a:lnSpc>
                <a:spcPct val="115000"/>
              </a:lnSpc>
              <a:spcBef>
                <a:spcPts val="1000"/>
              </a:spcBef>
              <a:spcAft>
                <a:spcPts val="0"/>
              </a:spcAft>
              <a:buClr>
                <a:schemeClr val="dk1"/>
              </a:buClr>
              <a:buSzPts val="1100"/>
              <a:buFont typeface="Arial"/>
              <a:buNone/>
            </a:pPr>
            <a:r>
              <a:rPr lang="fr" sz="900">
                <a:solidFill>
                  <a:srgbClr val="0000FF"/>
                </a:solidFill>
                <a:latin typeface="Poppins"/>
                <a:ea typeface="Poppins"/>
                <a:cs typeface="Poppins"/>
                <a:sym typeface="Poppins"/>
              </a:rPr>
              <a:t>Jean 14:26</a:t>
            </a:r>
            <a:endParaRPr sz="900">
              <a:solidFill>
                <a:srgbClr val="0000FF"/>
              </a:solidFill>
              <a:latin typeface="Poppins"/>
              <a:ea typeface="Poppins"/>
              <a:cs typeface="Poppins"/>
              <a:sym typeface="Poppins"/>
            </a:endParaRPr>
          </a:p>
          <a:p>
            <a:pPr indent="0" lvl="0" marL="457200" rtl="0" algn="l">
              <a:lnSpc>
                <a:spcPct val="115000"/>
              </a:lnSpc>
              <a:spcBef>
                <a:spcPts val="1000"/>
              </a:spcBef>
              <a:spcAft>
                <a:spcPts val="0"/>
              </a:spcAft>
              <a:buClr>
                <a:schemeClr val="dk1"/>
              </a:buClr>
              <a:buSzPts val="1100"/>
              <a:buFont typeface="Arial"/>
              <a:buNone/>
            </a:pPr>
            <a:r>
              <a:rPr lang="fr" sz="900">
                <a:solidFill>
                  <a:srgbClr val="0000FF"/>
                </a:solidFill>
                <a:latin typeface="Poppins"/>
                <a:ea typeface="Poppins"/>
                <a:cs typeface="Poppins"/>
                <a:sym typeface="Poppins"/>
              </a:rPr>
              <a:t>Mais le consolateur, </a:t>
            </a:r>
            <a:r>
              <a:rPr b="1" lang="fr" sz="900">
                <a:solidFill>
                  <a:srgbClr val="0000FF"/>
                </a:solidFill>
                <a:latin typeface="Poppins"/>
                <a:ea typeface="Poppins"/>
                <a:cs typeface="Poppins"/>
                <a:sym typeface="Poppins"/>
              </a:rPr>
              <a:t>l'Esprit-Saint</a:t>
            </a:r>
            <a:r>
              <a:rPr lang="fr" sz="900">
                <a:solidFill>
                  <a:srgbClr val="0000FF"/>
                </a:solidFill>
                <a:latin typeface="Poppins"/>
                <a:ea typeface="Poppins"/>
                <a:cs typeface="Poppins"/>
                <a:sym typeface="Poppins"/>
              </a:rPr>
              <a:t>, que le Père enverra en mon nom, vous enseignera toutes choses, et vous rappellera tout ce que je vous ai dit.</a:t>
            </a:r>
            <a:endParaRPr sz="900">
              <a:solidFill>
                <a:srgbClr val="0000FF"/>
              </a:solidFill>
              <a:latin typeface="Poppins"/>
              <a:ea typeface="Poppins"/>
              <a:cs typeface="Poppins"/>
              <a:sym typeface="Poppins"/>
            </a:endParaRPr>
          </a:p>
          <a:p>
            <a:pPr indent="0" lvl="0" marL="0" rtl="0" algn="l">
              <a:lnSpc>
                <a:spcPct val="115000"/>
              </a:lnSpc>
              <a:spcBef>
                <a:spcPts val="1000"/>
              </a:spcBef>
              <a:spcAft>
                <a:spcPts val="0"/>
              </a:spcAft>
              <a:buClr>
                <a:schemeClr val="dk1"/>
              </a:buClr>
              <a:buSzPts val="1100"/>
              <a:buFont typeface="Arial"/>
              <a:buNone/>
            </a:pPr>
            <a:r>
              <a:rPr lang="fr" sz="900">
                <a:solidFill>
                  <a:srgbClr val="0000FF"/>
                </a:solidFill>
                <a:latin typeface="Poppins"/>
                <a:ea typeface="Poppins"/>
                <a:cs typeface="Poppins"/>
                <a:sym typeface="Poppins"/>
              </a:rPr>
              <a:t>Jean 15:26</a:t>
            </a:r>
            <a:endParaRPr sz="900">
              <a:solidFill>
                <a:srgbClr val="0000FF"/>
              </a:solidFill>
              <a:latin typeface="Poppins"/>
              <a:ea typeface="Poppins"/>
              <a:cs typeface="Poppins"/>
              <a:sym typeface="Poppins"/>
            </a:endParaRPr>
          </a:p>
          <a:p>
            <a:pPr indent="0" lvl="0" marL="457200" rtl="0" algn="l">
              <a:lnSpc>
                <a:spcPct val="115000"/>
              </a:lnSpc>
              <a:spcBef>
                <a:spcPts val="1000"/>
              </a:spcBef>
              <a:spcAft>
                <a:spcPts val="0"/>
              </a:spcAft>
              <a:buClr>
                <a:schemeClr val="dk1"/>
              </a:buClr>
              <a:buSzPts val="1100"/>
              <a:buFont typeface="Arial"/>
              <a:buNone/>
            </a:pPr>
            <a:r>
              <a:rPr lang="fr" sz="900">
                <a:solidFill>
                  <a:srgbClr val="0000FF"/>
                </a:solidFill>
                <a:latin typeface="Poppins"/>
                <a:ea typeface="Poppins"/>
                <a:cs typeface="Poppins"/>
                <a:sym typeface="Poppins"/>
              </a:rPr>
              <a:t>Quand sera venu le consolateur, que je vous enverrai de la part du Père, </a:t>
            </a:r>
            <a:r>
              <a:rPr b="1" lang="fr" sz="900">
                <a:solidFill>
                  <a:srgbClr val="0000FF"/>
                </a:solidFill>
                <a:latin typeface="Poppins"/>
                <a:ea typeface="Poppins"/>
                <a:cs typeface="Poppins"/>
                <a:sym typeface="Poppins"/>
              </a:rPr>
              <a:t>l'Esprit de vérité</a:t>
            </a:r>
            <a:r>
              <a:rPr lang="fr" sz="900">
                <a:solidFill>
                  <a:srgbClr val="0000FF"/>
                </a:solidFill>
                <a:latin typeface="Poppins"/>
                <a:ea typeface="Poppins"/>
                <a:cs typeface="Poppins"/>
                <a:sym typeface="Poppins"/>
              </a:rPr>
              <a:t>, qui vient du Père, il rendra témoignage de moi;</a:t>
            </a:r>
            <a:endParaRPr sz="900">
              <a:solidFill>
                <a:srgbClr val="0000FF"/>
              </a:solidFill>
              <a:latin typeface="Poppins"/>
              <a:ea typeface="Poppins"/>
              <a:cs typeface="Poppins"/>
              <a:sym typeface="Poppins"/>
            </a:endParaRPr>
          </a:p>
          <a:p>
            <a:pPr indent="0" lvl="0" marL="0" rtl="0" algn="l">
              <a:lnSpc>
                <a:spcPct val="115000"/>
              </a:lnSpc>
              <a:spcBef>
                <a:spcPts val="1000"/>
              </a:spcBef>
              <a:spcAft>
                <a:spcPts val="0"/>
              </a:spcAft>
              <a:buClr>
                <a:schemeClr val="dk1"/>
              </a:buClr>
              <a:buSzPts val="1100"/>
              <a:buFont typeface="Arial"/>
              <a:buNone/>
            </a:pPr>
            <a:r>
              <a:rPr lang="fr" sz="900">
                <a:solidFill>
                  <a:srgbClr val="0000FF"/>
                </a:solidFill>
                <a:latin typeface="Poppins"/>
                <a:ea typeface="Poppins"/>
                <a:cs typeface="Poppins"/>
                <a:sym typeface="Poppins"/>
              </a:rPr>
              <a:t>Jean 16:13</a:t>
            </a:r>
            <a:endParaRPr sz="900">
              <a:solidFill>
                <a:srgbClr val="0000FF"/>
              </a:solidFill>
              <a:latin typeface="Poppins"/>
              <a:ea typeface="Poppins"/>
              <a:cs typeface="Poppins"/>
              <a:sym typeface="Poppins"/>
            </a:endParaRPr>
          </a:p>
          <a:p>
            <a:pPr indent="0" lvl="0" marL="457200" rtl="0" algn="l">
              <a:lnSpc>
                <a:spcPct val="115000"/>
              </a:lnSpc>
              <a:spcBef>
                <a:spcPts val="1000"/>
              </a:spcBef>
              <a:spcAft>
                <a:spcPts val="0"/>
              </a:spcAft>
              <a:buClr>
                <a:schemeClr val="dk1"/>
              </a:buClr>
              <a:buSzPts val="1100"/>
              <a:buFont typeface="Arial"/>
              <a:buNone/>
            </a:pPr>
            <a:r>
              <a:rPr lang="fr" sz="900">
                <a:solidFill>
                  <a:srgbClr val="0000FF"/>
                </a:solidFill>
                <a:latin typeface="Poppins"/>
                <a:ea typeface="Poppins"/>
                <a:cs typeface="Poppins"/>
                <a:sym typeface="Poppins"/>
              </a:rPr>
              <a:t>Quand le consolateur sera venu, </a:t>
            </a:r>
            <a:r>
              <a:rPr b="1" lang="fr" sz="900">
                <a:solidFill>
                  <a:srgbClr val="0000FF"/>
                </a:solidFill>
                <a:latin typeface="Poppins"/>
                <a:ea typeface="Poppins"/>
                <a:cs typeface="Poppins"/>
                <a:sym typeface="Poppins"/>
              </a:rPr>
              <a:t>l'Esprit de vérité</a:t>
            </a:r>
            <a:r>
              <a:rPr lang="fr" sz="900">
                <a:solidFill>
                  <a:srgbClr val="0000FF"/>
                </a:solidFill>
                <a:latin typeface="Poppins"/>
                <a:ea typeface="Poppins"/>
                <a:cs typeface="Poppins"/>
                <a:sym typeface="Poppins"/>
              </a:rPr>
              <a:t>, il vous conduira dans toute la vérité; car il ne parlera pas de lui-même, mais il dira tout ce qu'il aura entendu, et il vous annoncera les choses à venir.</a:t>
            </a:r>
            <a:endParaRPr sz="900">
              <a:solidFill>
                <a:srgbClr val="0000FF"/>
              </a:solidFill>
              <a:latin typeface="Poppins"/>
              <a:ea typeface="Poppins"/>
              <a:cs typeface="Poppins"/>
              <a:sym typeface="Poppins"/>
            </a:endParaRPr>
          </a:p>
          <a:p>
            <a:pPr indent="0" lvl="0" marL="0" rtl="0" algn="l">
              <a:lnSpc>
                <a:spcPct val="115000"/>
              </a:lnSpc>
              <a:spcBef>
                <a:spcPts val="1000"/>
              </a:spcBef>
              <a:spcAft>
                <a:spcPts val="0"/>
              </a:spcAft>
              <a:buClr>
                <a:schemeClr val="dk1"/>
              </a:buClr>
              <a:buSzPts val="1100"/>
              <a:buFont typeface="Arial"/>
              <a:buNone/>
            </a:pPr>
            <a:r>
              <a:rPr lang="fr" sz="900">
                <a:solidFill>
                  <a:schemeClr val="dk1"/>
                </a:solidFill>
                <a:latin typeface="Poppins"/>
                <a:ea typeface="Poppins"/>
                <a:cs typeface="Poppins"/>
                <a:sym typeface="Poppins"/>
              </a:rPr>
              <a:t>Le Saint Esprit </a:t>
            </a:r>
            <a:r>
              <a:rPr b="1" lang="fr" sz="900">
                <a:solidFill>
                  <a:schemeClr val="dk1"/>
                </a:solidFill>
                <a:latin typeface="Poppins"/>
                <a:ea typeface="Poppins"/>
                <a:cs typeface="Poppins"/>
                <a:sym typeface="Poppins"/>
              </a:rPr>
              <a:t>est esprit</a:t>
            </a:r>
            <a:r>
              <a:rPr lang="fr" sz="900">
                <a:solidFill>
                  <a:schemeClr val="dk1"/>
                </a:solidFill>
                <a:latin typeface="Poppins"/>
                <a:ea typeface="Poppins"/>
                <a:cs typeface="Poppins"/>
                <a:sym typeface="Poppins"/>
              </a:rPr>
              <a:t> (Jn 14:17, Jn 14:26, Jn 15:26, Jn 16:13).</a:t>
            </a:r>
            <a:endParaRPr sz="900">
              <a:solidFill>
                <a:schemeClr val="dk1"/>
              </a:solidFill>
              <a:latin typeface="Poppins"/>
              <a:ea typeface="Poppins"/>
              <a:cs typeface="Poppins"/>
              <a:sym typeface="Poppins"/>
            </a:endParaRPr>
          </a:p>
          <a:p>
            <a:pPr indent="0" lvl="0" marL="0" rtl="0" algn="l">
              <a:lnSpc>
                <a:spcPct val="115000"/>
              </a:lnSpc>
              <a:spcBef>
                <a:spcPts val="1000"/>
              </a:spcBef>
              <a:spcAft>
                <a:spcPts val="0"/>
              </a:spcAft>
              <a:buClr>
                <a:schemeClr val="dk1"/>
              </a:buClr>
              <a:buSzPts val="1100"/>
              <a:buFont typeface="Arial"/>
              <a:buNone/>
            </a:pPr>
            <a:r>
              <a:rPr lang="fr" sz="900" u="sng">
                <a:solidFill>
                  <a:schemeClr val="dk1"/>
                </a:solidFill>
                <a:latin typeface="Poppins"/>
                <a:ea typeface="Poppins"/>
                <a:cs typeface="Poppins"/>
                <a:sym typeface="Poppins"/>
              </a:rPr>
              <a:t>Alors qu’il est évident que le Saint Esprit est un esprit.</a:t>
            </a:r>
            <a:endParaRPr sz="900" u="sng">
              <a:solidFill>
                <a:schemeClr val="dk1"/>
              </a:solidFill>
              <a:latin typeface="Poppins"/>
              <a:ea typeface="Poppins"/>
              <a:cs typeface="Poppins"/>
              <a:sym typeface="Poppins"/>
            </a:endParaRPr>
          </a:p>
          <a:p>
            <a:pPr indent="0" lvl="0" marL="0" rtl="0" algn="l">
              <a:lnSpc>
                <a:spcPct val="115000"/>
              </a:lnSpc>
              <a:spcBef>
                <a:spcPts val="1000"/>
              </a:spcBef>
              <a:spcAft>
                <a:spcPts val="0"/>
              </a:spcAft>
              <a:buClr>
                <a:schemeClr val="dk1"/>
              </a:buClr>
              <a:buSzPts val="1100"/>
              <a:buFont typeface="Arial"/>
              <a:buNone/>
            </a:pPr>
            <a:r>
              <a:rPr lang="fr" sz="900">
                <a:solidFill>
                  <a:srgbClr val="FF0000"/>
                </a:solidFill>
                <a:latin typeface="Poppins"/>
                <a:ea typeface="Poppins"/>
                <a:cs typeface="Poppins"/>
                <a:sym typeface="Poppins"/>
              </a:rPr>
              <a:t>Pourquoi dans la critique universitaire, parle-t-on d’</a:t>
            </a:r>
            <a:r>
              <a:rPr b="1" lang="fr" sz="900">
                <a:solidFill>
                  <a:srgbClr val="FF0000"/>
                </a:solidFill>
                <a:latin typeface="Poppins"/>
                <a:ea typeface="Poppins"/>
                <a:cs typeface="Poppins"/>
                <a:sym typeface="Poppins"/>
              </a:rPr>
              <a:t>Esprit Paraclet</a:t>
            </a:r>
            <a:r>
              <a:rPr lang="fr" sz="900">
                <a:solidFill>
                  <a:srgbClr val="FF0000"/>
                </a:solidFill>
                <a:latin typeface="Poppins"/>
                <a:ea typeface="Poppins"/>
                <a:cs typeface="Poppins"/>
                <a:sym typeface="Poppins"/>
              </a:rPr>
              <a:t> pour identifier le paraclet johannique ?</a:t>
            </a:r>
            <a:endParaRPr sz="900">
              <a:solidFill>
                <a:srgbClr val="FF0000"/>
              </a:solidFill>
              <a:latin typeface="Poppins"/>
              <a:ea typeface="Poppins"/>
              <a:cs typeface="Poppins"/>
              <a:sym typeface="Poppins"/>
            </a:endParaRPr>
          </a:p>
          <a:p>
            <a:pPr indent="0" lvl="0" marL="0" rtl="0" algn="l">
              <a:lnSpc>
                <a:spcPct val="115000"/>
              </a:lnSpc>
              <a:spcBef>
                <a:spcPts val="1000"/>
              </a:spcBef>
              <a:spcAft>
                <a:spcPts val="0"/>
              </a:spcAft>
              <a:buClr>
                <a:schemeClr val="dk1"/>
              </a:buClr>
              <a:buSzPts val="1100"/>
              <a:buFont typeface="Arial"/>
              <a:buNone/>
            </a:pPr>
            <a:r>
              <a:rPr lang="fr" sz="900">
                <a:solidFill>
                  <a:srgbClr val="FF0000"/>
                </a:solidFill>
                <a:latin typeface="Poppins"/>
                <a:ea typeface="Poppins"/>
                <a:cs typeface="Poppins"/>
                <a:sym typeface="Poppins"/>
              </a:rPr>
              <a:t>Muhammad est-il un esprit ?</a:t>
            </a:r>
            <a:endParaRPr sz="900">
              <a:solidFill>
                <a:srgbClr val="FF0000"/>
              </a:solidFill>
              <a:latin typeface="Poppins"/>
              <a:ea typeface="Poppins"/>
              <a:cs typeface="Poppins"/>
              <a:sym typeface="Poppins"/>
            </a:endParaRPr>
          </a:p>
          <a:p>
            <a:pPr indent="0" lvl="0" marL="0" rtl="0" algn="l">
              <a:lnSpc>
                <a:spcPct val="115000"/>
              </a:lnSpc>
              <a:spcBef>
                <a:spcPts val="1000"/>
              </a:spcBef>
              <a:spcAft>
                <a:spcPts val="0"/>
              </a:spcAft>
              <a:buClr>
                <a:schemeClr val="dk1"/>
              </a:buClr>
              <a:buSzPts val="1100"/>
              <a:buFont typeface="Arial"/>
              <a:buNone/>
            </a:pPr>
            <a:r>
              <a:rPr lang="fr" sz="900">
                <a:solidFill>
                  <a:srgbClr val="FF0000"/>
                </a:solidFill>
                <a:latin typeface="Poppins"/>
                <a:ea typeface="Poppins"/>
                <a:cs typeface="Poppins"/>
                <a:sym typeface="Poppins"/>
              </a:rPr>
              <a:t>Serait il devenu un fantôme qui s'appellerait l’Esprit de vérité après sa mort ? Un menteur (1 Jn 2:22) peut-il être appelé esprit de vérité ?</a:t>
            </a:r>
            <a:endParaRPr sz="900">
              <a:solidFill>
                <a:srgbClr val="FF0000"/>
              </a:solidFill>
              <a:latin typeface="Poppins"/>
              <a:ea typeface="Poppins"/>
              <a:cs typeface="Poppins"/>
              <a:sym typeface="Poppins"/>
            </a:endParaRPr>
          </a:p>
          <a:p>
            <a:pPr indent="0" lvl="0" marL="0" rtl="0" algn="l">
              <a:lnSpc>
                <a:spcPct val="115000"/>
              </a:lnSpc>
              <a:spcBef>
                <a:spcPts val="1000"/>
              </a:spcBef>
              <a:spcAft>
                <a:spcPts val="0"/>
              </a:spcAft>
              <a:buClr>
                <a:schemeClr val="dk1"/>
              </a:buClr>
              <a:buSzPts val="1100"/>
              <a:buFont typeface="Arial"/>
              <a:buNone/>
            </a:pPr>
            <a:r>
              <a:rPr lang="fr" sz="900">
                <a:solidFill>
                  <a:srgbClr val="FF0000"/>
                </a:solidFill>
                <a:latin typeface="Poppins"/>
                <a:ea typeface="Poppins"/>
                <a:cs typeface="Poppins"/>
                <a:sym typeface="Poppins"/>
              </a:rPr>
              <a:t>Le monde n’a t'il jamais reçu, vu et connu Muhammad ?</a:t>
            </a:r>
            <a:endParaRPr sz="900">
              <a:solidFill>
                <a:srgbClr val="FF0000"/>
              </a:solidFill>
              <a:latin typeface="Poppins"/>
              <a:ea typeface="Poppins"/>
              <a:cs typeface="Poppins"/>
              <a:sym typeface="Poppins"/>
            </a:endParaRPr>
          </a:p>
          <a:p>
            <a:pPr indent="0" lvl="0" marL="0" rtl="0" algn="l">
              <a:lnSpc>
                <a:spcPct val="115000"/>
              </a:lnSpc>
              <a:spcBef>
                <a:spcPts val="1000"/>
              </a:spcBef>
              <a:spcAft>
                <a:spcPts val="0"/>
              </a:spcAft>
              <a:buClr>
                <a:schemeClr val="dk1"/>
              </a:buClr>
              <a:buSzPts val="1100"/>
              <a:buFont typeface="Arial"/>
              <a:buNone/>
            </a:pPr>
            <a:r>
              <a:rPr lang="fr" sz="900">
                <a:solidFill>
                  <a:srgbClr val="FF0000"/>
                </a:solidFill>
                <a:latin typeface="Poppins"/>
                <a:ea typeface="Poppins"/>
                <a:cs typeface="Poppins"/>
                <a:sym typeface="Poppins"/>
              </a:rPr>
              <a:t>Chronologiquement, qui les apôtres reçoivent t’il après la résurrection que l’on pourrait appeler esprit ?</a:t>
            </a:r>
            <a:endParaRPr sz="900">
              <a:solidFill>
                <a:srgbClr val="FF0000"/>
              </a:solidFill>
              <a:latin typeface="Poppins"/>
              <a:ea typeface="Poppins"/>
              <a:cs typeface="Poppins"/>
              <a:sym typeface="Poppins"/>
            </a:endParaRPr>
          </a:p>
          <a:p>
            <a:pPr indent="0" lvl="0" marL="0" rtl="0" algn="l">
              <a:lnSpc>
                <a:spcPct val="115000"/>
              </a:lnSpc>
              <a:spcBef>
                <a:spcPts val="1000"/>
              </a:spcBef>
              <a:spcAft>
                <a:spcPts val="0"/>
              </a:spcAft>
              <a:buNone/>
            </a:pPr>
            <a:r>
              <a:rPr lang="fr" sz="900">
                <a:solidFill>
                  <a:srgbClr val="FF0000"/>
                </a:solidFill>
                <a:latin typeface="Poppins"/>
                <a:ea typeface="Poppins"/>
                <a:cs typeface="Poppins"/>
                <a:sym typeface="Poppins"/>
              </a:rPr>
              <a:t>Est ce qu'il existe un </a:t>
            </a:r>
            <a:r>
              <a:rPr b="1" lang="fr" sz="900">
                <a:solidFill>
                  <a:srgbClr val="FF0000"/>
                </a:solidFill>
                <a:latin typeface="Poppins"/>
                <a:ea typeface="Poppins"/>
                <a:cs typeface="Poppins"/>
                <a:sym typeface="Poppins"/>
              </a:rPr>
              <a:t>homme</a:t>
            </a:r>
            <a:r>
              <a:rPr lang="fr" sz="900">
                <a:solidFill>
                  <a:srgbClr val="FF0000"/>
                </a:solidFill>
                <a:latin typeface="Poppins"/>
                <a:ea typeface="Poppins"/>
                <a:cs typeface="Poppins"/>
                <a:sym typeface="Poppins"/>
              </a:rPr>
              <a:t> dans la bible qui soit appelé Esprit Saint « </a:t>
            </a:r>
            <a:r>
              <a:rPr b="1" lang="fr" sz="900">
                <a:solidFill>
                  <a:srgbClr val="FF0000"/>
                </a:solidFill>
                <a:latin typeface="Poppins"/>
                <a:ea typeface="Poppins"/>
                <a:cs typeface="Poppins"/>
                <a:sym typeface="Poppins"/>
              </a:rPr>
              <a:t>rouach ha-kodesh</a:t>
            </a:r>
            <a:r>
              <a:rPr lang="fr" sz="900">
                <a:solidFill>
                  <a:srgbClr val="FF0000"/>
                </a:solidFill>
                <a:latin typeface="Poppins"/>
                <a:ea typeface="Poppins"/>
                <a:cs typeface="Poppins"/>
                <a:sym typeface="Poppins"/>
              </a:rPr>
              <a:t> » ? Non, tout simplement car Seul le Saint Esprit est appelé Esprit Saint.</a:t>
            </a:r>
            <a:endParaRPr sz="900">
              <a:solidFill>
                <a:srgbClr val="FF0000"/>
              </a:solidFill>
              <a:latin typeface="Poppins"/>
              <a:ea typeface="Poppins"/>
              <a:cs typeface="Poppins"/>
              <a:sym typeface="Poppins"/>
            </a:endParaRPr>
          </a:p>
          <a:p>
            <a:pPr indent="0" lvl="0" marL="0" rtl="0" algn="l">
              <a:lnSpc>
                <a:spcPct val="115000"/>
              </a:lnSpc>
              <a:spcBef>
                <a:spcPts val="1000"/>
              </a:spcBef>
              <a:spcAft>
                <a:spcPts val="0"/>
              </a:spcAft>
              <a:buNone/>
            </a:pPr>
            <a:r>
              <a:t/>
            </a:r>
            <a:endParaRPr sz="900">
              <a:solidFill>
                <a:srgbClr val="FF0000"/>
              </a:solidFill>
              <a:latin typeface="Poppins"/>
              <a:ea typeface="Poppins"/>
              <a:cs typeface="Poppins"/>
              <a:sym typeface="Poppins"/>
            </a:endParaRPr>
          </a:p>
          <a:p>
            <a:pPr indent="0" lvl="0" marL="0" rtl="0" algn="l">
              <a:lnSpc>
                <a:spcPct val="115000"/>
              </a:lnSpc>
              <a:spcBef>
                <a:spcPts val="1600"/>
              </a:spcBef>
              <a:spcAft>
                <a:spcPts val="0"/>
              </a:spcAft>
              <a:buNone/>
            </a:pPr>
            <a:r>
              <a:t/>
            </a:r>
            <a:endParaRPr sz="1400">
              <a:solidFill>
                <a:srgbClr val="434343"/>
              </a:solidFill>
              <a:latin typeface="Poppins"/>
              <a:ea typeface="Poppins"/>
              <a:cs typeface="Poppins"/>
              <a:sym typeface="Poppins"/>
            </a:endParaRPr>
          </a:p>
          <a:p>
            <a:pPr indent="0" lvl="0" marL="0" rtl="0" algn="l">
              <a:lnSpc>
                <a:spcPct val="115000"/>
              </a:lnSpc>
              <a:spcBef>
                <a:spcPts val="1600"/>
              </a:spcBef>
              <a:spcAft>
                <a:spcPts val="0"/>
              </a:spcAft>
              <a:buNone/>
            </a:pPr>
            <a:r>
              <a:rPr lang="fr" sz="1400">
                <a:solidFill>
                  <a:srgbClr val="434343"/>
                </a:solidFill>
                <a:latin typeface="Poppins"/>
                <a:ea typeface="Poppins"/>
                <a:cs typeface="Poppins"/>
                <a:sym typeface="Poppins"/>
              </a:rPr>
              <a:t>Argument 3 </a:t>
            </a:r>
            <a:r>
              <a:rPr baseline="-25000" lang="fr" sz="1400">
                <a:solidFill>
                  <a:srgbClr val="434343"/>
                </a:solidFill>
                <a:latin typeface="Poppins"/>
                <a:ea typeface="Poppins"/>
                <a:cs typeface="Poppins"/>
                <a:sym typeface="Poppins"/>
              </a:rPr>
              <a:t>bis</a:t>
            </a:r>
            <a:r>
              <a:rPr lang="fr" sz="1400">
                <a:solidFill>
                  <a:srgbClr val="434343"/>
                </a:solidFill>
                <a:latin typeface="Poppins"/>
                <a:ea typeface="Poppins"/>
                <a:cs typeface="Poppins"/>
                <a:sym typeface="Poppins"/>
              </a:rPr>
              <a:t> / </a:t>
            </a:r>
            <a:r>
              <a:rPr baseline="-25000" lang="fr" sz="1400">
                <a:solidFill>
                  <a:srgbClr val="434343"/>
                </a:solidFill>
                <a:latin typeface="Poppins"/>
                <a:ea typeface="Poppins"/>
                <a:cs typeface="Poppins"/>
                <a:sym typeface="Poppins"/>
              </a:rPr>
              <a:t>Voit point</a:t>
            </a:r>
            <a:endParaRPr baseline="-25000" sz="1400">
              <a:solidFill>
                <a:srgbClr val="434343"/>
              </a:solidFill>
              <a:latin typeface="Poppins"/>
              <a:ea typeface="Poppins"/>
              <a:cs typeface="Poppins"/>
              <a:sym typeface="Poppins"/>
            </a:endParaRPr>
          </a:p>
          <a:p>
            <a:pPr indent="0" lvl="0" marL="0" rtl="0" algn="l">
              <a:lnSpc>
                <a:spcPct val="115000"/>
              </a:lnSpc>
              <a:spcBef>
                <a:spcPts val="1000"/>
              </a:spcBef>
              <a:spcAft>
                <a:spcPts val="0"/>
              </a:spcAft>
              <a:buNone/>
            </a:pPr>
            <a:r>
              <a:rPr i="1" lang="fr" sz="900" u="sng">
                <a:solidFill>
                  <a:schemeClr val="dk1"/>
                </a:solidFill>
                <a:latin typeface="Poppins"/>
                <a:ea typeface="Poppins"/>
                <a:cs typeface="Poppins"/>
                <a:sym typeface="Poppins"/>
              </a:rPr>
              <a:t>Comment le Saint Esprit n’est-il  pas vu ?</a:t>
            </a:r>
            <a:endParaRPr i="1" sz="900" u="sng">
              <a:solidFill>
                <a:schemeClr val="dk1"/>
              </a:solidFill>
              <a:latin typeface="Poppins"/>
              <a:ea typeface="Poppins"/>
              <a:cs typeface="Poppins"/>
              <a:sym typeface="Poppins"/>
            </a:endParaRPr>
          </a:p>
          <a:p>
            <a:pPr indent="0" lvl="0" marL="0" rtl="0" algn="l">
              <a:lnSpc>
                <a:spcPct val="115000"/>
              </a:lnSpc>
              <a:spcBef>
                <a:spcPts val="1000"/>
              </a:spcBef>
              <a:spcAft>
                <a:spcPts val="0"/>
              </a:spcAft>
              <a:buNone/>
            </a:pPr>
            <a:r>
              <a:rPr lang="fr" sz="900">
                <a:solidFill>
                  <a:srgbClr val="0000FF"/>
                </a:solidFill>
                <a:latin typeface="Poppins"/>
                <a:ea typeface="Poppins"/>
                <a:cs typeface="Poppins"/>
                <a:sym typeface="Poppins"/>
              </a:rPr>
              <a:t>Jean 14:17</a:t>
            </a:r>
            <a:endParaRPr sz="900">
              <a:solidFill>
                <a:srgbClr val="0000FF"/>
              </a:solidFill>
              <a:latin typeface="Poppins"/>
              <a:ea typeface="Poppins"/>
              <a:cs typeface="Poppins"/>
              <a:sym typeface="Poppins"/>
            </a:endParaRPr>
          </a:p>
          <a:p>
            <a:pPr indent="0" lvl="0" marL="457200" rtl="0" algn="l">
              <a:lnSpc>
                <a:spcPct val="115000"/>
              </a:lnSpc>
              <a:spcBef>
                <a:spcPts val="1000"/>
              </a:spcBef>
              <a:spcAft>
                <a:spcPts val="0"/>
              </a:spcAft>
              <a:buNone/>
            </a:pPr>
            <a:r>
              <a:rPr lang="fr" sz="900">
                <a:solidFill>
                  <a:srgbClr val="0000FF"/>
                </a:solidFill>
                <a:latin typeface="Poppins"/>
                <a:ea typeface="Poppins"/>
                <a:cs typeface="Poppins"/>
                <a:sym typeface="Poppins"/>
              </a:rPr>
              <a:t>l'Esprit de vérité, que le monde ne peut recevoir, parce qu'</a:t>
            </a:r>
            <a:r>
              <a:rPr b="1" lang="fr" sz="900">
                <a:solidFill>
                  <a:srgbClr val="0000FF"/>
                </a:solidFill>
                <a:latin typeface="Poppins"/>
                <a:ea typeface="Poppins"/>
                <a:cs typeface="Poppins"/>
                <a:sym typeface="Poppins"/>
              </a:rPr>
              <a:t>il (le monde) ne le voit point</a:t>
            </a:r>
            <a:r>
              <a:rPr lang="fr" sz="900">
                <a:solidFill>
                  <a:srgbClr val="0000FF"/>
                </a:solidFill>
                <a:latin typeface="Poppins"/>
                <a:ea typeface="Poppins"/>
                <a:cs typeface="Poppins"/>
                <a:sym typeface="Poppins"/>
              </a:rPr>
              <a:t> et ne le connaît point; mais vous, vous le connaissez, car il demeure avec vous, et il sera en vous.</a:t>
            </a:r>
            <a:endParaRPr sz="900">
              <a:solidFill>
                <a:srgbClr val="0000FF"/>
              </a:solidFill>
              <a:latin typeface="Poppins"/>
              <a:ea typeface="Poppins"/>
              <a:cs typeface="Poppins"/>
              <a:sym typeface="Poppins"/>
            </a:endParaRPr>
          </a:p>
          <a:p>
            <a:pPr indent="0" lvl="0" marL="0" rtl="0" algn="l">
              <a:lnSpc>
                <a:spcPct val="115000"/>
              </a:lnSpc>
              <a:spcBef>
                <a:spcPts val="1000"/>
              </a:spcBef>
              <a:spcAft>
                <a:spcPts val="0"/>
              </a:spcAft>
              <a:buNone/>
            </a:pPr>
            <a:r>
              <a:rPr lang="fr" sz="900">
                <a:solidFill>
                  <a:srgbClr val="0000FF"/>
                </a:solidFill>
                <a:latin typeface="Poppins"/>
                <a:ea typeface="Poppins"/>
                <a:cs typeface="Poppins"/>
                <a:sym typeface="Poppins"/>
              </a:rPr>
              <a:t>1 Corinthiens 2:9-13</a:t>
            </a:r>
            <a:endParaRPr sz="900">
              <a:solidFill>
                <a:srgbClr val="0000FF"/>
              </a:solidFill>
              <a:latin typeface="Poppins"/>
              <a:ea typeface="Poppins"/>
              <a:cs typeface="Poppins"/>
              <a:sym typeface="Poppins"/>
            </a:endParaRPr>
          </a:p>
          <a:p>
            <a:pPr indent="0" lvl="0" marL="457200" rtl="0" algn="l">
              <a:lnSpc>
                <a:spcPct val="115000"/>
              </a:lnSpc>
              <a:spcBef>
                <a:spcPts val="1000"/>
              </a:spcBef>
              <a:spcAft>
                <a:spcPts val="0"/>
              </a:spcAft>
              <a:buNone/>
            </a:pPr>
            <a:r>
              <a:rPr lang="fr" sz="900">
                <a:solidFill>
                  <a:srgbClr val="0000FF"/>
                </a:solidFill>
                <a:latin typeface="Poppins"/>
                <a:ea typeface="Poppins"/>
                <a:cs typeface="Poppins"/>
                <a:sym typeface="Poppins"/>
              </a:rPr>
              <a:t>Mais, comme il est écrit, </a:t>
            </a:r>
            <a:r>
              <a:rPr b="1" lang="fr" sz="900">
                <a:solidFill>
                  <a:srgbClr val="0000FF"/>
                </a:solidFill>
                <a:latin typeface="Poppins"/>
                <a:ea typeface="Poppins"/>
                <a:cs typeface="Poppins"/>
                <a:sym typeface="Poppins"/>
              </a:rPr>
              <a:t>ce sont des choses que l'œil n'a point vues</a:t>
            </a:r>
            <a:r>
              <a:rPr lang="fr" sz="900">
                <a:solidFill>
                  <a:srgbClr val="0000FF"/>
                </a:solidFill>
                <a:latin typeface="Poppins"/>
                <a:ea typeface="Poppins"/>
                <a:cs typeface="Poppins"/>
                <a:sym typeface="Poppins"/>
              </a:rPr>
              <a:t>, que l'oreille n'a point entendues, et qui ne sont point montées au cœur de l'homme, des choses que Dieu a préparées pour ceux qui l'aiment. </a:t>
            </a:r>
            <a:endParaRPr sz="900">
              <a:solidFill>
                <a:srgbClr val="0000FF"/>
              </a:solidFill>
              <a:latin typeface="Poppins"/>
              <a:ea typeface="Poppins"/>
              <a:cs typeface="Poppins"/>
              <a:sym typeface="Poppins"/>
            </a:endParaRPr>
          </a:p>
          <a:p>
            <a:pPr indent="0" lvl="0" marL="457200" rtl="0" algn="l">
              <a:lnSpc>
                <a:spcPct val="115000"/>
              </a:lnSpc>
              <a:spcBef>
                <a:spcPts val="1000"/>
              </a:spcBef>
              <a:spcAft>
                <a:spcPts val="0"/>
              </a:spcAft>
              <a:buNone/>
            </a:pPr>
            <a:r>
              <a:rPr b="1" lang="fr" sz="900">
                <a:solidFill>
                  <a:srgbClr val="0000FF"/>
                </a:solidFill>
                <a:latin typeface="Poppins"/>
                <a:ea typeface="Poppins"/>
                <a:cs typeface="Poppins"/>
                <a:sym typeface="Poppins"/>
              </a:rPr>
              <a:t>Dieu nous les a révélées par l'Esprit</a:t>
            </a:r>
            <a:r>
              <a:rPr lang="fr" sz="900">
                <a:solidFill>
                  <a:srgbClr val="0000FF"/>
                </a:solidFill>
                <a:latin typeface="Poppins"/>
                <a:ea typeface="Poppins"/>
                <a:cs typeface="Poppins"/>
                <a:sym typeface="Poppins"/>
              </a:rPr>
              <a:t>. Car </a:t>
            </a:r>
            <a:r>
              <a:rPr b="1" lang="fr" sz="900">
                <a:solidFill>
                  <a:srgbClr val="0000FF"/>
                </a:solidFill>
                <a:latin typeface="Poppins"/>
                <a:ea typeface="Poppins"/>
                <a:cs typeface="Poppins"/>
                <a:sym typeface="Poppins"/>
              </a:rPr>
              <a:t>l'Esprit sonde tout, même les profondeurs de Dieu</a:t>
            </a:r>
            <a:r>
              <a:rPr lang="fr" sz="900">
                <a:solidFill>
                  <a:srgbClr val="0000FF"/>
                </a:solidFill>
                <a:latin typeface="Poppins"/>
                <a:ea typeface="Poppins"/>
                <a:cs typeface="Poppins"/>
                <a:sym typeface="Poppins"/>
              </a:rPr>
              <a:t>. Lequel des hommes, en effet, connaît les choses de l'homme, si ce n'est l'esprit de l'homme qui est en lui? De même, personne ne connaît les choses de Dieu, si ce n'est l'Esprit de Dieu. Or nous, nous n'avons pas reçu l'esprit du monde, mais l'Esprit qui vient de Dieu, afin que nous connaissions les choses que Dieu nous a données par sa grâce. Et nous en parlons, non avec des discours qu'enseigne la sagesse humaine, mais avec ceux qu'enseigne l'Esprit, employant un langage spirituel pour les choses spirituelles.</a:t>
            </a:r>
            <a:endParaRPr sz="900">
              <a:solidFill>
                <a:srgbClr val="0000FF"/>
              </a:solidFill>
              <a:latin typeface="Poppins"/>
              <a:ea typeface="Poppins"/>
              <a:cs typeface="Poppins"/>
              <a:sym typeface="Poppins"/>
            </a:endParaRPr>
          </a:p>
          <a:p>
            <a:pPr indent="0" lvl="0" marL="0" rtl="0" algn="l">
              <a:lnSpc>
                <a:spcPct val="115000"/>
              </a:lnSpc>
              <a:spcBef>
                <a:spcPts val="1400"/>
              </a:spcBef>
              <a:spcAft>
                <a:spcPts val="0"/>
              </a:spcAft>
              <a:buNone/>
            </a:pPr>
            <a:r>
              <a:rPr lang="fr" sz="1200">
                <a:solidFill>
                  <a:srgbClr val="666666"/>
                </a:solidFill>
                <a:latin typeface="Poppins"/>
                <a:ea typeface="Poppins"/>
                <a:cs typeface="Poppins"/>
                <a:sym typeface="Poppins"/>
              </a:rPr>
              <a:t>Approche théologique</a:t>
            </a:r>
            <a:endParaRPr sz="1200">
              <a:solidFill>
                <a:srgbClr val="666666"/>
              </a:solidFill>
              <a:latin typeface="Poppins"/>
              <a:ea typeface="Poppins"/>
              <a:cs typeface="Poppins"/>
              <a:sym typeface="Poppins"/>
            </a:endParaRPr>
          </a:p>
          <a:p>
            <a:pPr indent="0" lvl="0" marL="0" rtl="0" algn="l">
              <a:lnSpc>
                <a:spcPct val="115000"/>
              </a:lnSpc>
              <a:spcBef>
                <a:spcPts val="1000"/>
              </a:spcBef>
              <a:spcAft>
                <a:spcPts val="0"/>
              </a:spcAft>
              <a:buNone/>
            </a:pPr>
            <a:r>
              <a:rPr lang="fr" sz="900">
                <a:solidFill>
                  <a:schemeClr val="dk1"/>
                </a:solidFill>
                <a:latin typeface="Poppins"/>
                <a:ea typeface="Poppins"/>
                <a:cs typeface="Poppins"/>
                <a:sym typeface="Poppins"/>
              </a:rPr>
              <a:t>Un </a:t>
            </a:r>
            <a:r>
              <a:rPr b="1" lang="fr" sz="900">
                <a:solidFill>
                  <a:schemeClr val="dk1"/>
                </a:solidFill>
                <a:latin typeface="Poppins"/>
                <a:ea typeface="Poppins"/>
                <a:cs typeface="Poppins"/>
                <a:sym typeface="Poppins"/>
              </a:rPr>
              <a:t>esprit est métaphysique</a:t>
            </a:r>
            <a:r>
              <a:rPr lang="fr" sz="900">
                <a:solidFill>
                  <a:schemeClr val="dk1"/>
                </a:solidFill>
                <a:latin typeface="Poppins"/>
                <a:ea typeface="Poppins"/>
                <a:cs typeface="Poppins"/>
                <a:sym typeface="Poppins"/>
              </a:rPr>
              <a:t> et ne rentre donc pas dans le champ des </a:t>
            </a:r>
            <a:r>
              <a:rPr b="1" lang="fr" sz="900">
                <a:solidFill>
                  <a:schemeClr val="dk1"/>
                </a:solidFill>
                <a:latin typeface="Poppins"/>
                <a:ea typeface="Poppins"/>
                <a:cs typeface="Poppins"/>
                <a:sym typeface="Poppins"/>
              </a:rPr>
              <a:t>objets visibles</a:t>
            </a:r>
            <a:r>
              <a:rPr lang="fr" sz="900">
                <a:solidFill>
                  <a:schemeClr val="dk1"/>
                </a:solidFill>
                <a:latin typeface="Poppins"/>
                <a:ea typeface="Poppins"/>
                <a:cs typeface="Poppins"/>
                <a:sym typeface="Poppins"/>
              </a:rPr>
              <a:t>.</a:t>
            </a:r>
            <a:endParaRPr sz="900">
              <a:solidFill>
                <a:schemeClr val="dk1"/>
              </a:solidFill>
              <a:latin typeface="Poppins"/>
              <a:ea typeface="Poppins"/>
              <a:cs typeface="Poppins"/>
              <a:sym typeface="Poppins"/>
            </a:endParaRPr>
          </a:p>
          <a:p>
            <a:pPr indent="0" lvl="0" marL="0" rtl="0" algn="l">
              <a:lnSpc>
                <a:spcPct val="115000"/>
              </a:lnSpc>
              <a:spcBef>
                <a:spcPts val="1400"/>
              </a:spcBef>
              <a:spcAft>
                <a:spcPts val="0"/>
              </a:spcAft>
              <a:buNone/>
            </a:pPr>
            <a:r>
              <a:rPr lang="fr" sz="1200">
                <a:solidFill>
                  <a:srgbClr val="666666"/>
                </a:solidFill>
                <a:latin typeface="Poppins"/>
                <a:ea typeface="Poppins"/>
                <a:cs typeface="Poppins"/>
                <a:sym typeface="Poppins"/>
              </a:rPr>
              <a:t>Approche textuelle</a:t>
            </a:r>
            <a:endParaRPr sz="1200">
              <a:solidFill>
                <a:srgbClr val="666666"/>
              </a:solidFill>
              <a:latin typeface="Poppins"/>
              <a:ea typeface="Poppins"/>
              <a:cs typeface="Poppins"/>
              <a:sym typeface="Poppins"/>
            </a:endParaRPr>
          </a:p>
          <a:p>
            <a:pPr indent="0" lvl="0" marL="0" rtl="0" algn="l">
              <a:lnSpc>
                <a:spcPct val="115000"/>
              </a:lnSpc>
              <a:spcBef>
                <a:spcPts val="1000"/>
              </a:spcBef>
              <a:spcAft>
                <a:spcPts val="0"/>
              </a:spcAft>
              <a:buNone/>
            </a:pPr>
            <a:r>
              <a:rPr lang="fr" sz="900">
                <a:solidFill>
                  <a:schemeClr val="dk1"/>
                </a:solidFill>
                <a:latin typeface="Poppins"/>
                <a:ea typeface="Poppins"/>
                <a:cs typeface="Poppins"/>
                <a:sym typeface="Poppins"/>
              </a:rPr>
              <a:t>Les choses </a:t>
            </a:r>
            <a:r>
              <a:rPr b="1" lang="fr" sz="900">
                <a:solidFill>
                  <a:schemeClr val="dk1"/>
                </a:solidFill>
                <a:latin typeface="Poppins"/>
                <a:ea typeface="Poppins"/>
                <a:cs typeface="Poppins"/>
                <a:sym typeface="Poppins"/>
              </a:rPr>
              <a:t>invisibles (ghaib / غيب)</a:t>
            </a:r>
            <a:r>
              <a:rPr lang="fr" sz="900">
                <a:solidFill>
                  <a:schemeClr val="dk1"/>
                </a:solidFill>
                <a:latin typeface="Poppins"/>
                <a:ea typeface="Poppins"/>
                <a:cs typeface="Poppins"/>
                <a:sym typeface="Poppins"/>
              </a:rPr>
              <a:t> ne sont pas connues du monde mais </a:t>
            </a:r>
            <a:r>
              <a:rPr b="1" lang="fr" sz="900">
                <a:solidFill>
                  <a:schemeClr val="dk1"/>
                </a:solidFill>
                <a:latin typeface="Poppins"/>
                <a:ea typeface="Poppins"/>
                <a:cs typeface="Poppins"/>
                <a:sym typeface="Poppins"/>
              </a:rPr>
              <a:t>sont révélées par l’Esprit</a:t>
            </a:r>
            <a:r>
              <a:rPr lang="fr" sz="900">
                <a:solidFill>
                  <a:schemeClr val="dk1"/>
                </a:solidFill>
                <a:latin typeface="Poppins"/>
                <a:ea typeface="Poppins"/>
                <a:cs typeface="Poppins"/>
                <a:sym typeface="Poppins"/>
              </a:rPr>
              <a:t>. Le paraclet en tant qu'esprit de Dieu est celui qui nous fait connaître les choses de l'invisible (الغيب) et non un prophète car la connaissance de l’invisible (الغيب) est justement </a:t>
            </a:r>
            <a:r>
              <a:rPr b="1" lang="fr" sz="900">
                <a:solidFill>
                  <a:schemeClr val="dk1"/>
                </a:solidFill>
                <a:latin typeface="Poppins"/>
                <a:ea typeface="Poppins"/>
                <a:cs typeface="Poppins"/>
                <a:sym typeface="Poppins"/>
              </a:rPr>
              <a:t>accessible aux prophètes par le Saint Esprit (Ruh al-qudus / روح القدس)</a:t>
            </a:r>
            <a:r>
              <a:rPr lang="fr" sz="900">
                <a:solidFill>
                  <a:schemeClr val="dk1"/>
                </a:solidFill>
                <a:latin typeface="Poppins"/>
                <a:ea typeface="Poppins"/>
                <a:cs typeface="Poppins"/>
                <a:sym typeface="Poppins"/>
              </a:rPr>
              <a:t>.</a:t>
            </a:r>
            <a:endParaRPr sz="900">
              <a:solidFill>
                <a:schemeClr val="dk1"/>
              </a:solidFill>
              <a:latin typeface="Poppins"/>
              <a:ea typeface="Poppins"/>
              <a:cs typeface="Poppins"/>
              <a:sym typeface="Poppins"/>
            </a:endParaRPr>
          </a:p>
          <a:p>
            <a:pPr indent="0" lvl="0" marL="0" rtl="0" algn="l">
              <a:lnSpc>
                <a:spcPct val="115000"/>
              </a:lnSpc>
              <a:spcBef>
                <a:spcPts val="1000"/>
              </a:spcBef>
              <a:spcAft>
                <a:spcPts val="0"/>
              </a:spcAft>
              <a:buNone/>
            </a:pPr>
            <a:r>
              <a:rPr lang="fr" sz="900" u="sng">
                <a:solidFill>
                  <a:schemeClr val="dk1"/>
                </a:solidFill>
                <a:latin typeface="Poppins"/>
                <a:ea typeface="Poppins"/>
                <a:cs typeface="Poppins"/>
                <a:sym typeface="Poppins"/>
              </a:rPr>
              <a:t>Alors que le Saint Esprit n’est pas vu.</a:t>
            </a:r>
            <a:endParaRPr sz="900">
              <a:solidFill>
                <a:schemeClr val="dk1"/>
              </a:solidFill>
              <a:latin typeface="Poppins"/>
              <a:ea typeface="Poppins"/>
              <a:cs typeface="Poppins"/>
              <a:sym typeface="Poppins"/>
            </a:endParaRPr>
          </a:p>
          <a:p>
            <a:pPr indent="0" lvl="0" marL="0" rtl="0" algn="l">
              <a:lnSpc>
                <a:spcPct val="115000"/>
              </a:lnSpc>
              <a:spcBef>
                <a:spcPts val="1000"/>
              </a:spcBef>
              <a:spcAft>
                <a:spcPts val="0"/>
              </a:spcAft>
              <a:buNone/>
            </a:pPr>
            <a:r>
              <a:rPr lang="fr" sz="900">
                <a:solidFill>
                  <a:srgbClr val="FF0000"/>
                </a:solidFill>
                <a:latin typeface="Poppins"/>
                <a:ea typeface="Poppins"/>
                <a:cs typeface="Poppins"/>
                <a:sym typeface="Poppins"/>
              </a:rPr>
              <a:t>Le monde n’a t'il jamais reçu, vu et connu Muhammad ?</a:t>
            </a:r>
            <a:endParaRPr sz="900">
              <a:solidFill>
                <a:srgbClr val="FF0000"/>
              </a:solidFill>
              <a:latin typeface="Poppins"/>
              <a:ea typeface="Poppins"/>
              <a:cs typeface="Poppins"/>
              <a:sym typeface="Poppins"/>
            </a:endParaRPr>
          </a:p>
          <a:p>
            <a:pPr indent="0" lvl="0" marL="0" rtl="0" algn="l">
              <a:lnSpc>
                <a:spcPct val="115000"/>
              </a:lnSpc>
              <a:spcBef>
                <a:spcPts val="1000"/>
              </a:spcBef>
              <a:spcAft>
                <a:spcPts val="1000"/>
              </a:spcAft>
              <a:buClr>
                <a:schemeClr val="dk1"/>
              </a:buClr>
              <a:buSzPts val="1100"/>
              <a:buFont typeface="Arial"/>
              <a:buNone/>
            </a:pPr>
            <a:r>
              <a:rPr lang="fr" sz="900">
                <a:solidFill>
                  <a:srgbClr val="FF0000"/>
                </a:solidFill>
                <a:latin typeface="Poppins"/>
                <a:ea typeface="Poppins"/>
                <a:cs typeface="Poppins"/>
                <a:sym typeface="Poppins"/>
              </a:rPr>
              <a:t>Muhammad est il invisible ?</a:t>
            </a:r>
            <a:endParaRPr sz="900">
              <a:solidFill>
                <a:srgbClr val="FF0000"/>
              </a:solidFill>
              <a:latin typeface="Poppins"/>
              <a:ea typeface="Poppins"/>
              <a:cs typeface="Poppins"/>
              <a:sym typeface="Poppins"/>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2014ae79438_0_2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2014ae79438_0_2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600"/>
              </a:spcBef>
              <a:spcAft>
                <a:spcPts val="0"/>
              </a:spcAft>
              <a:buClr>
                <a:schemeClr val="dk1"/>
              </a:buClr>
              <a:buSzPts val="1100"/>
              <a:buFont typeface="Arial"/>
              <a:buNone/>
            </a:pPr>
            <a:r>
              <a:rPr lang="fr" sz="1400">
                <a:solidFill>
                  <a:srgbClr val="434343"/>
                </a:solidFill>
                <a:latin typeface="Poppins"/>
                <a:ea typeface="Poppins"/>
                <a:cs typeface="Poppins"/>
                <a:sym typeface="Poppins"/>
              </a:rPr>
              <a:t>Argument 4 / </a:t>
            </a:r>
            <a:r>
              <a:rPr baseline="-25000" lang="fr" sz="1400">
                <a:solidFill>
                  <a:srgbClr val="434343"/>
                </a:solidFill>
                <a:latin typeface="Poppins"/>
                <a:ea typeface="Poppins"/>
                <a:cs typeface="Poppins"/>
                <a:sym typeface="Poppins"/>
              </a:rPr>
              <a:t>Acquis et intérieur</a:t>
            </a:r>
            <a:endParaRPr baseline="-25000" sz="1400">
              <a:solidFill>
                <a:srgbClr val="434343"/>
              </a:solidFill>
              <a:latin typeface="Poppins"/>
              <a:ea typeface="Poppins"/>
              <a:cs typeface="Poppins"/>
              <a:sym typeface="Poppins"/>
            </a:endParaRPr>
          </a:p>
          <a:p>
            <a:pPr indent="0" lvl="0" marL="0" rtl="0" algn="l">
              <a:lnSpc>
                <a:spcPct val="115000"/>
              </a:lnSpc>
              <a:spcBef>
                <a:spcPts val="1000"/>
              </a:spcBef>
              <a:spcAft>
                <a:spcPts val="0"/>
              </a:spcAft>
              <a:buClr>
                <a:schemeClr val="dk1"/>
              </a:buClr>
              <a:buSzPts val="1100"/>
              <a:buFont typeface="Arial"/>
              <a:buNone/>
            </a:pPr>
            <a:r>
              <a:rPr i="1" lang="fr" sz="900" u="sng">
                <a:solidFill>
                  <a:schemeClr val="dk1"/>
                </a:solidFill>
                <a:latin typeface="Poppins"/>
                <a:ea typeface="Poppins"/>
                <a:cs typeface="Poppins"/>
                <a:sym typeface="Poppins"/>
              </a:rPr>
              <a:t>Comment le Saint Esprit peut-il être acquis ou dans (les apôtres) ?</a:t>
            </a:r>
            <a:endParaRPr sz="900">
              <a:solidFill>
                <a:schemeClr val="dk1"/>
              </a:solidFill>
              <a:latin typeface="Poppins"/>
              <a:ea typeface="Poppins"/>
              <a:cs typeface="Poppins"/>
              <a:sym typeface="Poppins"/>
            </a:endParaRPr>
          </a:p>
          <a:p>
            <a:pPr indent="0" lvl="0" marL="0" rtl="0" algn="l">
              <a:lnSpc>
                <a:spcPct val="115000"/>
              </a:lnSpc>
              <a:spcBef>
                <a:spcPts val="1000"/>
              </a:spcBef>
              <a:spcAft>
                <a:spcPts val="0"/>
              </a:spcAft>
              <a:buClr>
                <a:schemeClr val="dk1"/>
              </a:buClr>
              <a:buSzPts val="1100"/>
              <a:buFont typeface="Arial"/>
              <a:buNone/>
            </a:pPr>
            <a:r>
              <a:rPr lang="fr" sz="900">
                <a:solidFill>
                  <a:srgbClr val="0000FF"/>
                </a:solidFill>
                <a:latin typeface="Poppins"/>
                <a:ea typeface="Poppins"/>
                <a:cs typeface="Poppins"/>
                <a:sym typeface="Poppins"/>
              </a:rPr>
              <a:t>Jean 14:17 (Κατα ιωαννην) / </a:t>
            </a:r>
            <a:r>
              <a:rPr baseline="-25000" lang="fr" sz="900">
                <a:solidFill>
                  <a:srgbClr val="0000FF"/>
                </a:solidFill>
                <a:latin typeface="Poppins"/>
                <a:ea typeface="Poppins"/>
                <a:cs typeface="Poppins"/>
                <a:sym typeface="Poppins"/>
              </a:rPr>
              <a:t>Paraclet</a:t>
            </a:r>
            <a:endParaRPr baseline="-25000" sz="900">
              <a:solidFill>
                <a:srgbClr val="0000FF"/>
              </a:solidFill>
              <a:latin typeface="Poppins"/>
              <a:ea typeface="Poppins"/>
              <a:cs typeface="Poppins"/>
              <a:sym typeface="Poppins"/>
            </a:endParaRPr>
          </a:p>
          <a:p>
            <a:pPr indent="0" lvl="0" marL="457200" rtl="0" algn="l">
              <a:lnSpc>
                <a:spcPct val="115000"/>
              </a:lnSpc>
              <a:spcBef>
                <a:spcPts val="1000"/>
              </a:spcBef>
              <a:spcAft>
                <a:spcPts val="0"/>
              </a:spcAft>
              <a:buClr>
                <a:schemeClr val="dk1"/>
              </a:buClr>
              <a:buSzPts val="1100"/>
              <a:buFont typeface="Arial"/>
              <a:buNone/>
            </a:pPr>
            <a:r>
              <a:rPr b="1" lang="fr" sz="900">
                <a:solidFill>
                  <a:srgbClr val="0000FF"/>
                </a:solidFill>
                <a:latin typeface="Poppins"/>
                <a:ea typeface="Poppins"/>
                <a:cs typeface="Poppins"/>
                <a:sym typeface="Poppins"/>
              </a:rPr>
              <a:t>l'Esprit de vérité</a:t>
            </a:r>
            <a:r>
              <a:rPr lang="fr" sz="900">
                <a:solidFill>
                  <a:srgbClr val="0000FF"/>
                </a:solidFill>
                <a:latin typeface="Poppins"/>
                <a:ea typeface="Poppins"/>
                <a:cs typeface="Poppins"/>
                <a:sym typeface="Poppins"/>
              </a:rPr>
              <a:t>, que le monde ne peut </a:t>
            </a:r>
            <a:r>
              <a:rPr b="1" lang="fr" sz="900">
                <a:solidFill>
                  <a:srgbClr val="0000FF"/>
                </a:solidFill>
                <a:latin typeface="Poppins"/>
                <a:ea typeface="Poppins"/>
                <a:cs typeface="Poppins"/>
                <a:sym typeface="Poppins"/>
              </a:rPr>
              <a:t>recevoir</a:t>
            </a:r>
            <a:r>
              <a:rPr lang="fr" sz="900">
                <a:solidFill>
                  <a:srgbClr val="0000FF"/>
                </a:solidFill>
                <a:latin typeface="Poppins"/>
                <a:ea typeface="Poppins"/>
                <a:cs typeface="Poppins"/>
                <a:sym typeface="Poppins"/>
              </a:rPr>
              <a:t>, parce qu'il ne le voit point et ne le connaît point; mais vous, vous le connaissez, car il demeure avec vous, </a:t>
            </a:r>
            <a:r>
              <a:rPr b="1" lang="fr" sz="900">
                <a:solidFill>
                  <a:srgbClr val="0000FF"/>
                </a:solidFill>
                <a:latin typeface="Poppins"/>
                <a:ea typeface="Poppins"/>
                <a:cs typeface="Poppins"/>
                <a:sym typeface="Poppins"/>
              </a:rPr>
              <a:t>et il sera en vous.</a:t>
            </a:r>
            <a:endParaRPr b="1" sz="900">
              <a:solidFill>
                <a:srgbClr val="0000FF"/>
              </a:solidFill>
              <a:latin typeface="Poppins"/>
              <a:ea typeface="Poppins"/>
              <a:cs typeface="Poppins"/>
              <a:sym typeface="Poppins"/>
            </a:endParaRPr>
          </a:p>
          <a:p>
            <a:pPr indent="0" lvl="0" marL="457200" rtl="0" algn="l">
              <a:lnSpc>
                <a:spcPct val="115000"/>
              </a:lnSpc>
              <a:spcBef>
                <a:spcPts val="1000"/>
              </a:spcBef>
              <a:spcAft>
                <a:spcPts val="0"/>
              </a:spcAft>
              <a:buClr>
                <a:schemeClr val="dk1"/>
              </a:buClr>
              <a:buSzPts val="1100"/>
              <a:buFont typeface="Arial"/>
              <a:buNone/>
            </a:pPr>
            <a:r>
              <a:rPr lang="fr" sz="900">
                <a:solidFill>
                  <a:srgbClr val="0000FF"/>
                </a:solidFill>
                <a:latin typeface="Poppins"/>
                <a:ea typeface="Poppins"/>
                <a:cs typeface="Poppins"/>
                <a:sym typeface="Poppins"/>
              </a:rPr>
              <a:t>τὸ πνεῦμα τῆς ἀληθείας, ὃ ὁ κόσμος οὐ δύναται </a:t>
            </a:r>
            <a:r>
              <a:rPr b="1" lang="fr" sz="900">
                <a:solidFill>
                  <a:srgbClr val="0000FF"/>
                </a:solidFill>
                <a:latin typeface="Poppins"/>
                <a:ea typeface="Poppins"/>
                <a:cs typeface="Poppins"/>
                <a:sym typeface="Poppins"/>
              </a:rPr>
              <a:t>λαβεῖν</a:t>
            </a:r>
            <a:r>
              <a:rPr lang="fr" sz="900">
                <a:solidFill>
                  <a:srgbClr val="0000FF"/>
                </a:solidFill>
                <a:latin typeface="Poppins"/>
                <a:ea typeface="Poppins"/>
                <a:cs typeface="Poppins"/>
                <a:sym typeface="Poppins"/>
              </a:rPr>
              <a:t>, ὅτι οὐ θεωρεῖ αὐτὸ οὐδὲ ⸀γινώσκει· ⸀ὑμεῖς γινώσκετε αὐτό, ὅτι παρ’ ὑμῖν μένει </a:t>
            </a:r>
            <a:r>
              <a:rPr b="1" lang="fr" sz="900">
                <a:solidFill>
                  <a:srgbClr val="0000FF"/>
                </a:solidFill>
                <a:latin typeface="Poppins"/>
                <a:ea typeface="Poppins"/>
                <a:cs typeface="Poppins"/>
                <a:sym typeface="Poppins"/>
              </a:rPr>
              <a:t>καὶ ἐν ὑμῖν ⸀ἔσται.</a:t>
            </a:r>
            <a:endParaRPr b="1" sz="900">
              <a:solidFill>
                <a:srgbClr val="0000FF"/>
              </a:solidFill>
              <a:latin typeface="Poppins"/>
              <a:ea typeface="Poppins"/>
              <a:cs typeface="Poppins"/>
              <a:sym typeface="Poppins"/>
            </a:endParaRPr>
          </a:p>
          <a:p>
            <a:pPr indent="0" lvl="0" marL="0" rtl="0" algn="l">
              <a:lnSpc>
                <a:spcPct val="115000"/>
              </a:lnSpc>
              <a:spcBef>
                <a:spcPts val="1000"/>
              </a:spcBef>
              <a:spcAft>
                <a:spcPts val="0"/>
              </a:spcAft>
              <a:buClr>
                <a:schemeClr val="dk1"/>
              </a:buClr>
              <a:buSzPts val="1100"/>
              <a:buFont typeface="Arial"/>
              <a:buNone/>
            </a:pPr>
            <a:r>
              <a:t/>
            </a:r>
            <a:endParaRPr sz="900">
              <a:solidFill>
                <a:schemeClr val="dk1"/>
              </a:solidFill>
              <a:latin typeface="Poppins"/>
              <a:ea typeface="Poppins"/>
              <a:cs typeface="Poppins"/>
              <a:sym typeface="Poppins"/>
            </a:endParaRPr>
          </a:p>
          <a:p>
            <a:pPr indent="0" lvl="0" marL="0" rtl="0" algn="l">
              <a:lnSpc>
                <a:spcPct val="115000"/>
              </a:lnSpc>
              <a:spcBef>
                <a:spcPts val="1000"/>
              </a:spcBef>
              <a:spcAft>
                <a:spcPts val="0"/>
              </a:spcAft>
              <a:buClr>
                <a:schemeClr val="dk1"/>
              </a:buClr>
              <a:buSzPts val="1100"/>
              <a:buFont typeface="Arial"/>
              <a:buNone/>
            </a:pPr>
            <a:r>
              <a:rPr lang="fr" sz="900">
                <a:solidFill>
                  <a:srgbClr val="0000FF"/>
                </a:solidFill>
                <a:latin typeface="Poppins"/>
                <a:ea typeface="Poppins"/>
                <a:cs typeface="Poppins"/>
                <a:sym typeface="Poppins"/>
              </a:rPr>
              <a:t>Actes 2:38-39</a:t>
            </a:r>
            <a:endParaRPr sz="900">
              <a:solidFill>
                <a:srgbClr val="0000FF"/>
              </a:solidFill>
              <a:latin typeface="Poppins"/>
              <a:ea typeface="Poppins"/>
              <a:cs typeface="Poppins"/>
              <a:sym typeface="Poppins"/>
            </a:endParaRPr>
          </a:p>
          <a:p>
            <a:pPr indent="0" lvl="0" marL="457200" rtl="0" algn="l">
              <a:lnSpc>
                <a:spcPct val="115000"/>
              </a:lnSpc>
              <a:spcBef>
                <a:spcPts val="1000"/>
              </a:spcBef>
              <a:spcAft>
                <a:spcPts val="0"/>
              </a:spcAft>
              <a:buClr>
                <a:schemeClr val="dk1"/>
              </a:buClr>
              <a:buSzPts val="1100"/>
              <a:buFont typeface="Arial"/>
              <a:buNone/>
            </a:pPr>
            <a:r>
              <a:rPr lang="fr" sz="900">
                <a:solidFill>
                  <a:srgbClr val="0000FF"/>
                </a:solidFill>
                <a:latin typeface="Poppins"/>
                <a:ea typeface="Poppins"/>
                <a:cs typeface="Poppins"/>
                <a:sym typeface="Poppins"/>
              </a:rPr>
              <a:t>Pierre leur dit: Repentez-vous, et que chacun de vous soit baptisé au nom de Jésus-Christ, pour le pardon de vos péchés; et </a:t>
            </a:r>
            <a:r>
              <a:rPr b="1" lang="fr" sz="900">
                <a:solidFill>
                  <a:srgbClr val="0000FF"/>
                </a:solidFill>
                <a:latin typeface="Poppins"/>
                <a:ea typeface="Poppins"/>
                <a:cs typeface="Poppins"/>
                <a:sym typeface="Poppins"/>
              </a:rPr>
              <a:t>vous recevrez le don du Saint-Esprit</a:t>
            </a:r>
            <a:r>
              <a:rPr lang="fr" sz="900">
                <a:solidFill>
                  <a:srgbClr val="0000FF"/>
                </a:solidFill>
                <a:latin typeface="Poppins"/>
                <a:ea typeface="Poppins"/>
                <a:cs typeface="Poppins"/>
                <a:sym typeface="Poppins"/>
              </a:rPr>
              <a:t>. Car la promesse est pour vous, pour vos enfants, et pour tous ceux qui sont au loin, en aussi grand nombre que le Seigneur notre Dieu les appellera.</a:t>
            </a:r>
            <a:endParaRPr sz="900">
              <a:solidFill>
                <a:srgbClr val="0000FF"/>
              </a:solidFill>
              <a:latin typeface="Poppins"/>
              <a:ea typeface="Poppins"/>
              <a:cs typeface="Poppins"/>
              <a:sym typeface="Poppins"/>
            </a:endParaRPr>
          </a:p>
          <a:p>
            <a:pPr indent="0" lvl="0" marL="0" rtl="0" algn="l">
              <a:lnSpc>
                <a:spcPct val="115000"/>
              </a:lnSpc>
              <a:spcBef>
                <a:spcPts val="1000"/>
              </a:spcBef>
              <a:spcAft>
                <a:spcPts val="0"/>
              </a:spcAft>
              <a:buClr>
                <a:schemeClr val="dk1"/>
              </a:buClr>
              <a:buSzPts val="1100"/>
              <a:buFont typeface="Arial"/>
              <a:buNone/>
            </a:pPr>
            <a:r>
              <a:rPr lang="fr" sz="900">
                <a:solidFill>
                  <a:srgbClr val="0000FF"/>
                </a:solidFill>
                <a:latin typeface="Poppins"/>
                <a:ea typeface="Poppins"/>
                <a:cs typeface="Poppins"/>
                <a:sym typeface="Poppins"/>
              </a:rPr>
              <a:t>Éphésiens 5:18-19</a:t>
            </a:r>
            <a:endParaRPr sz="900">
              <a:solidFill>
                <a:srgbClr val="0000FF"/>
              </a:solidFill>
              <a:latin typeface="Poppins"/>
              <a:ea typeface="Poppins"/>
              <a:cs typeface="Poppins"/>
              <a:sym typeface="Poppins"/>
            </a:endParaRPr>
          </a:p>
          <a:p>
            <a:pPr indent="0" lvl="0" marL="457200" rtl="0" algn="l">
              <a:lnSpc>
                <a:spcPct val="115000"/>
              </a:lnSpc>
              <a:spcBef>
                <a:spcPts val="1000"/>
              </a:spcBef>
              <a:spcAft>
                <a:spcPts val="0"/>
              </a:spcAft>
              <a:buClr>
                <a:schemeClr val="dk1"/>
              </a:buClr>
              <a:buSzPts val="1100"/>
              <a:buFont typeface="Arial"/>
              <a:buNone/>
            </a:pPr>
            <a:r>
              <a:rPr lang="fr" sz="900">
                <a:solidFill>
                  <a:srgbClr val="0000FF"/>
                </a:solidFill>
                <a:latin typeface="Poppins"/>
                <a:ea typeface="Poppins"/>
                <a:cs typeface="Poppins"/>
                <a:sym typeface="Poppins"/>
              </a:rPr>
              <a:t>Ne vous enivrez pas de vin: c'est de la débauche. </a:t>
            </a:r>
            <a:r>
              <a:rPr b="1" lang="fr" sz="900">
                <a:solidFill>
                  <a:srgbClr val="0000FF"/>
                </a:solidFill>
                <a:latin typeface="Poppins"/>
                <a:ea typeface="Poppins"/>
                <a:cs typeface="Poppins"/>
                <a:sym typeface="Poppins"/>
              </a:rPr>
              <a:t>Soyez, au contraire, remplis de l'Esprit</a:t>
            </a:r>
            <a:r>
              <a:rPr lang="fr" sz="900">
                <a:solidFill>
                  <a:srgbClr val="0000FF"/>
                </a:solidFill>
                <a:latin typeface="Poppins"/>
                <a:ea typeface="Poppins"/>
                <a:cs typeface="Poppins"/>
                <a:sym typeface="Poppins"/>
              </a:rPr>
              <a:t>; entretenez-vous par des psaumes, par des hymnes, et par des cantiques spirituels, chantant et célébrant de tout votre coeur les louanges du Seigneur;</a:t>
            </a:r>
            <a:endParaRPr sz="900">
              <a:solidFill>
                <a:srgbClr val="0000FF"/>
              </a:solidFill>
              <a:latin typeface="Poppins"/>
              <a:ea typeface="Poppins"/>
              <a:cs typeface="Poppins"/>
              <a:sym typeface="Poppins"/>
            </a:endParaRPr>
          </a:p>
          <a:p>
            <a:pPr indent="0" lvl="0" marL="0" rtl="0" algn="l">
              <a:lnSpc>
                <a:spcPct val="115000"/>
              </a:lnSpc>
              <a:spcBef>
                <a:spcPts val="1000"/>
              </a:spcBef>
              <a:spcAft>
                <a:spcPts val="0"/>
              </a:spcAft>
              <a:buClr>
                <a:schemeClr val="dk1"/>
              </a:buClr>
              <a:buSzPts val="1100"/>
              <a:buFont typeface="Arial"/>
              <a:buNone/>
            </a:pPr>
            <a:r>
              <a:rPr lang="fr" sz="900">
                <a:solidFill>
                  <a:srgbClr val="0000FF"/>
                </a:solidFill>
                <a:latin typeface="Poppins"/>
                <a:ea typeface="Poppins"/>
                <a:cs typeface="Poppins"/>
                <a:sym typeface="Poppins"/>
              </a:rPr>
              <a:t>1 Corinthiens 3:16</a:t>
            </a:r>
            <a:endParaRPr sz="900">
              <a:solidFill>
                <a:srgbClr val="0000FF"/>
              </a:solidFill>
              <a:latin typeface="Poppins"/>
              <a:ea typeface="Poppins"/>
              <a:cs typeface="Poppins"/>
              <a:sym typeface="Poppins"/>
            </a:endParaRPr>
          </a:p>
          <a:p>
            <a:pPr indent="0" lvl="0" marL="457200" rtl="0" algn="l">
              <a:lnSpc>
                <a:spcPct val="115000"/>
              </a:lnSpc>
              <a:spcBef>
                <a:spcPts val="1000"/>
              </a:spcBef>
              <a:spcAft>
                <a:spcPts val="0"/>
              </a:spcAft>
              <a:buClr>
                <a:schemeClr val="dk1"/>
              </a:buClr>
              <a:buSzPts val="1100"/>
              <a:buFont typeface="Arial"/>
              <a:buNone/>
            </a:pPr>
            <a:r>
              <a:rPr lang="fr" sz="900">
                <a:solidFill>
                  <a:srgbClr val="0000FF"/>
                </a:solidFill>
                <a:latin typeface="Poppins"/>
                <a:ea typeface="Poppins"/>
                <a:cs typeface="Poppins"/>
                <a:sym typeface="Poppins"/>
              </a:rPr>
              <a:t>Ne savez-vous pas que vous êtes le temple de Dieu, et que l</a:t>
            </a:r>
            <a:r>
              <a:rPr b="1" lang="fr" sz="900">
                <a:solidFill>
                  <a:srgbClr val="0000FF"/>
                </a:solidFill>
                <a:latin typeface="Poppins"/>
                <a:ea typeface="Poppins"/>
                <a:cs typeface="Poppins"/>
                <a:sym typeface="Poppins"/>
              </a:rPr>
              <a:t>'Esprit de Dieu habite en vous</a:t>
            </a:r>
            <a:r>
              <a:rPr lang="fr" sz="900">
                <a:solidFill>
                  <a:srgbClr val="0000FF"/>
                </a:solidFill>
                <a:latin typeface="Poppins"/>
                <a:ea typeface="Poppins"/>
                <a:cs typeface="Poppins"/>
                <a:sym typeface="Poppins"/>
              </a:rPr>
              <a:t>?</a:t>
            </a:r>
            <a:endParaRPr sz="900">
              <a:solidFill>
                <a:srgbClr val="0000FF"/>
              </a:solidFill>
              <a:latin typeface="Poppins"/>
              <a:ea typeface="Poppins"/>
              <a:cs typeface="Poppins"/>
              <a:sym typeface="Poppins"/>
            </a:endParaRPr>
          </a:p>
          <a:p>
            <a:pPr indent="0" lvl="0" marL="0" rtl="0" algn="l">
              <a:lnSpc>
                <a:spcPct val="115000"/>
              </a:lnSpc>
              <a:spcBef>
                <a:spcPts val="1000"/>
              </a:spcBef>
              <a:spcAft>
                <a:spcPts val="0"/>
              </a:spcAft>
              <a:buClr>
                <a:schemeClr val="dk1"/>
              </a:buClr>
              <a:buSzPts val="1100"/>
              <a:buFont typeface="Arial"/>
              <a:buNone/>
            </a:pPr>
            <a:r>
              <a:rPr lang="fr" sz="900">
                <a:solidFill>
                  <a:srgbClr val="0000FF"/>
                </a:solidFill>
                <a:latin typeface="Poppins"/>
                <a:ea typeface="Poppins"/>
                <a:cs typeface="Poppins"/>
                <a:sym typeface="Poppins"/>
              </a:rPr>
              <a:t>1 Corinthiens 6:19</a:t>
            </a:r>
            <a:endParaRPr sz="900">
              <a:solidFill>
                <a:srgbClr val="0000FF"/>
              </a:solidFill>
              <a:latin typeface="Poppins"/>
              <a:ea typeface="Poppins"/>
              <a:cs typeface="Poppins"/>
              <a:sym typeface="Poppins"/>
            </a:endParaRPr>
          </a:p>
          <a:p>
            <a:pPr indent="0" lvl="0" marL="457200" rtl="0" algn="l">
              <a:lnSpc>
                <a:spcPct val="115000"/>
              </a:lnSpc>
              <a:spcBef>
                <a:spcPts val="1000"/>
              </a:spcBef>
              <a:spcAft>
                <a:spcPts val="0"/>
              </a:spcAft>
              <a:buClr>
                <a:schemeClr val="dk1"/>
              </a:buClr>
              <a:buSzPts val="1100"/>
              <a:buFont typeface="Arial"/>
              <a:buNone/>
            </a:pPr>
            <a:r>
              <a:rPr lang="fr" sz="900">
                <a:solidFill>
                  <a:srgbClr val="0000FF"/>
                </a:solidFill>
                <a:latin typeface="Poppins"/>
                <a:ea typeface="Poppins"/>
                <a:cs typeface="Poppins"/>
                <a:sym typeface="Poppins"/>
              </a:rPr>
              <a:t>Ne savez-vous pas que votre corps est le temple du </a:t>
            </a:r>
            <a:r>
              <a:rPr b="1" lang="fr" sz="900">
                <a:solidFill>
                  <a:srgbClr val="0000FF"/>
                </a:solidFill>
                <a:latin typeface="Poppins"/>
                <a:ea typeface="Poppins"/>
                <a:cs typeface="Poppins"/>
                <a:sym typeface="Poppins"/>
              </a:rPr>
              <a:t>Saint-Esprit qui est en vous</a:t>
            </a:r>
            <a:r>
              <a:rPr lang="fr" sz="900">
                <a:solidFill>
                  <a:srgbClr val="0000FF"/>
                </a:solidFill>
                <a:latin typeface="Poppins"/>
                <a:ea typeface="Poppins"/>
                <a:cs typeface="Poppins"/>
                <a:sym typeface="Poppins"/>
              </a:rPr>
              <a:t>, que vous avez reçu de Dieu, et que vous ne vous appartenez point à vous-mêmes ?</a:t>
            </a:r>
            <a:endParaRPr sz="900">
              <a:solidFill>
                <a:srgbClr val="0000FF"/>
              </a:solidFill>
              <a:latin typeface="Poppins"/>
              <a:ea typeface="Poppins"/>
              <a:cs typeface="Poppins"/>
              <a:sym typeface="Poppins"/>
            </a:endParaRPr>
          </a:p>
          <a:p>
            <a:pPr indent="0" lvl="0" marL="0" rtl="0" algn="l">
              <a:lnSpc>
                <a:spcPct val="115000"/>
              </a:lnSpc>
              <a:spcBef>
                <a:spcPts val="1000"/>
              </a:spcBef>
              <a:spcAft>
                <a:spcPts val="0"/>
              </a:spcAft>
              <a:buClr>
                <a:schemeClr val="dk1"/>
              </a:buClr>
              <a:buSzPts val="1100"/>
              <a:buFont typeface="Arial"/>
              <a:buNone/>
            </a:pPr>
            <a:r>
              <a:rPr lang="fr" sz="900">
                <a:solidFill>
                  <a:srgbClr val="0000FF"/>
                </a:solidFill>
                <a:latin typeface="Poppins"/>
                <a:ea typeface="Poppins"/>
                <a:cs typeface="Poppins"/>
                <a:sym typeface="Poppins"/>
              </a:rPr>
              <a:t>Jacques 4:5</a:t>
            </a:r>
            <a:endParaRPr sz="900">
              <a:solidFill>
                <a:srgbClr val="0000FF"/>
              </a:solidFill>
              <a:latin typeface="Poppins"/>
              <a:ea typeface="Poppins"/>
              <a:cs typeface="Poppins"/>
              <a:sym typeface="Poppins"/>
            </a:endParaRPr>
          </a:p>
          <a:p>
            <a:pPr indent="0" lvl="0" marL="457200" rtl="0" algn="l">
              <a:lnSpc>
                <a:spcPct val="115000"/>
              </a:lnSpc>
              <a:spcBef>
                <a:spcPts val="1000"/>
              </a:spcBef>
              <a:spcAft>
                <a:spcPts val="0"/>
              </a:spcAft>
              <a:buClr>
                <a:schemeClr val="dk1"/>
              </a:buClr>
              <a:buSzPts val="1100"/>
              <a:buFont typeface="Arial"/>
              <a:buNone/>
            </a:pPr>
            <a:r>
              <a:rPr lang="fr" sz="900">
                <a:solidFill>
                  <a:srgbClr val="0000FF"/>
                </a:solidFill>
                <a:latin typeface="Poppins"/>
                <a:ea typeface="Poppins"/>
                <a:cs typeface="Poppins"/>
                <a:sym typeface="Poppins"/>
              </a:rPr>
              <a:t>Croyez-vous que l'Ecriture parle en vain? C'est avec jalousie que Dieu chérit l'</a:t>
            </a:r>
            <a:r>
              <a:rPr b="1" lang="fr" sz="900">
                <a:solidFill>
                  <a:srgbClr val="0000FF"/>
                </a:solidFill>
                <a:latin typeface="Poppins"/>
                <a:ea typeface="Poppins"/>
                <a:cs typeface="Poppins"/>
                <a:sym typeface="Poppins"/>
              </a:rPr>
              <a:t>esprit qu'il a fait habiter en nous</a:t>
            </a:r>
            <a:r>
              <a:rPr lang="fr" sz="900">
                <a:solidFill>
                  <a:srgbClr val="0000FF"/>
                </a:solidFill>
                <a:latin typeface="Poppins"/>
                <a:ea typeface="Poppins"/>
                <a:cs typeface="Poppins"/>
                <a:sym typeface="Poppins"/>
              </a:rPr>
              <a:t>.</a:t>
            </a:r>
            <a:endParaRPr sz="900">
              <a:solidFill>
                <a:srgbClr val="0000FF"/>
              </a:solidFill>
              <a:latin typeface="Poppins"/>
              <a:ea typeface="Poppins"/>
              <a:cs typeface="Poppins"/>
              <a:sym typeface="Poppins"/>
            </a:endParaRPr>
          </a:p>
          <a:p>
            <a:pPr indent="0" lvl="0" marL="0" rtl="0" algn="l">
              <a:lnSpc>
                <a:spcPct val="115000"/>
              </a:lnSpc>
              <a:spcBef>
                <a:spcPts val="1000"/>
              </a:spcBef>
              <a:spcAft>
                <a:spcPts val="0"/>
              </a:spcAft>
              <a:buClr>
                <a:schemeClr val="dk1"/>
              </a:buClr>
              <a:buSzPts val="1100"/>
              <a:buFont typeface="Arial"/>
              <a:buNone/>
            </a:pPr>
            <a:r>
              <a:rPr lang="fr" sz="900">
                <a:solidFill>
                  <a:srgbClr val="0000FF"/>
                </a:solidFill>
                <a:latin typeface="Poppins"/>
                <a:ea typeface="Poppins"/>
                <a:cs typeface="Poppins"/>
                <a:sym typeface="Poppins"/>
              </a:rPr>
              <a:t>Romains 8:9</a:t>
            </a:r>
            <a:endParaRPr sz="900">
              <a:solidFill>
                <a:srgbClr val="0000FF"/>
              </a:solidFill>
              <a:latin typeface="Poppins"/>
              <a:ea typeface="Poppins"/>
              <a:cs typeface="Poppins"/>
              <a:sym typeface="Poppins"/>
            </a:endParaRPr>
          </a:p>
          <a:p>
            <a:pPr indent="0" lvl="0" marL="457200" rtl="0" algn="l">
              <a:lnSpc>
                <a:spcPct val="115000"/>
              </a:lnSpc>
              <a:spcBef>
                <a:spcPts val="1000"/>
              </a:spcBef>
              <a:spcAft>
                <a:spcPts val="0"/>
              </a:spcAft>
              <a:buClr>
                <a:schemeClr val="dk1"/>
              </a:buClr>
              <a:buSzPts val="1100"/>
              <a:buFont typeface="Arial"/>
              <a:buNone/>
            </a:pPr>
            <a:r>
              <a:rPr lang="fr" sz="900">
                <a:solidFill>
                  <a:srgbClr val="0000FF"/>
                </a:solidFill>
                <a:latin typeface="Poppins"/>
                <a:ea typeface="Poppins"/>
                <a:cs typeface="Poppins"/>
                <a:sym typeface="Poppins"/>
              </a:rPr>
              <a:t>Pour vous, vous ne vivez pas selon la chair, mais selon l'esprit, si du moins l'</a:t>
            </a:r>
            <a:r>
              <a:rPr b="1" lang="fr" sz="900">
                <a:solidFill>
                  <a:srgbClr val="0000FF"/>
                </a:solidFill>
                <a:latin typeface="Poppins"/>
                <a:ea typeface="Poppins"/>
                <a:cs typeface="Poppins"/>
                <a:sym typeface="Poppins"/>
              </a:rPr>
              <a:t>Esprit de Dieu habite en vous</a:t>
            </a:r>
            <a:r>
              <a:rPr lang="fr" sz="900">
                <a:solidFill>
                  <a:srgbClr val="0000FF"/>
                </a:solidFill>
                <a:latin typeface="Poppins"/>
                <a:ea typeface="Poppins"/>
                <a:cs typeface="Poppins"/>
                <a:sym typeface="Poppins"/>
              </a:rPr>
              <a:t>. Si quelqu'un n'a pas l'Esprit de Christ, il ne lui appartient pas.</a:t>
            </a:r>
            <a:endParaRPr sz="900">
              <a:solidFill>
                <a:srgbClr val="0000FF"/>
              </a:solidFill>
              <a:latin typeface="Poppins"/>
              <a:ea typeface="Poppins"/>
              <a:cs typeface="Poppins"/>
              <a:sym typeface="Poppins"/>
            </a:endParaRPr>
          </a:p>
          <a:p>
            <a:pPr indent="0" lvl="0" marL="0" rtl="0" algn="l">
              <a:lnSpc>
                <a:spcPct val="115000"/>
              </a:lnSpc>
              <a:spcBef>
                <a:spcPts val="1400"/>
              </a:spcBef>
              <a:spcAft>
                <a:spcPts val="0"/>
              </a:spcAft>
              <a:buClr>
                <a:schemeClr val="dk1"/>
              </a:buClr>
              <a:buSzPts val="1100"/>
              <a:buFont typeface="Arial"/>
              <a:buNone/>
            </a:pPr>
            <a:r>
              <a:rPr lang="fr" sz="1200">
                <a:solidFill>
                  <a:srgbClr val="666666"/>
                </a:solidFill>
                <a:latin typeface="Poppins"/>
                <a:ea typeface="Poppins"/>
                <a:cs typeface="Poppins"/>
                <a:sym typeface="Poppins"/>
              </a:rPr>
              <a:t>Approche textuelle</a:t>
            </a:r>
            <a:endParaRPr sz="1200">
              <a:solidFill>
                <a:srgbClr val="0000FF"/>
              </a:solidFill>
              <a:latin typeface="Poppins"/>
              <a:ea typeface="Poppins"/>
              <a:cs typeface="Poppins"/>
              <a:sym typeface="Poppins"/>
            </a:endParaRPr>
          </a:p>
          <a:p>
            <a:pPr indent="0" lvl="0" marL="0" rtl="0" algn="l">
              <a:lnSpc>
                <a:spcPct val="115000"/>
              </a:lnSpc>
              <a:spcBef>
                <a:spcPts val="1000"/>
              </a:spcBef>
              <a:spcAft>
                <a:spcPts val="0"/>
              </a:spcAft>
              <a:buClr>
                <a:schemeClr val="dk1"/>
              </a:buClr>
              <a:buSzPts val="1100"/>
              <a:buFont typeface="Arial"/>
              <a:buNone/>
            </a:pPr>
            <a:r>
              <a:rPr lang="fr" sz="900">
                <a:solidFill>
                  <a:schemeClr val="dk1"/>
                </a:solidFill>
                <a:latin typeface="Poppins"/>
                <a:ea typeface="Poppins"/>
                <a:cs typeface="Poppins"/>
                <a:sym typeface="Poppins"/>
              </a:rPr>
              <a:t>Le paraclet (Jn 14:17) :</a:t>
            </a:r>
            <a:endParaRPr sz="900">
              <a:solidFill>
                <a:schemeClr val="dk1"/>
              </a:solidFill>
              <a:latin typeface="Poppins"/>
              <a:ea typeface="Poppins"/>
              <a:cs typeface="Poppins"/>
              <a:sym typeface="Poppins"/>
            </a:endParaRPr>
          </a:p>
          <a:p>
            <a:pPr indent="-285750" lvl="0" marL="457200" rtl="0" algn="l">
              <a:lnSpc>
                <a:spcPct val="115000"/>
              </a:lnSpc>
              <a:spcBef>
                <a:spcPts val="1000"/>
              </a:spcBef>
              <a:spcAft>
                <a:spcPts val="0"/>
              </a:spcAft>
              <a:buClr>
                <a:schemeClr val="dk1"/>
              </a:buClr>
              <a:buSzPts val="900"/>
              <a:buFont typeface="Poppins"/>
              <a:buChar char="●"/>
            </a:pPr>
            <a:r>
              <a:rPr b="1" lang="fr" sz="900">
                <a:solidFill>
                  <a:schemeClr val="dk1"/>
                </a:solidFill>
                <a:latin typeface="Poppins"/>
                <a:ea typeface="Poppins"/>
                <a:cs typeface="Poppins"/>
                <a:sym typeface="Poppins"/>
              </a:rPr>
              <a:t>est reçus/acquis/posséder</a:t>
            </a:r>
            <a:r>
              <a:rPr lang="fr" sz="900">
                <a:solidFill>
                  <a:schemeClr val="dk1"/>
                </a:solidFill>
                <a:latin typeface="Poppins"/>
                <a:ea typeface="Poppins"/>
                <a:cs typeface="Poppins"/>
                <a:sym typeface="Poppins"/>
              </a:rPr>
              <a:t> (lambéin / </a:t>
            </a:r>
            <a:r>
              <a:rPr lang="fr" sz="900" u="sng">
                <a:solidFill>
                  <a:srgbClr val="1155CC"/>
                </a:solidFill>
                <a:latin typeface="Poppins"/>
                <a:ea typeface="Poppins"/>
                <a:cs typeface="Poppins"/>
                <a:sym typeface="Poppins"/>
                <a:hlinkClick r:id="rId2">
                  <a:extLst>
                    <a:ext uri="{A12FA001-AC4F-418D-AE19-62706E023703}">
                      <ahyp:hlinkClr val="tx"/>
                    </a:ext>
                  </a:extLst>
                </a:hlinkClick>
              </a:rPr>
              <a:t>λαβεῖν</a:t>
            </a:r>
            <a:r>
              <a:rPr lang="fr" sz="900">
                <a:solidFill>
                  <a:schemeClr val="dk1"/>
                </a:solidFill>
                <a:latin typeface="Poppins"/>
                <a:ea typeface="Poppins"/>
                <a:cs typeface="Poppins"/>
                <a:sym typeface="Poppins"/>
              </a:rPr>
              <a:t>)</a:t>
            </a:r>
            <a:endParaRPr sz="900">
              <a:solidFill>
                <a:schemeClr val="dk1"/>
              </a:solidFill>
              <a:latin typeface="Poppins"/>
              <a:ea typeface="Poppins"/>
              <a:cs typeface="Poppins"/>
              <a:sym typeface="Poppins"/>
            </a:endParaRPr>
          </a:p>
          <a:p>
            <a:pPr indent="-285750" lvl="0" marL="457200" rtl="0" algn="l">
              <a:lnSpc>
                <a:spcPct val="115000"/>
              </a:lnSpc>
              <a:spcBef>
                <a:spcPts val="1000"/>
              </a:spcBef>
              <a:spcAft>
                <a:spcPts val="0"/>
              </a:spcAft>
              <a:buClr>
                <a:schemeClr val="dk1"/>
              </a:buClr>
              <a:buSzPts val="900"/>
              <a:buFont typeface="Poppins"/>
              <a:buChar char="●"/>
            </a:pPr>
            <a:r>
              <a:rPr b="1" lang="fr" sz="900">
                <a:solidFill>
                  <a:schemeClr val="dk1"/>
                </a:solidFill>
                <a:latin typeface="Poppins"/>
                <a:ea typeface="Poppins"/>
                <a:cs typeface="Poppins"/>
                <a:sym typeface="Poppins"/>
              </a:rPr>
              <a:t>sera dans les apôtres</a:t>
            </a:r>
            <a:r>
              <a:rPr lang="fr" sz="900">
                <a:solidFill>
                  <a:schemeClr val="dk1"/>
                </a:solidFill>
                <a:latin typeface="Poppins"/>
                <a:ea typeface="Poppins"/>
                <a:cs typeface="Poppins"/>
                <a:sym typeface="Poppins"/>
              </a:rPr>
              <a:t> (en hymin / </a:t>
            </a:r>
            <a:r>
              <a:rPr lang="fr" sz="900" u="sng">
                <a:solidFill>
                  <a:srgbClr val="1155CC"/>
                </a:solidFill>
                <a:latin typeface="Poppins"/>
                <a:ea typeface="Poppins"/>
                <a:cs typeface="Poppins"/>
                <a:sym typeface="Poppins"/>
                <a:hlinkClick r:id="rId3">
                  <a:extLst>
                    <a:ext uri="{A12FA001-AC4F-418D-AE19-62706E023703}">
                      <ahyp:hlinkClr val="tx"/>
                    </a:ext>
                  </a:extLst>
                </a:hlinkClick>
              </a:rPr>
              <a:t>ἐν ὑμῖν</a:t>
            </a:r>
            <a:r>
              <a:rPr lang="fr" sz="900">
                <a:solidFill>
                  <a:schemeClr val="dk1"/>
                </a:solidFill>
                <a:latin typeface="Poppins"/>
                <a:ea typeface="Poppins"/>
                <a:cs typeface="Poppins"/>
                <a:sym typeface="Poppins"/>
              </a:rPr>
              <a:t>)</a:t>
            </a:r>
            <a:endParaRPr sz="900">
              <a:solidFill>
                <a:schemeClr val="dk1"/>
              </a:solidFill>
              <a:latin typeface="Poppins"/>
              <a:ea typeface="Poppins"/>
              <a:cs typeface="Poppins"/>
              <a:sym typeface="Poppins"/>
            </a:endParaRPr>
          </a:p>
          <a:p>
            <a:pPr indent="0" lvl="0" marL="0" rtl="0" algn="l">
              <a:lnSpc>
                <a:spcPct val="115000"/>
              </a:lnSpc>
              <a:spcBef>
                <a:spcPts val="1000"/>
              </a:spcBef>
              <a:spcAft>
                <a:spcPts val="0"/>
              </a:spcAft>
              <a:buClr>
                <a:schemeClr val="dk1"/>
              </a:buClr>
              <a:buSzPts val="1100"/>
              <a:buFont typeface="Arial"/>
              <a:buNone/>
            </a:pPr>
            <a:r>
              <a:rPr lang="fr" sz="900">
                <a:solidFill>
                  <a:schemeClr val="dk1"/>
                </a:solidFill>
                <a:latin typeface="Poppins"/>
                <a:ea typeface="Poppins"/>
                <a:cs typeface="Poppins"/>
                <a:sym typeface="Poppins"/>
              </a:rPr>
              <a:t>Ce sont bien là les caractéristiques d’un esprit, car l’esprit peut reposer en nous et être </a:t>
            </a:r>
            <a:r>
              <a:rPr b="1" i="1" lang="fr" sz="900">
                <a:solidFill>
                  <a:schemeClr val="dk1"/>
                </a:solidFill>
                <a:latin typeface="Poppins"/>
                <a:ea typeface="Poppins"/>
                <a:cs typeface="Poppins"/>
                <a:sym typeface="Poppins"/>
              </a:rPr>
              <a:t>“acquis”</a:t>
            </a:r>
            <a:r>
              <a:rPr lang="fr" sz="900">
                <a:solidFill>
                  <a:schemeClr val="dk1"/>
                </a:solidFill>
                <a:latin typeface="Poppins"/>
                <a:ea typeface="Poppins"/>
                <a:cs typeface="Poppins"/>
                <a:sym typeface="Poppins"/>
              </a:rPr>
              <a:t> jusqu'à </a:t>
            </a:r>
            <a:r>
              <a:rPr b="1" lang="fr" sz="900">
                <a:solidFill>
                  <a:schemeClr val="dk1"/>
                </a:solidFill>
                <a:latin typeface="Poppins"/>
                <a:ea typeface="Poppins"/>
                <a:cs typeface="Poppins"/>
                <a:sym typeface="Poppins"/>
              </a:rPr>
              <a:t>nous remplir</a:t>
            </a:r>
            <a:r>
              <a:rPr lang="fr" sz="900">
                <a:solidFill>
                  <a:schemeClr val="dk1"/>
                </a:solidFill>
                <a:latin typeface="Poppins"/>
                <a:ea typeface="Poppins"/>
                <a:cs typeface="Poppins"/>
                <a:sym typeface="Poppins"/>
              </a:rPr>
              <a:t> comme le montre les versets dans Act 2:38-39 et Éph 5:18-19. Notre corps est le temple du </a:t>
            </a:r>
            <a:r>
              <a:rPr b="1" lang="fr" sz="900">
                <a:solidFill>
                  <a:schemeClr val="dk1"/>
                </a:solidFill>
                <a:latin typeface="Poppins"/>
                <a:ea typeface="Poppins"/>
                <a:cs typeface="Poppins"/>
                <a:sym typeface="Poppins"/>
              </a:rPr>
              <a:t>Saint Esprit qui est en nous</a:t>
            </a:r>
            <a:r>
              <a:rPr lang="fr" sz="900">
                <a:solidFill>
                  <a:schemeClr val="dk1"/>
                </a:solidFill>
                <a:latin typeface="Poppins"/>
                <a:ea typeface="Poppins"/>
                <a:cs typeface="Poppins"/>
                <a:sym typeface="Poppins"/>
              </a:rPr>
              <a:t> (1 Cor 3:16, 1 Cor 6:19, Jac 4:5, Rom 8:9).</a:t>
            </a:r>
            <a:endParaRPr sz="900">
              <a:solidFill>
                <a:schemeClr val="dk1"/>
              </a:solidFill>
              <a:latin typeface="Poppins"/>
              <a:ea typeface="Poppins"/>
              <a:cs typeface="Poppins"/>
              <a:sym typeface="Poppins"/>
            </a:endParaRPr>
          </a:p>
          <a:p>
            <a:pPr indent="0" lvl="0" marL="0" rtl="0" algn="l">
              <a:lnSpc>
                <a:spcPct val="115000"/>
              </a:lnSpc>
              <a:spcBef>
                <a:spcPts val="1400"/>
              </a:spcBef>
              <a:spcAft>
                <a:spcPts val="0"/>
              </a:spcAft>
              <a:buClr>
                <a:schemeClr val="dk1"/>
              </a:buClr>
              <a:buSzPts val="1100"/>
              <a:buFont typeface="Arial"/>
              <a:buNone/>
            </a:pPr>
            <a:r>
              <a:rPr lang="fr" sz="1200">
                <a:solidFill>
                  <a:srgbClr val="666666"/>
                </a:solidFill>
                <a:latin typeface="Poppins"/>
                <a:ea typeface="Poppins"/>
                <a:cs typeface="Poppins"/>
                <a:sym typeface="Poppins"/>
              </a:rPr>
              <a:t>Approche théologique</a:t>
            </a:r>
            <a:endParaRPr sz="1200">
              <a:solidFill>
                <a:srgbClr val="666666"/>
              </a:solidFill>
              <a:latin typeface="Poppins"/>
              <a:ea typeface="Poppins"/>
              <a:cs typeface="Poppins"/>
              <a:sym typeface="Poppins"/>
            </a:endParaRPr>
          </a:p>
          <a:p>
            <a:pPr indent="0" lvl="0" marL="0" rtl="0" algn="l">
              <a:lnSpc>
                <a:spcPct val="115000"/>
              </a:lnSpc>
              <a:spcBef>
                <a:spcPts val="1000"/>
              </a:spcBef>
              <a:spcAft>
                <a:spcPts val="0"/>
              </a:spcAft>
              <a:buClr>
                <a:schemeClr val="dk1"/>
              </a:buClr>
              <a:buSzPts val="1100"/>
              <a:buFont typeface="Arial"/>
              <a:buNone/>
            </a:pPr>
            <a:r>
              <a:rPr lang="fr" sz="900">
                <a:solidFill>
                  <a:schemeClr val="dk1"/>
                </a:solidFill>
                <a:latin typeface="Poppins"/>
                <a:ea typeface="Poppins"/>
                <a:cs typeface="Poppins"/>
                <a:sym typeface="Poppins"/>
              </a:rPr>
              <a:t>L’esprit de Dieu peut résider dans l’homme.</a:t>
            </a:r>
            <a:endParaRPr sz="900">
              <a:solidFill>
                <a:schemeClr val="dk1"/>
              </a:solidFill>
              <a:latin typeface="Poppins"/>
              <a:ea typeface="Poppins"/>
              <a:cs typeface="Poppins"/>
              <a:sym typeface="Poppins"/>
            </a:endParaRPr>
          </a:p>
          <a:p>
            <a:pPr indent="0" lvl="0" marL="0" rtl="0" algn="l">
              <a:lnSpc>
                <a:spcPct val="115000"/>
              </a:lnSpc>
              <a:spcBef>
                <a:spcPts val="1000"/>
              </a:spcBef>
              <a:spcAft>
                <a:spcPts val="0"/>
              </a:spcAft>
              <a:buClr>
                <a:schemeClr val="dk1"/>
              </a:buClr>
              <a:buSzPts val="1100"/>
              <a:buFont typeface="Arial"/>
              <a:buNone/>
            </a:pPr>
            <a:r>
              <a:rPr lang="fr" sz="900" u="sng">
                <a:solidFill>
                  <a:schemeClr val="dk1"/>
                </a:solidFill>
                <a:latin typeface="Poppins"/>
                <a:ea typeface="Poppins"/>
                <a:cs typeface="Poppins"/>
                <a:sym typeface="Poppins"/>
              </a:rPr>
              <a:t>Alors le Saint Esprit peut être acquis ou dans (les apôtres).</a:t>
            </a:r>
            <a:endParaRPr sz="900" u="sng">
              <a:solidFill>
                <a:schemeClr val="dk1"/>
              </a:solidFill>
              <a:latin typeface="Poppins"/>
              <a:ea typeface="Poppins"/>
              <a:cs typeface="Poppins"/>
              <a:sym typeface="Poppins"/>
            </a:endParaRPr>
          </a:p>
          <a:p>
            <a:pPr indent="0" lvl="0" marL="0" rtl="0" algn="l">
              <a:lnSpc>
                <a:spcPct val="115000"/>
              </a:lnSpc>
              <a:spcBef>
                <a:spcPts val="1000"/>
              </a:spcBef>
              <a:spcAft>
                <a:spcPts val="0"/>
              </a:spcAft>
              <a:buClr>
                <a:schemeClr val="dk1"/>
              </a:buClr>
              <a:buSzPts val="1100"/>
              <a:buFont typeface="Arial"/>
              <a:buNone/>
            </a:pPr>
            <a:r>
              <a:rPr lang="fr" sz="900">
                <a:solidFill>
                  <a:srgbClr val="FF0000"/>
                </a:solidFill>
                <a:latin typeface="Poppins"/>
                <a:ea typeface="Poppins"/>
                <a:cs typeface="Poppins"/>
                <a:sym typeface="Poppins"/>
              </a:rPr>
              <a:t>Muhammad est-il </a:t>
            </a:r>
            <a:r>
              <a:rPr b="1" lang="fr" sz="900">
                <a:solidFill>
                  <a:srgbClr val="FF0000"/>
                </a:solidFill>
                <a:latin typeface="Poppins"/>
                <a:ea typeface="Poppins"/>
                <a:cs typeface="Poppins"/>
                <a:sym typeface="Poppins"/>
              </a:rPr>
              <a:t>en nous ?</a:t>
            </a:r>
            <a:r>
              <a:rPr lang="fr" sz="900">
                <a:solidFill>
                  <a:srgbClr val="FF0000"/>
                </a:solidFill>
                <a:latin typeface="Poppins"/>
                <a:ea typeface="Poppins"/>
                <a:cs typeface="Poppins"/>
                <a:sym typeface="Poppins"/>
              </a:rPr>
              <a:t> Serait il devenu un fantôme qui s'appellerait l’Esprit de vérité après sa mort ?</a:t>
            </a:r>
            <a:endParaRPr sz="900">
              <a:solidFill>
                <a:srgbClr val="FF0000"/>
              </a:solidFill>
              <a:latin typeface="Poppins"/>
              <a:ea typeface="Poppins"/>
              <a:cs typeface="Poppins"/>
              <a:sym typeface="Poppins"/>
            </a:endParaRPr>
          </a:p>
          <a:p>
            <a:pPr indent="0" lvl="0" marL="0" rtl="0" algn="l">
              <a:lnSpc>
                <a:spcPct val="115000"/>
              </a:lnSpc>
              <a:spcBef>
                <a:spcPts val="1000"/>
              </a:spcBef>
              <a:spcAft>
                <a:spcPts val="0"/>
              </a:spcAft>
              <a:buClr>
                <a:schemeClr val="dk1"/>
              </a:buClr>
              <a:buSzPts val="1100"/>
              <a:buFont typeface="Arial"/>
              <a:buNone/>
            </a:pPr>
            <a:r>
              <a:rPr lang="fr" sz="900">
                <a:solidFill>
                  <a:srgbClr val="FF0000"/>
                </a:solidFill>
                <a:latin typeface="Poppins"/>
                <a:ea typeface="Poppins"/>
                <a:cs typeface="Poppins"/>
                <a:sym typeface="Poppins"/>
              </a:rPr>
              <a:t>Le corpus Johannique ou même la Bible, ont-ils déjà dit qu' un prophète était en nous ?</a:t>
            </a:r>
            <a:endParaRPr sz="900">
              <a:solidFill>
                <a:srgbClr val="FF0000"/>
              </a:solidFill>
              <a:latin typeface="Poppins"/>
              <a:ea typeface="Poppins"/>
              <a:cs typeface="Poppins"/>
              <a:sym typeface="Poppins"/>
            </a:endParaRPr>
          </a:p>
          <a:p>
            <a:pPr indent="0" lvl="0" marL="0" rtl="0" algn="l">
              <a:lnSpc>
                <a:spcPct val="115000"/>
              </a:lnSpc>
              <a:spcBef>
                <a:spcPts val="1000"/>
              </a:spcBef>
              <a:spcAft>
                <a:spcPts val="0"/>
              </a:spcAft>
              <a:buClr>
                <a:schemeClr val="dk1"/>
              </a:buClr>
              <a:buSzPts val="1100"/>
              <a:buFont typeface="Arial"/>
              <a:buNone/>
            </a:pPr>
            <a:r>
              <a:rPr b="1" lang="fr" sz="900">
                <a:solidFill>
                  <a:srgbClr val="FF0000"/>
                </a:solidFill>
                <a:latin typeface="Poppins"/>
                <a:ea typeface="Poppins"/>
                <a:cs typeface="Poppins"/>
                <a:sym typeface="Poppins"/>
              </a:rPr>
              <a:t>Muhammad peut-il être acquis ?</a:t>
            </a:r>
            <a:r>
              <a:rPr lang="fr" sz="900">
                <a:solidFill>
                  <a:srgbClr val="FF0000"/>
                </a:solidFill>
                <a:latin typeface="Poppins"/>
                <a:ea typeface="Poppins"/>
                <a:cs typeface="Poppins"/>
                <a:sym typeface="Poppins"/>
              </a:rPr>
              <a:t> N'est-ce pas la situation d’un </a:t>
            </a:r>
            <a:r>
              <a:rPr b="1" lang="fr" sz="900">
                <a:solidFill>
                  <a:srgbClr val="FF0000"/>
                </a:solidFill>
                <a:latin typeface="Poppins"/>
                <a:ea typeface="Poppins"/>
                <a:cs typeface="Poppins"/>
                <a:sym typeface="Poppins"/>
              </a:rPr>
              <a:t>esclave ou d’un footballeur</a:t>
            </a:r>
            <a:r>
              <a:rPr lang="fr" sz="900">
                <a:solidFill>
                  <a:srgbClr val="FF0000"/>
                </a:solidFill>
                <a:latin typeface="Poppins"/>
                <a:ea typeface="Poppins"/>
                <a:cs typeface="Poppins"/>
                <a:sym typeface="Poppins"/>
              </a:rPr>
              <a:t> que d'être acquis/posséder en tant qu’homme ?</a:t>
            </a:r>
            <a:endParaRPr sz="900">
              <a:solidFill>
                <a:srgbClr val="FF0000"/>
              </a:solidFill>
              <a:latin typeface="Poppins"/>
              <a:ea typeface="Poppins"/>
              <a:cs typeface="Poppins"/>
              <a:sym typeface="Poppins"/>
            </a:endParaRPr>
          </a:p>
          <a:p>
            <a:pPr indent="0" lvl="0" marL="0" rtl="0" algn="l">
              <a:lnSpc>
                <a:spcPct val="115000"/>
              </a:lnSpc>
              <a:spcBef>
                <a:spcPts val="1000"/>
              </a:spcBef>
              <a:spcAft>
                <a:spcPts val="0"/>
              </a:spcAft>
              <a:buClr>
                <a:schemeClr val="dk1"/>
              </a:buClr>
              <a:buSzPts val="1100"/>
              <a:buFont typeface="Arial"/>
              <a:buNone/>
            </a:pPr>
            <a:r>
              <a:rPr lang="fr" sz="900">
                <a:solidFill>
                  <a:srgbClr val="FF0000"/>
                </a:solidFill>
                <a:latin typeface="Poppins"/>
                <a:ea typeface="Poppins"/>
                <a:cs typeface="Poppins"/>
                <a:sym typeface="Poppins"/>
              </a:rPr>
              <a:t>Qui ici peut dire je </a:t>
            </a:r>
            <a:r>
              <a:rPr b="1" lang="fr" sz="900">
                <a:solidFill>
                  <a:srgbClr val="FF0000"/>
                </a:solidFill>
                <a:latin typeface="Poppins"/>
                <a:ea typeface="Poppins"/>
                <a:cs typeface="Poppins"/>
                <a:sym typeface="Poppins"/>
              </a:rPr>
              <a:t>possède Muhammad ?</a:t>
            </a:r>
            <a:r>
              <a:rPr lang="fr" sz="900">
                <a:solidFill>
                  <a:srgbClr val="FF0000"/>
                </a:solidFill>
                <a:latin typeface="Poppins"/>
                <a:ea typeface="Poppins"/>
                <a:cs typeface="Poppins"/>
                <a:sym typeface="Poppins"/>
              </a:rPr>
              <a:t> et pourtant nous pouvons affirmer que </a:t>
            </a:r>
            <a:r>
              <a:rPr b="1" lang="fr" sz="900">
                <a:solidFill>
                  <a:srgbClr val="FF0000"/>
                </a:solidFill>
                <a:latin typeface="Poppins"/>
                <a:ea typeface="Poppins"/>
                <a:cs typeface="Poppins"/>
                <a:sym typeface="Poppins"/>
              </a:rPr>
              <a:t>les apôtres possèdent le Saint Esprit</a:t>
            </a:r>
            <a:r>
              <a:rPr lang="fr" sz="900">
                <a:solidFill>
                  <a:srgbClr val="FF0000"/>
                </a:solidFill>
                <a:latin typeface="Poppins"/>
                <a:ea typeface="Poppins"/>
                <a:cs typeface="Poppins"/>
                <a:sym typeface="Poppins"/>
              </a:rPr>
              <a:t>.</a:t>
            </a:r>
            <a:endParaRPr sz="900">
              <a:solidFill>
                <a:srgbClr val="FF0000"/>
              </a:solidFill>
              <a:latin typeface="Poppins"/>
              <a:ea typeface="Poppins"/>
              <a:cs typeface="Poppins"/>
              <a:sym typeface="Poppins"/>
            </a:endParaRPr>
          </a:p>
          <a:p>
            <a:pPr indent="0" lvl="0" marL="0" rtl="0" algn="l">
              <a:spcBef>
                <a:spcPts val="100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2014ae79438_0_2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2014ae79438_0_2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sz="900">
              <a:solidFill>
                <a:srgbClr val="FF0000"/>
              </a:solidFill>
              <a:latin typeface="Poppins"/>
              <a:ea typeface="Poppins"/>
              <a:cs typeface="Poppins"/>
              <a:sym typeface="Poppins"/>
            </a:endParaRPr>
          </a:p>
          <a:p>
            <a:pPr indent="0" lvl="0" marL="0" rtl="0" algn="l">
              <a:lnSpc>
                <a:spcPct val="115000"/>
              </a:lnSpc>
              <a:spcBef>
                <a:spcPts val="1600"/>
              </a:spcBef>
              <a:spcAft>
                <a:spcPts val="0"/>
              </a:spcAft>
              <a:buClr>
                <a:schemeClr val="dk1"/>
              </a:buClr>
              <a:buSzPts val="1100"/>
              <a:buFont typeface="Arial"/>
              <a:buNone/>
            </a:pPr>
            <a:r>
              <a:rPr lang="fr" sz="900">
                <a:solidFill>
                  <a:srgbClr val="FF0000"/>
                </a:solidFill>
                <a:latin typeface="Poppins"/>
                <a:ea typeface="Poppins"/>
                <a:cs typeface="Poppins"/>
                <a:sym typeface="Poppins"/>
              </a:rPr>
              <a:t>Argument 5 / </a:t>
            </a:r>
            <a:r>
              <a:rPr baseline="-25000" lang="fr" sz="1400">
                <a:solidFill>
                  <a:srgbClr val="434343"/>
                </a:solidFill>
                <a:latin typeface="Poppins"/>
                <a:ea typeface="Poppins"/>
                <a:cs typeface="Poppins"/>
                <a:sym typeface="Poppins"/>
              </a:rPr>
              <a:t>Consolateur</a:t>
            </a:r>
            <a:endParaRPr sz="1400">
              <a:solidFill>
                <a:srgbClr val="434343"/>
              </a:solidFill>
              <a:latin typeface="Poppins"/>
              <a:ea typeface="Poppins"/>
              <a:cs typeface="Poppins"/>
              <a:sym typeface="Poppins"/>
            </a:endParaRPr>
          </a:p>
          <a:p>
            <a:pPr indent="0" lvl="0" marL="0" rtl="0" algn="l">
              <a:lnSpc>
                <a:spcPct val="115000"/>
              </a:lnSpc>
              <a:spcBef>
                <a:spcPts val="1000"/>
              </a:spcBef>
              <a:spcAft>
                <a:spcPts val="0"/>
              </a:spcAft>
              <a:buClr>
                <a:schemeClr val="dk1"/>
              </a:buClr>
              <a:buSzPts val="1100"/>
              <a:buFont typeface="Arial"/>
              <a:buNone/>
            </a:pPr>
            <a:r>
              <a:rPr i="1" lang="fr" sz="900" u="sng">
                <a:solidFill>
                  <a:schemeClr val="dk1"/>
                </a:solidFill>
                <a:latin typeface="Poppins"/>
                <a:ea typeface="Poppins"/>
                <a:cs typeface="Poppins"/>
                <a:sym typeface="Poppins"/>
              </a:rPr>
              <a:t>Comment le Saint Esprit est un consolateur ?</a:t>
            </a:r>
            <a:endParaRPr i="1" sz="900" u="sng">
              <a:solidFill>
                <a:schemeClr val="dk1"/>
              </a:solidFill>
              <a:latin typeface="Poppins"/>
              <a:ea typeface="Poppins"/>
              <a:cs typeface="Poppins"/>
              <a:sym typeface="Poppins"/>
            </a:endParaRPr>
          </a:p>
          <a:p>
            <a:pPr indent="0" lvl="0" marL="0" rtl="0" algn="l">
              <a:lnSpc>
                <a:spcPct val="115000"/>
              </a:lnSpc>
              <a:spcBef>
                <a:spcPts val="1000"/>
              </a:spcBef>
              <a:spcAft>
                <a:spcPts val="0"/>
              </a:spcAft>
              <a:buClr>
                <a:schemeClr val="dk1"/>
              </a:buClr>
              <a:buSzPts val="1100"/>
              <a:buFont typeface="Arial"/>
              <a:buNone/>
            </a:pPr>
            <a:r>
              <a:rPr lang="fr" sz="900">
                <a:solidFill>
                  <a:srgbClr val="0000FF"/>
                </a:solidFill>
                <a:latin typeface="Poppins"/>
                <a:ea typeface="Poppins"/>
                <a:cs typeface="Poppins"/>
                <a:sym typeface="Poppins"/>
              </a:rPr>
              <a:t>Ésaïe 66:13</a:t>
            </a:r>
            <a:endParaRPr sz="900">
              <a:solidFill>
                <a:srgbClr val="0000FF"/>
              </a:solidFill>
              <a:latin typeface="Poppins"/>
              <a:ea typeface="Poppins"/>
              <a:cs typeface="Poppins"/>
              <a:sym typeface="Poppins"/>
            </a:endParaRPr>
          </a:p>
          <a:p>
            <a:pPr indent="0" lvl="0" marL="457200" rtl="0" algn="l">
              <a:lnSpc>
                <a:spcPct val="115000"/>
              </a:lnSpc>
              <a:spcBef>
                <a:spcPts val="1000"/>
              </a:spcBef>
              <a:spcAft>
                <a:spcPts val="0"/>
              </a:spcAft>
              <a:buClr>
                <a:schemeClr val="dk1"/>
              </a:buClr>
              <a:buSzPts val="1100"/>
              <a:buFont typeface="Arial"/>
              <a:buNone/>
            </a:pPr>
            <a:r>
              <a:rPr lang="fr" sz="900">
                <a:solidFill>
                  <a:srgbClr val="0000FF"/>
                </a:solidFill>
                <a:latin typeface="Poppins"/>
                <a:ea typeface="Poppins"/>
                <a:cs typeface="Poppins"/>
                <a:sym typeface="Poppins"/>
              </a:rPr>
              <a:t>Comme un homme que sa mère console, Ainsi </a:t>
            </a:r>
            <a:r>
              <a:rPr b="1" lang="fr" sz="900">
                <a:solidFill>
                  <a:srgbClr val="0000FF"/>
                </a:solidFill>
                <a:latin typeface="Poppins"/>
                <a:ea typeface="Poppins"/>
                <a:cs typeface="Poppins"/>
                <a:sym typeface="Poppins"/>
              </a:rPr>
              <a:t>je vous consolerai</a:t>
            </a:r>
            <a:r>
              <a:rPr lang="fr" sz="900">
                <a:solidFill>
                  <a:srgbClr val="0000FF"/>
                </a:solidFill>
                <a:latin typeface="Poppins"/>
                <a:ea typeface="Poppins"/>
                <a:cs typeface="Poppins"/>
                <a:sym typeface="Poppins"/>
              </a:rPr>
              <a:t>; Vous serez consolés dans Jérusalem.</a:t>
            </a:r>
            <a:endParaRPr sz="900">
              <a:solidFill>
                <a:srgbClr val="0000FF"/>
              </a:solidFill>
              <a:latin typeface="Poppins"/>
              <a:ea typeface="Poppins"/>
              <a:cs typeface="Poppins"/>
              <a:sym typeface="Poppins"/>
            </a:endParaRPr>
          </a:p>
          <a:p>
            <a:pPr indent="0" lvl="0" marL="0" rtl="0" algn="l">
              <a:lnSpc>
                <a:spcPct val="115000"/>
              </a:lnSpc>
              <a:spcBef>
                <a:spcPts val="1000"/>
              </a:spcBef>
              <a:spcAft>
                <a:spcPts val="0"/>
              </a:spcAft>
              <a:buClr>
                <a:schemeClr val="dk1"/>
              </a:buClr>
              <a:buSzPts val="1100"/>
              <a:buFont typeface="Arial"/>
              <a:buNone/>
            </a:pPr>
            <a:r>
              <a:rPr lang="fr" sz="900">
                <a:solidFill>
                  <a:srgbClr val="0000FF"/>
                </a:solidFill>
                <a:latin typeface="Poppins"/>
                <a:ea typeface="Poppins"/>
                <a:cs typeface="Poppins"/>
                <a:sym typeface="Poppins"/>
              </a:rPr>
              <a:t>2 Corinthiens 7:6</a:t>
            </a:r>
            <a:endParaRPr sz="900">
              <a:solidFill>
                <a:srgbClr val="0000FF"/>
              </a:solidFill>
              <a:latin typeface="Poppins"/>
              <a:ea typeface="Poppins"/>
              <a:cs typeface="Poppins"/>
              <a:sym typeface="Poppins"/>
            </a:endParaRPr>
          </a:p>
          <a:p>
            <a:pPr indent="0" lvl="0" marL="457200" rtl="0" algn="l">
              <a:lnSpc>
                <a:spcPct val="115000"/>
              </a:lnSpc>
              <a:spcBef>
                <a:spcPts val="1000"/>
              </a:spcBef>
              <a:spcAft>
                <a:spcPts val="0"/>
              </a:spcAft>
              <a:buClr>
                <a:schemeClr val="dk1"/>
              </a:buClr>
              <a:buSzPts val="1100"/>
              <a:buFont typeface="Arial"/>
              <a:buNone/>
            </a:pPr>
            <a:r>
              <a:rPr lang="fr" sz="900">
                <a:solidFill>
                  <a:srgbClr val="0000FF"/>
                </a:solidFill>
                <a:latin typeface="Poppins"/>
                <a:ea typeface="Poppins"/>
                <a:cs typeface="Poppins"/>
                <a:sym typeface="Poppins"/>
              </a:rPr>
              <a:t>Mais </a:t>
            </a:r>
            <a:r>
              <a:rPr b="1" lang="fr" sz="900">
                <a:solidFill>
                  <a:srgbClr val="0000FF"/>
                </a:solidFill>
                <a:latin typeface="Poppins"/>
                <a:ea typeface="Poppins"/>
                <a:cs typeface="Poppins"/>
                <a:sym typeface="Poppins"/>
              </a:rPr>
              <a:t>Dieu, qui console ceux qui sont abattus</a:t>
            </a:r>
            <a:r>
              <a:rPr lang="fr" sz="900">
                <a:solidFill>
                  <a:srgbClr val="0000FF"/>
                </a:solidFill>
                <a:latin typeface="Poppins"/>
                <a:ea typeface="Poppins"/>
                <a:cs typeface="Poppins"/>
                <a:sym typeface="Poppins"/>
              </a:rPr>
              <a:t>, nous a consolés par l'arrivée de Tite,</a:t>
            </a:r>
            <a:endParaRPr sz="900">
              <a:solidFill>
                <a:srgbClr val="0000FF"/>
              </a:solidFill>
              <a:latin typeface="Poppins"/>
              <a:ea typeface="Poppins"/>
              <a:cs typeface="Poppins"/>
              <a:sym typeface="Poppins"/>
            </a:endParaRPr>
          </a:p>
          <a:p>
            <a:pPr indent="0" lvl="0" marL="0" rtl="0" algn="l">
              <a:lnSpc>
                <a:spcPct val="115000"/>
              </a:lnSpc>
              <a:spcBef>
                <a:spcPts val="1000"/>
              </a:spcBef>
              <a:spcAft>
                <a:spcPts val="0"/>
              </a:spcAft>
              <a:buClr>
                <a:schemeClr val="dk1"/>
              </a:buClr>
              <a:buSzPts val="1100"/>
              <a:buFont typeface="Arial"/>
              <a:buNone/>
            </a:pPr>
            <a:r>
              <a:rPr lang="fr" sz="900">
                <a:solidFill>
                  <a:srgbClr val="0000FF"/>
                </a:solidFill>
                <a:latin typeface="Poppins"/>
                <a:ea typeface="Poppins"/>
                <a:cs typeface="Poppins"/>
                <a:sym typeface="Poppins"/>
              </a:rPr>
              <a:t>2 Thessaloniciens 2:16</a:t>
            </a:r>
            <a:endParaRPr sz="900">
              <a:solidFill>
                <a:srgbClr val="0000FF"/>
              </a:solidFill>
              <a:latin typeface="Poppins"/>
              <a:ea typeface="Poppins"/>
              <a:cs typeface="Poppins"/>
              <a:sym typeface="Poppins"/>
            </a:endParaRPr>
          </a:p>
          <a:p>
            <a:pPr indent="0" lvl="0" marL="457200" rtl="0" algn="l">
              <a:lnSpc>
                <a:spcPct val="115000"/>
              </a:lnSpc>
              <a:spcBef>
                <a:spcPts val="1000"/>
              </a:spcBef>
              <a:spcAft>
                <a:spcPts val="0"/>
              </a:spcAft>
              <a:buClr>
                <a:schemeClr val="dk1"/>
              </a:buClr>
              <a:buSzPts val="1100"/>
              <a:buFont typeface="Arial"/>
              <a:buNone/>
            </a:pPr>
            <a:r>
              <a:rPr lang="fr" sz="900">
                <a:solidFill>
                  <a:srgbClr val="0000FF"/>
                </a:solidFill>
                <a:latin typeface="Poppins"/>
                <a:ea typeface="Poppins"/>
                <a:cs typeface="Poppins"/>
                <a:sym typeface="Poppins"/>
              </a:rPr>
              <a:t>Que notre Seigneur Jésus-Christ lui-même, et Dieu notre Père, qui nous a aimés, et qui nous a donné par sa grâce </a:t>
            </a:r>
            <a:r>
              <a:rPr b="1" lang="fr" sz="900">
                <a:solidFill>
                  <a:srgbClr val="0000FF"/>
                </a:solidFill>
                <a:latin typeface="Poppins"/>
                <a:ea typeface="Poppins"/>
                <a:cs typeface="Poppins"/>
                <a:sym typeface="Poppins"/>
              </a:rPr>
              <a:t>une consolation éternelle</a:t>
            </a:r>
            <a:r>
              <a:rPr lang="fr" sz="900">
                <a:solidFill>
                  <a:srgbClr val="0000FF"/>
                </a:solidFill>
                <a:latin typeface="Poppins"/>
                <a:ea typeface="Poppins"/>
                <a:cs typeface="Poppins"/>
                <a:sym typeface="Poppins"/>
              </a:rPr>
              <a:t> et une bonne espérance,</a:t>
            </a:r>
            <a:endParaRPr sz="900">
              <a:solidFill>
                <a:srgbClr val="0000FF"/>
              </a:solidFill>
              <a:latin typeface="Poppins"/>
              <a:ea typeface="Poppins"/>
              <a:cs typeface="Poppins"/>
              <a:sym typeface="Poppins"/>
            </a:endParaRPr>
          </a:p>
          <a:p>
            <a:pPr indent="0" lvl="0" marL="0" rtl="0" algn="l">
              <a:lnSpc>
                <a:spcPct val="115000"/>
              </a:lnSpc>
              <a:spcBef>
                <a:spcPts val="1000"/>
              </a:spcBef>
              <a:spcAft>
                <a:spcPts val="0"/>
              </a:spcAft>
              <a:buClr>
                <a:schemeClr val="dk1"/>
              </a:buClr>
              <a:buSzPts val="1100"/>
              <a:buFont typeface="Arial"/>
              <a:buNone/>
            </a:pPr>
            <a:r>
              <a:rPr lang="fr" sz="900">
                <a:solidFill>
                  <a:schemeClr val="dk1"/>
                </a:solidFill>
                <a:latin typeface="Poppins"/>
                <a:ea typeface="Poppins"/>
                <a:cs typeface="Poppins"/>
                <a:sym typeface="Poppins"/>
              </a:rPr>
              <a:t>Le Saint Esprit </a:t>
            </a:r>
            <a:r>
              <a:rPr b="1" lang="fr" sz="900">
                <a:solidFill>
                  <a:schemeClr val="dk1"/>
                </a:solidFill>
                <a:latin typeface="Poppins"/>
                <a:ea typeface="Poppins"/>
                <a:cs typeface="Poppins"/>
                <a:sym typeface="Poppins"/>
              </a:rPr>
              <a:t>est un consolateur</a:t>
            </a:r>
            <a:r>
              <a:rPr lang="fr" sz="900">
                <a:solidFill>
                  <a:schemeClr val="dk1"/>
                </a:solidFill>
                <a:latin typeface="Poppins"/>
                <a:ea typeface="Poppins"/>
                <a:cs typeface="Poppins"/>
                <a:sym typeface="Poppins"/>
              </a:rPr>
              <a:t> (2 Cor 7:6).</a:t>
            </a:r>
            <a:endParaRPr sz="900">
              <a:solidFill>
                <a:srgbClr val="0000FF"/>
              </a:solidFill>
              <a:latin typeface="Poppins"/>
              <a:ea typeface="Poppins"/>
              <a:cs typeface="Poppins"/>
              <a:sym typeface="Poppins"/>
            </a:endParaRPr>
          </a:p>
          <a:p>
            <a:pPr indent="0" lvl="0" marL="0" rtl="0" algn="l">
              <a:lnSpc>
                <a:spcPct val="115000"/>
              </a:lnSpc>
              <a:spcBef>
                <a:spcPts val="1000"/>
              </a:spcBef>
              <a:spcAft>
                <a:spcPts val="0"/>
              </a:spcAft>
              <a:buClr>
                <a:schemeClr val="dk1"/>
              </a:buClr>
              <a:buSzPts val="1100"/>
              <a:buFont typeface="Arial"/>
              <a:buNone/>
            </a:pPr>
            <a:r>
              <a:rPr lang="fr" sz="900">
                <a:solidFill>
                  <a:schemeClr val="dk1"/>
                </a:solidFill>
                <a:latin typeface="Poppins"/>
                <a:ea typeface="Poppins"/>
                <a:cs typeface="Poppins"/>
                <a:sym typeface="Poppins"/>
              </a:rPr>
              <a:t>Dieu </a:t>
            </a:r>
            <a:r>
              <a:rPr b="1" lang="fr" sz="900">
                <a:solidFill>
                  <a:schemeClr val="dk1"/>
                </a:solidFill>
                <a:latin typeface="Poppins"/>
                <a:ea typeface="Poppins"/>
                <a:cs typeface="Poppins"/>
                <a:sym typeface="Poppins"/>
              </a:rPr>
              <a:t>est un consolateur</a:t>
            </a:r>
            <a:r>
              <a:rPr lang="fr" sz="900">
                <a:solidFill>
                  <a:schemeClr val="dk1"/>
                </a:solidFill>
                <a:latin typeface="Poppins"/>
                <a:ea typeface="Poppins"/>
                <a:cs typeface="Poppins"/>
                <a:sym typeface="Poppins"/>
              </a:rPr>
              <a:t> (Ésaïe 66:13).</a:t>
            </a:r>
            <a:endParaRPr sz="900">
              <a:solidFill>
                <a:schemeClr val="dk1"/>
              </a:solidFill>
              <a:latin typeface="Poppins"/>
              <a:ea typeface="Poppins"/>
              <a:cs typeface="Poppins"/>
              <a:sym typeface="Poppins"/>
            </a:endParaRPr>
          </a:p>
          <a:p>
            <a:pPr indent="0" lvl="0" marL="0" rtl="0" algn="l">
              <a:lnSpc>
                <a:spcPct val="115000"/>
              </a:lnSpc>
              <a:spcBef>
                <a:spcPts val="1000"/>
              </a:spcBef>
              <a:spcAft>
                <a:spcPts val="0"/>
              </a:spcAft>
              <a:buClr>
                <a:schemeClr val="dk1"/>
              </a:buClr>
              <a:buSzPts val="1100"/>
              <a:buFont typeface="Arial"/>
              <a:buNone/>
            </a:pPr>
            <a:r>
              <a:rPr lang="fr" sz="900" u="sng">
                <a:solidFill>
                  <a:schemeClr val="dk1"/>
                </a:solidFill>
                <a:latin typeface="Poppins"/>
                <a:ea typeface="Poppins"/>
                <a:cs typeface="Poppins"/>
                <a:sym typeface="Poppins"/>
              </a:rPr>
              <a:t>Alors que le Saint Esprit est un consolateur</a:t>
            </a:r>
            <a:endParaRPr sz="900" u="sng">
              <a:solidFill>
                <a:schemeClr val="dk1"/>
              </a:solidFill>
              <a:latin typeface="Poppins"/>
              <a:ea typeface="Poppins"/>
              <a:cs typeface="Poppins"/>
              <a:sym typeface="Poppins"/>
            </a:endParaRPr>
          </a:p>
          <a:p>
            <a:pPr indent="0" lvl="0" marL="0" rtl="0" algn="l">
              <a:lnSpc>
                <a:spcPct val="115000"/>
              </a:lnSpc>
              <a:spcBef>
                <a:spcPts val="1000"/>
              </a:spcBef>
              <a:spcAft>
                <a:spcPts val="0"/>
              </a:spcAft>
              <a:buClr>
                <a:schemeClr val="dk1"/>
              </a:buClr>
              <a:buSzPts val="1100"/>
              <a:buFont typeface="Arial"/>
              <a:buNone/>
            </a:pPr>
            <a:r>
              <a:rPr lang="fr" sz="900">
                <a:solidFill>
                  <a:srgbClr val="FF0000"/>
                </a:solidFill>
                <a:latin typeface="Poppins"/>
                <a:ea typeface="Poppins"/>
                <a:cs typeface="Poppins"/>
                <a:sym typeface="Poppins"/>
              </a:rPr>
              <a:t>Comment Muhammad peux t'il être un consolateur et donc le Paraclet si on lui vient en aide ?</a:t>
            </a:r>
            <a:endParaRPr sz="900">
              <a:solidFill>
                <a:schemeClr val="dk1"/>
              </a:solidFill>
              <a:latin typeface="Poppins"/>
              <a:ea typeface="Poppins"/>
              <a:cs typeface="Poppins"/>
              <a:sym typeface="Poppins"/>
            </a:endParaRPr>
          </a:p>
          <a:p>
            <a:pPr indent="0" lvl="0" marL="0" rtl="0" algn="l">
              <a:spcBef>
                <a:spcPts val="100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2014ae79438_0_2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2014ae79438_0_2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600"/>
              </a:spcBef>
              <a:spcAft>
                <a:spcPts val="0"/>
              </a:spcAft>
              <a:buClr>
                <a:schemeClr val="dk1"/>
              </a:buClr>
              <a:buSzPts val="1100"/>
              <a:buFont typeface="Arial"/>
              <a:buNone/>
            </a:pPr>
            <a:r>
              <a:rPr lang="fr" sz="1400">
                <a:solidFill>
                  <a:srgbClr val="434343"/>
                </a:solidFill>
                <a:latin typeface="Poppins"/>
                <a:ea typeface="Poppins"/>
                <a:cs typeface="Poppins"/>
                <a:sym typeface="Poppins"/>
              </a:rPr>
              <a:t>Argument 6 / </a:t>
            </a:r>
            <a:r>
              <a:rPr baseline="-25000" lang="fr" sz="1400">
                <a:solidFill>
                  <a:srgbClr val="434343"/>
                </a:solidFill>
                <a:latin typeface="Poppins"/>
                <a:ea typeface="Poppins"/>
                <a:cs typeface="Poppins"/>
                <a:sym typeface="Poppins"/>
              </a:rPr>
              <a:t>Envoyé de Dieu</a:t>
            </a:r>
            <a:endParaRPr sz="1400">
              <a:solidFill>
                <a:srgbClr val="434343"/>
              </a:solidFill>
              <a:latin typeface="Poppins"/>
              <a:ea typeface="Poppins"/>
              <a:cs typeface="Poppins"/>
              <a:sym typeface="Poppins"/>
            </a:endParaRPr>
          </a:p>
          <a:p>
            <a:pPr indent="0" lvl="0" marL="0" rtl="0" algn="l">
              <a:lnSpc>
                <a:spcPct val="115000"/>
              </a:lnSpc>
              <a:spcBef>
                <a:spcPts val="1000"/>
              </a:spcBef>
              <a:spcAft>
                <a:spcPts val="0"/>
              </a:spcAft>
              <a:buClr>
                <a:schemeClr val="dk1"/>
              </a:buClr>
              <a:buSzPts val="1100"/>
              <a:buFont typeface="Arial"/>
              <a:buNone/>
            </a:pPr>
            <a:r>
              <a:rPr i="1" lang="fr" sz="900" u="sng">
                <a:solidFill>
                  <a:schemeClr val="dk1"/>
                </a:solidFill>
                <a:latin typeface="Poppins"/>
                <a:ea typeface="Poppins"/>
                <a:cs typeface="Poppins"/>
                <a:sym typeface="Poppins"/>
              </a:rPr>
              <a:t>Comment le Saint Esprit est-il un envoyé de Dieu ?</a:t>
            </a:r>
            <a:endParaRPr i="1" sz="900" u="sng">
              <a:solidFill>
                <a:schemeClr val="dk1"/>
              </a:solidFill>
              <a:latin typeface="Poppins"/>
              <a:ea typeface="Poppins"/>
              <a:cs typeface="Poppins"/>
              <a:sym typeface="Poppins"/>
            </a:endParaRPr>
          </a:p>
          <a:p>
            <a:pPr indent="0" lvl="0" marL="0" rtl="0" algn="l">
              <a:lnSpc>
                <a:spcPct val="115000"/>
              </a:lnSpc>
              <a:spcBef>
                <a:spcPts val="1000"/>
              </a:spcBef>
              <a:spcAft>
                <a:spcPts val="0"/>
              </a:spcAft>
              <a:buClr>
                <a:schemeClr val="dk1"/>
              </a:buClr>
              <a:buSzPts val="1100"/>
              <a:buFont typeface="Arial"/>
              <a:buNone/>
            </a:pPr>
            <a:r>
              <a:rPr lang="fr" sz="900">
                <a:solidFill>
                  <a:srgbClr val="0000FF"/>
                </a:solidFill>
                <a:latin typeface="Poppins"/>
                <a:ea typeface="Poppins"/>
                <a:cs typeface="Poppins"/>
                <a:sym typeface="Poppins"/>
              </a:rPr>
              <a:t>Joël 2:27-28</a:t>
            </a:r>
            <a:endParaRPr sz="900">
              <a:solidFill>
                <a:srgbClr val="0000FF"/>
              </a:solidFill>
              <a:latin typeface="Poppins"/>
              <a:ea typeface="Poppins"/>
              <a:cs typeface="Poppins"/>
              <a:sym typeface="Poppins"/>
            </a:endParaRPr>
          </a:p>
          <a:p>
            <a:pPr indent="0" lvl="0" marL="457200" rtl="0" algn="l">
              <a:lnSpc>
                <a:spcPct val="115000"/>
              </a:lnSpc>
              <a:spcBef>
                <a:spcPts val="1000"/>
              </a:spcBef>
              <a:spcAft>
                <a:spcPts val="0"/>
              </a:spcAft>
              <a:buClr>
                <a:schemeClr val="dk1"/>
              </a:buClr>
              <a:buSzPts val="1100"/>
              <a:buFont typeface="Arial"/>
              <a:buNone/>
            </a:pPr>
            <a:r>
              <a:rPr lang="fr" sz="900">
                <a:solidFill>
                  <a:srgbClr val="0000FF"/>
                </a:solidFill>
                <a:latin typeface="Poppins"/>
                <a:ea typeface="Poppins"/>
                <a:cs typeface="Poppins"/>
                <a:sym typeface="Poppins"/>
              </a:rPr>
              <a:t>Et vous saurez que </a:t>
            </a:r>
            <a:r>
              <a:rPr b="1" lang="fr" sz="900">
                <a:solidFill>
                  <a:srgbClr val="0000FF"/>
                </a:solidFill>
                <a:latin typeface="Poppins"/>
                <a:ea typeface="Poppins"/>
                <a:cs typeface="Poppins"/>
                <a:sym typeface="Poppins"/>
              </a:rPr>
              <a:t>je suis au milieu d'Israël</a:t>
            </a:r>
            <a:r>
              <a:rPr lang="fr" sz="900">
                <a:solidFill>
                  <a:srgbClr val="0000FF"/>
                </a:solidFill>
                <a:latin typeface="Poppins"/>
                <a:ea typeface="Poppins"/>
                <a:cs typeface="Poppins"/>
                <a:sym typeface="Poppins"/>
              </a:rPr>
              <a:t>, Que </a:t>
            </a:r>
            <a:r>
              <a:rPr b="1" lang="fr" sz="900">
                <a:solidFill>
                  <a:srgbClr val="0000FF"/>
                </a:solidFill>
                <a:latin typeface="Poppins"/>
                <a:ea typeface="Poppins"/>
                <a:cs typeface="Poppins"/>
                <a:sym typeface="Poppins"/>
              </a:rPr>
              <a:t>je suis l'Eternel</a:t>
            </a:r>
            <a:r>
              <a:rPr lang="fr" sz="900">
                <a:solidFill>
                  <a:srgbClr val="0000FF"/>
                </a:solidFill>
                <a:latin typeface="Poppins"/>
                <a:ea typeface="Poppins"/>
                <a:cs typeface="Poppins"/>
                <a:sym typeface="Poppins"/>
              </a:rPr>
              <a:t>, votre Dieu, et qu'il n'y en a point d'autre, Et mon peuple ne sera plus jamais dans la confusion. Après cela, </a:t>
            </a:r>
            <a:r>
              <a:rPr b="1" lang="fr" sz="900">
                <a:solidFill>
                  <a:srgbClr val="0000FF"/>
                </a:solidFill>
                <a:latin typeface="Poppins"/>
                <a:ea typeface="Poppins"/>
                <a:cs typeface="Poppins"/>
                <a:sym typeface="Poppins"/>
              </a:rPr>
              <a:t>je répandrai mon esprit sur toute chair</a:t>
            </a:r>
            <a:r>
              <a:rPr lang="fr" sz="900">
                <a:solidFill>
                  <a:srgbClr val="0000FF"/>
                </a:solidFill>
                <a:latin typeface="Poppins"/>
                <a:ea typeface="Poppins"/>
                <a:cs typeface="Poppins"/>
                <a:sym typeface="Poppins"/>
              </a:rPr>
              <a:t>; Vos fils et </a:t>
            </a:r>
            <a:r>
              <a:rPr b="1" lang="fr" sz="900">
                <a:solidFill>
                  <a:srgbClr val="0000FF"/>
                </a:solidFill>
                <a:latin typeface="Poppins"/>
                <a:ea typeface="Poppins"/>
                <a:cs typeface="Poppins"/>
                <a:sym typeface="Poppins"/>
              </a:rPr>
              <a:t>vos filles prophétiseront, vos vieillards auront des songes</a:t>
            </a:r>
            <a:r>
              <a:rPr lang="fr" sz="900">
                <a:solidFill>
                  <a:srgbClr val="0000FF"/>
                </a:solidFill>
                <a:latin typeface="Poppins"/>
                <a:ea typeface="Poppins"/>
                <a:cs typeface="Poppins"/>
                <a:sym typeface="Poppins"/>
              </a:rPr>
              <a:t>, Et vos jeunes gens des visions.</a:t>
            </a:r>
            <a:endParaRPr sz="900">
              <a:solidFill>
                <a:srgbClr val="0000FF"/>
              </a:solidFill>
              <a:latin typeface="Poppins"/>
              <a:ea typeface="Poppins"/>
              <a:cs typeface="Poppins"/>
              <a:sym typeface="Poppins"/>
            </a:endParaRPr>
          </a:p>
          <a:p>
            <a:pPr indent="0" lvl="0" marL="0" rtl="0" algn="l">
              <a:lnSpc>
                <a:spcPct val="115000"/>
              </a:lnSpc>
              <a:spcBef>
                <a:spcPts val="1000"/>
              </a:spcBef>
              <a:spcAft>
                <a:spcPts val="0"/>
              </a:spcAft>
              <a:buClr>
                <a:schemeClr val="dk1"/>
              </a:buClr>
              <a:buSzPts val="1100"/>
              <a:buFont typeface="Arial"/>
              <a:buNone/>
            </a:pPr>
            <a:r>
              <a:rPr lang="fr" sz="900">
                <a:solidFill>
                  <a:srgbClr val="0000FF"/>
                </a:solidFill>
                <a:latin typeface="Poppins"/>
                <a:ea typeface="Poppins"/>
                <a:cs typeface="Poppins"/>
                <a:sym typeface="Poppins"/>
              </a:rPr>
              <a:t>Actes 21:9-10</a:t>
            </a:r>
            <a:endParaRPr sz="900">
              <a:solidFill>
                <a:srgbClr val="0000FF"/>
              </a:solidFill>
              <a:latin typeface="Poppins"/>
              <a:ea typeface="Poppins"/>
              <a:cs typeface="Poppins"/>
              <a:sym typeface="Poppins"/>
            </a:endParaRPr>
          </a:p>
          <a:p>
            <a:pPr indent="0" lvl="0" marL="457200" rtl="0" algn="l">
              <a:lnSpc>
                <a:spcPct val="115000"/>
              </a:lnSpc>
              <a:spcBef>
                <a:spcPts val="1000"/>
              </a:spcBef>
              <a:spcAft>
                <a:spcPts val="0"/>
              </a:spcAft>
              <a:buClr>
                <a:schemeClr val="dk1"/>
              </a:buClr>
              <a:buSzPts val="1100"/>
              <a:buFont typeface="Arial"/>
              <a:buNone/>
            </a:pPr>
            <a:r>
              <a:rPr lang="fr" sz="900">
                <a:solidFill>
                  <a:srgbClr val="0000FF"/>
                </a:solidFill>
                <a:latin typeface="Poppins"/>
                <a:ea typeface="Poppins"/>
                <a:cs typeface="Poppins"/>
                <a:sym typeface="Poppins"/>
              </a:rPr>
              <a:t>Il avait </a:t>
            </a:r>
            <a:r>
              <a:rPr b="1" lang="fr" sz="900">
                <a:solidFill>
                  <a:srgbClr val="0000FF"/>
                </a:solidFill>
                <a:latin typeface="Poppins"/>
                <a:ea typeface="Poppins"/>
                <a:cs typeface="Poppins"/>
                <a:sym typeface="Poppins"/>
              </a:rPr>
              <a:t>quatre filles vierges qui prophétisaient</a:t>
            </a:r>
            <a:r>
              <a:rPr lang="fr" sz="900">
                <a:solidFill>
                  <a:srgbClr val="0000FF"/>
                </a:solidFill>
                <a:latin typeface="Poppins"/>
                <a:ea typeface="Poppins"/>
                <a:cs typeface="Poppins"/>
                <a:sym typeface="Poppins"/>
              </a:rPr>
              <a:t>. comme nous étions là depuis plusieurs jours, </a:t>
            </a:r>
            <a:r>
              <a:rPr b="1" lang="fr" sz="900">
                <a:solidFill>
                  <a:srgbClr val="0000FF"/>
                </a:solidFill>
                <a:latin typeface="Poppins"/>
                <a:ea typeface="Poppins"/>
                <a:cs typeface="Poppins"/>
                <a:sym typeface="Poppins"/>
              </a:rPr>
              <a:t>un prophète</a:t>
            </a:r>
            <a:r>
              <a:rPr lang="fr" sz="900">
                <a:solidFill>
                  <a:srgbClr val="0000FF"/>
                </a:solidFill>
                <a:latin typeface="Poppins"/>
                <a:ea typeface="Poppins"/>
                <a:cs typeface="Poppins"/>
                <a:sym typeface="Poppins"/>
              </a:rPr>
              <a:t>, nommé Agabus, descendit de Judée,</a:t>
            </a:r>
            <a:endParaRPr sz="900">
              <a:solidFill>
                <a:srgbClr val="0000FF"/>
              </a:solidFill>
              <a:latin typeface="Poppins"/>
              <a:ea typeface="Poppins"/>
              <a:cs typeface="Poppins"/>
              <a:sym typeface="Poppins"/>
            </a:endParaRPr>
          </a:p>
          <a:p>
            <a:pPr indent="0" lvl="0" marL="0" rtl="0" algn="l">
              <a:lnSpc>
                <a:spcPct val="115000"/>
              </a:lnSpc>
              <a:spcBef>
                <a:spcPts val="1000"/>
              </a:spcBef>
              <a:spcAft>
                <a:spcPts val="0"/>
              </a:spcAft>
              <a:buClr>
                <a:schemeClr val="dk1"/>
              </a:buClr>
              <a:buSzPts val="1100"/>
              <a:buFont typeface="Arial"/>
              <a:buNone/>
            </a:pPr>
            <a:r>
              <a:rPr lang="fr" sz="900">
                <a:solidFill>
                  <a:srgbClr val="0000FF"/>
                </a:solidFill>
                <a:latin typeface="Poppins"/>
                <a:ea typeface="Poppins"/>
                <a:cs typeface="Poppins"/>
                <a:sym typeface="Poppins"/>
              </a:rPr>
              <a:t>Proverbes 1:23</a:t>
            </a:r>
            <a:endParaRPr sz="900">
              <a:solidFill>
                <a:srgbClr val="0000FF"/>
              </a:solidFill>
              <a:latin typeface="Poppins"/>
              <a:ea typeface="Poppins"/>
              <a:cs typeface="Poppins"/>
              <a:sym typeface="Poppins"/>
            </a:endParaRPr>
          </a:p>
          <a:p>
            <a:pPr indent="0" lvl="0" marL="457200" rtl="0" algn="l">
              <a:lnSpc>
                <a:spcPct val="115000"/>
              </a:lnSpc>
              <a:spcBef>
                <a:spcPts val="1000"/>
              </a:spcBef>
              <a:spcAft>
                <a:spcPts val="0"/>
              </a:spcAft>
              <a:buClr>
                <a:schemeClr val="dk1"/>
              </a:buClr>
              <a:buSzPts val="1100"/>
              <a:buFont typeface="Arial"/>
              <a:buNone/>
            </a:pPr>
            <a:r>
              <a:rPr lang="fr" sz="900">
                <a:solidFill>
                  <a:srgbClr val="0000FF"/>
                </a:solidFill>
                <a:latin typeface="Poppins"/>
                <a:ea typeface="Poppins"/>
                <a:cs typeface="Poppins"/>
                <a:sym typeface="Poppins"/>
              </a:rPr>
              <a:t>Tournez-vous pour écouter mes réprimandes! Voici, </a:t>
            </a:r>
            <a:r>
              <a:rPr b="1" lang="fr" sz="900">
                <a:solidFill>
                  <a:srgbClr val="0000FF"/>
                </a:solidFill>
                <a:latin typeface="Poppins"/>
                <a:ea typeface="Poppins"/>
                <a:cs typeface="Poppins"/>
                <a:sym typeface="Poppins"/>
              </a:rPr>
              <a:t>je (l’Eternel) répandrai sur vous mon esprit</a:t>
            </a:r>
            <a:r>
              <a:rPr lang="fr" sz="900">
                <a:solidFill>
                  <a:srgbClr val="0000FF"/>
                </a:solidFill>
                <a:latin typeface="Poppins"/>
                <a:ea typeface="Poppins"/>
                <a:cs typeface="Poppins"/>
                <a:sym typeface="Poppins"/>
              </a:rPr>
              <a:t>, Je vous ferai connaître mes paroles…</a:t>
            </a:r>
            <a:endParaRPr sz="900">
              <a:solidFill>
                <a:srgbClr val="0000FF"/>
              </a:solidFill>
              <a:latin typeface="Poppins"/>
              <a:ea typeface="Poppins"/>
              <a:cs typeface="Poppins"/>
              <a:sym typeface="Poppins"/>
            </a:endParaRPr>
          </a:p>
          <a:p>
            <a:pPr indent="0" lvl="0" marL="0" rtl="0" algn="l">
              <a:lnSpc>
                <a:spcPct val="115000"/>
              </a:lnSpc>
              <a:spcBef>
                <a:spcPts val="1000"/>
              </a:spcBef>
              <a:spcAft>
                <a:spcPts val="0"/>
              </a:spcAft>
              <a:buClr>
                <a:schemeClr val="dk1"/>
              </a:buClr>
              <a:buSzPts val="1100"/>
              <a:buFont typeface="Arial"/>
              <a:buNone/>
            </a:pPr>
            <a:r>
              <a:rPr lang="fr" sz="900">
                <a:solidFill>
                  <a:srgbClr val="0000FF"/>
                </a:solidFill>
                <a:latin typeface="Poppins"/>
                <a:ea typeface="Poppins"/>
                <a:cs typeface="Poppins"/>
                <a:sym typeface="Poppins"/>
              </a:rPr>
              <a:t>Ézéchiel 36:25-27</a:t>
            </a:r>
            <a:endParaRPr sz="900">
              <a:solidFill>
                <a:srgbClr val="0000FF"/>
              </a:solidFill>
              <a:latin typeface="Poppins"/>
              <a:ea typeface="Poppins"/>
              <a:cs typeface="Poppins"/>
              <a:sym typeface="Poppins"/>
            </a:endParaRPr>
          </a:p>
          <a:p>
            <a:pPr indent="0" lvl="0" marL="457200" rtl="0" algn="l">
              <a:lnSpc>
                <a:spcPct val="115000"/>
              </a:lnSpc>
              <a:spcBef>
                <a:spcPts val="1000"/>
              </a:spcBef>
              <a:spcAft>
                <a:spcPts val="0"/>
              </a:spcAft>
              <a:buClr>
                <a:schemeClr val="dk1"/>
              </a:buClr>
              <a:buSzPts val="1100"/>
              <a:buFont typeface="Arial"/>
              <a:buNone/>
            </a:pPr>
            <a:r>
              <a:rPr lang="fr" sz="900">
                <a:solidFill>
                  <a:srgbClr val="0000FF"/>
                </a:solidFill>
                <a:latin typeface="Poppins"/>
                <a:ea typeface="Poppins"/>
                <a:cs typeface="Poppins"/>
                <a:sym typeface="Poppins"/>
              </a:rPr>
              <a:t>Je répandrai sur vous une eau pure, et vous serez purifiés; je vous purifierai de toutes vos souillures et de toutes vos idoles. Je vous donnerai un cœur nouveau, et </a:t>
            </a:r>
            <a:r>
              <a:rPr b="1" lang="fr" sz="900">
                <a:solidFill>
                  <a:srgbClr val="0000FF"/>
                </a:solidFill>
                <a:latin typeface="Poppins"/>
                <a:ea typeface="Poppins"/>
                <a:cs typeface="Poppins"/>
                <a:sym typeface="Poppins"/>
              </a:rPr>
              <a:t>je (l’Eternel) mettrai en vous un esprit nouveau</a:t>
            </a:r>
            <a:r>
              <a:rPr lang="fr" sz="900">
                <a:solidFill>
                  <a:srgbClr val="0000FF"/>
                </a:solidFill>
                <a:latin typeface="Poppins"/>
                <a:ea typeface="Poppins"/>
                <a:cs typeface="Poppins"/>
                <a:sym typeface="Poppins"/>
              </a:rPr>
              <a:t>; j'ôterai de votre corps le cœur de pierre, et je vous donnerai un cœur de chair. </a:t>
            </a:r>
            <a:r>
              <a:rPr b="1" lang="fr" sz="900">
                <a:solidFill>
                  <a:srgbClr val="0000FF"/>
                </a:solidFill>
                <a:latin typeface="Poppins"/>
                <a:ea typeface="Poppins"/>
                <a:cs typeface="Poppins"/>
                <a:sym typeface="Poppins"/>
              </a:rPr>
              <a:t>Je mettrai mon esprit en vous</a:t>
            </a:r>
            <a:r>
              <a:rPr lang="fr" sz="900">
                <a:solidFill>
                  <a:srgbClr val="0000FF"/>
                </a:solidFill>
                <a:latin typeface="Poppins"/>
                <a:ea typeface="Poppins"/>
                <a:cs typeface="Poppins"/>
                <a:sym typeface="Poppins"/>
              </a:rPr>
              <a:t>, et je ferai en sorte que vous suiviez mes ordonnances, et que vous observiez et pratiquiez mes lois.</a:t>
            </a:r>
            <a:endParaRPr sz="900">
              <a:solidFill>
                <a:srgbClr val="0000FF"/>
              </a:solidFill>
              <a:latin typeface="Poppins"/>
              <a:ea typeface="Poppins"/>
              <a:cs typeface="Poppins"/>
              <a:sym typeface="Poppins"/>
            </a:endParaRPr>
          </a:p>
          <a:p>
            <a:pPr indent="0" lvl="0" marL="0" rtl="0" algn="l">
              <a:lnSpc>
                <a:spcPct val="115000"/>
              </a:lnSpc>
              <a:spcBef>
                <a:spcPts val="1000"/>
              </a:spcBef>
              <a:spcAft>
                <a:spcPts val="0"/>
              </a:spcAft>
              <a:buClr>
                <a:schemeClr val="dk1"/>
              </a:buClr>
              <a:buSzPts val="1100"/>
              <a:buFont typeface="Arial"/>
              <a:buNone/>
            </a:pPr>
            <a:r>
              <a:rPr lang="fr" sz="900">
                <a:solidFill>
                  <a:schemeClr val="dk1"/>
                </a:solidFill>
                <a:latin typeface="Poppins"/>
                <a:ea typeface="Poppins"/>
                <a:cs typeface="Poppins"/>
                <a:sym typeface="Poppins"/>
              </a:rPr>
              <a:t>Si l’on veut comprendre la prophétie de l’annonce du paraclet, il faut la prendre dans son entièreté. Le </a:t>
            </a:r>
            <a:r>
              <a:rPr b="1" lang="fr" sz="900">
                <a:solidFill>
                  <a:schemeClr val="dk1"/>
                </a:solidFill>
                <a:latin typeface="Poppins"/>
                <a:ea typeface="Poppins"/>
                <a:cs typeface="Poppins"/>
                <a:sym typeface="Poppins"/>
              </a:rPr>
              <a:t>Saint Esprit était déjà prophétisé</a:t>
            </a:r>
            <a:r>
              <a:rPr lang="fr" sz="900">
                <a:solidFill>
                  <a:schemeClr val="dk1"/>
                </a:solidFill>
                <a:latin typeface="Poppins"/>
                <a:ea typeface="Poppins"/>
                <a:cs typeface="Poppins"/>
                <a:sym typeface="Poppins"/>
              </a:rPr>
              <a:t> dans la loi et les prophètes (ancien testament). Il (Saint Esprit) </a:t>
            </a:r>
            <a:r>
              <a:rPr b="1" lang="fr" sz="900">
                <a:solidFill>
                  <a:schemeClr val="dk1"/>
                </a:solidFill>
                <a:latin typeface="Poppins"/>
                <a:ea typeface="Poppins"/>
                <a:cs typeface="Poppins"/>
                <a:sym typeface="Poppins"/>
              </a:rPr>
              <a:t>est envoyé par Dieu</a:t>
            </a:r>
            <a:r>
              <a:rPr lang="fr" sz="900">
                <a:solidFill>
                  <a:schemeClr val="dk1"/>
                </a:solidFill>
                <a:latin typeface="Poppins"/>
                <a:ea typeface="Poppins"/>
                <a:cs typeface="Poppins"/>
                <a:sym typeface="Poppins"/>
              </a:rPr>
              <a:t> (Joël 2:27-28, Prov 1:23, Ézéchiel 36:25-27). Son envoi aura lieu du temps des apôtres.</a:t>
            </a:r>
            <a:endParaRPr sz="900">
              <a:solidFill>
                <a:schemeClr val="dk1"/>
              </a:solidFill>
              <a:latin typeface="Poppins"/>
              <a:ea typeface="Poppins"/>
              <a:cs typeface="Poppins"/>
              <a:sym typeface="Poppins"/>
            </a:endParaRPr>
          </a:p>
          <a:p>
            <a:pPr indent="0" lvl="0" marL="0" rtl="0" algn="l">
              <a:lnSpc>
                <a:spcPct val="115000"/>
              </a:lnSpc>
              <a:spcBef>
                <a:spcPts val="1000"/>
              </a:spcBef>
              <a:spcAft>
                <a:spcPts val="0"/>
              </a:spcAft>
              <a:buClr>
                <a:schemeClr val="dk1"/>
              </a:buClr>
              <a:buSzPts val="1100"/>
              <a:buFont typeface="Arial"/>
              <a:buNone/>
            </a:pPr>
            <a:r>
              <a:rPr b="1" lang="fr" sz="900">
                <a:solidFill>
                  <a:schemeClr val="dk1"/>
                </a:solidFill>
                <a:uFill>
                  <a:noFill/>
                </a:uFill>
                <a:latin typeface="Poppins"/>
                <a:ea typeface="Poppins"/>
                <a:cs typeface="Poppins"/>
                <a:sym typeface="Poppins"/>
                <a:hlinkClick r:id="rId2">
                  <a:extLst>
                    <a:ext uri="{A12FA001-AC4F-418D-AE19-62706E023703}">
                      <ahyp:hlinkClr val="tx"/>
                    </a:ext>
                  </a:extLst>
                </a:hlinkClick>
              </a:rPr>
              <a:t>🔺 A noter :</a:t>
            </a:r>
            <a:r>
              <a:rPr lang="fr" sz="900">
                <a:solidFill>
                  <a:schemeClr val="dk1"/>
                </a:solidFill>
                <a:uFill>
                  <a:noFill/>
                </a:uFill>
                <a:latin typeface="Poppins"/>
                <a:ea typeface="Poppins"/>
                <a:cs typeface="Poppins"/>
                <a:sym typeface="Poppins"/>
                <a:hlinkClick r:id="rId3">
                  <a:extLst>
                    <a:ext uri="{A12FA001-AC4F-418D-AE19-62706E023703}">
                      <ahyp:hlinkClr val="tx"/>
                    </a:ext>
                  </a:extLst>
                </a:hlinkClick>
              </a:rPr>
              <a:t> Ici on remarque que le Saint Esprit devait venir quand l’Eternel était  au milieu d’Israël, donc à l'époque de Jésus et non celle de Muhammad.</a:t>
            </a:r>
            <a:endParaRPr sz="900">
              <a:solidFill>
                <a:schemeClr val="dk1"/>
              </a:solidFill>
              <a:latin typeface="Poppins"/>
              <a:ea typeface="Poppins"/>
              <a:cs typeface="Poppins"/>
              <a:sym typeface="Poppins"/>
            </a:endParaRPr>
          </a:p>
          <a:p>
            <a:pPr indent="0" lvl="0" marL="0" rtl="0" algn="l">
              <a:lnSpc>
                <a:spcPct val="115000"/>
              </a:lnSpc>
              <a:spcBef>
                <a:spcPts val="1000"/>
              </a:spcBef>
              <a:spcAft>
                <a:spcPts val="0"/>
              </a:spcAft>
              <a:buClr>
                <a:schemeClr val="dk1"/>
              </a:buClr>
              <a:buSzPts val="1100"/>
              <a:buFont typeface="Arial"/>
              <a:buNone/>
            </a:pPr>
            <a:r>
              <a:rPr lang="fr" sz="900">
                <a:solidFill>
                  <a:schemeClr val="dk1"/>
                </a:solidFill>
                <a:latin typeface="Poppins"/>
                <a:ea typeface="Poppins"/>
                <a:cs typeface="Poppins"/>
                <a:sym typeface="Poppins"/>
              </a:rPr>
              <a:t>Voir aussi : </a:t>
            </a:r>
            <a:r>
              <a:rPr lang="fr" sz="900" u="sng">
                <a:solidFill>
                  <a:srgbClr val="1155CC"/>
                </a:solidFill>
                <a:latin typeface="Poppins"/>
                <a:ea typeface="Poppins"/>
                <a:cs typeface="Poppins"/>
                <a:sym typeface="Poppins"/>
                <a:hlinkClick r:id="rId4">
                  <a:extLst>
                    <a:ext uri="{A12FA001-AC4F-418D-AE19-62706E023703}">
                      <ahyp:hlinkClr val="tx"/>
                    </a:ext>
                  </a:extLst>
                </a:hlinkClick>
              </a:rPr>
              <a:t>La réalisation de la prophétie.</a:t>
            </a:r>
            <a:endParaRPr sz="900">
              <a:solidFill>
                <a:schemeClr val="dk1"/>
              </a:solidFill>
              <a:latin typeface="Poppins"/>
              <a:ea typeface="Poppins"/>
              <a:cs typeface="Poppins"/>
              <a:sym typeface="Poppins"/>
            </a:endParaRPr>
          </a:p>
          <a:p>
            <a:pPr indent="0" lvl="0" marL="0" rtl="0" algn="l">
              <a:lnSpc>
                <a:spcPct val="115000"/>
              </a:lnSpc>
              <a:spcBef>
                <a:spcPts val="1000"/>
              </a:spcBef>
              <a:spcAft>
                <a:spcPts val="0"/>
              </a:spcAft>
              <a:buClr>
                <a:schemeClr val="dk1"/>
              </a:buClr>
              <a:buSzPts val="1100"/>
              <a:buFont typeface="Arial"/>
              <a:buNone/>
            </a:pPr>
            <a:r>
              <a:rPr lang="fr" sz="900" u="sng">
                <a:solidFill>
                  <a:schemeClr val="dk1"/>
                </a:solidFill>
                <a:latin typeface="Poppins"/>
                <a:ea typeface="Poppins"/>
                <a:cs typeface="Poppins"/>
                <a:sym typeface="Poppins"/>
              </a:rPr>
              <a:t>Alors que le Saint Esprit est envoyé de Dieu.</a:t>
            </a:r>
            <a:endParaRPr sz="900" u="sng">
              <a:solidFill>
                <a:schemeClr val="dk1"/>
              </a:solidFill>
              <a:latin typeface="Poppins"/>
              <a:ea typeface="Poppins"/>
              <a:cs typeface="Poppins"/>
              <a:sym typeface="Poppins"/>
            </a:endParaRPr>
          </a:p>
          <a:p>
            <a:pPr indent="0" lvl="0" marL="0" rtl="0" algn="l">
              <a:lnSpc>
                <a:spcPct val="115000"/>
              </a:lnSpc>
              <a:spcBef>
                <a:spcPts val="1000"/>
              </a:spcBef>
              <a:spcAft>
                <a:spcPts val="0"/>
              </a:spcAft>
              <a:buClr>
                <a:schemeClr val="dk1"/>
              </a:buClr>
              <a:buSzPts val="1100"/>
              <a:buFont typeface="Arial"/>
              <a:buNone/>
            </a:pPr>
            <a:r>
              <a:rPr lang="fr" sz="900">
                <a:solidFill>
                  <a:srgbClr val="FF0000"/>
                </a:solidFill>
                <a:latin typeface="Poppins"/>
                <a:ea typeface="Poppins"/>
                <a:cs typeface="Poppins"/>
                <a:sym typeface="Poppins"/>
              </a:rPr>
              <a:t>De quel Dieu Muhammad est-il envoyé ? de יהוה ou de الله ?</a:t>
            </a:r>
            <a:endParaRPr sz="900">
              <a:solidFill>
                <a:srgbClr val="FF0000"/>
              </a:solidFill>
              <a:latin typeface="Poppins"/>
              <a:ea typeface="Poppins"/>
              <a:cs typeface="Poppins"/>
              <a:sym typeface="Poppins"/>
            </a:endParaRPr>
          </a:p>
          <a:p>
            <a:pPr indent="0" lvl="0" marL="0" rtl="0" algn="l">
              <a:lnSpc>
                <a:spcPct val="115000"/>
              </a:lnSpc>
              <a:spcBef>
                <a:spcPts val="1000"/>
              </a:spcBef>
              <a:spcAft>
                <a:spcPts val="1000"/>
              </a:spcAft>
              <a:buClr>
                <a:schemeClr val="dk1"/>
              </a:buClr>
              <a:buSzPts val="1100"/>
              <a:buFont typeface="Arial"/>
              <a:buNone/>
            </a:pPr>
            <a:r>
              <a:rPr lang="fr" sz="900">
                <a:solidFill>
                  <a:srgbClr val="FF0000"/>
                </a:solidFill>
                <a:latin typeface="Poppins"/>
                <a:ea typeface="Poppins"/>
                <a:cs typeface="Poppins"/>
                <a:sym typeface="Poppins"/>
              </a:rPr>
              <a:t>Comment Dieu aurait pu envoyer un prophète après le messie ? Peut on être sauvé deux fois ? Dieu se serait-il trompé ? Qui peut croire en un Dieu qui n’est pas capable de garder sa parole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014ae79438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2014ae79438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2000"/>
              </a:spcBef>
              <a:spcAft>
                <a:spcPts val="0"/>
              </a:spcAft>
              <a:buClr>
                <a:schemeClr val="dk1"/>
              </a:buClr>
              <a:buSzPts val="1100"/>
              <a:buFont typeface="Arial"/>
              <a:buNone/>
            </a:pPr>
            <a:r>
              <a:rPr lang="fr" sz="1800">
                <a:solidFill>
                  <a:schemeClr val="dk1"/>
                </a:solidFill>
                <a:latin typeface="Poppins"/>
                <a:ea typeface="Poppins"/>
                <a:cs typeface="Poppins"/>
                <a:sym typeface="Poppins"/>
              </a:rPr>
              <a:t>Enjeux / </a:t>
            </a:r>
            <a:r>
              <a:rPr baseline="-25000" lang="fr" sz="1800">
                <a:solidFill>
                  <a:schemeClr val="dk1"/>
                </a:solidFill>
                <a:latin typeface="Poppins"/>
                <a:ea typeface="Poppins"/>
                <a:cs typeface="Poppins"/>
                <a:sym typeface="Poppins"/>
              </a:rPr>
              <a:t>Objectif du débat</a:t>
            </a:r>
            <a:endParaRPr baseline="-25000" sz="1800">
              <a:solidFill>
                <a:schemeClr val="dk1"/>
              </a:solidFill>
              <a:latin typeface="Poppins"/>
              <a:ea typeface="Poppins"/>
              <a:cs typeface="Poppins"/>
              <a:sym typeface="Poppins"/>
            </a:endParaRPr>
          </a:p>
          <a:p>
            <a:pPr indent="-285750" lvl="0" marL="457200" rtl="0" algn="l">
              <a:lnSpc>
                <a:spcPct val="115000"/>
              </a:lnSpc>
              <a:spcBef>
                <a:spcPts val="600"/>
              </a:spcBef>
              <a:spcAft>
                <a:spcPts val="0"/>
              </a:spcAft>
              <a:buClr>
                <a:schemeClr val="dk1"/>
              </a:buClr>
              <a:buSzPts val="900"/>
              <a:buFont typeface="Poppins"/>
              <a:buChar char="●"/>
            </a:pPr>
            <a:r>
              <a:rPr lang="fr" sz="900">
                <a:solidFill>
                  <a:schemeClr val="dk1"/>
                </a:solidFill>
                <a:latin typeface="Poppins"/>
                <a:ea typeface="Poppins"/>
                <a:cs typeface="Poppins"/>
                <a:sym typeface="Poppins"/>
              </a:rPr>
              <a:t>Démontrer qu’il n’existe </a:t>
            </a:r>
            <a:r>
              <a:rPr b="1" lang="fr" sz="900">
                <a:solidFill>
                  <a:schemeClr val="dk1"/>
                </a:solidFill>
                <a:latin typeface="Poppins"/>
                <a:ea typeface="Poppins"/>
                <a:cs typeface="Poppins"/>
                <a:sym typeface="Poppins"/>
              </a:rPr>
              <a:t>pas de prophétie anoncant l’islam</a:t>
            </a:r>
            <a:r>
              <a:rPr lang="fr" sz="900">
                <a:solidFill>
                  <a:schemeClr val="dk1"/>
                </a:solidFill>
                <a:latin typeface="Poppins"/>
                <a:ea typeface="Poppins"/>
                <a:cs typeface="Poppins"/>
                <a:sym typeface="Poppins"/>
              </a:rPr>
              <a:t> dans le corpus Johanique.</a:t>
            </a:r>
            <a:endParaRPr sz="900">
              <a:solidFill>
                <a:schemeClr val="dk1"/>
              </a:solidFill>
              <a:latin typeface="Poppins"/>
              <a:ea typeface="Poppins"/>
              <a:cs typeface="Poppins"/>
              <a:sym typeface="Poppins"/>
            </a:endParaRPr>
          </a:p>
          <a:p>
            <a:pPr indent="-285750" lvl="0" marL="457200" rtl="0" algn="l">
              <a:lnSpc>
                <a:spcPct val="115000"/>
              </a:lnSpc>
              <a:spcBef>
                <a:spcPts val="0"/>
              </a:spcBef>
              <a:spcAft>
                <a:spcPts val="0"/>
              </a:spcAft>
              <a:buClr>
                <a:schemeClr val="dk1"/>
              </a:buClr>
              <a:buSzPts val="900"/>
              <a:buFont typeface="Poppins"/>
              <a:buChar char="●"/>
            </a:pPr>
            <a:r>
              <a:rPr lang="fr" sz="900">
                <a:solidFill>
                  <a:schemeClr val="dk1"/>
                </a:solidFill>
                <a:latin typeface="Poppins"/>
                <a:ea typeface="Poppins"/>
                <a:cs typeface="Poppins"/>
                <a:sym typeface="Poppins"/>
              </a:rPr>
              <a:t>Démontrer que les thèses islamique ne repose que sur des </a:t>
            </a:r>
            <a:r>
              <a:rPr b="1" lang="fr" sz="900">
                <a:solidFill>
                  <a:schemeClr val="dk1"/>
                </a:solidFill>
                <a:latin typeface="Poppins"/>
                <a:ea typeface="Poppins"/>
                <a:cs typeface="Poppins"/>
                <a:sym typeface="Poppins"/>
              </a:rPr>
              <a:t>sophismes</a:t>
            </a:r>
            <a:r>
              <a:rPr lang="fr" sz="900">
                <a:solidFill>
                  <a:schemeClr val="dk1"/>
                </a:solidFill>
                <a:latin typeface="Poppins"/>
                <a:ea typeface="Poppins"/>
                <a:cs typeface="Poppins"/>
                <a:sym typeface="Poppins"/>
              </a:rPr>
              <a:t> et de </a:t>
            </a:r>
            <a:r>
              <a:rPr b="1" lang="fr" sz="900">
                <a:solidFill>
                  <a:schemeClr val="dk1"/>
                </a:solidFill>
                <a:latin typeface="Poppins"/>
                <a:ea typeface="Poppins"/>
                <a:cs typeface="Poppins"/>
                <a:sym typeface="Poppins"/>
              </a:rPr>
              <a:t>fausses inductions</a:t>
            </a:r>
            <a:r>
              <a:rPr lang="fr" sz="900">
                <a:solidFill>
                  <a:schemeClr val="dk1"/>
                </a:solidFill>
                <a:latin typeface="Poppins"/>
                <a:ea typeface="Poppins"/>
                <a:cs typeface="Poppins"/>
                <a:sym typeface="Poppins"/>
              </a:rPr>
              <a:t>.</a:t>
            </a:r>
            <a:endParaRPr sz="900">
              <a:solidFill>
                <a:schemeClr val="dk1"/>
              </a:solidFill>
              <a:latin typeface="Poppins"/>
              <a:ea typeface="Poppins"/>
              <a:cs typeface="Poppins"/>
              <a:sym typeface="Poppins"/>
            </a:endParaRPr>
          </a:p>
          <a:p>
            <a:pPr indent="-285750" lvl="0" marL="457200" rtl="0" algn="l">
              <a:lnSpc>
                <a:spcPct val="115000"/>
              </a:lnSpc>
              <a:spcBef>
                <a:spcPts val="0"/>
              </a:spcBef>
              <a:spcAft>
                <a:spcPts val="0"/>
              </a:spcAft>
              <a:buClr>
                <a:schemeClr val="dk1"/>
              </a:buClr>
              <a:buSzPts val="900"/>
              <a:buFont typeface="Poppins"/>
              <a:buChar char="●"/>
            </a:pPr>
            <a:r>
              <a:rPr lang="fr" sz="900">
                <a:solidFill>
                  <a:schemeClr val="dk1"/>
                </a:solidFill>
                <a:latin typeface="Poppins"/>
                <a:ea typeface="Poppins"/>
                <a:cs typeface="Poppins"/>
                <a:sym typeface="Poppins"/>
              </a:rPr>
              <a:t>Démontrer que les thèses islamique ne repose que sur des </a:t>
            </a:r>
            <a:r>
              <a:rPr b="1" lang="fr" sz="900">
                <a:solidFill>
                  <a:schemeClr val="dk1"/>
                </a:solidFill>
                <a:latin typeface="Poppins"/>
                <a:ea typeface="Poppins"/>
                <a:cs typeface="Poppins"/>
                <a:sym typeface="Poppins"/>
              </a:rPr>
              <a:t>théories douteuses de falsifications et de corruptions</a:t>
            </a:r>
            <a:r>
              <a:rPr lang="fr" sz="900">
                <a:solidFill>
                  <a:schemeClr val="dk1"/>
                </a:solidFill>
                <a:latin typeface="Poppins"/>
                <a:ea typeface="Poppins"/>
                <a:cs typeface="Poppins"/>
                <a:sym typeface="Poppins"/>
              </a:rPr>
              <a:t>.</a:t>
            </a:r>
            <a:endParaRPr sz="900">
              <a:solidFill>
                <a:schemeClr val="dk1"/>
              </a:solidFill>
              <a:latin typeface="Poppins"/>
              <a:ea typeface="Poppins"/>
              <a:cs typeface="Poppins"/>
              <a:sym typeface="Poppins"/>
            </a:endParaRPr>
          </a:p>
          <a:p>
            <a:pPr indent="-285750" lvl="0" marL="457200" rtl="0" algn="l">
              <a:lnSpc>
                <a:spcPct val="115000"/>
              </a:lnSpc>
              <a:spcBef>
                <a:spcPts val="0"/>
              </a:spcBef>
              <a:spcAft>
                <a:spcPts val="0"/>
              </a:spcAft>
              <a:buClr>
                <a:schemeClr val="dk1"/>
              </a:buClr>
              <a:buSzPts val="900"/>
              <a:buFont typeface="Poppins"/>
              <a:buChar char="●"/>
            </a:pPr>
            <a:r>
              <a:rPr lang="fr" sz="900">
                <a:solidFill>
                  <a:schemeClr val="dk1"/>
                </a:solidFill>
                <a:latin typeface="Poppins"/>
                <a:ea typeface="Poppins"/>
                <a:cs typeface="Poppins"/>
                <a:sym typeface="Poppins"/>
              </a:rPr>
              <a:t>Démontrer que les apologistes musulmans </a:t>
            </a:r>
            <a:r>
              <a:rPr b="1" lang="fr" sz="900">
                <a:solidFill>
                  <a:schemeClr val="dk1"/>
                </a:solidFill>
                <a:latin typeface="Poppins"/>
                <a:ea typeface="Poppins"/>
                <a:cs typeface="Poppins"/>
                <a:sym typeface="Poppins"/>
              </a:rPr>
              <a:t>tronquent les versets</a:t>
            </a:r>
            <a:r>
              <a:rPr lang="fr" sz="900">
                <a:solidFill>
                  <a:schemeClr val="dk1"/>
                </a:solidFill>
                <a:latin typeface="Poppins"/>
                <a:ea typeface="Poppins"/>
                <a:cs typeface="Poppins"/>
                <a:sym typeface="Poppins"/>
              </a:rPr>
              <a:t> prophétiques pour prendre ce qu'ils veulent pour leur doctrine et ne prenne pas les contextes.</a:t>
            </a:r>
            <a:endParaRPr sz="900">
              <a:solidFill>
                <a:schemeClr val="dk1"/>
              </a:solidFill>
              <a:latin typeface="Poppins"/>
              <a:ea typeface="Poppins"/>
              <a:cs typeface="Poppins"/>
              <a:sym typeface="Poppins"/>
            </a:endParaRPr>
          </a:p>
          <a:p>
            <a:pPr indent="-285750" lvl="0" marL="457200" rtl="0" algn="l">
              <a:lnSpc>
                <a:spcPct val="115000"/>
              </a:lnSpc>
              <a:spcBef>
                <a:spcPts val="0"/>
              </a:spcBef>
              <a:spcAft>
                <a:spcPts val="0"/>
              </a:spcAft>
              <a:buClr>
                <a:schemeClr val="dk1"/>
              </a:buClr>
              <a:buSzPts val="900"/>
              <a:buFont typeface="Poppins"/>
              <a:buChar char="●"/>
            </a:pPr>
            <a:r>
              <a:rPr lang="fr" sz="900">
                <a:solidFill>
                  <a:schemeClr val="dk1"/>
                </a:solidFill>
                <a:latin typeface="Poppins"/>
                <a:ea typeface="Poppins"/>
                <a:cs typeface="Poppins"/>
                <a:sym typeface="Poppins"/>
              </a:rPr>
              <a:t>Démontrer que </a:t>
            </a:r>
            <a:r>
              <a:rPr b="1" lang="fr" sz="900">
                <a:solidFill>
                  <a:schemeClr val="dk1"/>
                </a:solidFill>
                <a:latin typeface="Poppins"/>
                <a:ea typeface="Poppins"/>
                <a:cs typeface="Poppins"/>
                <a:sym typeface="Poppins"/>
              </a:rPr>
              <a:t>la prophétie annonçant le paraclet</a:t>
            </a:r>
            <a:r>
              <a:rPr lang="fr" sz="900">
                <a:solidFill>
                  <a:schemeClr val="dk1"/>
                </a:solidFill>
                <a:latin typeface="Poppins"/>
                <a:ea typeface="Poppins"/>
                <a:cs typeface="Poppins"/>
                <a:sym typeface="Poppins"/>
              </a:rPr>
              <a:t> est </a:t>
            </a:r>
            <a:r>
              <a:rPr b="1" lang="fr" sz="900">
                <a:solidFill>
                  <a:schemeClr val="dk1"/>
                </a:solidFill>
                <a:latin typeface="Poppins"/>
                <a:ea typeface="Poppins"/>
                <a:cs typeface="Poppins"/>
                <a:sym typeface="Poppins"/>
              </a:rPr>
              <a:t>la même</a:t>
            </a:r>
            <a:r>
              <a:rPr lang="fr" sz="900">
                <a:solidFill>
                  <a:schemeClr val="dk1"/>
                </a:solidFill>
                <a:latin typeface="Poppins"/>
                <a:ea typeface="Poppins"/>
                <a:cs typeface="Poppins"/>
                <a:sym typeface="Poppins"/>
              </a:rPr>
              <a:t> que </a:t>
            </a:r>
            <a:r>
              <a:rPr b="1" lang="fr" sz="900">
                <a:solidFill>
                  <a:schemeClr val="dk1"/>
                </a:solidFill>
                <a:latin typeface="Poppins"/>
                <a:ea typeface="Poppins"/>
                <a:cs typeface="Poppins"/>
                <a:sym typeface="Poppins"/>
              </a:rPr>
              <a:t>celle annonçant le Saint Esprit</a:t>
            </a:r>
            <a:r>
              <a:rPr lang="fr" sz="900">
                <a:solidFill>
                  <a:schemeClr val="dk1"/>
                </a:solidFill>
                <a:latin typeface="Poppins"/>
                <a:ea typeface="Poppins"/>
                <a:cs typeface="Poppins"/>
                <a:sym typeface="Poppins"/>
              </a:rPr>
              <a:t> et qu</a:t>
            </a:r>
            <a:r>
              <a:rPr b="1" lang="fr" sz="900">
                <a:solidFill>
                  <a:schemeClr val="dk1"/>
                </a:solidFill>
                <a:latin typeface="Poppins"/>
                <a:ea typeface="Poppins"/>
                <a:cs typeface="Poppins"/>
                <a:sym typeface="Poppins"/>
              </a:rPr>
              <a:t>’il n’existe pas deux prophéties</a:t>
            </a:r>
            <a:r>
              <a:rPr lang="fr" sz="900">
                <a:solidFill>
                  <a:schemeClr val="dk1"/>
                </a:solidFill>
                <a:latin typeface="Poppins"/>
                <a:ea typeface="Poppins"/>
                <a:cs typeface="Poppins"/>
                <a:sym typeface="Poppins"/>
              </a:rPr>
              <a:t>.</a:t>
            </a:r>
            <a:endParaRPr sz="900">
              <a:solidFill>
                <a:schemeClr val="dk1"/>
              </a:solidFill>
              <a:latin typeface="Poppins"/>
              <a:ea typeface="Poppins"/>
              <a:cs typeface="Poppins"/>
              <a:sym typeface="Poppins"/>
            </a:endParaRPr>
          </a:p>
          <a:p>
            <a:pPr indent="0" lvl="0" marL="0" rtl="0" algn="l">
              <a:spcBef>
                <a:spcPts val="100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2014ae79438_0_3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2014ae79438_0_3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sz="900">
              <a:solidFill>
                <a:srgbClr val="FF0000"/>
              </a:solidFill>
              <a:latin typeface="Poppins"/>
              <a:ea typeface="Poppins"/>
              <a:cs typeface="Poppins"/>
              <a:sym typeface="Poppins"/>
            </a:endParaRPr>
          </a:p>
          <a:p>
            <a:pPr indent="0" lvl="0" marL="0" rtl="0" algn="l">
              <a:lnSpc>
                <a:spcPct val="115000"/>
              </a:lnSpc>
              <a:spcBef>
                <a:spcPts val="1600"/>
              </a:spcBef>
              <a:spcAft>
                <a:spcPts val="0"/>
              </a:spcAft>
              <a:buClr>
                <a:schemeClr val="dk1"/>
              </a:buClr>
              <a:buSzPts val="1100"/>
              <a:buFont typeface="Arial"/>
              <a:buNone/>
            </a:pPr>
            <a:r>
              <a:rPr lang="fr" sz="900">
                <a:solidFill>
                  <a:srgbClr val="FF0000"/>
                </a:solidFill>
                <a:latin typeface="Poppins"/>
                <a:ea typeface="Poppins"/>
                <a:cs typeface="Poppins"/>
                <a:sym typeface="Poppins"/>
              </a:rPr>
              <a:t>Argument 7 / </a:t>
            </a:r>
            <a:r>
              <a:rPr baseline="-25000" lang="fr" sz="1400">
                <a:solidFill>
                  <a:srgbClr val="434343"/>
                </a:solidFill>
                <a:latin typeface="Poppins"/>
                <a:ea typeface="Poppins"/>
                <a:cs typeface="Poppins"/>
                <a:sym typeface="Poppins"/>
              </a:rPr>
              <a:t>Enseignements</a:t>
            </a:r>
            <a:endParaRPr sz="1400">
              <a:solidFill>
                <a:srgbClr val="434343"/>
              </a:solidFill>
              <a:latin typeface="Poppins"/>
              <a:ea typeface="Poppins"/>
              <a:cs typeface="Poppins"/>
              <a:sym typeface="Poppins"/>
            </a:endParaRPr>
          </a:p>
          <a:p>
            <a:pPr indent="0" lvl="0" marL="0" rtl="0" algn="l">
              <a:lnSpc>
                <a:spcPct val="115000"/>
              </a:lnSpc>
              <a:spcBef>
                <a:spcPts val="1000"/>
              </a:spcBef>
              <a:spcAft>
                <a:spcPts val="0"/>
              </a:spcAft>
              <a:buClr>
                <a:schemeClr val="dk1"/>
              </a:buClr>
              <a:buSzPts val="1100"/>
              <a:buFont typeface="Arial"/>
              <a:buNone/>
            </a:pPr>
            <a:r>
              <a:rPr i="1" lang="fr" sz="900" u="sng">
                <a:solidFill>
                  <a:schemeClr val="dk1"/>
                </a:solidFill>
                <a:latin typeface="Poppins"/>
                <a:ea typeface="Poppins"/>
                <a:cs typeface="Poppins"/>
                <a:sym typeface="Poppins"/>
              </a:rPr>
              <a:t>Comment le Saint Esprit enseigne ?</a:t>
            </a:r>
            <a:endParaRPr sz="900">
              <a:solidFill>
                <a:schemeClr val="dk1"/>
              </a:solidFill>
              <a:latin typeface="Poppins"/>
              <a:ea typeface="Poppins"/>
              <a:cs typeface="Poppins"/>
              <a:sym typeface="Poppins"/>
            </a:endParaRPr>
          </a:p>
          <a:p>
            <a:pPr indent="0" lvl="0" marL="0" rtl="0" algn="l">
              <a:lnSpc>
                <a:spcPct val="115000"/>
              </a:lnSpc>
              <a:spcBef>
                <a:spcPts val="1000"/>
              </a:spcBef>
              <a:spcAft>
                <a:spcPts val="0"/>
              </a:spcAft>
              <a:buClr>
                <a:schemeClr val="dk1"/>
              </a:buClr>
              <a:buSzPts val="1100"/>
              <a:buFont typeface="Arial"/>
              <a:buNone/>
            </a:pPr>
            <a:r>
              <a:rPr lang="fr" sz="900">
                <a:solidFill>
                  <a:srgbClr val="0000FF"/>
                </a:solidFill>
                <a:latin typeface="Poppins"/>
                <a:ea typeface="Poppins"/>
                <a:cs typeface="Poppins"/>
                <a:sym typeface="Poppins"/>
              </a:rPr>
              <a:t>Luc 12:12</a:t>
            </a:r>
            <a:endParaRPr sz="900">
              <a:solidFill>
                <a:srgbClr val="0000FF"/>
              </a:solidFill>
              <a:latin typeface="Poppins"/>
              <a:ea typeface="Poppins"/>
              <a:cs typeface="Poppins"/>
              <a:sym typeface="Poppins"/>
            </a:endParaRPr>
          </a:p>
          <a:p>
            <a:pPr indent="0" lvl="0" marL="457200" rtl="0" algn="l">
              <a:lnSpc>
                <a:spcPct val="115000"/>
              </a:lnSpc>
              <a:spcBef>
                <a:spcPts val="1000"/>
              </a:spcBef>
              <a:spcAft>
                <a:spcPts val="0"/>
              </a:spcAft>
              <a:buClr>
                <a:schemeClr val="dk1"/>
              </a:buClr>
              <a:buSzPts val="1100"/>
              <a:buFont typeface="Arial"/>
              <a:buNone/>
            </a:pPr>
            <a:r>
              <a:rPr lang="fr" sz="900">
                <a:solidFill>
                  <a:srgbClr val="0000FF"/>
                </a:solidFill>
                <a:latin typeface="Poppins"/>
                <a:ea typeface="Poppins"/>
                <a:cs typeface="Poppins"/>
                <a:sym typeface="Poppins"/>
              </a:rPr>
              <a:t>Car </a:t>
            </a:r>
            <a:r>
              <a:rPr b="1" lang="fr" sz="900">
                <a:solidFill>
                  <a:srgbClr val="0000FF"/>
                </a:solidFill>
                <a:latin typeface="Poppins"/>
                <a:ea typeface="Poppins"/>
                <a:cs typeface="Poppins"/>
                <a:sym typeface="Poppins"/>
              </a:rPr>
              <a:t>le Saint-Esprit vous enseignera</a:t>
            </a:r>
            <a:r>
              <a:rPr lang="fr" sz="900">
                <a:solidFill>
                  <a:srgbClr val="0000FF"/>
                </a:solidFill>
                <a:latin typeface="Poppins"/>
                <a:ea typeface="Poppins"/>
                <a:cs typeface="Poppins"/>
                <a:sym typeface="Poppins"/>
              </a:rPr>
              <a:t> à l'heure même ce qu'il faudra dire.</a:t>
            </a:r>
            <a:endParaRPr sz="900">
              <a:solidFill>
                <a:srgbClr val="0000FF"/>
              </a:solidFill>
              <a:latin typeface="Poppins"/>
              <a:ea typeface="Poppins"/>
              <a:cs typeface="Poppins"/>
              <a:sym typeface="Poppins"/>
            </a:endParaRPr>
          </a:p>
          <a:p>
            <a:pPr indent="0" lvl="0" marL="0" rtl="0" algn="l">
              <a:lnSpc>
                <a:spcPct val="115000"/>
              </a:lnSpc>
              <a:spcBef>
                <a:spcPts val="1000"/>
              </a:spcBef>
              <a:spcAft>
                <a:spcPts val="0"/>
              </a:spcAft>
              <a:buClr>
                <a:schemeClr val="dk1"/>
              </a:buClr>
              <a:buSzPts val="1100"/>
              <a:buFont typeface="Arial"/>
              <a:buNone/>
            </a:pPr>
            <a:r>
              <a:rPr lang="fr" sz="900">
                <a:solidFill>
                  <a:srgbClr val="0000FF"/>
                </a:solidFill>
                <a:latin typeface="Poppins"/>
                <a:ea typeface="Poppins"/>
                <a:cs typeface="Poppins"/>
                <a:sym typeface="Poppins"/>
              </a:rPr>
              <a:t>Marc 13:11</a:t>
            </a:r>
            <a:endParaRPr sz="900">
              <a:solidFill>
                <a:srgbClr val="0000FF"/>
              </a:solidFill>
              <a:latin typeface="Poppins"/>
              <a:ea typeface="Poppins"/>
              <a:cs typeface="Poppins"/>
              <a:sym typeface="Poppins"/>
            </a:endParaRPr>
          </a:p>
          <a:p>
            <a:pPr indent="0" lvl="0" marL="457200" rtl="0" algn="l">
              <a:lnSpc>
                <a:spcPct val="115000"/>
              </a:lnSpc>
              <a:spcBef>
                <a:spcPts val="1000"/>
              </a:spcBef>
              <a:spcAft>
                <a:spcPts val="0"/>
              </a:spcAft>
              <a:buClr>
                <a:schemeClr val="dk1"/>
              </a:buClr>
              <a:buSzPts val="1100"/>
              <a:buFont typeface="Arial"/>
              <a:buNone/>
            </a:pPr>
            <a:r>
              <a:rPr lang="fr" sz="900">
                <a:solidFill>
                  <a:srgbClr val="0000FF"/>
                </a:solidFill>
                <a:latin typeface="Poppins"/>
                <a:ea typeface="Poppins"/>
                <a:cs typeface="Poppins"/>
                <a:sym typeface="Poppins"/>
              </a:rPr>
              <a:t>Quand on vous emmènera pour vous livrer, ne vous inquiétez pas d'avance de ce que vous aurez à dire, mais dites ce qui vous sera donné à l'heure même; car </a:t>
            </a:r>
            <a:r>
              <a:rPr b="1" lang="fr" sz="900">
                <a:solidFill>
                  <a:srgbClr val="0000FF"/>
                </a:solidFill>
                <a:latin typeface="Poppins"/>
                <a:ea typeface="Poppins"/>
                <a:cs typeface="Poppins"/>
                <a:sym typeface="Poppins"/>
              </a:rPr>
              <a:t>ce n'est pas vous qui parlerez, mais l'Esprit-Saint</a:t>
            </a:r>
            <a:r>
              <a:rPr lang="fr" sz="900">
                <a:solidFill>
                  <a:srgbClr val="0000FF"/>
                </a:solidFill>
                <a:latin typeface="Poppins"/>
                <a:ea typeface="Poppins"/>
                <a:cs typeface="Poppins"/>
                <a:sym typeface="Poppins"/>
              </a:rPr>
              <a:t>.</a:t>
            </a:r>
            <a:endParaRPr sz="900">
              <a:solidFill>
                <a:srgbClr val="0000FF"/>
              </a:solidFill>
              <a:latin typeface="Poppins"/>
              <a:ea typeface="Poppins"/>
              <a:cs typeface="Poppins"/>
              <a:sym typeface="Poppins"/>
            </a:endParaRPr>
          </a:p>
          <a:p>
            <a:pPr indent="0" lvl="0" marL="0" rtl="0" algn="l">
              <a:lnSpc>
                <a:spcPct val="115000"/>
              </a:lnSpc>
              <a:spcBef>
                <a:spcPts val="1000"/>
              </a:spcBef>
              <a:spcAft>
                <a:spcPts val="0"/>
              </a:spcAft>
              <a:buClr>
                <a:schemeClr val="dk1"/>
              </a:buClr>
              <a:buSzPts val="1100"/>
              <a:buFont typeface="Arial"/>
              <a:buNone/>
            </a:pPr>
            <a:r>
              <a:rPr lang="fr" sz="900">
                <a:solidFill>
                  <a:srgbClr val="0000FF"/>
                </a:solidFill>
                <a:latin typeface="Poppins"/>
                <a:ea typeface="Poppins"/>
                <a:cs typeface="Poppins"/>
                <a:sym typeface="Poppins"/>
              </a:rPr>
              <a:t>Jean 14:26</a:t>
            </a:r>
            <a:endParaRPr sz="900">
              <a:solidFill>
                <a:srgbClr val="0000FF"/>
              </a:solidFill>
              <a:latin typeface="Poppins"/>
              <a:ea typeface="Poppins"/>
              <a:cs typeface="Poppins"/>
              <a:sym typeface="Poppins"/>
            </a:endParaRPr>
          </a:p>
          <a:p>
            <a:pPr indent="0" lvl="0" marL="457200" rtl="0" algn="l">
              <a:lnSpc>
                <a:spcPct val="115000"/>
              </a:lnSpc>
              <a:spcBef>
                <a:spcPts val="1000"/>
              </a:spcBef>
              <a:spcAft>
                <a:spcPts val="0"/>
              </a:spcAft>
              <a:buClr>
                <a:schemeClr val="dk1"/>
              </a:buClr>
              <a:buSzPts val="1100"/>
              <a:buFont typeface="Arial"/>
              <a:buNone/>
            </a:pPr>
            <a:r>
              <a:rPr lang="fr" sz="900">
                <a:solidFill>
                  <a:srgbClr val="0000FF"/>
                </a:solidFill>
                <a:latin typeface="Poppins"/>
                <a:ea typeface="Poppins"/>
                <a:cs typeface="Poppins"/>
                <a:sym typeface="Poppins"/>
              </a:rPr>
              <a:t>Mais le consolateur, l'Esprit-Saint, que le Père enverra en mon nom, </a:t>
            </a:r>
            <a:r>
              <a:rPr b="1" lang="fr" sz="900">
                <a:solidFill>
                  <a:srgbClr val="0000FF"/>
                </a:solidFill>
                <a:latin typeface="Poppins"/>
                <a:ea typeface="Poppins"/>
                <a:cs typeface="Poppins"/>
                <a:sym typeface="Poppins"/>
              </a:rPr>
              <a:t>vous enseignera</a:t>
            </a:r>
            <a:r>
              <a:rPr lang="fr" sz="900">
                <a:solidFill>
                  <a:srgbClr val="0000FF"/>
                </a:solidFill>
                <a:latin typeface="Poppins"/>
                <a:ea typeface="Poppins"/>
                <a:cs typeface="Poppins"/>
                <a:sym typeface="Poppins"/>
              </a:rPr>
              <a:t> toutes choses, et vous rappellera tout ce que je vous ai dit.</a:t>
            </a:r>
            <a:endParaRPr sz="900">
              <a:solidFill>
                <a:srgbClr val="0000FF"/>
              </a:solidFill>
              <a:latin typeface="Poppins"/>
              <a:ea typeface="Poppins"/>
              <a:cs typeface="Poppins"/>
              <a:sym typeface="Poppins"/>
            </a:endParaRPr>
          </a:p>
          <a:p>
            <a:pPr indent="0" lvl="0" marL="0" rtl="0" algn="l">
              <a:lnSpc>
                <a:spcPct val="115000"/>
              </a:lnSpc>
              <a:spcBef>
                <a:spcPts val="1000"/>
              </a:spcBef>
              <a:spcAft>
                <a:spcPts val="0"/>
              </a:spcAft>
              <a:buClr>
                <a:schemeClr val="dk1"/>
              </a:buClr>
              <a:buSzPts val="1100"/>
              <a:buFont typeface="Arial"/>
              <a:buNone/>
            </a:pPr>
            <a:r>
              <a:rPr lang="fr" sz="900">
                <a:solidFill>
                  <a:srgbClr val="0000FF"/>
                </a:solidFill>
                <a:latin typeface="Poppins"/>
                <a:ea typeface="Poppins"/>
                <a:cs typeface="Poppins"/>
                <a:sym typeface="Poppins"/>
              </a:rPr>
              <a:t>Jean 16:8</a:t>
            </a:r>
            <a:endParaRPr sz="900">
              <a:solidFill>
                <a:srgbClr val="0000FF"/>
              </a:solidFill>
              <a:latin typeface="Poppins"/>
              <a:ea typeface="Poppins"/>
              <a:cs typeface="Poppins"/>
              <a:sym typeface="Poppins"/>
            </a:endParaRPr>
          </a:p>
          <a:p>
            <a:pPr indent="0" lvl="0" marL="457200" rtl="0" algn="l">
              <a:lnSpc>
                <a:spcPct val="115000"/>
              </a:lnSpc>
              <a:spcBef>
                <a:spcPts val="1000"/>
              </a:spcBef>
              <a:spcAft>
                <a:spcPts val="0"/>
              </a:spcAft>
              <a:buClr>
                <a:schemeClr val="dk1"/>
              </a:buClr>
              <a:buSzPts val="1100"/>
              <a:buFont typeface="Arial"/>
              <a:buNone/>
            </a:pPr>
            <a:r>
              <a:rPr lang="fr" sz="900">
                <a:solidFill>
                  <a:srgbClr val="0000FF"/>
                </a:solidFill>
                <a:latin typeface="Poppins"/>
                <a:ea typeface="Poppins"/>
                <a:cs typeface="Poppins"/>
                <a:sym typeface="Poppins"/>
              </a:rPr>
              <a:t>Et quand il sera venu, il (Paraclet) </a:t>
            </a:r>
            <a:r>
              <a:rPr b="1" lang="fr" sz="900">
                <a:solidFill>
                  <a:srgbClr val="0000FF"/>
                </a:solidFill>
                <a:latin typeface="Poppins"/>
                <a:ea typeface="Poppins"/>
                <a:cs typeface="Poppins"/>
                <a:sym typeface="Poppins"/>
              </a:rPr>
              <a:t>convaincra le monde en ce qui concerne le péché, la justice, et le jugement</a:t>
            </a:r>
            <a:r>
              <a:rPr lang="fr" sz="900">
                <a:solidFill>
                  <a:srgbClr val="0000FF"/>
                </a:solidFill>
                <a:latin typeface="Poppins"/>
                <a:ea typeface="Poppins"/>
                <a:cs typeface="Poppins"/>
                <a:sym typeface="Poppins"/>
              </a:rPr>
              <a:t>:</a:t>
            </a:r>
            <a:endParaRPr sz="900">
              <a:solidFill>
                <a:srgbClr val="0000FF"/>
              </a:solidFill>
              <a:latin typeface="Poppins"/>
              <a:ea typeface="Poppins"/>
              <a:cs typeface="Poppins"/>
              <a:sym typeface="Poppins"/>
            </a:endParaRPr>
          </a:p>
          <a:p>
            <a:pPr indent="0" lvl="0" marL="0" rtl="0" algn="l">
              <a:lnSpc>
                <a:spcPct val="115000"/>
              </a:lnSpc>
              <a:spcBef>
                <a:spcPts val="1000"/>
              </a:spcBef>
              <a:spcAft>
                <a:spcPts val="0"/>
              </a:spcAft>
              <a:buClr>
                <a:schemeClr val="dk1"/>
              </a:buClr>
              <a:buSzPts val="1100"/>
              <a:buFont typeface="Arial"/>
              <a:buNone/>
            </a:pPr>
            <a:r>
              <a:rPr lang="fr" sz="900">
                <a:solidFill>
                  <a:srgbClr val="0000FF"/>
                </a:solidFill>
                <a:latin typeface="Poppins"/>
                <a:ea typeface="Poppins"/>
                <a:cs typeface="Poppins"/>
                <a:sym typeface="Poppins"/>
              </a:rPr>
              <a:t>Jean 16:13</a:t>
            </a:r>
            <a:endParaRPr sz="900">
              <a:solidFill>
                <a:srgbClr val="0000FF"/>
              </a:solidFill>
              <a:latin typeface="Poppins"/>
              <a:ea typeface="Poppins"/>
              <a:cs typeface="Poppins"/>
              <a:sym typeface="Poppins"/>
            </a:endParaRPr>
          </a:p>
          <a:p>
            <a:pPr indent="0" lvl="0" marL="457200" rtl="0" algn="l">
              <a:lnSpc>
                <a:spcPct val="115000"/>
              </a:lnSpc>
              <a:spcBef>
                <a:spcPts val="1000"/>
              </a:spcBef>
              <a:spcAft>
                <a:spcPts val="0"/>
              </a:spcAft>
              <a:buClr>
                <a:schemeClr val="dk1"/>
              </a:buClr>
              <a:buSzPts val="1100"/>
              <a:buFont typeface="Arial"/>
              <a:buNone/>
            </a:pPr>
            <a:r>
              <a:rPr lang="fr" sz="900">
                <a:solidFill>
                  <a:srgbClr val="0000FF"/>
                </a:solidFill>
                <a:latin typeface="Poppins"/>
                <a:ea typeface="Poppins"/>
                <a:cs typeface="Poppins"/>
                <a:sym typeface="Poppins"/>
              </a:rPr>
              <a:t>Quand le consolateur sera venu, l'Esprit de </a:t>
            </a:r>
            <a:r>
              <a:rPr b="1" lang="fr" sz="900">
                <a:solidFill>
                  <a:srgbClr val="0000FF"/>
                </a:solidFill>
                <a:latin typeface="Poppins"/>
                <a:ea typeface="Poppins"/>
                <a:cs typeface="Poppins"/>
                <a:sym typeface="Poppins"/>
              </a:rPr>
              <a:t>vérité, il (Paraclet) vous conduira dans toute la vérité</a:t>
            </a:r>
            <a:r>
              <a:rPr lang="fr" sz="900">
                <a:solidFill>
                  <a:srgbClr val="0000FF"/>
                </a:solidFill>
                <a:latin typeface="Poppins"/>
                <a:ea typeface="Poppins"/>
                <a:cs typeface="Poppins"/>
                <a:sym typeface="Poppins"/>
              </a:rPr>
              <a:t>; car il ne parlera pas de lui-même, mais il dira tout ce qu'il aura entendu, et il vous annoncera les choses à venir.</a:t>
            </a:r>
            <a:endParaRPr sz="900">
              <a:solidFill>
                <a:srgbClr val="0000FF"/>
              </a:solidFill>
              <a:latin typeface="Poppins"/>
              <a:ea typeface="Poppins"/>
              <a:cs typeface="Poppins"/>
              <a:sym typeface="Poppins"/>
            </a:endParaRPr>
          </a:p>
          <a:p>
            <a:pPr indent="0" lvl="0" marL="0" rtl="0" algn="l">
              <a:lnSpc>
                <a:spcPct val="115000"/>
              </a:lnSpc>
              <a:spcBef>
                <a:spcPts val="1000"/>
              </a:spcBef>
              <a:spcAft>
                <a:spcPts val="0"/>
              </a:spcAft>
              <a:buClr>
                <a:schemeClr val="dk1"/>
              </a:buClr>
              <a:buSzPts val="1100"/>
              <a:buFont typeface="Arial"/>
              <a:buNone/>
            </a:pPr>
            <a:r>
              <a:rPr lang="fr" sz="900">
                <a:solidFill>
                  <a:srgbClr val="0000FF"/>
                </a:solidFill>
                <a:latin typeface="Poppins"/>
                <a:ea typeface="Poppins"/>
                <a:cs typeface="Poppins"/>
                <a:sym typeface="Poppins"/>
              </a:rPr>
              <a:t>1 Jean 2:1</a:t>
            </a:r>
            <a:endParaRPr sz="900">
              <a:solidFill>
                <a:srgbClr val="0000FF"/>
              </a:solidFill>
              <a:latin typeface="Poppins"/>
              <a:ea typeface="Poppins"/>
              <a:cs typeface="Poppins"/>
              <a:sym typeface="Poppins"/>
            </a:endParaRPr>
          </a:p>
          <a:p>
            <a:pPr indent="0" lvl="0" marL="457200" rtl="0" algn="l">
              <a:lnSpc>
                <a:spcPct val="115000"/>
              </a:lnSpc>
              <a:spcBef>
                <a:spcPts val="1000"/>
              </a:spcBef>
              <a:spcAft>
                <a:spcPts val="0"/>
              </a:spcAft>
              <a:buClr>
                <a:schemeClr val="dk1"/>
              </a:buClr>
              <a:buSzPts val="1100"/>
              <a:buFont typeface="Arial"/>
              <a:buNone/>
            </a:pPr>
            <a:r>
              <a:rPr lang="fr" sz="900">
                <a:solidFill>
                  <a:srgbClr val="0000FF"/>
                </a:solidFill>
                <a:latin typeface="Poppins"/>
                <a:ea typeface="Poppins"/>
                <a:cs typeface="Poppins"/>
                <a:sym typeface="Poppins"/>
              </a:rPr>
              <a:t>Mes petits enfants, je vous écris ces choses, afin que vous ne péchiez point. Et si quelqu'un a péché, nous avons </a:t>
            </a:r>
            <a:r>
              <a:rPr b="1" lang="fr" sz="900">
                <a:solidFill>
                  <a:srgbClr val="0000FF"/>
                </a:solidFill>
                <a:latin typeface="Poppins"/>
                <a:ea typeface="Poppins"/>
                <a:cs typeface="Poppins"/>
                <a:sym typeface="Poppins"/>
              </a:rPr>
              <a:t>un avocat (paraclet) auprès du Père</a:t>
            </a:r>
            <a:r>
              <a:rPr lang="fr" sz="900">
                <a:solidFill>
                  <a:srgbClr val="0000FF"/>
                </a:solidFill>
                <a:latin typeface="Poppins"/>
                <a:ea typeface="Poppins"/>
                <a:cs typeface="Poppins"/>
                <a:sym typeface="Poppins"/>
              </a:rPr>
              <a:t>, Jésus-Christ le juste.</a:t>
            </a:r>
            <a:endParaRPr sz="900">
              <a:solidFill>
                <a:srgbClr val="0000FF"/>
              </a:solidFill>
              <a:latin typeface="Poppins"/>
              <a:ea typeface="Poppins"/>
              <a:cs typeface="Poppins"/>
              <a:sym typeface="Poppins"/>
            </a:endParaRPr>
          </a:p>
          <a:p>
            <a:pPr indent="0" lvl="0" marL="0" rtl="0" algn="l">
              <a:lnSpc>
                <a:spcPct val="115000"/>
              </a:lnSpc>
              <a:spcBef>
                <a:spcPts val="1000"/>
              </a:spcBef>
              <a:spcAft>
                <a:spcPts val="0"/>
              </a:spcAft>
              <a:buClr>
                <a:schemeClr val="dk1"/>
              </a:buClr>
              <a:buSzPts val="1100"/>
              <a:buFont typeface="Arial"/>
              <a:buNone/>
            </a:pPr>
            <a:r>
              <a:rPr lang="fr" sz="900">
                <a:solidFill>
                  <a:srgbClr val="0000FF"/>
                </a:solidFill>
                <a:latin typeface="Poppins"/>
                <a:ea typeface="Poppins"/>
                <a:cs typeface="Poppins"/>
                <a:sym typeface="Poppins"/>
              </a:rPr>
              <a:t>1 Jean 2:27</a:t>
            </a:r>
            <a:endParaRPr sz="900">
              <a:solidFill>
                <a:srgbClr val="0000FF"/>
              </a:solidFill>
              <a:latin typeface="Poppins"/>
              <a:ea typeface="Poppins"/>
              <a:cs typeface="Poppins"/>
              <a:sym typeface="Poppins"/>
            </a:endParaRPr>
          </a:p>
          <a:p>
            <a:pPr indent="0" lvl="0" marL="457200" rtl="0" algn="l">
              <a:lnSpc>
                <a:spcPct val="115000"/>
              </a:lnSpc>
              <a:spcBef>
                <a:spcPts val="1000"/>
              </a:spcBef>
              <a:spcAft>
                <a:spcPts val="0"/>
              </a:spcAft>
              <a:buClr>
                <a:schemeClr val="dk1"/>
              </a:buClr>
              <a:buSzPts val="1100"/>
              <a:buFont typeface="Arial"/>
              <a:buNone/>
            </a:pPr>
            <a:r>
              <a:rPr lang="fr" sz="900">
                <a:solidFill>
                  <a:srgbClr val="0000FF"/>
                </a:solidFill>
                <a:latin typeface="Poppins"/>
                <a:ea typeface="Poppins"/>
                <a:cs typeface="Poppins"/>
                <a:sym typeface="Poppins"/>
              </a:rPr>
              <a:t>Pour vous, l'onction que vous avez reçue de lui demeure en vous, et vous n'avez pas besoin qu'on vous enseigne; mais comme </a:t>
            </a:r>
            <a:r>
              <a:rPr b="1" lang="fr" sz="900">
                <a:solidFill>
                  <a:srgbClr val="0000FF"/>
                </a:solidFill>
                <a:latin typeface="Poppins"/>
                <a:ea typeface="Poppins"/>
                <a:cs typeface="Poppins"/>
                <a:sym typeface="Poppins"/>
              </a:rPr>
              <a:t>son onction vous enseigne toutes choses</a:t>
            </a:r>
            <a:r>
              <a:rPr lang="fr" sz="900">
                <a:solidFill>
                  <a:srgbClr val="0000FF"/>
                </a:solidFill>
                <a:latin typeface="Poppins"/>
                <a:ea typeface="Poppins"/>
                <a:cs typeface="Poppins"/>
                <a:sym typeface="Poppins"/>
              </a:rPr>
              <a:t>, et qu'elle est véritable et qu'elle n'est point un mensonge, demeurez en lui selon les enseignements qu'elle vous a donnés.</a:t>
            </a:r>
            <a:endParaRPr sz="900">
              <a:solidFill>
                <a:srgbClr val="0000FF"/>
              </a:solidFill>
              <a:latin typeface="Poppins"/>
              <a:ea typeface="Poppins"/>
              <a:cs typeface="Poppins"/>
              <a:sym typeface="Poppins"/>
            </a:endParaRPr>
          </a:p>
          <a:p>
            <a:pPr indent="0" lvl="0" marL="0" rtl="0" algn="l">
              <a:lnSpc>
                <a:spcPct val="115000"/>
              </a:lnSpc>
              <a:spcBef>
                <a:spcPts val="1000"/>
              </a:spcBef>
              <a:spcAft>
                <a:spcPts val="0"/>
              </a:spcAft>
              <a:buClr>
                <a:schemeClr val="dk1"/>
              </a:buClr>
              <a:buSzPts val="1100"/>
              <a:buFont typeface="Arial"/>
              <a:buNone/>
            </a:pPr>
            <a:r>
              <a:rPr lang="fr" sz="900">
                <a:solidFill>
                  <a:schemeClr val="dk1"/>
                </a:solidFill>
                <a:latin typeface="Poppins"/>
                <a:ea typeface="Poppins"/>
                <a:cs typeface="Poppins"/>
                <a:sym typeface="Poppins"/>
              </a:rPr>
              <a:t>Le Saint-Esprit </a:t>
            </a:r>
            <a:r>
              <a:rPr b="1" lang="fr" sz="900">
                <a:solidFill>
                  <a:schemeClr val="dk1"/>
                </a:solidFill>
                <a:latin typeface="Poppins"/>
                <a:ea typeface="Poppins"/>
                <a:cs typeface="Poppins"/>
                <a:sym typeface="Poppins"/>
              </a:rPr>
              <a:t>nous enseigne</a:t>
            </a:r>
            <a:r>
              <a:rPr lang="fr" sz="900">
                <a:solidFill>
                  <a:schemeClr val="dk1"/>
                </a:solidFill>
                <a:latin typeface="Poppins"/>
                <a:ea typeface="Poppins"/>
                <a:cs typeface="Poppins"/>
                <a:sym typeface="Poppins"/>
              </a:rPr>
              <a:t> ce qu’il faut dire si l’on est amené devant les magistrats et les autorités comme le disent les apôtres (Luc 12:12, Marc 13:11). C’est ici l’</a:t>
            </a:r>
            <a:r>
              <a:rPr b="1" lang="fr" sz="900">
                <a:solidFill>
                  <a:schemeClr val="dk1"/>
                </a:solidFill>
                <a:latin typeface="Poppins"/>
                <a:ea typeface="Poppins"/>
                <a:cs typeface="Poppins"/>
                <a:sym typeface="Poppins"/>
              </a:rPr>
              <a:t>aspect Juridique du paraclet</a:t>
            </a:r>
            <a:r>
              <a:rPr lang="fr" sz="900">
                <a:solidFill>
                  <a:schemeClr val="dk1"/>
                </a:solidFill>
                <a:latin typeface="Poppins"/>
                <a:ea typeface="Poppins"/>
                <a:cs typeface="Poppins"/>
                <a:sym typeface="Poppins"/>
              </a:rPr>
              <a:t> (</a:t>
            </a:r>
            <a:r>
              <a:rPr lang="fr" sz="900" u="sng">
                <a:solidFill>
                  <a:srgbClr val="1155CC"/>
                </a:solidFill>
                <a:latin typeface="Poppins"/>
                <a:ea typeface="Poppins"/>
                <a:cs typeface="Poppins"/>
                <a:sym typeface="Poppins"/>
                <a:hlinkClick r:id="rId2">
                  <a:extLst>
                    <a:ext uri="{A12FA001-AC4F-418D-AE19-62706E023703}">
                      <ahyp:hlinkClr val="tx"/>
                    </a:ext>
                  </a:extLst>
                </a:hlinkClick>
              </a:rPr>
              <a:t>Annexe 12</a:t>
            </a:r>
            <a:r>
              <a:rPr lang="fr" sz="900">
                <a:solidFill>
                  <a:schemeClr val="dk1"/>
                </a:solidFill>
                <a:latin typeface="Poppins"/>
                <a:ea typeface="Poppins"/>
                <a:cs typeface="Poppins"/>
                <a:sym typeface="Poppins"/>
              </a:rPr>
              <a:t>), </a:t>
            </a:r>
            <a:r>
              <a:rPr b="1" lang="fr" sz="900">
                <a:solidFill>
                  <a:schemeClr val="dk1"/>
                </a:solidFill>
                <a:latin typeface="Poppins"/>
                <a:ea typeface="Poppins"/>
                <a:cs typeface="Poppins"/>
                <a:sym typeface="Poppins"/>
              </a:rPr>
              <a:t>Jésus remplissant ce rôle d’avocat</a:t>
            </a:r>
            <a:r>
              <a:rPr lang="fr" sz="900">
                <a:solidFill>
                  <a:schemeClr val="dk1"/>
                </a:solidFill>
                <a:latin typeface="Poppins"/>
                <a:ea typeface="Poppins"/>
                <a:cs typeface="Poppins"/>
                <a:sym typeface="Poppins"/>
              </a:rPr>
              <a:t> dans le corpus Johannique (1 Jean 2:1).</a:t>
            </a:r>
            <a:endParaRPr sz="900">
              <a:solidFill>
                <a:schemeClr val="dk1"/>
              </a:solidFill>
              <a:latin typeface="Poppins"/>
              <a:ea typeface="Poppins"/>
              <a:cs typeface="Poppins"/>
              <a:sym typeface="Poppins"/>
            </a:endParaRPr>
          </a:p>
          <a:p>
            <a:pPr indent="0" lvl="0" marL="0" rtl="0" algn="l">
              <a:lnSpc>
                <a:spcPct val="115000"/>
              </a:lnSpc>
              <a:spcBef>
                <a:spcPts val="1000"/>
              </a:spcBef>
              <a:spcAft>
                <a:spcPts val="0"/>
              </a:spcAft>
              <a:buClr>
                <a:schemeClr val="dk1"/>
              </a:buClr>
              <a:buSzPts val="1100"/>
              <a:buFont typeface="Arial"/>
              <a:buNone/>
            </a:pPr>
            <a:r>
              <a:rPr b="1" lang="fr" sz="900">
                <a:solidFill>
                  <a:schemeClr val="dk1"/>
                </a:solidFill>
                <a:latin typeface="Poppins"/>
                <a:ea typeface="Poppins"/>
                <a:cs typeface="Poppins"/>
                <a:sym typeface="Poppins"/>
              </a:rPr>
              <a:t>Le Saint Esprit</a:t>
            </a:r>
            <a:r>
              <a:rPr lang="fr" sz="900">
                <a:solidFill>
                  <a:schemeClr val="dk1"/>
                </a:solidFill>
                <a:latin typeface="Poppins"/>
                <a:ea typeface="Poppins"/>
                <a:cs typeface="Poppins"/>
                <a:sym typeface="Poppins"/>
              </a:rPr>
              <a:t> est aussi appelé « </a:t>
            </a:r>
            <a:r>
              <a:rPr b="1" lang="fr" sz="900">
                <a:solidFill>
                  <a:schemeClr val="dk1"/>
                </a:solidFill>
                <a:latin typeface="Poppins"/>
                <a:ea typeface="Poppins"/>
                <a:cs typeface="Poppins"/>
                <a:sym typeface="Poppins"/>
              </a:rPr>
              <a:t>l’onction qui enseigne toute chose</a:t>
            </a:r>
            <a:r>
              <a:rPr lang="fr" sz="900">
                <a:solidFill>
                  <a:schemeClr val="dk1"/>
                </a:solidFill>
                <a:latin typeface="Poppins"/>
                <a:ea typeface="Poppins"/>
                <a:cs typeface="Poppins"/>
                <a:sym typeface="Poppins"/>
              </a:rPr>
              <a:t> » (1 Jn 2:27)</a:t>
            </a:r>
            <a:r>
              <a:rPr b="1" lang="fr" sz="900">
                <a:solidFill>
                  <a:schemeClr val="dk1"/>
                </a:solidFill>
                <a:latin typeface="Poppins"/>
                <a:ea typeface="Poppins"/>
                <a:cs typeface="Poppins"/>
                <a:sym typeface="Poppins"/>
              </a:rPr>
              <a:t> </a:t>
            </a:r>
            <a:r>
              <a:rPr lang="fr" sz="900">
                <a:solidFill>
                  <a:schemeClr val="dk1"/>
                </a:solidFill>
                <a:latin typeface="Poppins"/>
                <a:ea typeface="Poppins"/>
                <a:cs typeface="Poppins"/>
                <a:sym typeface="Poppins"/>
              </a:rPr>
              <a:t>conformément à ce que Jean en dit </a:t>
            </a:r>
            <a:r>
              <a:rPr b="1" lang="fr" sz="900">
                <a:solidFill>
                  <a:schemeClr val="dk1"/>
                </a:solidFill>
                <a:latin typeface="Poppins"/>
                <a:ea typeface="Poppins"/>
                <a:cs typeface="Poppins"/>
                <a:sym typeface="Poppins"/>
              </a:rPr>
              <a:t>mots pour mots </a:t>
            </a:r>
            <a:r>
              <a:rPr lang="fr" sz="900">
                <a:solidFill>
                  <a:schemeClr val="dk1"/>
                </a:solidFill>
                <a:latin typeface="Poppins"/>
                <a:ea typeface="Poppins"/>
                <a:cs typeface="Poppins"/>
                <a:sym typeface="Poppins"/>
              </a:rPr>
              <a:t>du paraclet (Jn 14:26, Jn 16:8, Jn 16:13).</a:t>
            </a:r>
            <a:endParaRPr sz="900">
              <a:solidFill>
                <a:schemeClr val="dk1"/>
              </a:solidFill>
              <a:latin typeface="Poppins"/>
              <a:ea typeface="Poppins"/>
              <a:cs typeface="Poppins"/>
              <a:sym typeface="Poppins"/>
            </a:endParaRPr>
          </a:p>
          <a:p>
            <a:pPr indent="0" lvl="0" marL="0" rtl="0" algn="l">
              <a:lnSpc>
                <a:spcPct val="115000"/>
              </a:lnSpc>
              <a:spcBef>
                <a:spcPts val="1000"/>
              </a:spcBef>
              <a:spcAft>
                <a:spcPts val="0"/>
              </a:spcAft>
              <a:buClr>
                <a:schemeClr val="dk1"/>
              </a:buClr>
              <a:buSzPts val="1100"/>
              <a:buFont typeface="Arial"/>
              <a:buNone/>
            </a:pPr>
            <a:r>
              <a:rPr lang="fr" sz="900" u="sng">
                <a:solidFill>
                  <a:schemeClr val="dk1"/>
                </a:solidFill>
                <a:latin typeface="Poppins"/>
                <a:ea typeface="Poppins"/>
                <a:cs typeface="Poppins"/>
                <a:sym typeface="Poppins"/>
              </a:rPr>
              <a:t>Alors que le Saint Esprit enseigne.</a:t>
            </a:r>
            <a:endParaRPr sz="900" u="sng">
              <a:solidFill>
                <a:schemeClr val="dk1"/>
              </a:solidFill>
              <a:latin typeface="Poppins"/>
              <a:ea typeface="Poppins"/>
              <a:cs typeface="Poppins"/>
              <a:sym typeface="Poppins"/>
            </a:endParaRPr>
          </a:p>
          <a:p>
            <a:pPr indent="0" lvl="0" marL="0" rtl="0" algn="l">
              <a:lnSpc>
                <a:spcPct val="115000"/>
              </a:lnSpc>
              <a:spcBef>
                <a:spcPts val="1000"/>
              </a:spcBef>
              <a:spcAft>
                <a:spcPts val="0"/>
              </a:spcAft>
              <a:buClr>
                <a:schemeClr val="dk1"/>
              </a:buClr>
              <a:buSzPts val="1100"/>
              <a:buFont typeface="Arial"/>
              <a:buNone/>
            </a:pPr>
            <a:r>
              <a:rPr lang="fr" sz="900">
                <a:solidFill>
                  <a:srgbClr val="FF0000"/>
                </a:solidFill>
                <a:latin typeface="Poppins"/>
                <a:ea typeface="Poppins"/>
                <a:cs typeface="Poppins"/>
                <a:sym typeface="Poppins"/>
              </a:rPr>
              <a:t>Peut-on dire que le Saint Esprit a donné un enseignement qui soit contraire à celui de Jésus ?</a:t>
            </a:r>
            <a:endParaRPr sz="900">
              <a:solidFill>
                <a:srgbClr val="FF0000"/>
              </a:solidFill>
              <a:latin typeface="Poppins"/>
              <a:ea typeface="Poppins"/>
              <a:cs typeface="Poppins"/>
              <a:sym typeface="Poppins"/>
            </a:endParaRPr>
          </a:p>
          <a:p>
            <a:pPr indent="0" lvl="0" marL="0" rtl="0" algn="l">
              <a:lnSpc>
                <a:spcPct val="115000"/>
              </a:lnSpc>
              <a:spcBef>
                <a:spcPts val="1000"/>
              </a:spcBef>
              <a:spcAft>
                <a:spcPts val="0"/>
              </a:spcAft>
              <a:buNone/>
            </a:pPr>
            <a:r>
              <a:rPr lang="fr" sz="900">
                <a:solidFill>
                  <a:srgbClr val="FF0000"/>
                </a:solidFill>
                <a:uFill>
                  <a:noFill/>
                </a:uFill>
                <a:latin typeface="Poppins"/>
                <a:ea typeface="Poppins"/>
                <a:cs typeface="Poppins"/>
                <a:sym typeface="Poppins"/>
                <a:hlinkClick r:id="rId3">
                  <a:extLst>
                    <a:ext uri="{A12FA001-AC4F-418D-AE19-62706E023703}">
                      <ahyp:hlinkClr val="tx"/>
                    </a:ext>
                  </a:extLst>
                </a:hlinkClick>
              </a:rPr>
              <a:t>Pourquoi Muhammad contredit les enseignements de Jésus (Adultère, Crucifixion, Fils de Dieu) ?</a:t>
            </a:r>
            <a:endParaRPr sz="900">
              <a:solidFill>
                <a:srgbClr val="FF0000"/>
              </a:solidFill>
              <a:latin typeface="Poppins"/>
              <a:ea typeface="Poppins"/>
              <a:cs typeface="Poppins"/>
              <a:sym typeface="Poppins"/>
            </a:endParaRPr>
          </a:p>
          <a:p>
            <a:pPr indent="0" lvl="0" marL="0" rtl="0" algn="l">
              <a:lnSpc>
                <a:spcPct val="115000"/>
              </a:lnSpc>
              <a:spcBef>
                <a:spcPts val="1600"/>
              </a:spcBef>
              <a:spcAft>
                <a:spcPts val="0"/>
              </a:spcAft>
              <a:buNone/>
            </a:pPr>
            <a:r>
              <a:t/>
            </a:r>
            <a:endParaRPr sz="1400">
              <a:solidFill>
                <a:srgbClr val="434343"/>
              </a:solidFill>
              <a:latin typeface="Poppins"/>
              <a:ea typeface="Poppins"/>
              <a:cs typeface="Poppins"/>
              <a:sym typeface="Poppins"/>
            </a:endParaRPr>
          </a:p>
          <a:p>
            <a:pPr indent="0" lvl="0" marL="0" rtl="0" algn="l">
              <a:lnSpc>
                <a:spcPct val="115000"/>
              </a:lnSpc>
              <a:spcBef>
                <a:spcPts val="1600"/>
              </a:spcBef>
              <a:spcAft>
                <a:spcPts val="0"/>
              </a:spcAft>
              <a:buNone/>
            </a:pPr>
            <a:r>
              <a:rPr lang="fr" sz="1400">
                <a:solidFill>
                  <a:srgbClr val="434343"/>
                </a:solidFill>
                <a:latin typeface="Poppins"/>
                <a:ea typeface="Poppins"/>
                <a:cs typeface="Poppins"/>
                <a:sym typeface="Poppins"/>
              </a:rPr>
              <a:t>Argument 7 </a:t>
            </a:r>
            <a:r>
              <a:rPr baseline="-25000" lang="fr" sz="1400">
                <a:solidFill>
                  <a:srgbClr val="434343"/>
                </a:solidFill>
                <a:latin typeface="Poppins"/>
                <a:ea typeface="Poppins"/>
                <a:cs typeface="Poppins"/>
                <a:sym typeface="Poppins"/>
              </a:rPr>
              <a:t>bis</a:t>
            </a:r>
            <a:r>
              <a:rPr lang="fr" sz="1400">
                <a:solidFill>
                  <a:srgbClr val="434343"/>
                </a:solidFill>
                <a:latin typeface="Poppins"/>
                <a:ea typeface="Poppins"/>
                <a:cs typeface="Poppins"/>
                <a:sym typeface="Poppins"/>
              </a:rPr>
              <a:t> / </a:t>
            </a:r>
            <a:r>
              <a:rPr baseline="-25000" lang="fr" sz="1400">
                <a:solidFill>
                  <a:srgbClr val="434343"/>
                </a:solidFill>
                <a:latin typeface="Poppins"/>
                <a:ea typeface="Poppins"/>
                <a:cs typeface="Poppins"/>
                <a:sym typeface="Poppins"/>
              </a:rPr>
              <a:t>Vérité et Guidée</a:t>
            </a:r>
            <a:endParaRPr sz="1400">
              <a:solidFill>
                <a:srgbClr val="434343"/>
              </a:solidFill>
              <a:latin typeface="Poppins"/>
              <a:ea typeface="Poppins"/>
              <a:cs typeface="Poppins"/>
              <a:sym typeface="Poppins"/>
            </a:endParaRPr>
          </a:p>
          <a:p>
            <a:pPr indent="0" lvl="0" marL="0" rtl="0" algn="l">
              <a:lnSpc>
                <a:spcPct val="115000"/>
              </a:lnSpc>
              <a:spcBef>
                <a:spcPts val="1000"/>
              </a:spcBef>
              <a:spcAft>
                <a:spcPts val="0"/>
              </a:spcAft>
              <a:buNone/>
            </a:pPr>
            <a:r>
              <a:rPr i="1" lang="fr" sz="900" u="sng">
                <a:solidFill>
                  <a:schemeClr val="dk1"/>
                </a:solidFill>
                <a:latin typeface="Poppins"/>
                <a:ea typeface="Poppins"/>
                <a:cs typeface="Poppins"/>
                <a:sym typeface="Poppins"/>
              </a:rPr>
              <a:t>Comment le Saint Esprit enseigne ?</a:t>
            </a:r>
            <a:endParaRPr>
              <a:solidFill>
                <a:srgbClr val="0000FF"/>
              </a:solidFill>
              <a:latin typeface="Poppins"/>
              <a:ea typeface="Poppins"/>
              <a:cs typeface="Poppins"/>
              <a:sym typeface="Poppins"/>
            </a:endParaRPr>
          </a:p>
          <a:p>
            <a:pPr indent="0" lvl="0" marL="0" rtl="0" algn="l">
              <a:lnSpc>
                <a:spcPct val="115000"/>
              </a:lnSpc>
              <a:spcBef>
                <a:spcPts val="1000"/>
              </a:spcBef>
              <a:spcAft>
                <a:spcPts val="0"/>
              </a:spcAft>
              <a:buNone/>
            </a:pPr>
            <a:r>
              <a:rPr lang="fr" sz="900">
                <a:solidFill>
                  <a:srgbClr val="0000FF"/>
                </a:solidFill>
                <a:latin typeface="Poppins"/>
                <a:ea typeface="Poppins"/>
                <a:cs typeface="Poppins"/>
                <a:sym typeface="Poppins"/>
              </a:rPr>
              <a:t>Romains 9:1</a:t>
            </a:r>
            <a:endParaRPr sz="900">
              <a:solidFill>
                <a:srgbClr val="0000FF"/>
              </a:solidFill>
              <a:latin typeface="Poppins"/>
              <a:ea typeface="Poppins"/>
              <a:cs typeface="Poppins"/>
              <a:sym typeface="Poppins"/>
            </a:endParaRPr>
          </a:p>
          <a:p>
            <a:pPr indent="0" lvl="0" marL="457200" rtl="0" algn="l">
              <a:lnSpc>
                <a:spcPct val="115000"/>
              </a:lnSpc>
              <a:spcBef>
                <a:spcPts val="1000"/>
              </a:spcBef>
              <a:spcAft>
                <a:spcPts val="0"/>
              </a:spcAft>
              <a:buNone/>
            </a:pPr>
            <a:r>
              <a:rPr lang="fr" sz="900">
                <a:solidFill>
                  <a:srgbClr val="0000FF"/>
                </a:solidFill>
                <a:latin typeface="Poppins"/>
                <a:ea typeface="Poppins"/>
                <a:cs typeface="Poppins"/>
                <a:sym typeface="Poppins"/>
              </a:rPr>
              <a:t>Je </a:t>
            </a:r>
            <a:r>
              <a:rPr b="1" lang="fr" sz="900">
                <a:solidFill>
                  <a:srgbClr val="0000FF"/>
                </a:solidFill>
                <a:latin typeface="Poppins"/>
                <a:ea typeface="Poppins"/>
                <a:cs typeface="Poppins"/>
                <a:sym typeface="Poppins"/>
              </a:rPr>
              <a:t>dis la vérité</a:t>
            </a:r>
            <a:r>
              <a:rPr lang="fr" sz="900">
                <a:solidFill>
                  <a:srgbClr val="0000FF"/>
                </a:solidFill>
                <a:latin typeface="Poppins"/>
                <a:ea typeface="Poppins"/>
                <a:cs typeface="Poppins"/>
                <a:sym typeface="Poppins"/>
              </a:rPr>
              <a:t> en Christ, je ne mens point, ma conscience m'en rend témoignage </a:t>
            </a:r>
            <a:r>
              <a:rPr b="1" lang="fr" sz="900">
                <a:solidFill>
                  <a:srgbClr val="0000FF"/>
                </a:solidFill>
                <a:latin typeface="Poppins"/>
                <a:ea typeface="Poppins"/>
                <a:cs typeface="Poppins"/>
                <a:sym typeface="Poppins"/>
              </a:rPr>
              <a:t>par le Saint-Esprit</a:t>
            </a:r>
            <a:r>
              <a:rPr lang="fr" sz="900">
                <a:solidFill>
                  <a:srgbClr val="0000FF"/>
                </a:solidFill>
                <a:latin typeface="Poppins"/>
                <a:ea typeface="Poppins"/>
                <a:cs typeface="Poppins"/>
                <a:sym typeface="Poppins"/>
              </a:rPr>
              <a:t>.</a:t>
            </a:r>
            <a:endParaRPr sz="900">
              <a:solidFill>
                <a:srgbClr val="0000FF"/>
              </a:solidFill>
              <a:latin typeface="Poppins"/>
              <a:ea typeface="Poppins"/>
              <a:cs typeface="Poppins"/>
              <a:sym typeface="Poppins"/>
            </a:endParaRPr>
          </a:p>
          <a:p>
            <a:pPr indent="0" lvl="0" marL="0" rtl="0" algn="l">
              <a:lnSpc>
                <a:spcPct val="115000"/>
              </a:lnSpc>
              <a:spcBef>
                <a:spcPts val="1000"/>
              </a:spcBef>
              <a:spcAft>
                <a:spcPts val="0"/>
              </a:spcAft>
              <a:buNone/>
            </a:pPr>
            <a:r>
              <a:rPr lang="fr" sz="900">
                <a:solidFill>
                  <a:srgbClr val="0000FF"/>
                </a:solidFill>
                <a:latin typeface="Poppins"/>
                <a:ea typeface="Poppins"/>
                <a:cs typeface="Poppins"/>
                <a:sym typeface="Poppins"/>
              </a:rPr>
              <a:t>Actes 2:42</a:t>
            </a:r>
            <a:endParaRPr sz="900">
              <a:solidFill>
                <a:srgbClr val="0000FF"/>
              </a:solidFill>
              <a:latin typeface="Poppins"/>
              <a:ea typeface="Poppins"/>
              <a:cs typeface="Poppins"/>
              <a:sym typeface="Poppins"/>
            </a:endParaRPr>
          </a:p>
          <a:p>
            <a:pPr indent="0" lvl="0" marL="457200" rtl="0" algn="l">
              <a:lnSpc>
                <a:spcPct val="115000"/>
              </a:lnSpc>
              <a:spcBef>
                <a:spcPts val="1000"/>
              </a:spcBef>
              <a:spcAft>
                <a:spcPts val="0"/>
              </a:spcAft>
              <a:buNone/>
            </a:pPr>
            <a:r>
              <a:rPr b="1" lang="fr" sz="900">
                <a:solidFill>
                  <a:srgbClr val="0000FF"/>
                </a:solidFill>
                <a:latin typeface="Poppins"/>
                <a:ea typeface="Poppins"/>
                <a:cs typeface="Poppins"/>
                <a:sym typeface="Poppins"/>
              </a:rPr>
              <a:t>Ils persévéraient dans l'enseignement</a:t>
            </a:r>
            <a:r>
              <a:rPr lang="fr" sz="900">
                <a:solidFill>
                  <a:srgbClr val="0000FF"/>
                </a:solidFill>
                <a:latin typeface="Poppins"/>
                <a:ea typeface="Poppins"/>
                <a:cs typeface="Poppins"/>
                <a:sym typeface="Poppins"/>
              </a:rPr>
              <a:t> des apôtres, dans la communion fraternelle, dans la fraction du pain, et dans les prières. </a:t>
            </a:r>
            <a:r>
              <a:rPr b="1" lang="fr" sz="900">
                <a:solidFill>
                  <a:srgbClr val="0000FF"/>
                </a:solidFill>
                <a:latin typeface="Poppins"/>
                <a:ea typeface="Poppins"/>
                <a:cs typeface="Poppins"/>
                <a:sym typeface="Poppins"/>
              </a:rPr>
              <a:t>La crainte s'emparait de chacun</a:t>
            </a:r>
            <a:r>
              <a:rPr lang="fr" sz="900">
                <a:solidFill>
                  <a:srgbClr val="0000FF"/>
                </a:solidFill>
                <a:latin typeface="Poppins"/>
                <a:ea typeface="Poppins"/>
                <a:cs typeface="Poppins"/>
                <a:sym typeface="Poppins"/>
              </a:rPr>
              <a:t>, et il se faisait beaucoup de prodiges et de miracles par les apôtres.</a:t>
            </a:r>
            <a:endParaRPr sz="900">
              <a:solidFill>
                <a:srgbClr val="0000FF"/>
              </a:solidFill>
              <a:latin typeface="Poppins"/>
              <a:ea typeface="Poppins"/>
              <a:cs typeface="Poppins"/>
              <a:sym typeface="Poppins"/>
            </a:endParaRPr>
          </a:p>
          <a:p>
            <a:pPr indent="0" lvl="0" marL="0" rtl="0" algn="l">
              <a:lnSpc>
                <a:spcPct val="115000"/>
              </a:lnSpc>
              <a:spcBef>
                <a:spcPts val="1000"/>
              </a:spcBef>
              <a:spcAft>
                <a:spcPts val="0"/>
              </a:spcAft>
              <a:buNone/>
            </a:pPr>
            <a:r>
              <a:rPr lang="fr" sz="900">
                <a:solidFill>
                  <a:srgbClr val="0000FF"/>
                </a:solidFill>
                <a:latin typeface="Poppins"/>
                <a:ea typeface="Poppins"/>
                <a:cs typeface="Poppins"/>
                <a:sym typeface="Poppins"/>
              </a:rPr>
              <a:t>Nombres 23:19</a:t>
            </a:r>
            <a:endParaRPr sz="900">
              <a:solidFill>
                <a:srgbClr val="0000FF"/>
              </a:solidFill>
              <a:latin typeface="Poppins"/>
              <a:ea typeface="Poppins"/>
              <a:cs typeface="Poppins"/>
              <a:sym typeface="Poppins"/>
            </a:endParaRPr>
          </a:p>
          <a:p>
            <a:pPr indent="0" lvl="0" marL="457200" rtl="0" algn="l">
              <a:lnSpc>
                <a:spcPct val="115000"/>
              </a:lnSpc>
              <a:spcBef>
                <a:spcPts val="1000"/>
              </a:spcBef>
              <a:spcAft>
                <a:spcPts val="0"/>
              </a:spcAft>
              <a:buNone/>
            </a:pPr>
            <a:r>
              <a:rPr b="1" lang="fr" sz="900">
                <a:solidFill>
                  <a:srgbClr val="0000FF"/>
                </a:solidFill>
                <a:latin typeface="Poppins"/>
                <a:ea typeface="Poppins"/>
                <a:cs typeface="Poppins"/>
                <a:sym typeface="Poppins"/>
              </a:rPr>
              <a:t>Dieu n'est point un homme pour mentir</a:t>
            </a:r>
            <a:r>
              <a:rPr lang="fr" sz="900">
                <a:solidFill>
                  <a:srgbClr val="0000FF"/>
                </a:solidFill>
                <a:latin typeface="Poppins"/>
                <a:ea typeface="Poppins"/>
                <a:cs typeface="Poppins"/>
                <a:sym typeface="Poppins"/>
              </a:rPr>
              <a:t>, Ni fils d'un homme pour se repentir. Ce qu'il a dit, ne le fera-t-il pas? Ce qu'il a déclaré, ne l'exécutera-t il pas ?</a:t>
            </a:r>
            <a:endParaRPr sz="900">
              <a:solidFill>
                <a:srgbClr val="0000FF"/>
              </a:solidFill>
              <a:latin typeface="Poppins"/>
              <a:ea typeface="Poppins"/>
              <a:cs typeface="Poppins"/>
              <a:sym typeface="Poppins"/>
            </a:endParaRPr>
          </a:p>
          <a:p>
            <a:pPr indent="0" lvl="0" marL="0" rtl="0" algn="l">
              <a:lnSpc>
                <a:spcPct val="115000"/>
              </a:lnSpc>
              <a:spcBef>
                <a:spcPts val="1400"/>
              </a:spcBef>
              <a:spcAft>
                <a:spcPts val="0"/>
              </a:spcAft>
              <a:buNone/>
            </a:pPr>
            <a:r>
              <a:rPr lang="fr" sz="1200">
                <a:solidFill>
                  <a:srgbClr val="666666"/>
                </a:solidFill>
                <a:latin typeface="Poppins"/>
                <a:ea typeface="Poppins"/>
                <a:cs typeface="Poppins"/>
                <a:sym typeface="Poppins"/>
              </a:rPr>
              <a:t>Approche textuelle</a:t>
            </a:r>
            <a:endParaRPr sz="1200">
              <a:solidFill>
                <a:srgbClr val="0000FF"/>
              </a:solidFill>
              <a:latin typeface="Poppins"/>
              <a:ea typeface="Poppins"/>
              <a:cs typeface="Poppins"/>
              <a:sym typeface="Poppins"/>
            </a:endParaRPr>
          </a:p>
          <a:p>
            <a:pPr indent="0" lvl="0" marL="0" rtl="0" algn="l">
              <a:lnSpc>
                <a:spcPct val="115000"/>
              </a:lnSpc>
              <a:spcBef>
                <a:spcPts val="1000"/>
              </a:spcBef>
              <a:spcAft>
                <a:spcPts val="0"/>
              </a:spcAft>
              <a:buNone/>
            </a:pPr>
            <a:r>
              <a:rPr lang="fr" sz="900">
                <a:solidFill>
                  <a:schemeClr val="dk1"/>
                </a:solidFill>
                <a:latin typeface="Poppins"/>
                <a:ea typeface="Poppins"/>
                <a:cs typeface="Poppins"/>
                <a:sym typeface="Poppins"/>
              </a:rPr>
              <a:t>Le Saint Esprit </a:t>
            </a:r>
            <a:r>
              <a:rPr b="1" lang="fr" sz="900">
                <a:solidFill>
                  <a:schemeClr val="dk1"/>
                </a:solidFill>
                <a:latin typeface="Poppins"/>
                <a:ea typeface="Poppins"/>
                <a:cs typeface="Poppins"/>
                <a:sym typeface="Poppins"/>
              </a:rPr>
              <a:t>dit la vérité</a:t>
            </a:r>
            <a:r>
              <a:rPr lang="fr" sz="900">
                <a:solidFill>
                  <a:schemeClr val="dk1"/>
                </a:solidFill>
                <a:latin typeface="Poppins"/>
                <a:ea typeface="Poppins"/>
                <a:cs typeface="Poppins"/>
                <a:sym typeface="Poppins"/>
              </a:rPr>
              <a:t> (Rom 9:1) car Dieu n'est point un homme pour mentir (Nb 23:19) et c’est l’une des caractéristiques du paraclet (Jn 16:13) .</a:t>
            </a:r>
            <a:endParaRPr sz="900">
              <a:solidFill>
                <a:schemeClr val="dk1"/>
              </a:solidFill>
              <a:latin typeface="Poppins"/>
              <a:ea typeface="Poppins"/>
              <a:cs typeface="Poppins"/>
              <a:sym typeface="Poppins"/>
            </a:endParaRPr>
          </a:p>
          <a:p>
            <a:pPr indent="0" lvl="0" marL="0" rtl="0" algn="l">
              <a:lnSpc>
                <a:spcPct val="115000"/>
              </a:lnSpc>
              <a:spcBef>
                <a:spcPts val="1000"/>
              </a:spcBef>
              <a:spcAft>
                <a:spcPts val="0"/>
              </a:spcAft>
              <a:buNone/>
            </a:pPr>
            <a:r>
              <a:rPr lang="fr" sz="900">
                <a:solidFill>
                  <a:schemeClr val="dk1"/>
                </a:solidFill>
                <a:latin typeface="Poppins"/>
                <a:ea typeface="Poppins"/>
                <a:cs typeface="Poppins"/>
                <a:sym typeface="Poppins"/>
              </a:rPr>
              <a:t>Après avoir reçu le Saint Esprit, les chrétiens gardaient l'enseignement de Jésus Christ (par celui de ses apôtres) et leur crainte pour l’Eternel augmentait (Act 2:42), c’est le résultat du travail du paraclet.</a:t>
            </a:r>
            <a:endParaRPr sz="900">
              <a:solidFill>
                <a:schemeClr val="dk1"/>
              </a:solidFill>
              <a:latin typeface="Poppins"/>
              <a:ea typeface="Poppins"/>
              <a:cs typeface="Poppins"/>
              <a:sym typeface="Poppins"/>
            </a:endParaRPr>
          </a:p>
          <a:p>
            <a:pPr indent="0" lvl="0" marL="0" rtl="0" algn="l">
              <a:lnSpc>
                <a:spcPct val="115000"/>
              </a:lnSpc>
              <a:spcBef>
                <a:spcPts val="1400"/>
              </a:spcBef>
              <a:spcAft>
                <a:spcPts val="0"/>
              </a:spcAft>
              <a:buNone/>
            </a:pPr>
            <a:r>
              <a:rPr lang="fr" sz="1200">
                <a:solidFill>
                  <a:srgbClr val="666666"/>
                </a:solidFill>
                <a:latin typeface="Poppins"/>
                <a:ea typeface="Poppins"/>
                <a:cs typeface="Poppins"/>
                <a:sym typeface="Poppins"/>
              </a:rPr>
              <a:t>Approche théologique</a:t>
            </a:r>
            <a:endParaRPr sz="1200">
              <a:solidFill>
                <a:srgbClr val="666666"/>
              </a:solidFill>
              <a:latin typeface="Poppins"/>
              <a:ea typeface="Poppins"/>
              <a:cs typeface="Poppins"/>
              <a:sym typeface="Poppins"/>
            </a:endParaRPr>
          </a:p>
          <a:p>
            <a:pPr indent="0" lvl="0" marL="0" rtl="0" algn="l">
              <a:lnSpc>
                <a:spcPct val="115000"/>
              </a:lnSpc>
              <a:spcBef>
                <a:spcPts val="1000"/>
              </a:spcBef>
              <a:spcAft>
                <a:spcPts val="0"/>
              </a:spcAft>
              <a:buNone/>
            </a:pPr>
            <a:r>
              <a:rPr lang="fr" sz="900">
                <a:solidFill>
                  <a:schemeClr val="dk1"/>
                </a:solidFill>
                <a:latin typeface="Poppins"/>
                <a:ea typeface="Poppins"/>
                <a:cs typeface="Poppins"/>
                <a:sym typeface="Poppins"/>
              </a:rPr>
              <a:t>Dieu ne peut mentir, le Saint Esprit étant l’esprit de Dieu, il ne peut mentir.</a:t>
            </a:r>
            <a:endParaRPr sz="900">
              <a:solidFill>
                <a:schemeClr val="dk1"/>
              </a:solidFill>
              <a:latin typeface="Poppins"/>
              <a:ea typeface="Poppins"/>
              <a:cs typeface="Poppins"/>
              <a:sym typeface="Poppins"/>
            </a:endParaRPr>
          </a:p>
          <a:p>
            <a:pPr indent="0" lvl="0" marL="0" rtl="0" algn="l">
              <a:lnSpc>
                <a:spcPct val="115000"/>
              </a:lnSpc>
              <a:spcBef>
                <a:spcPts val="1000"/>
              </a:spcBef>
              <a:spcAft>
                <a:spcPts val="0"/>
              </a:spcAft>
              <a:buNone/>
            </a:pPr>
            <a:r>
              <a:rPr lang="fr" sz="900" u="sng">
                <a:solidFill>
                  <a:schemeClr val="dk1"/>
                </a:solidFill>
                <a:latin typeface="Poppins"/>
                <a:ea typeface="Poppins"/>
                <a:cs typeface="Poppins"/>
                <a:sym typeface="Poppins"/>
              </a:rPr>
              <a:t>Alors que le Saint Esprit enseigne.</a:t>
            </a:r>
            <a:endParaRPr sz="900" u="sng">
              <a:solidFill>
                <a:schemeClr val="dk1"/>
              </a:solidFill>
              <a:latin typeface="Poppins"/>
              <a:ea typeface="Poppins"/>
              <a:cs typeface="Poppins"/>
              <a:sym typeface="Poppins"/>
            </a:endParaRPr>
          </a:p>
          <a:p>
            <a:pPr indent="0" lvl="0" marL="0" rtl="0" algn="l">
              <a:lnSpc>
                <a:spcPct val="115000"/>
              </a:lnSpc>
              <a:spcBef>
                <a:spcPts val="1000"/>
              </a:spcBef>
              <a:spcAft>
                <a:spcPts val="0"/>
              </a:spcAft>
              <a:buNone/>
            </a:pPr>
            <a:r>
              <a:rPr lang="fr" sz="900">
                <a:solidFill>
                  <a:srgbClr val="FF0000"/>
                </a:solidFill>
                <a:latin typeface="Poppins"/>
                <a:ea typeface="Poppins"/>
                <a:cs typeface="Poppins"/>
                <a:sym typeface="Poppins"/>
              </a:rPr>
              <a:t>Muhammad a-t-il déjà été appelé esprit de vérité ?</a:t>
            </a:r>
            <a:endParaRPr sz="900">
              <a:solidFill>
                <a:schemeClr val="dk1"/>
              </a:solidFill>
              <a:latin typeface="Poppins"/>
              <a:ea typeface="Poppins"/>
              <a:cs typeface="Poppins"/>
              <a:sym typeface="Poppins"/>
            </a:endParaRPr>
          </a:p>
          <a:p>
            <a:pPr indent="0" lvl="0" marL="0" rtl="0" algn="l">
              <a:lnSpc>
                <a:spcPct val="115000"/>
              </a:lnSpc>
              <a:spcBef>
                <a:spcPts val="1000"/>
              </a:spcBef>
              <a:spcAft>
                <a:spcPts val="0"/>
              </a:spcAft>
              <a:buNone/>
            </a:pPr>
            <a:r>
              <a:rPr lang="fr" sz="900">
                <a:solidFill>
                  <a:srgbClr val="FF0000"/>
                </a:solidFill>
                <a:latin typeface="Poppins"/>
                <a:ea typeface="Poppins"/>
                <a:cs typeface="Poppins"/>
                <a:sym typeface="Poppins"/>
              </a:rPr>
              <a:t>Un menteur (1 Jn 2:22) peut-il être appelé esprit de vérité ?</a:t>
            </a:r>
            <a:endParaRPr sz="900">
              <a:solidFill>
                <a:srgbClr val="FF0000"/>
              </a:solidFill>
              <a:latin typeface="Poppins"/>
              <a:ea typeface="Poppins"/>
              <a:cs typeface="Poppins"/>
              <a:sym typeface="Poppins"/>
            </a:endParaRPr>
          </a:p>
          <a:p>
            <a:pPr indent="0" lvl="0" marL="0" rtl="0" algn="l">
              <a:lnSpc>
                <a:spcPct val="115000"/>
              </a:lnSpc>
              <a:spcBef>
                <a:spcPts val="1000"/>
              </a:spcBef>
              <a:spcAft>
                <a:spcPts val="0"/>
              </a:spcAft>
              <a:buNone/>
            </a:pPr>
            <a:r>
              <a:rPr lang="fr" sz="900">
                <a:solidFill>
                  <a:srgbClr val="FF0000"/>
                </a:solidFill>
                <a:latin typeface="Poppins"/>
                <a:ea typeface="Poppins"/>
                <a:cs typeface="Poppins"/>
                <a:sym typeface="Poppins"/>
              </a:rPr>
              <a:t>Peux-tu prouver que muhammad n'a jamais menti, alors qu’il à déjà péché ?</a:t>
            </a:r>
            <a:endParaRPr sz="900">
              <a:solidFill>
                <a:srgbClr val="FF0000"/>
              </a:solidFill>
              <a:latin typeface="Poppins"/>
              <a:ea typeface="Poppins"/>
              <a:cs typeface="Poppins"/>
              <a:sym typeface="Poppins"/>
            </a:endParaRPr>
          </a:p>
          <a:p>
            <a:pPr indent="0" lvl="0" marL="0" rtl="0" algn="l">
              <a:lnSpc>
                <a:spcPct val="115000"/>
              </a:lnSpc>
              <a:spcBef>
                <a:spcPts val="1000"/>
              </a:spcBef>
              <a:spcAft>
                <a:spcPts val="0"/>
              </a:spcAft>
              <a:buNone/>
            </a:pPr>
            <a:r>
              <a:rPr lang="fr" sz="900">
                <a:solidFill>
                  <a:srgbClr val="FF0000"/>
                </a:solidFill>
                <a:latin typeface="Poppins"/>
                <a:ea typeface="Poppins"/>
                <a:cs typeface="Poppins"/>
                <a:sym typeface="Poppins"/>
              </a:rPr>
              <a:t>Peut-on dire que le Saint Esprit a donné un enseignement qui soit contraire à celui de Jésus ?</a:t>
            </a:r>
            <a:endParaRPr sz="900">
              <a:solidFill>
                <a:srgbClr val="FF0000"/>
              </a:solidFill>
              <a:latin typeface="Poppins"/>
              <a:ea typeface="Poppins"/>
              <a:cs typeface="Poppins"/>
              <a:sym typeface="Poppins"/>
            </a:endParaRPr>
          </a:p>
          <a:p>
            <a:pPr indent="0" lvl="0" marL="0" rtl="0" algn="l">
              <a:lnSpc>
                <a:spcPct val="115000"/>
              </a:lnSpc>
              <a:spcBef>
                <a:spcPts val="1000"/>
              </a:spcBef>
              <a:spcAft>
                <a:spcPts val="0"/>
              </a:spcAft>
              <a:buNone/>
            </a:pPr>
            <a:r>
              <a:rPr lang="fr" sz="900">
                <a:solidFill>
                  <a:srgbClr val="FF0000"/>
                </a:solidFill>
                <a:uFill>
                  <a:noFill/>
                </a:uFill>
                <a:latin typeface="Poppins"/>
                <a:ea typeface="Poppins"/>
                <a:cs typeface="Poppins"/>
                <a:sym typeface="Poppins"/>
                <a:hlinkClick r:id="rId4">
                  <a:extLst>
                    <a:ext uri="{A12FA001-AC4F-418D-AE19-62706E023703}">
                      <ahyp:hlinkClr val="tx"/>
                    </a:ext>
                  </a:extLst>
                </a:hlinkClick>
              </a:rPr>
              <a:t>Pourquoi Muhammad contredit les enseignements de Jésus (Adultère, Crucifixion, Fils de Dieu) ?</a:t>
            </a:r>
            <a:endParaRPr sz="900">
              <a:solidFill>
                <a:srgbClr val="FF0000"/>
              </a:solidFill>
              <a:latin typeface="Poppins"/>
              <a:ea typeface="Poppins"/>
              <a:cs typeface="Poppins"/>
              <a:sym typeface="Poppins"/>
            </a:endParaRPr>
          </a:p>
          <a:p>
            <a:pPr indent="0" lvl="0" marL="0" rtl="0" algn="l">
              <a:lnSpc>
                <a:spcPct val="115000"/>
              </a:lnSpc>
              <a:spcBef>
                <a:spcPts val="1000"/>
              </a:spcBef>
              <a:spcAft>
                <a:spcPts val="0"/>
              </a:spcAft>
              <a:buClr>
                <a:schemeClr val="dk1"/>
              </a:buClr>
              <a:buSzPts val="1100"/>
              <a:buFont typeface="Arial"/>
              <a:buNone/>
            </a:pPr>
            <a:r>
              <a:t/>
            </a:r>
            <a:endParaRPr sz="900">
              <a:solidFill>
                <a:srgbClr val="FF0000"/>
              </a:solidFill>
              <a:latin typeface="Poppins"/>
              <a:ea typeface="Poppins"/>
              <a:cs typeface="Poppins"/>
              <a:sym typeface="Poppins"/>
            </a:endParaRPr>
          </a:p>
          <a:p>
            <a:pPr indent="0" lvl="0" marL="0" rtl="0" algn="l">
              <a:spcBef>
                <a:spcPts val="100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2014ae79438_0_3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2014ae79438_0_3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600"/>
              </a:spcBef>
              <a:spcAft>
                <a:spcPts val="0"/>
              </a:spcAft>
              <a:buClr>
                <a:schemeClr val="dk1"/>
              </a:buClr>
              <a:buSzPts val="1100"/>
              <a:buFont typeface="Arial"/>
              <a:buNone/>
            </a:pPr>
            <a:r>
              <a:rPr lang="fr" sz="900">
                <a:solidFill>
                  <a:srgbClr val="FF0000"/>
                </a:solidFill>
                <a:latin typeface="Poppins"/>
                <a:ea typeface="Poppins"/>
                <a:cs typeface="Poppins"/>
                <a:sym typeface="Poppins"/>
              </a:rPr>
              <a:t>Argument 8 / </a:t>
            </a:r>
            <a:r>
              <a:rPr baseline="-25000" lang="fr" sz="1400">
                <a:solidFill>
                  <a:srgbClr val="434343"/>
                </a:solidFill>
                <a:latin typeface="Poppins"/>
                <a:ea typeface="Poppins"/>
                <a:cs typeface="Poppins"/>
                <a:sym typeface="Poppins"/>
              </a:rPr>
              <a:t>Parlez de soi-même</a:t>
            </a:r>
            <a:endParaRPr sz="1400">
              <a:solidFill>
                <a:srgbClr val="434343"/>
              </a:solidFill>
              <a:latin typeface="Poppins"/>
              <a:ea typeface="Poppins"/>
              <a:cs typeface="Poppins"/>
              <a:sym typeface="Poppins"/>
            </a:endParaRPr>
          </a:p>
          <a:p>
            <a:pPr indent="0" lvl="0" marL="0" rtl="0" algn="l">
              <a:lnSpc>
                <a:spcPct val="115000"/>
              </a:lnSpc>
              <a:spcBef>
                <a:spcPts val="1000"/>
              </a:spcBef>
              <a:spcAft>
                <a:spcPts val="0"/>
              </a:spcAft>
              <a:buClr>
                <a:schemeClr val="dk1"/>
              </a:buClr>
              <a:buSzPts val="1100"/>
              <a:buFont typeface="Arial"/>
              <a:buNone/>
            </a:pPr>
            <a:r>
              <a:rPr i="1" lang="fr" sz="900" u="sng">
                <a:solidFill>
                  <a:schemeClr val="dk1"/>
                </a:solidFill>
                <a:latin typeface="Poppins"/>
                <a:ea typeface="Poppins"/>
                <a:cs typeface="Poppins"/>
                <a:sym typeface="Poppins"/>
              </a:rPr>
              <a:t>Comment le Saint Esprit ne parle-t-il pas de lui-même ?</a:t>
            </a:r>
            <a:endParaRPr sz="900">
              <a:solidFill>
                <a:schemeClr val="dk1"/>
              </a:solidFill>
              <a:latin typeface="Poppins"/>
              <a:ea typeface="Poppins"/>
              <a:cs typeface="Poppins"/>
              <a:sym typeface="Poppins"/>
            </a:endParaRPr>
          </a:p>
          <a:p>
            <a:pPr indent="0" lvl="0" marL="0" rtl="0" algn="l">
              <a:lnSpc>
                <a:spcPct val="115000"/>
              </a:lnSpc>
              <a:spcBef>
                <a:spcPts val="1000"/>
              </a:spcBef>
              <a:spcAft>
                <a:spcPts val="0"/>
              </a:spcAft>
              <a:buClr>
                <a:schemeClr val="dk1"/>
              </a:buClr>
              <a:buSzPts val="1100"/>
              <a:buFont typeface="Arial"/>
              <a:buNone/>
            </a:pPr>
            <a:r>
              <a:rPr lang="fr" sz="900">
                <a:solidFill>
                  <a:srgbClr val="0000FF"/>
                </a:solidFill>
                <a:latin typeface="Poppins"/>
                <a:ea typeface="Poppins"/>
                <a:cs typeface="Poppins"/>
                <a:sym typeface="Poppins"/>
              </a:rPr>
              <a:t>Romains 8:26-27</a:t>
            </a:r>
            <a:endParaRPr sz="900">
              <a:solidFill>
                <a:srgbClr val="0000FF"/>
              </a:solidFill>
              <a:latin typeface="Poppins"/>
              <a:ea typeface="Poppins"/>
              <a:cs typeface="Poppins"/>
              <a:sym typeface="Poppins"/>
            </a:endParaRPr>
          </a:p>
          <a:p>
            <a:pPr indent="0" lvl="0" marL="457200" rtl="0" algn="l">
              <a:lnSpc>
                <a:spcPct val="115000"/>
              </a:lnSpc>
              <a:spcBef>
                <a:spcPts val="1000"/>
              </a:spcBef>
              <a:spcAft>
                <a:spcPts val="0"/>
              </a:spcAft>
              <a:buClr>
                <a:schemeClr val="dk1"/>
              </a:buClr>
              <a:buSzPts val="1100"/>
              <a:buFont typeface="Arial"/>
              <a:buNone/>
            </a:pPr>
            <a:r>
              <a:rPr lang="fr" sz="900">
                <a:solidFill>
                  <a:srgbClr val="0000FF"/>
                </a:solidFill>
                <a:latin typeface="Poppins"/>
                <a:ea typeface="Poppins"/>
                <a:cs typeface="Poppins"/>
                <a:sym typeface="Poppins"/>
              </a:rPr>
              <a:t>De même aussi l'Esprit nous aide dans notre faiblesse, car nous ne savons pas ce qu'il nous convient de demander dans nos prières. Mais </a:t>
            </a:r>
            <a:r>
              <a:rPr b="1" lang="fr" sz="900">
                <a:solidFill>
                  <a:srgbClr val="0000FF"/>
                </a:solidFill>
                <a:latin typeface="Poppins"/>
                <a:ea typeface="Poppins"/>
                <a:cs typeface="Poppins"/>
                <a:sym typeface="Poppins"/>
              </a:rPr>
              <a:t>l'Esprit lui-même intercède</a:t>
            </a:r>
            <a:r>
              <a:rPr lang="fr" sz="900">
                <a:solidFill>
                  <a:srgbClr val="0000FF"/>
                </a:solidFill>
                <a:latin typeface="Poppins"/>
                <a:ea typeface="Poppins"/>
                <a:cs typeface="Poppins"/>
                <a:sym typeface="Poppins"/>
              </a:rPr>
              <a:t> par des soupirs inexprimables; et celui qui sonde les cœurs connaît quelle est la pensée de l'Esprit, parce que </a:t>
            </a:r>
            <a:r>
              <a:rPr b="1" lang="fr" sz="900">
                <a:solidFill>
                  <a:srgbClr val="0000FF"/>
                </a:solidFill>
                <a:latin typeface="Poppins"/>
                <a:ea typeface="Poppins"/>
                <a:cs typeface="Poppins"/>
                <a:sym typeface="Poppins"/>
              </a:rPr>
              <a:t>c'est selon Dieu qu'il (l'Esprit) intercède en faveur des saints</a:t>
            </a:r>
            <a:r>
              <a:rPr lang="fr" sz="900">
                <a:solidFill>
                  <a:srgbClr val="0000FF"/>
                </a:solidFill>
                <a:latin typeface="Poppins"/>
                <a:ea typeface="Poppins"/>
                <a:cs typeface="Poppins"/>
                <a:sym typeface="Poppins"/>
              </a:rPr>
              <a:t>.</a:t>
            </a:r>
            <a:endParaRPr i="1" sz="900" u="sng">
              <a:solidFill>
                <a:schemeClr val="dk1"/>
              </a:solidFill>
              <a:latin typeface="Poppins"/>
              <a:ea typeface="Poppins"/>
              <a:cs typeface="Poppins"/>
              <a:sym typeface="Poppins"/>
            </a:endParaRPr>
          </a:p>
          <a:p>
            <a:pPr indent="0" lvl="0" marL="0" rtl="0" algn="l">
              <a:lnSpc>
                <a:spcPct val="115000"/>
              </a:lnSpc>
              <a:spcBef>
                <a:spcPts val="1000"/>
              </a:spcBef>
              <a:spcAft>
                <a:spcPts val="0"/>
              </a:spcAft>
              <a:buClr>
                <a:schemeClr val="dk1"/>
              </a:buClr>
              <a:buSzPts val="1100"/>
              <a:buFont typeface="Arial"/>
              <a:buNone/>
            </a:pPr>
            <a:r>
              <a:rPr b="1" lang="fr" sz="900">
                <a:solidFill>
                  <a:schemeClr val="dk1"/>
                </a:solidFill>
                <a:latin typeface="Poppins"/>
                <a:ea typeface="Poppins"/>
                <a:cs typeface="Poppins"/>
                <a:sym typeface="Poppins"/>
              </a:rPr>
              <a:t>Le Saint Esprit est l’esprit de Dieu</a:t>
            </a:r>
            <a:r>
              <a:rPr lang="fr" sz="900">
                <a:solidFill>
                  <a:schemeClr val="dk1"/>
                </a:solidFill>
                <a:latin typeface="Poppins"/>
                <a:ea typeface="Poppins"/>
                <a:cs typeface="Poppins"/>
                <a:sym typeface="Poppins"/>
              </a:rPr>
              <a:t>, il entre dans la création pour inspirer les hommes, mais l’essence du père, elle ne rentre pas dans la création.</a:t>
            </a:r>
            <a:endParaRPr sz="900">
              <a:solidFill>
                <a:schemeClr val="dk1"/>
              </a:solidFill>
              <a:latin typeface="Poppins"/>
              <a:ea typeface="Poppins"/>
              <a:cs typeface="Poppins"/>
              <a:sym typeface="Poppins"/>
            </a:endParaRPr>
          </a:p>
          <a:p>
            <a:pPr indent="0" lvl="0" marL="0" rtl="0" algn="l">
              <a:lnSpc>
                <a:spcPct val="115000"/>
              </a:lnSpc>
              <a:spcBef>
                <a:spcPts val="1000"/>
              </a:spcBef>
              <a:spcAft>
                <a:spcPts val="0"/>
              </a:spcAft>
              <a:buClr>
                <a:schemeClr val="dk1"/>
              </a:buClr>
              <a:buSzPts val="1100"/>
              <a:buFont typeface="Arial"/>
              <a:buNone/>
            </a:pPr>
            <a:r>
              <a:rPr lang="fr" sz="900">
                <a:solidFill>
                  <a:schemeClr val="dk1"/>
                </a:solidFill>
                <a:latin typeface="Poppins"/>
                <a:ea typeface="Poppins"/>
                <a:cs typeface="Poppins"/>
                <a:sym typeface="Poppins"/>
              </a:rPr>
              <a:t>Le Saint Esprit ne parle pas de lui-même. L’esprit de Dieu communique tous de la part du père. </a:t>
            </a:r>
            <a:r>
              <a:rPr b="1" lang="fr" sz="900">
                <a:solidFill>
                  <a:schemeClr val="dk1"/>
                </a:solidFill>
                <a:latin typeface="Poppins"/>
                <a:ea typeface="Poppins"/>
                <a:cs typeface="Poppins"/>
                <a:sym typeface="Poppins"/>
              </a:rPr>
              <a:t>C’est selon Dieu que le saint esprit intercède</a:t>
            </a:r>
            <a:r>
              <a:rPr lang="fr" sz="900">
                <a:solidFill>
                  <a:schemeClr val="dk1"/>
                </a:solidFill>
                <a:latin typeface="Poppins"/>
                <a:ea typeface="Poppins"/>
                <a:cs typeface="Poppins"/>
                <a:sym typeface="Poppins"/>
              </a:rPr>
              <a:t> en faveur des saints.</a:t>
            </a:r>
            <a:endParaRPr sz="900">
              <a:solidFill>
                <a:schemeClr val="dk1"/>
              </a:solidFill>
              <a:latin typeface="Poppins"/>
              <a:ea typeface="Poppins"/>
              <a:cs typeface="Poppins"/>
              <a:sym typeface="Poppins"/>
            </a:endParaRPr>
          </a:p>
          <a:p>
            <a:pPr indent="0" lvl="0" marL="0" rtl="0" algn="l">
              <a:lnSpc>
                <a:spcPct val="115000"/>
              </a:lnSpc>
              <a:spcBef>
                <a:spcPts val="1000"/>
              </a:spcBef>
              <a:spcAft>
                <a:spcPts val="0"/>
              </a:spcAft>
              <a:buClr>
                <a:schemeClr val="dk1"/>
              </a:buClr>
              <a:buSzPts val="1100"/>
              <a:buFont typeface="Arial"/>
              <a:buNone/>
            </a:pPr>
            <a:r>
              <a:rPr lang="fr" sz="900">
                <a:solidFill>
                  <a:schemeClr val="dk1"/>
                </a:solidFill>
                <a:latin typeface="Poppins"/>
                <a:ea typeface="Poppins"/>
                <a:cs typeface="Poppins"/>
                <a:sym typeface="Poppins"/>
              </a:rPr>
              <a:t>Voir aussi : </a:t>
            </a:r>
            <a:r>
              <a:rPr lang="fr" sz="900" u="sng">
                <a:solidFill>
                  <a:srgbClr val="1155CC"/>
                </a:solidFill>
                <a:latin typeface="Poppins"/>
                <a:ea typeface="Poppins"/>
                <a:cs typeface="Poppins"/>
                <a:sym typeface="Poppins"/>
                <a:hlinkClick r:id="rId2">
                  <a:extLst>
                    <a:ext uri="{A12FA001-AC4F-418D-AE19-62706E023703}">
                      <ahyp:hlinkClr val="tx"/>
                    </a:ext>
                  </a:extLst>
                </a:hlinkClick>
              </a:rPr>
              <a:t>Réfutation le Saint Esprit ne parle pas de lui même.</a:t>
            </a:r>
            <a:endParaRPr sz="900">
              <a:solidFill>
                <a:schemeClr val="dk1"/>
              </a:solidFill>
              <a:latin typeface="Poppins"/>
              <a:ea typeface="Poppins"/>
              <a:cs typeface="Poppins"/>
              <a:sym typeface="Poppins"/>
            </a:endParaRPr>
          </a:p>
          <a:p>
            <a:pPr indent="0" lvl="0" marL="0" rtl="0" algn="l">
              <a:lnSpc>
                <a:spcPct val="115000"/>
              </a:lnSpc>
              <a:spcBef>
                <a:spcPts val="1000"/>
              </a:spcBef>
              <a:spcAft>
                <a:spcPts val="0"/>
              </a:spcAft>
              <a:buClr>
                <a:schemeClr val="dk1"/>
              </a:buClr>
              <a:buSzPts val="1100"/>
              <a:buFont typeface="Arial"/>
              <a:buNone/>
            </a:pPr>
            <a:r>
              <a:rPr lang="fr" sz="900" u="sng">
                <a:solidFill>
                  <a:schemeClr val="dk1"/>
                </a:solidFill>
                <a:latin typeface="Poppins"/>
                <a:ea typeface="Poppins"/>
                <a:cs typeface="Poppins"/>
                <a:sym typeface="Poppins"/>
              </a:rPr>
              <a:t>Alors que le Saint Esprit ne parle pas de lui-même.</a:t>
            </a:r>
            <a:endParaRPr sz="900" u="sng">
              <a:solidFill>
                <a:schemeClr val="dk1"/>
              </a:solidFill>
              <a:latin typeface="Poppins"/>
              <a:ea typeface="Poppins"/>
              <a:cs typeface="Poppins"/>
              <a:sym typeface="Poppins"/>
            </a:endParaRPr>
          </a:p>
          <a:p>
            <a:pPr indent="0" lvl="0" marL="0" rtl="0" algn="l">
              <a:lnSpc>
                <a:spcPct val="115000"/>
              </a:lnSpc>
              <a:spcBef>
                <a:spcPts val="1000"/>
              </a:spcBef>
              <a:spcAft>
                <a:spcPts val="0"/>
              </a:spcAft>
              <a:buClr>
                <a:schemeClr val="dk1"/>
              </a:buClr>
              <a:buSzPts val="1100"/>
              <a:buFont typeface="Arial"/>
              <a:buNone/>
            </a:pPr>
            <a:r>
              <a:rPr lang="fr" sz="900">
                <a:solidFill>
                  <a:srgbClr val="FF0000"/>
                </a:solidFill>
                <a:latin typeface="Poppins"/>
                <a:ea typeface="Poppins"/>
                <a:cs typeface="Poppins"/>
                <a:sym typeface="Poppins"/>
              </a:rPr>
              <a:t>Peut-on dire que le Saint Esprit a donné un enseignement qui ne vient ni du Père ni de Jésus ?</a:t>
            </a:r>
            <a:endParaRPr sz="900">
              <a:solidFill>
                <a:srgbClr val="FF0000"/>
              </a:solidFill>
              <a:latin typeface="Poppins"/>
              <a:ea typeface="Poppins"/>
              <a:cs typeface="Poppins"/>
              <a:sym typeface="Poppins"/>
            </a:endParaRPr>
          </a:p>
          <a:p>
            <a:pPr indent="0" lvl="0" marL="0" rtl="0" algn="l">
              <a:lnSpc>
                <a:spcPct val="115000"/>
              </a:lnSpc>
              <a:spcBef>
                <a:spcPts val="1000"/>
              </a:spcBef>
              <a:spcAft>
                <a:spcPts val="0"/>
              </a:spcAft>
              <a:buClr>
                <a:schemeClr val="dk1"/>
              </a:buClr>
              <a:buSzPts val="1100"/>
              <a:buFont typeface="Arial"/>
              <a:buNone/>
            </a:pPr>
            <a:r>
              <a:rPr lang="fr" sz="900">
                <a:solidFill>
                  <a:srgbClr val="FF0000"/>
                </a:solidFill>
                <a:uFill>
                  <a:noFill/>
                </a:uFill>
                <a:latin typeface="Poppins"/>
                <a:ea typeface="Poppins"/>
                <a:cs typeface="Poppins"/>
                <a:sym typeface="Poppins"/>
                <a:hlinkClick r:id="rId3">
                  <a:extLst>
                    <a:ext uri="{A12FA001-AC4F-418D-AE19-62706E023703}">
                      <ahyp:hlinkClr val="tx"/>
                    </a:ext>
                  </a:extLst>
                </a:hlinkClick>
              </a:rPr>
              <a:t>Pourquoi Muhammad quant à lui contredit les enseignements de Jésus (Adultère, Crucifixion, Fils de Dieu) si les musulmans disent qu’il ne parle pas de lui-même ?</a:t>
            </a:r>
            <a:endParaRPr sz="900">
              <a:solidFill>
                <a:schemeClr val="dk1"/>
              </a:solidFill>
              <a:latin typeface="Poppins"/>
              <a:ea typeface="Poppins"/>
              <a:cs typeface="Poppins"/>
              <a:sym typeface="Poppins"/>
            </a:endParaRPr>
          </a:p>
          <a:p>
            <a:pPr indent="0" lvl="0" marL="0" rtl="0" algn="l">
              <a:lnSpc>
                <a:spcPct val="115000"/>
              </a:lnSpc>
              <a:spcBef>
                <a:spcPts val="1000"/>
              </a:spcBef>
              <a:spcAft>
                <a:spcPts val="0"/>
              </a:spcAft>
              <a:buClr>
                <a:schemeClr val="dk1"/>
              </a:buClr>
              <a:buSzPts val="1100"/>
              <a:buFont typeface="Arial"/>
              <a:buNone/>
            </a:pPr>
            <a:r>
              <a:rPr lang="fr" sz="900">
                <a:solidFill>
                  <a:srgbClr val="FF0000"/>
                </a:solidFill>
                <a:uFill>
                  <a:noFill/>
                </a:uFill>
                <a:latin typeface="Poppins"/>
                <a:ea typeface="Poppins"/>
                <a:cs typeface="Poppins"/>
                <a:sym typeface="Poppins"/>
                <a:hlinkClick r:id="rId4">
                  <a:extLst>
                    <a:ext uri="{A12FA001-AC4F-418D-AE19-62706E023703}">
                      <ahyp:hlinkClr val="tx"/>
                    </a:ext>
                  </a:extLst>
                </a:hlinkClick>
              </a:rPr>
              <a:t>Dieu se contredit-il ?</a:t>
            </a:r>
            <a:endParaRPr sz="900">
              <a:solidFill>
                <a:schemeClr val="dk1"/>
              </a:solidFill>
              <a:latin typeface="Poppins"/>
              <a:ea typeface="Poppins"/>
              <a:cs typeface="Poppins"/>
              <a:sym typeface="Poppins"/>
            </a:endParaRPr>
          </a:p>
          <a:p>
            <a:pPr indent="0" lvl="0" marL="0" rtl="0" algn="l">
              <a:lnSpc>
                <a:spcPct val="115000"/>
              </a:lnSpc>
              <a:spcBef>
                <a:spcPts val="1600"/>
              </a:spcBef>
              <a:spcAft>
                <a:spcPts val="0"/>
              </a:spcAft>
              <a:buClr>
                <a:schemeClr val="dk1"/>
              </a:buClr>
              <a:buSzPts val="1100"/>
              <a:buFont typeface="Arial"/>
              <a:buNone/>
            </a:pPr>
            <a:r>
              <a:rPr lang="fr" sz="900">
                <a:solidFill>
                  <a:schemeClr val="dk1"/>
                </a:solidFill>
                <a:latin typeface="Poppins"/>
                <a:ea typeface="Poppins"/>
                <a:cs typeface="Poppins"/>
                <a:sym typeface="Poppins"/>
              </a:rPr>
              <a:t>Argument 8 </a:t>
            </a:r>
            <a:r>
              <a:rPr baseline="-25000" lang="fr" sz="1400">
                <a:solidFill>
                  <a:srgbClr val="434343"/>
                </a:solidFill>
                <a:latin typeface="Poppins"/>
                <a:ea typeface="Poppins"/>
                <a:cs typeface="Poppins"/>
                <a:sym typeface="Poppins"/>
              </a:rPr>
              <a:t>bis</a:t>
            </a:r>
            <a:r>
              <a:rPr lang="fr" sz="1400">
                <a:solidFill>
                  <a:srgbClr val="434343"/>
                </a:solidFill>
                <a:latin typeface="Poppins"/>
                <a:ea typeface="Poppins"/>
                <a:cs typeface="Poppins"/>
                <a:sym typeface="Poppins"/>
              </a:rPr>
              <a:t> / </a:t>
            </a:r>
            <a:r>
              <a:rPr baseline="-25000" lang="fr" sz="1400">
                <a:solidFill>
                  <a:srgbClr val="434343"/>
                </a:solidFill>
                <a:latin typeface="Poppins"/>
                <a:ea typeface="Poppins"/>
                <a:cs typeface="Poppins"/>
                <a:sym typeface="Poppins"/>
              </a:rPr>
              <a:t>Ce qui est à Jésus</a:t>
            </a:r>
            <a:endParaRPr sz="1400">
              <a:solidFill>
                <a:srgbClr val="434343"/>
              </a:solidFill>
              <a:latin typeface="Poppins"/>
              <a:ea typeface="Poppins"/>
              <a:cs typeface="Poppins"/>
              <a:sym typeface="Poppins"/>
            </a:endParaRPr>
          </a:p>
          <a:p>
            <a:pPr indent="0" lvl="0" marL="0" rtl="0" algn="l">
              <a:lnSpc>
                <a:spcPct val="115000"/>
              </a:lnSpc>
              <a:spcBef>
                <a:spcPts val="1000"/>
              </a:spcBef>
              <a:spcAft>
                <a:spcPts val="0"/>
              </a:spcAft>
              <a:buClr>
                <a:schemeClr val="dk1"/>
              </a:buClr>
              <a:buSzPts val="1100"/>
              <a:buFont typeface="Arial"/>
              <a:buNone/>
            </a:pPr>
            <a:r>
              <a:rPr i="1" lang="fr" sz="900" u="sng">
                <a:solidFill>
                  <a:schemeClr val="dk1"/>
                </a:solidFill>
                <a:latin typeface="Poppins"/>
                <a:ea typeface="Poppins"/>
                <a:cs typeface="Poppins"/>
                <a:sym typeface="Poppins"/>
              </a:rPr>
              <a:t>Comment le Saint Esprit prend ce qui est à Jésus ?</a:t>
            </a:r>
            <a:endParaRPr i="1" sz="900" u="sng">
              <a:solidFill>
                <a:schemeClr val="dk1"/>
              </a:solidFill>
              <a:latin typeface="Poppins"/>
              <a:ea typeface="Poppins"/>
              <a:cs typeface="Poppins"/>
              <a:sym typeface="Poppins"/>
            </a:endParaRPr>
          </a:p>
          <a:p>
            <a:pPr indent="0" lvl="0" marL="0" rtl="0" algn="l">
              <a:lnSpc>
                <a:spcPct val="115000"/>
              </a:lnSpc>
              <a:spcBef>
                <a:spcPts val="1000"/>
              </a:spcBef>
              <a:spcAft>
                <a:spcPts val="0"/>
              </a:spcAft>
              <a:buClr>
                <a:schemeClr val="dk1"/>
              </a:buClr>
              <a:buSzPts val="1100"/>
              <a:buFont typeface="Arial"/>
              <a:buNone/>
            </a:pPr>
            <a:r>
              <a:rPr lang="fr" sz="900">
                <a:solidFill>
                  <a:srgbClr val="0000FF"/>
                </a:solidFill>
                <a:latin typeface="Poppins"/>
                <a:ea typeface="Poppins"/>
                <a:cs typeface="Poppins"/>
                <a:sym typeface="Poppins"/>
              </a:rPr>
              <a:t>Jean 16:15</a:t>
            </a:r>
            <a:endParaRPr sz="900">
              <a:solidFill>
                <a:srgbClr val="0000FF"/>
              </a:solidFill>
              <a:latin typeface="Poppins"/>
              <a:ea typeface="Poppins"/>
              <a:cs typeface="Poppins"/>
              <a:sym typeface="Poppins"/>
            </a:endParaRPr>
          </a:p>
          <a:p>
            <a:pPr indent="0" lvl="0" marL="457200" rtl="0" algn="l">
              <a:lnSpc>
                <a:spcPct val="115000"/>
              </a:lnSpc>
              <a:spcBef>
                <a:spcPts val="1000"/>
              </a:spcBef>
              <a:spcAft>
                <a:spcPts val="0"/>
              </a:spcAft>
              <a:buClr>
                <a:schemeClr val="dk1"/>
              </a:buClr>
              <a:buSzPts val="1100"/>
              <a:buFont typeface="Arial"/>
              <a:buNone/>
            </a:pPr>
            <a:r>
              <a:rPr lang="fr" sz="900">
                <a:solidFill>
                  <a:srgbClr val="0000FF"/>
                </a:solidFill>
                <a:latin typeface="Poppins"/>
                <a:ea typeface="Poppins"/>
                <a:cs typeface="Poppins"/>
                <a:sym typeface="Poppins"/>
              </a:rPr>
              <a:t>Tout </a:t>
            </a:r>
            <a:r>
              <a:rPr b="1" lang="fr" sz="900">
                <a:solidFill>
                  <a:srgbClr val="0000FF"/>
                </a:solidFill>
                <a:latin typeface="Poppins"/>
                <a:ea typeface="Poppins"/>
                <a:cs typeface="Poppins"/>
                <a:sym typeface="Poppins"/>
              </a:rPr>
              <a:t>ce que le Père a est à moi (Jésus)</a:t>
            </a:r>
            <a:r>
              <a:rPr lang="fr" sz="900">
                <a:solidFill>
                  <a:srgbClr val="0000FF"/>
                </a:solidFill>
                <a:latin typeface="Poppins"/>
                <a:ea typeface="Poppins"/>
                <a:cs typeface="Poppins"/>
                <a:sym typeface="Poppins"/>
              </a:rPr>
              <a:t>; c'est pourquoi j'ai dit qu'il prend de ce qui est à moi, et qu'il vous l'annoncera.</a:t>
            </a:r>
            <a:endParaRPr sz="900">
              <a:solidFill>
                <a:srgbClr val="0000FF"/>
              </a:solidFill>
              <a:latin typeface="Poppins"/>
              <a:ea typeface="Poppins"/>
              <a:cs typeface="Poppins"/>
              <a:sym typeface="Poppins"/>
            </a:endParaRPr>
          </a:p>
          <a:p>
            <a:pPr indent="0" lvl="0" marL="0" rtl="0" algn="l">
              <a:lnSpc>
                <a:spcPct val="115000"/>
              </a:lnSpc>
              <a:spcBef>
                <a:spcPts val="1000"/>
              </a:spcBef>
              <a:spcAft>
                <a:spcPts val="0"/>
              </a:spcAft>
              <a:buClr>
                <a:schemeClr val="dk1"/>
              </a:buClr>
              <a:buSzPts val="1100"/>
              <a:buFont typeface="Arial"/>
              <a:buNone/>
            </a:pPr>
            <a:r>
              <a:rPr lang="fr" sz="900">
                <a:solidFill>
                  <a:srgbClr val="0000FF"/>
                </a:solidFill>
                <a:latin typeface="Poppins"/>
                <a:ea typeface="Poppins"/>
                <a:cs typeface="Poppins"/>
                <a:sym typeface="Poppins"/>
              </a:rPr>
              <a:t>Jean 12:49</a:t>
            </a:r>
            <a:endParaRPr sz="900">
              <a:solidFill>
                <a:srgbClr val="0000FF"/>
              </a:solidFill>
              <a:latin typeface="Poppins"/>
              <a:ea typeface="Poppins"/>
              <a:cs typeface="Poppins"/>
              <a:sym typeface="Poppins"/>
            </a:endParaRPr>
          </a:p>
          <a:p>
            <a:pPr indent="0" lvl="0" marL="457200" rtl="0" algn="l">
              <a:lnSpc>
                <a:spcPct val="115000"/>
              </a:lnSpc>
              <a:spcBef>
                <a:spcPts val="1000"/>
              </a:spcBef>
              <a:spcAft>
                <a:spcPts val="0"/>
              </a:spcAft>
              <a:buClr>
                <a:schemeClr val="dk1"/>
              </a:buClr>
              <a:buSzPts val="1100"/>
              <a:buFont typeface="Arial"/>
              <a:buNone/>
            </a:pPr>
            <a:r>
              <a:rPr lang="fr" sz="900">
                <a:solidFill>
                  <a:srgbClr val="0000FF"/>
                </a:solidFill>
                <a:latin typeface="Poppins"/>
                <a:ea typeface="Poppins"/>
                <a:cs typeface="Poppins"/>
                <a:sym typeface="Poppins"/>
              </a:rPr>
              <a:t>Car je </a:t>
            </a:r>
            <a:r>
              <a:rPr b="1" lang="fr" sz="900">
                <a:solidFill>
                  <a:srgbClr val="0000FF"/>
                </a:solidFill>
                <a:latin typeface="Poppins"/>
                <a:ea typeface="Poppins"/>
                <a:cs typeface="Poppins"/>
                <a:sym typeface="Poppins"/>
              </a:rPr>
              <a:t>(Jésus) n'ai point parlé de moi-même; mais le Père, qui m'a envoyé</a:t>
            </a:r>
            <a:r>
              <a:rPr lang="fr" sz="900">
                <a:solidFill>
                  <a:srgbClr val="0000FF"/>
                </a:solidFill>
                <a:latin typeface="Poppins"/>
                <a:ea typeface="Poppins"/>
                <a:cs typeface="Poppins"/>
                <a:sym typeface="Poppins"/>
              </a:rPr>
              <a:t>, m'a prescrit lui-même ce que je dois dire et annoncer.</a:t>
            </a:r>
            <a:endParaRPr sz="900">
              <a:solidFill>
                <a:srgbClr val="0000FF"/>
              </a:solidFill>
              <a:latin typeface="Poppins"/>
              <a:ea typeface="Poppins"/>
              <a:cs typeface="Poppins"/>
              <a:sym typeface="Poppins"/>
            </a:endParaRPr>
          </a:p>
          <a:p>
            <a:pPr indent="0" lvl="0" marL="0" rtl="0" algn="l">
              <a:lnSpc>
                <a:spcPct val="115000"/>
              </a:lnSpc>
              <a:spcBef>
                <a:spcPts val="1000"/>
              </a:spcBef>
              <a:spcAft>
                <a:spcPts val="0"/>
              </a:spcAft>
              <a:buClr>
                <a:schemeClr val="dk1"/>
              </a:buClr>
              <a:buSzPts val="1100"/>
              <a:buFont typeface="Arial"/>
              <a:buNone/>
            </a:pPr>
            <a:r>
              <a:rPr lang="fr" sz="900">
                <a:solidFill>
                  <a:schemeClr val="dk1"/>
                </a:solidFill>
                <a:latin typeface="Poppins"/>
                <a:ea typeface="Poppins"/>
                <a:cs typeface="Poppins"/>
                <a:sym typeface="Poppins"/>
              </a:rPr>
              <a:t>En prenant ce qui est à Jésus il prend ce qui est au Père car les deux, </a:t>
            </a:r>
            <a:r>
              <a:rPr b="1" lang="fr" sz="900">
                <a:solidFill>
                  <a:schemeClr val="dk1"/>
                </a:solidFill>
                <a:latin typeface="Poppins"/>
                <a:ea typeface="Poppins"/>
                <a:cs typeface="Poppins"/>
                <a:sym typeface="Poppins"/>
              </a:rPr>
              <a:t>Fils et Père , sont dans une union</a:t>
            </a:r>
            <a:r>
              <a:rPr lang="fr" sz="900">
                <a:solidFill>
                  <a:schemeClr val="dk1"/>
                </a:solidFill>
                <a:latin typeface="Poppins"/>
                <a:ea typeface="Poppins"/>
                <a:cs typeface="Poppins"/>
                <a:sym typeface="Poppins"/>
              </a:rPr>
              <a:t>. Christ lui-même ne parle pas de lui-même mais il disait ce que le Père lui a enseigné.</a:t>
            </a:r>
            <a:endParaRPr sz="900">
              <a:solidFill>
                <a:schemeClr val="dk1"/>
              </a:solidFill>
              <a:latin typeface="Poppins"/>
              <a:ea typeface="Poppins"/>
              <a:cs typeface="Poppins"/>
              <a:sym typeface="Poppins"/>
            </a:endParaRPr>
          </a:p>
          <a:p>
            <a:pPr indent="0" lvl="0" marL="0" rtl="0" algn="l">
              <a:lnSpc>
                <a:spcPct val="115000"/>
              </a:lnSpc>
              <a:spcBef>
                <a:spcPts val="1000"/>
              </a:spcBef>
              <a:spcAft>
                <a:spcPts val="0"/>
              </a:spcAft>
              <a:buClr>
                <a:schemeClr val="dk1"/>
              </a:buClr>
              <a:buSzPts val="1100"/>
              <a:buFont typeface="Arial"/>
              <a:buNone/>
            </a:pPr>
            <a:r>
              <a:rPr lang="fr" sz="900">
                <a:solidFill>
                  <a:schemeClr val="dk1"/>
                </a:solidFill>
                <a:latin typeface="Poppins"/>
                <a:ea typeface="Poppins"/>
                <a:cs typeface="Poppins"/>
                <a:sym typeface="Poppins"/>
              </a:rPr>
              <a:t>Les croyants sont baptisés du Saint Esprit par Jésus (par les apôtres) pour qu’il (Saint Esprit) les aident à suivre les enseignements de Jésus.</a:t>
            </a:r>
            <a:endParaRPr sz="900">
              <a:solidFill>
                <a:schemeClr val="dk1"/>
              </a:solidFill>
              <a:latin typeface="Poppins"/>
              <a:ea typeface="Poppins"/>
              <a:cs typeface="Poppins"/>
              <a:sym typeface="Poppins"/>
            </a:endParaRPr>
          </a:p>
          <a:p>
            <a:pPr indent="0" lvl="0" marL="0" rtl="0" algn="l">
              <a:lnSpc>
                <a:spcPct val="115000"/>
              </a:lnSpc>
              <a:spcBef>
                <a:spcPts val="1000"/>
              </a:spcBef>
              <a:spcAft>
                <a:spcPts val="0"/>
              </a:spcAft>
              <a:buClr>
                <a:schemeClr val="dk1"/>
              </a:buClr>
              <a:buSzPts val="1100"/>
              <a:buFont typeface="Arial"/>
              <a:buNone/>
            </a:pPr>
            <a:r>
              <a:rPr lang="fr" sz="900" u="sng">
                <a:solidFill>
                  <a:schemeClr val="dk1"/>
                </a:solidFill>
                <a:latin typeface="Poppins"/>
                <a:ea typeface="Poppins"/>
                <a:cs typeface="Poppins"/>
                <a:sym typeface="Poppins"/>
              </a:rPr>
              <a:t>Alors que le Saint Esprit prend ce qui est à Jésus.</a:t>
            </a:r>
            <a:endParaRPr sz="900" u="sng">
              <a:solidFill>
                <a:schemeClr val="dk1"/>
              </a:solidFill>
              <a:latin typeface="Poppins"/>
              <a:ea typeface="Poppins"/>
              <a:cs typeface="Poppins"/>
              <a:sym typeface="Poppins"/>
            </a:endParaRPr>
          </a:p>
          <a:p>
            <a:pPr indent="0" lvl="0" marL="0" rtl="0" algn="l">
              <a:lnSpc>
                <a:spcPct val="115000"/>
              </a:lnSpc>
              <a:spcBef>
                <a:spcPts val="1000"/>
              </a:spcBef>
              <a:spcAft>
                <a:spcPts val="0"/>
              </a:spcAft>
              <a:buClr>
                <a:schemeClr val="dk1"/>
              </a:buClr>
              <a:buSzPts val="1100"/>
              <a:buFont typeface="Arial"/>
              <a:buNone/>
            </a:pPr>
            <a:r>
              <a:rPr lang="fr" sz="900">
                <a:solidFill>
                  <a:srgbClr val="FF0000"/>
                </a:solidFill>
                <a:latin typeface="Poppins"/>
                <a:ea typeface="Poppins"/>
                <a:cs typeface="Poppins"/>
                <a:sym typeface="Poppins"/>
              </a:rPr>
              <a:t>Peut-on dire que le Saint Esprit a donné un enseignement qui ne vient ni du Père ni de Jésus ?</a:t>
            </a:r>
            <a:endParaRPr sz="900">
              <a:solidFill>
                <a:srgbClr val="FF0000"/>
              </a:solidFill>
              <a:latin typeface="Poppins"/>
              <a:ea typeface="Poppins"/>
              <a:cs typeface="Poppins"/>
              <a:sym typeface="Poppins"/>
            </a:endParaRPr>
          </a:p>
          <a:p>
            <a:pPr indent="0" lvl="0" marL="0" rtl="0" algn="l">
              <a:lnSpc>
                <a:spcPct val="115000"/>
              </a:lnSpc>
              <a:spcBef>
                <a:spcPts val="1000"/>
              </a:spcBef>
              <a:spcAft>
                <a:spcPts val="0"/>
              </a:spcAft>
              <a:buClr>
                <a:schemeClr val="dk1"/>
              </a:buClr>
              <a:buSzPts val="1100"/>
              <a:buFont typeface="Arial"/>
              <a:buNone/>
            </a:pPr>
            <a:r>
              <a:rPr lang="fr" sz="900">
                <a:solidFill>
                  <a:srgbClr val="FF0000"/>
                </a:solidFill>
                <a:uFill>
                  <a:noFill/>
                </a:uFill>
                <a:latin typeface="Poppins"/>
                <a:ea typeface="Poppins"/>
                <a:cs typeface="Poppins"/>
                <a:sym typeface="Poppins"/>
                <a:hlinkClick r:id="rId5">
                  <a:extLst>
                    <a:ext uri="{A12FA001-AC4F-418D-AE19-62706E023703}">
                      <ahyp:hlinkClr val="tx"/>
                    </a:ext>
                  </a:extLst>
                </a:hlinkClick>
              </a:rPr>
              <a:t>Pourquoi Muhammad quant à lui contredit les enseignements de Jésus (Adultère, Crucifixion, Fils de Dieu) si les musulmans disent qu’il ne parle pas de lui-même ?</a:t>
            </a:r>
            <a:endParaRPr sz="900">
              <a:solidFill>
                <a:schemeClr val="dk1"/>
              </a:solidFill>
              <a:latin typeface="Poppins"/>
              <a:ea typeface="Poppins"/>
              <a:cs typeface="Poppins"/>
              <a:sym typeface="Poppins"/>
            </a:endParaRPr>
          </a:p>
          <a:p>
            <a:pPr indent="0" lvl="0" marL="0" rtl="0" algn="l">
              <a:lnSpc>
                <a:spcPct val="115000"/>
              </a:lnSpc>
              <a:spcBef>
                <a:spcPts val="1000"/>
              </a:spcBef>
              <a:spcAft>
                <a:spcPts val="1000"/>
              </a:spcAft>
              <a:buClr>
                <a:schemeClr val="dk1"/>
              </a:buClr>
              <a:buSzPts val="1100"/>
              <a:buFont typeface="Arial"/>
              <a:buNone/>
            </a:pPr>
            <a:r>
              <a:rPr lang="fr" sz="900">
                <a:solidFill>
                  <a:srgbClr val="FF0000"/>
                </a:solidFill>
                <a:uFill>
                  <a:noFill/>
                </a:uFill>
                <a:latin typeface="Poppins"/>
                <a:ea typeface="Poppins"/>
                <a:cs typeface="Poppins"/>
                <a:sym typeface="Poppins"/>
                <a:hlinkClick r:id="rId6">
                  <a:extLst>
                    <a:ext uri="{A12FA001-AC4F-418D-AE19-62706E023703}">
                      <ahyp:hlinkClr val="tx"/>
                    </a:ext>
                  </a:extLst>
                </a:hlinkClick>
              </a:rPr>
              <a:t>Dieu se contredit-il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2014ae79438_0_3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2014ae79438_0_3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600"/>
              </a:spcBef>
              <a:spcAft>
                <a:spcPts val="0"/>
              </a:spcAft>
              <a:buClr>
                <a:schemeClr val="dk1"/>
              </a:buClr>
              <a:buSzPts val="1100"/>
              <a:buFont typeface="Arial"/>
              <a:buNone/>
            </a:pPr>
            <a:r>
              <a:rPr lang="fr" sz="1400">
                <a:solidFill>
                  <a:srgbClr val="434343"/>
                </a:solidFill>
                <a:latin typeface="Poppins"/>
                <a:ea typeface="Poppins"/>
                <a:cs typeface="Poppins"/>
                <a:sym typeface="Poppins"/>
              </a:rPr>
              <a:t>Argument 9 / </a:t>
            </a:r>
            <a:r>
              <a:rPr baseline="-25000" lang="fr" sz="1400">
                <a:solidFill>
                  <a:srgbClr val="434343"/>
                </a:solidFill>
                <a:latin typeface="Poppins"/>
                <a:ea typeface="Poppins"/>
                <a:cs typeface="Poppins"/>
                <a:sym typeface="Poppins"/>
              </a:rPr>
              <a:t>Réalisation</a:t>
            </a:r>
            <a:endParaRPr baseline="-25000" sz="1400">
              <a:solidFill>
                <a:srgbClr val="434343"/>
              </a:solidFill>
              <a:latin typeface="Poppins"/>
              <a:ea typeface="Poppins"/>
              <a:cs typeface="Poppins"/>
              <a:sym typeface="Poppins"/>
            </a:endParaRPr>
          </a:p>
          <a:p>
            <a:pPr indent="0" lvl="0" marL="0" rtl="0" algn="l">
              <a:lnSpc>
                <a:spcPct val="115000"/>
              </a:lnSpc>
              <a:spcBef>
                <a:spcPts val="1000"/>
              </a:spcBef>
              <a:spcAft>
                <a:spcPts val="0"/>
              </a:spcAft>
              <a:buClr>
                <a:schemeClr val="dk1"/>
              </a:buClr>
              <a:buSzPts val="1100"/>
              <a:buFont typeface="Arial"/>
              <a:buNone/>
            </a:pPr>
            <a:r>
              <a:rPr lang="fr" sz="900">
                <a:solidFill>
                  <a:srgbClr val="0000FF"/>
                </a:solidFill>
                <a:latin typeface="Poppins"/>
                <a:ea typeface="Poppins"/>
                <a:cs typeface="Poppins"/>
                <a:sym typeface="Poppins"/>
              </a:rPr>
              <a:t>Actes 1:4-5</a:t>
            </a:r>
            <a:endParaRPr sz="900">
              <a:solidFill>
                <a:srgbClr val="0000FF"/>
              </a:solidFill>
              <a:latin typeface="Poppins"/>
              <a:ea typeface="Poppins"/>
              <a:cs typeface="Poppins"/>
              <a:sym typeface="Poppins"/>
            </a:endParaRPr>
          </a:p>
          <a:p>
            <a:pPr indent="0" lvl="0" marL="457200" rtl="0" algn="l">
              <a:lnSpc>
                <a:spcPct val="115000"/>
              </a:lnSpc>
              <a:spcBef>
                <a:spcPts val="1000"/>
              </a:spcBef>
              <a:spcAft>
                <a:spcPts val="0"/>
              </a:spcAft>
              <a:buClr>
                <a:schemeClr val="dk1"/>
              </a:buClr>
              <a:buSzPts val="1100"/>
              <a:buFont typeface="Arial"/>
              <a:buNone/>
            </a:pPr>
            <a:r>
              <a:rPr lang="fr" sz="900">
                <a:solidFill>
                  <a:srgbClr val="0000FF"/>
                </a:solidFill>
                <a:latin typeface="Poppins"/>
                <a:ea typeface="Poppins"/>
                <a:cs typeface="Poppins"/>
                <a:sym typeface="Poppins"/>
              </a:rPr>
              <a:t>Comme il se trouvait avec eux, il leur recommanda de ne pas s'éloigner de Jérusalem, mais d'</a:t>
            </a:r>
            <a:r>
              <a:rPr b="1" lang="fr" sz="900">
                <a:solidFill>
                  <a:srgbClr val="0000FF"/>
                </a:solidFill>
                <a:latin typeface="Poppins"/>
                <a:ea typeface="Poppins"/>
                <a:cs typeface="Poppins"/>
                <a:sym typeface="Poppins"/>
              </a:rPr>
              <a:t>attendre ce que le Père avait promis</a:t>
            </a:r>
            <a:r>
              <a:rPr lang="fr" sz="900">
                <a:solidFill>
                  <a:srgbClr val="0000FF"/>
                </a:solidFill>
                <a:latin typeface="Poppins"/>
                <a:ea typeface="Poppins"/>
                <a:cs typeface="Poppins"/>
                <a:sym typeface="Poppins"/>
              </a:rPr>
              <a:t>, ce que je vous ai annoncé, leur dit-il; car Jean a baptisé d'eau, mais vous, dans peu de jours, vous serez baptisés du </a:t>
            </a:r>
            <a:r>
              <a:rPr b="1" lang="fr" sz="900">
                <a:solidFill>
                  <a:srgbClr val="0000FF"/>
                </a:solidFill>
                <a:latin typeface="Poppins"/>
                <a:ea typeface="Poppins"/>
                <a:cs typeface="Poppins"/>
                <a:sym typeface="Poppins"/>
              </a:rPr>
              <a:t>Saint-Esprit</a:t>
            </a:r>
            <a:r>
              <a:rPr lang="fr" sz="900">
                <a:solidFill>
                  <a:srgbClr val="0000FF"/>
                </a:solidFill>
                <a:latin typeface="Poppins"/>
                <a:ea typeface="Poppins"/>
                <a:cs typeface="Poppins"/>
                <a:sym typeface="Poppins"/>
              </a:rPr>
              <a:t>.</a:t>
            </a:r>
            <a:endParaRPr sz="900">
              <a:solidFill>
                <a:srgbClr val="0000FF"/>
              </a:solidFill>
              <a:latin typeface="Poppins"/>
              <a:ea typeface="Poppins"/>
              <a:cs typeface="Poppins"/>
              <a:sym typeface="Poppins"/>
            </a:endParaRPr>
          </a:p>
          <a:p>
            <a:pPr indent="0" lvl="0" marL="0" rtl="0" algn="l">
              <a:lnSpc>
                <a:spcPct val="115000"/>
              </a:lnSpc>
              <a:spcBef>
                <a:spcPts val="1000"/>
              </a:spcBef>
              <a:spcAft>
                <a:spcPts val="0"/>
              </a:spcAft>
              <a:buClr>
                <a:schemeClr val="dk1"/>
              </a:buClr>
              <a:buSzPts val="1100"/>
              <a:buFont typeface="Arial"/>
              <a:buNone/>
            </a:pPr>
            <a:r>
              <a:rPr lang="fr" sz="900">
                <a:solidFill>
                  <a:srgbClr val="0000FF"/>
                </a:solidFill>
                <a:latin typeface="Poppins"/>
                <a:ea typeface="Poppins"/>
                <a:cs typeface="Poppins"/>
                <a:sym typeface="Poppins"/>
              </a:rPr>
              <a:t>Actes 2:1-4</a:t>
            </a:r>
            <a:endParaRPr sz="900">
              <a:solidFill>
                <a:srgbClr val="0000FF"/>
              </a:solidFill>
              <a:latin typeface="Poppins"/>
              <a:ea typeface="Poppins"/>
              <a:cs typeface="Poppins"/>
              <a:sym typeface="Poppins"/>
            </a:endParaRPr>
          </a:p>
          <a:p>
            <a:pPr indent="0" lvl="0" marL="457200" rtl="0" algn="l">
              <a:lnSpc>
                <a:spcPct val="115000"/>
              </a:lnSpc>
              <a:spcBef>
                <a:spcPts val="1000"/>
              </a:spcBef>
              <a:spcAft>
                <a:spcPts val="0"/>
              </a:spcAft>
              <a:buClr>
                <a:schemeClr val="dk1"/>
              </a:buClr>
              <a:buSzPts val="1100"/>
              <a:buFont typeface="Arial"/>
              <a:buNone/>
            </a:pPr>
            <a:r>
              <a:rPr lang="fr" sz="900">
                <a:solidFill>
                  <a:srgbClr val="0000FF"/>
                </a:solidFill>
                <a:latin typeface="Poppins"/>
                <a:ea typeface="Poppins"/>
                <a:cs typeface="Poppins"/>
                <a:sym typeface="Poppins"/>
              </a:rPr>
              <a:t>Le jour de la Pentecôte, ils étaient tous ensemble dans le même lieu. Tout à coup il vint du ciel un bruit comme celui d'un vent impétueux, et il remplit toute la maison où ils étaient assis. Des langues, semblables à des langues de feu, leur apparurent, séparées les unes des autres, et se posèrent sur chacun d'eux. Et </a:t>
            </a:r>
            <a:r>
              <a:rPr b="1" lang="fr" sz="900">
                <a:solidFill>
                  <a:srgbClr val="0000FF"/>
                </a:solidFill>
                <a:latin typeface="Poppins"/>
                <a:ea typeface="Poppins"/>
                <a:cs typeface="Poppins"/>
                <a:sym typeface="Poppins"/>
              </a:rPr>
              <a:t>ils furent tous remplis du Saint-Esprit</a:t>
            </a:r>
            <a:r>
              <a:rPr lang="fr" sz="900">
                <a:solidFill>
                  <a:srgbClr val="0000FF"/>
                </a:solidFill>
                <a:latin typeface="Poppins"/>
                <a:ea typeface="Poppins"/>
                <a:cs typeface="Poppins"/>
                <a:sym typeface="Poppins"/>
              </a:rPr>
              <a:t>, et se mirent à parler en d'autres langues, selon que l'Esprit leur donnait de s'exprimer.</a:t>
            </a:r>
            <a:endParaRPr sz="1400">
              <a:solidFill>
                <a:srgbClr val="434343"/>
              </a:solidFill>
              <a:latin typeface="Poppins"/>
              <a:ea typeface="Poppins"/>
              <a:cs typeface="Poppins"/>
              <a:sym typeface="Poppins"/>
            </a:endParaRPr>
          </a:p>
          <a:p>
            <a:pPr indent="0" lvl="0" marL="0" rtl="0" algn="l">
              <a:lnSpc>
                <a:spcPct val="115000"/>
              </a:lnSpc>
              <a:spcBef>
                <a:spcPts val="1000"/>
              </a:spcBef>
              <a:spcAft>
                <a:spcPts val="0"/>
              </a:spcAft>
              <a:buClr>
                <a:schemeClr val="dk1"/>
              </a:buClr>
              <a:buSzPts val="1100"/>
              <a:buFont typeface="Arial"/>
              <a:buNone/>
            </a:pPr>
            <a:r>
              <a:rPr i="1" lang="fr" sz="900" u="sng">
                <a:solidFill>
                  <a:schemeClr val="dk1"/>
                </a:solidFill>
                <a:latin typeface="Poppins"/>
                <a:ea typeface="Poppins"/>
                <a:cs typeface="Poppins"/>
                <a:sym typeface="Poppins"/>
              </a:rPr>
              <a:t>Comment la prophétie du paraclet se réalise dans celle du Saint Esprit ?</a:t>
            </a:r>
            <a:endParaRPr sz="900">
              <a:solidFill>
                <a:schemeClr val="dk1"/>
              </a:solidFill>
              <a:latin typeface="Poppins"/>
              <a:ea typeface="Poppins"/>
              <a:cs typeface="Poppins"/>
              <a:sym typeface="Poppins"/>
            </a:endParaRPr>
          </a:p>
          <a:p>
            <a:pPr indent="0" lvl="0" marL="0" rtl="0" algn="l">
              <a:lnSpc>
                <a:spcPct val="115000"/>
              </a:lnSpc>
              <a:spcBef>
                <a:spcPts val="1400"/>
              </a:spcBef>
              <a:spcAft>
                <a:spcPts val="0"/>
              </a:spcAft>
              <a:buClr>
                <a:schemeClr val="dk1"/>
              </a:buClr>
              <a:buSzPts val="1100"/>
              <a:buFont typeface="Arial"/>
              <a:buNone/>
            </a:pPr>
            <a:r>
              <a:rPr lang="fr" sz="1200">
                <a:solidFill>
                  <a:srgbClr val="666666"/>
                </a:solidFill>
                <a:latin typeface="Poppins"/>
                <a:ea typeface="Poppins"/>
                <a:cs typeface="Poppins"/>
                <a:sym typeface="Poppins"/>
              </a:rPr>
              <a:t>Une seule prophétie</a:t>
            </a:r>
            <a:endParaRPr sz="1200">
              <a:solidFill>
                <a:srgbClr val="0000FF"/>
              </a:solidFill>
              <a:latin typeface="Poppins"/>
              <a:ea typeface="Poppins"/>
              <a:cs typeface="Poppins"/>
              <a:sym typeface="Poppins"/>
            </a:endParaRPr>
          </a:p>
          <a:p>
            <a:pPr indent="0" lvl="0" marL="0" rtl="0" algn="l">
              <a:lnSpc>
                <a:spcPct val="115000"/>
              </a:lnSpc>
              <a:spcBef>
                <a:spcPts val="1000"/>
              </a:spcBef>
              <a:spcAft>
                <a:spcPts val="0"/>
              </a:spcAft>
              <a:buClr>
                <a:schemeClr val="dk1"/>
              </a:buClr>
              <a:buSzPts val="1100"/>
              <a:buFont typeface="Arial"/>
              <a:buNone/>
            </a:pPr>
            <a:r>
              <a:rPr lang="fr" sz="900">
                <a:solidFill>
                  <a:srgbClr val="0000FF"/>
                </a:solidFill>
                <a:latin typeface="Poppins"/>
                <a:ea typeface="Poppins"/>
                <a:cs typeface="Poppins"/>
                <a:sym typeface="Poppins"/>
              </a:rPr>
              <a:t>Luc 24:48-49</a:t>
            </a:r>
            <a:endParaRPr sz="900">
              <a:solidFill>
                <a:srgbClr val="0000FF"/>
              </a:solidFill>
              <a:latin typeface="Poppins"/>
              <a:ea typeface="Poppins"/>
              <a:cs typeface="Poppins"/>
              <a:sym typeface="Poppins"/>
            </a:endParaRPr>
          </a:p>
          <a:p>
            <a:pPr indent="0" lvl="0" marL="457200" rtl="0" algn="l">
              <a:lnSpc>
                <a:spcPct val="115000"/>
              </a:lnSpc>
              <a:spcBef>
                <a:spcPts val="1000"/>
              </a:spcBef>
              <a:spcAft>
                <a:spcPts val="0"/>
              </a:spcAft>
              <a:buClr>
                <a:schemeClr val="dk1"/>
              </a:buClr>
              <a:buSzPts val="1100"/>
              <a:buFont typeface="Arial"/>
              <a:buNone/>
            </a:pPr>
            <a:r>
              <a:rPr lang="fr" sz="900">
                <a:solidFill>
                  <a:srgbClr val="0000FF"/>
                </a:solidFill>
                <a:latin typeface="Poppins"/>
                <a:ea typeface="Poppins"/>
                <a:cs typeface="Poppins"/>
                <a:sym typeface="Poppins"/>
              </a:rPr>
              <a:t>Vous êtes témoins de ces choses. Et voici, </a:t>
            </a:r>
            <a:r>
              <a:rPr b="1" lang="fr" sz="900">
                <a:solidFill>
                  <a:srgbClr val="0000FF"/>
                </a:solidFill>
                <a:latin typeface="Poppins"/>
                <a:ea typeface="Poppins"/>
                <a:cs typeface="Poppins"/>
                <a:sym typeface="Poppins"/>
              </a:rPr>
              <a:t>j'enverrai sur vous ce que mon Père a promis (τὴν ἐπαγγελίαν)</a:t>
            </a:r>
            <a:r>
              <a:rPr lang="fr" sz="900">
                <a:solidFill>
                  <a:srgbClr val="0000FF"/>
                </a:solidFill>
                <a:latin typeface="Poppins"/>
                <a:ea typeface="Poppins"/>
                <a:cs typeface="Poppins"/>
                <a:sym typeface="Poppins"/>
              </a:rPr>
              <a:t>; </a:t>
            </a:r>
            <a:r>
              <a:rPr b="1" lang="fr" sz="900">
                <a:solidFill>
                  <a:srgbClr val="0000FF"/>
                </a:solidFill>
                <a:latin typeface="Poppins"/>
                <a:ea typeface="Poppins"/>
                <a:cs typeface="Poppins"/>
                <a:sym typeface="Poppins"/>
              </a:rPr>
              <a:t>mais vous, restez dans la ville</a:t>
            </a:r>
            <a:r>
              <a:rPr lang="fr" sz="900">
                <a:solidFill>
                  <a:srgbClr val="0000FF"/>
                </a:solidFill>
                <a:latin typeface="Poppins"/>
                <a:ea typeface="Poppins"/>
                <a:cs typeface="Poppins"/>
                <a:sym typeface="Poppins"/>
              </a:rPr>
              <a:t> jusqu'à ce que vous soyez revêtus de la puissance d'en haut.</a:t>
            </a:r>
            <a:endParaRPr sz="900">
              <a:solidFill>
                <a:srgbClr val="0000FF"/>
              </a:solidFill>
              <a:latin typeface="Poppins"/>
              <a:ea typeface="Poppins"/>
              <a:cs typeface="Poppins"/>
              <a:sym typeface="Poppins"/>
            </a:endParaRPr>
          </a:p>
          <a:p>
            <a:pPr indent="0" lvl="0" marL="0" rtl="0" algn="l">
              <a:lnSpc>
                <a:spcPct val="115000"/>
              </a:lnSpc>
              <a:spcBef>
                <a:spcPts val="1000"/>
              </a:spcBef>
              <a:spcAft>
                <a:spcPts val="0"/>
              </a:spcAft>
              <a:buClr>
                <a:schemeClr val="dk1"/>
              </a:buClr>
              <a:buSzPts val="1100"/>
              <a:buFont typeface="Arial"/>
              <a:buNone/>
            </a:pPr>
            <a:r>
              <a:rPr lang="fr" sz="900">
                <a:solidFill>
                  <a:srgbClr val="0000FF"/>
                </a:solidFill>
                <a:latin typeface="Poppins"/>
                <a:ea typeface="Poppins"/>
                <a:cs typeface="Poppins"/>
                <a:sym typeface="Poppins"/>
              </a:rPr>
              <a:t>Actes 1:4-5</a:t>
            </a:r>
            <a:endParaRPr sz="900">
              <a:solidFill>
                <a:srgbClr val="0000FF"/>
              </a:solidFill>
              <a:latin typeface="Poppins"/>
              <a:ea typeface="Poppins"/>
              <a:cs typeface="Poppins"/>
              <a:sym typeface="Poppins"/>
            </a:endParaRPr>
          </a:p>
          <a:p>
            <a:pPr indent="0" lvl="0" marL="457200" rtl="0" algn="l">
              <a:lnSpc>
                <a:spcPct val="115000"/>
              </a:lnSpc>
              <a:spcBef>
                <a:spcPts val="1000"/>
              </a:spcBef>
              <a:spcAft>
                <a:spcPts val="0"/>
              </a:spcAft>
              <a:buClr>
                <a:schemeClr val="dk1"/>
              </a:buClr>
              <a:buSzPts val="1100"/>
              <a:buFont typeface="Arial"/>
              <a:buNone/>
            </a:pPr>
            <a:r>
              <a:rPr lang="fr" sz="900">
                <a:solidFill>
                  <a:srgbClr val="0000FF"/>
                </a:solidFill>
                <a:latin typeface="Poppins"/>
                <a:ea typeface="Poppins"/>
                <a:cs typeface="Poppins"/>
                <a:sym typeface="Poppins"/>
              </a:rPr>
              <a:t>Comme il se trouvait avec eux, il leur recommanda de </a:t>
            </a:r>
            <a:r>
              <a:rPr b="1" lang="fr" sz="900">
                <a:solidFill>
                  <a:srgbClr val="0000FF"/>
                </a:solidFill>
                <a:latin typeface="Poppins"/>
                <a:ea typeface="Poppins"/>
                <a:cs typeface="Poppins"/>
                <a:sym typeface="Poppins"/>
              </a:rPr>
              <a:t>ne pas s'éloigner de Jérusalem</a:t>
            </a:r>
            <a:r>
              <a:rPr lang="fr" sz="900">
                <a:solidFill>
                  <a:srgbClr val="0000FF"/>
                </a:solidFill>
                <a:latin typeface="Poppins"/>
                <a:ea typeface="Poppins"/>
                <a:cs typeface="Poppins"/>
                <a:sym typeface="Poppins"/>
              </a:rPr>
              <a:t>, mais d'attendre </a:t>
            </a:r>
            <a:r>
              <a:rPr b="1" lang="fr" sz="900">
                <a:solidFill>
                  <a:srgbClr val="0000FF"/>
                </a:solidFill>
                <a:latin typeface="Poppins"/>
                <a:ea typeface="Poppins"/>
                <a:cs typeface="Poppins"/>
                <a:sym typeface="Poppins"/>
              </a:rPr>
              <a:t>ce que le Père avait promis (τὴν ἐπαγγελίαν)</a:t>
            </a:r>
            <a:r>
              <a:rPr lang="fr" sz="900">
                <a:solidFill>
                  <a:srgbClr val="0000FF"/>
                </a:solidFill>
                <a:latin typeface="Poppins"/>
                <a:ea typeface="Poppins"/>
                <a:cs typeface="Poppins"/>
                <a:sym typeface="Poppins"/>
              </a:rPr>
              <a:t>, ce que je vous ai annoncé, leur dit-il; car Jean a baptisé d'eau, mais vous, dans peu de jours, vous serez baptisés du </a:t>
            </a:r>
            <a:r>
              <a:rPr b="1" lang="fr" sz="900">
                <a:solidFill>
                  <a:srgbClr val="0000FF"/>
                </a:solidFill>
                <a:latin typeface="Poppins"/>
                <a:ea typeface="Poppins"/>
                <a:cs typeface="Poppins"/>
                <a:sym typeface="Poppins"/>
              </a:rPr>
              <a:t>Saint-Esprit</a:t>
            </a:r>
            <a:r>
              <a:rPr lang="fr" sz="900">
                <a:solidFill>
                  <a:srgbClr val="0000FF"/>
                </a:solidFill>
                <a:latin typeface="Poppins"/>
                <a:ea typeface="Poppins"/>
                <a:cs typeface="Poppins"/>
                <a:sym typeface="Poppins"/>
              </a:rPr>
              <a:t>.</a:t>
            </a:r>
            <a:endParaRPr sz="900">
              <a:solidFill>
                <a:srgbClr val="0000FF"/>
              </a:solidFill>
              <a:latin typeface="Poppins"/>
              <a:ea typeface="Poppins"/>
              <a:cs typeface="Poppins"/>
              <a:sym typeface="Poppins"/>
            </a:endParaRPr>
          </a:p>
          <a:p>
            <a:pPr indent="0" lvl="0" marL="0" rtl="0" algn="l">
              <a:lnSpc>
                <a:spcPct val="115000"/>
              </a:lnSpc>
              <a:spcBef>
                <a:spcPts val="1000"/>
              </a:spcBef>
              <a:spcAft>
                <a:spcPts val="0"/>
              </a:spcAft>
              <a:buClr>
                <a:schemeClr val="dk1"/>
              </a:buClr>
              <a:buSzPts val="1100"/>
              <a:buFont typeface="Arial"/>
              <a:buNone/>
            </a:pPr>
            <a:r>
              <a:rPr lang="fr" sz="900">
                <a:solidFill>
                  <a:srgbClr val="0000FF"/>
                </a:solidFill>
                <a:latin typeface="Poppins"/>
                <a:ea typeface="Poppins"/>
                <a:cs typeface="Poppins"/>
                <a:sym typeface="Poppins"/>
              </a:rPr>
              <a:t>Jean 14:26</a:t>
            </a:r>
            <a:endParaRPr sz="900">
              <a:solidFill>
                <a:srgbClr val="0000FF"/>
              </a:solidFill>
              <a:latin typeface="Poppins"/>
              <a:ea typeface="Poppins"/>
              <a:cs typeface="Poppins"/>
              <a:sym typeface="Poppins"/>
            </a:endParaRPr>
          </a:p>
          <a:p>
            <a:pPr indent="0" lvl="0" marL="457200" rtl="0" algn="l">
              <a:lnSpc>
                <a:spcPct val="115000"/>
              </a:lnSpc>
              <a:spcBef>
                <a:spcPts val="1000"/>
              </a:spcBef>
              <a:spcAft>
                <a:spcPts val="0"/>
              </a:spcAft>
              <a:buClr>
                <a:schemeClr val="dk1"/>
              </a:buClr>
              <a:buSzPts val="1100"/>
              <a:buFont typeface="Arial"/>
              <a:buNone/>
            </a:pPr>
            <a:r>
              <a:rPr lang="fr" sz="900">
                <a:solidFill>
                  <a:srgbClr val="0000FF"/>
                </a:solidFill>
                <a:latin typeface="Poppins"/>
                <a:ea typeface="Poppins"/>
                <a:cs typeface="Poppins"/>
                <a:sym typeface="Poppins"/>
              </a:rPr>
              <a:t>Mais </a:t>
            </a:r>
            <a:r>
              <a:rPr b="1" lang="fr" sz="900">
                <a:solidFill>
                  <a:srgbClr val="0000FF"/>
                </a:solidFill>
                <a:latin typeface="Poppins"/>
                <a:ea typeface="Poppins"/>
                <a:cs typeface="Poppins"/>
                <a:sym typeface="Poppins"/>
              </a:rPr>
              <a:t>le consolateur, l'Esprit-Saint, que le Père enverra en mon nom</a:t>
            </a:r>
            <a:r>
              <a:rPr lang="fr" sz="900">
                <a:solidFill>
                  <a:srgbClr val="0000FF"/>
                </a:solidFill>
                <a:latin typeface="Poppins"/>
                <a:ea typeface="Poppins"/>
                <a:cs typeface="Poppins"/>
                <a:sym typeface="Poppins"/>
              </a:rPr>
              <a:t>, vous enseignera toutes choses, et vous rappellera tout ce que je vous ai dit.</a:t>
            </a:r>
            <a:endParaRPr sz="900">
              <a:solidFill>
                <a:srgbClr val="0000FF"/>
              </a:solidFill>
              <a:latin typeface="Poppins"/>
              <a:ea typeface="Poppins"/>
              <a:cs typeface="Poppins"/>
              <a:sym typeface="Poppins"/>
            </a:endParaRPr>
          </a:p>
          <a:p>
            <a:pPr indent="0" lvl="0" marL="0" rtl="0" algn="l">
              <a:lnSpc>
                <a:spcPct val="115000"/>
              </a:lnSpc>
              <a:spcBef>
                <a:spcPts val="1000"/>
              </a:spcBef>
              <a:spcAft>
                <a:spcPts val="0"/>
              </a:spcAft>
              <a:buClr>
                <a:schemeClr val="dk1"/>
              </a:buClr>
              <a:buSzPts val="1100"/>
              <a:buFont typeface="Arial"/>
              <a:buNone/>
            </a:pPr>
            <a:r>
              <a:rPr lang="fr" sz="900">
                <a:solidFill>
                  <a:srgbClr val="0000FF"/>
                </a:solidFill>
                <a:latin typeface="Poppins"/>
                <a:ea typeface="Poppins"/>
                <a:cs typeface="Poppins"/>
                <a:sym typeface="Poppins"/>
              </a:rPr>
              <a:t>Jean 15:26</a:t>
            </a:r>
            <a:endParaRPr sz="900">
              <a:solidFill>
                <a:srgbClr val="0000FF"/>
              </a:solidFill>
              <a:latin typeface="Poppins"/>
              <a:ea typeface="Poppins"/>
              <a:cs typeface="Poppins"/>
              <a:sym typeface="Poppins"/>
            </a:endParaRPr>
          </a:p>
          <a:p>
            <a:pPr indent="0" lvl="0" marL="457200" rtl="0" algn="l">
              <a:lnSpc>
                <a:spcPct val="115000"/>
              </a:lnSpc>
              <a:spcBef>
                <a:spcPts val="1000"/>
              </a:spcBef>
              <a:spcAft>
                <a:spcPts val="0"/>
              </a:spcAft>
              <a:buClr>
                <a:schemeClr val="dk1"/>
              </a:buClr>
              <a:buSzPts val="1100"/>
              <a:buFont typeface="Arial"/>
              <a:buNone/>
            </a:pPr>
            <a:r>
              <a:rPr lang="fr" sz="900">
                <a:solidFill>
                  <a:srgbClr val="0000FF"/>
                </a:solidFill>
                <a:latin typeface="Poppins"/>
                <a:ea typeface="Poppins"/>
                <a:cs typeface="Poppins"/>
                <a:sym typeface="Poppins"/>
              </a:rPr>
              <a:t>Quand sera venu </a:t>
            </a:r>
            <a:r>
              <a:rPr b="1" lang="fr" sz="900">
                <a:solidFill>
                  <a:srgbClr val="0000FF"/>
                </a:solidFill>
                <a:latin typeface="Poppins"/>
                <a:ea typeface="Poppins"/>
                <a:cs typeface="Poppins"/>
                <a:sym typeface="Poppins"/>
              </a:rPr>
              <a:t>le consolateur, que je vous enverrai de la part du Père</a:t>
            </a:r>
            <a:r>
              <a:rPr lang="fr" sz="900">
                <a:solidFill>
                  <a:srgbClr val="0000FF"/>
                </a:solidFill>
                <a:latin typeface="Poppins"/>
                <a:ea typeface="Poppins"/>
                <a:cs typeface="Poppins"/>
                <a:sym typeface="Poppins"/>
              </a:rPr>
              <a:t>, l'Esprit de vérité, qui vient du Père, il rendra témoignage de moi;</a:t>
            </a:r>
            <a:endParaRPr sz="900">
              <a:solidFill>
                <a:srgbClr val="0000FF"/>
              </a:solidFill>
              <a:latin typeface="Poppins"/>
              <a:ea typeface="Poppins"/>
              <a:cs typeface="Poppins"/>
              <a:sym typeface="Poppins"/>
            </a:endParaRPr>
          </a:p>
          <a:p>
            <a:pPr indent="0" lvl="0" marL="0" rtl="0" algn="l">
              <a:lnSpc>
                <a:spcPct val="115000"/>
              </a:lnSpc>
              <a:spcBef>
                <a:spcPts val="1000"/>
              </a:spcBef>
              <a:spcAft>
                <a:spcPts val="0"/>
              </a:spcAft>
              <a:buClr>
                <a:schemeClr val="dk1"/>
              </a:buClr>
              <a:buSzPts val="1100"/>
              <a:buFont typeface="Arial"/>
              <a:buNone/>
            </a:pPr>
            <a:r>
              <a:rPr b="1" lang="fr" sz="900">
                <a:solidFill>
                  <a:schemeClr val="dk1"/>
                </a:solidFill>
                <a:latin typeface="Poppins"/>
                <a:ea typeface="Poppins"/>
                <a:cs typeface="Poppins"/>
                <a:sym typeface="Poppins"/>
              </a:rPr>
              <a:t>Jean 14</a:t>
            </a:r>
            <a:r>
              <a:rPr lang="fr" sz="900">
                <a:solidFill>
                  <a:schemeClr val="dk1"/>
                </a:solidFill>
                <a:latin typeface="Poppins"/>
                <a:ea typeface="Poppins"/>
                <a:cs typeface="Poppins"/>
                <a:sym typeface="Poppins"/>
              </a:rPr>
              <a:t> annonce la </a:t>
            </a:r>
            <a:r>
              <a:rPr b="1" lang="fr" sz="900">
                <a:solidFill>
                  <a:schemeClr val="dk1"/>
                </a:solidFill>
                <a:latin typeface="Poppins"/>
                <a:ea typeface="Poppins"/>
                <a:cs typeface="Poppins"/>
                <a:sym typeface="Poppins"/>
              </a:rPr>
              <a:t>même prophétie</a:t>
            </a:r>
            <a:r>
              <a:rPr lang="fr" sz="900">
                <a:solidFill>
                  <a:schemeClr val="dk1"/>
                </a:solidFill>
                <a:latin typeface="Poppins"/>
                <a:ea typeface="Poppins"/>
                <a:cs typeface="Poppins"/>
                <a:sym typeface="Poppins"/>
              </a:rPr>
              <a:t> que </a:t>
            </a:r>
            <a:r>
              <a:rPr b="1" lang="fr" sz="900">
                <a:solidFill>
                  <a:schemeClr val="dk1"/>
                </a:solidFill>
                <a:latin typeface="Poppins"/>
                <a:ea typeface="Poppins"/>
                <a:cs typeface="Poppins"/>
                <a:sym typeface="Poppins"/>
              </a:rPr>
              <a:t>Luc 24</a:t>
            </a:r>
            <a:r>
              <a:rPr lang="fr" sz="900">
                <a:solidFill>
                  <a:schemeClr val="dk1"/>
                </a:solidFill>
                <a:latin typeface="Poppins"/>
                <a:ea typeface="Poppins"/>
                <a:cs typeface="Poppins"/>
                <a:sym typeface="Poppins"/>
              </a:rPr>
              <a:t> qui se réalise en </a:t>
            </a:r>
            <a:r>
              <a:rPr b="1" lang="fr" sz="900">
                <a:solidFill>
                  <a:schemeClr val="dk1"/>
                </a:solidFill>
                <a:latin typeface="Poppins"/>
                <a:ea typeface="Poppins"/>
                <a:cs typeface="Poppins"/>
                <a:sym typeface="Poppins"/>
              </a:rPr>
              <a:t>Acte 1</a:t>
            </a:r>
            <a:r>
              <a:rPr lang="fr" sz="900">
                <a:solidFill>
                  <a:schemeClr val="dk1"/>
                </a:solidFill>
                <a:latin typeface="Poppins"/>
                <a:ea typeface="Poppins"/>
                <a:cs typeface="Poppins"/>
                <a:sym typeface="Poppins"/>
              </a:rPr>
              <a:t> avec l'arrivée du Saint Esprit. Toute les bibles lient c’est deux passages des écritures comme une même unique promesse.</a:t>
            </a:r>
            <a:endParaRPr sz="900">
              <a:solidFill>
                <a:schemeClr val="dk1"/>
              </a:solidFill>
              <a:latin typeface="Poppins"/>
              <a:ea typeface="Poppins"/>
              <a:cs typeface="Poppins"/>
              <a:sym typeface="Poppins"/>
            </a:endParaRPr>
          </a:p>
          <a:p>
            <a:pPr indent="0" lvl="0" marL="0" rtl="0" algn="l">
              <a:lnSpc>
                <a:spcPct val="115000"/>
              </a:lnSpc>
              <a:spcBef>
                <a:spcPts val="1000"/>
              </a:spcBef>
              <a:spcAft>
                <a:spcPts val="0"/>
              </a:spcAft>
              <a:buClr>
                <a:schemeClr val="dk1"/>
              </a:buClr>
              <a:buSzPts val="1100"/>
              <a:buFont typeface="Arial"/>
              <a:buNone/>
            </a:pPr>
            <a:r>
              <a:rPr lang="fr" sz="900" u="sng">
                <a:solidFill>
                  <a:schemeClr val="dk1"/>
                </a:solidFill>
                <a:latin typeface="Poppins"/>
                <a:ea typeface="Poppins"/>
                <a:cs typeface="Poppins"/>
                <a:sym typeface="Poppins"/>
              </a:rPr>
              <a:t>Alors que la prophétie du paraclet se réalise dans celle du Saint Esprit.</a:t>
            </a:r>
            <a:endParaRPr sz="900" u="sng">
              <a:solidFill>
                <a:schemeClr val="dk1"/>
              </a:solidFill>
              <a:latin typeface="Poppins"/>
              <a:ea typeface="Poppins"/>
              <a:cs typeface="Poppins"/>
              <a:sym typeface="Poppins"/>
            </a:endParaRPr>
          </a:p>
          <a:p>
            <a:pPr indent="0" lvl="0" marL="0" rtl="0" algn="l">
              <a:lnSpc>
                <a:spcPct val="115000"/>
              </a:lnSpc>
              <a:spcBef>
                <a:spcPts val="1000"/>
              </a:spcBef>
              <a:spcAft>
                <a:spcPts val="0"/>
              </a:spcAft>
              <a:buClr>
                <a:schemeClr val="dk1"/>
              </a:buClr>
              <a:buSzPts val="1100"/>
              <a:buFont typeface="Arial"/>
              <a:buNone/>
            </a:pPr>
            <a:r>
              <a:rPr lang="fr" sz="900">
                <a:solidFill>
                  <a:srgbClr val="FF0000"/>
                </a:solidFill>
                <a:latin typeface="Poppins"/>
                <a:ea typeface="Poppins"/>
                <a:cs typeface="Poppins"/>
                <a:sym typeface="Poppins"/>
              </a:rPr>
              <a:t>Est ce que Jésus Christ à fait deux promesses ?</a:t>
            </a:r>
            <a:endParaRPr sz="900">
              <a:solidFill>
                <a:srgbClr val="FF0000"/>
              </a:solidFill>
              <a:latin typeface="Poppins"/>
              <a:ea typeface="Poppins"/>
              <a:cs typeface="Poppins"/>
              <a:sym typeface="Poppins"/>
            </a:endParaRPr>
          </a:p>
          <a:p>
            <a:pPr indent="0" lvl="0" marL="0" rtl="0" algn="l">
              <a:lnSpc>
                <a:spcPct val="115000"/>
              </a:lnSpc>
              <a:spcBef>
                <a:spcPts val="1000"/>
              </a:spcBef>
              <a:spcAft>
                <a:spcPts val="0"/>
              </a:spcAft>
              <a:buClr>
                <a:schemeClr val="dk1"/>
              </a:buClr>
              <a:buSzPts val="1100"/>
              <a:buFont typeface="Arial"/>
              <a:buNone/>
            </a:pPr>
            <a:r>
              <a:rPr lang="fr" sz="900">
                <a:solidFill>
                  <a:srgbClr val="FF0000"/>
                </a:solidFill>
                <a:latin typeface="Poppins"/>
                <a:ea typeface="Poppins"/>
                <a:cs typeface="Poppins"/>
                <a:sym typeface="Poppins"/>
              </a:rPr>
              <a:t>Combien y a-t-il de Saint Esprit que le Père envoie ?</a:t>
            </a:r>
            <a:endParaRPr sz="900">
              <a:solidFill>
                <a:srgbClr val="FF0000"/>
              </a:solidFill>
              <a:latin typeface="Poppins"/>
              <a:ea typeface="Poppins"/>
              <a:cs typeface="Poppins"/>
              <a:sym typeface="Poppins"/>
            </a:endParaRPr>
          </a:p>
          <a:p>
            <a:pPr indent="0" lvl="0" marL="0" rtl="0" algn="l">
              <a:lnSpc>
                <a:spcPct val="115000"/>
              </a:lnSpc>
              <a:spcBef>
                <a:spcPts val="1000"/>
              </a:spcBef>
              <a:spcAft>
                <a:spcPts val="0"/>
              </a:spcAft>
              <a:buClr>
                <a:schemeClr val="dk1"/>
              </a:buClr>
              <a:buSzPts val="1100"/>
              <a:buFont typeface="Arial"/>
              <a:buNone/>
            </a:pPr>
            <a:r>
              <a:rPr lang="fr" sz="900">
                <a:solidFill>
                  <a:srgbClr val="FF0000"/>
                </a:solidFill>
                <a:latin typeface="Poppins"/>
                <a:ea typeface="Poppins"/>
                <a:cs typeface="Poppins"/>
                <a:sym typeface="Poppins"/>
              </a:rPr>
              <a:t>Combien y a-t-il de Paraclet que le Père envoie ?</a:t>
            </a:r>
            <a:endParaRPr sz="900">
              <a:solidFill>
                <a:schemeClr val="dk1"/>
              </a:solidFill>
              <a:latin typeface="Poppins"/>
              <a:ea typeface="Poppins"/>
              <a:cs typeface="Poppins"/>
              <a:sym typeface="Poppins"/>
            </a:endParaRPr>
          </a:p>
          <a:p>
            <a:pPr indent="0" lvl="0" marL="0" rtl="0" algn="l">
              <a:lnSpc>
                <a:spcPct val="115000"/>
              </a:lnSpc>
              <a:spcBef>
                <a:spcPts val="1000"/>
              </a:spcBef>
              <a:spcAft>
                <a:spcPts val="0"/>
              </a:spcAft>
              <a:buClr>
                <a:schemeClr val="dk1"/>
              </a:buClr>
              <a:buSzPts val="1100"/>
              <a:buFont typeface="Arial"/>
              <a:buNone/>
            </a:pPr>
            <a:r>
              <a:rPr lang="fr" sz="900">
                <a:solidFill>
                  <a:schemeClr val="dk1"/>
                </a:solidFill>
                <a:latin typeface="Poppins"/>
                <a:ea typeface="Poppins"/>
                <a:cs typeface="Poppins"/>
                <a:sym typeface="Poppins"/>
              </a:rPr>
              <a:t>Voir aussi </a:t>
            </a:r>
            <a:r>
              <a:rPr lang="fr" sz="900" u="sng">
                <a:solidFill>
                  <a:srgbClr val="1155CC"/>
                </a:solidFill>
                <a:latin typeface="Poppins"/>
                <a:ea typeface="Poppins"/>
                <a:cs typeface="Poppins"/>
                <a:sym typeface="Poppins"/>
                <a:hlinkClick r:id="rId2">
                  <a:extLst>
                    <a:ext uri="{A12FA001-AC4F-418D-AE19-62706E023703}">
                      <ahyp:hlinkClr val="tx"/>
                    </a:ext>
                  </a:extLst>
                </a:hlinkClick>
              </a:rPr>
              <a:t>Milieu d'Israël</a:t>
            </a:r>
            <a:endParaRPr sz="900">
              <a:solidFill>
                <a:srgbClr val="FF0000"/>
              </a:solidFill>
              <a:latin typeface="Poppins"/>
              <a:ea typeface="Poppins"/>
              <a:cs typeface="Poppins"/>
              <a:sym typeface="Poppins"/>
            </a:endParaRPr>
          </a:p>
          <a:p>
            <a:pPr indent="0" lvl="0" marL="0" rtl="0" algn="l">
              <a:lnSpc>
                <a:spcPct val="115000"/>
              </a:lnSpc>
              <a:spcBef>
                <a:spcPts val="1000"/>
              </a:spcBef>
              <a:spcAft>
                <a:spcPts val="1000"/>
              </a:spcAft>
              <a:buClr>
                <a:schemeClr val="dk1"/>
              </a:buClr>
              <a:buSzPts val="1100"/>
              <a:buFont typeface="Arial"/>
              <a:buNone/>
            </a:pPr>
            <a:r>
              <a:rPr lang="fr" sz="900">
                <a:solidFill>
                  <a:schemeClr val="dk1"/>
                </a:solidFill>
                <a:latin typeface="Poppins"/>
                <a:ea typeface="Poppins"/>
                <a:cs typeface="Poppins"/>
                <a:sym typeface="Poppins"/>
              </a:rPr>
              <a:t>Voir aussi </a:t>
            </a:r>
            <a:r>
              <a:rPr lang="fr" sz="900" u="sng">
                <a:solidFill>
                  <a:srgbClr val="1155CC"/>
                </a:solidFill>
                <a:latin typeface="Poppins"/>
                <a:ea typeface="Poppins"/>
                <a:cs typeface="Poppins"/>
                <a:sym typeface="Poppins"/>
                <a:hlinkClick r:id="rId3">
                  <a:extLst>
                    <a:ext uri="{A12FA001-AC4F-418D-AE19-62706E023703}">
                      <ahyp:hlinkClr val="tx"/>
                    </a:ext>
                  </a:extLst>
                </a:hlinkClick>
              </a:rPr>
              <a:t>Doublons</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2014ae79438_0_3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2014ae79438_0_3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fr" sz="900">
                <a:solidFill>
                  <a:srgbClr val="0000FF"/>
                </a:solidFill>
                <a:latin typeface="Poppins"/>
                <a:ea typeface="Poppins"/>
                <a:cs typeface="Poppins"/>
                <a:sym typeface="Poppins"/>
              </a:rPr>
              <a:t>Luc 24:48-49</a:t>
            </a:r>
            <a:endParaRPr sz="900">
              <a:solidFill>
                <a:srgbClr val="0000FF"/>
              </a:solidFill>
              <a:latin typeface="Poppins"/>
              <a:ea typeface="Poppins"/>
              <a:cs typeface="Poppins"/>
              <a:sym typeface="Poppins"/>
            </a:endParaRPr>
          </a:p>
          <a:p>
            <a:pPr indent="0" lvl="0" marL="457200" rtl="0" algn="l">
              <a:lnSpc>
                <a:spcPct val="115000"/>
              </a:lnSpc>
              <a:spcBef>
                <a:spcPts val="1000"/>
              </a:spcBef>
              <a:spcAft>
                <a:spcPts val="0"/>
              </a:spcAft>
              <a:buClr>
                <a:schemeClr val="dk1"/>
              </a:buClr>
              <a:buSzPts val="1100"/>
              <a:buFont typeface="Arial"/>
              <a:buNone/>
            </a:pPr>
            <a:r>
              <a:rPr lang="fr" sz="900">
                <a:solidFill>
                  <a:srgbClr val="0000FF"/>
                </a:solidFill>
                <a:latin typeface="Poppins"/>
                <a:ea typeface="Poppins"/>
                <a:cs typeface="Poppins"/>
                <a:sym typeface="Poppins"/>
              </a:rPr>
              <a:t>Vous êtes témoins de ces choses. Et voici, </a:t>
            </a:r>
            <a:r>
              <a:rPr b="1" lang="fr" sz="900">
                <a:solidFill>
                  <a:srgbClr val="0000FF"/>
                </a:solidFill>
                <a:latin typeface="Poppins"/>
                <a:ea typeface="Poppins"/>
                <a:cs typeface="Poppins"/>
                <a:sym typeface="Poppins"/>
              </a:rPr>
              <a:t>j'enverrai sur vous ce que mon Père a promis (τὴν ἐπαγγελίαν)</a:t>
            </a:r>
            <a:r>
              <a:rPr lang="fr" sz="900">
                <a:solidFill>
                  <a:srgbClr val="0000FF"/>
                </a:solidFill>
                <a:latin typeface="Poppins"/>
                <a:ea typeface="Poppins"/>
                <a:cs typeface="Poppins"/>
                <a:sym typeface="Poppins"/>
              </a:rPr>
              <a:t>; </a:t>
            </a:r>
            <a:r>
              <a:rPr b="1" lang="fr" sz="900">
                <a:solidFill>
                  <a:srgbClr val="0000FF"/>
                </a:solidFill>
                <a:latin typeface="Poppins"/>
                <a:ea typeface="Poppins"/>
                <a:cs typeface="Poppins"/>
                <a:sym typeface="Poppins"/>
              </a:rPr>
              <a:t>mais vous, restez dans la ville</a:t>
            </a:r>
            <a:r>
              <a:rPr lang="fr" sz="900">
                <a:solidFill>
                  <a:srgbClr val="0000FF"/>
                </a:solidFill>
                <a:latin typeface="Poppins"/>
                <a:ea typeface="Poppins"/>
                <a:cs typeface="Poppins"/>
                <a:sym typeface="Poppins"/>
              </a:rPr>
              <a:t> jusqu'à ce que vous soyez revêtus de la puissance d'en haut.</a:t>
            </a:r>
            <a:endParaRPr sz="900">
              <a:solidFill>
                <a:srgbClr val="0000FF"/>
              </a:solidFill>
              <a:latin typeface="Poppins"/>
              <a:ea typeface="Poppins"/>
              <a:cs typeface="Poppins"/>
              <a:sym typeface="Poppins"/>
            </a:endParaRPr>
          </a:p>
          <a:p>
            <a:pPr indent="0" lvl="0" marL="0" rtl="0" algn="l">
              <a:lnSpc>
                <a:spcPct val="115000"/>
              </a:lnSpc>
              <a:spcBef>
                <a:spcPts val="1000"/>
              </a:spcBef>
              <a:spcAft>
                <a:spcPts val="0"/>
              </a:spcAft>
              <a:buClr>
                <a:schemeClr val="dk1"/>
              </a:buClr>
              <a:buSzPts val="1100"/>
              <a:buFont typeface="Arial"/>
              <a:buNone/>
            </a:pPr>
            <a:r>
              <a:rPr lang="fr" sz="900">
                <a:solidFill>
                  <a:srgbClr val="0000FF"/>
                </a:solidFill>
                <a:latin typeface="Poppins"/>
                <a:ea typeface="Poppins"/>
                <a:cs typeface="Poppins"/>
                <a:sym typeface="Poppins"/>
              </a:rPr>
              <a:t>Actes 1:4-5</a:t>
            </a:r>
            <a:endParaRPr sz="900">
              <a:solidFill>
                <a:srgbClr val="0000FF"/>
              </a:solidFill>
              <a:latin typeface="Poppins"/>
              <a:ea typeface="Poppins"/>
              <a:cs typeface="Poppins"/>
              <a:sym typeface="Poppins"/>
            </a:endParaRPr>
          </a:p>
          <a:p>
            <a:pPr indent="0" lvl="0" marL="457200" rtl="0" algn="l">
              <a:lnSpc>
                <a:spcPct val="115000"/>
              </a:lnSpc>
              <a:spcBef>
                <a:spcPts val="1000"/>
              </a:spcBef>
              <a:spcAft>
                <a:spcPts val="0"/>
              </a:spcAft>
              <a:buClr>
                <a:schemeClr val="dk1"/>
              </a:buClr>
              <a:buSzPts val="1100"/>
              <a:buFont typeface="Arial"/>
              <a:buNone/>
            </a:pPr>
            <a:r>
              <a:rPr lang="fr" sz="900">
                <a:solidFill>
                  <a:srgbClr val="0000FF"/>
                </a:solidFill>
                <a:latin typeface="Poppins"/>
                <a:ea typeface="Poppins"/>
                <a:cs typeface="Poppins"/>
                <a:sym typeface="Poppins"/>
              </a:rPr>
              <a:t>Comme il se trouvait avec eux, il leur recommanda de </a:t>
            </a:r>
            <a:r>
              <a:rPr b="1" lang="fr" sz="900">
                <a:solidFill>
                  <a:srgbClr val="0000FF"/>
                </a:solidFill>
                <a:latin typeface="Poppins"/>
                <a:ea typeface="Poppins"/>
                <a:cs typeface="Poppins"/>
                <a:sym typeface="Poppins"/>
              </a:rPr>
              <a:t>ne pas s'éloigner de Jérusalem</a:t>
            </a:r>
            <a:r>
              <a:rPr lang="fr" sz="900">
                <a:solidFill>
                  <a:srgbClr val="0000FF"/>
                </a:solidFill>
                <a:latin typeface="Poppins"/>
                <a:ea typeface="Poppins"/>
                <a:cs typeface="Poppins"/>
                <a:sym typeface="Poppins"/>
              </a:rPr>
              <a:t>, mais d'attendre </a:t>
            </a:r>
            <a:r>
              <a:rPr b="1" lang="fr" sz="900">
                <a:solidFill>
                  <a:srgbClr val="0000FF"/>
                </a:solidFill>
                <a:latin typeface="Poppins"/>
                <a:ea typeface="Poppins"/>
                <a:cs typeface="Poppins"/>
                <a:sym typeface="Poppins"/>
              </a:rPr>
              <a:t>ce que le Père avait promis (τὴν ἐπαγγελίαν)</a:t>
            </a:r>
            <a:r>
              <a:rPr lang="fr" sz="900">
                <a:solidFill>
                  <a:srgbClr val="0000FF"/>
                </a:solidFill>
                <a:latin typeface="Poppins"/>
                <a:ea typeface="Poppins"/>
                <a:cs typeface="Poppins"/>
                <a:sym typeface="Poppins"/>
              </a:rPr>
              <a:t>, ce que je vous ai annoncé, leur dit-il; car Jean a baptisé d'eau, mais vous, dans peu de jours, vous serez baptisés du </a:t>
            </a:r>
            <a:r>
              <a:rPr b="1" lang="fr" sz="900">
                <a:solidFill>
                  <a:srgbClr val="0000FF"/>
                </a:solidFill>
                <a:latin typeface="Poppins"/>
                <a:ea typeface="Poppins"/>
                <a:cs typeface="Poppins"/>
                <a:sym typeface="Poppins"/>
              </a:rPr>
              <a:t>Saint-Esprit</a:t>
            </a:r>
            <a:r>
              <a:rPr lang="fr" sz="900">
                <a:solidFill>
                  <a:srgbClr val="0000FF"/>
                </a:solidFill>
                <a:latin typeface="Poppins"/>
                <a:ea typeface="Poppins"/>
                <a:cs typeface="Poppins"/>
                <a:sym typeface="Poppins"/>
              </a:rPr>
              <a:t>.</a:t>
            </a:r>
            <a:endParaRPr sz="900">
              <a:solidFill>
                <a:srgbClr val="0000FF"/>
              </a:solidFill>
              <a:latin typeface="Poppins"/>
              <a:ea typeface="Poppins"/>
              <a:cs typeface="Poppins"/>
              <a:sym typeface="Poppins"/>
            </a:endParaRPr>
          </a:p>
          <a:p>
            <a:pPr indent="0" lvl="0" marL="0" rtl="0" algn="l">
              <a:lnSpc>
                <a:spcPct val="115000"/>
              </a:lnSpc>
              <a:spcBef>
                <a:spcPts val="1000"/>
              </a:spcBef>
              <a:spcAft>
                <a:spcPts val="0"/>
              </a:spcAft>
              <a:buClr>
                <a:schemeClr val="dk1"/>
              </a:buClr>
              <a:buSzPts val="1100"/>
              <a:buFont typeface="Arial"/>
              <a:buNone/>
            </a:pPr>
            <a:r>
              <a:rPr lang="fr" sz="900">
                <a:solidFill>
                  <a:srgbClr val="0000FF"/>
                </a:solidFill>
                <a:latin typeface="Poppins"/>
                <a:ea typeface="Poppins"/>
                <a:cs typeface="Poppins"/>
                <a:sym typeface="Poppins"/>
              </a:rPr>
              <a:t>Jean 14:26</a:t>
            </a:r>
            <a:endParaRPr sz="900">
              <a:solidFill>
                <a:srgbClr val="0000FF"/>
              </a:solidFill>
              <a:latin typeface="Poppins"/>
              <a:ea typeface="Poppins"/>
              <a:cs typeface="Poppins"/>
              <a:sym typeface="Poppins"/>
            </a:endParaRPr>
          </a:p>
          <a:p>
            <a:pPr indent="0" lvl="0" marL="457200" rtl="0" algn="l">
              <a:lnSpc>
                <a:spcPct val="115000"/>
              </a:lnSpc>
              <a:spcBef>
                <a:spcPts val="1000"/>
              </a:spcBef>
              <a:spcAft>
                <a:spcPts val="0"/>
              </a:spcAft>
              <a:buClr>
                <a:schemeClr val="dk1"/>
              </a:buClr>
              <a:buSzPts val="1100"/>
              <a:buFont typeface="Arial"/>
              <a:buNone/>
            </a:pPr>
            <a:r>
              <a:rPr lang="fr" sz="900">
                <a:solidFill>
                  <a:srgbClr val="0000FF"/>
                </a:solidFill>
                <a:latin typeface="Poppins"/>
                <a:ea typeface="Poppins"/>
                <a:cs typeface="Poppins"/>
                <a:sym typeface="Poppins"/>
              </a:rPr>
              <a:t>Mais </a:t>
            </a:r>
            <a:r>
              <a:rPr b="1" lang="fr" sz="900">
                <a:solidFill>
                  <a:srgbClr val="0000FF"/>
                </a:solidFill>
                <a:latin typeface="Poppins"/>
                <a:ea typeface="Poppins"/>
                <a:cs typeface="Poppins"/>
                <a:sym typeface="Poppins"/>
              </a:rPr>
              <a:t>le consolateur, l'Esprit-Saint, que le Père enverra en mon nom</a:t>
            </a:r>
            <a:r>
              <a:rPr lang="fr" sz="900">
                <a:solidFill>
                  <a:srgbClr val="0000FF"/>
                </a:solidFill>
                <a:latin typeface="Poppins"/>
                <a:ea typeface="Poppins"/>
                <a:cs typeface="Poppins"/>
                <a:sym typeface="Poppins"/>
              </a:rPr>
              <a:t>, vous enseignera toutes choses, et vous rappellera tout ce que je vous ai dit.</a:t>
            </a:r>
            <a:endParaRPr sz="900">
              <a:solidFill>
                <a:srgbClr val="0000FF"/>
              </a:solidFill>
              <a:latin typeface="Poppins"/>
              <a:ea typeface="Poppins"/>
              <a:cs typeface="Poppins"/>
              <a:sym typeface="Poppins"/>
            </a:endParaRPr>
          </a:p>
          <a:p>
            <a:pPr indent="0" lvl="0" marL="0" rtl="0" algn="l">
              <a:lnSpc>
                <a:spcPct val="115000"/>
              </a:lnSpc>
              <a:spcBef>
                <a:spcPts val="1000"/>
              </a:spcBef>
              <a:spcAft>
                <a:spcPts val="0"/>
              </a:spcAft>
              <a:buClr>
                <a:schemeClr val="dk1"/>
              </a:buClr>
              <a:buSzPts val="1100"/>
              <a:buFont typeface="Arial"/>
              <a:buNone/>
            </a:pPr>
            <a:r>
              <a:rPr lang="fr" sz="900">
                <a:solidFill>
                  <a:srgbClr val="0000FF"/>
                </a:solidFill>
                <a:latin typeface="Poppins"/>
                <a:ea typeface="Poppins"/>
                <a:cs typeface="Poppins"/>
                <a:sym typeface="Poppins"/>
              </a:rPr>
              <a:t>Jean 15:26</a:t>
            </a:r>
            <a:endParaRPr sz="900">
              <a:solidFill>
                <a:srgbClr val="0000FF"/>
              </a:solidFill>
              <a:latin typeface="Poppins"/>
              <a:ea typeface="Poppins"/>
              <a:cs typeface="Poppins"/>
              <a:sym typeface="Poppins"/>
            </a:endParaRPr>
          </a:p>
          <a:p>
            <a:pPr indent="0" lvl="0" marL="457200" rtl="0" algn="l">
              <a:lnSpc>
                <a:spcPct val="115000"/>
              </a:lnSpc>
              <a:spcBef>
                <a:spcPts val="1000"/>
              </a:spcBef>
              <a:spcAft>
                <a:spcPts val="1000"/>
              </a:spcAft>
              <a:buClr>
                <a:schemeClr val="dk1"/>
              </a:buClr>
              <a:buSzPts val="1100"/>
              <a:buFont typeface="Arial"/>
              <a:buNone/>
            </a:pPr>
            <a:r>
              <a:rPr lang="fr" sz="900">
                <a:solidFill>
                  <a:srgbClr val="0000FF"/>
                </a:solidFill>
                <a:latin typeface="Poppins"/>
                <a:ea typeface="Poppins"/>
                <a:cs typeface="Poppins"/>
                <a:sym typeface="Poppins"/>
              </a:rPr>
              <a:t>Quand sera venu </a:t>
            </a:r>
            <a:r>
              <a:rPr b="1" lang="fr" sz="900">
                <a:solidFill>
                  <a:srgbClr val="0000FF"/>
                </a:solidFill>
                <a:latin typeface="Poppins"/>
                <a:ea typeface="Poppins"/>
                <a:cs typeface="Poppins"/>
                <a:sym typeface="Poppins"/>
              </a:rPr>
              <a:t>le consolateur, que je vous enverrai de la part du Père</a:t>
            </a:r>
            <a:r>
              <a:rPr lang="fr" sz="900">
                <a:solidFill>
                  <a:srgbClr val="0000FF"/>
                </a:solidFill>
                <a:latin typeface="Poppins"/>
                <a:ea typeface="Poppins"/>
                <a:cs typeface="Poppins"/>
                <a:sym typeface="Poppins"/>
              </a:rPr>
              <a:t>, l'Esprit de vérité, qui vient du Père, il rendra témoignage de moi;</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2014ae79438_0_3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2014ae79438_0_3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400"/>
              </a:spcBef>
              <a:spcAft>
                <a:spcPts val="0"/>
              </a:spcAft>
              <a:buClr>
                <a:schemeClr val="dk1"/>
              </a:buClr>
              <a:buSzPts val="1100"/>
              <a:buFont typeface="Arial"/>
              <a:buNone/>
            </a:pPr>
            <a:r>
              <a:rPr lang="fr" sz="1200">
                <a:solidFill>
                  <a:srgbClr val="666666"/>
                </a:solidFill>
                <a:latin typeface="Poppins"/>
                <a:ea typeface="Poppins"/>
                <a:cs typeface="Poppins"/>
                <a:sym typeface="Poppins"/>
              </a:rPr>
              <a:t>Ce qui était promis est donner</a:t>
            </a:r>
            <a:endParaRPr i="1" sz="1200" u="sng">
              <a:solidFill>
                <a:srgbClr val="666666"/>
              </a:solidFill>
              <a:latin typeface="Poppins"/>
              <a:ea typeface="Poppins"/>
              <a:cs typeface="Poppins"/>
              <a:sym typeface="Poppins"/>
            </a:endParaRPr>
          </a:p>
          <a:p>
            <a:pPr indent="0" lvl="0" marL="0" rtl="0" algn="l">
              <a:lnSpc>
                <a:spcPct val="115000"/>
              </a:lnSpc>
              <a:spcBef>
                <a:spcPts val="1000"/>
              </a:spcBef>
              <a:spcAft>
                <a:spcPts val="0"/>
              </a:spcAft>
              <a:buClr>
                <a:schemeClr val="dk1"/>
              </a:buClr>
              <a:buSzPts val="1100"/>
              <a:buFont typeface="Arial"/>
              <a:buNone/>
            </a:pPr>
            <a:r>
              <a:rPr lang="fr" sz="900">
                <a:solidFill>
                  <a:srgbClr val="0000FF"/>
                </a:solidFill>
                <a:latin typeface="Poppins"/>
                <a:ea typeface="Poppins"/>
                <a:cs typeface="Poppins"/>
                <a:sym typeface="Poppins"/>
              </a:rPr>
              <a:t>Jean 15:26-27</a:t>
            </a:r>
            <a:endParaRPr sz="900">
              <a:solidFill>
                <a:srgbClr val="0000FF"/>
              </a:solidFill>
              <a:latin typeface="Poppins"/>
              <a:ea typeface="Poppins"/>
              <a:cs typeface="Poppins"/>
              <a:sym typeface="Poppins"/>
            </a:endParaRPr>
          </a:p>
          <a:p>
            <a:pPr indent="0" lvl="0" marL="457200" rtl="0" algn="l">
              <a:lnSpc>
                <a:spcPct val="115000"/>
              </a:lnSpc>
              <a:spcBef>
                <a:spcPts val="1000"/>
              </a:spcBef>
              <a:spcAft>
                <a:spcPts val="0"/>
              </a:spcAft>
              <a:buClr>
                <a:schemeClr val="dk1"/>
              </a:buClr>
              <a:buSzPts val="1100"/>
              <a:buFont typeface="Arial"/>
              <a:buNone/>
            </a:pPr>
            <a:r>
              <a:rPr lang="fr" sz="900">
                <a:solidFill>
                  <a:srgbClr val="0000FF"/>
                </a:solidFill>
                <a:latin typeface="Poppins"/>
                <a:ea typeface="Poppins"/>
                <a:cs typeface="Poppins"/>
                <a:sym typeface="Poppins"/>
              </a:rPr>
              <a:t>Quand sera venu le consolateur, que </a:t>
            </a:r>
            <a:r>
              <a:rPr b="1" lang="fr" sz="900">
                <a:solidFill>
                  <a:srgbClr val="0000FF"/>
                </a:solidFill>
                <a:latin typeface="Poppins"/>
                <a:ea typeface="Poppins"/>
                <a:cs typeface="Poppins"/>
                <a:sym typeface="Poppins"/>
              </a:rPr>
              <a:t>je vous enverrai </a:t>
            </a:r>
            <a:r>
              <a:rPr lang="fr" sz="900">
                <a:solidFill>
                  <a:srgbClr val="0000FF"/>
                </a:solidFill>
                <a:latin typeface="Poppins"/>
                <a:ea typeface="Poppins"/>
                <a:cs typeface="Poppins"/>
                <a:sym typeface="Poppins"/>
              </a:rPr>
              <a:t>de la part du Père, l'Esprit de vérité, qui vient du Père, il (Jésus) rendra témoignage de moi; et </a:t>
            </a:r>
            <a:r>
              <a:rPr i="1" lang="fr" sz="900" u="sng">
                <a:solidFill>
                  <a:srgbClr val="0000FF"/>
                </a:solidFill>
                <a:latin typeface="Poppins"/>
                <a:ea typeface="Poppins"/>
                <a:cs typeface="Poppins"/>
                <a:sym typeface="Poppins"/>
              </a:rPr>
              <a:t>vous</a:t>
            </a:r>
            <a:r>
              <a:rPr lang="fr" sz="900">
                <a:solidFill>
                  <a:srgbClr val="0000FF"/>
                </a:solidFill>
                <a:latin typeface="Poppins"/>
                <a:ea typeface="Poppins"/>
                <a:cs typeface="Poppins"/>
                <a:sym typeface="Poppins"/>
              </a:rPr>
              <a:t> aussi, </a:t>
            </a:r>
            <a:r>
              <a:rPr i="1" lang="fr" sz="900" u="sng">
                <a:solidFill>
                  <a:srgbClr val="0000FF"/>
                </a:solidFill>
                <a:latin typeface="Poppins"/>
                <a:ea typeface="Poppins"/>
                <a:cs typeface="Poppins"/>
                <a:sym typeface="Poppins"/>
              </a:rPr>
              <a:t>vous</a:t>
            </a:r>
            <a:r>
              <a:rPr lang="fr" sz="900">
                <a:solidFill>
                  <a:srgbClr val="0000FF"/>
                </a:solidFill>
                <a:latin typeface="Poppins"/>
                <a:ea typeface="Poppins"/>
                <a:cs typeface="Poppins"/>
                <a:sym typeface="Poppins"/>
              </a:rPr>
              <a:t> rendrez témoignage, parce que vous êtes avec moi dès le commencement.</a:t>
            </a:r>
            <a:endParaRPr i="1" sz="900" u="sng">
              <a:solidFill>
                <a:schemeClr val="dk1"/>
              </a:solidFill>
              <a:latin typeface="Poppins"/>
              <a:ea typeface="Poppins"/>
              <a:cs typeface="Poppins"/>
              <a:sym typeface="Poppins"/>
            </a:endParaRPr>
          </a:p>
          <a:p>
            <a:pPr indent="0" lvl="0" marL="0" rtl="0" algn="l">
              <a:lnSpc>
                <a:spcPct val="115000"/>
              </a:lnSpc>
              <a:spcBef>
                <a:spcPts val="1000"/>
              </a:spcBef>
              <a:spcAft>
                <a:spcPts val="0"/>
              </a:spcAft>
              <a:buClr>
                <a:schemeClr val="dk1"/>
              </a:buClr>
              <a:buSzPts val="1100"/>
              <a:buFont typeface="Arial"/>
              <a:buNone/>
            </a:pPr>
            <a:r>
              <a:rPr lang="fr" sz="900">
                <a:solidFill>
                  <a:srgbClr val="0000FF"/>
                </a:solidFill>
                <a:latin typeface="Poppins"/>
                <a:ea typeface="Poppins"/>
                <a:cs typeface="Poppins"/>
                <a:sym typeface="Poppins"/>
              </a:rPr>
              <a:t>Actes 2:32-33</a:t>
            </a:r>
            <a:endParaRPr sz="900">
              <a:solidFill>
                <a:srgbClr val="0000FF"/>
              </a:solidFill>
              <a:latin typeface="Poppins"/>
              <a:ea typeface="Poppins"/>
              <a:cs typeface="Poppins"/>
              <a:sym typeface="Poppins"/>
            </a:endParaRPr>
          </a:p>
          <a:p>
            <a:pPr indent="0" lvl="0" marL="457200" rtl="0" algn="l">
              <a:lnSpc>
                <a:spcPct val="115000"/>
              </a:lnSpc>
              <a:spcBef>
                <a:spcPts val="1000"/>
              </a:spcBef>
              <a:spcAft>
                <a:spcPts val="0"/>
              </a:spcAft>
              <a:buClr>
                <a:schemeClr val="dk1"/>
              </a:buClr>
              <a:buSzPts val="1100"/>
              <a:buFont typeface="Arial"/>
              <a:buNone/>
            </a:pPr>
            <a:r>
              <a:rPr lang="fr" sz="900">
                <a:solidFill>
                  <a:srgbClr val="0000FF"/>
                </a:solidFill>
                <a:latin typeface="Poppins"/>
                <a:ea typeface="Poppins"/>
                <a:cs typeface="Poppins"/>
                <a:sym typeface="Poppins"/>
              </a:rPr>
              <a:t>C'est ce </a:t>
            </a:r>
            <a:r>
              <a:rPr b="1" lang="fr" sz="900">
                <a:solidFill>
                  <a:srgbClr val="0000FF"/>
                </a:solidFill>
                <a:latin typeface="Poppins"/>
                <a:ea typeface="Poppins"/>
                <a:cs typeface="Poppins"/>
                <a:sym typeface="Poppins"/>
              </a:rPr>
              <a:t>Jésus</a:t>
            </a:r>
            <a:r>
              <a:rPr lang="fr" sz="900">
                <a:solidFill>
                  <a:srgbClr val="0000FF"/>
                </a:solidFill>
                <a:latin typeface="Poppins"/>
                <a:ea typeface="Poppins"/>
                <a:cs typeface="Poppins"/>
                <a:sym typeface="Poppins"/>
              </a:rPr>
              <a:t> que Dieu a ressuscité; nous en sommes tous témoins. Élevé par la droite de Dieu, il (</a:t>
            </a:r>
            <a:r>
              <a:rPr b="1" lang="fr" sz="900">
                <a:solidFill>
                  <a:srgbClr val="0000FF"/>
                </a:solidFill>
                <a:latin typeface="Poppins"/>
                <a:ea typeface="Poppins"/>
                <a:cs typeface="Poppins"/>
                <a:sym typeface="Poppins"/>
              </a:rPr>
              <a:t>Jésus</a:t>
            </a:r>
            <a:r>
              <a:rPr lang="fr" sz="900">
                <a:solidFill>
                  <a:srgbClr val="0000FF"/>
                </a:solidFill>
                <a:latin typeface="Poppins"/>
                <a:ea typeface="Poppins"/>
                <a:cs typeface="Poppins"/>
                <a:sym typeface="Poppins"/>
              </a:rPr>
              <a:t>) a reçu du Père </a:t>
            </a:r>
            <a:r>
              <a:rPr b="1" lang="fr" sz="900">
                <a:solidFill>
                  <a:srgbClr val="0000FF"/>
                </a:solidFill>
                <a:latin typeface="Poppins"/>
                <a:ea typeface="Poppins"/>
                <a:cs typeface="Poppins"/>
                <a:sym typeface="Poppins"/>
              </a:rPr>
              <a:t>le Saint-Esprit qui avait été promis</a:t>
            </a:r>
            <a:r>
              <a:rPr lang="fr" sz="900">
                <a:solidFill>
                  <a:srgbClr val="0000FF"/>
                </a:solidFill>
                <a:latin typeface="Poppins"/>
                <a:ea typeface="Poppins"/>
                <a:cs typeface="Poppins"/>
                <a:sym typeface="Poppins"/>
              </a:rPr>
              <a:t>, et </a:t>
            </a:r>
            <a:r>
              <a:rPr b="1" lang="fr" sz="900">
                <a:solidFill>
                  <a:srgbClr val="0000FF"/>
                </a:solidFill>
                <a:latin typeface="Poppins"/>
                <a:ea typeface="Poppins"/>
                <a:cs typeface="Poppins"/>
                <a:sym typeface="Poppins"/>
              </a:rPr>
              <a:t>il l'a répandu</a:t>
            </a:r>
            <a:r>
              <a:rPr lang="fr" sz="900">
                <a:solidFill>
                  <a:srgbClr val="0000FF"/>
                </a:solidFill>
                <a:latin typeface="Poppins"/>
                <a:ea typeface="Poppins"/>
                <a:cs typeface="Poppins"/>
                <a:sym typeface="Poppins"/>
              </a:rPr>
              <a:t>, comme vous le voyez et l'entendez.</a:t>
            </a:r>
            <a:endParaRPr sz="900">
              <a:solidFill>
                <a:srgbClr val="FF0000"/>
              </a:solidFill>
              <a:latin typeface="Poppins"/>
              <a:ea typeface="Poppins"/>
              <a:cs typeface="Poppins"/>
              <a:sym typeface="Poppins"/>
            </a:endParaRPr>
          </a:p>
          <a:p>
            <a:pPr indent="0" lvl="0" marL="0" rtl="0" algn="l">
              <a:lnSpc>
                <a:spcPct val="115000"/>
              </a:lnSpc>
              <a:spcBef>
                <a:spcPts val="1000"/>
              </a:spcBef>
              <a:spcAft>
                <a:spcPts val="0"/>
              </a:spcAft>
              <a:buClr>
                <a:schemeClr val="dk1"/>
              </a:buClr>
              <a:buSzPts val="1100"/>
              <a:buFont typeface="Arial"/>
              <a:buNone/>
            </a:pPr>
            <a:r>
              <a:rPr lang="fr" sz="900">
                <a:solidFill>
                  <a:schemeClr val="dk1"/>
                </a:solidFill>
                <a:latin typeface="Poppins"/>
                <a:ea typeface="Poppins"/>
                <a:cs typeface="Poppins"/>
                <a:sym typeface="Poppins"/>
              </a:rPr>
              <a:t>Les apôtres reçoivent de Jésus le Saint Esprit, qui a été promis au travers des prophètes (Acte 2:32-33). C’est Jésus qui l’a répondu conformément à la prophétie du paraclet lors de son discours d’adieux.</a:t>
            </a:r>
            <a:endParaRPr sz="900">
              <a:solidFill>
                <a:schemeClr val="dk1"/>
              </a:solidFill>
              <a:latin typeface="Poppins"/>
              <a:ea typeface="Poppins"/>
              <a:cs typeface="Poppins"/>
              <a:sym typeface="Poppins"/>
            </a:endParaRPr>
          </a:p>
          <a:p>
            <a:pPr indent="0" lvl="0" marL="0" rtl="0" algn="l">
              <a:lnSpc>
                <a:spcPct val="115000"/>
              </a:lnSpc>
              <a:spcBef>
                <a:spcPts val="1000"/>
              </a:spcBef>
              <a:spcAft>
                <a:spcPts val="0"/>
              </a:spcAft>
              <a:buClr>
                <a:schemeClr val="dk1"/>
              </a:buClr>
              <a:buSzPts val="1100"/>
              <a:buFont typeface="Arial"/>
              <a:buNone/>
            </a:pPr>
            <a:r>
              <a:rPr lang="fr" sz="900">
                <a:solidFill>
                  <a:schemeClr val="dk1"/>
                </a:solidFill>
                <a:latin typeface="Poppins"/>
                <a:ea typeface="Poppins"/>
                <a:cs typeface="Poppins"/>
                <a:sym typeface="Poppins"/>
              </a:rPr>
              <a:t>On remarque donc que la prophétie du paraclet se réalise dans celle du Saint Esprit, il n’existe pas deux prophéties.</a:t>
            </a:r>
            <a:endParaRPr sz="900">
              <a:solidFill>
                <a:schemeClr val="dk1"/>
              </a:solidFill>
              <a:latin typeface="Poppins"/>
              <a:ea typeface="Poppins"/>
              <a:cs typeface="Poppins"/>
              <a:sym typeface="Poppins"/>
            </a:endParaRPr>
          </a:p>
          <a:p>
            <a:pPr indent="0" lvl="0" marL="0" rtl="0" algn="l">
              <a:lnSpc>
                <a:spcPct val="115000"/>
              </a:lnSpc>
              <a:spcBef>
                <a:spcPts val="1000"/>
              </a:spcBef>
              <a:spcAft>
                <a:spcPts val="0"/>
              </a:spcAft>
              <a:buClr>
                <a:schemeClr val="dk1"/>
              </a:buClr>
              <a:buSzPts val="1100"/>
              <a:buFont typeface="Arial"/>
              <a:buNone/>
            </a:pPr>
            <a:r>
              <a:rPr lang="fr" sz="900" u="sng">
                <a:solidFill>
                  <a:schemeClr val="dk1"/>
                </a:solidFill>
                <a:latin typeface="Poppins"/>
                <a:ea typeface="Poppins"/>
                <a:cs typeface="Poppins"/>
                <a:sym typeface="Poppins"/>
              </a:rPr>
              <a:t>Alors que la prophétie du paraclet se réalise dans celle du Saint Esprit.</a:t>
            </a:r>
            <a:endParaRPr sz="900">
              <a:solidFill>
                <a:schemeClr val="dk1"/>
              </a:solidFill>
              <a:latin typeface="Poppins"/>
              <a:ea typeface="Poppins"/>
              <a:cs typeface="Poppins"/>
              <a:sym typeface="Poppins"/>
            </a:endParaRPr>
          </a:p>
          <a:p>
            <a:pPr indent="0" lvl="0" marL="0" rtl="0" algn="l">
              <a:lnSpc>
                <a:spcPct val="115000"/>
              </a:lnSpc>
              <a:spcBef>
                <a:spcPts val="1000"/>
              </a:spcBef>
              <a:spcAft>
                <a:spcPts val="0"/>
              </a:spcAft>
              <a:buClr>
                <a:schemeClr val="dk1"/>
              </a:buClr>
              <a:buSzPts val="1100"/>
              <a:buFont typeface="Arial"/>
              <a:buNone/>
            </a:pPr>
            <a:r>
              <a:rPr lang="fr" sz="900">
                <a:solidFill>
                  <a:srgbClr val="FF0000"/>
                </a:solidFill>
                <a:latin typeface="Poppins"/>
                <a:ea typeface="Poppins"/>
                <a:cs typeface="Poppins"/>
                <a:sym typeface="Poppins"/>
              </a:rPr>
              <a:t>Est t’il de l'ordre de la coïncidence que les apôtres disent avoir reçu un être (le Saint Esprit) qui était promis et qui correspond trait pour trait au paraclet ?</a:t>
            </a:r>
            <a:endParaRPr sz="900">
              <a:solidFill>
                <a:srgbClr val="FF0000"/>
              </a:solidFill>
              <a:latin typeface="Poppins"/>
              <a:ea typeface="Poppins"/>
              <a:cs typeface="Poppins"/>
              <a:sym typeface="Poppins"/>
            </a:endParaRPr>
          </a:p>
          <a:p>
            <a:pPr indent="0" lvl="0" marL="0" rtl="0" algn="l">
              <a:lnSpc>
                <a:spcPct val="115000"/>
              </a:lnSpc>
              <a:spcBef>
                <a:spcPts val="1000"/>
              </a:spcBef>
              <a:spcAft>
                <a:spcPts val="0"/>
              </a:spcAft>
              <a:buClr>
                <a:schemeClr val="dk1"/>
              </a:buClr>
              <a:buSzPts val="1100"/>
              <a:buFont typeface="Arial"/>
              <a:buNone/>
            </a:pPr>
            <a:r>
              <a:rPr lang="fr" sz="900">
                <a:solidFill>
                  <a:srgbClr val="FF0000"/>
                </a:solidFill>
                <a:latin typeface="Poppins"/>
                <a:ea typeface="Poppins"/>
                <a:cs typeface="Poppins"/>
                <a:sym typeface="Poppins"/>
              </a:rPr>
              <a:t>Les apôtres avaient ordre d’attendre ce que le Père avait promis, qu'attendait t il si ce n’est le paraclet (le Saint Esprit dans ce verset) ?</a:t>
            </a:r>
            <a:endParaRPr sz="900">
              <a:solidFill>
                <a:srgbClr val="FF0000"/>
              </a:solidFill>
              <a:latin typeface="Poppins"/>
              <a:ea typeface="Poppins"/>
              <a:cs typeface="Poppins"/>
              <a:sym typeface="Poppins"/>
            </a:endParaRPr>
          </a:p>
          <a:p>
            <a:pPr indent="0" lvl="0" marL="0" rtl="0" algn="l">
              <a:lnSpc>
                <a:spcPct val="115000"/>
              </a:lnSpc>
              <a:spcBef>
                <a:spcPts val="1000"/>
              </a:spcBef>
              <a:spcAft>
                <a:spcPts val="0"/>
              </a:spcAft>
              <a:buClr>
                <a:schemeClr val="dk1"/>
              </a:buClr>
              <a:buSzPts val="1100"/>
              <a:buFont typeface="Arial"/>
              <a:buNone/>
            </a:pPr>
            <a:r>
              <a:rPr lang="fr" sz="900">
                <a:solidFill>
                  <a:srgbClr val="FF0000"/>
                </a:solidFill>
                <a:latin typeface="Poppins"/>
                <a:ea typeface="Poppins"/>
                <a:cs typeface="Poppins"/>
                <a:sym typeface="Poppins"/>
              </a:rPr>
              <a:t>Si la prophétie se réalise à l'époque des apôtres, pourquoi imaginer une </a:t>
            </a:r>
            <a:r>
              <a:rPr b="1" lang="fr" sz="900">
                <a:solidFill>
                  <a:srgbClr val="FF0000"/>
                </a:solidFill>
                <a:latin typeface="Poppins"/>
                <a:ea typeface="Poppins"/>
                <a:cs typeface="Poppins"/>
                <a:sym typeface="Poppins"/>
              </a:rPr>
              <a:t>double réalisation</a:t>
            </a:r>
            <a:r>
              <a:rPr lang="fr" sz="900">
                <a:solidFill>
                  <a:srgbClr val="FF0000"/>
                </a:solidFill>
                <a:latin typeface="Poppins"/>
                <a:ea typeface="Poppins"/>
                <a:cs typeface="Poppins"/>
                <a:sym typeface="Poppins"/>
              </a:rPr>
              <a:t> ? Comme vu en </a:t>
            </a:r>
            <a:r>
              <a:rPr lang="fr" sz="900" u="sng">
                <a:solidFill>
                  <a:srgbClr val="1155CC"/>
                </a:solidFill>
                <a:latin typeface="Poppins"/>
                <a:ea typeface="Poppins"/>
                <a:cs typeface="Poppins"/>
                <a:sym typeface="Poppins"/>
                <a:hlinkClick r:id="rId2">
                  <a:extLst>
                    <a:ext uri="{A12FA001-AC4F-418D-AE19-62706E023703}">
                      <ahyp:hlinkClr val="tx"/>
                    </a:ext>
                  </a:extLst>
                </a:hlinkClick>
              </a:rPr>
              <a:t>prémisses</a:t>
            </a:r>
            <a:r>
              <a:rPr lang="fr" sz="900">
                <a:solidFill>
                  <a:srgbClr val="FF0000"/>
                </a:solidFill>
                <a:latin typeface="Poppins"/>
                <a:ea typeface="Poppins"/>
                <a:cs typeface="Poppins"/>
                <a:sym typeface="Poppins"/>
              </a:rPr>
              <a:t>, il n’y a pas deux paraclets, alors pourquoi Muhammad remplirait-il le même rôle que le saint esprit en étant le paraclet ?</a:t>
            </a:r>
            <a:endParaRPr sz="900">
              <a:solidFill>
                <a:srgbClr val="FF0000"/>
              </a:solidFill>
              <a:latin typeface="Poppins"/>
              <a:ea typeface="Poppins"/>
              <a:cs typeface="Poppins"/>
              <a:sym typeface="Poppins"/>
            </a:endParaRPr>
          </a:p>
          <a:p>
            <a:pPr indent="0" lvl="0" marL="0" rtl="0" algn="l">
              <a:lnSpc>
                <a:spcPct val="115000"/>
              </a:lnSpc>
              <a:spcBef>
                <a:spcPts val="1000"/>
              </a:spcBef>
              <a:spcAft>
                <a:spcPts val="0"/>
              </a:spcAft>
              <a:buClr>
                <a:schemeClr val="dk1"/>
              </a:buClr>
              <a:buSzPts val="1100"/>
              <a:buFont typeface="Arial"/>
              <a:buNone/>
            </a:pPr>
            <a:r>
              <a:rPr lang="fr" sz="900">
                <a:solidFill>
                  <a:srgbClr val="FF0000"/>
                </a:solidFill>
                <a:latin typeface="Poppins"/>
                <a:ea typeface="Poppins"/>
                <a:cs typeface="Poppins"/>
                <a:sym typeface="Poppins"/>
              </a:rPr>
              <a:t>C’est là aussi une façon de faire de Muhammad un deuxième Saint Esprit (Esprit de vérité saint, ,éternelle, non reçu/connu/vue du monde, dans les apôtres, issu du Père, annonçant les choses à venir) ?</a:t>
            </a:r>
            <a:endParaRPr sz="900">
              <a:solidFill>
                <a:schemeClr val="dk1"/>
              </a:solidFill>
              <a:latin typeface="Poppins"/>
              <a:ea typeface="Poppins"/>
              <a:cs typeface="Poppins"/>
              <a:sym typeface="Poppins"/>
            </a:endParaRPr>
          </a:p>
          <a:p>
            <a:pPr indent="0" lvl="0" marL="0" rtl="0" algn="l">
              <a:lnSpc>
                <a:spcPct val="115000"/>
              </a:lnSpc>
              <a:spcBef>
                <a:spcPts val="1400"/>
              </a:spcBef>
              <a:spcAft>
                <a:spcPts val="0"/>
              </a:spcAft>
              <a:buClr>
                <a:schemeClr val="dk1"/>
              </a:buClr>
              <a:buSzPts val="1100"/>
              <a:buFont typeface="Arial"/>
              <a:buNone/>
            </a:pPr>
            <a:r>
              <a:rPr lang="fr" sz="1200">
                <a:solidFill>
                  <a:srgbClr val="666666"/>
                </a:solidFill>
                <a:latin typeface="Poppins"/>
                <a:ea typeface="Poppins"/>
                <a:cs typeface="Poppins"/>
                <a:sym typeface="Poppins"/>
              </a:rPr>
              <a:t>Le temps Pascal</a:t>
            </a:r>
            <a:endParaRPr sz="1200">
              <a:solidFill>
                <a:srgbClr val="666666"/>
              </a:solidFill>
              <a:latin typeface="Poppins"/>
              <a:ea typeface="Poppins"/>
              <a:cs typeface="Poppins"/>
              <a:sym typeface="Poppins"/>
            </a:endParaRPr>
          </a:p>
          <a:p>
            <a:pPr indent="0" lvl="0" marL="0" rtl="0" algn="l">
              <a:lnSpc>
                <a:spcPct val="115000"/>
              </a:lnSpc>
              <a:spcBef>
                <a:spcPts val="1000"/>
              </a:spcBef>
              <a:spcAft>
                <a:spcPts val="0"/>
              </a:spcAft>
              <a:buClr>
                <a:schemeClr val="dk1"/>
              </a:buClr>
              <a:buSzPts val="1100"/>
              <a:buFont typeface="Arial"/>
              <a:buNone/>
            </a:pPr>
            <a:r>
              <a:rPr lang="fr" sz="900">
                <a:solidFill>
                  <a:srgbClr val="0000FF"/>
                </a:solidFill>
                <a:latin typeface="Poppins"/>
                <a:ea typeface="Poppins"/>
                <a:cs typeface="Poppins"/>
                <a:sym typeface="Poppins"/>
              </a:rPr>
              <a:t>Jean 13:1-2</a:t>
            </a:r>
            <a:endParaRPr sz="900">
              <a:solidFill>
                <a:srgbClr val="0000FF"/>
              </a:solidFill>
              <a:latin typeface="Poppins"/>
              <a:ea typeface="Poppins"/>
              <a:cs typeface="Poppins"/>
              <a:sym typeface="Poppins"/>
            </a:endParaRPr>
          </a:p>
          <a:p>
            <a:pPr indent="0" lvl="0" marL="457200" rtl="0" algn="l">
              <a:lnSpc>
                <a:spcPct val="115000"/>
              </a:lnSpc>
              <a:spcBef>
                <a:spcPts val="1000"/>
              </a:spcBef>
              <a:spcAft>
                <a:spcPts val="0"/>
              </a:spcAft>
              <a:buClr>
                <a:schemeClr val="dk1"/>
              </a:buClr>
              <a:buSzPts val="1100"/>
              <a:buFont typeface="Arial"/>
              <a:buNone/>
            </a:pPr>
            <a:r>
              <a:rPr lang="fr" sz="900">
                <a:solidFill>
                  <a:srgbClr val="0000FF"/>
                </a:solidFill>
                <a:latin typeface="Poppins"/>
                <a:ea typeface="Poppins"/>
                <a:cs typeface="Poppins"/>
                <a:sym typeface="Poppins"/>
              </a:rPr>
              <a:t>Avant </a:t>
            </a:r>
            <a:r>
              <a:rPr b="1" lang="fr" sz="900">
                <a:solidFill>
                  <a:srgbClr val="0000FF"/>
                </a:solidFill>
                <a:latin typeface="Poppins"/>
                <a:ea typeface="Poppins"/>
                <a:cs typeface="Poppins"/>
                <a:sym typeface="Poppins"/>
              </a:rPr>
              <a:t>la fête de Pâque</a:t>
            </a:r>
            <a:r>
              <a:rPr lang="fr" sz="900">
                <a:solidFill>
                  <a:srgbClr val="0000FF"/>
                </a:solidFill>
                <a:latin typeface="Poppins"/>
                <a:ea typeface="Poppins"/>
                <a:cs typeface="Poppins"/>
                <a:sym typeface="Poppins"/>
              </a:rPr>
              <a:t>, Jésus, sachant que son heure était venue de passer de ce monde au Père, et ayant aimé les siens qui étaient dans le monde, mit le comble à son amour pour eux. </a:t>
            </a:r>
            <a:r>
              <a:rPr b="1" lang="fr" sz="900">
                <a:solidFill>
                  <a:srgbClr val="0000FF"/>
                </a:solidFill>
                <a:latin typeface="Poppins"/>
                <a:ea typeface="Poppins"/>
                <a:cs typeface="Poppins"/>
                <a:sym typeface="Poppins"/>
              </a:rPr>
              <a:t>Pendant le souper</a:t>
            </a:r>
            <a:r>
              <a:rPr lang="fr" sz="900">
                <a:solidFill>
                  <a:srgbClr val="0000FF"/>
                </a:solidFill>
                <a:latin typeface="Poppins"/>
                <a:ea typeface="Poppins"/>
                <a:cs typeface="Poppins"/>
                <a:sym typeface="Poppins"/>
              </a:rPr>
              <a:t>, lorsque le diable avait déjà inspiré au coeur de Judas Iscariot, fils de Simon, le dessein de le livrer,</a:t>
            </a:r>
            <a:endParaRPr sz="900">
              <a:solidFill>
                <a:srgbClr val="0000FF"/>
              </a:solidFill>
              <a:latin typeface="Poppins"/>
              <a:ea typeface="Poppins"/>
              <a:cs typeface="Poppins"/>
              <a:sym typeface="Poppins"/>
            </a:endParaRPr>
          </a:p>
          <a:p>
            <a:pPr indent="0" lvl="0" marL="0" rtl="0" algn="l">
              <a:lnSpc>
                <a:spcPct val="115000"/>
              </a:lnSpc>
              <a:spcBef>
                <a:spcPts val="1000"/>
              </a:spcBef>
              <a:spcAft>
                <a:spcPts val="0"/>
              </a:spcAft>
              <a:buClr>
                <a:schemeClr val="dk1"/>
              </a:buClr>
              <a:buSzPts val="1100"/>
              <a:buFont typeface="Arial"/>
              <a:buNone/>
            </a:pPr>
            <a:r>
              <a:rPr lang="fr" sz="900">
                <a:solidFill>
                  <a:srgbClr val="0000FF"/>
                </a:solidFill>
                <a:latin typeface="Poppins"/>
                <a:ea typeface="Poppins"/>
                <a:cs typeface="Poppins"/>
                <a:sym typeface="Poppins"/>
              </a:rPr>
              <a:t>Actes 2:1-4</a:t>
            </a:r>
            <a:endParaRPr sz="900">
              <a:solidFill>
                <a:srgbClr val="0000FF"/>
              </a:solidFill>
              <a:latin typeface="Poppins"/>
              <a:ea typeface="Poppins"/>
              <a:cs typeface="Poppins"/>
              <a:sym typeface="Poppins"/>
            </a:endParaRPr>
          </a:p>
          <a:p>
            <a:pPr indent="0" lvl="0" marL="457200" rtl="0" algn="l">
              <a:lnSpc>
                <a:spcPct val="115000"/>
              </a:lnSpc>
              <a:spcBef>
                <a:spcPts val="1000"/>
              </a:spcBef>
              <a:spcAft>
                <a:spcPts val="0"/>
              </a:spcAft>
              <a:buClr>
                <a:schemeClr val="dk1"/>
              </a:buClr>
              <a:buSzPts val="1100"/>
              <a:buFont typeface="Arial"/>
              <a:buNone/>
            </a:pPr>
            <a:r>
              <a:rPr lang="fr" sz="900">
                <a:solidFill>
                  <a:srgbClr val="0000FF"/>
                </a:solidFill>
                <a:latin typeface="Poppins"/>
                <a:ea typeface="Poppins"/>
                <a:cs typeface="Poppins"/>
                <a:sym typeface="Poppins"/>
              </a:rPr>
              <a:t>Le </a:t>
            </a:r>
            <a:r>
              <a:rPr b="1" lang="fr" sz="900">
                <a:solidFill>
                  <a:srgbClr val="0000FF"/>
                </a:solidFill>
                <a:latin typeface="Poppins"/>
                <a:ea typeface="Poppins"/>
                <a:cs typeface="Poppins"/>
                <a:sym typeface="Poppins"/>
              </a:rPr>
              <a:t>jour de la Pentecôte</a:t>
            </a:r>
            <a:r>
              <a:rPr lang="fr" sz="900">
                <a:solidFill>
                  <a:srgbClr val="0000FF"/>
                </a:solidFill>
                <a:latin typeface="Poppins"/>
                <a:ea typeface="Poppins"/>
                <a:cs typeface="Poppins"/>
                <a:sym typeface="Poppins"/>
              </a:rPr>
              <a:t>, ils étaient tous ensemble dans le même lieu. Tout à coup il vint du ciel un bruit comme celui d'un vent impétueux, et il remplit toute la maison où ils étaient assis. Des langues, semblables à des langues de feu, leur apparurent, séparées les unes des autres, et se posèrent sur chacun d'eux. Et </a:t>
            </a:r>
            <a:r>
              <a:rPr b="1" lang="fr" sz="900">
                <a:solidFill>
                  <a:srgbClr val="0000FF"/>
                </a:solidFill>
                <a:latin typeface="Poppins"/>
                <a:ea typeface="Poppins"/>
                <a:cs typeface="Poppins"/>
                <a:sym typeface="Poppins"/>
              </a:rPr>
              <a:t>ils furent tous remplis du Saint-Esprit</a:t>
            </a:r>
            <a:r>
              <a:rPr lang="fr" sz="900">
                <a:solidFill>
                  <a:srgbClr val="0000FF"/>
                </a:solidFill>
                <a:latin typeface="Poppins"/>
                <a:ea typeface="Poppins"/>
                <a:cs typeface="Poppins"/>
                <a:sym typeface="Poppins"/>
              </a:rPr>
              <a:t>, et se mirent à parler en d'autres langues, selon que l'Esprit leur donnait de s'exprimer.</a:t>
            </a:r>
            <a:endParaRPr sz="900">
              <a:solidFill>
                <a:srgbClr val="0000FF"/>
              </a:solidFill>
              <a:latin typeface="Poppins"/>
              <a:ea typeface="Poppins"/>
              <a:cs typeface="Poppins"/>
              <a:sym typeface="Poppins"/>
            </a:endParaRPr>
          </a:p>
          <a:p>
            <a:pPr indent="0" lvl="0" marL="0" rtl="0" algn="l">
              <a:lnSpc>
                <a:spcPct val="115000"/>
              </a:lnSpc>
              <a:spcBef>
                <a:spcPts val="1000"/>
              </a:spcBef>
              <a:spcAft>
                <a:spcPts val="0"/>
              </a:spcAft>
              <a:buClr>
                <a:schemeClr val="dk1"/>
              </a:buClr>
              <a:buSzPts val="1100"/>
              <a:buFont typeface="Arial"/>
              <a:buNone/>
            </a:pPr>
            <a:r>
              <a:rPr lang="fr" sz="900">
                <a:solidFill>
                  <a:schemeClr val="dk1"/>
                </a:solidFill>
                <a:latin typeface="Poppins"/>
                <a:ea typeface="Poppins"/>
                <a:cs typeface="Poppins"/>
                <a:sym typeface="Poppins"/>
              </a:rPr>
              <a:t>La fête de Pâque (Pessa’ḥ / פֶּסַח) à lieux le 14 </a:t>
            </a:r>
            <a:r>
              <a:rPr lang="fr" sz="900" u="sng">
                <a:solidFill>
                  <a:srgbClr val="1155CC"/>
                </a:solidFill>
                <a:latin typeface="Poppins"/>
                <a:ea typeface="Poppins"/>
                <a:cs typeface="Poppins"/>
                <a:sym typeface="Poppins"/>
                <a:hlinkClick r:id="rId3">
                  <a:extLst>
                    <a:ext uri="{A12FA001-AC4F-418D-AE19-62706E023703}">
                      <ahyp:hlinkClr val="tx"/>
                    </a:ext>
                  </a:extLst>
                </a:hlinkClick>
              </a:rPr>
              <a:t>nissan</a:t>
            </a:r>
            <a:r>
              <a:rPr lang="fr" sz="900">
                <a:solidFill>
                  <a:schemeClr val="dk1"/>
                </a:solidFill>
                <a:latin typeface="Poppins"/>
                <a:ea typeface="Poppins"/>
                <a:cs typeface="Poppins"/>
                <a:sym typeface="Poppins"/>
              </a:rPr>
              <a:t>, ce mois s’appelle </a:t>
            </a:r>
            <a:r>
              <a:rPr b="1" lang="fr" sz="900">
                <a:solidFill>
                  <a:schemeClr val="dk1"/>
                </a:solidFill>
                <a:latin typeface="Poppins"/>
                <a:ea typeface="Poppins"/>
                <a:cs typeface="Poppins"/>
                <a:sym typeface="Poppins"/>
              </a:rPr>
              <a:t>le mois du sacrifice</a:t>
            </a:r>
            <a:r>
              <a:rPr lang="fr" sz="900">
                <a:solidFill>
                  <a:schemeClr val="dk1"/>
                </a:solidFill>
                <a:latin typeface="Poppins"/>
                <a:ea typeface="Poppins"/>
                <a:cs typeface="Poppins"/>
                <a:sym typeface="Poppins"/>
              </a:rPr>
              <a:t>, elle commémore la sortie d'Égypte du peuple hébreu.</a:t>
            </a:r>
            <a:endParaRPr sz="900">
              <a:solidFill>
                <a:schemeClr val="dk1"/>
              </a:solidFill>
              <a:latin typeface="Poppins"/>
              <a:ea typeface="Poppins"/>
              <a:cs typeface="Poppins"/>
              <a:sym typeface="Poppins"/>
            </a:endParaRPr>
          </a:p>
          <a:p>
            <a:pPr indent="0" lvl="0" marL="0" rtl="0" algn="l">
              <a:lnSpc>
                <a:spcPct val="115000"/>
              </a:lnSpc>
              <a:spcBef>
                <a:spcPts val="1000"/>
              </a:spcBef>
              <a:spcAft>
                <a:spcPts val="0"/>
              </a:spcAft>
              <a:buClr>
                <a:schemeClr val="dk1"/>
              </a:buClr>
              <a:buSzPts val="1100"/>
              <a:buFont typeface="Arial"/>
              <a:buNone/>
            </a:pPr>
            <a:r>
              <a:rPr lang="fr" sz="900">
                <a:solidFill>
                  <a:schemeClr val="dk1"/>
                </a:solidFill>
                <a:latin typeface="Poppins"/>
                <a:ea typeface="Poppins"/>
                <a:cs typeface="Poppins"/>
                <a:sym typeface="Poppins"/>
              </a:rPr>
              <a:t>C’est le soir de Pessa’ḥ (jeudi, couché du soleil) que Jésus va annoncer le paraclet (Jn 13:1-2), c'est-à-dire le jour qui initie le temps pascal et la descente du Saint Esprit (Act 2:1-4).</a:t>
            </a:r>
            <a:endParaRPr sz="900">
              <a:solidFill>
                <a:schemeClr val="dk1"/>
              </a:solidFill>
              <a:latin typeface="Poppins"/>
              <a:ea typeface="Poppins"/>
              <a:cs typeface="Poppins"/>
              <a:sym typeface="Poppins"/>
            </a:endParaRPr>
          </a:p>
          <a:p>
            <a:pPr indent="-285750" lvl="0" marL="457200" rtl="0" algn="l">
              <a:lnSpc>
                <a:spcPct val="115000"/>
              </a:lnSpc>
              <a:spcBef>
                <a:spcPts val="1000"/>
              </a:spcBef>
              <a:spcAft>
                <a:spcPts val="0"/>
              </a:spcAft>
              <a:buClr>
                <a:schemeClr val="dk1"/>
              </a:buClr>
              <a:buSzPts val="900"/>
              <a:buFont typeface="Poppins"/>
              <a:buAutoNum type="arabicPeriod"/>
            </a:pPr>
            <a:r>
              <a:rPr lang="fr" sz="900">
                <a:solidFill>
                  <a:schemeClr val="dk1"/>
                </a:solidFill>
                <a:latin typeface="Poppins"/>
                <a:ea typeface="Poppins"/>
                <a:cs typeface="Poppins"/>
                <a:sym typeface="Poppins"/>
              </a:rPr>
              <a:t>j+0,	Pâque et annonce du paraclet (jeudi)</a:t>
            </a:r>
            <a:endParaRPr sz="900">
              <a:solidFill>
                <a:schemeClr val="dk1"/>
              </a:solidFill>
              <a:latin typeface="Poppins"/>
              <a:ea typeface="Poppins"/>
              <a:cs typeface="Poppins"/>
              <a:sym typeface="Poppins"/>
            </a:endParaRPr>
          </a:p>
          <a:p>
            <a:pPr indent="-285750" lvl="0" marL="457200" rtl="0" algn="l">
              <a:lnSpc>
                <a:spcPct val="115000"/>
              </a:lnSpc>
              <a:spcBef>
                <a:spcPts val="0"/>
              </a:spcBef>
              <a:spcAft>
                <a:spcPts val="0"/>
              </a:spcAft>
              <a:buClr>
                <a:schemeClr val="dk1"/>
              </a:buClr>
              <a:buSzPts val="900"/>
              <a:buFont typeface="Poppins"/>
              <a:buAutoNum type="arabicPeriod"/>
            </a:pPr>
            <a:r>
              <a:rPr lang="fr" sz="900">
                <a:solidFill>
                  <a:schemeClr val="dk1"/>
                </a:solidFill>
                <a:latin typeface="Poppins"/>
                <a:ea typeface="Poppins"/>
                <a:cs typeface="Poppins"/>
                <a:sym typeface="Poppins"/>
              </a:rPr>
              <a:t>j+1,	Crucifixion (vendredi)</a:t>
            </a:r>
            <a:endParaRPr sz="900">
              <a:solidFill>
                <a:schemeClr val="dk1"/>
              </a:solidFill>
              <a:latin typeface="Poppins"/>
              <a:ea typeface="Poppins"/>
              <a:cs typeface="Poppins"/>
              <a:sym typeface="Poppins"/>
            </a:endParaRPr>
          </a:p>
          <a:p>
            <a:pPr indent="-285750" lvl="0" marL="457200" rtl="0" algn="l">
              <a:lnSpc>
                <a:spcPct val="115000"/>
              </a:lnSpc>
              <a:spcBef>
                <a:spcPts val="0"/>
              </a:spcBef>
              <a:spcAft>
                <a:spcPts val="0"/>
              </a:spcAft>
              <a:buClr>
                <a:schemeClr val="dk1"/>
              </a:buClr>
              <a:buSzPts val="900"/>
              <a:buFont typeface="Poppins"/>
              <a:buAutoNum type="arabicPeriod"/>
            </a:pPr>
            <a:r>
              <a:rPr lang="fr" sz="900">
                <a:solidFill>
                  <a:schemeClr val="dk1"/>
                </a:solidFill>
                <a:latin typeface="Poppins"/>
                <a:ea typeface="Poppins"/>
                <a:cs typeface="Poppins"/>
                <a:sym typeface="Poppins"/>
              </a:rPr>
              <a:t>j+2,	Résurrection (samedi-dimanche)</a:t>
            </a:r>
            <a:endParaRPr sz="900">
              <a:solidFill>
                <a:schemeClr val="dk1"/>
              </a:solidFill>
              <a:latin typeface="Poppins"/>
              <a:ea typeface="Poppins"/>
              <a:cs typeface="Poppins"/>
              <a:sym typeface="Poppins"/>
            </a:endParaRPr>
          </a:p>
          <a:p>
            <a:pPr indent="-285750" lvl="0" marL="457200" rtl="0" algn="l">
              <a:lnSpc>
                <a:spcPct val="115000"/>
              </a:lnSpc>
              <a:spcBef>
                <a:spcPts val="0"/>
              </a:spcBef>
              <a:spcAft>
                <a:spcPts val="0"/>
              </a:spcAft>
              <a:buClr>
                <a:schemeClr val="dk1"/>
              </a:buClr>
              <a:buSzPts val="900"/>
              <a:buFont typeface="Poppins"/>
              <a:buAutoNum type="arabicPeriod"/>
            </a:pPr>
            <a:r>
              <a:rPr lang="fr" sz="900">
                <a:solidFill>
                  <a:schemeClr val="dk1"/>
                </a:solidFill>
                <a:latin typeface="Poppins"/>
                <a:ea typeface="Poppins"/>
                <a:cs typeface="Poppins"/>
                <a:sym typeface="Poppins"/>
              </a:rPr>
              <a:t>j+3,	Jésus se montre aux apôtres et Jésus souffle sur eux (dimanche)</a:t>
            </a:r>
            <a:endParaRPr sz="900">
              <a:solidFill>
                <a:schemeClr val="dk1"/>
              </a:solidFill>
              <a:latin typeface="Poppins"/>
              <a:ea typeface="Poppins"/>
              <a:cs typeface="Poppins"/>
              <a:sym typeface="Poppins"/>
            </a:endParaRPr>
          </a:p>
          <a:p>
            <a:pPr indent="-285750" lvl="0" marL="457200" rtl="0" algn="l">
              <a:lnSpc>
                <a:spcPct val="115000"/>
              </a:lnSpc>
              <a:spcBef>
                <a:spcPts val="0"/>
              </a:spcBef>
              <a:spcAft>
                <a:spcPts val="0"/>
              </a:spcAft>
              <a:buClr>
                <a:schemeClr val="dk1"/>
              </a:buClr>
              <a:buSzPts val="900"/>
              <a:buFont typeface="Poppins"/>
              <a:buAutoNum type="arabicPeriod"/>
            </a:pPr>
            <a:r>
              <a:rPr lang="fr" sz="900">
                <a:solidFill>
                  <a:schemeClr val="dk1"/>
                </a:solidFill>
                <a:latin typeface="Poppins"/>
                <a:ea typeface="Poppins"/>
                <a:cs typeface="Poppins"/>
                <a:sym typeface="Poppins"/>
              </a:rPr>
              <a:t>j+11,	Jésus se montre à Thomas (8j + tard)</a:t>
            </a:r>
            <a:endParaRPr sz="900">
              <a:solidFill>
                <a:schemeClr val="dk1"/>
              </a:solidFill>
              <a:latin typeface="Poppins"/>
              <a:ea typeface="Poppins"/>
              <a:cs typeface="Poppins"/>
              <a:sym typeface="Poppins"/>
            </a:endParaRPr>
          </a:p>
          <a:p>
            <a:pPr indent="-285750" lvl="0" marL="457200" rtl="0" algn="l">
              <a:lnSpc>
                <a:spcPct val="115000"/>
              </a:lnSpc>
              <a:spcBef>
                <a:spcPts val="0"/>
              </a:spcBef>
              <a:spcAft>
                <a:spcPts val="0"/>
              </a:spcAft>
              <a:buClr>
                <a:schemeClr val="dk1"/>
              </a:buClr>
              <a:buSzPts val="900"/>
              <a:buFont typeface="Poppins"/>
              <a:buAutoNum type="arabicPeriod"/>
            </a:pPr>
            <a:r>
              <a:rPr lang="fr" sz="900">
                <a:solidFill>
                  <a:schemeClr val="dk1"/>
                </a:solidFill>
                <a:latin typeface="Poppins"/>
                <a:ea typeface="Poppins"/>
                <a:cs typeface="Poppins"/>
                <a:sym typeface="Poppins"/>
              </a:rPr>
              <a:t>j+43,	Jésus se montre aux apôtres (pdt 40j)</a:t>
            </a:r>
            <a:endParaRPr sz="900">
              <a:solidFill>
                <a:schemeClr val="dk1"/>
              </a:solidFill>
              <a:latin typeface="Poppins"/>
              <a:ea typeface="Poppins"/>
              <a:cs typeface="Poppins"/>
              <a:sym typeface="Poppins"/>
            </a:endParaRPr>
          </a:p>
          <a:p>
            <a:pPr indent="-285750" lvl="0" marL="457200" rtl="0" algn="l">
              <a:lnSpc>
                <a:spcPct val="115000"/>
              </a:lnSpc>
              <a:spcBef>
                <a:spcPts val="0"/>
              </a:spcBef>
              <a:spcAft>
                <a:spcPts val="0"/>
              </a:spcAft>
              <a:buClr>
                <a:schemeClr val="dk1"/>
              </a:buClr>
              <a:buSzPts val="900"/>
              <a:buFont typeface="Poppins"/>
              <a:buAutoNum type="arabicPeriod"/>
            </a:pPr>
            <a:r>
              <a:rPr lang="fr" sz="900">
                <a:solidFill>
                  <a:schemeClr val="dk1"/>
                </a:solidFill>
                <a:latin typeface="Poppins"/>
                <a:ea typeface="Poppins"/>
                <a:cs typeface="Poppins"/>
                <a:sym typeface="Poppins"/>
              </a:rPr>
              <a:t>j+50	Descente du Saint Esprit</a:t>
            </a:r>
            <a:endParaRPr sz="900">
              <a:solidFill>
                <a:schemeClr val="dk1"/>
              </a:solidFill>
              <a:latin typeface="Poppins"/>
              <a:ea typeface="Poppins"/>
              <a:cs typeface="Poppins"/>
              <a:sym typeface="Poppins"/>
            </a:endParaRPr>
          </a:p>
          <a:p>
            <a:pPr indent="0" lvl="0" marL="0" rtl="0" algn="l">
              <a:lnSpc>
                <a:spcPct val="115000"/>
              </a:lnSpc>
              <a:spcBef>
                <a:spcPts val="1000"/>
              </a:spcBef>
              <a:spcAft>
                <a:spcPts val="0"/>
              </a:spcAft>
              <a:buClr>
                <a:schemeClr val="dk1"/>
              </a:buClr>
              <a:buSzPts val="1100"/>
              <a:buFont typeface="Arial"/>
              <a:buNone/>
            </a:pPr>
            <a:r>
              <a:rPr lang="fr" sz="900" u="sng">
                <a:solidFill>
                  <a:schemeClr val="dk1"/>
                </a:solidFill>
                <a:latin typeface="Poppins"/>
                <a:ea typeface="Poppins"/>
                <a:cs typeface="Poppins"/>
                <a:sym typeface="Poppins"/>
              </a:rPr>
              <a:t>Alors que la prophétie du paraclet se réalise dans celle du Saint Esprit.</a:t>
            </a:r>
            <a:endParaRPr sz="900">
              <a:solidFill>
                <a:schemeClr val="dk1"/>
              </a:solidFill>
              <a:latin typeface="Poppins"/>
              <a:ea typeface="Poppins"/>
              <a:cs typeface="Poppins"/>
              <a:sym typeface="Poppins"/>
            </a:endParaRPr>
          </a:p>
          <a:p>
            <a:pPr indent="0" lvl="0" marL="0" rtl="0" algn="l">
              <a:lnSpc>
                <a:spcPct val="115000"/>
              </a:lnSpc>
              <a:spcBef>
                <a:spcPts val="1000"/>
              </a:spcBef>
              <a:spcAft>
                <a:spcPts val="0"/>
              </a:spcAft>
              <a:buClr>
                <a:schemeClr val="dk1"/>
              </a:buClr>
              <a:buSzPts val="1100"/>
              <a:buFont typeface="Arial"/>
              <a:buNone/>
            </a:pPr>
            <a:r>
              <a:rPr lang="fr" sz="900">
                <a:solidFill>
                  <a:srgbClr val="FF0000"/>
                </a:solidFill>
                <a:latin typeface="Poppins"/>
                <a:ea typeface="Poppins"/>
                <a:cs typeface="Poppins"/>
                <a:sym typeface="Poppins"/>
              </a:rPr>
              <a:t>Pourquoi le jour de la Pâque Jésus n'annonce-t-il pas l'arrivée du Saint Esprit si celui-ci n'est pas le Paraclet ?</a:t>
            </a:r>
            <a:endParaRPr sz="900">
              <a:solidFill>
                <a:srgbClr val="FF0000"/>
              </a:solidFill>
              <a:latin typeface="Poppins"/>
              <a:ea typeface="Poppins"/>
              <a:cs typeface="Poppins"/>
              <a:sym typeface="Poppins"/>
            </a:endParaRPr>
          </a:p>
          <a:p>
            <a:pPr indent="0" lvl="0" marL="0" rtl="0" algn="l">
              <a:lnSpc>
                <a:spcPct val="115000"/>
              </a:lnSpc>
              <a:spcBef>
                <a:spcPts val="1000"/>
              </a:spcBef>
              <a:spcAft>
                <a:spcPts val="0"/>
              </a:spcAft>
              <a:buClr>
                <a:schemeClr val="dk1"/>
              </a:buClr>
              <a:buSzPts val="1100"/>
              <a:buFont typeface="Arial"/>
              <a:buNone/>
            </a:pPr>
            <a:r>
              <a:rPr lang="fr" sz="900">
                <a:solidFill>
                  <a:srgbClr val="FF0000"/>
                </a:solidFill>
                <a:latin typeface="Poppins"/>
                <a:ea typeface="Poppins"/>
                <a:cs typeface="Poppins"/>
                <a:sym typeface="Poppins"/>
              </a:rPr>
              <a:t>Dieu aurait-il fait concorder l’annonce du paraclet et l'arrivée du Saint Esprit par hasard ? Pourquoi observe-t-on un agenda divin ?</a:t>
            </a:r>
            <a:endParaRPr sz="900">
              <a:solidFill>
                <a:srgbClr val="FF0000"/>
              </a:solidFill>
              <a:latin typeface="Poppins"/>
              <a:ea typeface="Poppins"/>
              <a:cs typeface="Poppins"/>
              <a:sym typeface="Poppins"/>
            </a:endParaRPr>
          </a:p>
          <a:p>
            <a:pPr indent="0" lvl="0" marL="0" rtl="0" algn="l">
              <a:lnSpc>
                <a:spcPct val="115000"/>
              </a:lnSpc>
              <a:spcBef>
                <a:spcPts val="1000"/>
              </a:spcBef>
              <a:spcAft>
                <a:spcPts val="0"/>
              </a:spcAft>
              <a:buClr>
                <a:schemeClr val="dk1"/>
              </a:buClr>
              <a:buSzPts val="1100"/>
              <a:buFont typeface="Arial"/>
              <a:buNone/>
            </a:pPr>
            <a:r>
              <a:rPr lang="fr" sz="900">
                <a:solidFill>
                  <a:srgbClr val="FF0000"/>
                </a:solidFill>
                <a:latin typeface="Poppins"/>
                <a:ea typeface="Poppins"/>
                <a:cs typeface="Poppins"/>
                <a:sym typeface="Poppins"/>
              </a:rPr>
              <a:t>Qui est l’esprit dont parle Jean dans le verset Jn 7:39 ? et pourquoi Jésus demande-t-il à être glorifié juste après l’annonce de l’esprit paraclet (Jn 17:5) ? N'est ce pas ce même esprit qui ne pouvait venir que lorsque Jésus est glorifié ?</a:t>
            </a:r>
            <a:endParaRPr sz="900">
              <a:solidFill>
                <a:srgbClr val="FF0000"/>
              </a:solidFill>
              <a:latin typeface="Poppins"/>
              <a:ea typeface="Poppins"/>
              <a:cs typeface="Poppins"/>
              <a:sym typeface="Poppins"/>
            </a:endParaRPr>
          </a:p>
          <a:p>
            <a:pPr indent="0" lvl="0" marL="0" rtl="0" algn="l">
              <a:lnSpc>
                <a:spcPct val="115000"/>
              </a:lnSpc>
              <a:spcBef>
                <a:spcPts val="1000"/>
              </a:spcBef>
              <a:spcAft>
                <a:spcPts val="0"/>
              </a:spcAft>
              <a:buClr>
                <a:schemeClr val="dk1"/>
              </a:buClr>
              <a:buSzPts val="1100"/>
              <a:buFont typeface="Arial"/>
              <a:buNone/>
            </a:pPr>
            <a:r>
              <a:rPr lang="fr" sz="900">
                <a:solidFill>
                  <a:srgbClr val="FF0000"/>
                </a:solidFill>
                <a:latin typeface="Poppins"/>
                <a:ea typeface="Poppins"/>
                <a:cs typeface="Poppins"/>
                <a:sym typeface="Poppins"/>
              </a:rPr>
              <a:t>Jésus juste avant d’être glorifier, c'est-à-dire la crucifixion (Jn 12:23-24) aurait demandé un l'arrivée d’un deuxième esprit que celui qui devaient venir qu’une fois que Jésus soit glorifié ?</a:t>
            </a:r>
            <a:endParaRPr sz="900">
              <a:solidFill>
                <a:srgbClr val="FF0000"/>
              </a:solidFill>
              <a:latin typeface="Poppins"/>
              <a:ea typeface="Poppins"/>
              <a:cs typeface="Poppins"/>
              <a:sym typeface="Poppins"/>
            </a:endParaRPr>
          </a:p>
          <a:p>
            <a:pPr indent="0" lvl="0" marL="0" rtl="0" algn="l">
              <a:spcBef>
                <a:spcPts val="100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2014ae79438_0_3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2014ae79438_0_3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600"/>
              </a:spcBef>
              <a:spcAft>
                <a:spcPts val="0"/>
              </a:spcAft>
              <a:buClr>
                <a:schemeClr val="dk1"/>
              </a:buClr>
              <a:buSzPts val="1100"/>
              <a:buFont typeface="Arial"/>
              <a:buNone/>
            </a:pPr>
            <a:r>
              <a:t/>
            </a:r>
            <a:endParaRPr sz="1400">
              <a:solidFill>
                <a:srgbClr val="434343"/>
              </a:solidFill>
              <a:latin typeface="Poppins"/>
              <a:ea typeface="Poppins"/>
              <a:cs typeface="Poppins"/>
              <a:sym typeface="Poppins"/>
            </a:endParaRPr>
          </a:p>
          <a:p>
            <a:pPr indent="0" lvl="0" marL="0" rtl="0" algn="l">
              <a:lnSpc>
                <a:spcPct val="115000"/>
              </a:lnSpc>
              <a:spcBef>
                <a:spcPts val="1000"/>
              </a:spcBef>
              <a:spcAft>
                <a:spcPts val="0"/>
              </a:spcAft>
              <a:buClr>
                <a:schemeClr val="dk1"/>
              </a:buClr>
              <a:buSzPts val="1100"/>
              <a:buFont typeface="Arial"/>
              <a:buNone/>
            </a:pPr>
            <a:r>
              <a:rPr i="1" lang="fr" sz="900" u="sng">
                <a:solidFill>
                  <a:schemeClr val="dk1"/>
                </a:solidFill>
                <a:latin typeface="Poppins"/>
                <a:ea typeface="Poppins"/>
                <a:cs typeface="Poppins"/>
                <a:sym typeface="Poppins"/>
              </a:rPr>
              <a:t>Comment le Saint Esprit provient du Père ?</a:t>
            </a:r>
            <a:endParaRPr baseline="-25000" sz="900">
              <a:solidFill>
                <a:schemeClr val="dk1"/>
              </a:solidFill>
              <a:latin typeface="Poppins"/>
              <a:ea typeface="Poppins"/>
              <a:cs typeface="Poppins"/>
              <a:sym typeface="Poppins"/>
            </a:endParaRPr>
          </a:p>
          <a:p>
            <a:pPr indent="0" lvl="0" marL="0" rtl="0" algn="l">
              <a:lnSpc>
                <a:spcPct val="115000"/>
              </a:lnSpc>
              <a:spcBef>
                <a:spcPts val="1000"/>
              </a:spcBef>
              <a:spcAft>
                <a:spcPts val="0"/>
              </a:spcAft>
              <a:buClr>
                <a:schemeClr val="dk1"/>
              </a:buClr>
              <a:buSzPts val="1100"/>
              <a:buFont typeface="Arial"/>
              <a:buNone/>
            </a:pPr>
            <a:r>
              <a:rPr lang="fr" sz="900">
                <a:solidFill>
                  <a:srgbClr val="0000FF"/>
                </a:solidFill>
                <a:latin typeface="Poppins"/>
                <a:ea typeface="Poppins"/>
                <a:cs typeface="Poppins"/>
                <a:sym typeface="Poppins"/>
              </a:rPr>
              <a:t>Jean 15:26</a:t>
            </a:r>
            <a:endParaRPr sz="900">
              <a:solidFill>
                <a:srgbClr val="0000FF"/>
              </a:solidFill>
              <a:latin typeface="Poppins"/>
              <a:ea typeface="Poppins"/>
              <a:cs typeface="Poppins"/>
              <a:sym typeface="Poppins"/>
            </a:endParaRPr>
          </a:p>
          <a:p>
            <a:pPr indent="0" lvl="0" marL="457200" rtl="0" algn="l">
              <a:lnSpc>
                <a:spcPct val="115000"/>
              </a:lnSpc>
              <a:spcBef>
                <a:spcPts val="1000"/>
              </a:spcBef>
              <a:spcAft>
                <a:spcPts val="0"/>
              </a:spcAft>
              <a:buClr>
                <a:schemeClr val="dk1"/>
              </a:buClr>
              <a:buSzPts val="1100"/>
              <a:buFont typeface="Arial"/>
              <a:buNone/>
            </a:pPr>
            <a:r>
              <a:rPr lang="fr" sz="900">
                <a:solidFill>
                  <a:srgbClr val="0000FF"/>
                </a:solidFill>
                <a:latin typeface="Poppins"/>
                <a:ea typeface="Poppins"/>
                <a:cs typeface="Poppins"/>
                <a:sym typeface="Poppins"/>
              </a:rPr>
              <a:t>Quand sera venu le consolateur, que je vous enverrai de la part du Père, l'Esprit de vérité, </a:t>
            </a:r>
            <a:r>
              <a:rPr b="1" lang="fr" sz="900">
                <a:solidFill>
                  <a:srgbClr val="0000FF"/>
                </a:solidFill>
                <a:latin typeface="Poppins"/>
                <a:ea typeface="Poppins"/>
                <a:cs typeface="Poppins"/>
                <a:sym typeface="Poppins"/>
              </a:rPr>
              <a:t>qui vient (ekporeuetai / ἐκπορεύεται) du Père</a:t>
            </a:r>
            <a:r>
              <a:rPr lang="fr" sz="900">
                <a:solidFill>
                  <a:srgbClr val="0000FF"/>
                </a:solidFill>
                <a:latin typeface="Poppins"/>
                <a:ea typeface="Poppins"/>
                <a:cs typeface="Poppins"/>
                <a:sym typeface="Poppins"/>
              </a:rPr>
              <a:t>, il rendra témoignage de moi;</a:t>
            </a:r>
            <a:endParaRPr sz="900">
              <a:solidFill>
                <a:srgbClr val="0000FF"/>
              </a:solidFill>
              <a:latin typeface="Poppins"/>
              <a:ea typeface="Poppins"/>
              <a:cs typeface="Poppins"/>
              <a:sym typeface="Poppins"/>
            </a:endParaRPr>
          </a:p>
          <a:p>
            <a:pPr indent="0" lvl="0" marL="0" rtl="0" algn="l">
              <a:lnSpc>
                <a:spcPct val="115000"/>
              </a:lnSpc>
              <a:spcBef>
                <a:spcPts val="1000"/>
              </a:spcBef>
              <a:spcAft>
                <a:spcPts val="0"/>
              </a:spcAft>
              <a:buClr>
                <a:schemeClr val="dk1"/>
              </a:buClr>
              <a:buSzPts val="1100"/>
              <a:buFont typeface="Arial"/>
              <a:buNone/>
            </a:pPr>
            <a:r>
              <a:rPr lang="fr" sz="900">
                <a:solidFill>
                  <a:srgbClr val="0000FF"/>
                </a:solidFill>
                <a:latin typeface="Poppins"/>
                <a:ea typeface="Poppins"/>
                <a:cs typeface="Poppins"/>
                <a:sym typeface="Poppins"/>
              </a:rPr>
              <a:t>Κατα ιωαννην 15:26</a:t>
            </a:r>
            <a:endParaRPr sz="900">
              <a:solidFill>
                <a:srgbClr val="0000FF"/>
              </a:solidFill>
              <a:latin typeface="Poppins"/>
              <a:ea typeface="Poppins"/>
              <a:cs typeface="Poppins"/>
              <a:sym typeface="Poppins"/>
            </a:endParaRPr>
          </a:p>
          <a:p>
            <a:pPr indent="0" lvl="0" marL="457200" rtl="0" algn="l">
              <a:lnSpc>
                <a:spcPct val="115000"/>
              </a:lnSpc>
              <a:spcBef>
                <a:spcPts val="1000"/>
              </a:spcBef>
              <a:spcAft>
                <a:spcPts val="0"/>
              </a:spcAft>
              <a:buClr>
                <a:schemeClr val="dk1"/>
              </a:buClr>
              <a:buSzPts val="1100"/>
              <a:buFont typeface="Arial"/>
              <a:buNone/>
            </a:pPr>
            <a:r>
              <a:rPr lang="fr" sz="900">
                <a:solidFill>
                  <a:srgbClr val="0000FF"/>
                </a:solidFill>
                <a:latin typeface="Poppins"/>
                <a:ea typeface="Poppins"/>
                <a:cs typeface="Poppins"/>
                <a:sym typeface="Poppins"/>
              </a:rPr>
              <a:t>⸀Ὅταν ἔλθῃ ὁ παράκλητος ὃν ἐγὼ πέμψω ὑμῖν παρὰ τοῦ πατρός, τὸ πνεῦμα τῆς ἀληθείας ὃ παρὰ τοῦ πατρὸς </a:t>
            </a:r>
            <a:r>
              <a:rPr b="1" lang="fr" sz="900">
                <a:solidFill>
                  <a:srgbClr val="0000FF"/>
                </a:solidFill>
                <a:latin typeface="Poppins"/>
                <a:ea typeface="Poppins"/>
                <a:cs typeface="Poppins"/>
                <a:sym typeface="Poppins"/>
              </a:rPr>
              <a:t>ἐκπορεύεται</a:t>
            </a:r>
            <a:r>
              <a:rPr lang="fr" sz="900">
                <a:solidFill>
                  <a:srgbClr val="0000FF"/>
                </a:solidFill>
                <a:latin typeface="Poppins"/>
                <a:ea typeface="Poppins"/>
                <a:cs typeface="Poppins"/>
                <a:sym typeface="Poppins"/>
              </a:rPr>
              <a:t>, ἐκεῖνος μαρτυρήσει περὶ ἐμοῦ·</a:t>
            </a:r>
            <a:endParaRPr sz="900">
              <a:solidFill>
                <a:srgbClr val="0000FF"/>
              </a:solidFill>
              <a:latin typeface="Poppins"/>
              <a:ea typeface="Poppins"/>
              <a:cs typeface="Poppins"/>
              <a:sym typeface="Poppins"/>
            </a:endParaRPr>
          </a:p>
          <a:p>
            <a:pPr indent="0" lvl="0" marL="0" rtl="0" algn="l">
              <a:lnSpc>
                <a:spcPct val="115000"/>
              </a:lnSpc>
              <a:spcBef>
                <a:spcPts val="1400"/>
              </a:spcBef>
              <a:spcAft>
                <a:spcPts val="0"/>
              </a:spcAft>
              <a:buClr>
                <a:schemeClr val="dk1"/>
              </a:buClr>
              <a:buSzPts val="1100"/>
              <a:buFont typeface="Arial"/>
              <a:buNone/>
            </a:pPr>
            <a:r>
              <a:rPr lang="fr" sz="1200">
                <a:solidFill>
                  <a:srgbClr val="666666"/>
                </a:solidFill>
                <a:latin typeface="Poppins"/>
                <a:ea typeface="Poppins"/>
                <a:cs typeface="Poppins"/>
                <a:sym typeface="Poppins"/>
              </a:rPr>
              <a:t>Approche théologique</a:t>
            </a:r>
            <a:endParaRPr sz="1200">
              <a:solidFill>
                <a:srgbClr val="0000FF"/>
              </a:solidFill>
              <a:latin typeface="Poppins"/>
              <a:ea typeface="Poppins"/>
              <a:cs typeface="Poppins"/>
              <a:sym typeface="Poppins"/>
            </a:endParaRPr>
          </a:p>
          <a:p>
            <a:pPr indent="0" lvl="0" marL="0" rtl="0" algn="l">
              <a:lnSpc>
                <a:spcPct val="115000"/>
              </a:lnSpc>
              <a:spcBef>
                <a:spcPts val="1000"/>
              </a:spcBef>
              <a:spcAft>
                <a:spcPts val="0"/>
              </a:spcAft>
              <a:buClr>
                <a:schemeClr val="dk1"/>
              </a:buClr>
              <a:buSzPts val="1100"/>
              <a:buFont typeface="Arial"/>
              <a:buNone/>
            </a:pPr>
            <a:r>
              <a:rPr lang="fr" sz="900">
                <a:solidFill>
                  <a:schemeClr val="dk1"/>
                </a:solidFill>
                <a:latin typeface="Poppins"/>
                <a:ea typeface="Poppins"/>
                <a:cs typeface="Poppins"/>
                <a:sym typeface="Poppins"/>
              </a:rPr>
              <a:t>Le Saint Esprit provient du Père en ce qu’</a:t>
            </a:r>
            <a:r>
              <a:rPr b="1" lang="fr" sz="900">
                <a:solidFill>
                  <a:schemeClr val="dk1"/>
                </a:solidFill>
                <a:latin typeface="Poppins"/>
                <a:ea typeface="Poppins"/>
                <a:cs typeface="Poppins"/>
                <a:sym typeface="Poppins"/>
              </a:rPr>
              <a:t>il est l’esprit de Dieu</a:t>
            </a:r>
            <a:r>
              <a:rPr lang="fr" sz="900">
                <a:solidFill>
                  <a:schemeClr val="dk1"/>
                </a:solidFill>
                <a:latin typeface="Poppins"/>
                <a:ea typeface="Poppins"/>
                <a:cs typeface="Poppins"/>
                <a:sym typeface="Poppins"/>
              </a:rPr>
              <a:t> et que </a:t>
            </a:r>
            <a:r>
              <a:rPr b="1" lang="fr" sz="900">
                <a:solidFill>
                  <a:schemeClr val="dk1"/>
                </a:solidFill>
                <a:latin typeface="Poppins"/>
                <a:ea typeface="Poppins"/>
                <a:cs typeface="Poppins"/>
                <a:sym typeface="Poppins"/>
              </a:rPr>
              <a:t>tel un câble  tendu de chez Dieu jusqu'à nous</a:t>
            </a:r>
            <a:r>
              <a:rPr lang="fr" sz="900">
                <a:solidFill>
                  <a:schemeClr val="dk1"/>
                </a:solidFill>
                <a:latin typeface="Poppins"/>
                <a:ea typeface="Poppins"/>
                <a:cs typeface="Poppins"/>
                <a:sym typeface="Poppins"/>
              </a:rPr>
              <a:t>, il établit la connexion </a:t>
            </a:r>
            <a:r>
              <a:rPr b="1" lang="fr" sz="900">
                <a:solidFill>
                  <a:schemeClr val="dk1"/>
                </a:solidFill>
                <a:latin typeface="Poppins"/>
                <a:ea typeface="Poppins"/>
                <a:cs typeface="Poppins"/>
                <a:sym typeface="Poppins"/>
              </a:rPr>
              <a:t>ou tel un souffle de vent</a:t>
            </a:r>
            <a:r>
              <a:rPr lang="fr" sz="900">
                <a:solidFill>
                  <a:schemeClr val="dk1"/>
                </a:solidFill>
                <a:latin typeface="Poppins"/>
                <a:ea typeface="Poppins"/>
                <a:cs typeface="Poppins"/>
                <a:sym typeface="Poppins"/>
              </a:rPr>
              <a:t> qui viendrait de chez Dieu jusqu'à nous pour nous inspirer.</a:t>
            </a:r>
            <a:endParaRPr sz="900">
              <a:solidFill>
                <a:schemeClr val="dk1"/>
              </a:solidFill>
              <a:latin typeface="Poppins"/>
              <a:ea typeface="Poppins"/>
              <a:cs typeface="Poppins"/>
              <a:sym typeface="Poppins"/>
            </a:endParaRPr>
          </a:p>
          <a:p>
            <a:pPr indent="0" lvl="0" marL="0" rtl="0" algn="l">
              <a:lnSpc>
                <a:spcPct val="115000"/>
              </a:lnSpc>
              <a:spcBef>
                <a:spcPts val="1400"/>
              </a:spcBef>
              <a:spcAft>
                <a:spcPts val="0"/>
              </a:spcAft>
              <a:buClr>
                <a:schemeClr val="dk1"/>
              </a:buClr>
              <a:buSzPts val="1100"/>
              <a:buFont typeface="Arial"/>
              <a:buNone/>
            </a:pPr>
            <a:r>
              <a:rPr lang="fr" sz="1200">
                <a:solidFill>
                  <a:srgbClr val="666666"/>
                </a:solidFill>
                <a:latin typeface="Poppins"/>
                <a:ea typeface="Poppins"/>
                <a:cs typeface="Poppins"/>
                <a:sym typeface="Poppins"/>
              </a:rPr>
              <a:t>Approche théologique trinitaire</a:t>
            </a:r>
            <a:endParaRPr sz="1200">
              <a:solidFill>
                <a:srgbClr val="666666"/>
              </a:solidFill>
              <a:latin typeface="Poppins"/>
              <a:ea typeface="Poppins"/>
              <a:cs typeface="Poppins"/>
              <a:sym typeface="Poppins"/>
            </a:endParaRPr>
          </a:p>
          <a:p>
            <a:pPr indent="0" lvl="0" marL="0" rtl="0" algn="l">
              <a:lnSpc>
                <a:spcPct val="115000"/>
              </a:lnSpc>
              <a:spcBef>
                <a:spcPts val="1000"/>
              </a:spcBef>
              <a:spcAft>
                <a:spcPts val="0"/>
              </a:spcAft>
              <a:buClr>
                <a:schemeClr val="dk1"/>
              </a:buClr>
              <a:buSzPts val="1100"/>
              <a:buFont typeface="Arial"/>
              <a:buNone/>
            </a:pPr>
            <a:r>
              <a:rPr lang="fr" sz="900">
                <a:solidFill>
                  <a:schemeClr val="dk1"/>
                </a:solidFill>
                <a:latin typeface="Poppins"/>
                <a:ea typeface="Poppins"/>
                <a:cs typeface="Poppins"/>
                <a:sym typeface="Poppins"/>
              </a:rPr>
              <a:t>Le Saint Esprit provient du Père en ce que cette hypostase </a:t>
            </a:r>
            <a:r>
              <a:rPr b="1" lang="fr" sz="900">
                <a:solidFill>
                  <a:schemeClr val="dk1"/>
                </a:solidFill>
                <a:latin typeface="Poppins"/>
                <a:ea typeface="Poppins"/>
                <a:cs typeface="Poppins"/>
                <a:sym typeface="Poppins"/>
              </a:rPr>
              <a:t>procède de l’hypostase Père</a:t>
            </a:r>
            <a:r>
              <a:rPr lang="fr" sz="900">
                <a:solidFill>
                  <a:schemeClr val="dk1"/>
                </a:solidFill>
                <a:latin typeface="Poppins"/>
                <a:ea typeface="Poppins"/>
                <a:cs typeface="Poppins"/>
                <a:sym typeface="Poppins"/>
              </a:rPr>
              <a:t> ou de l’hypostase Père par celle du Fils </a:t>
            </a:r>
            <a:r>
              <a:rPr baseline="30000" lang="fr" sz="900">
                <a:solidFill>
                  <a:schemeClr val="dk1"/>
                </a:solidFill>
                <a:latin typeface="Poppins"/>
                <a:ea typeface="Poppins"/>
                <a:cs typeface="Poppins"/>
                <a:sym typeface="Poppins"/>
              </a:rPr>
              <a:t>(slt)</a:t>
            </a:r>
            <a:r>
              <a:rPr lang="fr" sz="900">
                <a:solidFill>
                  <a:schemeClr val="dk1"/>
                </a:solidFill>
                <a:latin typeface="Poppins"/>
                <a:ea typeface="Poppins"/>
                <a:cs typeface="Poppins"/>
                <a:sym typeface="Poppins"/>
              </a:rPr>
              <a:t>.</a:t>
            </a:r>
            <a:endParaRPr sz="900">
              <a:solidFill>
                <a:schemeClr val="dk1"/>
              </a:solidFill>
              <a:latin typeface="Poppins"/>
              <a:ea typeface="Poppins"/>
              <a:cs typeface="Poppins"/>
              <a:sym typeface="Poppins"/>
            </a:endParaRPr>
          </a:p>
          <a:p>
            <a:pPr indent="0" lvl="0" marL="0" rtl="0" algn="l">
              <a:lnSpc>
                <a:spcPct val="115000"/>
              </a:lnSpc>
              <a:spcBef>
                <a:spcPts val="1000"/>
              </a:spcBef>
              <a:spcAft>
                <a:spcPts val="0"/>
              </a:spcAft>
              <a:buClr>
                <a:schemeClr val="dk1"/>
              </a:buClr>
              <a:buSzPts val="1100"/>
              <a:buFont typeface="Arial"/>
              <a:buNone/>
            </a:pPr>
            <a:r>
              <a:rPr lang="fr" sz="900" u="sng">
                <a:solidFill>
                  <a:schemeClr val="dk1"/>
                </a:solidFill>
                <a:latin typeface="Poppins"/>
                <a:ea typeface="Poppins"/>
                <a:cs typeface="Poppins"/>
                <a:sym typeface="Poppins"/>
              </a:rPr>
              <a:t>Alors que le Saint Esprit provient du Père.</a:t>
            </a:r>
            <a:endParaRPr sz="900" u="sng">
              <a:solidFill>
                <a:schemeClr val="dk1"/>
              </a:solidFill>
              <a:latin typeface="Poppins"/>
              <a:ea typeface="Poppins"/>
              <a:cs typeface="Poppins"/>
              <a:sym typeface="Poppins"/>
            </a:endParaRPr>
          </a:p>
          <a:p>
            <a:pPr indent="0" lvl="0" marL="0" rtl="0" algn="l">
              <a:lnSpc>
                <a:spcPct val="115000"/>
              </a:lnSpc>
              <a:spcBef>
                <a:spcPts val="1000"/>
              </a:spcBef>
              <a:spcAft>
                <a:spcPts val="0"/>
              </a:spcAft>
              <a:buClr>
                <a:schemeClr val="dk1"/>
              </a:buClr>
              <a:buSzPts val="1100"/>
              <a:buFont typeface="Arial"/>
              <a:buNone/>
            </a:pPr>
            <a:r>
              <a:rPr lang="fr" sz="900">
                <a:solidFill>
                  <a:srgbClr val="FF0000"/>
                </a:solidFill>
                <a:latin typeface="Poppins"/>
                <a:ea typeface="Poppins"/>
                <a:cs typeface="Poppins"/>
                <a:sym typeface="Poppins"/>
              </a:rPr>
              <a:t>Muhammad était-il auprès du Père avant de venir remplir son rôle de paraclet ? Qu’est ce qu’il y faisait avant de venir ?</a:t>
            </a:r>
            <a:endParaRPr sz="900">
              <a:solidFill>
                <a:srgbClr val="FF0000"/>
              </a:solidFill>
              <a:latin typeface="Poppins"/>
              <a:ea typeface="Poppins"/>
              <a:cs typeface="Poppins"/>
              <a:sym typeface="Poppins"/>
            </a:endParaRPr>
          </a:p>
          <a:p>
            <a:pPr indent="0" lvl="0" marL="0" rtl="0" algn="l">
              <a:lnSpc>
                <a:spcPct val="115000"/>
              </a:lnSpc>
              <a:spcBef>
                <a:spcPts val="1000"/>
              </a:spcBef>
              <a:spcAft>
                <a:spcPts val="0"/>
              </a:spcAft>
              <a:buClr>
                <a:schemeClr val="dk1"/>
              </a:buClr>
              <a:buSzPts val="1100"/>
              <a:buFont typeface="Arial"/>
              <a:buNone/>
            </a:pPr>
            <a:r>
              <a:rPr lang="fr" sz="900">
                <a:solidFill>
                  <a:srgbClr val="FF0000"/>
                </a:solidFill>
                <a:latin typeface="Poppins"/>
                <a:ea typeface="Poppins"/>
                <a:cs typeface="Poppins"/>
                <a:sym typeface="Poppins"/>
              </a:rPr>
              <a:t>Muhammad procède t-il du Père ?</a:t>
            </a:r>
            <a:endParaRPr sz="900">
              <a:solidFill>
                <a:srgbClr val="FF0000"/>
              </a:solidFill>
              <a:latin typeface="Poppins"/>
              <a:ea typeface="Poppins"/>
              <a:cs typeface="Poppins"/>
              <a:sym typeface="Poppins"/>
            </a:endParaRPr>
          </a:p>
          <a:p>
            <a:pPr indent="0" lvl="0" marL="0" rtl="0" algn="l">
              <a:lnSpc>
                <a:spcPct val="115000"/>
              </a:lnSpc>
              <a:spcBef>
                <a:spcPts val="1000"/>
              </a:spcBef>
              <a:spcAft>
                <a:spcPts val="0"/>
              </a:spcAft>
              <a:buClr>
                <a:schemeClr val="dk1"/>
              </a:buClr>
              <a:buSzPts val="1100"/>
              <a:buFont typeface="Arial"/>
              <a:buNone/>
            </a:pPr>
            <a:r>
              <a:rPr lang="fr" sz="900">
                <a:solidFill>
                  <a:srgbClr val="FF0000"/>
                </a:solidFill>
                <a:latin typeface="Poppins"/>
                <a:ea typeface="Poppins"/>
                <a:cs typeface="Poppins"/>
                <a:sym typeface="Poppins"/>
              </a:rPr>
              <a:t>Pourquoi Jean n’utilise pas le mot ἀποστέλλω (apostello) pour désigner le paraclet ? Ce même mot qu’il utilise pour parler de l'envoie des prophètes et des apôtres ?</a:t>
            </a:r>
            <a:endParaRPr sz="900">
              <a:solidFill>
                <a:srgbClr val="FF0000"/>
              </a:solidFill>
              <a:latin typeface="Poppins"/>
              <a:ea typeface="Poppins"/>
              <a:cs typeface="Poppins"/>
              <a:sym typeface="Poppins"/>
            </a:endParaRPr>
          </a:p>
          <a:p>
            <a:pPr indent="0" lvl="0" marL="0" rtl="0" algn="l">
              <a:lnSpc>
                <a:spcPct val="115000"/>
              </a:lnSpc>
              <a:spcBef>
                <a:spcPts val="1000"/>
              </a:spcBef>
              <a:spcAft>
                <a:spcPts val="0"/>
              </a:spcAft>
              <a:buClr>
                <a:schemeClr val="dk1"/>
              </a:buClr>
              <a:buSzPts val="1100"/>
              <a:buFont typeface="Arial"/>
              <a:buNone/>
            </a:pPr>
            <a:r>
              <a:rPr lang="fr" sz="900">
                <a:solidFill>
                  <a:schemeClr val="dk1"/>
                </a:solidFill>
                <a:latin typeface="Poppins"/>
                <a:ea typeface="Poppins"/>
                <a:cs typeface="Poppins"/>
                <a:sym typeface="Poppins"/>
              </a:rPr>
              <a:t>Voir aussi : </a:t>
            </a:r>
            <a:r>
              <a:rPr lang="fr" sz="900" u="sng">
                <a:solidFill>
                  <a:srgbClr val="1155CC"/>
                </a:solidFill>
                <a:latin typeface="Poppins"/>
                <a:ea typeface="Poppins"/>
                <a:cs typeface="Poppins"/>
                <a:sym typeface="Poppins"/>
                <a:hlinkClick r:id="rId2">
                  <a:extLst>
                    <a:ext uri="{A12FA001-AC4F-418D-AE19-62706E023703}">
                      <ahyp:hlinkClr val="tx"/>
                    </a:ext>
                  </a:extLst>
                </a:hlinkClick>
              </a:rPr>
              <a:t>Muhammad ne provient pas du Père</a:t>
            </a:r>
            <a:r>
              <a:rPr lang="fr" sz="900">
                <a:solidFill>
                  <a:schemeClr val="dk1"/>
                </a:solidFill>
                <a:latin typeface="Poppins"/>
                <a:ea typeface="Poppins"/>
                <a:cs typeface="Poppins"/>
                <a:sym typeface="Poppins"/>
              </a:rPr>
              <a:t>.</a:t>
            </a:r>
            <a:endParaRPr sz="900">
              <a:solidFill>
                <a:schemeClr val="dk1"/>
              </a:solidFill>
              <a:latin typeface="Poppins"/>
              <a:ea typeface="Poppins"/>
              <a:cs typeface="Poppins"/>
              <a:sym typeface="Poppins"/>
            </a:endParaRPr>
          </a:p>
          <a:p>
            <a:pPr indent="0" lvl="0" marL="0" rtl="0" algn="l">
              <a:spcBef>
                <a:spcPts val="100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2014ae79438_0_3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2014ae79438_0_3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fr" sz="900">
                <a:solidFill>
                  <a:schemeClr val="dk1"/>
                </a:solidFill>
                <a:latin typeface="Poppins"/>
                <a:ea typeface="Poppins"/>
                <a:cs typeface="Poppins"/>
                <a:sym typeface="Poppins"/>
              </a:rPr>
              <a:t>⚡Muhammad contredit les paroles de Jésus (dilemmes de l'adultère (Luc 16:18, Coran 33:37, Mat 24:35, Jn 14:26, Jn 15:26), du paradis, de la crucifixion, du fils de Dieu, de l’Eucharistie et du baptéme) donc il parle de lui-même et ne lui rend pas témoignage, il est ni dans la vérité (1 Jn 2:22), ni un esprit (Jn 14:26, Jn 15:26), ni éternel (Jn 14:16), ni connu des apôtres (Jn 14:16), ni dans les apôtres (Jn 14:17), il ne vient pas d'auprès du Père, ni présent à jérusalem pour les apôtres,  et Il ne peut être celui qui nous vient en aide si on lui vient même en aide (Coran 7:157) et il n’est pas non plus un deuxième Saint Esprit.⚡</a:t>
            </a:r>
            <a:endParaRPr sz="900">
              <a:solidFill>
                <a:schemeClr val="dk1"/>
              </a:solidFill>
              <a:latin typeface="Poppins"/>
              <a:ea typeface="Poppins"/>
              <a:cs typeface="Poppins"/>
              <a:sym typeface="Poppins"/>
            </a:endParaRPr>
          </a:p>
          <a:p>
            <a:pPr indent="0" lvl="0" marL="0" rtl="0" algn="l">
              <a:lnSpc>
                <a:spcPct val="115000"/>
              </a:lnSpc>
              <a:spcBef>
                <a:spcPts val="1000"/>
              </a:spcBef>
              <a:spcAft>
                <a:spcPts val="0"/>
              </a:spcAft>
              <a:buClr>
                <a:schemeClr val="dk1"/>
              </a:buClr>
              <a:buSzPts val="1100"/>
              <a:buFont typeface="Arial"/>
              <a:buNone/>
            </a:pPr>
            <a:r>
              <a:rPr lang="fr" sz="900">
                <a:solidFill>
                  <a:schemeClr val="dk1"/>
                </a:solidFill>
                <a:latin typeface="Poppins"/>
                <a:ea typeface="Poppins"/>
                <a:cs typeface="Poppins"/>
                <a:sym typeface="Poppins"/>
              </a:rPr>
              <a:t>Muhammad ne peut être le paraclet car :</a:t>
            </a:r>
            <a:endParaRPr sz="900">
              <a:solidFill>
                <a:schemeClr val="dk1"/>
              </a:solidFill>
              <a:latin typeface="Poppins"/>
              <a:ea typeface="Poppins"/>
              <a:cs typeface="Poppins"/>
              <a:sym typeface="Poppins"/>
            </a:endParaRPr>
          </a:p>
          <a:p>
            <a:pPr indent="-285750" lvl="0" marL="457200" rtl="0" algn="l">
              <a:lnSpc>
                <a:spcPct val="115000"/>
              </a:lnSpc>
              <a:spcBef>
                <a:spcPts val="1000"/>
              </a:spcBef>
              <a:spcAft>
                <a:spcPts val="0"/>
              </a:spcAft>
              <a:buClr>
                <a:schemeClr val="dk1"/>
              </a:buClr>
              <a:buSzPts val="900"/>
              <a:buFont typeface="Poppins"/>
              <a:buChar char="●"/>
            </a:pPr>
            <a:r>
              <a:rPr lang="fr" sz="900" u="sng">
                <a:solidFill>
                  <a:srgbClr val="1155CC"/>
                </a:solidFill>
                <a:latin typeface="Poppins"/>
                <a:ea typeface="Poppins"/>
                <a:cs typeface="Poppins"/>
                <a:sym typeface="Poppins"/>
                <a:hlinkClick r:id="rId2">
                  <a:extLst>
                    <a:ext uri="{A12FA001-AC4F-418D-AE19-62706E023703}">
                      <ahyp:hlinkClr val="tx"/>
                    </a:ext>
                  </a:extLst>
                </a:hlinkClick>
              </a:rPr>
              <a:t>Il n’est pas connu des apôtres.</a:t>
            </a:r>
            <a:endParaRPr sz="900">
              <a:solidFill>
                <a:schemeClr val="dk1"/>
              </a:solidFill>
              <a:latin typeface="Poppins"/>
              <a:ea typeface="Poppins"/>
              <a:cs typeface="Poppins"/>
              <a:sym typeface="Poppins"/>
            </a:endParaRPr>
          </a:p>
          <a:p>
            <a:pPr indent="-285750" lvl="0" marL="457200" rtl="0" algn="l">
              <a:lnSpc>
                <a:spcPct val="115000"/>
              </a:lnSpc>
              <a:spcBef>
                <a:spcPts val="0"/>
              </a:spcBef>
              <a:spcAft>
                <a:spcPts val="0"/>
              </a:spcAft>
              <a:buClr>
                <a:schemeClr val="dk1"/>
              </a:buClr>
              <a:buSzPts val="900"/>
              <a:buFont typeface="Poppins"/>
              <a:buChar char="●"/>
            </a:pPr>
            <a:r>
              <a:rPr lang="fr" sz="900" u="sng">
                <a:solidFill>
                  <a:srgbClr val="1155CC"/>
                </a:solidFill>
                <a:latin typeface="Poppins"/>
                <a:ea typeface="Poppins"/>
                <a:cs typeface="Poppins"/>
                <a:sym typeface="Poppins"/>
                <a:hlinkClick r:id="rId3">
                  <a:extLst>
                    <a:ext uri="{A12FA001-AC4F-418D-AE19-62706E023703}">
                      <ahyp:hlinkClr val="tx"/>
                    </a:ext>
                  </a:extLst>
                </a:hlinkClick>
              </a:rPr>
              <a:t>Il n'est pas un Incorporel.</a:t>
            </a:r>
            <a:endParaRPr sz="900">
              <a:solidFill>
                <a:schemeClr val="dk1"/>
              </a:solidFill>
              <a:latin typeface="Poppins"/>
              <a:ea typeface="Poppins"/>
              <a:cs typeface="Poppins"/>
              <a:sym typeface="Poppins"/>
            </a:endParaRPr>
          </a:p>
          <a:p>
            <a:pPr indent="-285750" lvl="0" marL="457200" rtl="0" algn="l">
              <a:lnSpc>
                <a:spcPct val="115000"/>
              </a:lnSpc>
              <a:spcBef>
                <a:spcPts val="0"/>
              </a:spcBef>
              <a:spcAft>
                <a:spcPts val="0"/>
              </a:spcAft>
              <a:buClr>
                <a:schemeClr val="dk1"/>
              </a:buClr>
              <a:buSzPts val="900"/>
              <a:buFont typeface="Poppins"/>
              <a:buChar char="●"/>
            </a:pPr>
            <a:r>
              <a:rPr lang="fr" sz="900" u="sng">
                <a:solidFill>
                  <a:srgbClr val="1155CC"/>
                </a:solidFill>
                <a:latin typeface="Poppins"/>
                <a:ea typeface="Poppins"/>
                <a:cs typeface="Poppins"/>
                <a:sym typeface="Poppins"/>
                <a:hlinkClick r:id="rId4">
                  <a:extLst>
                    <a:ext uri="{A12FA001-AC4F-418D-AE19-62706E023703}">
                      <ahyp:hlinkClr val="tx"/>
                    </a:ext>
                  </a:extLst>
                </a:hlinkClick>
              </a:rPr>
              <a:t>Il ne rappelle pas les paroles de Jésus.</a:t>
            </a:r>
            <a:endParaRPr sz="900">
              <a:solidFill>
                <a:schemeClr val="dk1"/>
              </a:solidFill>
              <a:latin typeface="Poppins"/>
              <a:ea typeface="Poppins"/>
              <a:cs typeface="Poppins"/>
              <a:sym typeface="Poppins"/>
            </a:endParaRPr>
          </a:p>
          <a:p>
            <a:pPr indent="-285750" lvl="0" marL="457200" rtl="0" algn="l">
              <a:lnSpc>
                <a:spcPct val="115000"/>
              </a:lnSpc>
              <a:spcBef>
                <a:spcPts val="0"/>
              </a:spcBef>
              <a:spcAft>
                <a:spcPts val="0"/>
              </a:spcAft>
              <a:buClr>
                <a:schemeClr val="dk1"/>
              </a:buClr>
              <a:buSzPts val="900"/>
              <a:buFont typeface="Poppins"/>
              <a:buChar char="●"/>
            </a:pPr>
            <a:r>
              <a:rPr lang="fr" sz="900" u="sng">
                <a:solidFill>
                  <a:srgbClr val="1155CC"/>
                </a:solidFill>
                <a:latin typeface="Poppins"/>
                <a:ea typeface="Poppins"/>
                <a:cs typeface="Poppins"/>
                <a:sym typeface="Poppins"/>
                <a:hlinkClick r:id="rId5">
                  <a:extLst>
                    <a:ext uri="{A12FA001-AC4F-418D-AE19-62706E023703}">
                      <ahyp:hlinkClr val="tx"/>
                    </a:ext>
                  </a:extLst>
                </a:hlinkClick>
              </a:rPr>
              <a:t>Il ne peut être le doublons illégitime du Saint Esprit</a:t>
            </a:r>
            <a:endParaRPr sz="900">
              <a:solidFill>
                <a:schemeClr val="dk1"/>
              </a:solidFill>
              <a:latin typeface="Poppins"/>
              <a:ea typeface="Poppins"/>
              <a:cs typeface="Poppins"/>
              <a:sym typeface="Poppins"/>
            </a:endParaRPr>
          </a:p>
          <a:p>
            <a:pPr indent="0" lvl="0" marL="0" rtl="0" algn="l">
              <a:lnSpc>
                <a:spcPct val="115000"/>
              </a:lnSpc>
              <a:spcBef>
                <a:spcPts val="1000"/>
              </a:spcBef>
              <a:spcAft>
                <a:spcPts val="0"/>
              </a:spcAft>
              <a:buClr>
                <a:schemeClr val="dk1"/>
              </a:buClr>
              <a:buSzPts val="1100"/>
              <a:buFont typeface="Arial"/>
              <a:buNone/>
            </a:pPr>
            <a:r>
              <a:t/>
            </a:r>
            <a:endParaRPr sz="900">
              <a:solidFill>
                <a:schemeClr val="dk1"/>
              </a:solidFill>
              <a:latin typeface="Poppins"/>
              <a:ea typeface="Poppins"/>
              <a:cs typeface="Poppins"/>
              <a:sym typeface="Poppins"/>
            </a:endParaRPr>
          </a:p>
          <a:p>
            <a:pPr indent="-285750" lvl="0" marL="457200" rtl="0" algn="l">
              <a:lnSpc>
                <a:spcPct val="115000"/>
              </a:lnSpc>
              <a:spcBef>
                <a:spcPts val="1000"/>
              </a:spcBef>
              <a:spcAft>
                <a:spcPts val="0"/>
              </a:spcAft>
              <a:buClr>
                <a:schemeClr val="dk1"/>
              </a:buClr>
              <a:buSzPts val="900"/>
              <a:buFont typeface="Poppins"/>
              <a:buChar char="●"/>
            </a:pPr>
            <a:r>
              <a:rPr lang="fr" sz="900" u="sng">
                <a:solidFill>
                  <a:srgbClr val="1155CC"/>
                </a:solidFill>
                <a:latin typeface="Poppins"/>
                <a:ea typeface="Poppins"/>
                <a:cs typeface="Poppins"/>
                <a:sym typeface="Poppins"/>
                <a:hlinkClick r:id="rId6">
                  <a:extLst>
                    <a:ext uri="{A12FA001-AC4F-418D-AE19-62706E023703}">
                      <ahyp:hlinkClr val="tx"/>
                    </a:ext>
                  </a:extLst>
                </a:hlinkClick>
              </a:rPr>
              <a:t>si le paraclet serait un prophète Jean l’aurait explicité.</a:t>
            </a:r>
            <a:endParaRPr sz="900">
              <a:solidFill>
                <a:schemeClr val="dk1"/>
              </a:solidFill>
              <a:latin typeface="Poppins"/>
              <a:ea typeface="Poppins"/>
              <a:cs typeface="Poppins"/>
              <a:sym typeface="Poppins"/>
            </a:endParaRPr>
          </a:p>
          <a:p>
            <a:pPr indent="-285750" lvl="0" marL="457200" rtl="0" algn="l">
              <a:lnSpc>
                <a:spcPct val="115000"/>
              </a:lnSpc>
              <a:spcBef>
                <a:spcPts val="0"/>
              </a:spcBef>
              <a:spcAft>
                <a:spcPts val="0"/>
              </a:spcAft>
              <a:buClr>
                <a:schemeClr val="dk1"/>
              </a:buClr>
              <a:buSzPts val="900"/>
              <a:buFont typeface="Poppins"/>
              <a:buChar char="●"/>
            </a:pPr>
            <a:r>
              <a:rPr lang="fr" sz="900" u="sng">
                <a:solidFill>
                  <a:srgbClr val="1155CC"/>
                </a:solidFill>
                <a:latin typeface="Poppins"/>
                <a:ea typeface="Poppins"/>
                <a:cs typeface="Poppins"/>
                <a:sym typeface="Poppins"/>
                <a:hlinkClick r:id="rId7">
                  <a:extLst>
                    <a:ext uri="{A12FA001-AC4F-418D-AE19-62706E023703}">
                      <ahyp:hlinkClr val="tx"/>
                    </a:ext>
                  </a:extLst>
                </a:hlinkClick>
              </a:rPr>
              <a:t>il ne peut être un médiateur entre Dieu et les hommes et aucun prophète ne peut venir après le messie.</a:t>
            </a:r>
            <a:endParaRPr sz="900">
              <a:solidFill>
                <a:schemeClr val="dk1"/>
              </a:solidFill>
              <a:latin typeface="Poppins"/>
              <a:ea typeface="Poppins"/>
              <a:cs typeface="Poppins"/>
              <a:sym typeface="Poppins"/>
            </a:endParaRPr>
          </a:p>
          <a:p>
            <a:pPr indent="-285750" lvl="0" marL="457200" rtl="0" algn="l">
              <a:lnSpc>
                <a:spcPct val="115000"/>
              </a:lnSpc>
              <a:spcBef>
                <a:spcPts val="0"/>
              </a:spcBef>
              <a:spcAft>
                <a:spcPts val="0"/>
              </a:spcAft>
              <a:buClr>
                <a:schemeClr val="dk1"/>
              </a:buClr>
              <a:buSzPts val="900"/>
              <a:buFont typeface="Poppins"/>
              <a:buChar char="●"/>
            </a:pPr>
            <a:r>
              <a:rPr lang="fr" sz="900" u="sng">
                <a:solidFill>
                  <a:srgbClr val="1155CC"/>
                </a:solidFill>
                <a:latin typeface="Poppins"/>
                <a:ea typeface="Poppins"/>
                <a:cs typeface="Poppins"/>
                <a:sym typeface="Poppins"/>
                <a:hlinkClick r:id="rId8">
                  <a:extLst>
                    <a:ext uri="{A12FA001-AC4F-418D-AE19-62706E023703}">
                      <ahyp:hlinkClr val="tx"/>
                    </a:ext>
                  </a:extLst>
                </a:hlinkClick>
              </a:rPr>
              <a:t>Dieu n’était pas au milieu d'Israël.</a:t>
            </a:r>
            <a:endParaRPr sz="900">
              <a:solidFill>
                <a:schemeClr val="dk1"/>
              </a:solidFill>
              <a:latin typeface="Poppins"/>
              <a:ea typeface="Poppins"/>
              <a:cs typeface="Poppins"/>
              <a:sym typeface="Poppins"/>
            </a:endParaRPr>
          </a:p>
          <a:p>
            <a:pPr indent="-285750" lvl="0" marL="457200" rtl="0" algn="l">
              <a:lnSpc>
                <a:spcPct val="115000"/>
              </a:lnSpc>
              <a:spcBef>
                <a:spcPts val="0"/>
              </a:spcBef>
              <a:spcAft>
                <a:spcPts val="0"/>
              </a:spcAft>
              <a:buClr>
                <a:schemeClr val="dk1"/>
              </a:buClr>
              <a:buSzPts val="900"/>
              <a:buFont typeface="Poppins"/>
              <a:buChar char="●"/>
            </a:pPr>
            <a:r>
              <a:rPr lang="fr" sz="900" u="sng">
                <a:solidFill>
                  <a:srgbClr val="1155CC"/>
                </a:solidFill>
                <a:latin typeface="Poppins"/>
                <a:ea typeface="Poppins"/>
                <a:cs typeface="Poppins"/>
                <a:sym typeface="Poppins"/>
                <a:hlinkClick r:id="rId9">
                  <a:extLst>
                    <a:ext uri="{A12FA001-AC4F-418D-AE19-62706E023703}">
                      <ahyp:hlinkClr val="tx"/>
                    </a:ext>
                  </a:extLst>
                </a:hlinkClick>
              </a:rPr>
              <a:t>On lui vient en aide.</a:t>
            </a:r>
            <a:endParaRPr sz="900">
              <a:solidFill>
                <a:schemeClr val="dk1"/>
              </a:solidFill>
              <a:latin typeface="Poppins"/>
              <a:ea typeface="Poppins"/>
              <a:cs typeface="Poppins"/>
              <a:sym typeface="Poppins"/>
            </a:endParaRPr>
          </a:p>
          <a:p>
            <a:pPr indent="0" lvl="0" marL="0" rtl="0" algn="l">
              <a:spcBef>
                <a:spcPts val="100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2014ae79438_0_3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2014ae79438_0_3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800"/>
              </a:spcBef>
              <a:spcAft>
                <a:spcPts val="0"/>
              </a:spcAft>
              <a:buClr>
                <a:schemeClr val="dk1"/>
              </a:buClr>
              <a:buSzPts val="1100"/>
              <a:buFont typeface="Arial"/>
              <a:buNone/>
            </a:pPr>
            <a:r>
              <a:rPr lang="fr" sz="1500">
                <a:solidFill>
                  <a:schemeClr val="dk1"/>
                </a:solidFill>
                <a:latin typeface="Poppins"/>
                <a:ea typeface="Poppins"/>
                <a:cs typeface="Poppins"/>
                <a:sym typeface="Poppins"/>
              </a:rPr>
              <a:t>Thèse 1 / </a:t>
            </a:r>
            <a:r>
              <a:rPr baseline="-25000" lang="fr" sz="1500">
                <a:solidFill>
                  <a:schemeClr val="dk1"/>
                </a:solidFill>
                <a:latin typeface="Poppins"/>
                <a:ea typeface="Poppins"/>
                <a:cs typeface="Poppins"/>
                <a:sym typeface="Poppins"/>
              </a:rPr>
              <a:t>Apôtres</a:t>
            </a:r>
            <a:endParaRPr baseline="-25000" sz="1500">
              <a:solidFill>
                <a:schemeClr val="dk1"/>
              </a:solidFill>
              <a:latin typeface="Poppins"/>
              <a:ea typeface="Poppins"/>
              <a:cs typeface="Poppins"/>
              <a:sym typeface="Poppins"/>
            </a:endParaRPr>
          </a:p>
          <a:p>
            <a:pPr indent="0" lvl="0" marL="0" rtl="0" algn="l">
              <a:lnSpc>
                <a:spcPct val="115000"/>
              </a:lnSpc>
              <a:spcBef>
                <a:spcPts val="1600"/>
              </a:spcBef>
              <a:spcAft>
                <a:spcPts val="0"/>
              </a:spcAft>
              <a:buClr>
                <a:schemeClr val="dk1"/>
              </a:buClr>
              <a:buSzPts val="1100"/>
              <a:buFont typeface="Arial"/>
              <a:buNone/>
            </a:pPr>
            <a:r>
              <a:rPr lang="fr" sz="1400">
                <a:solidFill>
                  <a:srgbClr val="434343"/>
                </a:solidFill>
                <a:latin typeface="Poppins"/>
                <a:ea typeface="Poppins"/>
                <a:cs typeface="Poppins"/>
                <a:sym typeface="Poppins"/>
              </a:rPr>
              <a:t>Argument</a:t>
            </a:r>
            <a:endParaRPr sz="1400">
              <a:solidFill>
                <a:srgbClr val="434343"/>
              </a:solidFill>
              <a:latin typeface="Poppins"/>
              <a:ea typeface="Poppins"/>
              <a:cs typeface="Poppins"/>
              <a:sym typeface="Poppins"/>
            </a:endParaRPr>
          </a:p>
          <a:p>
            <a:pPr indent="0" lvl="0" marL="0" rtl="0" algn="l">
              <a:lnSpc>
                <a:spcPct val="115000"/>
              </a:lnSpc>
              <a:spcBef>
                <a:spcPts val="400"/>
              </a:spcBef>
              <a:spcAft>
                <a:spcPts val="0"/>
              </a:spcAft>
              <a:buClr>
                <a:schemeClr val="dk1"/>
              </a:buClr>
              <a:buSzPts val="1100"/>
              <a:buFont typeface="Arial"/>
              <a:buNone/>
            </a:pPr>
            <a:r>
              <a:rPr i="1" lang="fr" sz="900" u="sng">
                <a:solidFill>
                  <a:schemeClr val="dk1"/>
                </a:solidFill>
                <a:latin typeface="Poppins"/>
                <a:ea typeface="Poppins"/>
                <a:cs typeface="Poppins"/>
                <a:sym typeface="Poppins"/>
              </a:rPr>
              <a:t>Muhammad ne peut être le paraclet car il n’est pas connu des apôtres.</a:t>
            </a:r>
            <a:endParaRPr i="1" sz="900" u="sng">
              <a:solidFill>
                <a:schemeClr val="dk1"/>
              </a:solidFill>
              <a:latin typeface="Poppins"/>
              <a:ea typeface="Poppins"/>
              <a:cs typeface="Poppins"/>
              <a:sym typeface="Poppins"/>
            </a:endParaRPr>
          </a:p>
          <a:p>
            <a:pPr indent="0" lvl="0" marL="0" rtl="0" algn="l">
              <a:lnSpc>
                <a:spcPct val="115000"/>
              </a:lnSpc>
              <a:spcBef>
                <a:spcPts val="1000"/>
              </a:spcBef>
              <a:spcAft>
                <a:spcPts val="0"/>
              </a:spcAft>
              <a:buClr>
                <a:schemeClr val="dk1"/>
              </a:buClr>
              <a:buSzPts val="1100"/>
              <a:buFont typeface="Arial"/>
              <a:buNone/>
            </a:pPr>
            <a:r>
              <a:rPr lang="fr" sz="900">
                <a:solidFill>
                  <a:srgbClr val="0000FF"/>
                </a:solidFill>
                <a:latin typeface="Poppins"/>
                <a:ea typeface="Poppins"/>
                <a:cs typeface="Poppins"/>
                <a:sym typeface="Poppins"/>
              </a:rPr>
              <a:t>Jean 14:17 (Κατα ιωαννην)</a:t>
            </a:r>
            <a:endParaRPr sz="900">
              <a:solidFill>
                <a:srgbClr val="0000FF"/>
              </a:solidFill>
              <a:latin typeface="Poppins"/>
              <a:ea typeface="Poppins"/>
              <a:cs typeface="Poppins"/>
              <a:sym typeface="Poppins"/>
            </a:endParaRPr>
          </a:p>
          <a:p>
            <a:pPr indent="0" lvl="0" marL="457200" rtl="0" algn="l">
              <a:lnSpc>
                <a:spcPct val="115000"/>
              </a:lnSpc>
              <a:spcBef>
                <a:spcPts val="1000"/>
              </a:spcBef>
              <a:spcAft>
                <a:spcPts val="0"/>
              </a:spcAft>
              <a:buClr>
                <a:schemeClr val="dk1"/>
              </a:buClr>
              <a:buSzPts val="1100"/>
              <a:buFont typeface="Arial"/>
              <a:buNone/>
            </a:pPr>
            <a:r>
              <a:rPr lang="fr" sz="900">
                <a:solidFill>
                  <a:srgbClr val="0000FF"/>
                </a:solidFill>
                <a:latin typeface="Poppins"/>
                <a:ea typeface="Poppins"/>
                <a:cs typeface="Poppins"/>
                <a:sym typeface="Poppins"/>
              </a:rPr>
              <a:t>l'Esprit de vérité, que le monde ne peut recevoir, parce qu'il ne le voit point et ne le connaît point; mais vous, </a:t>
            </a:r>
            <a:r>
              <a:rPr b="1" lang="fr" sz="900">
                <a:solidFill>
                  <a:srgbClr val="0000FF"/>
                </a:solidFill>
                <a:latin typeface="Poppins"/>
                <a:ea typeface="Poppins"/>
                <a:cs typeface="Poppins"/>
                <a:sym typeface="Poppins"/>
              </a:rPr>
              <a:t>vous le connaissez</a:t>
            </a:r>
            <a:r>
              <a:rPr lang="fr" sz="900">
                <a:solidFill>
                  <a:srgbClr val="0000FF"/>
                </a:solidFill>
                <a:latin typeface="Poppins"/>
                <a:ea typeface="Poppins"/>
                <a:cs typeface="Poppins"/>
                <a:sym typeface="Poppins"/>
              </a:rPr>
              <a:t>, car </a:t>
            </a:r>
            <a:r>
              <a:rPr b="1" lang="fr" sz="900">
                <a:solidFill>
                  <a:srgbClr val="0000FF"/>
                </a:solidFill>
                <a:latin typeface="Poppins"/>
                <a:ea typeface="Poppins"/>
                <a:cs typeface="Poppins"/>
                <a:sym typeface="Poppins"/>
              </a:rPr>
              <a:t>il demeure avec vous</a:t>
            </a:r>
            <a:r>
              <a:rPr lang="fr" sz="900">
                <a:solidFill>
                  <a:srgbClr val="0000FF"/>
                </a:solidFill>
                <a:latin typeface="Poppins"/>
                <a:ea typeface="Poppins"/>
                <a:cs typeface="Poppins"/>
                <a:sym typeface="Poppins"/>
              </a:rPr>
              <a:t>, et il sera en vous.</a:t>
            </a:r>
            <a:endParaRPr sz="900">
              <a:solidFill>
                <a:srgbClr val="0000FF"/>
              </a:solidFill>
              <a:latin typeface="Poppins"/>
              <a:ea typeface="Poppins"/>
              <a:cs typeface="Poppins"/>
              <a:sym typeface="Poppins"/>
            </a:endParaRPr>
          </a:p>
          <a:p>
            <a:pPr indent="0" lvl="0" marL="457200" rtl="0" algn="l">
              <a:lnSpc>
                <a:spcPct val="115000"/>
              </a:lnSpc>
              <a:spcBef>
                <a:spcPts val="1000"/>
              </a:spcBef>
              <a:spcAft>
                <a:spcPts val="0"/>
              </a:spcAft>
              <a:buClr>
                <a:schemeClr val="dk1"/>
              </a:buClr>
              <a:buSzPts val="1100"/>
              <a:buFont typeface="Arial"/>
              <a:buNone/>
            </a:pPr>
            <a:r>
              <a:rPr lang="fr" sz="900">
                <a:solidFill>
                  <a:srgbClr val="0000FF"/>
                </a:solidFill>
                <a:latin typeface="Poppins"/>
                <a:ea typeface="Poppins"/>
                <a:cs typeface="Poppins"/>
                <a:sym typeface="Poppins"/>
              </a:rPr>
              <a:t>τὸ πνεῦμα τῆς ἀληθείας, ὃ ὁ κόσμος οὐ δύναται λαβεῖν, ὅτι οὐ θεωρεῖ αὐτὸ οὐδὲ ⸀γινώσκει· </a:t>
            </a:r>
            <a:r>
              <a:rPr b="1" lang="fr" sz="900">
                <a:solidFill>
                  <a:srgbClr val="0000FF"/>
                </a:solidFill>
                <a:latin typeface="Poppins"/>
                <a:ea typeface="Poppins"/>
                <a:cs typeface="Poppins"/>
                <a:sym typeface="Poppins"/>
              </a:rPr>
              <a:t>⸀ὑμεῖς γινώσκετε αὐτό</a:t>
            </a:r>
            <a:r>
              <a:rPr lang="fr" sz="900">
                <a:solidFill>
                  <a:srgbClr val="0000FF"/>
                </a:solidFill>
                <a:latin typeface="Poppins"/>
                <a:ea typeface="Poppins"/>
                <a:cs typeface="Poppins"/>
                <a:sym typeface="Poppins"/>
              </a:rPr>
              <a:t>, ὅτι </a:t>
            </a:r>
            <a:r>
              <a:rPr b="1" lang="fr" sz="900">
                <a:solidFill>
                  <a:srgbClr val="0000FF"/>
                </a:solidFill>
                <a:latin typeface="Poppins"/>
                <a:ea typeface="Poppins"/>
                <a:cs typeface="Poppins"/>
                <a:sym typeface="Poppins"/>
              </a:rPr>
              <a:t>παρ’ ὑμῖν μένει</a:t>
            </a:r>
            <a:r>
              <a:rPr lang="fr" sz="900">
                <a:solidFill>
                  <a:srgbClr val="0000FF"/>
                </a:solidFill>
                <a:latin typeface="Poppins"/>
                <a:ea typeface="Poppins"/>
                <a:cs typeface="Poppins"/>
                <a:sym typeface="Poppins"/>
              </a:rPr>
              <a:t> καὶ ἐν ὑμῖν ⸀ἔσται.</a:t>
            </a:r>
            <a:endParaRPr sz="900">
              <a:solidFill>
                <a:srgbClr val="0000FF"/>
              </a:solidFill>
              <a:latin typeface="Poppins"/>
              <a:ea typeface="Poppins"/>
              <a:cs typeface="Poppins"/>
              <a:sym typeface="Poppins"/>
            </a:endParaRPr>
          </a:p>
          <a:p>
            <a:pPr indent="0" lvl="0" marL="0" rtl="0" algn="l">
              <a:lnSpc>
                <a:spcPct val="115000"/>
              </a:lnSpc>
              <a:spcBef>
                <a:spcPts val="1000"/>
              </a:spcBef>
              <a:spcAft>
                <a:spcPts val="0"/>
              </a:spcAft>
              <a:buClr>
                <a:schemeClr val="dk1"/>
              </a:buClr>
              <a:buSzPts val="1100"/>
              <a:buFont typeface="Arial"/>
              <a:buNone/>
            </a:pPr>
            <a:r>
              <a:rPr lang="fr" sz="900">
                <a:solidFill>
                  <a:schemeClr val="dk1"/>
                </a:solidFill>
                <a:latin typeface="Poppins"/>
                <a:ea typeface="Poppins"/>
                <a:cs typeface="Poppins"/>
                <a:sym typeface="Poppins"/>
              </a:rPr>
              <a:t>Jésus dit à ses apôtres « </a:t>
            </a:r>
            <a:r>
              <a:rPr b="1" lang="fr" sz="900">
                <a:solidFill>
                  <a:schemeClr val="dk1"/>
                </a:solidFill>
                <a:latin typeface="Poppins"/>
                <a:ea typeface="Poppins"/>
                <a:cs typeface="Poppins"/>
                <a:sym typeface="Poppins"/>
              </a:rPr>
              <a:t>vous le connaissez</a:t>
            </a:r>
            <a:r>
              <a:rPr lang="fr" sz="900">
                <a:solidFill>
                  <a:schemeClr val="dk1"/>
                </a:solidFill>
                <a:latin typeface="Poppins"/>
                <a:ea typeface="Poppins"/>
                <a:cs typeface="Poppins"/>
                <a:sym typeface="Poppins"/>
              </a:rPr>
              <a:t> (hymis ginoskété owto) » et « </a:t>
            </a:r>
            <a:r>
              <a:rPr b="1" lang="fr" sz="900">
                <a:solidFill>
                  <a:schemeClr val="dk1"/>
                </a:solidFill>
                <a:latin typeface="Poppins"/>
                <a:ea typeface="Poppins"/>
                <a:cs typeface="Poppins"/>
                <a:sym typeface="Poppins"/>
              </a:rPr>
              <a:t>il demeure avec vous</a:t>
            </a:r>
            <a:r>
              <a:rPr lang="fr" sz="900">
                <a:solidFill>
                  <a:schemeClr val="dk1"/>
                </a:solidFill>
                <a:latin typeface="Poppins"/>
                <a:ea typeface="Poppins"/>
                <a:cs typeface="Poppins"/>
                <a:sym typeface="Poppins"/>
              </a:rPr>
              <a:t> (par hymin menei) » (Jn 14:17). Les apôtres et Muhammad </a:t>
            </a:r>
            <a:r>
              <a:rPr b="1" lang="fr" sz="900">
                <a:solidFill>
                  <a:schemeClr val="dk1"/>
                </a:solidFill>
                <a:latin typeface="Poppins"/>
                <a:ea typeface="Poppins"/>
                <a:cs typeface="Poppins"/>
                <a:sym typeface="Poppins"/>
              </a:rPr>
              <a:t>ne sont pas contemporains</a:t>
            </a:r>
            <a:r>
              <a:rPr lang="fr" sz="900">
                <a:solidFill>
                  <a:schemeClr val="dk1"/>
                </a:solidFill>
                <a:latin typeface="Poppins"/>
                <a:ea typeface="Poppins"/>
                <a:cs typeface="Poppins"/>
                <a:sym typeface="Poppins"/>
              </a:rPr>
              <a:t>, 7 siècles les séparent. Comment pourrait t’il se connaître ? Il est évident que Muhammad ne peut être le paraclet.</a:t>
            </a:r>
            <a:endParaRPr sz="900">
              <a:solidFill>
                <a:schemeClr val="dk1"/>
              </a:solidFill>
              <a:latin typeface="Poppins"/>
              <a:ea typeface="Poppins"/>
              <a:cs typeface="Poppins"/>
              <a:sym typeface="Poppins"/>
            </a:endParaRPr>
          </a:p>
          <a:p>
            <a:pPr indent="0" lvl="0" marL="0" rtl="0" algn="l">
              <a:lnSpc>
                <a:spcPct val="115000"/>
              </a:lnSpc>
              <a:spcBef>
                <a:spcPts val="1000"/>
              </a:spcBef>
              <a:spcAft>
                <a:spcPts val="0"/>
              </a:spcAft>
              <a:buClr>
                <a:schemeClr val="dk1"/>
              </a:buClr>
              <a:buSzPts val="1100"/>
              <a:buFont typeface="Arial"/>
              <a:buNone/>
            </a:pPr>
            <a:r>
              <a:rPr lang="fr" sz="900">
                <a:solidFill>
                  <a:schemeClr val="dk1"/>
                </a:solidFill>
                <a:latin typeface="Poppins"/>
                <a:ea typeface="Poppins"/>
                <a:cs typeface="Poppins"/>
                <a:sym typeface="Poppins"/>
              </a:rPr>
              <a:t>Voir aussi : </a:t>
            </a:r>
            <a:r>
              <a:rPr b="1" lang="fr" sz="900" u="sng">
                <a:solidFill>
                  <a:srgbClr val="1155CC"/>
                </a:solidFill>
                <a:latin typeface="Poppins"/>
                <a:ea typeface="Poppins"/>
                <a:cs typeface="Poppins"/>
                <a:sym typeface="Poppins"/>
                <a:hlinkClick r:id="rId2">
                  <a:extLst>
                    <a:ext uri="{A12FA001-AC4F-418D-AE19-62706E023703}">
                      <ahyp:hlinkClr val="tx"/>
                    </a:ext>
                  </a:extLst>
                </a:hlinkClick>
              </a:rPr>
              <a:t>Le paraclet est reçu des apôtres</a:t>
            </a:r>
            <a:r>
              <a:rPr lang="fr" sz="900">
                <a:solidFill>
                  <a:schemeClr val="dk1"/>
                </a:solidFill>
                <a:latin typeface="Poppins"/>
                <a:ea typeface="Poppins"/>
                <a:cs typeface="Poppins"/>
                <a:sym typeface="Poppins"/>
              </a:rPr>
              <a:t> et l’utilisation du mot « Maintenant »</a:t>
            </a:r>
            <a:endParaRPr sz="900">
              <a:solidFill>
                <a:schemeClr val="dk1"/>
              </a:solidFill>
              <a:latin typeface="Poppins"/>
              <a:ea typeface="Poppins"/>
              <a:cs typeface="Poppins"/>
              <a:sym typeface="Poppins"/>
            </a:endParaRPr>
          </a:p>
          <a:p>
            <a:pPr indent="0" lvl="0" marL="0" rtl="0" algn="l">
              <a:lnSpc>
                <a:spcPct val="115000"/>
              </a:lnSpc>
              <a:spcBef>
                <a:spcPts val="1000"/>
              </a:spcBef>
              <a:spcAft>
                <a:spcPts val="0"/>
              </a:spcAft>
              <a:buClr>
                <a:schemeClr val="dk1"/>
              </a:buClr>
              <a:buSzPts val="1100"/>
              <a:buFont typeface="Arial"/>
              <a:buNone/>
            </a:pPr>
            <a:r>
              <a:rPr lang="fr" sz="900">
                <a:solidFill>
                  <a:srgbClr val="FF0000"/>
                </a:solidFill>
                <a:latin typeface="Poppins"/>
                <a:ea typeface="Poppins"/>
                <a:cs typeface="Poppins"/>
                <a:sym typeface="Poppins"/>
              </a:rPr>
              <a:t>Si on lis l’évangile selon Jean, versets après versets depuis le chapitre 13 jusqu’au 14  et que l’on remplace le « vous » par « les musulmans », le texte aurait-il du sens ? Non ? Alors pourquoi parlez vous de “vous communautaire”.</a:t>
            </a:r>
            <a:endParaRPr sz="900">
              <a:solidFill>
                <a:srgbClr val="FF0000"/>
              </a:solidFill>
              <a:latin typeface="Poppins"/>
              <a:ea typeface="Poppins"/>
              <a:cs typeface="Poppins"/>
              <a:sym typeface="Poppins"/>
            </a:endParaRPr>
          </a:p>
          <a:p>
            <a:pPr indent="0" lvl="0" marL="0" rtl="0" algn="l">
              <a:lnSpc>
                <a:spcPct val="115000"/>
              </a:lnSpc>
              <a:spcBef>
                <a:spcPts val="1000"/>
              </a:spcBef>
              <a:spcAft>
                <a:spcPts val="0"/>
              </a:spcAft>
              <a:buClr>
                <a:schemeClr val="dk1"/>
              </a:buClr>
              <a:buSzPts val="1100"/>
              <a:buFont typeface="Arial"/>
              <a:buNone/>
            </a:pPr>
            <a:r>
              <a:rPr lang="fr" sz="900">
                <a:solidFill>
                  <a:srgbClr val="FF0000"/>
                </a:solidFill>
                <a:latin typeface="Poppins"/>
                <a:ea typeface="Poppins"/>
                <a:cs typeface="Poppins"/>
                <a:sym typeface="Poppins"/>
              </a:rPr>
              <a:t>Voir aussi : </a:t>
            </a:r>
            <a:r>
              <a:rPr b="1" lang="fr" sz="900" u="sng">
                <a:solidFill>
                  <a:srgbClr val="FF0000"/>
                </a:solidFill>
                <a:latin typeface="Poppins"/>
                <a:ea typeface="Poppins"/>
                <a:cs typeface="Poppins"/>
                <a:sym typeface="Poppins"/>
                <a:hlinkClick r:id="rId3">
                  <a:extLst>
                    <a:ext uri="{A12FA001-AC4F-418D-AE19-62706E023703}">
                      <ahyp:hlinkClr val="tx"/>
                    </a:ext>
                  </a:extLst>
                </a:hlinkClick>
              </a:rPr>
              <a:t>Muhammad n’est pas le Paraclet</a:t>
            </a:r>
            <a:r>
              <a:rPr lang="fr" sz="900" u="sng">
                <a:solidFill>
                  <a:srgbClr val="FF0000"/>
                </a:solidFill>
                <a:latin typeface="Poppins"/>
                <a:ea typeface="Poppins"/>
                <a:cs typeface="Poppins"/>
                <a:sym typeface="Poppins"/>
                <a:hlinkClick r:id="rId4">
                  <a:extLst>
                    <a:ext uri="{A12FA001-AC4F-418D-AE19-62706E023703}">
                      <ahyp:hlinkClr val="tx"/>
                    </a:ext>
                  </a:extLst>
                </a:hlinkClick>
              </a:rPr>
              <a:t>.</a:t>
            </a:r>
            <a:endParaRPr sz="900">
              <a:solidFill>
                <a:srgbClr val="FF0000"/>
              </a:solidFill>
              <a:latin typeface="Poppins"/>
              <a:ea typeface="Poppins"/>
              <a:cs typeface="Poppins"/>
              <a:sym typeface="Poppins"/>
            </a:endParaRPr>
          </a:p>
          <a:p>
            <a:pPr indent="0" lvl="0" marL="0" rtl="0" algn="l">
              <a:spcBef>
                <a:spcPts val="100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2014ae79438_0_3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2014ae79438_0_3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800"/>
              </a:spcBef>
              <a:spcAft>
                <a:spcPts val="0"/>
              </a:spcAft>
              <a:buClr>
                <a:schemeClr val="dk1"/>
              </a:buClr>
              <a:buSzPts val="1100"/>
              <a:buFont typeface="Arial"/>
              <a:buNone/>
            </a:pPr>
            <a:r>
              <a:rPr lang="fr" sz="1500">
                <a:solidFill>
                  <a:schemeClr val="dk1"/>
                </a:solidFill>
                <a:latin typeface="Poppins"/>
                <a:ea typeface="Poppins"/>
                <a:cs typeface="Poppins"/>
                <a:sym typeface="Poppins"/>
              </a:rPr>
              <a:t>Thèse 2 / </a:t>
            </a:r>
            <a:r>
              <a:rPr baseline="-25000" lang="fr" sz="1500">
                <a:solidFill>
                  <a:schemeClr val="dk1"/>
                </a:solidFill>
                <a:latin typeface="Poppins"/>
                <a:ea typeface="Poppins"/>
                <a:cs typeface="Poppins"/>
                <a:sym typeface="Poppins"/>
              </a:rPr>
              <a:t>Incorporel</a:t>
            </a:r>
            <a:endParaRPr baseline="-25000" sz="1500">
              <a:solidFill>
                <a:schemeClr val="dk1"/>
              </a:solidFill>
              <a:latin typeface="Poppins"/>
              <a:ea typeface="Poppins"/>
              <a:cs typeface="Poppins"/>
              <a:sym typeface="Poppins"/>
            </a:endParaRPr>
          </a:p>
          <a:p>
            <a:pPr indent="0" lvl="0" marL="0" rtl="0" algn="l">
              <a:lnSpc>
                <a:spcPct val="115000"/>
              </a:lnSpc>
              <a:spcBef>
                <a:spcPts val="1000"/>
              </a:spcBef>
              <a:spcAft>
                <a:spcPts val="0"/>
              </a:spcAft>
              <a:buClr>
                <a:schemeClr val="dk1"/>
              </a:buClr>
              <a:buSzPts val="1100"/>
              <a:buFont typeface="Arial"/>
              <a:buNone/>
            </a:pPr>
            <a:r>
              <a:rPr i="1" lang="fr" sz="900" u="sng">
                <a:solidFill>
                  <a:schemeClr val="dk1"/>
                </a:solidFill>
                <a:latin typeface="Poppins"/>
                <a:ea typeface="Poppins"/>
                <a:cs typeface="Poppins"/>
                <a:sym typeface="Poppins"/>
              </a:rPr>
              <a:t>Muhammad ne peut être le paraclet car il n’est pas un esprit.</a:t>
            </a:r>
            <a:endParaRPr baseline="-25000" sz="900">
              <a:solidFill>
                <a:schemeClr val="dk1"/>
              </a:solidFill>
              <a:latin typeface="Poppins"/>
              <a:ea typeface="Poppins"/>
              <a:cs typeface="Poppins"/>
              <a:sym typeface="Poppins"/>
            </a:endParaRPr>
          </a:p>
          <a:p>
            <a:pPr indent="0" lvl="0" marL="0" rtl="0" algn="l">
              <a:lnSpc>
                <a:spcPct val="115000"/>
              </a:lnSpc>
              <a:spcBef>
                <a:spcPts val="1000"/>
              </a:spcBef>
              <a:spcAft>
                <a:spcPts val="0"/>
              </a:spcAft>
              <a:buClr>
                <a:schemeClr val="dk1"/>
              </a:buClr>
              <a:buSzPts val="1100"/>
              <a:buFont typeface="Arial"/>
              <a:buNone/>
            </a:pPr>
            <a:r>
              <a:rPr lang="fr" sz="900">
                <a:solidFill>
                  <a:srgbClr val="0000FF"/>
                </a:solidFill>
                <a:latin typeface="Poppins"/>
                <a:ea typeface="Poppins"/>
                <a:cs typeface="Poppins"/>
                <a:sym typeface="Poppins"/>
              </a:rPr>
              <a:t>Actes 2:38-39</a:t>
            </a:r>
            <a:endParaRPr sz="900">
              <a:solidFill>
                <a:srgbClr val="0000FF"/>
              </a:solidFill>
              <a:latin typeface="Poppins"/>
              <a:ea typeface="Poppins"/>
              <a:cs typeface="Poppins"/>
              <a:sym typeface="Poppins"/>
            </a:endParaRPr>
          </a:p>
          <a:p>
            <a:pPr indent="0" lvl="0" marL="457200" rtl="0" algn="l">
              <a:lnSpc>
                <a:spcPct val="115000"/>
              </a:lnSpc>
              <a:spcBef>
                <a:spcPts val="1000"/>
              </a:spcBef>
              <a:spcAft>
                <a:spcPts val="0"/>
              </a:spcAft>
              <a:buClr>
                <a:schemeClr val="dk1"/>
              </a:buClr>
              <a:buSzPts val="1100"/>
              <a:buFont typeface="Arial"/>
              <a:buNone/>
            </a:pPr>
            <a:r>
              <a:rPr lang="fr" sz="900">
                <a:solidFill>
                  <a:srgbClr val="0000FF"/>
                </a:solidFill>
                <a:latin typeface="Poppins"/>
                <a:ea typeface="Poppins"/>
                <a:cs typeface="Poppins"/>
                <a:sym typeface="Poppins"/>
              </a:rPr>
              <a:t>Pierre leur dit: Repentez-vous, et que chacun de vous soit baptisé au nom de Jésus-Christ, pour le pardon de vos péchés; et </a:t>
            </a:r>
            <a:r>
              <a:rPr b="1" lang="fr" sz="900">
                <a:solidFill>
                  <a:srgbClr val="0000FF"/>
                </a:solidFill>
                <a:latin typeface="Poppins"/>
                <a:ea typeface="Poppins"/>
                <a:cs typeface="Poppins"/>
                <a:sym typeface="Poppins"/>
              </a:rPr>
              <a:t>vous recevrez le don du Saint-Esprit</a:t>
            </a:r>
            <a:r>
              <a:rPr lang="fr" sz="900">
                <a:solidFill>
                  <a:srgbClr val="0000FF"/>
                </a:solidFill>
                <a:latin typeface="Poppins"/>
                <a:ea typeface="Poppins"/>
                <a:cs typeface="Poppins"/>
                <a:sym typeface="Poppins"/>
              </a:rPr>
              <a:t>. Car la promesse est pour vous, pour vos enfants, et pour tous ceux qui sont au loin, en aussi grand nombre que le Seigneur notre Dieu les appellera.</a:t>
            </a:r>
            <a:endParaRPr sz="900">
              <a:solidFill>
                <a:srgbClr val="0000FF"/>
              </a:solidFill>
              <a:latin typeface="Poppins"/>
              <a:ea typeface="Poppins"/>
              <a:cs typeface="Poppins"/>
              <a:sym typeface="Poppins"/>
            </a:endParaRPr>
          </a:p>
          <a:p>
            <a:pPr indent="0" lvl="0" marL="0" rtl="0" algn="l">
              <a:lnSpc>
                <a:spcPct val="115000"/>
              </a:lnSpc>
              <a:spcBef>
                <a:spcPts val="1600"/>
              </a:spcBef>
              <a:spcAft>
                <a:spcPts val="0"/>
              </a:spcAft>
              <a:buClr>
                <a:schemeClr val="dk1"/>
              </a:buClr>
              <a:buSzPts val="1100"/>
              <a:buFont typeface="Arial"/>
              <a:buNone/>
            </a:pPr>
            <a:r>
              <a:rPr lang="fr" sz="1400">
                <a:solidFill>
                  <a:srgbClr val="434343"/>
                </a:solidFill>
                <a:latin typeface="Poppins"/>
                <a:ea typeface="Poppins"/>
                <a:cs typeface="Poppins"/>
                <a:sym typeface="Poppins"/>
              </a:rPr>
              <a:t>Arguments</a:t>
            </a:r>
            <a:endParaRPr sz="1400">
              <a:solidFill>
                <a:srgbClr val="434343"/>
              </a:solidFill>
              <a:latin typeface="Poppins"/>
              <a:ea typeface="Poppins"/>
              <a:cs typeface="Poppins"/>
              <a:sym typeface="Poppins"/>
            </a:endParaRPr>
          </a:p>
          <a:p>
            <a:pPr indent="0" lvl="0" marL="0" rtl="0" algn="l">
              <a:lnSpc>
                <a:spcPct val="115000"/>
              </a:lnSpc>
              <a:spcBef>
                <a:spcPts val="1400"/>
              </a:spcBef>
              <a:spcAft>
                <a:spcPts val="0"/>
              </a:spcAft>
              <a:buClr>
                <a:schemeClr val="dk1"/>
              </a:buClr>
              <a:buSzPts val="1100"/>
              <a:buFont typeface="Arial"/>
              <a:buNone/>
            </a:pPr>
            <a:r>
              <a:rPr lang="fr" sz="1200">
                <a:solidFill>
                  <a:srgbClr val="666666"/>
                </a:solidFill>
                <a:latin typeface="Poppins"/>
                <a:ea typeface="Poppins"/>
                <a:cs typeface="Poppins"/>
                <a:sym typeface="Poppins"/>
              </a:rPr>
              <a:t>Argument 1 / </a:t>
            </a:r>
            <a:r>
              <a:rPr baseline="-25000" lang="fr" sz="1200">
                <a:solidFill>
                  <a:srgbClr val="666666"/>
                </a:solidFill>
                <a:latin typeface="Poppins"/>
                <a:ea typeface="Poppins"/>
                <a:cs typeface="Poppins"/>
                <a:sym typeface="Poppins"/>
              </a:rPr>
              <a:t>Insistance</a:t>
            </a:r>
            <a:endParaRPr baseline="-25000" sz="1200">
              <a:solidFill>
                <a:srgbClr val="666666"/>
              </a:solidFill>
              <a:latin typeface="Poppins"/>
              <a:ea typeface="Poppins"/>
              <a:cs typeface="Poppins"/>
              <a:sym typeface="Poppins"/>
            </a:endParaRPr>
          </a:p>
          <a:p>
            <a:pPr indent="0" lvl="0" marL="0" rtl="0" algn="l">
              <a:lnSpc>
                <a:spcPct val="115000"/>
              </a:lnSpc>
              <a:spcBef>
                <a:spcPts val="1000"/>
              </a:spcBef>
              <a:spcAft>
                <a:spcPts val="0"/>
              </a:spcAft>
              <a:buClr>
                <a:schemeClr val="dk1"/>
              </a:buClr>
              <a:buSzPts val="1100"/>
              <a:buFont typeface="Arial"/>
              <a:buNone/>
            </a:pPr>
            <a:r>
              <a:rPr lang="fr" sz="900">
                <a:solidFill>
                  <a:schemeClr val="dk1"/>
                </a:solidFill>
                <a:latin typeface="Poppins"/>
                <a:ea typeface="Poppins"/>
                <a:cs typeface="Poppins"/>
                <a:sym typeface="Poppins"/>
              </a:rPr>
              <a:t>Jésus insiste </a:t>
            </a:r>
            <a:r>
              <a:rPr b="1" lang="fr" sz="900">
                <a:solidFill>
                  <a:schemeClr val="dk1"/>
                </a:solidFill>
                <a:latin typeface="Poppins"/>
                <a:ea typeface="Poppins"/>
                <a:cs typeface="Poppins"/>
                <a:sym typeface="Poppins"/>
              </a:rPr>
              <a:t>4 fois</a:t>
            </a:r>
            <a:r>
              <a:rPr lang="fr" sz="900">
                <a:solidFill>
                  <a:schemeClr val="dk1"/>
                </a:solidFill>
                <a:latin typeface="Poppins"/>
                <a:ea typeface="Poppins"/>
                <a:cs typeface="Poppins"/>
                <a:sym typeface="Poppins"/>
              </a:rPr>
              <a:t> sur le fait que </a:t>
            </a:r>
            <a:r>
              <a:rPr b="1" lang="fr" sz="900">
                <a:solidFill>
                  <a:schemeClr val="dk1"/>
                </a:solidFill>
                <a:latin typeface="Poppins"/>
                <a:ea typeface="Poppins"/>
                <a:cs typeface="Poppins"/>
                <a:sym typeface="Poppins"/>
              </a:rPr>
              <a:t>le Paraclet est un esprit</a:t>
            </a:r>
            <a:r>
              <a:rPr lang="fr" sz="900">
                <a:solidFill>
                  <a:schemeClr val="dk1"/>
                </a:solidFill>
                <a:latin typeface="Poppins"/>
                <a:ea typeface="Poppins"/>
                <a:cs typeface="Poppins"/>
                <a:sym typeface="Poppins"/>
              </a:rPr>
              <a:t>. En fait il va le souligner dans les 4 énonciations de la prophétie (Jn 14:16, 14:26, 15:26, 16:13), c'est-à-dire à chaque fois. </a:t>
            </a:r>
            <a:r>
              <a:rPr b="1" lang="fr" sz="900">
                <a:solidFill>
                  <a:schemeClr val="dk1"/>
                </a:solidFill>
                <a:latin typeface="Poppins"/>
                <a:ea typeface="Poppins"/>
                <a:cs typeface="Poppins"/>
                <a:sym typeface="Poppins"/>
              </a:rPr>
              <a:t>Muhammad n’est pas un esprit</a:t>
            </a:r>
            <a:r>
              <a:rPr lang="fr" sz="900">
                <a:solidFill>
                  <a:schemeClr val="dk1"/>
                </a:solidFill>
                <a:latin typeface="Poppins"/>
                <a:ea typeface="Poppins"/>
                <a:cs typeface="Poppins"/>
                <a:sym typeface="Poppins"/>
              </a:rPr>
              <a:t> donc pas le Paraclet.</a:t>
            </a:r>
            <a:endParaRPr sz="900">
              <a:solidFill>
                <a:schemeClr val="dk1"/>
              </a:solidFill>
              <a:latin typeface="Poppins"/>
              <a:ea typeface="Poppins"/>
              <a:cs typeface="Poppins"/>
              <a:sym typeface="Poppins"/>
            </a:endParaRPr>
          </a:p>
          <a:p>
            <a:pPr indent="0" lvl="0" marL="0" rtl="0" algn="l">
              <a:lnSpc>
                <a:spcPct val="115000"/>
              </a:lnSpc>
              <a:spcBef>
                <a:spcPts val="1000"/>
              </a:spcBef>
              <a:spcAft>
                <a:spcPts val="0"/>
              </a:spcAft>
              <a:buClr>
                <a:schemeClr val="dk1"/>
              </a:buClr>
              <a:buSzPts val="1100"/>
              <a:buFont typeface="Arial"/>
              <a:buNone/>
            </a:pPr>
            <a:r>
              <a:rPr lang="fr" sz="900">
                <a:solidFill>
                  <a:srgbClr val="FF0000"/>
                </a:solidFill>
                <a:latin typeface="Poppins"/>
                <a:ea typeface="Poppins"/>
                <a:cs typeface="Poppins"/>
                <a:sym typeface="Poppins"/>
              </a:rPr>
              <a:t>Est ce qu'il existe un </a:t>
            </a:r>
            <a:r>
              <a:rPr b="1" lang="fr" sz="900">
                <a:solidFill>
                  <a:srgbClr val="FF0000"/>
                </a:solidFill>
                <a:latin typeface="Poppins"/>
                <a:ea typeface="Poppins"/>
                <a:cs typeface="Poppins"/>
                <a:sym typeface="Poppins"/>
              </a:rPr>
              <a:t>homme</a:t>
            </a:r>
            <a:r>
              <a:rPr lang="fr" sz="900">
                <a:solidFill>
                  <a:srgbClr val="FF0000"/>
                </a:solidFill>
                <a:latin typeface="Poppins"/>
                <a:ea typeface="Poppins"/>
                <a:cs typeface="Poppins"/>
                <a:sym typeface="Poppins"/>
              </a:rPr>
              <a:t> dans la bible qui soit appelé Esprit Saint « </a:t>
            </a:r>
            <a:r>
              <a:rPr b="1" lang="fr" sz="900">
                <a:solidFill>
                  <a:srgbClr val="FF0000"/>
                </a:solidFill>
                <a:latin typeface="Poppins"/>
                <a:ea typeface="Poppins"/>
                <a:cs typeface="Poppins"/>
                <a:sym typeface="Poppins"/>
              </a:rPr>
              <a:t>rouach ha-kodesh</a:t>
            </a:r>
            <a:r>
              <a:rPr lang="fr" sz="900">
                <a:solidFill>
                  <a:srgbClr val="FF0000"/>
                </a:solidFill>
                <a:latin typeface="Poppins"/>
                <a:ea typeface="Poppins"/>
                <a:cs typeface="Poppins"/>
                <a:sym typeface="Poppins"/>
              </a:rPr>
              <a:t> » ? Non, tout simplement car Seul le Saint Esprit est appelé Esprit Saint.</a:t>
            </a:r>
            <a:endParaRPr sz="900">
              <a:solidFill>
                <a:srgbClr val="FF0000"/>
              </a:solidFill>
              <a:latin typeface="Poppins"/>
              <a:ea typeface="Poppins"/>
              <a:cs typeface="Poppins"/>
              <a:sym typeface="Poppins"/>
            </a:endParaRPr>
          </a:p>
          <a:p>
            <a:pPr indent="0" lvl="0" marL="0" rtl="0" algn="l">
              <a:lnSpc>
                <a:spcPct val="115000"/>
              </a:lnSpc>
              <a:spcBef>
                <a:spcPts val="1000"/>
              </a:spcBef>
              <a:spcAft>
                <a:spcPts val="0"/>
              </a:spcAft>
              <a:buClr>
                <a:schemeClr val="dk1"/>
              </a:buClr>
              <a:buSzPts val="1100"/>
              <a:buFont typeface="Arial"/>
              <a:buNone/>
            </a:pPr>
            <a:r>
              <a:rPr lang="fr" sz="900">
                <a:solidFill>
                  <a:srgbClr val="FF0000"/>
                </a:solidFill>
                <a:latin typeface="Poppins"/>
                <a:ea typeface="Poppins"/>
                <a:cs typeface="Poppins"/>
                <a:sym typeface="Poppins"/>
              </a:rPr>
              <a:t>Est ce que c’est une </a:t>
            </a:r>
            <a:r>
              <a:rPr b="1" lang="fr" sz="900">
                <a:solidFill>
                  <a:srgbClr val="FF0000"/>
                </a:solidFill>
                <a:latin typeface="Poppins"/>
                <a:ea typeface="Poppins"/>
                <a:cs typeface="Poppins"/>
                <a:sym typeface="Poppins"/>
              </a:rPr>
              <a:t>coïncidence</a:t>
            </a:r>
            <a:r>
              <a:rPr lang="fr" sz="900">
                <a:solidFill>
                  <a:srgbClr val="FF0000"/>
                </a:solidFill>
                <a:latin typeface="Poppins"/>
                <a:ea typeface="Poppins"/>
                <a:cs typeface="Poppins"/>
                <a:sym typeface="Poppins"/>
              </a:rPr>
              <a:t> que Jésus répète 4 fois que le paraclet est un esprit ?</a:t>
            </a:r>
            <a:endParaRPr sz="900">
              <a:solidFill>
                <a:srgbClr val="FF0000"/>
              </a:solidFill>
              <a:latin typeface="Poppins"/>
              <a:ea typeface="Poppins"/>
              <a:cs typeface="Poppins"/>
              <a:sym typeface="Poppins"/>
            </a:endParaRPr>
          </a:p>
          <a:p>
            <a:pPr indent="0" lvl="0" marL="0" rtl="0" algn="l">
              <a:lnSpc>
                <a:spcPct val="115000"/>
              </a:lnSpc>
              <a:spcBef>
                <a:spcPts val="1000"/>
              </a:spcBef>
              <a:spcAft>
                <a:spcPts val="0"/>
              </a:spcAft>
              <a:buClr>
                <a:schemeClr val="dk1"/>
              </a:buClr>
              <a:buSzPts val="1100"/>
              <a:buFont typeface="Arial"/>
              <a:buNone/>
            </a:pPr>
            <a:r>
              <a:rPr lang="fr" sz="900">
                <a:solidFill>
                  <a:srgbClr val="FF0000"/>
                </a:solidFill>
                <a:latin typeface="Poppins"/>
                <a:ea typeface="Poppins"/>
                <a:cs typeface="Poppins"/>
                <a:sym typeface="Poppins"/>
              </a:rPr>
              <a:t>Le paraclet et appeler l’esprit de vérité car il </a:t>
            </a:r>
            <a:r>
              <a:rPr b="1" lang="fr" sz="900" u="sng">
                <a:solidFill>
                  <a:srgbClr val="1155CC"/>
                </a:solidFill>
                <a:latin typeface="Poppins"/>
                <a:ea typeface="Poppins"/>
                <a:cs typeface="Poppins"/>
                <a:sym typeface="Poppins"/>
                <a:hlinkClick r:id="rId2">
                  <a:extLst>
                    <a:ext uri="{A12FA001-AC4F-418D-AE19-62706E023703}">
                      <ahyp:hlinkClr val="tx"/>
                    </a:ext>
                  </a:extLst>
                </a:hlinkClick>
              </a:rPr>
              <a:t>répétera les paroles de Jésus</a:t>
            </a:r>
            <a:r>
              <a:rPr lang="fr" sz="900">
                <a:solidFill>
                  <a:srgbClr val="FF0000"/>
                </a:solidFill>
                <a:latin typeface="Poppins"/>
                <a:ea typeface="Poppins"/>
                <a:cs typeface="Poppins"/>
                <a:sym typeface="Poppins"/>
              </a:rPr>
              <a:t>, Muhammad à </a:t>
            </a:r>
            <a:r>
              <a:rPr b="1" lang="fr" sz="900">
                <a:solidFill>
                  <a:srgbClr val="FF0000"/>
                </a:solidFill>
                <a:latin typeface="Poppins"/>
                <a:ea typeface="Poppins"/>
                <a:cs typeface="Poppins"/>
                <a:sym typeface="Poppins"/>
              </a:rPr>
              <a:t>contredit Jésus</a:t>
            </a:r>
            <a:r>
              <a:rPr lang="fr" sz="900">
                <a:solidFill>
                  <a:srgbClr val="FF0000"/>
                </a:solidFill>
                <a:latin typeface="Poppins"/>
                <a:ea typeface="Poppins"/>
                <a:cs typeface="Poppins"/>
                <a:sym typeface="Poppins"/>
              </a:rPr>
              <a:t> et il serait le paraclet quand même ? Un menteur (1 Jn 2:22) peut-il être appelé esprit de vérité ?</a:t>
            </a:r>
            <a:endParaRPr sz="900">
              <a:solidFill>
                <a:srgbClr val="FF0000"/>
              </a:solidFill>
              <a:latin typeface="Poppins"/>
              <a:ea typeface="Poppins"/>
              <a:cs typeface="Poppins"/>
              <a:sym typeface="Poppins"/>
            </a:endParaRPr>
          </a:p>
          <a:p>
            <a:pPr indent="0" lvl="0" marL="0" rtl="0" algn="l">
              <a:lnSpc>
                <a:spcPct val="115000"/>
              </a:lnSpc>
              <a:spcBef>
                <a:spcPts val="1000"/>
              </a:spcBef>
              <a:spcAft>
                <a:spcPts val="0"/>
              </a:spcAft>
              <a:buClr>
                <a:schemeClr val="dk1"/>
              </a:buClr>
              <a:buSzPts val="1100"/>
              <a:buFont typeface="Arial"/>
              <a:buNone/>
            </a:pPr>
            <a:r>
              <a:rPr lang="fr" sz="900">
                <a:solidFill>
                  <a:srgbClr val="FF0000"/>
                </a:solidFill>
                <a:latin typeface="Poppins"/>
                <a:ea typeface="Poppins"/>
                <a:cs typeface="Poppins"/>
                <a:sym typeface="Poppins"/>
              </a:rPr>
              <a:t>Pourquoi dans la critique universitaire, parle-t-on d’</a:t>
            </a:r>
            <a:r>
              <a:rPr b="1" lang="fr" sz="900">
                <a:solidFill>
                  <a:srgbClr val="FF0000"/>
                </a:solidFill>
                <a:latin typeface="Poppins"/>
                <a:ea typeface="Poppins"/>
                <a:cs typeface="Poppins"/>
                <a:sym typeface="Poppins"/>
              </a:rPr>
              <a:t>Esprit Paraclet</a:t>
            </a:r>
            <a:r>
              <a:rPr lang="fr" sz="900">
                <a:solidFill>
                  <a:srgbClr val="FF0000"/>
                </a:solidFill>
                <a:latin typeface="Poppins"/>
                <a:ea typeface="Poppins"/>
                <a:cs typeface="Poppins"/>
                <a:sym typeface="Poppins"/>
              </a:rPr>
              <a:t> pour identifier le paraclet johannique ?</a:t>
            </a:r>
            <a:endParaRPr sz="900">
              <a:solidFill>
                <a:srgbClr val="FF0000"/>
              </a:solidFill>
              <a:latin typeface="Poppins"/>
              <a:ea typeface="Poppins"/>
              <a:cs typeface="Poppins"/>
              <a:sym typeface="Poppins"/>
            </a:endParaRPr>
          </a:p>
          <a:p>
            <a:pPr indent="0" lvl="0" marL="0" rtl="0" algn="l">
              <a:lnSpc>
                <a:spcPct val="115000"/>
              </a:lnSpc>
              <a:spcBef>
                <a:spcPts val="1000"/>
              </a:spcBef>
              <a:spcAft>
                <a:spcPts val="0"/>
              </a:spcAft>
              <a:buClr>
                <a:schemeClr val="dk1"/>
              </a:buClr>
              <a:buSzPts val="1100"/>
              <a:buFont typeface="Arial"/>
              <a:buNone/>
            </a:pPr>
            <a:r>
              <a:rPr lang="fr" sz="900">
                <a:solidFill>
                  <a:srgbClr val="FF0000"/>
                </a:solidFill>
                <a:latin typeface="Poppins"/>
                <a:ea typeface="Poppins"/>
                <a:cs typeface="Poppins"/>
                <a:sym typeface="Poppins"/>
              </a:rPr>
              <a:t>Voir aussi : </a:t>
            </a:r>
            <a:r>
              <a:rPr b="1" lang="fr" sz="900" u="sng">
                <a:solidFill>
                  <a:srgbClr val="FF0000"/>
                </a:solidFill>
                <a:latin typeface="Poppins"/>
                <a:ea typeface="Poppins"/>
                <a:cs typeface="Poppins"/>
                <a:sym typeface="Poppins"/>
                <a:hlinkClick r:id="rId3">
                  <a:extLst>
                    <a:ext uri="{A12FA001-AC4F-418D-AE19-62706E023703}">
                      <ahyp:hlinkClr val="tx"/>
                    </a:ext>
                  </a:extLst>
                </a:hlinkClick>
              </a:rPr>
              <a:t>Muhammad n’est pas le Paraclet</a:t>
            </a:r>
            <a:r>
              <a:rPr lang="fr" sz="900" u="sng">
                <a:solidFill>
                  <a:srgbClr val="FF0000"/>
                </a:solidFill>
                <a:latin typeface="Poppins"/>
                <a:ea typeface="Poppins"/>
                <a:cs typeface="Poppins"/>
                <a:sym typeface="Poppins"/>
                <a:hlinkClick r:id="rId4">
                  <a:extLst>
                    <a:ext uri="{A12FA001-AC4F-418D-AE19-62706E023703}">
                      <ahyp:hlinkClr val="tx"/>
                    </a:ext>
                  </a:extLst>
                </a:hlinkClick>
              </a:rPr>
              <a:t>.</a:t>
            </a:r>
            <a:endParaRPr sz="900">
              <a:solidFill>
                <a:srgbClr val="FF0000"/>
              </a:solidFill>
              <a:latin typeface="Poppins"/>
              <a:ea typeface="Poppins"/>
              <a:cs typeface="Poppins"/>
              <a:sym typeface="Poppins"/>
            </a:endParaRPr>
          </a:p>
          <a:p>
            <a:pPr indent="0" lvl="0" marL="0" rtl="0" algn="l">
              <a:lnSpc>
                <a:spcPct val="115000"/>
              </a:lnSpc>
              <a:spcBef>
                <a:spcPts val="1000"/>
              </a:spcBef>
              <a:spcAft>
                <a:spcPts val="0"/>
              </a:spcAft>
              <a:buNone/>
            </a:pPr>
            <a:r>
              <a:rPr lang="fr" sz="900">
                <a:solidFill>
                  <a:schemeClr val="dk1"/>
                </a:solidFill>
                <a:latin typeface="Poppins"/>
                <a:ea typeface="Poppins"/>
                <a:cs typeface="Poppins"/>
                <a:sym typeface="Poppins"/>
              </a:rPr>
              <a:t>Voir aussi : </a:t>
            </a:r>
            <a:r>
              <a:rPr lang="fr" sz="900" u="sng">
                <a:solidFill>
                  <a:srgbClr val="1155CC"/>
                </a:solidFill>
                <a:latin typeface="Poppins"/>
                <a:ea typeface="Poppins"/>
                <a:cs typeface="Poppins"/>
                <a:sym typeface="Poppins"/>
                <a:hlinkClick r:id="rId5">
                  <a:extLst>
                    <a:ext uri="{A12FA001-AC4F-418D-AE19-62706E023703}">
                      <ahyp:hlinkClr val="tx"/>
                    </a:ext>
                  </a:extLst>
                </a:hlinkClick>
              </a:rPr>
              <a:t>Le paraclet est un esprit</a:t>
            </a:r>
            <a:r>
              <a:rPr lang="fr" sz="900">
                <a:solidFill>
                  <a:schemeClr val="dk1"/>
                </a:solidFill>
                <a:latin typeface="Poppins"/>
                <a:ea typeface="Poppins"/>
                <a:cs typeface="Poppins"/>
                <a:sym typeface="Poppins"/>
              </a:rPr>
              <a:t>.</a:t>
            </a:r>
            <a:endParaRPr baseline="-25000" sz="1200">
              <a:solidFill>
                <a:srgbClr val="666666"/>
              </a:solidFill>
              <a:latin typeface="Poppins"/>
              <a:ea typeface="Poppins"/>
              <a:cs typeface="Poppins"/>
              <a:sym typeface="Poppins"/>
            </a:endParaRPr>
          </a:p>
          <a:p>
            <a:pPr indent="0" lvl="0" marL="0" rtl="0" algn="l">
              <a:lnSpc>
                <a:spcPct val="115000"/>
              </a:lnSpc>
              <a:spcBef>
                <a:spcPts val="1000"/>
              </a:spcBef>
              <a:spcAft>
                <a:spcPts val="0"/>
              </a:spcAft>
              <a:buNone/>
            </a:pPr>
            <a:r>
              <a:rPr lang="fr" sz="900">
                <a:solidFill>
                  <a:schemeClr val="dk1"/>
                </a:solidFill>
                <a:latin typeface="Poppins"/>
                <a:ea typeface="Poppins"/>
                <a:cs typeface="Poppins"/>
                <a:sym typeface="Poppins"/>
              </a:rPr>
              <a:t>Voir </a:t>
            </a:r>
            <a:r>
              <a:rPr lang="fr" sz="900" u="sng">
                <a:solidFill>
                  <a:srgbClr val="1155CC"/>
                </a:solidFill>
                <a:latin typeface="Poppins"/>
                <a:ea typeface="Poppins"/>
                <a:cs typeface="Poppins"/>
                <a:sym typeface="Poppins"/>
                <a:hlinkClick r:id="rId6">
                  <a:extLst>
                    <a:ext uri="{A12FA001-AC4F-418D-AE19-62706E023703}">
                      <ahyp:hlinkClr val="tx"/>
                    </a:ext>
                  </a:extLst>
                </a:hlinkClick>
              </a:rPr>
              <a:t>la Thèse “Doublons”</a:t>
            </a:r>
            <a:endParaRPr sz="900">
              <a:solidFill>
                <a:srgbClr val="FF0000"/>
              </a:solidFill>
              <a:latin typeface="Poppins"/>
              <a:ea typeface="Poppins"/>
              <a:cs typeface="Poppins"/>
              <a:sym typeface="Poppins"/>
            </a:endParaRPr>
          </a:p>
          <a:p>
            <a:pPr indent="0" lvl="0" marL="0" rtl="0" algn="l">
              <a:lnSpc>
                <a:spcPct val="115000"/>
              </a:lnSpc>
              <a:spcBef>
                <a:spcPts val="1000"/>
              </a:spcBef>
              <a:spcAft>
                <a:spcPts val="0"/>
              </a:spcAft>
              <a:buNone/>
            </a:pPr>
            <a:r>
              <a:rPr lang="fr" sz="900">
                <a:solidFill>
                  <a:schemeClr val="dk1"/>
                </a:solidFill>
                <a:latin typeface="Poppins"/>
                <a:ea typeface="Poppins"/>
                <a:cs typeface="Poppins"/>
                <a:sym typeface="Poppins"/>
              </a:rPr>
              <a:t>Voir aussi : </a:t>
            </a:r>
            <a:r>
              <a:rPr lang="fr" sz="900" u="sng">
                <a:solidFill>
                  <a:srgbClr val="1155CC"/>
                </a:solidFill>
                <a:latin typeface="Poppins"/>
                <a:ea typeface="Poppins"/>
                <a:cs typeface="Poppins"/>
                <a:sym typeface="Poppins"/>
                <a:hlinkClick r:id="rId7">
                  <a:extLst>
                    <a:ext uri="{A12FA001-AC4F-418D-AE19-62706E023703}">
                      <ahyp:hlinkClr val="tx"/>
                    </a:ext>
                  </a:extLst>
                </a:hlinkClick>
              </a:rPr>
              <a:t>Le paraclet est un esprit</a:t>
            </a:r>
            <a:r>
              <a:rPr lang="fr" sz="900">
                <a:solidFill>
                  <a:schemeClr val="dk1"/>
                </a:solidFill>
                <a:latin typeface="Poppins"/>
                <a:ea typeface="Poppins"/>
                <a:cs typeface="Poppins"/>
                <a:sym typeface="Poppins"/>
              </a:rPr>
              <a:t>.</a:t>
            </a:r>
            <a:endParaRPr sz="900">
              <a:solidFill>
                <a:srgbClr val="FF0000"/>
              </a:solidFill>
              <a:latin typeface="Poppins"/>
              <a:ea typeface="Poppins"/>
              <a:cs typeface="Poppins"/>
              <a:sym typeface="Poppins"/>
            </a:endParaRPr>
          </a:p>
          <a:p>
            <a:pPr indent="0" lvl="0" marL="0" rtl="0" algn="l">
              <a:lnSpc>
                <a:spcPct val="115000"/>
              </a:lnSpc>
              <a:spcBef>
                <a:spcPts val="1000"/>
              </a:spcBef>
              <a:spcAft>
                <a:spcPts val="0"/>
              </a:spcAft>
              <a:buNone/>
            </a:pPr>
            <a:r>
              <a:rPr lang="fr" sz="1200">
                <a:solidFill>
                  <a:srgbClr val="666666"/>
                </a:solidFill>
                <a:latin typeface="Poppins"/>
                <a:ea typeface="Poppins"/>
                <a:cs typeface="Poppins"/>
                <a:sym typeface="Poppins"/>
              </a:rPr>
              <a:t>Argument 3 / </a:t>
            </a:r>
            <a:r>
              <a:rPr baseline="-25000" lang="fr" sz="1200">
                <a:solidFill>
                  <a:srgbClr val="666666"/>
                </a:solidFill>
                <a:latin typeface="Poppins"/>
                <a:ea typeface="Poppins"/>
                <a:cs typeface="Poppins"/>
                <a:sym typeface="Poppins"/>
              </a:rPr>
              <a:t>Acquis</a:t>
            </a:r>
            <a:endParaRPr baseline="-25000" sz="1200">
              <a:solidFill>
                <a:srgbClr val="666666"/>
              </a:solidFill>
              <a:latin typeface="Poppins"/>
              <a:ea typeface="Poppins"/>
              <a:cs typeface="Poppins"/>
              <a:sym typeface="Poppins"/>
            </a:endParaRPr>
          </a:p>
          <a:p>
            <a:pPr indent="0" lvl="0" marL="0" rtl="0" algn="l">
              <a:lnSpc>
                <a:spcPct val="115000"/>
              </a:lnSpc>
              <a:spcBef>
                <a:spcPts val="400"/>
              </a:spcBef>
              <a:spcAft>
                <a:spcPts val="0"/>
              </a:spcAft>
              <a:buNone/>
            </a:pPr>
            <a:r>
              <a:rPr lang="fr" sz="900">
                <a:solidFill>
                  <a:srgbClr val="0000FF"/>
                </a:solidFill>
                <a:latin typeface="Poppins"/>
                <a:ea typeface="Poppins"/>
                <a:cs typeface="Poppins"/>
                <a:sym typeface="Poppins"/>
              </a:rPr>
              <a:t>Jean 14:17</a:t>
            </a:r>
            <a:endParaRPr sz="900">
              <a:solidFill>
                <a:srgbClr val="0000FF"/>
              </a:solidFill>
              <a:latin typeface="Poppins"/>
              <a:ea typeface="Poppins"/>
              <a:cs typeface="Poppins"/>
              <a:sym typeface="Poppins"/>
            </a:endParaRPr>
          </a:p>
          <a:p>
            <a:pPr indent="0" lvl="0" marL="457200" rtl="0" algn="l">
              <a:lnSpc>
                <a:spcPct val="115000"/>
              </a:lnSpc>
              <a:spcBef>
                <a:spcPts val="1000"/>
              </a:spcBef>
              <a:spcAft>
                <a:spcPts val="0"/>
              </a:spcAft>
              <a:buNone/>
            </a:pPr>
            <a:r>
              <a:rPr lang="fr" sz="900">
                <a:solidFill>
                  <a:srgbClr val="0000FF"/>
                </a:solidFill>
                <a:latin typeface="Poppins"/>
                <a:ea typeface="Poppins"/>
                <a:cs typeface="Poppins"/>
                <a:sym typeface="Poppins"/>
              </a:rPr>
              <a:t>l'Esprit de vérité, que le monde ne peut </a:t>
            </a:r>
            <a:r>
              <a:rPr b="1" lang="fr" sz="900">
                <a:solidFill>
                  <a:srgbClr val="0000FF"/>
                </a:solidFill>
                <a:latin typeface="Poppins"/>
                <a:ea typeface="Poppins"/>
                <a:cs typeface="Poppins"/>
                <a:sym typeface="Poppins"/>
              </a:rPr>
              <a:t>recevoir</a:t>
            </a:r>
            <a:r>
              <a:rPr lang="fr" sz="900">
                <a:solidFill>
                  <a:srgbClr val="0000FF"/>
                </a:solidFill>
                <a:latin typeface="Poppins"/>
                <a:ea typeface="Poppins"/>
                <a:cs typeface="Poppins"/>
                <a:sym typeface="Poppins"/>
              </a:rPr>
              <a:t>, parce qu'il ne le voit point et ne le connaît point; mais vous, vous le connaissez, car il demeure avec vous, </a:t>
            </a:r>
            <a:r>
              <a:rPr b="1" lang="fr" sz="900">
                <a:solidFill>
                  <a:srgbClr val="0000FF"/>
                </a:solidFill>
                <a:latin typeface="Poppins"/>
                <a:ea typeface="Poppins"/>
                <a:cs typeface="Poppins"/>
                <a:sym typeface="Poppins"/>
              </a:rPr>
              <a:t>et il sera en vous.</a:t>
            </a:r>
            <a:endParaRPr b="1" sz="900">
              <a:solidFill>
                <a:srgbClr val="0000FF"/>
              </a:solidFill>
              <a:latin typeface="Poppins"/>
              <a:ea typeface="Poppins"/>
              <a:cs typeface="Poppins"/>
              <a:sym typeface="Poppins"/>
            </a:endParaRPr>
          </a:p>
          <a:p>
            <a:pPr indent="0" lvl="0" marL="0" rtl="0" algn="l">
              <a:lnSpc>
                <a:spcPct val="115000"/>
              </a:lnSpc>
              <a:spcBef>
                <a:spcPts val="1000"/>
              </a:spcBef>
              <a:spcAft>
                <a:spcPts val="0"/>
              </a:spcAft>
              <a:buNone/>
            </a:pPr>
            <a:r>
              <a:rPr lang="fr" sz="900">
                <a:solidFill>
                  <a:srgbClr val="0000FF"/>
                </a:solidFill>
                <a:latin typeface="Poppins"/>
                <a:ea typeface="Poppins"/>
                <a:cs typeface="Poppins"/>
                <a:sym typeface="Poppins"/>
              </a:rPr>
              <a:t>Κατα ιωαννην 14:17</a:t>
            </a:r>
            <a:endParaRPr b="1" sz="900">
              <a:solidFill>
                <a:srgbClr val="0000FF"/>
              </a:solidFill>
              <a:latin typeface="Poppins"/>
              <a:ea typeface="Poppins"/>
              <a:cs typeface="Poppins"/>
              <a:sym typeface="Poppins"/>
            </a:endParaRPr>
          </a:p>
          <a:p>
            <a:pPr indent="0" lvl="0" marL="457200" rtl="0" algn="l">
              <a:lnSpc>
                <a:spcPct val="115000"/>
              </a:lnSpc>
              <a:spcBef>
                <a:spcPts val="1000"/>
              </a:spcBef>
              <a:spcAft>
                <a:spcPts val="0"/>
              </a:spcAft>
              <a:buNone/>
            </a:pPr>
            <a:r>
              <a:rPr lang="fr" sz="900">
                <a:solidFill>
                  <a:srgbClr val="0000FF"/>
                </a:solidFill>
                <a:latin typeface="Poppins"/>
                <a:ea typeface="Poppins"/>
                <a:cs typeface="Poppins"/>
                <a:sym typeface="Poppins"/>
              </a:rPr>
              <a:t>τὸ πνεῦμα τῆς ἀληθείας, ὃ ὁ κόσμος οὐ δύναται </a:t>
            </a:r>
            <a:r>
              <a:rPr b="1" lang="fr" sz="900">
                <a:solidFill>
                  <a:srgbClr val="0000FF"/>
                </a:solidFill>
                <a:latin typeface="Poppins"/>
                <a:ea typeface="Poppins"/>
                <a:cs typeface="Poppins"/>
                <a:sym typeface="Poppins"/>
              </a:rPr>
              <a:t>λαβεῖν</a:t>
            </a:r>
            <a:r>
              <a:rPr lang="fr" sz="900">
                <a:solidFill>
                  <a:srgbClr val="0000FF"/>
                </a:solidFill>
                <a:latin typeface="Poppins"/>
                <a:ea typeface="Poppins"/>
                <a:cs typeface="Poppins"/>
                <a:sym typeface="Poppins"/>
              </a:rPr>
              <a:t>, ὅτι οὐ θεωρεῖ αὐτὸ οὐδὲ ⸀γινώσκει· ⸀ὑμεῖς γινώσκετε αὐτό, ὅτι παρ’ ὑμῖν μένει </a:t>
            </a:r>
            <a:r>
              <a:rPr b="1" lang="fr" sz="900">
                <a:solidFill>
                  <a:srgbClr val="0000FF"/>
                </a:solidFill>
                <a:latin typeface="Poppins"/>
                <a:ea typeface="Poppins"/>
                <a:cs typeface="Poppins"/>
                <a:sym typeface="Poppins"/>
              </a:rPr>
              <a:t>καὶ ἐν ὑμῖν ⸀ἔσται.</a:t>
            </a:r>
            <a:endParaRPr b="1" sz="900">
              <a:solidFill>
                <a:srgbClr val="0000FF"/>
              </a:solidFill>
              <a:latin typeface="Poppins"/>
              <a:ea typeface="Poppins"/>
              <a:cs typeface="Poppins"/>
              <a:sym typeface="Poppins"/>
            </a:endParaRPr>
          </a:p>
          <a:p>
            <a:pPr indent="0" lvl="0" marL="0" rtl="0" algn="l">
              <a:lnSpc>
                <a:spcPct val="115000"/>
              </a:lnSpc>
              <a:spcBef>
                <a:spcPts val="1000"/>
              </a:spcBef>
              <a:spcAft>
                <a:spcPts val="0"/>
              </a:spcAft>
              <a:buNone/>
            </a:pPr>
            <a:r>
              <a:rPr lang="fr" sz="900">
                <a:solidFill>
                  <a:schemeClr val="dk1"/>
                </a:solidFill>
                <a:latin typeface="Poppins"/>
                <a:ea typeface="Poppins"/>
                <a:cs typeface="Poppins"/>
                <a:sym typeface="Poppins"/>
              </a:rPr>
              <a:t>Jésus dit du paraclet (Jn 14:17) qu’il sera :</a:t>
            </a:r>
            <a:endParaRPr sz="900">
              <a:solidFill>
                <a:schemeClr val="dk1"/>
              </a:solidFill>
              <a:latin typeface="Poppins"/>
              <a:ea typeface="Poppins"/>
              <a:cs typeface="Poppins"/>
              <a:sym typeface="Poppins"/>
            </a:endParaRPr>
          </a:p>
          <a:p>
            <a:pPr indent="-285750" lvl="0" marL="457200" rtl="0" algn="l">
              <a:lnSpc>
                <a:spcPct val="115000"/>
              </a:lnSpc>
              <a:spcBef>
                <a:spcPts val="1000"/>
              </a:spcBef>
              <a:spcAft>
                <a:spcPts val="0"/>
              </a:spcAft>
              <a:buClr>
                <a:schemeClr val="dk1"/>
              </a:buClr>
              <a:buSzPts val="900"/>
              <a:buFont typeface="Poppins"/>
              <a:buChar char="●"/>
            </a:pPr>
            <a:r>
              <a:rPr lang="fr" sz="900">
                <a:solidFill>
                  <a:schemeClr val="dk1"/>
                </a:solidFill>
                <a:latin typeface="Poppins"/>
                <a:ea typeface="Poppins"/>
                <a:cs typeface="Poppins"/>
                <a:sym typeface="Poppins"/>
              </a:rPr>
              <a:t>reçus/acquis (labein </a:t>
            </a:r>
            <a:r>
              <a:rPr lang="fr" sz="900" u="sng">
                <a:solidFill>
                  <a:srgbClr val="1155CC"/>
                </a:solidFill>
                <a:latin typeface="Poppins"/>
                <a:ea typeface="Poppins"/>
                <a:cs typeface="Poppins"/>
                <a:sym typeface="Poppins"/>
                <a:hlinkClick r:id="rId8">
                  <a:extLst>
                    <a:ext uri="{A12FA001-AC4F-418D-AE19-62706E023703}">
                      <ahyp:hlinkClr val="tx"/>
                    </a:ext>
                  </a:extLst>
                </a:hlinkClick>
              </a:rPr>
              <a:t>λαβεῖν</a:t>
            </a:r>
            <a:r>
              <a:rPr lang="fr" sz="900">
                <a:solidFill>
                  <a:schemeClr val="dk1"/>
                </a:solidFill>
                <a:latin typeface="Poppins"/>
                <a:ea typeface="Poppins"/>
                <a:cs typeface="Poppins"/>
                <a:sym typeface="Poppins"/>
              </a:rPr>
              <a:t>)</a:t>
            </a:r>
            <a:endParaRPr sz="900">
              <a:solidFill>
                <a:schemeClr val="dk1"/>
              </a:solidFill>
              <a:latin typeface="Poppins"/>
              <a:ea typeface="Poppins"/>
              <a:cs typeface="Poppins"/>
              <a:sym typeface="Poppins"/>
            </a:endParaRPr>
          </a:p>
          <a:p>
            <a:pPr indent="-285750" lvl="0" marL="457200" rtl="0" algn="l">
              <a:lnSpc>
                <a:spcPct val="115000"/>
              </a:lnSpc>
              <a:spcBef>
                <a:spcPts val="0"/>
              </a:spcBef>
              <a:spcAft>
                <a:spcPts val="0"/>
              </a:spcAft>
              <a:buClr>
                <a:schemeClr val="dk1"/>
              </a:buClr>
              <a:buSzPts val="900"/>
              <a:buFont typeface="Poppins"/>
              <a:buChar char="●"/>
            </a:pPr>
            <a:r>
              <a:rPr lang="fr" sz="900">
                <a:solidFill>
                  <a:schemeClr val="dk1"/>
                </a:solidFill>
                <a:latin typeface="Poppins"/>
                <a:ea typeface="Poppins"/>
                <a:cs typeface="Poppins"/>
                <a:sym typeface="Poppins"/>
              </a:rPr>
              <a:t>dans les apôtres (en hymin </a:t>
            </a:r>
            <a:r>
              <a:rPr lang="fr" sz="900" u="sng">
                <a:solidFill>
                  <a:srgbClr val="1155CC"/>
                </a:solidFill>
                <a:latin typeface="Poppins"/>
                <a:ea typeface="Poppins"/>
                <a:cs typeface="Poppins"/>
                <a:sym typeface="Poppins"/>
                <a:hlinkClick r:id="rId9">
                  <a:extLst>
                    <a:ext uri="{A12FA001-AC4F-418D-AE19-62706E023703}">
                      <ahyp:hlinkClr val="tx"/>
                    </a:ext>
                  </a:extLst>
                </a:hlinkClick>
              </a:rPr>
              <a:t>ἐν ὑμῖν</a:t>
            </a:r>
            <a:r>
              <a:rPr lang="fr" sz="900">
                <a:solidFill>
                  <a:schemeClr val="dk1"/>
                </a:solidFill>
                <a:latin typeface="Poppins"/>
                <a:ea typeface="Poppins"/>
                <a:cs typeface="Poppins"/>
                <a:sym typeface="Poppins"/>
              </a:rPr>
              <a:t>)</a:t>
            </a:r>
            <a:endParaRPr sz="900">
              <a:solidFill>
                <a:schemeClr val="dk1"/>
              </a:solidFill>
              <a:latin typeface="Poppins"/>
              <a:ea typeface="Poppins"/>
              <a:cs typeface="Poppins"/>
              <a:sym typeface="Poppins"/>
            </a:endParaRPr>
          </a:p>
          <a:p>
            <a:pPr indent="0" lvl="0" marL="0" rtl="0" algn="l">
              <a:lnSpc>
                <a:spcPct val="115000"/>
              </a:lnSpc>
              <a:spcBef>
                <a:spcPts val="1000"/>
              </a:spcBef>
              <a:spcAft>
                <a:spcPts val="0"/>
              </a:spcAft>
              <a:buNone/>
            </a:pPr>
            <a:r>
              <a:rPr lang="fr" sz="900">
                <a:solidFill>
                  <a:schemeClr val="dk1"/>
                </a:solidFill>
                <a:latin typeface="Poppins"/>
                <a:ea typeface="Poppins"/>
                <a:cs typeface="Poppins"/>
                <a:sym typeface="Poppins"/>
              </a:rPr>
              <a:t>Ce ne sont pas des </a:t>
            </a:r>
            <a:r>
              <a:rPr b="1" lang="fr" sz="900">
                <a:solidFill>
                  <a:schemeClr val="dk1"/>
                </a:solidFill>
                <a:latin typeface="Poppins"/>
                <a:ea typeface="Poppins"/>
                <a:cs typeface="Poppins"/>
                <a:sym typeface="Poppins"/>
              </a:rPr>
              <a:t>caractéristiques</a:t>
            </a:r>
            <a:r>
              <a:rPr lang="fr" sz="900">
                <a:solidFill>
                  <a:schemeClr val="dk1"/>
                </a:solidFill>
                <a:latin typeface="Poppins"/>
                <a:ea typeface="Poppins"/>
                <a:cs typeface="Poppins"/>
                <a:sym typeface="Poppins"/>
              </a:rPr>
              <a:t> d’un homme, mais </a:t>
            </a:r>
            <a:r>
              <a:rPr b="1" lang="fr" sz="900">
                <a:solidFill>
                  <a:schemeClr val="dk1"/>
                </a:solidFill>
                <a:latin typeface="Poppins"/>
                <a:ea typeface="Poppins"/>
                <a:cs typeface="Poppins"/>
                <a:sym typeface="Poppins"/>
              </a:rPr>
              <a:t>d’un esprit</a:t>
            </a:r>
            <a:r>
              <a:rPr lang="fr" sz="900">
                <a:solidFill>
                  <a:schemeClr val="dk1"/>
                </a:solidFill>
                <a:latin typeface="Poppins"/>
                <a:ea typeface="Poppins"/>
                <a:cs typeface="Poppins"/>
                <a:sym typeface="Poppins"/>
              </a:rPr>
              <a:t> comme </a:t>
            </a:r>
            <a:r>
              <a:rPr lang="fr" sz="900" u="sng">
                <a:solidFill>
                  <a:srgbClr val="1155CC"/>
                </a:solidFill>
                <a:latin typeface="Poppins"/>
                <a:ea typeface="Poppins"/>
                <a:cs typeface="Poppins"/>
                <a:sym typeface="Poppins"/>
                <a:hlinkClick r:id="rId10">
                  <a:extLst>
                    <a:ext uri="{A12FA001-AC4F-418D-AE19-62706E023703}">
                      <ahyp:hlinkClr val="tx"/>
                    </a:ext>
                  </a:extLst>
                </a:hlinkClick>
              </a:rPr>
              <a:t>vu précédemment</a:t>
            </a:r>
            <a:r>
              <a:rPr lang="fr" sz="900">
                <a:solidFill>
                  <a:schemeClr val="dk1"/>
                </a:solidFill>
                <a:latin typeface="Poppins"/>
                <a:ea typeface="Poppins"/>
                <a:cs typeface="Poppins"/>
                <a:sym typeface="Poppins"/>
              </a:rPr>
              <a:t>. SI le musulman utilise Jn 15:4 pour dire que Muhammad est dans les apôtres comme ceux ci sont en christ, il faut savoir que c’est </a:t>
            </a:r>
            <a:r>
              <a:rPr b="1" lang="fr" sz="900">
                <a:solidFill>
                  <a:schemeClr val="dk1"/>
                </a:solidFill>
                <a:latin typeface="Poppins"/>
                <a:ea typeface="Poppins"/>
                <a:cs typeface="Poppins"/>
                <a:sym typeface="Poppins"/>
              </a:rPr>
              <a:t>une parabole</a:t>
            </a:r>
            <a:r>
              <a:rPr lang="fr" sz="900">
                <a:solidFill>
                  <a:schemeClr val="dk1"/>
                </a:solidFill>
                <a:latin typeface="Poppins"/>
                <a:ea typeface="Poppins"/>
                <a:cs typeface="Poppins"/>
                <a:sym typeface="Poppins"/>
              </a:rPr>
              <a:t>, la parabole du Cep et que le verset 5 dit que </a:t>
            </a:r>
            <a:r>
              <a:rPr b="1" lang="fr" sz="900">
                <a:solidFill>
                  <a:schemeClr val="dk1"/>
                </a:solidFill>
                <a:latin typeface="Poppins"/>
                <a:ea typeface="Poppins"/>
                <a:cs typeface="Poppins"/>
                <a:sym typeface="Poppins"/>
              </a:rPr>
              <a:t>sans Christ ils ne peuvent rien faire</a:t>
            </a:r>
            <a:r>
              <a:rPr lang="fr" sz="900">
                <a:solidFill>
                  <a:schemeClr val="dk1"/>
                </a:solidFill>
                <a:latin typeface="Poppins"/>
                <a:ea typeface="Poppins"/>
                <a:cs typeface="Poppins"/>
                <a:sym typeface="Poppins"/>
              </a:rPr>
              <a:t>.</a:t>
            </a:r>
            <a:endParaRPr sz="900">
              <a:solidFill>
                <a:schemeClr val="dk1"/>
              </a:solidFill>
              <a:latin typeface="Poppins"/>
              <a:ea typeface="Poppins"/>
              <a:cs typeface="Poppins"/>
              <a:sym typeface="Poppins"/>
            </a:endParaRPr>
          </a:p>
          <a:p>
            <a:pPr indent="0" lvl="0" marL="0" rtl="0" algn="l">
              <a:lnSpc>
                <a:spcPct val="115000"/>
              </a:lnSpc>
              <a:spcBef>
                <a:spcPts val="1000"/>
              </a:spcBef>
              <a:spcAft>
                <a:spcPts val="0"/>
              </a:spcAft>
              <a:buNone/>
            </a:pPr>
            <a:r>
              <a:rPr lang="fr" sz="900">
                <a:solidFill>
                  <a:srgbClr val="FF0000"/>
                </a:solidFill>
                <a:latin typeface="Poppins"/>
                <a:ea typeface="Poppins"/>
                <a:cs typeface="Poppins"/>
                <a:sym typeface="Poppins"/>
              </a:rPr>
              <a:t>Muhammad est-il </a:t>
            </a:r>
            <a:r>
              <a:rPr b="1" lang="fr" sz="900">
                <a:solidFill>
                  <a:srgbClr val="FF0000"/>
                </a:solidFill>
                <a:latin typeface="Poppins"/>
                <a:ea typeface="Poppins"/>
                <a:cs typeface="Poppins"/>
                <a:sym typeface="Poppins"/>
              </a:rPr>
              <a:t>en nous ?</a:t>
            </a:r>
            <a:r>
              <a:rPr lang="fr" sz="900">
                <a:solidFill>
                  <a:srgbClr val="FF0000"/>
                </a:solidFill>
                <a:latin typeface="Poppins"/>
                <a:ea typeface="Poppins"/>
                <a:cs typeface="Poppins"/>
                <a:sym typeface="Poppins"/>
              </a:rPr>
              <a:t> Serait il devenu un fantôme qui s'appellerait l’Esprit de vérité après sa mort ? Un menteur (1 Jn 2:22) peut-il être appelé esprit de vérité ?</a:t>
            </a:r>
            <a:endParaRPr sz="900">
              <a:solidFill>
                <a:srgbClr val="FF0000"/>
              </a:solidFill>
              <a:latin typeface="Poppins"/>
              <a:ea typeface="Poppins"/>
              <a:cs typeface="Poppins"/>
              <a:sym typeface="Poppins"/>
            </a:endParaRPr>
          </a:p>
          <a:p>
            <a:pPr indent="0" lvl="0" marL="0" rtl="0" algn="l">
              <a:lnSpc>
                <a:spcPct val="115000"/>
              </a:lnSpc>
              <a:spcBef>
                <a:spcPts val="1000"/>
              </a:spcBef>
              <a:spcAft>
                <a:spcPts val="0"/>
              </a:spcAft>
              <a:buNone/>
            </a:pPr>
            <a:r>
              <a:rPr lang="fr" sz="900">
                <a:solidFill>
                  <a:srgbClr val="FF0000"/>
                </a:solidFill>
                <a:latin typeface="Poppins"/>
                <a:ea typeface="Poppins"/>
                <a:cs typeface="Poppins"/>
                <a:sym typeface="Poppins"/>
              </a:rPr>
              <a:t>Qui ici peut dire je </a:t>
            </a:r>
            <a:r>
              <a:rPr b="1" lang="fr" sz="900">
                <a:solidFill>
                  <a:srgbClr val="FF0000"/>
                </a:solidFill>
                <a:latin typeface="Poppins"/>
                <a:ea typeface="Poppins"/>
                <a:cs typeface="Poppins"/>
                <a:sym typeface="Poppins"/>
              </a:rPr>
              <a:t>possède Muhammad ?</a:t>
            </a:r>
            <a:r>
              <a:rPr lang="fr" sz="900">
                <a:solidFill>
                  <a:srgbClr val="FF0000"/>
                </a:solidFill>
                <a:latin typeface="Poppins"/>
                <a:ea typeface="Poppins"/>
                <a:cs typeface="Poppins"/>
                <a:sym typeface="Poppins"/>
              </a:rPr>
              <a:t> et pourtant nous pouvons affirmer que </a:t>
            </a:r>
            <a:r>
              <a:rPr b="1" lang="fr" sz="900">
                <a:solidFill>
                  <a:srgbClr val="FF0000"/>
                </a:solidFill>
                <a:latin typeface="Poppins"/>
                <a:ea typeface="Poppins"/>
                <a:cs typeface="Poppins"/>
                <a:sym typeface="Poppins"/>
              </a:rPr>
              <a:t>les apôtres possèdent le Saint Esprit</a:t>
            </a:r>
            <a:r>
              <a:rPr lang="fr" sz="900">
                <a:solidFill>
                  <a:srgbClr val="FF0000"/>
                </a:solidFill>
                <a:latin typeface="Poppins"/>
                <a:ea typeface="Poppins"/>
                <a:cs typeface="Poppins"/>
                <a:sym typeface="Poppins"/>
              </a:rPr>
              <a:t>.</a:t>
            </a:r>
            <a:endParaRPr sz="900">
              <a:solidFill>
                <a:srgbClr val="FF0000"/>
              </a:solidFill>
              <a:latin typeface="Poppins"/>
              <a:ea typeface="Poppins"/>
              <a:cs typeface="Poppins"/>
              <a:sym typeface="Poppins"/>
            </a:endParaRPr>
          </a:p>
          <a:p>
            <a:pPr indent="0" lvl="0" marL="0" rtl="0" algn="l">
              <a:lnSpc>
                <a:spcPct val="115000"/>
              </a:lnSpc>
              <a:spcBef>
                <a:spcPts val="1000"/>
              </a:spcBef>
              <a:spcAft>
                <a:spcPts val="0"/>
              </a:spcAft>
              <a:buNone/>
            </a:pPr>
            <a:r>
              <a:rPr lang="fr" sz="900">
                <a:solidFill>
                  <a:srgbClr val="FF0000"/>
                </a:solidFill>
                <a:latin typeface="Poppins"/>
                <a:ea typeface="Poppins"/>
                <a:cs typeface="Poppins"/>
                <a:sym typeface="Poppins"/>
              </a:rPr>
              <a:t>Pourquoi dans la critique universitaire, parle-t-on d’Esprit Paraclet pour identifier le paraclet johannique ?</a:t>
            </a:r>
            <a:endParaRPr sz="900">
              <a:solidFill>
                <a:srgbClr val="FF0000"/>
              </a:solidFill>
              <a:latin typeface="Poppins"/>
              <a:ea typeface="Poppins"/>
              <a:cs typeface="Poppins"/>
              <a:sym typeface="Poppins"/>
            </a:endParaRPr>
          </a:p>
          <a:p>
            <a:pPr indent="0" lvl="0" marL="0" rtl="0" algn="l">
              <a:lnSpc>
                <a:spcPct val="115000"/>
              </a:lnSpc>
              <a:spcBef>
                <a:spcPts val="1000"/>
              </a:spcBef>
              <a:spcAft>
                <a:spcPts val="0"/>
              </a:spcAft>
              <a:buNone/>
            </a:pPr>
            <a:r>
              <a:rPr lang="fr" sz="900">
                <a:solidFill>
                  <a:srgbClr val="FF0000"/>
                </a:solidFill>
                <a:latin typeface="Poppins"/>
                <a:ea typeface="Poppins"/>
                <a:cs typeface="Poppins"/>
                <a:sym typeface="Poppins"/>
              </a:rPr>
              <a:t>Voir aussi : </a:t>
            </a:r>
            <a:r>
              <a:rPr b="1" lang="fr" sz="900" u="sng">
                <a:solidFill>
                  <a:srgbClr val="FF0000"/>
                </a:solidFill>
                <a:latin typeface="Poppins"/>
                <a:ea typeface="Poppins"/>
                <a:cs typeface="Poppins"/>
                <a:sym typeface="Poppins"/>
                <a:hlinkClick r:id="rId11">
                  <a:extLst>
                    <a:ext uri="{A12FA001-AC4F-418D-AE19-62706E023703}">
                      <ahyp:hlinkClr val="tx"/>
                    </a:ext>
                  </a:extLst>
                </a:hlinkClick>
              </a:rPr>
              <a:t>Muhammad n’est pas le Paraclet</a:t>
            </a:r>
            <a:r>
              <a:rPr lang="fr" sz="900" u="sng">
                <a:solidFill>
                  <a:srgbClr val="FF0000"/>
                </a:solidFill>
                <a:latin typeface="Poppins"/>
                <a:ea typeface="Poppins"/>
                <a:cs typeface="Poppins"/>
                <a:sym typeface="Poppins"/>
                <a:hlinkClick r:id="rId12">
                  <a:extLst>
                    <a:ext uri="{A12FA001-AC4F-418D-AE19-62706E023703}">
                      <ahyp:hlinkClr val="tx"/>
                    </a:ext>
                  </a:extLst>
                </a:hlinkClick>
              </a:rPr>
              <a:t>.</a:t>
            </a:r>
            <a:endParaRPr sz="900">
              <a:solidFill>
                <a:srgbClr val="FF0000"/>
              </a:solidFill>
              <a:latin typeface="Poppins"/>
              <a:ea typeface="Poppins"/>
              <a:cs typeface="Poppins"/>
              <a:sym typeface="Poppins"/>
            </a:endParaRPr>
          </a:p>
          <a:p>
            <a:pPr indent="0" lvl="0" marL="0" rtl="0" algn="l">
              <a:lnSpc>
                <a:spcPct val="115000"/>
              </a:lnSpc>
              <a:spcBef>
                <a:spcPts val="1000"/>
              </a:spcBef>
              <a:spcAft>
                <a:spcPts val="0"/>
              </a:spcAft>
              <a:buNone/>
            </a:pPr>
            <a:r>
              <a:rPr lang="fr" sz="900">
                <a:solidFill>
                  <a:schemeClr val="dk1"/>
                </a:solidFill>
                <a:latin typeface="Poppins"/>
                <a:ea typeface="Poppins"/>
                <a:cs typeface="Poppins"/>
                <a:sym typeface="Poppins"/>
              </a:rPr>
              <a:t>Voir aussi : </a:t>
            </a:r>
            <a:r>
              <a:rPr lang="fr" sz="900" u="sng">
                <a:solidFill>
                  <a:srgbClr val="1155CC"/>
                </a:solidFill>
                <a:latin typeface="Poppins"/>
                <a:ea typeface="Poppins"/>
                <a:cs typeface="Poppins"/>
                <a:sym typeface="Poppins"/>
                <a:hlinkClick r:id="rId13">
                  <a:extLst>
                    <a:ext uri="{A12FA001-AC4F-418D-AE19-62706E023703}">
                      <ahyp:hlinkClr val="tx"/>
                    </a:ext>
                  </a:extLst>
                </a:hlinkClick>
              </a:rPr>
              <a:t>Le paraclet est un esprit</a:t>
            </a:r>
            <a:r>
              <a:rPr lang="fr" sz="900">
                <a:solidFill>
                  <a:schemeClr val="dk1"/>
                </a:solidFill>
                <a:latin typeface="Poppins"/>
                <a:ea typeface="Poppins"/>
                <a:cs typeface="Poppins"/>
                <a:sym typeface="Poppins"/>
              </a:rPr>
              <a:t>.</a:t>
            </a:r>
            <a:endParaRPr sz="900">
              <a:solidFill>
                <a:srgbClr val="FF0000"/>
              </a:solidFill>
              <a:latin typeface="Poppins"/>
              <a:ea typeface="Poppins"/>
              <a:cs typeface="Poppins"/>
              <a:sym typeface="Poppins"/>
            </a:endParaRPr>
          </a:p>
          <a:p>
            <a:pPr indent="0" lvl="0" marL="0" rtl="0" algn="l">
              <a:lnSpc>
                <a:spcPct val="115000"/>
              </a:lnSpc>
              <a:spcBef>
                <a:spcPts val="1400"/>
              </a:spcBef>
              <a:spcAft>
                <a:spcPts val="0"/>
              </a:spcAft>
              <a:buNone/>
            </a:pPr>
            <a:r>
              <a:rPr lang="fr" sz="1200">
                <a:solidFill>
                  <a:srgbClr val="666666"/>
                </a:solidFill>
                <a:latin typeface="Poppins"/>
                <a:ea typeface="Poppins"/>
                <a:cs typeface="Poppins"/>
                <a:sym typeface="Poppins"/>
              </a:rPr>
              <a:t>Argument 4 / </a:t>
            </a:r>
            <a:r>
              <a:rPr baseline="-25000" lang="fr" sz="1200">
                <a:solidFill>
                  <a:srgbClr val="666666"/>
                </a:solidFill>
                <a:latin typeface="Poppins"/>
                <a:ea typeface="Poppins"/>
                <a:cs typeface="Poppins"/>
                <a:sym typeface="Poppins"/>
              </a:rPr>
              <a:t>Provient du Père</a:t>
            </a:r>
            <a:endParaRPr baseline="-25000" sz="1500">
              <a:solidFill>
                <a:schemeClr val="dk1"/>
              </a:solidFill>
              <a:latin typeface="Poppins"/>
              <a:ea typeface="Poppins"/>
              <a:cs typeface="Poppins"/>
              <a:sym typeface="Poppins"/>
            </a:endParaRPr>
          </a:p>
          <a:p>
            <a:pPr indent="0" lvl="0" marL="0" rtl="0" algn="l">
              <a:lnSpc>
                <a:spcPct val="115000"/>
              </a:lnSpc>
              <a:spcBef>
                <a:spcPts val="1000"/>
              </a:spcBef>
              <a:spcAft>
                <a:spcPts val="0"/>
              </a:spcAft>
              <a:buNone/>
            </a:pPr>
            <a:r>
              <a:rPr i="1" lang="fr" sz="900" u="sng">
                <a:solidFill>
                  <a:schemeClr val="dk1"/>
                </a:solidFill>
                <a:latin typeface="Poppins"/>
                <a:ea typeface="Poppins"/>
                <a:cs typeface="Poppins"/>
                <a:sym typeface="Poppins"/>
              </a:rPr>
              <a:t>Muhammad ne peut être le paraclet car il ne provient pas du Père.</a:t>
            </a:r>
            <a:endParaRPr baseline="-25000" sz="900">
              <a:solidFill>
                <a:schemeClr val="dk1"/>
              </a:solidFill>
              <a:latin typeface="Poppins"/>
              <a:ea typeface="Poppins"/>
              <a:cs typeface="Poppins"/>
              <a:sym typeface="Poppins"/>
            </a:endParaRPr>
          </a:p>
          <a:p>
            <a:pPr indent="0" lvl="0" marL="0" rtl="0" algn="l">
              <a:lnSpc>
                <a:spcPct val="115000"/>
              </a:lnSpc>
              <a:spcBef>
                <a:spcPts val="1000"/>
              </a:spcBef>
              <a:spcAft>
                <a:spcPts val="0"/>
              </a:spcAft>
              <a:buNone/>
            </a:pPr>
            <a:r>
              <a:rPr lang="fr" sz="900">
                <a:solidFill>
                  <a:srgbClr val="0000FF"/>
                </a:solidFill>
                <a:latin typeface="Poppins"/>
                <a:ea typeface="Poppins"/>
                <a:cs typeface="Poppins"/>
                <a:sym typeface="Poppins"/>
              </a:rPr>
              <a:t>Jean 15:26</a:t>
            </a:r>
            <a:endParaRPr sz="900">
              <a:solidFill>
                <a:srgbClr val="0000FF"/>
              </a:solidFill>
              <a:latin typeface="Poppins"/>
              <a:ea typeface="Poppins"/>
              <a:cs typeface="Poppins"/>
              <a:sym typeface="Poppins"/>
            </a:endParaRPr>
          </a:p>
          <a:p>
            <a:pPr indent="0" lvl="0" marL="457200" rtl="0" algn="l">
              <a:lnSpc>
                <a:spcPct val="115000"/>
              </a:lnSpc>
              <a:spcBef>
                <a:spcPts val="1000"/>
              </a:spcBef>
              <a:spcAft>
                <a:spcPts val="0"/>
              </a:spcAft>
              <a:buNone/>
            </a:pPr>
            <a:r>
              <a:rPr lang="fr" sz="900">
                <a:solidFill>
                  <a:srgbClr val="0000FF"/>
                </a:solidFill>
                <a:latin typeface="Poppins"/>
                <a:ea typeface="Poppins"/>
                <a:cs typeface="Poppins"/>
                <a:sym typeface="Poppins"/>
              </a:rPr>
              <a:t>Quand sera venu le consolateur, que je vous enverrai de la part du Père, l'Esprit de vérité, </a:t>
            </a:r>
            <a:r>
              <a:rPr b="1" lang="fr" sz="900">
                <a:solidFill>
                  <a:srgbClr val="0000FF"/>
                </a:solidFill>
                <a:latin typeface="Poppins"/>
                <a:ea typeface="Poppins"/>
                <a:cs typeface="Poppins"/>
                <a:sym typeface="Poppins"/>
              </a:rPr>
              <a:t>qui vient (ekporeuetai / ἐκπορεύεται) du (para / παρὰ) Père</a:t>
            </a:r>
            <a:r>
              <a:rPr lang="fr" sz="900">
                <a:solidFill>
                  <a:srgbClr val="0000FF"/>
                </a:solidFill>
                <a:latin typeface="Poppins"/>
                <a:ea typeface="Poppins"/>
                <a:cs typeface="Poppins"/>
                <a:sym typeface="Poppins"/>
              </a:rPr>
              <a:t>, il rendra témoignage de moi;</a:t>
            </a:r>
            <a:endParaRPr sz="900">
              <a:solidFill>
                <a:srgbClr val="0000FF"/>
              </a:solidFill>
              <a:latin typeface="Poppins"/>
              <a:ea typeface="Poppins"/>
              <a:cs typeface="Poppins"/>
              <a:sym typeface="Poppins"/>
            </a:endParaRPr>
          </a:p>
          <a:p>
            <a:pPr indent="0" lvl="0" marL="0" rtl="0" algn="l">
              <a:lnSpc>
                <a:spcPct val="115000"/>
              </a:lnSpc>
              <a:spcBef>
                <a:spcPts val="1000"/>
              </a:spcBef>
              <a:spcAft>
                <a:spcPts val="0"/>
              </a:spcAft>
              <a:buNone/>
            </a:pPr>
            <a:r>
              <a:rPr lang="fr" sz="900">
                <a:solidFill>
                  <a:srgbClr val="0000FF"/>
                </a:solidFill>
                <a:latin typeface="Poppins"/>
                <a:ea typeface="Poppins"/>
                <a:cs typeface="Poppins"/>
                <a:sym typeface="Poppins"/>
              </a:rPr>
              <a:t>Κατα ιωαννην 15:26</a:t>
            </a:r>
            <a:endParaRPr sz="900">
              <a:solidFill>
                <a:srgbClr val="0000FF"/>
              </a:solidFill>
              <a:latin typeface="Poppins"/>
              <a:ea typeface="Poppins"/>
              <a:cs typeface="Poppins"/>
              <a:sym typeface="Poppins"/>
            </a:endParaRPr>
          </a:p>
          <a:p>
            <a:pPr indent="0" lvl="0" marL="457200" rtl="0" algn="l">
              <a:lnSpc>
                <a:spcPct val="115000"/>
              </a:lnSpc>
              <a:spcBef>
                <a:spcPts val="1000"/>
              </a:spcBef>
              <a:spcAft>
                <a:spcPts val="0"/>
              </a:spcAft>
              <a:buNone/>
            </a:pPr>
            <a:r>
              <a:rPr lang="fr" sz="900">
                <a:solidFill>
                  <a:srgbClr val="0000FF"/>
                </a:solidFill>
                <a:latin typeface="Poppins"/>
                <a:ea typeface="Poppins"/>
                <a:cs typeface="Poppins"/>
                <a:sym typeface="Poppins"/>
              </a:rPr>
              <a:t>⸀Ὅταν ἔλθῃ ὁ παράκλητος ὃν ἐγὼ πέμψω ὑμῖν παρὰ τοῦ πατρός, τὸ πνεῦμα τῆς ἀληθείας ὃ </a:t>
            </a:r>
            <a:r>
              <a:rPr b="1" lang="fr" sz="900">
                <a:solidFill>
                  <a:srgbClr val="0000FF"/>
                </a:solidFill>
                <a:latin typeface="Poppins"/>
                <a:ea typeface="Poppins"/>
                <a:cs typeface="Poppins"/>
                <a:sym typeface="Poppins"/>
              </a:rPr>
              <a:t>παρὰ</a:t>
            </a:r>
            <a:r>
              <a:rPr lang="fr" sz="900">
                <a:solidFill>
                  <a:srgbClr val="0000FF"/>
                </a:solidFill>
                <a:latin typeface="Poppins"/>
                <a:ea typeface="Poppins"/>
                <a:cs typeface="Poppins"/>
                <a:sym typeface="Poppins"/>
              </a:rPr>
              <a:t> τοῦ πατρὸς </a:t>
            </a:r>
            <a:r>
              <a:rPr b="1" lang="fr" sz="900">
                <a:solidFill>
                  <a:srgbClr val="0000FF"/>
                </a:solidFill>
                <a:latin typeface="Poppins"/>
                <a:ea typeface="Poppins"/>
                <a:cs typeface="Poppins"/>
                <a:sym typeface="Poppins"/>
              </a:rPr>
              <a:t>ἐκπορεύεται</a:t>
            </a:r>
            <a:r>
              <a:rPr lang="fr" sz="900">
                <a:solidFill>
                  <a:srgbClr val="0000FF"/>
                </a:solidFill>
                <a:latin typeface="Poppins"/>
                <a:ea typeface="Poppins"/>
                <a:cs typeface="Poppins"/>
                <a:sym typeface="Poppins"/>
              </a:rPr>
              <a:t>, ἐκεῖνος μαρτυρήσει περὶ ἐμοῦ·</a:t>
            </a:r>
            <a:endParaRPr i="1" sz="900" u="sng">
              <a:solidFill>
                <a:schemeClr val="dk1"/>
              </a:solidFill>
              <a:latin typeface="Poppins"/>
              <a:ea typeface="Poppins"/>
              <a:cs typeface="Poppins"/>
              <a:sym typeface="Poppins"/>
            </a:endParaRPr>
          </a:p>
          <a:p>
            <a:pPr indent="0" lvl="0" marL="0" rtl="0" algn="l">
              <a:lnSpc>
                <a:spcPct val="115000"/>
              </a:lnSpc>
              <a:spcBef>
                <a:spcPts val="1000"/>
              </a:spcBef>
              <a:spcAft>
                <a:spcPts val="0"/>
              </a:spcAft>
              <a:buNone/>
            </a:pPr>
            <a:r>
              <a:rPr lang="fr" sz="900">
                <a:solidFill>
                  <a:schemeClr val="dk1"/>
                </a:solidFill>
                <a:latin typeface="Poppins"/>
                <a:ea typeface="Poppins"/>
                <a:cs typeface="Poppins"/>
                <a:sym typeface="Poppins"/>
              </a:rPr>
              <a:t>Ici le mot παρὰ (</a:t>
            </a:r>
            <a:r>
              <a:rPr lang="fr" sz="900" u="sng">
                <a:solidFill>
                  <a:srgbClr val="1155CC"/>
                </a:solidFill>
                <a:latin typeface="Poppins"/>
                <a:ea typeface="Poppins"/>
                <a:cs typeface="Poppins"/>
                <a:sym typeface="Poppins"/>
                <a:hlinkClick r:id="rId14">
                  <a:extLst>
                    <a:ext uri="{A12FA001-AC4F-418D-AE19-62706E023703}">
                      <ahyp:hlinkClr val="tx"/>
                    </a:ext>
                  </a:extLst>
                </a:hlinkClick>
              </a:rPr>
              <a:t>para</a:t>
            </a:r>
            <a:r>
              <a:rPr lang="fr" sz="900">
                <a:solidFill>
                  <a:schemeClr val="dk1"/>
                </a:solidFill>
                <a:latin typeface="Poppins"/>
                <a:ea typeface="Poppins"/>
                <a:cs typeface="Poppins"/>
                <a:sym typeface="Poppins"/>
              </a:rPr>
              <a:t>) est utiliser pour dire que le paraclet </a:t>
            </a:r>
            <a:r>
              <a:rPr b="1" lang="fr" sz="900">
                <a:solidFill>
                  <a:schemeClr val="dk1"/>
                </a:solidFill>
                <a:latin typeface="Poppins"/>
                <a:ea typeface="Poppins"/>
                <a:cs typeface="Poppins"/>
                <a:sym typeface="Poppins"/>
              </a:rPr>
              <a:t>vient du Père, part de chez le Père</a:t>
            </a:r>
            <a:r>
              <a:rPr lang="fr" sz="900">
                <a:solidFill>
                  <a:schemeClr val="dk1"/>
                </a:solidFill>
                <a:latin typeface="Poppins"/>
                <a:ea typeface="Poppins"/>
                <a:cs typeface="Poppins"/>
                <a:sym typeface="Poppins"/>
              </a:rPr>
              <a:t> avec une suggestion d'</a:t>
            </a:r>
            <a:r>
              <a:rPr b="1" lang="fr" sz="900">
                <a:solidFill>
                  <a:schemeClr val="dk1"/>
                </a:solidFill>
                <a:latin typeface="Poppins"/>
                <a:ea typeface="Poppins"/>
                <a:cs typeface="Poppins"/>
                <a:sym typeface="Poppins"/>
              </a:rPr>
              <a:t>union de lieu </a:t>
            </a:r>
            <a:r>
              <a:rPr lang="fr" sz="900">
                <a:solidFill>
                  <a:schemeClr val="dk1"/>
                </a:solidFill>
                <a:latin typeface="Poppins"/>
                <a:ea typeface="Poppins"/>
                <a:cs typeface="Poppins"/>
                <a:sym typeface="Poppins"/>
              </a:rPr>
              <a:t>ou de résidence quand il est utiliser avec les verbes : “venir”, “partir” et “se lever”. Ici le verbe ἐκπορεύεται (ekporeuetai) qui est utiliser qui correspond au verbe “venir”. On peut dire qu’ici le paraclet va “se déplacer d’un mouvement depuis les cieux jusqu'au apôtre".</a:t>
            </a:r>
            <a:endParaRPr sz="900">
              <a:solidFill>
                <a:schemeClr val="dk1"/>
              </a:solidFill>
              <a:latin typeface="Poppins"/>
              <a:ea typeface="Poppins"/>
              <a:cs typeface="Poppins"/>
              <a:sym typeface="Poppins"/>
            </a:endParaRPr>
          </a:p>
          <a:p>
            <a:pPr indent="0" lvl="0" marL="457200" rtl="0" algn="l">
              <a:lnSpc>
                <a:spcPct val="115000"/>
              </a:lnSpc>
              <a:spcBef>
                <a:spcPts val="1000"/>
              </a:spcBef>
              <a:spcAft>
                <a:spcPts val="1000"/>
              </a:spcAft>
              <a:buClr>
                <a:schemeClr val="dk1"/>
              </a:buClr>
              <a:buSzPts val="1100"/>
              <a:buFont typeface="Arial"/>
              <a:buNone/>
            </a:pPr>
            <a:r>
              <a:t/>
            </a:r>
            <a:endParaRPr b="1" sz="900">
              <a:solidFill>
                <a:srgbClr val="0000FF"/>
              </a:solidFill>
              <a:latin typeface="Poppins"/>
              <a:ea typeface="Poppins"/>
              <a:cs typeface="Poppins"/>
              <a:sym typeface="Poppins"/>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2014ae79438_0_3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2014ae79438_0_3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400"/>
              </a:spcBef>
              <a:spcAft>
                <a:spcPts val="0"/>
              </a:spcAft>
              <a:buClr>
                <a:schemeClr val="dk1"/>
              </a:buClr>
              <a:buSzPts val="1100"/>
              <a:buFont typeface="Arial"/>
              <a:buNone/>
            </a:pPr>
            <a:r>
              <a:rPr lang="fr" sz="1200">
                <a:solidFill>
                  <a:srgbClr val="666666"/>
                </a:solidFill>
                <a:latin typeface="Poppins"/>
                <a:ea typeface="Poppins"/>
                <a:cs typeface="Poppins"/>
                <a:sym typeface="Poppins"/>
              </a:rPr>
              <a:t>Argument 5 / </a:t>
            </a:r>
            <a:r>
              <a:rPr baseline="-25000" lang="fr" sz="1200">
                <a:solidFill>
                  <a:srgbClr val="666666"/>
                </a:solidFill>
                <a:latin typeface="Poppins"/>
                <a:ea typeface="Poppins"/>
                <a:cs typeface="Poppins"/>
                <a:sym typeface="Poppins"/>
              </a:rPr>
              <a:t>Pas un envoyé</a:t>
            </a:r>
            <a:endParaRPr sz="1200">
              <a:solidFill>
                <a:srgbClr val="666666"/>
              </a:solidFill>
              <a:latin typeface="Poppins"/>
              <a:ea typeface="Poppins"/>
              <a:cs typeface="Poppins"/>
              <a:sym typeface="Poppins"/>
            </a:endParaRPr>
          </a:p>
          <a:p>
            <a:pPr indent="0" lvl="0" marL="0" rtl="0" algn="l">
              <a:lnSpc>
                <a:spcPct val="115000"/>
              </a:lnSpc>
              <a:spcBef>
                <a:spcPts val="1000"/>
              </a:spcBef>
              <a:spcAft>
                <a:spcPts val="0"/>
              </a:spcAft>
              <a:buClr>
                <a:schemeClr val="dk1"/>
              </a:buClr>
              <a:buSzPts val="1100"/>
              <a:buFont typeface="Arial"/>
              <a:buNone/>
            </a:pPr>
            <a:r>
              <a:rPr lang="fr" sz="900">
                <a:solidFill>
                  <a:schemeClr val="dk1"/>
                </a:solidFill>
                <a:latin typeface="Poppins"/>
                <a:ea typeface="Poppins"/>
                <a:cs typeface="Poppins"/>
                <a:sym typeface="Poppins"/>
              </a:rPr>
              <a:t>Si le paraclet aurait était un prophètes, </a:t>
            </a:r>
            <a:r>
              <a:rPr b="1" lang="fr" sz="900">
                <a:solidFill>
                  <a:schemeClr val="dk1"/>
                </a:solidFill>
                <a:latin typeface="Poppins"/>
                <a:ea typeface="Poppins"/>
                <a:cs typeface="Poppins"/>
                <a:sym typeface="Poppins"/>
              </a:rPr>
              <a:t>Jean aurait pu utiliser le mot ἀποστέλλω </a:t>
            </a:r>
            <a:r>
              <a:rPr lang="fr" sz="900">
                <a:solidFill>
                  <a:schemeClr val="dk1"/>
                </a:solidFill>
                <a:latin typeface="Poppins"/>
                <a:ea typeface="Poppins"/>
                <a:cs typeface="Poppins"/>
                <a:sym typeface="Poppins"/>
              </a:rPr>
              <a:t>(apostello) comme il l’a fait pour </a:t>
            </a:r>
            <a:r>
              <a:rPr b="1" lang="fr" sz="900">
                <a:solidFill>
                  <a:schemeClr val="dk1"/>
                </a:solidFill>
                <a:latin typeface="Poppins"/>
                <a:ea typeface="Poppins"/>
                <a:cs typeface="Poppins"/>
                <a:sym typeface="Poppins"/>
              </a:rPr>
              <a:t>designer des envoyé</a:t>
            </a:r>
            <a:r>
              <a:rPr lang="fr" sz="900">
                <a:solidFill>
                  <a:schemeClr val="dk1"/>
                </a:solidFill>
                <a:latin typeface="Poppins"/>
                <a:ea typeface="Poppins"/>
                <a:cs typeface="Poppins"/>
                <a:sym typeface="Poppins"/>
              </a:rPr>
              <a:t> comme :</a:t>
            </a:r>
            <a:endParaRPr sz="900">
              <a:solidFill>
                <a:schemeClr val="dk1"/>
              </a:solidFill>
              <a:latin typeface="Poppins"/>
              <a:ea typeface="Poppins"/>
              <a:cs typeface="Poppins"/>
              <a:sym typeface="Poppins"/>
            </a:endParaRPr>
          </a:p>
          <a:p>
            <a:pPr indent="-285750" lvl="0" marL="457200" rtl="0" algn="l">
              <a:lnSpc>
                <a:spcPct val="115000"/>
              </a:lnSpc>
              <a:spcBef>
                <a:spcPts val="1000"/>
              </a:spcBef>
              <a:spcAft>
                <a:spcPts val="0"/>
              </a:spcAft>
              <a:buClr>
                <a:schemeClr val="dk1"/>
              </a:buClr>
              <a:buSzPts val="900"/>
              <a:buFont typeface="Poppins"/>
              <a:buChar char="●"/>
            </a:pPr>
            <a:r>
              <a:rPr lang="fr" sz="900">
                <a:solidFill>
                  <a:schemeClr val="dk1"/>
                </a:solidFill>
                <a:latin typeface="Poppins"/>
                <a:ea typeface="Poppins"/>
                <a:cs typeface="Poppins"/>
                <a:sym typeface="Poppins"/>
              </a:rPr>
              <a:t>Jean Baptiste</a:t>
            </a:r>
            <a:endParaRPr sz="900">
              <a:solidFill>
                <a:schemeClr val="dk1"/>
              </a:solidFill>
              <a:latin typeface="Poppins"/>
              <a:ea typeface="Poppins"/>
              <a:cs typeface="Poppins"/>
              <a:sym typeface="Poppins"/>
            </a:endParaRPr>
          </a:p>
          <a:p>
            <a:pPr indent="-285750" lvl="0" marL="457200" rtl="0" algn="l">
              <a:lnSpc>
                <a:spcPct val="115000"/>
              </a:lnSpc>
              <a:spcBef>
                <a:spcPts val="0"/>
              </a:spcBef>
              <a:spcAft>
                <a:spcPts val="0"/>
              </a:spcAft>
              <a:buClr>
                <a:schemeClr val="dk1"/>
              </a:buClr>
              <a:buSzPts val="900"/>
              <a:buFont typeface="Poppins"/>
              <a:buChar char="●"/>
            </a:pPr>
            <a:r>
              <a:rPr lang="fr" sz="900">
                <a:solidFill>
                  <a:schemeClr val="dk1"/>
                </a:solidFill>
                <a:latin typeface="Poppins"/>
                <a:ea typeface="Poppins"/>
                <a:cs typeface="Poppins"/>
                <a:sym typeface="Poppins"/>
              </a:rPr>
              <a:t>Jésus</a:t>
            </a:r>
            <a:endParaRPr sz="900">
              <a:solidFill>
                <a:schemeClr val="dk1"/>
              </a:solidFill>
              <a:latin typeface="Poppins"/>
              <a:ea typeface="Poppins"/>
              <a:cs typeface="Poppins"/>
              <a:sym typeface="Poppins"/>
            </a:endParaRPr>
          </a:p>
          <a:p>
            <a:pPr indent="-285750" lvl="0" marL="457200" rtl="0" algn="l">
              <a:lnSpc>
                <a:spcPct val="115000"/>
              </a:lnSpc>
              <a:spcBef>
                <a:spcPts val="0"/>
              </a:spcBef>
              <a:spcAft>
                <a:spcPts val="0"/>
              </a:spcAft>
              <a:buClr>
                <a:schemeClr val="dk1"/>
              </a:buClr>
              <a:buSzPts val="900"/>
              <a:buFont typeface="Poppins"/>
              <a:buChar char="●"/>
            </a:pPr>
            <a:r>
              <a:rPr lang="fr" sz="900">
                <a:solidFill>
                  <a:schemeClr val="dk1"/>
                </a:solidFill>
                <a:latin typeface="Poppins"/>
                <a:ea typeface="Poppins"/>
                <a:cs typeface="Poppins"/>
                <a:sym typeface="Poppins"/>
              </a:rPr>
              <a:t>Des sacrificateurs</a:t>
            </a:r>
            <a:endParaRPr sz="900">
              <a:solidFill>
                <a:schemeClr val="dk1"/>
              </a:solidFill>
              <a:latin typeface="Poppins"/>
              <a:ea typeface="Poppins"/>
              <a:cs typeface="Poppins"/>
              <a:sym typeface="Poppins"/>
            </a:endParaRPr>
          </a:p>
          <a:p>
            <a:pPr indent="-285750" lvl="0" marL="457200" rtl="0" algn="l">
              <a:lnSpc>
                <a:spcPct val="115000"/>
              </a:lnSpc>
              <a:spcBef>
                <a:spcPts val="0"/>
              </a:spcBef>
              <a:spcAft>
                <a:spcPts val="0"/>
              </a:spcAft>
              <a:buClr>
                <a:schemeClr val="dk1"/>
              </a:buClr>
              <a:buSzPts val="900"/>
              <a:buFont typeface="Poppins"/>
              <a:buChar char="●"/>
            </a:pPr>
            <a:r>
              <a:rPr lang="fr" sz="900">
                <a:solidFill>
                  <a:schemeClr val="dk1"/>
                </a:solidFill>
                <a:latin typeface="Poppins"/>
                <a:ea typeface="Poppins"/>
                <a:cs typeface="Poppins"/>
                <a:sym typeface="Poppins"/>
              </a:rPr>
              <a:t>Des lévites</a:t>
            </a:r>
            <a:endParaRPr sz="900">
              <a:solidFill>
                <a:schemeClr val="dk1"/>
              </a:solidFill>
              <a:latin typeface="Poppins"/>
              <a:ea typeface="Poppins"/>
              <a:cs typeface="Poppins"/>
              <a:sym typeface="Poppins"/>
            </a:endParaRPr>
          </a:p>
          <a:p>
            <a:pPr indent="-285750" lvl="0" marL="457200" rtl="0" algn="l">
              <a:lnSpc>
                <a:spcPct val="115000"/>
              </a:lnSpc>
              <a:spcBef>
                <a:spcPts val="0"/>
              </a:spcBef>
              <a:spcAft>
                <a:spcPts val="0"/>
              </a:spcAft>
              <a:buClr>
                <a:schemeClr val="dk1"/>
              </a:buClr>
              <a:buSzPts val="900"/>
              <a:buFont typeface="Poppins"/>
              <a:buChar char="●"/>
            </a:pPr>
            <a:r>
              <a:rPr lang="fr" sz="900">
                <a:solidFill>
                  <a:schemeClr val="dk1"/>
                </a:solidFill>
                <a:latin typeface="Poppins"/>
                <a:ea typeface="Poppins"/>
                <a:cs typeface="Poppins"/>
                <a:sym typeface="Poppins"/>
              </a:rPr>
              <a:t>Des pharisiens</a:t>
            </a:r>
            <a:endParaRPr sz="900">
              <a:solidFill>
                <a:schemeClr val="dk1"/>
              </a:solidFill>
              <a:latin typeface="Poppins"/>
              <a:ea typeface="Poppins"/>
              <a:cs typeface="Poppins"/>
              <a:sym typeface="Poppins"/>
            </a:endParaRPr>
          </a:p>
          <a:p>
            <a:pPr indent="-285750" lvl="0" marL="457200" rtl="0" algn="l">
              <a:lnSpc>
                <a:spcPct val="115000"/>
              </a:lnSpc>
              <a:spcBef>
                <a:spcPts val="0"/>
              </a:spcBef>
              <a:spcAft>
                <a:spcPts val="0"/>
              </a:spcAft>
              <a:buClr>
                <a:schemeClr val="dk1"/>
              </a:buClr>
              <a:buSzPts val="900"/>
              <a:buFont typeface="Poppins"/>
              <a:buChar char="●"/>
            </a:pPr>
            <a:r>
              <a:rPr lang="fr" sz="900">
                <a:solidFill>
                  <a:schemeClr val="dk1"/>
                </a:solidFill>
                <a:latin typeface="Poppins"/>
                <a:ea typeface="Poppins"/>
                <a:cs typeface="Poppins"/>
                <a:sym typeface="Poppins"/>
              </a:rPr>
              <a:t>Des huissiers </a:t>
            </a:r>
            <a:endParaRPr sz="900">
              <a:solidFill>
                <a:schemeClr val="dk1"/>
              </a:solidFill>
              <a:latin typeface="Poppins"/>
              <a:ea typeface="Poppins"/>
              <a:cs typeface="Poppins"/>
              <a:sym typeface="Poppins"/>
            </a:endParaRPr>
          </a:p>
          <a:p>
            <a:pPr indent="-285750" lvl="0" marL="457200" rtl="0" algn="l">
              <a:lnSpc>
                <a:spcPct val="115000"/>
              </a:lnSpc>
              <a:spcBef>
                <a:spcPts val="0"/>
              </a:spcBef>
              <a:spcAft>
                <a:spcPts val="0"/>
              </a:spcAft>
              <a:buClr>
                <a:schemeClr val="dk1"/>
              </a:buClr>
              <a:buSzPts val="900"/>
              <a:buFont typeface="Poppins"/>
              <a:buChar char="●"/>
            </a:pPr>
            <a:r>
              <a:rPr lang="fr" sz="900">
                <a:solidFill>
                  <a:schemeClr val="dk1"/>
                </a:solidFill>
                <a:latin typeface="Poppins"/>
                <a:ea typeface="Poppins"/>
                <a:cs typeface="Poppins"/>
                <a:sym typeface="Poppins"/>
              </a:rPr>
              <a:t>Les apôtres</a:t>
            </a:r>
            <a:endParaRPr sz="900">
              <a:solidFill>
                <a:schemeClr val="dk1"/>
              </a:solidFill>
              <a:latin typeface="Poppins"/>
              <a:ea typeface="Poppins"/>
              <a:cs typeface="Poppins"/>
              <a:sym typeface="Poppins"/>
            </a:endParaRPr>
          </a:p>
          <a:p>
            <a:pPr indent="0" lvl="0" marL="0" rtl="0" algn="l">
              <a:lnSpc>
                <a:spcPct val="115000"/>
              </a:lnSpc>
              <a:spcBef>
                <a:spcPts val="1000"/>
              </a:spcBef>
              <a:spcAft>
                <a:spcPts val="0"/>
              </a:spcAft>
              <a:buClr>
                <a:schemeClr val="dk1"/>
              </a:buClr>
              <a:buSzPts val="1100"/>
              <a:buFont typeface="Arial"/>
              <a:buNone/>
            </a:pPr>
            <a:r>
              <a:rPr lang="fr" sz="900">
                <a:solidFill>
                  <a:schemeClr val="dk1"/>
                </a:solidFill>
                <a:latin typeface="Poppins"/>
                <a:ea typeface="Poppins"/>
                <a:cs typeface="Poppins"/>
                <a:sym typeface="Poppins"/>
              </a:rPr>
              <a:t>Mais il ne l’a </a:t>
            </a:r>
            <a:r>
              <a:rPr b="1" lang="fr" sz="900">
                <a:solidFill>
                  <a:schemeClr val="dk1"/>
                </a:solidFill>
                <a:latin typeface="Poppins"/>
                <a:ea typeface="Poppins"/>
                <a:cs typeface="Poppins"/>
                <a:sym typeface="Poppins"/>
              </a:rPr>
              <a:t>jamais utilisé ce mot pour le Saint Esprit ni le Paraclet.</a:t>
            </a:r>
            <a:endParaRPr sz="900">
              <a:solidFill>
                <a:schemeClr val="dk1"/>
              </a:solidFill>
              <a:latin typeface="Poppins"/>
              <a:ea typeface="Poppins"/>
              <a:cs typeface="Poppins"/>
              <a:sym typeface="Poppins"/>
            </a:endParaRPr>
          </a:p>
          <a:p>
            <a:pPr indent="0" lvl="0" marL="0" rtl="0" algn="l">
              <a:lnSpc>
                <a:spcPct val="115000"/>
              </a:lnSpc>
              <a:spcBef>
                <a:spcPts val="1000"/>
              </a:spcBef>
              <a:spcAft>
                <a:spcPts val="0"/>
              </a:spcAft>
              <a:buClr>
                <a:schemeClr val="dk1"/>
              </a:buClr>
              <a:buSzPts val="1100"/>
              <a:buFont typeface="Arial"/>
              <a:buNone/>
            </a:pPr>
            <a:r>
              <a:rPr lang="fr" sz="900">
                <a:solidFill>
                  <a:srgbClr val="FF0000"/>
                </a:solidFill>
                <a:latin typeface="Poppins"/>
                <a:ea typeface="Poppins"/>
                <a:cs typeface="Poppins"/>
                <a:sym typeface="Poppins"/>
              </a:rPr>
              <a:t>C’est une coïncidence ? Je ne crois pas ?</a:t>
            </a:r>
            <a:endParaRPr sz="900">
              <a:solidFill>
                <a:srgbClr val="FF0000"/>
              </a:solidFill>
              <a:latin typeface="Poppins"/>
              <a:ea typeface="Poppins"/>
              <a:cs typeface="Poppins"/>
              <a:sym typeface="Poppins"/>
            </a:endParaRPr>
          </a:p>
          <a:p>
            <a:pPr indent="0" lvl="0" marL="0" rtl="0" algn="l">
              <a:lnSpc>
                <a:spcPct val="115000"/>
              </a:lnSpc>
              <a:spcBef>
                <a:spcPts val="1000"/>
              </a:spcBef>
              <a:spcAft>
                <a:spcPts val="0"/>
              </a:spcAft>
              <a:buClr>
                <a:schemeClr val="dk1"/>
              </a:buClr>
              <a:buSzPts val="1100"/>
              <a:buFont typeface="Arial"/>
              <a:buNone/>
            </a:pPr>
            <a:r>
              <a:rPr lang="fr" sz="900">
                <a:solidFill>
                  <a:srgbClr val="FF0000"/>
                </a:solidFill>
                <a:latin typeface="Poppins"/>
                <a:ea typeface="Poppins"/>
                <a:cs typeface="Poppins"/>
                <a:sym typeface="Poppins"/>
              </a:rPr>
              <a:t>Pourquoi Jean n’utilise pas le mot ἀποστέλλω (apostello) pour désigner le paraclet ?</a:t>
            </a:r>
            <a:endParaRPr sz="900">
              <a:solidFill>
                <a:srgbClr val="FF0000"/>
              </a:solidFill>
              <a:latin typeface="Poppins"/>
              <a:ea typeface="Poppins"/>
              <a:cs typeface="Poppins"/>
              <a:sym typeface="Poppins"/>
            </a:endParaRPr>
          </a:p>
          <a:p>
            <a:pPr indent="0" lvl="0" marL="0" rtl="0" algn="l">
              <a:lnSpc>
                <a:spcPct val="115000"/>
              </a:lnSpc>
              <a:spcBef>
                <a:spcPts val="1000"/>
              </a:spcBef>
              <a:spcAft>
                <a:spcPts val="0"/>
              </a:spcAft>
              <a:buNone/>
            </a:pPr>
            <a:r>
              <a:rPr lang="fr" sz="900">
                <a:solidFill>
                  <a:srgbClr val="FF0000"/>
                </a:solidFill>
                <a:latin typeface="Poppins"/>
                <a:ea typeface="Poppins"/>
                <a:cs typeface="Poppins"/>
                <a:sym typeface="Poppins"/>
              </a:rPr>
              <a:t>Voir aussi : </a:t>
            </a:r>
            <a:r>
              <a:rPr b="1" lang="fr" sz="900" u="sng">
                <a:solidFill>
                  <a:srgbClr val="FF0000"/>
                </a:solidFill>
                <a:latin typeface="Poppins"/>
                <a:ea typeface="Poppins"/>
                <a:cs typeface="Poppins"/>
                <a:sym typeface="Poppins"/>
                <a:hlinkClick r:id="rId2">
                  <a:extLst>
                    <a:ext uri="{A12FA001-AC4F-418D-AE19-62706E023703}">
                      <ahyp:hlinkClr val="tx"/>
                    </a:ext>
                  </a:extLst>
                </a:hlinkClick>
              </a:rPr>
              <a:t>Muhammad n’est pas le Paraclet</a:t>
            </a:r>
            <a:r>
              <a:rPr lang="fr" sz="900" u="sng">
                <a:solidFill>
                  <a:srgbClr val="FF0000"/>
                </a:solidFill>
                <a:latin typeface="Poppins"/>
                <a:ea typeface="Poppins"/>
                <a:cs typeface="Poppins"/>
                <a:sym typeface="Poppins"/>
                <a:hlinkClick r:id="rId3">
                  <a:extLst>
                    <a:ext uri="{A12FA001-AC4F-418D-AE19-62706E023703}">
                      <ahyp:hlinkClr val="tx"/>
                    </a:ext>
                  </a:extLst>
                </a:hlinkClick>
              </a:rPr>
              <a:t>.</a:t>
            </a:r>
            <a:endParaRPr/>
          </a:p>
          <a:p>
            <a:pPr indent="0" lvl="0" marL="0" rtl="0" algn="l">
              <a:lnSpc>
                <a:spcPct val="115000"/>
              </a:lnSpc>
              <a:spcBef>
                <a:spcPts val="1000"/>
              </a:spcBef>
              <a:spcAft>
                <a:spcPts val="0"/>
              </a:spcAft>
              <a:buNone/>
            </a:pPr>
            <a:r>
              <a:rPr lang="fr" sz="1200">
                <a:solidFill>
                  <a:srgbClr val="666666"/>
                </a:solidFill>
                <a:latin typeface="Poppins"/>
                <a:ea typeface="Poppins"/>
                <a:cs typeface="Poppins"/>
                <a:sym typeface="Poppins"/>
              </a:rPr>
              <a:t>Argument 6 / </a:t>
            </a:r>
            <a:r>
              <a:rPr baseline="-25000" lang="fr" sz="1200">
                <a:solidFill>
                  <a:srgbClr val="666666"/>
                </a:solidFill>
                <a:latin typeface="Poppins"/>
                <a:ea typeface="Poppins"/>
                <a:cs typeface="Poppins"/>
                <a:sym typeface="Poppins"/>
              </a:rPr>
              <a:t>Eternel</a:t>
            </a:r>
            <a:endParaRPr sz="1200">
              <a:solidFill>
                <a:srgbClr val="FF0000"/>
              </a:solidFill>
              <a:latin typeface="Poppins"/>
              <a:ea typeface="Poppins"/>
              <a:cs typeface="Poppins"/>
              <a:sym typeface="Poppins"/>
            </a:endParaRPr>
          </a:p>
          <a:p>
            <a:pPr indent="0" lvl="0" marL="0" rtl="0" algn="l">
              <a:lnSpc>
                <a:spcPct val="115000"/>
              </a:lnSpc>
              <a:spcBef>
                <a:spcPts val="1000"/>
              </a:spcBef>
              <a:spcAft>
                <a:spcPts val="0"/>
              </a:spcAft>
              <a:buNone/>
            </a:pPr>
            <a:r>
              <a:rPr lang="fr" sz="900">
                <a:solidFill>
                  <a:srgbClr val="0000FF"/>
                </a:solidFill>
                <a:latin typeface="Poppins"/>
                <a:ea typeface="Poppins"/>
                <a:cs typeface="Poppins"/>
                <a:sym typeface="Poppins"/>
              </a:rPr>
              <a:t>Jean 14:16</a:t>
            </a:r>
            <a:endParaRPr sz="900">
              <a:solidFill>
                <a:srgbClr val="0000FF"/>
              </a:solidFill>
              <a:latin typeface="Poppins"/>
              <a:ea typeface="Poppins"/>
              <a:cs typeface="Poppins"/>
              <a:sym typeface="Poppins"/>
            </a:endParaRPr>
          </a:p>
          <a:p>
            <a:pPr indent="0" lvl="0" marL="457200" rtl="0" algn="l">
              <a:lnSpc>
                <a:spcPct val="115000"/>
              </a:lnSpc>
              <a:spcBef>
                <a:spcPts val="1000"/>
              </a:spcBef>
              <a:spcAft>
                <a:spcPts val="0"/>
              </a:spcAft>
              <a:buNone/>
            </a:pPr>
            <a:r>
              <a:rPr lang="fr" sz="900">
                <a:solidFill>
                  <a:srgbClr val="0000FF"/>
                </a:solidFill>
                <a:latin typeface="Poppins"/>
                <a:ea typeface="Poppins"/>
                <a:cs typeface="Poppins"/>
                <a:sym typeface="Poppins"/>
              </a:rPr>
              <a:t>Et moi, je prierai le Père, et il vous donnera un autre consolateur, afin qu'</a:t>
            </a:r>
            <a:r>
              <a:rPr b="1" lang="fr" sz="900">
                <a:solidFill>
                  <a:srgbClr val="0000FF"/>
                </a:solidFill>
                <a:latin typeface="Poppins"/>
                <a:ea typeface="Poppins"/>
                <a:cs typeface="Poppins"/>
                <a:sym typeface="Poppins"/>
              </a:rPr>
              <a:t>il (Paraclet) demeure éternellement avec vous</a:t>
            </a:r>
            <a:r>
              <a:rPr lang="fr" sz="900">
                <a:solidFill>
                  <a:srgbClr val="0000FF"/>
                </a:solidFill>
                <a:latin typeface="Poppins"/>
                <a:ea typeface="Poppins"/>
                <a:cs typeface="Poppins"/>
                <a:sym typeface="Poppins"/>
              </a:rPr>
              <a:t>,</a:t>
            </a:r>
            <a:endParaRPr sz="900">
              <a:solidFill>
                <a:schemeClr val="dk1"/>
              </a:solidFill>
              <a:latin typeface="Poppins"/>
              <a:ea typeface="Poppins"/>
              <a:cs typeface="Poppins"/>
              <a:sym typeface="Poppins"/>
            </a:endParaRPr>
          </a:p>
          <a:p>
            <a:pPr indent="0" lvl="0" marL="0" rtl="0" algn="l">
              <a:lnSpc>
                <a:spcPct val="115000"/>
              </a:lnSpc>
              <a:spcBef>
                <a:spcPts val="1000"/>
              </a:spcBef>
              <a:spcAft>
                <a:spcPts val="0"/>
              </a:spcAft>
              <a:buNone/>
            </a:pPr>
            <a:r>
              <a:rPr lang="fr" sz="900">
                <a:solidFill>
                  <a:schemeClr val="dk1"/>
                </a:solidFill>
                <a:latin typeface="Poppins"/>
                <a:ea typeface="Poppins"/>
                <a:cs typeface="Poppins"/>
                <a:sym typeface="Poppins"/>
              </a:rPr>
              <a:t>Le Paraclet est éternel, Muhammad ne l'est pas.</a:t>
            </a:r>
            <a:endParaRPr sz="900">
              <a:solidFill>
                <a:srgbClr val="FF0000"/>
              </a:solidFill>
              <a:latin typeface="Poppins"/>
              <a:ea typeface="Poppins"/>
              <a:cs typeface="Poppins"/>
              <a:sym typeface="Poppins"/>
            </a:endParaRPr>
          </a:p>
          <a:p>
            <a:pPr indent="0" lvl="0" marL="0" rtl="0" algn="l">
              <a:lnSpc>
                <a:spcPct val="115000"/>
              </a:lnSpc>
              <a:spcBef>
                <a:spcPts val="1000"/>
              </a:spcBef>
              <a:spcAft>
                <a:spcPts val="1000"/>
              </a:spcAft>
              <a:buClr>
                <a:schemeClr val="dk1"/>
              </a:buClr>
              <a:buSzPts val="1100"/>
              <a:buFont typeface="Arial"/>
              <a:buNone/>
            </a:pPr>
            <a:r>
              <a:rPr lang="fr" sz="900">
                <a:solidFill>
                  <a:srgbClr val="FF0000"/>
                </a:solidFill>
                <a:latin typeface="Poppins"/>
                <a:ea typeface="Poppins"/>
                <a:cs typeface="Poppins"/>
                <a:sym typeface="Poppins"/>
              </a:rPr>
              <a:t>Voir aussi : </a:t>
            </a:r>
            <a:r>
              <a:rPr b="1" lang="fr" sz="900" u="sng">
                <a:solidFill>
                  <a:srgbClr val="FF0000"/>
                </a:solidFill>
                <a:latin typeface="Poppins"/>
                <a:ea typeface="Poppins"/>
                <a:cs typeface="Poppins"/>
                <a:sym typeface="Poppins"/>
                <a:hlinkClick r:id="rId4">
                  <a:extLst>
                    <a:ext uri="{A12FA001-AC4F-418D-AE19-62706E023703}">
                      <ahyp:hlinkClr val="tx"/>
                    </a:ext>
                  </a:extLst>
                </a:hlinkClick>
              </a:rPr>
              <a:t>Muhammad n’est pas le Paraclet</a:t>
            </a:r>
            <a:r>
              <a:rPr lang="fr" sz="900" u="sng">
                <a:solidFill>
                  <a:srgbClr val="FF0000"/>
                </a:solidFill>
                <a:latin typeface="Poppins"/>
                <a:ea typeface="Poppins"/>
                <a:cs typeface="Poppins"/>
                <a:sym typeface="Poppins"/>
                <a:hlinkClick r:id="rId5">
                  <a:extLst>
                    <a:ext uri="{A12FA001-AC4F-418D-AE19-62706E023703}">
                      <ahyp:hlinkClr val="tx"/>
                    </a:ext>
                  </a:extLst>
                </a:hlinkClick>
              </a:rPr>
              <a:t>.</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2014ae79438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2014ae79438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2000"/>
              </a:spcBef>
              <a:spcAft>
                <a:spcPts val="0"/>
              </a:spcAft>
              <a:buClr>
                <a:schemeClr val="dk1"/>
              </a:buClr>
              <a:buSzPts val="1100"/>
              <a:buFont typeface="Arial"/>
              <a:buNone/>
            </a:pPr>
            <a:r>
              <a:rPr lang="fr" sz="1800">
                <a:solidFill>
                  <a:schemeClr val="dk1"/>
                </a:solidFill>
                <a:latin typeface="Poppins"/>
                <a:ea typeface="Poppins"/>
                <a:cs typeface="Poppins"/>
                <a:sym typeface="Poppins"/>
              </a:rPr>
              <a:t>Définitions et Étymologies</a:t>
            </a:r>
            <a:endParaRPr sz="1800">
              <a:solidFill>
                <a:schemeClr val="dk1"/>
              </a:solidFill>
              <a:latin typeface="Poppins"/>
              <a:ea typeface="Poppins"/>
              <a:cs typeface="Poppins"/>
              <a:sym typeface="Poppins"/>
            </a:endParaRPr>
          </a:p>
          <a:p>
            <a:pPr indent="0" lvl="0" marL="0" rtl="0" algn="l">
              <a:lnSpc>
                <a:spcPct val="115000"/>
              </a:lnSpc>
              <a:spcBef>
                <a:spcPts val="1000"/>
              </a:spcBef>
              <a:spcAft>
                <a:spcPts val="0"/>
              </a:spcAft>
              <a:buClr>
                <a:schemeClr val="dk1"/>
              </a:buClr>
              <a:buSzPts val="1100"/>
              <a:buFont typeface="Arial"/>
              <a:buNone/>
            </a:pPr>
            <a:r>
              <a:rPr lang="fr" sz="1500">
                <a:solidFill>
                  <a:schemeClr val="dk1"/>
                </a:solidFill>
                <a:latin typeface="Poppins"/>
                <a:ea typeface="Poppins"/>
                <a:cs typeface="Poppins"/>
                <a:sym typeface="Poppins"/>
              </a:rPr>
              <a:t>Παρά (pará)</a:t>
            </a:r>
            <a:endParaRPr sz="1500">
              <a:solidFill>
                <a:schemeClr val="dk1"/>
              </a:solidFill>
              <a:latin typeface="Poppins"/>
              <a:ea typeface="Poppins"/>
              <a:cs typeface="Poppins"/>
              <a:sym typeface="Poppins"/>
            </a:endParaRPr>
          </a:p>
          <a:p>
            <a:pPr indent="0" lvl="0" marL="0" rtl="0" algn="l">
              <a:lnSpc>
                <a:spcPct val="115000"/>
              </a:lnSpc>
              <a:spcBef>
                <a:spcPts val="1000"/>
              </a:spcBef>
              <a:spcAft>
                <a:spcPts val="0"/>
              </a:spcAft>
              <a:buClr>
                <a:schemeClr val="dk1"/>
              </a:buClr>
              <a:buSzPts val="1100"/>
              <a:buFont typeface="Arial"/>
              <a:buNone/>
            </a:pPr>
            <a:r>
              <a:rPr lang="fr" sz="900">
                <a:solidFill>
                  <a:schemeClr val="dk1"/>
                </a:solidFill>
                <a:latin typeface="Poppins"/>
                <a:ea typeface="Poppins"/>
                <a:cs typeface="Poppins"/>
                <a:sym typeface="Poppins"/>
              </a:rPr>
              <a:t>Auprès de, à côté de</a:t>
            </a:r>
            <a:endParaRPr sz="900">
              <a:solidFill>
                <a:schemeClr val="dk1"/>
              </a:solidFill>
              <a:latin typeface="Poppins"/>
              <a:ea typeface="Poppins"/>
              <a:cs typeface="Poppins"/>
              <a:sym typeface="Poppins"/>
            </a:endParaRPr>
          </a:p>
          <a:p>
            <a:pPr indent="0" lvl="0" marL="0" rtl="0" algn="r">
              <a:lnSpc>
                <a:spcPct val="115000"/>
              </a:lnSpc>
              <a:spcBef>
                <a:spcPts val="1000"/>
              </a:spcBef>
              <a:spcAft>
                <a:spcPts val="0"/>
              </a:spcAft>
              <a:buClr>
                <a:schemeClr val="dk1"/>
              </a:buClr>
              <a:buSzPts val="1100"/>
              <a:buFont typeface="Arial"/>
              <a:buNone/>
            </a:pPr>
            <a:r>
              <a:rPr lang="fr" sz="900">
                <a:solidFill>
                  <a:schemeClr val="dk1"/>
                </a:solidFill>
                <a:latin typeface="Poppins"/>
                <a:ea typeface="Poppins"/>
                <a:cs typeface="Poppins"/>
                <a:sym typeface="Poppins"/>
              </a:rPr>
              <a:t>Source: </a:t>
            </a:r>
            <a:r>
              <a:rPr lang="fr" sz="900" u="sng">
                <a:solidFill>
                  <a:srgbClr val="1155CC"/>
                </a:solidFill>
                <a:latin typeface="Poppins"/>
                <a:ea typeface="Poppins"/>
                <a:cs typeface="Poppins"/>
                <a:sym typeface="Poppins"/>
                <a:hlinkClick r:id="rId2">
                  <a:extLst>
                    <a:ext uri="{A12FA001-AC4F-418D-AE19-62706E023703}">
                      <ahyp:hlinkClr val="tx"/>
                    </a:ext>
                  </a:extLst>
                </a:hlinkClick>
              </a:rPr>
              <a:t>perseus</a:t>
            </a:r>
            <a:endParaRPr sz="900">
              <a:solidFill>
                <a:schemeClr val="dk1"/>
              </a:solidFill>
              <a:latin typeface="Poppins"/>
              <a:ea typeface="Poppins"/>
              <a:cs typeface="Poppins"/>
              <a:sym typeface="Poppins"/>
            </a:endParaRPr>
          </a:p>
          <a:p>
            <a:pPr indent="0" lvl="0" marL="0" rtl="0" algn="l">
              <a:lnSpc>
                <a:spcPct val="115000"/>
              </a:lnSpc>
              <a:spcBef>
                <a:spcPts val="1000"/>
              </a:spcBef>
              <a:spcAft>
                <a:spcPts val="0"/>
              </a:spcAft>
              <a:buClr>
                <a:schemeClr val="dk1"/>
              </a:buClr>
              <a:buSzPts val="1100"/>
              <a:buFont typeface="Arial"/>
              <a:buNone/>
            </a:pPr>
            <a:r>
              <a:rPr lang="fr" sz="1500">
                <a:solidFill>
                  <a:schemeClr val="dk1"/>
                </a:solidFill>
                <a:latin typeface="Poppins"/>
                <a:ea typeface="Poppins"/>
                <a:cs typeface="Poppins"/>
                <a:sym typeface="Poppins"/>
              </a:rPr>
              <a:t>κλητος (klêtós)</a:t>
            </a:r>
            <a:endParaRPr sz="1500">
              <a:solidFill>
                <a:schemeClr val="dk1"/>
              </a:solidFill>
              <a:latin typeface="Poppins"/>
              <a:ea typeface="Poppins"/>
              <a:cs typeface="Poppins"/>
              <a:sym typeface="Poppins"/>
            </a:endParaRPr>
          </a:p>
          <a:p>
            <a:pPr indent="0" lvl="0" marL="0" rtl="0" algn="l">
              <a:lnSpc>
                <a:spcPct val="115000"/>
              </a:lnSpc>
              <a:spcBef>
                <a:spcPts val="1000"/>
              </a:spcBef>
              <a:spcAft>
                <a:spcPts val="0"/>
              </a:spcAft>
              <a:buClr>
                <a:schemeClr val="dk1"/>
              </a:buClr>
              <a:buSzPts val="1100"/>
              <a:buFont typeface="Arial"/>
              <a:buNone/>
            </a:pPr>
            <a:r>
              <a:rPr lang="fr" sz="900">
                <a:solidFill>
                  <a:schemeClr val="dk1"/>
                </a:solidFill>
                <a:latin typeface="Poppins"/>
                <a:ea typeface="Poppins"/>
                <a:cs typeface="Poppins"/>
                <a:sym typeface="Poppins"/>
              </a:rPr>
              <a:t>Invité, appelé, choisi, invoqué, convoqué au tribunal</a:t>
            </a:r>
            <a:endParaRPr sz="900">
              <a:solidFill>
                <a:schemeClr val="dk1"/>
              </a:solidFill>
              <a:latin typeface="Poppins"/>
              <a:ea typeface="Poppins"/>
              <a:cs typeface="Poppins"/>
              <a:sym typeface="Poppins"/>
            </a:endParaRPr>
          </a:p>
          <a:p>
            <a:pPr indent="0" lvl="0" marL="0" rtl="0" algn="r">
              <a:lnSpc>
                <a:spcPct val="115000"/>
              </a:lnSpc>
              <a:spcBef>
                <a:spcPts val="1000"/>
              </a:spcBef>
              <a:spcAft>
                <a:spcPts val="0"/>
              </a:spcAft>
              <a:buClr>
                <a:schemeClr val="dk1"/>
              </a:buClr>
              <a:buSzPts val="1100"/>
              <a:buFont typeface="Arial"/>
              <a:buNone/>
            </a:pPr>
            <a:r>
              <a:rPr lang="fr" sz="900">
                <a:solidFill>
                  <a:schemeClr val="dk1"/>
                </a:solidFill>
                <a:latin typeface="Poppins"/>
                <a:ea typeface="Poppins"/>
                <a:cs typeface="Poppins"/>
                <a:sym typeface="Poppins"/>
              </a:rPr>
              <a:t>Source: </a:t>
            </a:r>
            <a:r>
              <a:rPr lang="fr" sz="900" u="sng">
                <a:solidFill>
                  <a:srgbClr val="1155CC"/>
                </a:solidFill>
                <a:latin typeface="Poppins"/>
                <a:ea typeface="Poppins"/>
                <a:cs typeface="Poppins"/>
                <a:sym typeface="Poppins"/>
                <a:hlinkClick r:id="rId3">
                  <a:extLst>
                    <a:ext uri="{A12FA001-AC4F-418D-AE19-62706E023703}">
                      <ahyp:hlinkClr val="tx"/>
                    </a:ext>
                  </a:extLst>
                </a:hlinkClick>
              </a:rPr>
              <a:t>perseus</a:t>
            </a:r>
            <a:endParaRPr sz="900">
              <a:solidFill>
                <a:schemeClr val="dk1"/>
              </a:solidFill>
              <a:latin typeface="Poppins"/>
              <a:ea typeface="Poppins"/>
              <a:cs typeface="Poppins"/>
              <a:sym typeface="Poppins"/>
            </a:endParaRPr>
          </a:p>
          <a:p>
            <a:pPr indent="0" lvl="0" marL="0" rtl="0" algn="l">
              <a:lnSpc>
                <a:spcPct val="115000"/>
              </a:lnSpc>
              <a:spcBef>
                <a:spcPts val="1000"/>
              </a:spcBef>
              <a:spcAft>
                <a:spcPts val="0"/>
              </a:spcAft>
              <a:buClr>
                <a:schemeClr val="dk1"/>
              </a:buClr>
              <a:buSzPts val="1100"/>
              <a:buFont typeface="Arial"/>
              <a:buNone/>
            </a:pPr>
            <a:r>
              <a:rPr lang="fr" sz="1500">
                <a:solidFill>
                  <a:schemeClr val="dk1"/>
                </a:solidFill>
                <a:latin typeface="Poppins"/>
                <a:ea typeface="Poppins"/>
                <a:cs typeface="Poppins"/>
                <a:sym typeface="Poppins"/>
              </a:rPr>
              <a:t>περί (peri)</a:t>
            </a:r>
            <a:endParaRPr sz="1500">
              <a:solidFill>
                <a:schemeClr val="dk1"/>
              </a:solidFill>
              <a:latin typeface="Poppins"/>
              <a:ea typeface="Poppins"/>
              <a:cs typeface="Poppins"/>
              <a:sym typeface="Poppins"/>
            </a:endParaRPr>
          </a:p>
          <a:p>
            <a:pPr indent="0" lvl="0" marL="0" rtl="0" algn="l">
              <a:lnSpc>
                <a:spcPct val="115000"/>
              </a:lnSpc>
              <a:spcBef>
                <a:spcPts val="1000"/>
              </a:spcBef>
              <a:spcAft>
                <a:spcPts val="0"/>
              </a:spcAft>
              <a:buClr>
                <a:schemeClr val="dk1"/>
              </a:buClr>
              <a:buSzPts val="1100"/>
              <a:buFont typeface="Arial"/>
              <a:buNone/>
            </a:pPr>
            <a:r>
              <a:rPr lang="fr" sz="900">
                <a:solidFill>
                  <a:schemeClr val="dk1"/>
                </a:solidFill>
                <a:latin typeface="Poppins"/>
                <a:ea typeface="Poppins"/>
                <a:cs typeface="Poppins"/>
                <a:sym typeface="Poppins"/>
              </a:rPr>
              <a:t>Tout autour, tout autour</a:t>
            </a:r>
            <a:endParaRPr sz="900">
              <a:solidFill>
                <a:schemeClr val="dk1"/>
              </a:solidFill>
              <a:latin typeface="Poppins"/>
              <a:ea typeface="Poppins"/>
              <a:cs typeface="Poppins"/>
              <a:sym typeface="Poppins"/>
            </a:endParaRPr>
          </a:p>
          <a:p>
            <a:pPr indent="0" lvl="0" marL="0" rtl="0" algn="r">
              <a:lnSpc>
                <a:spcPct val="115000"/>
              </a:lnSpc>
              <a:spcBef>
                <a:spcPts val="1000"/>
              </a:spcBef>
              <a:spcAft>
                <a:spcPts val="0"/>
              </a:spcAft>
              <a:buClr>
                <a:schemeClr val="dk1"/>
              </a:buClr>
              <a:buSzPts val="1100"/>
              <a:buFont typeface="Arial"/>
              <a:buNone/>
            </a:pPr>
            <a:r>
              <a:rPr lang="fr" sz="900">
                <a:solidFill>
                  <a:schemeClr val="dk1"/>
                </a:solidFill>
                <a:latin typeface="Poppins"/>
                <a:ea typeface="Poppins"/>
                <a:cs typeface="Poppins"/>
                <a:sym typeface="Poppins"/>
              </a:rPr>
              <a:t>Source: </a:t>
            </a:r>
            <a:r>
              <a:rPr lang="fr" sz="900" u="sng">
                <a:solidFill>
                  <a:srgbClr val="1155CC"/>
                </a:solidFill>
                <a:latin typeface="Poppins"/>
                <a:ea typeface="Poppins"/>
                <a:cs typeface="Poppins"/>
                <a:sym typeface="Poppins"/>
                <a:hlinkClick r:id="rId4">
                  <a:extLst>
                    <a:ext uri="{A12FA001-AC4F-418D-AE19-62706E023703}">
                      <ahyp:hlinkClr val="tx"/>
                    </a:ext>
                  </a:extLst>
                </a:hlinkClick>
              </a:rPr>
              <a:t>perseus</a:t>
            </a:r>
            <a:endParaRPr sz="900">
              <a:solidFill>
                <a:schemeClr val="dk1"/>
              </a:solidFill>
              <a:latin typeface="Poppins"/>
              <a:ea typeface="Poppins"/>
              <a:cs typeface="Poppins"/>
              <a:sym typeface="Poppins"/>
            </a:endParaRPr>
          </a:p>
          <a:p>
            <a:pPr indent="0" lvl="0" marL="0" rtl="0" algn="l">
              <a:lnSpc>
                <a:spcPct val="115000"/>
              </a:lnSpc>
              <a:spcBef>
                <a:spcPts val="1000"/>
              </a:spcBef>
              <a:spcAft>
                <a:spcPts val="0"/>
              </a:spcAft>
              <a:buClr>
                <a:schemeClr val="dk1"/>
              </a:buClr>
              <a:buSzPts val="1100"/>
              <a:buFont typeface="Arial"/>
              <a:buNone/>
            </a:pPr>
            <a:r>
              <a:rPr lang="fr" sz="1500">
                <a:solidFill>
                  <a:schemeClr val="dk1"/>
                </a:solidFill>
                <a:latin typeface="Poppins"/>
                <a:ea typeface="Poppins"/>
                <a:cs typeface="Poppins"/>
                <a:sym typeface="Poppins"/>
              </a:rPr>
              <a:t>κλυτος (klutós)</a:t>
            </a:r>
            <a:endParaRPr sz="1500">
              <a:solidFill>
                <a:schemeClr val="dk1"/>
              </a:solidFill>
              <a:latin typeface="Poppins"/>
              <a:ea typeface="Poppins"/>
              <a:cs typeface="Poppins"/>
              <a:sym typeface="Poppins"/>
            </a:endParaRPr>
          </a:p>
          <a:p>
            <a:pPr indent="0" lvl="0" marL="0" rtl="0" algn="l">
              <a:lnSpc>
                <a:spcPct val="115000"/>
              </a:lnSpc>
              <a:spcBef>
                <a:spcPts val="1000"/>
              </a:spcBef>
              <a:spcAft>
                <a:spcPts val="0"/>
              </a:spcAft>
              <a:buClr>
                <a:schemeClr val="dk1"/>
              </a:buClr>
              <a:buSzPts val="1100"/>
              <a:buFont typeface="Arial"/>
              <a:buNone/>
            </a:pPr>
            <a:r>
              <a:rPr lang="fr" sz="900">
                <a:solidFill>
                  <a:schemeClr val="dk1"/>
                </a:solidFill>
                <a:latin typeface="Poppins"/>
                <a:ea typeface="Poppins"/>
                <a:cs typeface="Poppins"/>
                <a:sym typeface="Poppins"/>
              </a:rPr>
              <a:t>Renommé, glorieux</a:t>
            </a:r>
            <a:endParaRPr sz="900">
              <a:solidFill>
                <a:schemeClr val="dk1"/>
              </a:solidFill>
              <a:latin typeface="Poppins"/>
              <a:ea typeface="Poppins"/>
              <a:cs typeface="Poppins"/>
              <a:sym typeface="Poppins"/>
            </a:endParaRPr>
          </a:p>
          <a:p>
            <a:pPr indent="0" lvl="0" marL="0" rtl="0" algn="r">
              <a:lnSpc>
                <a:spcPct val="115000"/>
              </a:lnSpc>
              <a:spcBef>
                <a:spcPts val="1000"/>
              </a:spcBef>
              <a:spcAft>
                <a:spcPts val="0"/>
              </a:spcAft>
              <a:buClr>
                <a:schemeClr val="dk1"/>
              </a:buClr>
              <a:buSzPts val="1100"/>
              <a:buFont typeface="Arial"/>
              <a:buNone/>
            </a:pPr>
            <a:r>
              <a:rPr lang="fr" sz="900">
                <a:solidFill>
                  <a:schemeClr val="dk1"/>
                </a:solidFill>
                <a:latin typeface="Poppins"/>
                <a:ea typeface="Poppins"/>
                <a:cs typeface="Poppins"/>
                <a:sym typeface="Poppins"/>
              </a:rPr>
              <a:t>Source: </a:t>
            </a:r>
            <a:r>
              <a:rPr lang="fr" sz="900" u="sng">
                <a:solidFill>
                  <a:srgbClr val="1155CC"/>
                </a:solidFill>
                <a:latin typeface="Poppins"/>
                <a:ea typeface="Poppins"/>
                <a:cs typeface="Poppins"/>
                <a:sym typeface="Poppins"/>
                <a:hlinkClick r:id="rId5">
                  <a:extLst>
                    <a:ext uri="{A12FA001-AC4F-418D-AE19-62706E023703}">
                      <ahyp:hlinkClr val="tx"/>
                    </a:ext>
                  </a:extLst>
                </a:hlinkClick>
              </a:rPr>
              <a:t>perseus</a:t>
            </a:r>
            <a:endParaRPr sz="900">
              <a:solidFill>
                <a:schemeClr val="dk1"/>
              </a:solidFill>
              <a:latin typeface="Poppins"/>
              <a:ea typeface="Poppins"/>
              <a:cs typeface="Poppins"/>
              <a:sym typeface="Poppins"/>
            </a:endParaRPr>
          </a:p>
          <a:p>
            <a:pPr indent="0" lvl="0" marL="0" rtl="0" algn="l">
              <a:spcBef>
                <a:spcPts val="100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2014ae79438_0_4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2014ae79438_0_4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000"/>
              </a:spcBef>
              <a:spcAft>
                <a:spcPts val="0"/>
              </a:spcAft>
              <a:buClr>
                <a:schemeClr val="dk1"/>
              </a:buClr>
              <a:buSzPts val="1100"/>
              <a:buFont typeface="Arial"/>
              <a:buNone/>
            </a:pPr>
            <a:r>
              <a:rPr lang="fr" sz="1500">
                <a:solidFill>
                  <a:schemeClr val="dk1"/>
                </a:solidFill>
                <a:latin typeface="Poppins"/>
                <a:ea typeface="Poppins"/>
                <a:cs typeface="Poppins"/>
                <a:sym typeface="Poppins"/>
              </a:rPr>
              <a:t>Thèse 3 / </a:t>
            </a:r>
            <a:r>
              <a:rPr baseline="-25000" lang="fr" sz="1500">
                <a:solidFill>
                  <a:schemeClr val="dk1"/>
                </a:solidFill>
                <a:latin typeface="Poppins"/>
                <a:ea typeface="Poppins"/>
                <a:cs typeface="Poppins"/>
                <a:sym typeface="Poppins"/>
              </a:rPr>
              <a:t>Paroles de Jésus</a:t>
            </a:r>
            <a:endParaRPr baseline="-25000" sz="1500">
              <a:solidFill>
                <a:schemeClr val="dk1"/>
              </a:solidFill>
              <a:latin typeface="Poppins"/>
              <a:ea typeface="Poppins"/>
              <a:cs typeface="Poppins"/>
              <a:sym typeface="Poppins"/>
            </a:endParaRPr>
          </a:p>
          <a:p>
            <a:pPr indent="0" lvl="0" marL="0" rtl="0" algn="l">
              <a:lnSpc>
                <a:spcPct val="115000"/>
              </a:lnSpc>
              <a:spcBef>
                <a:spcPts val="1000"/>
              </a:spcBef>
              <a:spcAft>
                <a:spcPts val="0"/>
              </a:spcAft>
              <a:buClr>
                <a:schemeClr val="dk1"/>
              </a:buClr>
              <a:buSzPts val="1100"/>
              <a:buFont typeface="Arial"/>
              <a:buNone/>
            </a:pPr>
            <a:r>
              <a:rPr i="1" lang="fr" sz="900" u="sng">
                <a:solidFill>
                  <a:schemeClr val="dk1"/>
                </a:solidFill>
                <a:latin typeface="Poppins"/>
                <a:ea typeface="Poppins"/>
                <a:cs typeface="Poppins"/>
                <a:sym typeface="Poppins"/>
              </a:rPr>
              <a:t>Muhammad ne peut être le paraclet car il ne rappelle pas les paroles de Jésus.</a:t>
            </a:r>
            <a:endParaRPr sz="900">
              <a:solidFill>
                <a:srgbClr val="0000FF"/>
              </a:solidFill>
              <a:latin typeface="Poppins"/>
              <a:ea typeface="Poppins"/>
              <a:cs typeface="Poppins"/>
              <a:sym typeface="Poppins"/>
            </a:endParaRPr>
          </a:p>
          <a:p>
            <a:pPr indent="0" lvl="0" marL="0" rtl="0" algn="l">
              <a:lnSpc>
                <a:spcPct val="115000"/>
              </a:lnSpc>
              <a:spcBef>
                <a:spcPts val="1000"/>
              </a:spcBef>
              <a:spcAft>
                <a:spcPts val="0"/>
              </a:spcAft>
              <a:buClr>
                <a:schemeClr val="dk1"/>
              </a:buClr>
              <a:buSzPts val="1100"/>
              <a:buFont typeface="Arial"/>
              <a:buNone/>
            </a:pPr>
            <a:r>
              <a:rPr lang="fr" sz="1400">
                <a:solidFill>
                  <a:srgbClr val="434343"/>
                </a:solidFill>
                <a:latin typeface="Poppins"/>
                <a:ea typeface="Poppins"/>
                <a:cs typeface="Poppins"/>
                <a:sym typeface="Poppins"/>
              </a:rPr>
              <a:t>Arguments</a:t>
            </a:r>
            <a:endParaRPr i="1" sz="1400" u="sng">
              <a:solidFill>
                <a:srgbClr val="434343"/>
              </a:solidFill>
              <a:latin typeface="Poppins"/>
              <a:ea typeface="Poppins"/>
              <a:cs typeface="Poppins"/>
              <a:sym typeface="Poppins"/>
            </a:endParaRPr>
          </a:p>
          <a:p>
            <a:pPr indent="0" lvl="0" marL="0" rtl="0" algn="l">
              <a:lnSpc>
                <a:spcPct val="115000"/>
              </a:lnSpc>
              <a:spcBef>
                <a:spcPts val="1000"/>
              </a:spcBef>
              <a:spcAft>
                <a:spcPts val="0"/>
              </a:spcAft>
              <a:buClr>
                <a:schemeClr val="dk1"/>
              </a:buClr>
              <a:buSzPts val="1100"/>
              <a:buFont typeface="Arial"/>
              <a:buNone/>
            </a:pPr>
            <a:r>
              <a:rPr lang="fr" sz="1200">
                <a:solidFill>
                  <a:srgbClr val="666666"/>
                </a:solidFill>
                <a:latin typeface="Poppins"/>
                <a:ea typeface="Poppins"/>
                <a:cs typeface="Poppins"/>
                <a:sym typeface="Poppins"/>
              </a:rPr>
              <a:t>Argument 1 / </a:t>
            </a:r>
            <a:r>
              <a:rPr baseline="-25000" lang="fr" sz="1200">
                <a:solidFill>
                  <a:srgbClr val="666666"/>
                </a:solidFill>
                <a:latin typeface="Poppins"/>
                <a:ea typeface="Poppins"/>
                <a:cs typeface="Poppins"/>
                <a:sym typeface="Poppins"/>
              </a:rPr>
              <a:t>Adultère</a:t>
            </a:r>
            <a:endParaRPr baseline="-25000" sz="1200">
              <a:solidFill>
                <a:srgbClr val="666666"/>
              </a:solidFill>
              <a:latin typeface="Poppins"/>
              <a:ea typeface="Poppins"/>
              <a:cs typeface="Poppins"/>
              <a:sym typeface="Poppins"/>
            </a:endParaRPr>
          </a:p>
          <a:p>
            <a:pPr indent="0" lvl="0" marL="0" rtl="0" algn="l">
              <a:lnSpc>
                <a:spcPct val="115000"/>
              </a:lnSpc>
              <a:spcBef>
                <a:spcPts val="1000"/>
              </a:spcBef>
              <a:spcAft>
                <a:spcPts val="0"/>
              </a:spcAft>
              <a:buClr>
                <a:schemeClr val="dk1"/>
              </a:buClr>
              <a:buSzPts val="1100"/>
              <a:buFont typeface="Arial"/>
              <a:buNone/>
            </a:pPr>
            <a:r>
              <a:rPr i="1" lang="fr" sz="900" u="sng">
                <a:solidFill>
                  <a:schemeClr val="dk1"/>
                </a:solidFill>
                <a:latin typeface="Poppins"/>
                <a:ea typeface="Poppins"/>
                <a:cs typeface="Poppins"/>
                <a:sym typeface="Poppins"/>
              </a:rPr>
              <a:t>Le dilemme de l'adultère</a:t>
            </a:r>
            <a:endParaRPr i="1" sz="900" u="sng">
              <a:solidFill>
                <a:schemeClr val="dk1"/>
              </a:solidFill>
              <a:latin typeface="Poppins"/>
              <a:ea typeface="Poppins"/>
              <a:cs typeface="Poppins"/>
              <a:sym typeface="Poppins"/>
            </a:endParaRPr>
          </a:p>
          <a:p>
            <a:pPr indent="0" lvl="0" marL="0" rtl="0" algn="l">
              <a:lnSpc>
                <a:spcPct val="115000"/>
              </a:lnSpc>
              <a:spcBef>
                <a:spcPts val="1000"/>
              </a:spcBef>
              <a:spcAft>
                <a:spcPts val="0"/>
              </a:spcAft>
              <a:buClr>
                <a:schemeClr val="dk1"/>
              </a:buClr>
              <a:buSzPts val="1100"/>
              <a:buFont typeface="Arial"/>
              <a:buNone/>
            </a:pPr>
            <a:r>
              <a:rPr b="1" lang="fr" sz="900">
                <a:solidFill>
                  <a:schemeClr val="dk1"/>
                </a:solidFill>
                <a:latin typeface="Poppins"/>
                <a:ea typeface="Poppins"/>
                <a:cs typeface="Poppins"/>
                <a:sym typeface="Poppins"/>
              </a:rPr>
              <a:t>Muhammad parle de lui-même car il contredit directement les enseignements de Jésus</a:t>
            </a:r>
            <a:r>
              <a:rPr lang="fr" sz="900">
                <a:solidFill>
                  <a:schemeClr val="dk1"/>
                </a:solidFill>
                <a:latin typeface="Poppins"/>
                <a:ea typeface="Poppins"/>
                <a:cs typeface="Poppins"/>
                <a:sym typeface="Poppins"/>
              </a:rPr>
              <a:t> et va même enfreindre les commandement de Jésus vie à vie du mariage. Car </a:t>
            </a:r>
            <a:r>
              <a:rPr b="1" lang="fr" sz="900">
                <a:solidFill>
                  <a:schemeClr val="dk1"/>
                </a:solidFill>
                <a:latin typeface="Poppins"/>
                <a:ea typeface="Poppins"/>
                <a:cs typeface="Poppins"/>
                <a:sym typeface="Poppins"/>
              </a:rPr>
              <a:t>il ne rappelle pas tout ce que Jésus à dit</a:t>
            </a:r>
            <a:r>
              <a:rPr lang="fr" sz="900">
                <a:solidFill>
                  <a:schemeClr val="dk1"/>
                </a:solidFill>
                <a:latin typeface="Poppins"/>
                <a:ea typeface="Poppins"/>
                <a:cs typeface="Poppins"/>
                <a:sym typeface="Poppins"/>
              </a:rPr>
              <a:t> (Jn 14:26), il ne peut être le paraclet.</a:t>
            </a:r>
            <a:endParaRPr sz="900">
              <a:solidFill>
                <a:schemeClr val="dk1"/>
              </a:solidFill>
              <a:latin typeface="Poppins"/>
              <a:ea typeface="Poppins"/>
              <a:cs typeface="Poppins"/>
              <a:sym typeface="Poppins"/>
            </a:endParaRPr>
          </a:p>
          <a:p>
            <a:pPr indent="0" lvl="0" marL="0" rtl="0" algn="l">
              <a:lnSpc>
                <a:spcPct val="115000"/>
              </a:lnSpc>
              <a:spcBef>
                <a:spcPts val="1000"/>
              </a:spcBef>
              <a:spcAft>
                <a:spcPts val="0"/>
              </a:spcAft>
              <a:buClr>
                <a:schemeClr val="dk1"/>
              </a:buClr>
              <a:buSzPts val="1100"/>
              <a:buFont typeface="Arial"/>
              <a:buNone/>
            </a:pPr>
            <a:r>
              <a:rPr lang="fr" sz="900">
                <a:solidFill>
                  <a:schemeClr val="dk1"/>
                </a:solidFill>
                <a:latin typeface="Poppins"/>
                <a:ea typeface="Poppins"/>
                <a:cs typeface="Poppins"/>
                <a:sym typeface="Poppins"/>
              </a:rPr>
              <a:t>Voir </a:t>
            </a:r>
            <a:r>
              <a:rPr lang="fr" sz="900" u="sng">
                <a:solidFill>
                  <a:srgbClr val="1155CC"/>
                </a:solidFill>
                <a:latin typeface="Poppins"/>
                <a:ea typeface="Poppins"/>
                <a:cs typeface="Poppins"/>
                <a:sym typeface="Poppins"/>
                <a:hlinkClick r:id="rId2">
                  <a:extLst>
                    <a:ext uri="{A12FA001-AC4F-418D-AE19-62706E023703}">
                      <ahyp:hlinkClr val="tx"/>
                    </a:ext>
                  </a:extLst>
                </a:hlinkClick>
              </a:rPr>
              <a:t>Annexe 18</a:t>
            </a:r>
            <a:endParaRPr sz="900">
              <a:solidFill>
                <a:srgbClr val="FF0000"/>
              </a:solidFill>
              <a:latin typeface="Poppins"/>
              <a:ea typeface="Poppins"/>
              <a:cs typeface="Poppins"/>
              <a:sym typeface="Poppins"/>
            </a:endParaRPr>
          </a:p>
          <a:p>
            <a:pPr indent="0" lvl="0" marL="0" rtl="0" algn="l">
              <a:lnSpc>
                <a:spcPct val="115000"/>
              </a:lnSpc>
              <a:spcBef>
                <a:spcPts val="1000"/>
              </a:spcBef>
              <a:spcAft>
                <a:spcPts val="0"/>
              </a:spcAft>
              <a:buClr>
                <a:schemeClr val="dk1"/>
              </a:buClr>
              <a:buSzPts val="1100"/>
              <a:buFont typeface="Arial"/>
              <a:buNone/>
            </a:pPr>
            <a:r>
              <a:rPr lang="fr" sz="900">
                <a:solidFill>
                  <a:srgbClr val="FF0000"/>
                </a:solidFill>
                <a:latin typeface="Poppins"/>
                <a:ea typeface="Poppins"/>
                <a:cs typeface="Poppins"/>
                <a:sym typeface="Poppins"/>
              </a:rPr>
              <a:t>Voir aussi : </a:t>
            </a:r>
            <a:r>
              <a:rPr b="1" lang="fr" sz="900" u="sng">
                <a:solidFill>
                  <a:srgbClr val="FF0000"/>
                </a:solidFill>
                <a:latin typeface="Poppins"/>
                <a:ea typeface="Poppins"/>
                <a:cs typeface="Poppins"/>
                <a:sym typeface="Poppins"/>
                <a:hlinkClick r:id="rId3">
                  <a:extLst>
                    <a:ext uri="{A12FA001-AC4F-418D-AE19-62706E023703}">
                      <ahyp:hlinkClr val="tx"/>
                    </a:ext>
                  </a:extLst>
                </a:hlinkClick>
              </a:rPr>
              <a:t>Muhammad n’est pas le Paraclet</a:t>
            </a:r>
            <a:r>
              <a:rPr lang="fr" sz="900" u="sng">
                <a:solidFill>
                  <a:srgbClr val="FF0000"/>
                </a:solidFill>
                <a:latin typeface="Poppins"/>
                <a:ea typeface="Poppins"/>
                <a:cs typeface="Poppins"/>
                <a:sym typeface="Poppins"/>
                <a:hlinkClick r:id="rId4">
                  <a:extLst>
                    <a:ext uri="{A12FA001-AC4F-418D-AE19-62706E023703}">
                      <ahyp:hlinkClr val="tx"/>
                    </a:ext>
                  </a:extLst>
                </a:hlinkClick>
              </a:rPr>
              <a:t>.</a:t>
            </a:r>
            <a:endParaRPr sz="900">
              <a:solidFill>
                <a:schemeClr val="dk1"/>
              </a:solidFill>
              <a:latin typeface="Poppins"/>
              <a:ea typeface="Poppins"/>
              <a:cs typeface="Poppins"/>
              <a:sym typeface="Poppins"/>
            </a:endParaRPr>
          </a:p>
          <a:p>
            <a:pPr indent="0" lvl="0" marL="0" rtl="0" algn="l">
              <a:lnSpc>
                <a:spcPct val="115000"/>
              </a:lnSpc>
              <a:spcBef>
                <a:spcPts val="1000"/>
              </a:spcBef>
              <a:spcAft>
                <a:spcPts val="0"/>
              </a:spcAft>
              <a:buClr>
                <a:schemeClr val="dk1"/>
              </a:buClr>
              <a:buSzPts val="1100"/>
              <a:buFont typeface="Arial"/>
              <a:buNone/>
            </a:pPr>
            <a:r>
              <a:rPr lang="fr" sz="1200">
                <a:solidFill>
                  <a:srgbClr val="666666"/>
                </a:solidFill>
                <a:latin typeface="Poppins"/>
                <a:ea typeface="Poppins"/>
                <a:cs typeface="Poppins"/>
                <a:sym typeface="Poppins"/>
              </a:rPr>
              <a:t>Argument 2 / </a:t>
            </a:r>
            <a:r>
              <a:rPr baseline="-25000" lang="fr" sz="1200">
                <a:solidFill>
                  <a:srgbClr val="666666"/>
                </a:solidFill>
                <a:latin typeface="Poppins"/>
                <a:ea typeface="Poppins"/>
                <a:cs typeface="Poppins"/>
                <a:sym typeface="Poppins"/>
              </a:rPr>
              <a:t>Paradis</a:t>
            </a:r>
            <a:endParaRPr baseline="-25000" sz="1200">
              <a:solidFill>
                <a:srgbClr val="666666"/>
              </a:solidFill>
              <a:latin typeface="Poppins"/>
              <a:ea typeface="Poppins"/>
              <a:cs typeface="Poppins"/>
              <a:sym typeface="Poppins"/>
            </a:endParaRPr>
          </a:p>
          <a:p>
            <a:pPr indent="0" lvl="0" marL="0" rtl="0" algn="l">
              <a:lnSpc>
                <a:spcPct val="115000"/>
              </a:lnSpc>
              <a:spcBef>
                <a:spcPts val="1000"/>
              </a:spcBef>
              <a:spcAft>
                <a:spcPts val="0"/>
              </a:spcAft>
              <a:buClr>
                <a:schemeClr val="dk1"/>
              </a:buClr>
              <a:buSzPts val="1100"/>
              <a:buFont typeface="Arial"/>
              <a:buNone/>
            </a:pPr>
            <a:r>
              <a:rPr i="1" lang="fr" sz="900" u="sng">
                <a:solidFill>
                  <a:schemeClr val="dk1"/>
                </a:solidFill>
                <a:latin typeface="Poppins"/>
                <a:ea typeface="Poppins"/>
                <a:cs typeface="Poppins"/>
                <a:sym typeface="Poppins"/>
              </a:rPr>
              <a:t>Le dilemme du Paradis</a:t>
            </a:r>
            <a:endParaRPr sz="900">
              <a:solidFill>
                <a:schemeClr val="dk1"/>
              </a:solidFill>
              <a:latin typeface="Poppins"/>
              <a:ea typeface="Poppins"/>
              <a:cs typeface="Poppins"/>
              <a:sym typeface="Poppins"/>
            </a:endParaRPr>
          </a:p>
          <a:p>
            <a:pPr indent="0" lvl="0" marL="0" rtl="0" algn="l">
              <a:lnSpc>
                <a:spcPct val="115000"/>
              </a:lnSpc>
              <a:spcBef>
                <a:spcPts val="1000"/>
              </a:spcBef>
              <a:spcAft>
                <a:spcPts val="0"/>
              </a:spcAft>
              <a:buClr>
                <a:schemeClr val="dk1"/>
              </a:buClr>
              <a:buSzPts val="1100"/>
              <a:buFont typeface="Arial"/>
              <a:buNone/>
            </a:pPr>
            <a:r>
              <a:rPr b="1" lang="fr" sz="900">
                <a:solidFill>
                  <a:schemeClr val="dk1"/>
                </a:solidFill>
                <a:latin typeface="Poppins"/>
                <a:ea typeface="Poppins"/>
                <a:cs typeface="Poppins"/>
                <a:sym typeface="Poppins"/>
              </a:rPr>
              <a:t>Muhammad parle de lui-même car il contredit directement les enseignements de Jésus</a:t>
            </a:r>
            <a:r>
              <a:rPr lang="fr" sz="900">
                <a:solidFill>
                  <a:schemeClr val="dk1"/>
                </a:solidFill>
                <a:latin typeface="Poppins"/>
                <a:ea typeface="Poppins"/>
                <a:cs typeface="Poppins"/>
                <a:sym typeface="Poppins"/>
              </a:rPr>
              <a:t> et va même vie à vie des relations conjugales au paradis. Car il ne rappelle pas tout ce que Jésus à dit (Jn 14:26), il ne peut être le paraclet.</a:t>
            </a:r>
            <a:endParaRPr i="1" sz="900" u="sng">
              <a:solidFill>
                <a:schemeClr val="dk1"/>
              </a:solidFill>
              <a:latin typeface="Poppins"/>
              <a:ea typeface="Poppins"/>
              <a:cs typeface="Poppins"/>
              <a:sym typeface="Poppins"/>
            </a:endParaRPr>
          </a:p>
          <a:p>
            <a:pPr indent="0" lvl="0" marL="0" rtl="0" algn="l">
              <a:lnSpc>
                <a:spcPct val="115000"/>
              </a:lnSpc>
              <a:spcBef>
                <a:spcPts val="1000"/>
              </a:spcBef>
              <a:spcAft>
                <a:spcPts val="0"/>
              </a:spcAft>
              <a:buClr>
                <a:schemeClr val="dk1"/>
              </a:buClr>
              <a:buSzPts val="1100"/>
              <a:buFont typeface="Arial"/>
              <a:buNone/>
            </a:pPr>
            <a:r>
              <a:rPr lang="fr" sz="900">
                <a:solidFill>
                  <a:schemeClr val="dk1"/>
                </a:solidFill>
                <a:latin typeface="Poppins"/>
                <a:ea typeface="Poppins"/>
                <a:cs typeface="Poppins"/>
                <a:sym typeface="Poppins"/>
              </a:rPr>
              <a:t>Voir </a:t>
            </a:r>
            <a:r>
              <a:rPr lang="fr" sz="900" u="sng">
                <a:solidFill>
                  <a:srgbClr val="1155CC"/>
                </a:solidFill>
                <a:latin typeface="Poppins"/>
                <a:ea typeface="Poppins"/>
                <a:cs typeface="Poppins"/>
                <a:sym typeface="Poppins"/>
                <a:hlinkClick r:id="rId5">
                  <a:extLst>
                    <a:ext uri="{A12FA001-AC4F-418D-AE19-62706E023703}">
                      <ahyp:hlinkClr val="tx"/>
                    </a:ext>
                  </a:extLst>
                </a:hlinkClick>
              </a:rPr>
              <a:t>Annexe 19</a:t>
            </a:r>
            <a:endParaRPr sz="900">
              <a:solidFill>
                <a:srgbClr val="FF0000"/>
              </a:solidFill>
              <a:latin typeface="Poppins"/>
              <a:ea typeface="Poppins"/>
              <a:cs typeface="Poppins"/>
              <a:sym typeface="Poppins"/>
            </a:endParaRPr>
          </a:p>
          <a:p>
            <a:pPr indent="0" lvl="0" marL="0" rtl="0" algn="l">
              <a:lnSpc>
                <a:spcPct val="115000"/>
              </a:lnSpc>
              <a:spcBef>
                <a:spcPts val="1000"/>
              </a:spcBef>
              <a:spcAft>
                <a:spcPts val="0"/>
              </a:spcAft>
              <a:buClr>
                <a:schemeClr val="dk1"/>
              </a:buClr>
              <a:buSzPts val="1100"/>
              <a:buFont typeface="Arial"/>
              <a:buNone/>
            </a:pPr>
            <a:r>
              <a:rPr lang="fr" sz="900">
                <a:solidFill>
                  <a:srgbClr val="FF0000"/>
                </a:solidFill>
                <a:latin typeface="Poppins"/>
                <a:ea typeface="Poppins"/>
                <a:cs typeface="Poppins"/>
                <a:sym typeface="Poppins"/>
              </a:rPr>
              <a:t>Voir aussi : </a:t>
            </a:r>
            <a:r>
              <a:rPr b="1" lang="fr" sz="900" u="sng">
                <a:solidFill>
                  <a:srgbClr val="FF0000"/>
                </a:solidFill>
                <a:latin typeface="Poppins"/>
                <a:ea typeface="Poppins"/>
                <a:cs typeface="Poppins"/>
                <a:sym typeface="Poppins"/>
                <a:hlinkClick r:id="rId6">
                  <a:extLst>
                    <a:ext uri="{A12FA001-AC4F-418D-AE19-62706E023703}">
                      <ahyp:hlinkClr val="tx"/>
                    </a:ext>
                  </a:extLst>
                </a:hlinkClick>
              </a:rPr>
              <a:t>Muhammad n’est pas le Paraclet</a:t>
            </a:r>
            <a:r>
              <a:rPr lang="fr" sz="900" u="sng">
                <a:solidFill>
                  <a:srgbClr val="FF0000"/>
                </a:solidFill>
                <a:latin typeface="Poppins"/>
                <a:ea typeface="Poppins"/>
                <a:cs typeface="Poppins"/>
                <a:sym typeface="Poppins"/>
                <a:hlinkClick r:id="rId7">
                  <a:extLst>
                    <a:ext uri="{A12FA001-AC4F-418D-AE19-62706E023703}">
                      <ahyp:hlinkClr val="tx"/>
                    </a:ext>
                  </a:extLst>
                </a:hlinkClick>
              </a:rPr>
              <a:t>.</a:t>
            </a:r>
            <a:endParaRPr sz="900">
              <a:solidFill>
                <a:schemeClr val="dk1"/>
              </a:solidFill>
              <a:latin typeface="Poppins"/>
              <a:ea typeface="Poppins"/>
              <a:cs typeface="Poppins"/>
              <a:sym typeface="Poppins"/>
            </a:endParaRPr>
          </a:p>
          <a:p>
            <a:pPr indent="0" lvl="0" marL="0" rtl="0" algn="l">
              <a:lnSpc>
                <a:spcPct val="115000"/>
              </a:lnSpc>
              <a:spcBef>
                <a:spcPts val="1000"/>
              </a:spcBef>
              <a:spcAft>
                <a:spcPts val="0"/>
              </a:spcAft>
              <a:buClr>
                <a:schemeClr val="dk1"/>
              </a:buClr>
              <a:buSzPts val="1100"/>
              <a:buFont typeface="Arial"/>
              <a:buNone/>
            </a:pPr>
            <a:r>
              <a:rPr lang="fr" sz="1200">
                <a:solidFill>
                  <a:srgbClr val="666666"/>
                </a:solidFill>
                <a:latin typeface="Poppins"/>
                <a:ea typeface="Poppins"/>
                <a:cs typeface="Poppins"/>
                <a:sym typeface="Poppins"/>
              </a:rPr>
              <a:t>Argument 3 / </a:t>
            </a:r>
            <a:r>
              <a:rPr baseline="-25000" lang="fr" sz="1200">
                <a:solidFill>
                  <a:srgbClr val="666666"/>
                </a:solidFill>
                <a:latin typeface="Poppins"/>
                <a:ea typeface="Poppins"/>
                <a:cs typeface="Poppins"/>
                <a:sym typeface="Poppins"/>
              </a:rPr>
              <a:t>Crucifixion</a:t>
            </a:r>
            <a:endParaRPr baseline="-25000" sz="1200">
              <a:solidFill>
                <a:srgbClr val="666666"/>
              </a:solidFill>
              <a:latin typeface="Poppins"/>
              <a:ea typeface="Poppins"/>
              <a:cs typeface="Poppins"/>
              <a:sym typeface="Poppins"/>
            </a:endParaRPr>
          </a:p>
          <a:p>
            <a:pPr indent="0" lvl="0" marL="0" rtl="0" algn="l">
              <a:lnSpc>
                <a:spcPct val="115000"/>
              </a:lnSpc>
              <a:spcBef>
                <a:spcPts val="1000"/>
              </a:spcBef>
              <a:spcAft>
                <a:spcPts val="0"/>
              </a:spcAft>
              <a:buClr>
                <a:schemeClr val="dk1"/>
              </a:buClr>
              <a:buSzPts val="1100"/>
              <a:buFont typeface="Arial"/>
              <a:buNone/>
            </a:pPr>
            <a:r>
              <a:rPr i="1" lang="fr" sz="900" u="sng">
                <a:solidFill>
                  <a:schemeClr val="dk1"/>
                </a:solidFill>
                <a:latin typeface="Poppins"/>
                <a:ea typeface="Poppins"/>
                <a:cs typeface="Poppins"/>
                <a:sym typeface="Poppins"/>
              </a:rPr>
              <a:t>Le dilemme de la Crucifixion</a:t>
            </a:r>
            <a:endParaRPr i="1" sz="1400" u="sng">
              <a:solidFill>
                <a:srgbClr val="434343"/>
              </a:solidFill>
              <a:latin typeface="Poppins"/>
              <a:ea typeface="Poppins"/>
              <a:cs typeface="Poppins"/>
              <a:sym typeface="Poppins"/>
            </a:endParaRPr>
          </a:p>
          <a:p>
            <a:pPr indent="0" lvl="0" marL="0" rtl="0" algn="l">
              <a:lnSpc>
                <a:spcPct val="115000"/>
              </a:lnSpc>
              <a:spcBef>
                <a:spcPts val="1000"/>
              </a:spcBef>
              <a:spcAft>
                <a:spcPts val="0"/>
              </a:spcAft>
              <a:buClr>
                <a:schemeClr val="dk1"/>
              </a:buClr>
              <a:buSzPts val="1100"/>
              <a:buFont typeface="Arial"/>
              <a:buNone/>
            </a:pPr>
            <a:r>
              <a:rPr lang="fr" sz="900">
                <a:solidFill>
                  <a:srgbClr val="0000FF"/>
                </a:solidFill>
                <a:latin typeface="Poppins"/>
                <a:ea typeface="Poppins"/>
                <a:cs typeface="Poppins"/>
                <a:sym typeface="Poppins"/>
              </a:rPr>
              <a:t>1 Corinthiens 1:23</a:t>
            </a:r>
            <a:endParaRPr sz="900">
              <a:solidFill>
                <a:srgbClr val="0000FF"/>
              </a:solidFill>
              <a:latin typeface="Poppins"/>
              <a:ea typeface="Poppins"/>
              <a:cs typeface="Poppins"/>
              <a:sym typeface="Poppins"/>
            </a:endParaRPr>
          </a:p>
          <a:p>
            <a:pPr indent="0" lvl="0" marL="457200" rtl="0" algn="l">
              <a:lnSpc>
                <a:spcPct val="115000"/>
              </a:lnSpc>
              <a:spcBef>
                <a:spcPts val="1000"/>
              </a:spcBef>
              <a:spcAft>
                <a:spcPts val="0"/>
              </a:spcAft>
              <a:buClr>
                <a:schemeClr val="dk1"/>
              </a:buClr>
              <a:buSzPts val="1100"/>
              <a:buFont typeface="Arial"/>
              <a:buNone/>
            </a:pPr>
            <a:r>
              <a:rPr lang="fr" sz="900">
                <a:solidFill>
                  <a:srgbClr val="0000FF"/>
                </a:solidFill>
                <a:latin typeface="Poppins"/>
                <a:ea typeface="Poppins"/>
                <a:cs typeface="Poppins"/>
                <a:sym typeface="Poppins"/>
              </a:rPr>
              <a:t>nous, </a:t>
            </a:r>
            <a:r>
              <a:rPr b="1" lang="fr" sz="900">
                <a:solidFill>
                  <a:srgbClr val="0000FF"/>
                </a:solidFill>
                <a:latin typeface="Poppins"/>
                <a:ea typeface="Poppins"/>
                <a:cs typeface="Poppins"/>
                <a:sym typeface="Poppins"/>
              </a:rPr>
              <a:t>nous (Apôtres) prêchons Christ crucifié</a:t>
            </a:r>
            <a:r>
              <a:rPr lang="fr" sz="900">
                <a:solidFill>
                  <a:srgbClr val="0000FF"/>
                </a:solidFill>
                <a:latin typeface="Poppins"/>
                <a:ea typeface="Poppins"/>
                <a:cs typeface="Poppins"/>
                <a:sym typeface="Poppins"/>
              </a:rPr>
              <a:t>; scandale pour les Juifs et folie pour les païens,</a:t>
            </a:r>
            <a:endParaRPr sz="900">
              <a:solidFill>
                <a:srgbClr val="0000FF"/>
              </a:solidFill>
              <a:latin typeface="Poppins"/>
              <a:ea typeface="Poppins"/>
              <a:cs typeface="Poppins"/>
              <a:sym typeface="Poppins"/>
            </a:endParaRPr>
          </a:p>
          <a:p>
            <a:pPr indent="0" lvl="0" marL="0" rtl="0" algn="l">
              <a:lnSpc>
                <a:spcPct val="115000"/>
              </a:lnSpc>
              <a:spcBef>
                <a:spcPts val="1000"/>
              </a:spcBef>
              <a:spcAft>
                <a:spcPts val="0"/>
              </a:spcAft>
              <a:buClr>
                <a:schemeClr val="dk1"/>
              </a:buClr>
              <a:buSzPts val="1100"/>
              <a:buFont typeface="Arial"/>
              <a:buNone/>
            </a:pPr>
            <a:r>
              <a:rPr lang="fr" sz="900">
                <a:solidFill>
                  <a:srgbClr val="0000FF"/>
                </a:solidFill>
                <a:latin typeface="Poppins"/>
                <a:ea typeface="Poppins"/>
                <a:cs typeface="Poppins"/>
                <a:sym typeface="Poppins"/>
              </a:rPr>
              <a:t>Coran 4:157-158 (Sourate L’Étoile / An-Najm)</a:t>
            </a:r>
            <a:endParaRPr sz="900">
              <a:solidFill>
                <a:srgbClr val="0000FF"/>
              </a:solidFill>
              <a:latin typeface="Poppins"/>
              <a:ea typeface="Poppins"/>
              <a:cs typeface="Poppins"/>
              <a:sym typeface="Poppins"/>
            </a:endParaRPr>
          </a:p>
          <a:p>
            <a:pPr indent="0" lvl="0" marL="457200" rtl="0" algn="l">
              <a:lnSpc>
                <a:spcPct val="115000"/>
              </a:lnSpc>
              <a:spcBef>
                <a:spcPts val="1000"/>
              </a:spcBef>
              <a:spcAft>
                <a:spcPts val="0"/>
              </a:spcAft>
              <a:buClr>
                <a:schemeClr val="dk1"/>
              </a:buClr>
              <a:buSzPts val="1100"/>
              <a:buFont typeface="Arial"/>
              <a:buNone/>
            </a:pPr>
            <a:r>
              <a:rPr lang="fr" sz="900">
                <a:solidFill>
                  <a:srgbClr val="0000FF"/>
                </a:solidFill>
                <a:latin typeface="Poppins"/>
                <a:ea typeface="Poppins"/>
                <a:cs typeface="Poppins"/>
                <a:sym typeface="Poppins"/>
              </a:rPr>
              <a:t>et à cause leur parole : "Nous avons vraiment tué le Christ, Jésus, fils de Marie, le Messager d´Allah"... Or, </a:t>
            </a:r>
            <a:r>
              <a:rPr b="1" lang="fr" sz="900">
                <a:solidFill>
                  <a:srgbClr val="0000FF"/>
                </a:solidFill>
                <a:latin typeface="Poppins"/>
                <a:ea typeface="Poppins"/>
                <a:cs typeface="Poppins"/>
                <a:sym typeface="Poppins"/>
              </a:rPr>
              <a:t>ils (gens du livres) ne l'ont ni tué ni crucifié; mais ce n'était qu'un faux semblant</a:t>
            </a:r>
            <a:r>
              <a:rPr lang="fr" sz="900">
                <a:solidFill>
                  <a:srgbClr val="0000FF"/>
                </a:solidFill>
                <a:latin typeface="Poppins"/>
                <a:ea typeface="Poppins"/>
                <a:cs typeface="Poppins"/>
                <a:sym typeface="Poppins"/>
              </a:rPr>
              <a:t> ! Et ceux qui ont discuté sur son sujet sont vraiment dans l'incertitude : ils n'en ont aucune connaissance certaine, ils ne font que suivre des conjectures et </a:t>
            </a:r>
            <a:r>
              <a:rPr b="1" lang="fr" sz="900">
                <a:solidFill>
                  <a:srgbClr val="0000FF"/>
                </a:solidFill>
                <a:latin typeface="Poppins"/>
                <a:ea typeface="Poppins"/>
                <a:cs typeface="Poppins"/>
                <a:sym typeface="Poppins"/>
              </a:rPr>
              <a:t>ils (gens du livres) ne l'ont certainement pas tué</a:t>
            </a:r>
            <a:r>
              <a:rPr lang="fr" sz="900">
                <a:solidFill>
                  <a:srgbClr val="0000FF"/>
                </a:solidFill>
                <a:latin typeface="Poppins"/>
                <a:ea typeface="Poppins"/>
                <a:cs typeface="Poppins"/>
                <a:sym typeface="Poppins"/>
              </a:rPr>
              <a:t>.</a:t>
            </a:r>
            <a:endParaRPr sz="900">
              <a:solidFill>
                <a:srgbClr val="0000FF"/>
              </a:solidFill>
              <a:latin typeface="Poppins"/>
              <a:ea typeface="Poppins"/>
              <a:cs typeface="Poppins"/>
              <a:sym typeface="Poppins"/>
            </a:endParaRPr>
          </a:p>
          <a:p>
            <a:pPr indent="0" lvl="0" marL="0" rtl="0" algn="l">
              <a:lnSpc>
                <a:spcPct val="115000"/>
              </a:lnSpc>
              <a:spcBef>
                <a:spcPts val="1000"/>
              </a:spcBef>
              <a:spcAft>
                <a:spcPts val="0"/>
              </a:spcAft>
              <a:buClr>
                <a:schemeClr val="dk1"/>
              </a:buClr>
              <a:buSzPts val="1100"/>
              <a:buFont typeface="Arial"/>
              <a:buNone/>
            </a:pPr>
            <a:r>
              <a:rPr lang="fr" sz="900">
                <a:solidFill>
                  <a:schemeClr val="dk1"/>
                </a:solidFill>
                <a:latin typeface="Poppins"/>
                <a:ea typeface="Poppins"/>
                <a:cs typeface="Poppins"/>
                <a:sym typeface="Poppins"/>
              </a:rPr>
              <a:t>Muhammad ne prêche pas un </a:t>
            </a:r>
            <a:r>
              <a:rPr b="1" lang="fr" sz="900">
                <a:solidFill>
                  <a:schemeClr val="dk1"/>
                </a:solidFill>
                <a:latin typeface="Poppins"/>
                <a:ea typeface="Poppins"/>
                <a:cs typeface="Poppins"/>
                <a:sym typeface="Poppins"/>
              </a:rPr>
              <a:t>Christ crucifié</a:t>
            </a:r>
            <a:r>
              <a:rPr lang="fr" sz="900">
                <a:solidFill>
                  <a:schemeClr val="dk1"/>
                </a:solidFill>
                <a:latin typeface="Poppins"/>
                <a:ea typeface="Poppins"/>
                <a:cs typeface="Poppins"/>
                <a:sym typeface="Poppins"/>
              </a:rPr>
              <a:t> et ressuscité (1 Cor 1:23, Coran 4:157-158).</a:t>
            </a:r>
            <a:endParaRPr sz="900">
              <a:solidFill>
                <a:srgbClr val="FF0000"/>
              </a:solidFill>
              <a:latin typeface="Poppins"/>
              <a:ea typeface="Poppins"/>
              <a:cs typeface="Poppins"/>
              <a:sym typeface="Poppins"/>
            </a:endParaRPr>
          </a:p>
          <a:p>
            <a:pPr indent="0" lvl="0" marL="0" rtl="0" algn="l">
              <a:lnSpc>
                <a:spcPct val="115000"/>
              </a:lnSpc>
              <a:spcBef>
                <a:spcPts val="1000"/>
              </a:spcBef>
              <a:spcAft>
                <a:spcPts val="0"/>
              </a:spcAft>
              <a:buClr>
                <a:schemeClr val="dk1"/>
              </a:buClr>
              <a:buSzPts val="1100"/>
              <a:buFont typeface="Arial"/>
              <a:buNone/>
            </a:pPr>
            <a:r>
              <a:rPr lang="fr" sz="900">
                <a:solidFill>
                  <a:srgbClr val="FF0000"/>
                </a:solidFill>
                <a:latin typeface="Poppins"/>
                <a:ea typeface="Poppins"/>
                <a:cs typeface="Poppins"/>
                <a:sym typeface="Poppins"/>
              </a:rPr>
              <a:t>Voir aussi : </a:t>
            </a:r>
            <a:r>
              <a:rPr b="1" lang="fr" sz="900" u="sng">
                <a:solidFill>
                  <a:srgbClr val="FF0000"/>
                </a:solidFill>
                <a:latin typeface="Poppins"/>
                <a:ea typeface="Poppins"/>
                <a:cs typeface="Poppins"/>
                <a:sym typeface="Poppins"/>
                <a:hlinkClick r:id="rId8">
                  <a:extLst>
                    <a:ext uri="{A12FA001-AC4F-418D-AE19-62706E023703}">
                      <ahyp:hlinkClr val="tx"/>
                    </a:ext>
                  </a:extLst>
                </a:hlinkClick>
              </a:rPr>
              <a:t>Muhammad n’est pas le Paraclet</a:t>
            </a:r>
            <a:r>
              <a:rPr lang="fr" sz="900" u="sng">
                <a:solidFill>
                  <a:srgbClr val="FF0000"/>
                </a:solidFill>
                <a:latin typeface="Poppins"/>
                <a:ea typeface="Poppins"/>
                <a:cs typeface="Poppins"/>
                <a:sym typeface="Poppins"/>
                <a:hlinkClick r:id="rId9">
                  <a:extLst>
                    <a:ext uri="{A12FA001-AC4F-418D-AE19-62706E023703}">
                      <ahyp:hlinkClr val="tx"/>
                    </a:ext>
                  </a:extLst>
                </a:hlinkClick>
              </a:rPr>
              <a:t>.</a:t>
            </a:r>
            <a:endParaRPr sz="900">
              <a:solidFill>
                <a:schemeClr val="dk1"/>
              </a:solidFill>
              <a:latin typeface="Poppins"/>
              <a:ea typeface="Poppins"/>
              <a:cs typeface="Poppins"/>
              <a:sym typeface="Poppins"/>
            </a:endParaRPr>
          </a:p>
          <a:p>
            <a:pPr indent="0" lvl="0" marL="0" rtl="0" algn="l">
              <a:lnSpc>
                <a:spcPct val="115000"/>
              </a:lnSpc>
              <a:spcBef>
                <a:spcPts val="1000"/>
              </a:spcBef>
              <a:spcAft>
                <a:spcPts val="0"/>
              </a:spcAft>
              <a:buClr>
                <a:schemeClr val="dk1"/>
              </a:buClr>
              <a:buSzPts val="1100"/>
              <a:buFont typeface="Arial"/>
              <a:buNone/>
            </a:pPr>
            <a:r>
              <a:rPr lang="fr" sz="1200">
                <a:solidFill>
                  <a:srgbClr val="666666"/>
                </a:solidFill>
                <a:latin typeface="Poppins"/>
                <a:ea typeface="Poppins"/>
                <a:cs typeface="Poppins"/>
                <a:sym typeface="Poppins"/>
              </a:rPr>
              <a:t>Argument 4 / </a:t>
            </a:r>
            <a:r>
              <a:rPr baseline="-25000" lang="fr" sz="1200">
                <a:solidFill>
                  <a:srgbClr val="666666"/>
                </a:solidFill>
                <a:latin typeface="Poppins"/>
                <a:ea typeface="Poppins"/>
                <a:cs typeface="Poppins"/>
                <a:sym typeface="Poppins"/>
              </a:rPr>
              <a:t>Jésus fils de Dieu</a:t>
            </a:r>
            <a:endParaRPr baseline="-25000" sz="1200">
              <a:solidFill>
                <a:srgbClr val="666666"/>
              </a:solidFill>
              <a:latin typeface="Poppins"/>
              <a:ea typeface="Poppins"/>
              <a:cs typeface="Poppins"/>
              <a:sym typeface="Poppins"/>
            </a:endParaRPr>
          </a:p>
          <a:p>
            <a:pPr indent="0" lvl="0" marL="0" rtl="0" algn="l">
              <a:lnSpc>
                <a:spcPct val="115000"/>
              </a:lnSpc>
              <a:spcBef>
                <a:spcPts val="1000"/>
              </a:spcBef>
              <a:spcAft>
                <a:spcPts val="0"/>
              </a:spcAft>
              <a:buClr>
                <a:schemeClr val="dk1"/>
              </a:buClr>
              <a:buSzPts val="1100"/>
              <a:buFont typeface="Arial"/>
              <a:buNone/>
            </a:pPr>
            <a:r>
              <a:rPr i="1" lang="fr" sz="900" u="sng">
                <a:solidFill>
                  <a:schemeClr val="dk1"/>
                </a:solidFill>
                <a:latin typeface="Poppins"/>
                <a:ea typeface="Poppins"/>
                <a:cs typeface="Poppins"/>
                <a:sym typeface="Poppins"/>
              </a:rPr>
              <a:t>Le dilemme du Fils de Dieu</a:t>
            </a:r>
            <a:endParaRPr sz="900">
              <a:solidFill>
                <a:schemeClr val="dk1"/>
              </a:solidFill>
              <a:latin typeface="Poppins"/>
              <a:ea typeface="Poppins"/>
              <a:cs typeface="Poppins"/>
              <a:sym typeface="Poppins"/>
            </a:endParaRPr>
          </a:p>
          <a:p>
            <a:pPr indent="0" lvl="0" marL="0" rtl="0" algn="l">
              <a:lnSpc>
                <a:spcPct val="115000"/>
              </a:lnSpc>
              <a:spcBef>
                <a:spcPts val="1000"/>
              </a:spcBef>
              <a:spcAft>
                <a:spcPts val="0"/>
              </a:spcAft>
              <a:buClr>
                <a:schemeClr val="dk1"/>
              </a:buClr>
              <a:buSzPts val="1100"/>
              <a:buFont typeface="Arial"/>
              <a:buNone/>
            </a:pPr>
            <a:r>
              <a:rPr lang="fr" sz="900">
                <a:solidFill>
                  <a:srgbClr val="0000FF"/>
                </a:solidFill>
                <a:latin typeface="Poppins"/>
                <a:ea typeface="Poppins"/>
                <a:cs typeface="Poppins"/>
                <a:sym typeface="Poppins"/>
              </a:rPr>
              <a:t>1 Jean 2:22</a:t>
            </a:r>
            <a:endParaRPr sz="900">
              <a:solidFill>
                <a:srgbClr val="0000FF"/>
              </a:solidFill>
              <a:latin typeface="Poppins"/>
              <a:ea typeface="Poppins"/>
              <a:cs typeface="Poppins"/>
              <a:sym typeface="Poppins"/>
            </a:endParaRPr>
          </a:p>
          <a:p>
            <a:pPr indent="0" lvl="0" marL="457200" rtl="0" algn="l">
              <a:lnSpc>
                <a:spcPct val="115000"/>
              </a:lnSpc>
              <a:spcBef>
                <a:spcPts val="1000"/>
              </a:spcBef>
              <a:spcAft>
                <a:spcPts val="0"/>
              </a:spcAft>
              <a:buClr>
                <a:schemeClr val="dk1"/>
              </a:buClr>
              <a:buSzPts val="1100"/>
              <a:buFont typeface="Arial"/>
              <a:buNone/>
            </a:pPr>
            <a:r>
              <a:rPr lang="fr" sz="900">
                <a:solidFill>
                  <a:srgbClr val="0000FF"/>
                </a:solidFill>
                <a:latin typeface="Poppins"/>
                <a:ea typeface="Poppins"/>
                <a:cs typeface="Poppins"/>
                <a:sym typeface="Poppins"/>
              </a:rPr>
              <a:t>Qui est menteur, sinon celui qui nie que Jésus est le Christ? Celui-là est l'antéchrist, qui nie le Père et le Fils.</a:t>
            </a:r>
            <a:endParaRPr sz="900">
              <a:solidFill>
                <a:srgbClr val="0000FF"/>
              </a:solidFill>
              <a:latin typeface="Poppins"/>
              <a:ea typeface="Poppins"/>
              <a:cs typeface="Poppins"/>
              <a:sym typeface="Poppins"/>
            </a:endParaRPr>
          </a:p>
          <a:p>
            <a:pPr indent="0" lvl="0" marL="0" rtl="0" algn="l">
              <a:lnSpc>
                <a:spcPct val="115000"/>
              </a:lnSpc>
              <a:spcBef>
                <a:spcPts val="1000"/>
              </a:spcBef>
              <a:spcAft>
                <a:spcPts val="0"/>
              </a:spcAft>
              <a:buClr>
                <a:schemeClr val="dk1"/>
              </a:buClr>
              <a:buSzPts val="1100"/>
              <a:buFont typeface="Arial"/>
              <a:buNone/>
            </a:pPr>
            <a:r>
              <a:rPr lang="fr" sz="900">
                <a:solidFill>
                  <a:srgbClr val="0000FF"/>
                </a:solidFill>
                <a:latin typeface="Poppins"/>
                <a:ea typeface="Poppins"/>
                <a:cs typeface="Poppins"/>
                <a:sym typeface="Poppins"/>
              </a:rPr>
              <a:t>1 Jean 3:23-24</a:t>
            </a:r>
            <a:endParaRPr sz="900">
              <a:solidFill>
                <a:srgbClr val="0000FF"/>
              </a:solidFill>
              <a:latin typeface="Poppins"/>
              <a:ea typeface="Poppins"/>
              <a:cs typeface="Poppins"/>
              <a:sym typeface="Poppins"/>
            </a:endParaRPr>
          </a:p>
          <a:p>
            <a:pPr indent="0" lvl="0" marL="457200" rtl="0" algn="l">
              <a:lnSpc>
                <a:spcPct val="115000"/>
              </a:lnSpc>
              <a:spcBef>
                <a:spcPts val="1000"/>
              </a:spcBef>
              <a:spcAft>
                <a:spcPts val="0"/>
              </a:spcAft>
              <a:buClr>
                <a:schemeClr val="dk1"/>
              </a:buClr>
              <a:buSzPts val="1100"/>
              <a:buFont typeface="Arial"/>
              <a:buNone/>
            </a:pPr>
            <a:r>
              <a:rPr lang="fr" sz="900">
                <a:solidFill>
                  <a:srgbClr val="0000FF"/>
                </a:solidFill>
                <a:latin typeface="Poppins"/>
                <a:ea typeface="Poppins"/>
                <a:cs typeface="Poppins"/>
                <a:sym typeface="Poppins"/>
              </a:rPr>
              <a:t>Et c'est ici son commandement: que nous croyions au nom de </a:t>
            </a:r>
            <a:r>
              <a:rPr b="1" lang="fr" sz="900">
                <a:solidFill>
                  <a:srgbClr val="0000FF"/>
                </a:solidFill>
                <a:latin typeface="Poppins"/>
                <a:ea typeface="Poppins"/>
                <a:cs typeface="Poppins"/>
                <a:sym typeface="Poppins"/>
              </a:rPr>
              <a:t>son Fils Jésus-Christ</a:t>
            </a:r>
            <a:r>
              <a:rPr lang="fr" sz="900">
                <a:solidFill>
                  <a:srgbClr val="0000FF"/>
                </a:solidFill>
                <a:latin typeface="Poppins"/>
                <a:ea typeface="Poppins"/>
                <a:cs typeface="Poppins"/>
                <a:sym typeface="Poppins"/>
              </a:rPr>
              <a:t>, et que nous nous aimions les uns les autres, selon le commandement qu'il nous a donné. Celui qui garde ses commandements demeure en Dieu, et Dieu en lui; et nous connaissons qu'il demeure en nous par </a:t>
            </a:r>
            <a:r>
              <a:rPr b="1" lang="fr" sz="900">
                <a:solidFill>
                  <a:srgbClr val="0000FF"/>
                </a:solidFill>
                <a:latin typeface="Poppins"/>
                <a:ea typeface="Poppins"/>
                <a:cs typeface="Poppins"/>
                <a:sym typeface="Poppins"/>
              </a:rPr>
              <a:t>l'Esprit qu'il nous a donné.</a:t>
            </a:r>
            <a:endParaRPr b="1" sz="900">
              <a:solidFill>
                <a:srgbClr val="0000FF"/>
              </a:solidFill>
              <a:latin typeface="Poppins"/>
              <a:ea typeface="Poppins"/>
              <a:cs typeface="Poppins"/>
              <a:sym typeface="Poppins"/>
            </a:endParaRPr>
          </a:p>
          <a:p>
            <a:pPr indent="0" lvl="0" marL="0" rtl="0" algn="l">
              <a:lnSpc>
                <a:spcPct val="115000"/>
              </a:lnSpc>
              <a:spcBef>
                <a:spcPts val="1000"/>
              </a:spcBef>
              <a:spcAft>
                <a:spcPts val="0"/>
              </a:spcAft>
              <a:buClr>
                <a:schemeClr val="dk1"/>
              </a:buClr>
              <a:buSzPts val="1100"/>
              <a:buFont typeface="Arial"/>
              <a:buNone/>
            </a:pPr>
            <a:r>
              <a:rPr lang="fr" sz="900">
                <a:solidFill>
                  <a:srgbClr val="0000FF"/>
                </a:solidFill>
                <a:latin typeface="Poppins"/>
                <a:ea typeface="Poppins"/>
                <a:cs typeface="Poppins"/>
                <a:sym typeface="Poppins"/>
              </a:rPr>
              <a:t>Coran 9:30</a:t>
            </a:r>
            <a:endParaRPr sz="900">
              <a:solidFill>
                <a:srgbClr val="0000FF"/>
              </a:solidFill>
              <a:latin typeface="Poppins"/>
              <a:ea typeface="Poppins"/>
              <a:cs typeface="Poppins"/>
              <a:sym typeface="Poppins"/>
            </a:endParaRPr>
          </a:p>
          <a:p>
            <a:pPr indent="0" lvl="0" marL="457200" rtl="0" algn="l">
              <a:lnSpc>
                <a:spcPct val="115000"/>
              </a:lnSpc>
              <a:spcBef>
                <a:spcPts val="1000"/>
              </a:spcBef>
              <a:spcAft>
                <a:spcPts val="0"/>
              </a:spcAft>
              <a:buClr>
                <a:schemeClr val="dk1"/>
              </a:buClr>
              <a:buSzPts val="1100"/>
              <a:buFont typeface="Arial"/>
              <a:buNone/>
            </a:pPr>
            <a:r>
              <a:rPr lang="fr" sz="900">
                <a:solidFill>
                  <a:srgbClr val="0000FF"/>
                </a:solidFill>
                <a:latin typeface="Poppins"/>
                <a:ea typeface="Poppins"/>
                <a:cs typeface="Poppins"/>
                <a:sym typeface="Poppins"/>
              </a:rPr>
              <a:t>Les Juifs disent : "Uzayr est fils d'Allah" et les Chrétiens disent : "</a:t>
            </a:r>
            <a:r>
              <a:rPr b="1" lang="fr" sz="900">
                <a:solidFill>
                  <a:srgbClr val="0000FF"/>
                </a:solidFill>
                <a:latin typeface="Poppins"/>
                <a:ea typeface="Poppins"/>
                <a:cs typeface="Poppins"/>
                <a:sym typeface="Poppins"/>
              </a:rPr>
              <a:t>Le Christ est fils d´Allah</a:t>
            </a:r>
            <a:r>
              <a:rPr lang="fr" sz="900">
                <a:solidFill>
                  <a:srgbClr val="0000FF"/>
                </a:solidFill>
                <a:latin typeface="Poppins"/>
                <a:ea typeface="Poppins"/>
                <a:cs typeface="Poppins"/>
                <a:sym typeface="Poppins"/>
              </a:rPr>
              <a:t>". Telle est leur parole provenant de leurs bouches. </a:t>
            </a:r>
            <a:r>
              <a:rPr b="1" lang="fr" sz="900">
                <a:solidFill>
                  <a:srgbClr val="0000FF"/>
                </a:solidFill>
                <a:latin typeface="Poppins"/>
                <a:ea typeface="Poppins"/>
                <a:cs typeface="Poppins"/>
                <a:sym typeface="Poppins"/>
              </a:rPr>
              <a:t>Ils imitent le dire des mécréants avant eux</a:t>
            </a:r>
            <a:r>
              <a:rPr lang="fr" sz="900">
                <a:solidFill>
                  <a:srgbClr val="0000FF"/>
                </a:solidFill>
                <a:latin typeface="Poppins"/>
                <a:ea typeface="Poppins"/>
                <a:cs typeface="Poppins"/>
                <a:sym typeface="Poppins"/>
              </a:rPr>
              <a:t>. Qu´Allah les anéantisse ! </a:t>
            </a:r>
            <a:r>
              <a:rPr b="1" lang="fr" sz="900">
                <a:solidFill>
                  <a:srgbClr val="0000FF"/>
                </a:solidFill>
                <a:latin typeface="Poppins"/>
                <a:ea typeface="Poppins"/>
                <a:cs typeface="Poppins"/>
                <a:sym typeface="Poppins"/>
              </a:rPr>
              <a:t>Comment s'écartent-ils</a:t>
            </a:r>
            <a:r>
              <a:rPr lang="fr" sz="900">
                <a:solidFill>
                  <a:srgbClr val="0000FF"/>
                </a:solidFill>
                <a:latin typeface="Poppins"/>
                <a:ea typeface="Poppins"/>
                <a:cs typeface="Poppins"/>
                <a:sym typeface="Poppins"/>
              </a:rPr>
              <a:t> (de la vérité) ?</a:t>
            </a:r>
            <a:endParaRPr sz="900">
              <a:solidFill>
                <a:srgbClr val="0000FF"/>
              </a:solidFill>
              <a:latin typeface="Poppins"/>
              <a:ea typeface="Poppins"/>
              <a:cs typeface="Poppins"/>
              <a:sym typeface="Poppins"/>
            </a:endParaRPr>
          </a:p>
          <a:p>
            <a:pPr indent="0" lvl="0" marL="0" rtl="0" algn="l">
              <a:lnSpc>
                <a:spcPct val="115000"/>
              </a:lnSpc>
              <a:spcBef>
                <a:spcPts val="1000"/>
              </a:spcBef>
              <a:spcAft>
                <a:spcPts val="0"/>
              </a:spcAft>
              <a:buClr>
                <a:schemeClr val="dk1"/>
              </a:buClr>
              <a:buSzPts val="1100"/>
              <a:buFont typeface="Arial"/>
              <a:buNone/>
            </a:pPr>
            <a:r>
              <a:rPr lang="fr" sz="900">
                <a:solidFill>
                  <a:srgbClr val="0000FF"/>
                </a:solidFill>
                <a:latin typeface="Poppins"/>
                <a:ea typeface="Poppins"/>
                <a:cs typeface="Poppins"/>
                <a:sym typeface="Poppins"/>
              </a:rPr>
              <a:t>Coran 19:35</a:t>
            </a:r>
            <a:endParaRPr sz="900">
              <a:solidFill>
                <a:srgbClr val="0000FF"/>
              </a:solidFill>
              <a:latin typeface="Poppins"/>
              <a:ea typeface="Poppins"/>
              <a:cs typeface="Poppins"/>
              <a:sym typeface="Poppins"/>
            </a:endParaRPr>
          </a:p>
          <a:p>
            <a:pPr indent="0" lvl="0" marL="457200" rtl="0" algn="l">
              <a:lnSpc>
                <a:spcPct val="115000"/>
              </a:lnSpc>
              <a:spcBef>
                <a:spcPts val="1000"/>
              </a:spcBef>
              <a:spcAft>
                <a:spcPts val="0"/>
              </a:spcAft>
              <a:buClr>
                <a:schemeClr val="dk1"/>
              </a:buClr>
              <a:buSzPts val="1100"/>
              <a:buFont typeface="Arial"/>
              <a:buNone/>
            </a:pPr>
            <a:r>
              <a:rPr b="1" lang="fr" sz="900">
                <a:solidFill>
                  <a:srgbClr val="0000FF"/>
                </a:solidFill>
                <a:latin typeface="Poppins"/>
                <a:ea typeface="Poppins"/>
                <a:cs typeface="Poppins"/>
                <a:sym typeface="Poppins"/>
              </a:rPr>
              <a:t>Il ne convient pas à Allah de s'attribuer un fils</a:t>
            </a:r>
            <a:r>
              <a:rPr lang="fr" sz="900">
                <a:solidFill>
                  <a:srgbClr val="0000FF"/>
                </a:solidFill>
                <a:latin typeface="Poppins"/>
                <a:ea typeface="Poppins"/>
                <a:cs typeface="Poppins"/>
                <a:sym typeface="Poppins"/>
              </a:rPr>
              <a:t>. Gloire et Pureté à Lui ! Quand Il décide d'une chose, Il dit seulement : "Soi ! " et elle est.</a:t>
            </a:r>
            <a:endParaRPr sz="900">
              <a:solidFill>
                <a:srgbClr val="0000FF"/>
              </a:solidFill>
              <a:latin typeface="Poppins"/>
              <a:ea typeface="Poppins"/>
              <a:cs typeface="Poppins"/>
              <a:sym typeface="Poppins"/>
            </a:endParaRPr>
          </a:p>
          <a:p>
            <a:pPr indent="0" lvl="0" marL="0" rtl="0" algn="l">
              <a:lnSpc>
                <a:spcPct val="115000"/>
              </a:lnSpc>
              <a:spcBef>
                <a:spcPts val="1000"/>
              </a:spcBef>
              <a:spcAft>
                <a:spcPts val="0"/>
              </a:spcAft>
              <a:buClr>
                <a:schemeClr val="dk1"/>
              </a:buClr>
              <a:buSzPts val="1100"/>
              <a:buFont typeface="Arial"/>
              <a:buNone/>
            </a:pPr>
            <a:r>
              <a:rPr lang="fr" sz="900">
                <a:solidFill>
                  <a:schemeClr val="dk1"/>
                </a:solidFill>
                <a:latin typeface="Poppins"/>
                <a:ea typeface="Poppins"/>
                <a:cs typeface="Poppins"/>
                <a:sym typeface="Poppins"/>
              </a:rPr>
              <a:t>Muhammad ne prêche pas un </a:t>
            </a:r>
            <a:r>
              <a:rPr b="1" lang="fr" sz="900">
                <a:solidFill>
                  <a:schemeClr val="dk1"/>
                </a:solidFill>
                <a:latin typeface="Poppins"/>
                <a:ea typeface="Poppins"/>
                <a:cs typeface="Poppins"/>
                <a:sym typeface="Poppins"/>
              </a:rPr>
              <a:t>Christ fils de Dieu</a:t>
            </a:r>
            <a:r>
              <a:rPr lang="fr" sz="900">
                <a:solidFill>
                  <a:schemeClr val="dk1"/>
                </a:solidFill>
                <a:latin typeface="Poppins"/>
                <a:ea typeface="Poppins"/>
                <a:cs typeface="Poppins"/>
                <a:sym typeface="Poppins"/>
              </a:rPr>
              <a:t> (1 Jean 3:23-24, Coran 9:30, Coran 19:35)</a:t>
            </a:r>
            <a:endParaRPr sz="900">
              <a:solidFill>
                <a:srgbClr val="FF0000"/>
              </a:solidFill>
              <a:latin typeface="Poppins"/>
              <a:ea typeface="Poppins"/>
              <a:cs typeface="Poppins"/>
              <a:sym typeface="Poppins"/>
            </a:endParaRPr>
          </a:p>
          <a:p>
            <a:pPr indent="0" lvl="0" marL="0" rtl="0" algn="l">
              <a:lnSpc>
                <a:spcPct val="115000"/>
              </a:lnSpc>
              <a:spcBef>
                <a:spcPts val="1000"/>
              </a:spcBef>
              <a:spcAft>
                <a:spcPts val="0"/>
              </a:spcAft>
              <a:buClr>
                <a:schemeClr val="dk1"/>
              </a:buClr>
              <a:buSzPts val="1100"/>
              <a:buFont typeface="Arial"/>
              <a:buNone/>
            </a:pPr>
            <a:r>
              <a:rPr lang="fr" sz="900">
                <a:solidFill>
                  <a:srgbClr val="FF0000"/>
                </a:solidFill>
                <a:latin typeface="Poppins"/>
                <a:ea typeface="Poppins"/>
                <a:cs typeface="Poppins"/>
                <a:sym typeface="Poppins"/>
              </a:rPr>
              <a:t>Voir aussi : </a:t>
            </a:r>
            <a:r>
              <a:rPr b="1" lang="fr" sz="900" u="sng">
                <a:solidFill>
                  <a:srgbClr val="FF0000"/>
                </a:solidFill>
                <a:latin typeface="Poppins"/>
                <a:ea typeface="Poppins"/>
                <a:cs typeface="Poppins"/>
                <a:sym typeface="Poppins"/>
                <a:hlinkClick r:id="rId10">
                  <a:extLst>
                    <a:ext uri="{A12FA001-AC4F-418D-AE19-62706E023703}">
                      <ahyp:hlinkClr val="tx"/>
                    </a:ext>
                  </a:extLst>
                </a:hlinkClick>
              </a:rPr>
              <a:t>Muhammad n’est pas le Paraclet</a:t>
            </a:r>
            <a:r>
              <a:rPr lang="fr" sz="900" u="sng">
                <a:solidFill>
                  <a:srgbClr val="FF0000"/>
                </a:solidFill>
                <a:latin typeface="Poppins"/>
                <a:ea typeface="Poppins"/>
                <a:cs typeface="Poppins"/>
                <a:sym typeface="Poppins"/>
                <a:hlinkClick r:id="rId11">
                  <a:extLst>
                    <a:ext uri="{A12FA001-AC4F-418D-AE19-62706E023703}">
                      <ahyp:hlinkClr val="tx"/>
                    </a:ext>
                  </a:extLst>
                </a:hlinkClick>
              </a:rPr>
              <a:t>.</a:t>
            </a:r>
            <a:endParaRPr sz="900">
              <a:solidFill>
                <a:schemeClr val="dk1"/>
              </a:solidFill>
              <a:latin typeface="Poppins"/>
              <a:ea typeface="Poppins"/>
              <a:cs typeface="Poppins"/>
              <a:sym typeface="Poppins"/>
            </a:endParaRPr>
          </a:p>
          <a:p>
            <a:pPr indent="0" lvl="0" marL="0" rtl="0" algn="l">
              <a:lnSpc>
                <a:spcPct val="115000"/>
              </a:lnSpc>
              <a:spcBef>
                <a:spcPts val="1000"/>
              </a:spcBef>
              <a:spcAft>
                <a:spcPts val="0"/>
              </a:spcAft>
              <a:buClr>
                <a:schemeClr val="dk1"/>
              </a:buClr>
              <a:buSzPts val="1100"/>
              <a:buFont typeface="Arial"/>
              <a:buNone/>
            </a:pPr>
            <a:r>
              <a:rPr lang="fr" sz="1200">
                <a:solidFill>
                  <a:srgbClr val="666666"/>
                </a:solidFill>
                <a:latin typeface="Poppins"/>
                <a:ea typeface="Poppins"/>
                <a:cs typeface="Poppins"/>
                <a:sym typeface="Poppins"/>
              </a:rPr>
              <a:t>Argument 5 / </a:t>
            </a:r>
            <a:r>
              <a:rPr baseline="-25000" lang="fr" sz="1200">
                <a:solidFill>
                  <a:srgbClr val="666666"/>
                </a:solidFill>
                <a:latin typeface="Poppins"/>
                <a:ea typeface="Poppins"/>
                <a:cs typeface="Poppins"/>
                <a:sym typeface="Poppins"/>
              </a:rPr>
              <a:t>Eucharistie</a:t>
            </a:r>
            <a:endParaRPr sz="1200">
              <a:solidFill>
                <a:srgbClr val="666666"/>
              </a:solidFill>
              <a:latin typeface="Poppins"/>
              <a:ea typeface="Poppins"/>
              <a:cs typeface="Poppins"/>
              <a:sym typeface="Poppins"/>
            </a:endParaRPr>
          </a:p>
          <a:p>
            <a:pPr indent="0" lvl="0" marL="0" rtl="0" algn="l">
              <a:lnSpc>
                <a:spcPct val="115000"/>
              </a:lnSpc>
              <a:spcBef>
                <a:spcPts val="400"/>
              </a:spcBef>
              <a:spcAft>
                <a:spcPts val="0"/>
              </a:spcAft>
              <a:buClr>
                <a:schemeClr val="dk1"/>
              </a:buClr>
              <a:buSzPts val="1100"/>
              <a:buFont typeface="Arial"/>
              <a:buNone/>
            </a:pPr>
            <a:r>
              <a:rPr i="1" lang="fr" sz="900" u="sng">
                <a:solidFill>
                  <a:schemeClr val="dk1"/>
                </a:solidFill>
                <a:latin typeface="Poppins"/>
                <a:ea typeface="Poppins"/>
                <a:cs typeface="Poppins"/>
                <a:sym typeface="Poppins"/>
              </a:rPr>
              <a:t>Le dilemme du Fils de l’Eucharistie</a:t>
            </a:r>
            <a:endParaRPr i="1" sz="900" u="sng">
              <a:solidFill>
                <a:schemeClr val="dk1"/>
              </a:solidFill>
              <a:latin typeface="Poppins"/>
              <a:ea typeface="Poppins"/>
              <a:cs typeface="Poppins"/>
              <a:sym typeface="Poppins"/>
            </a:endParaRPr>
          </a:p>
          <a:p>
            <a:pPr indent="0" lvl="0" marL="0" rtl="0" algn="l">
              <a:lnSpc>
                <a:spcPct val="115000"/>
              </a:lnSpc>
              <a:spcBef>
                <a:spcPts val="1000"/>
              </a:spcBef>
              <a:spcAft>
                <a:spcPts val="0"/>
              </a:spcAft>
              <a:buClr>
                <a:schemeClr val="dk1"/>
              </a:buClr>
              <a:buSzPts val="1100"/>
              <a:buFont typeface="Arial"/>
              <a:buNone/>
            </a:pPr>
            <a:r>
              <a:rPr lang="fr" sz="900">
                <a:solidFill>
                  <a:srgbClr val="0000FF"/>
                </a:solidFill>
                <a:latin typeface="Poppins"/>
                <a:ea typeface="Poppins"/>
                <a:cs typeface="Poppins"/>
                <a:sym typeface="Poppins"/>
              </a:rPr>
              <a:t>1 Corinthiens 11:23-26</a:t>
            </a:r>
            <a:endParaRPr sz="900">
              <a:solidFill>
                <a:srgbClr val="0000FF"/>
              </a:solidFill>
              <a:latin typeface="Poppins"/>
              <a:ea typeface="Poppins"/>
              <a:cs typeface="Poppins"/>
              <a:sym typeface="Poppins"/>
            </a:endParaRPr>
          </a:p>
          <a:p>
            <a:pPr indent="0" lvl="0" marL="457200" rtl="0" algn="l">
              <a:lnSpc>
                <a:spcPct val="115000"/>
              </a:lnSpc>
              <a:spcBef>
                <a:spcPts val="1000"/>
              </a:spcBef>
              <a:spcAft>
                <a:spcPts val="0"/>
              </a:spcAft>
              <a:buClr>
                <a:schemeClr val="dk1"/>
              </a:buClr>
              <a:buSzPts val="1100"/>
              <a:buFont typeface="Arial"/>
              <a:buNone/>
            </a:pPr>
            <a:r>
              <a:rPr lang="fr" sz="900">
                <a:solidFill>
                  <a:srgbClr val="0000FF"/>
                </a:solidFill>
                <a:latin typeface="Poppins"/>
                <a:ea typeface="Poppins"/>
                <a:cs typeface="Poppins"/>
                <a:sym typeface="Poppins"/>
              </a:rPr>
              <a:t>Car j'ai reçu du Seigneur ce que je vous ai enseigné; c'est que le Seigneur Jésus, dans la nuit où il fut livré, prit du pain, et, après avoir rendu grâces, le rompit, et dit: Ceci est mon corps, qui est rompu pour vous; faites ceci en mémoire de moi. De même, après avoir soupé, il prit la coupe, et dit: Cette coupe est la nouvelle alliance en mon sang; faites ceci en mémoire de moi toutes les fois que vous en boirez. Car toutes les fois que vous mangez ce pain et que vous buvez cette coupe, vous annoncez la mort du Seigneur, </a:t>
            </a:r>
            <a:r>
              <a:rPr b="1" lang="fr" sz="900">
                <a:solidFill>
                  <a:srgbClr val="0000FF"/>
                </a:solidFill>
                <a:latin typeface="Poppins"/>
                <a:ea typeface="Poppins"/>
                <a:cs typeface="Poppins"/>
                <a:sym typeface="Poppins"/>
              </a:rPr>
              <a:t>jusqu'à ce qu'il vienne</a:t>
            </a:r>
            <a:endParaRPr b="1" sz="900">
              <a:solidFill>
                <a:srgbClr val="0000FF"/>
              </a:solidFill>
              <a:latin typeface="Poppins"/>
              <a:ea typeface="Poppins"/>
              <a:cs typeface="Poppins"/>
              <a:sym typeface="Poppins"/>
            </a:endParaRPr>
          </a:p>
          <a:p>
            <a:pPr indent="0" lvl="0" marL="0" rtl="0" algn="l">
              <a:lnSpc>
                <a:spcPct val="115000"/>
              </a:lnSpc>
              <a:spcBef>
                <a:spcPts val="1000"/>
              </a:spcBef>
              <a:spcAft>
                <a:spcPts val="0"/>
              </a:spcAft>
              <a:buClr>
                <a:schemeClr val="dk1"/>
              </a:buClr>
              <a:buSzPts val="1100"/>
              <a:buFont typeface="Arial"/>
              <a:buNone/>
            </a:pPr>
            <a:r>
              <a:rPr lang="fr" sz="900">
                <a:solidFill>
                  <a:schemeClr val="dk1"/>
                </a:solidFill>
                <a:latin typeface="Poppins"/>
                <a:ea typeface="Poppins"/>
                <a:cs typeface="Poppins"/>
                <a:sym typeface="Poppins"/>
              </a:rPr>
              <a:t>Jésus demande au apôtre de </a:t>
            </a:r>
            <a:r>
              <a:rPr b="1" lang="fr" sz="900">
                <a:solidFill>
                  <a:schemeClr val="dk1"/>
                </a:solidFill>
                <a:latin typeface="Poppins"/>
                <a:ea typeface="Poppins"/>
                <a:cs typeface="Poppins"/>
                <a:sym typeface="Poppins"/>
              </a:rPr>
              <a:t>faire l'eucharistie jusqu'à ce qu'il vienne</a:t>
            </a:r>
            <a:r>
              <a:rPr lang="fr" sz="900">
                <a:solidFill>
                  <a:schemeClr val="dk1"/>
                </a:solidFill>
                <a:latin typeface="Poppins"/>
                <a:ea typeface="Poppins"/>
                <a:cs typeface="Poppins"/>
                <a:sym typeface="Poppins"/>
              </a:rPr>
              <a:t>, c'est-à-dire la Parousie (1 Cor 11:23-26).</a:t>
            </a:r>
            <a:endParaRPr sz="900">
              <a:solidFill>
                <a:schemeClr val="dk1"/>
              </a:solidFill>
              <a:latin typeface="Poppins"/>
              <a:ea typeface="Poppins"/>
              <a:cs typeface="Poppins"/>
              <a:sym typeface="Poppins"/>
            </a:endParaRPr>
          </a:p>
          <a:p>
            <a:pPr indent="0" lvl="0" marL="0" rtl="0" algn="l">
              <a:lnSpc>
                <a:spcPct val="115000"/>
              </a:lnSpc>
              <a:spcBef>
                <a:spcPts val="1000"/>
              </a:spcBef>
              <a:spcAft>
                <a:spcPts val="0"/>
              </a:spcAft>
              <a:buClr>
                <a:schemeClr val="dk1"/>
              </a:buClr>
              <a:buSzPts val="1100"/>
              <a:buFont typeface="Arial"/>
              <a:buNone/>
            </a:pPr>
            <a:r>
              <a:rPr lang="fr" sz="900">
                <a:solidFill>
                  <a:srgbClr val="FF0000"/>
                </a:solidFill>
                <a:latin typeface="Poppins"/>
                <a:ea typeface="Poppins"/>
                <a:cs typeface="Poppins"/>
                <a:sym typeface="Poppins"/>
              </a:rPr>
              <a:t>Voir aussi : </a:t>
            </a:r>
            <a:r>
              <a:rPr b="1" lang="fr" sz="900" u="sng">
                <a:solidFill>
                  <a:srgbClr val="FF0000"/>
                </a:solidFill>
                <a:latin typeface="Poppins"/>
                <a:ea typeface="Poppins"/>
                <a:cs typeface="Poppins"/>
                <a:sym typeface="Poppins"/>
                <a:hlinkClick r:id="rId12">
                  <a:extLst>
                    <a:ext uri="{A12FA001-AC4F-418D-AE19-62706E023703}">
                      <ahyp:hlinkClr val="tx"/>
                    </a:ext>
                  </a:extLst>
                </a:hlinkClick>
              </a:rPr>
              <a:t>Muhammad n’est pas le Paraclet</a:t>
            </a:r>
            <a:endParaRPr sz="900">
              <a:solidFill>
                <a:schemeClr val="dk1"/>
              </a:solidFill>
              <a:latin typeface="Poppins"/>
              <a:ea typeface="Poppins"/>
              <a:cs typeface="Poppins"/>
              <a:sym typeface="Poppins"/>
            </a:endParaRPr>
          </a:p>
          <a:p>
            <a:pPr indent="0" lvl="0" marL="0" rtl="0" algn="l">
              <a:lnSpc>
                <a:spcPct val="115000"/>
              </a:lnSpc>
              <a:spcBef>
                <a:spcPts val="1000"/>
              </a:spcBef>
              <a:spcAft>
                <a:spcPts val="0"/>
              </a:spcAft>
              <a:buClr>
                <a:schemeClr val="dk1"/>
              </a:buClr>
              <a:buSzPts val="1100"/>
              <a:buFont typeface="Arial"/>
              <a:buNone/>
            </a:pPr>
            <a:r>
              <a:rPr lang="fr" sz="1200">
                <a:solidFill>
                  <a:srgbClr val="666666"/>
                </a:solidFill>
                <a:latin typeface="Poppins"/>
                <a:ea typeface="Poppins"/>
                <a:cs typeface="Poppins"/>
                <a:sym typeface="Poppins"/>
              </a:rPr>
              <a:t>Argument 6 / </a:t>
            </a:r>
            <a:r>
              <a:rPr baseline="-25000" lang="fr" sz="1200">
                <a:solidFill>
                  <a:srgbClr val="666666"/>
                </a:solidFill>
                <a:latin typeface="Poppins"/>
                <a:ea typeface="Poppins"/>
                <a:cs typeface="Poppins"/>
                <a:sym typeface="Poppins"/>
              </a:rPr>
              <a:t>Baptême</a:t>
            </a:r>
            <a:endParaRPr sz="1200">
              <a:solidFill>
                <a:srgbClr val="666666"/>
              </a:solidFill>
              <a:latin typeface="Poppins"/>
              <a:ea typeface="Poppins"/>
              <a:cs typeface="Poppins"/>
              <a:sym typeface="Poppins"/>
            </a:endParaRPr>
          </a:p>
          <a:p>
            <a:pPr indent="0" lvl="0" marL="0" rtl="0" algn="l">
              <a:lnSpc>
                <a:spcPct val="115000"/>
              </a:lnSpc>
              <a:spcBef>
                <a:spcPts val="400"/>
              </a:spcBef>
              <a:spcAft>
                <a:spcPts val="0"/>
              </a:spcAft>
              <a:buClr>
                <a:schemeClr val="dk1"/>
              </a:buClr>
              <a:buSzPts val="1100"/>
              <a:buFont typeface="Arial"/>
              <a:buNone/>
            </a:pPr>
            <a:r>
              <a:rPr i="1" lang="fr" sz="900" u="sng">
                <a:solidFill>
                  <a:schemeClr val="dk1"/>
                </a:solidFill>
                <a:latin typeface="Poppins"/>
                <a:ea typeface="Poppins"/>
                <a:cs typeface="Poppins"/>
                <a:sym typeface="Poppins"/>
              </a:rPr>
              <a:t>Le dilemme du Baptême</a:t>
            </a:r>
            <a:endParaRPr baseline="-25000" sz="900">
              <a:solidFill>
                <a:schemeClr val="dk1"/>
              </a:solidFill>
              <a:latin typeface="Poppins"/>
              <a:ea typeface="Poppins"/>
              <a:cs typeface="Poppins"/>
              <a:sym typeface="Poppins"/>
            </a:endParaRPr>
          </a:p>
          <a:p>
            <a:pPr indent="0" lvl="0" marL="0" rtl="0" algn="l">
              <a:lnSpc>
                <a:spcPct val="115000"/>
              </a:lnSpc>
              <a:spcBef>
                <a:spcPts val="1000"/>
              </a:spcBef>
              <a:spcAft>
                <a:spcPts val="0"/>
              </a:spcAft>
              <a:buClr>
                <a:schemeClr val="dk1"/>
              </a:buClr>
              <a:buSzPts val="1100"/>
              <a:buFont typeface="Arial"/>
              <a:buNone/>
            </a:pPr>
            <a:r>
              <a:rPr lang="fr" sz="900">
                <a:solidFill>
                  <a:srgbClr val="0000FF"/>
                </a:solidFill>
                <a:latin typeface="Poppins"/>
                <a:ea typeface="Poppins"/>
                <a:cs typeface="Poppins"/>
                <a:sym typeface="Poppins"/>
              </a:rPr>
              <a:t>Matthieu 21:25</a:t>
            </a:r>
            <a:endParaRPr sz="900">
              <a:solidFill>
                <a:srgbClr val="0000FF"/>
              </a:solidFill>
              <a:latin typeface="Poppins"/>
              <a:ea typeface="Poppins"/>
              <a:cs typeface="Poppins"/>
              <a:sym typeface="Poppins"/>
            </a:endParaRPr>
          </a:p>
          <a:p>
            <a:pPr indent="0" lvl="0" marL="457200" rtl="0" algn="l">
              <a:lnSpc>
                <a:spcPct val="115000"/>
              </a:lnSpc>
              <a:spcBef>
                <a:spcPts val="1000"/>
              </a:spcBef>
              <a:spcAft>
                <a:spcPts val="0"/>
              </a:spcAft>
              <a:buClr>
                <a:schemeClr val="dk1"/>
              </a:buClr>
              <a:buSzPts val="1100"/>
              <a:buFont typeface="Arial"/>
              <a:buNone/>
            </a:pPr>
            <a:r>
              <a:rPr b="1" lang="fr" sz="900">
                <a:solidFill>
                  <a:srgbClr val="0000FF"/>
                </a:solidFill>
                <a:latin typeface="Poppins"/>
                <a:ea typeface="Poppins"/>
                <a:cs typeface="Poppins"/>
                <a:sym typeface="Poppins"/>
              </a:rPr>
              <a:t>Le baptême de Jean, d'où venait-il ?</a:t>
            </a:r>
            <a:r>
              <a:rPr lang="fr" sz="900">
                <a:solidFill>
                  <a:srgbClr val="0000FF"/>
                </a:solidFill>
                <a:latin typeface="Poppins"/>
                <a:ea typeface="Poppins"/>
                <a:cs typeface="Poppins"/>
                <a:sym typeface="Poppins"/>
              </a:rPr>
              <a:t> du ciel, ou des hommes ? Mais ils raisonnèrent ainsi entre eux; Si nous répondons: </a:t>
            </a:r>
            <a:r>
              <a:rPr b="1" lang="fr" sz="900">
                <a:solidFill>
                  <a:srgbClr val="0000FF"/>
                </a:solidFill>
                <a:latin typeface="Poppins"/>
                <a:ea typeface="Poppins"/>
                <a:cs typeface="Poppins"/>
                <a:sym typeface="Poppins"/>
              </a:rPr>
              <a:t>Du ciel</a:t>
            </a:r>
            <a:r>
              <a:rPr lang="fr" sz="900">
                <a:solidFill>
                  <a:srgbClr val="0000FF"/>
                </a:solidFill>
                <a:latin typeface="Poppins"/>
                <a:ea typeface="Poppins"/>
                <a:cs typeface="Poppins"/>
                <a:sym typeface="Poppins"/>
              </a:rPr>
              <a:t>, il nous dira: Pourquoi donc n'avez-vous pas cru en lui ?</a:t>
            </a:r>
            <a:endParaRPr sz="900">
              <a:solidFill>
                <a:srgbClr val="0000FF"/>
              </a:solidFill>
              <a:latin typeface="Poppins"/>
              <a:ea typeface="Poppins"/>
              <a:cs typeface="Poppins"/>
              <a:sym typeface="Poppins"/>
            </a:endParaRPr>
          </a:p>
          <a:p>
            <a:pPr indent="0" lvl="0" marL="0" rtl="0" algn="l">
              <a:lnSpc>
                <a:spcPct val="115000"/>
              </a:lnSpc>
              <a:spcBef>
                <a:spcPts val="1000"/>
              </a:spcBef>
              <a:spcAft>
                <a:spcPts val="0"/>
              </a:spcAft>
              <a:buClr>
                <a:schemeClr val="dk1"/>
              </a:buClr>
              <a:buSzPts val="1100"/>
              <a:buFont typeface="Arial"/>
              <a:buNone/>
            </a:pPr>
            <a:r>
              <a:rPr lang="fr" sz="900">
                <a:solidFill>
                  <a:srgbClr val="0000FF"/>
                </a:solidFill>
                <a:latin typeface="Poppins"/>
                <a:ea typeface="Poppins"/>
                <a:cs typeface="Poppins"/>
                <a:sym typeface="Poppins"/>
              </a:rPr>
              <a:t>Matthieu 28:19</a:t>
            </a:r>
            <a:endParaRPr sz="900">
              <a:solidFill>
                <a:srgbClr val="0000FF"/>
              </a:solidFill>
              <a:latin typeface="Poppins"/>
              <a:ea typeface="Poppins"/>
              <a:cs typeface="Poppins"/>
              <a:sym typeface="Poppins"/>
            </a:endParaRPr>
          </a:p>
          <a:p>
            <a:pPr indent="0" lvl="0" marL="457200" rtl="0" algn="l">
              <a:lnSpc>
                <a:spcPct val="115000"/>
              </a:lnSpc>
              <a:spcBef>
                <a:spcPts val="1000"/>
              </a:spcBef>
              <a:spcAft>
                <a:spcPts val="0"/>
              </a:spcAft>
              <a:buClr>
                <a:schemeClr val="dk1"/>
              </a:buClr>
              <a:buSzPts val="1100"/>
              <a:buFont typeface="Arial"/>
              <a:buNone/>
            </a:pPr>
            <a:r>
              <a:rPr lang="fr" sz="900">
                <a:solidFill>
                  <a:srgbClr val="0000FF"/>
                </a:solidFill>
                <a:latin typeface="Poppins"/>
                <a:ea typeface="Poppins"/>
                <a:cs typeface="Poppins"/>
                <a:sym typeface="Poppins"/>
              </a:rPr>
              <a:t>Allez, </a:t>
            </a:r>
            <a:r>
              <a:rPr b="1" lang="fr" sz="900">
                <a:solidFill>
                  <a:srgbClr val="0000FF"/>
                </a:solidFill>
                <a:latin typeface="Poppins"/>
                <a:ea typeface="Poppins"/>
                <a:cs typeface="Poppins"/>
                <a:sym typeface="Poppins"/>
              </a:rPr>
              <a:t>faites de toutes les nations des disciples, les baptisant</a:t>
            </a:r>
            <a:r>
              <a:rPr lang="fr" sz="900">
                <a:solidFill>
                  <a:srgbClr val="0000FF"/>
                </a:solidFill>
                <a:latin typeface="Poppins"/>
                <a:ea typeface="Poppins"/>
                <a:cs typeface="Poppins"/>
                <a:sym typeface="Poppins"/>
              </a:rPr>
              <a:t> au nom du Père, du Fils et du Saint-Esprit,</a:t>
            </a:r>
            <a:endParaRPr sz="900">
              <a:solidFill>
                <a:srgbClr val="0000FF"/>
              </a:solidFill>
              <a:latin typeface="Poppins"/>
              <a:ea typeface="Poppins"/>
              <a:cs typeface="Poppins"/>
              <a:sym typeface="Poppins"/>
            </a:endParaRPr>
          </a:p>
          <a:p>
            <a:pPr indent="0" lvl="0" marL="0" rtl="0" algn="l">
              <a:lnSpc>
                <a:spcPct val="115000"/>
              </a:lnSpc>
              <a:spcBef>
                <a:spcPts val="1000"/>
              </a:spcBef>
              <a:spcAft>
                <a:spcPts val="0"/>
              </a:spcAft>
              <a:buClr>
                <a:schemeClr val="dk1"/>
              </a:buClr>
              <a:buSzPts val="1100"/>
              <a:buFont typeface="Arial"/>
              <a:buNone/>
            </a:pPr>
            <a:r>
              <a:rPr lang="fr" sz="900">
                <a:solidFill>
                  <a:srgbClr val="0000FF"/>
                </a:solidFill>
                <a:latin typeface="Poppins"/>
                <a:ea typeface="Poppins"/>
                <a:cs typeface="Poppins"/>
                <a:sym typeface="Poppins"/>
              </a:rPr>
              <a:t>1 Pierre 3:21</a:t>
            </a:r>
            <a:endParaRPr sz="900">
              <a:solidFill>
                <a:srgbClr val="0000FF"/>
              </a:solidFill>
              <a:latin typeface="Poppins"/>
              <a:ea typeface="Poppins"/>
              <a:cs typeface="Poppins"/>
              <a:sym typeface="Poppins"/>
            </a:endParaRPr>
          </a:p>
          <a:p>
            <a:pPr indent="0" lvl="0" marL="457200" rtl="0" algn="l">
              <a:lnSpc>
                <a:spcPct val="115000"/>
              </a:lnSpc>
              <a:spcBef>
                <a:spcPts val="1000"/>
              </a:spcBef>
              <a:spcAft>
                <a:spcPts val="0"/>
              </a:spcAft>
              <a:buClr>
                <a:schemeClr val="dk1"/>
              </a:buClr>
              <a:buSzPts val="1100"/>
              <a:buFont typeface="Arial"/>
              <a:buNone/>
            </a:pPr>
            <a:r>
              <a:rPr lang="fr" sz="900">
                <a:solidFill>
                  <a:srgbClr val="0000FF"/>
                </a:solidFill>
                <a:latin typeface="Poppins"/>
                <a:ea typeface="Poppins"/>
                <a:cs typeface="Poppins"/>
                <a:sym typeface="Poppins"/>
              </a:rPr>
              <a:t>Cette eau était une figure du </a:t>
            </a:r>
            <a:r>
              <a:rPr b="1" lang="fr" sz="900">
                <a:solidFill>
                  <a:srgbClr val="0000FF"/>
                </a:solidFill>
                <a:latin typeface="Poppins"/>
                <a:ea typeface="Poppins"/>
                <a:cs typeface="Poppins"/>
                <a:sym typeface="Poppins"/>
              </a:rPr>
              <a:t>baptême</a:t>
            </a:r>
            <a:r>
              <a:rPr lang="fr" sz="900">
                <a:solidFill>
                  <a:srgbClr val="0000FF"/>
                </a:solidFill>
                <a:latin typeface="Poppins"/>
                <a:ea typeface="Poppins"/>
                <a:cs typeface="Poppins"/>
                <a:sym typeface="Poppins"/>
              </a:rPr>
              <a:t>, qui n'est pas la purification des souillures du corps, mais </a:t>
            </a:r>
            <a:r>
              <a:rPr b="1" lang="fr" sz="900">
                <a:solidFill>
                  <a:srgbClr val="0000FF"/>
                </a:solidFill>
                <a:latin typeface="Poppins"/>
                <a:ea typeface="Poppins"/>
                <a:cs typeface="Poppins"/>
                <a:sym typeface="Poppins"/>
              </a:rPr>
              <a:t>l'engagement d'une bonne conscience envers Dieu</a:t>
            </a:r>
            <a:r>
              <a:rPr lang="fr" sz="900">
                <a:solidFill>
                  <a:srgbClr val="0000FF"/>
                </a:solidFill>
                <a:latin typeface="Poppins"/>
                <a:ea typeface="Poppins"/>
                <a:cs typeface="Poppins"/>
                <a:sym typeface="Poppins"/>
              </a:rPr>
              <a:t>, et </a:t>
            </a:r>
            <a:r>
              <a:rPr b="1" lang="fr" sz="900">
                <a:solidFill>
                  <a:srgbClr val="0000FF"/>
                </a:solidFill>
                <a:latin typeface="Poppins"/>
                <a:ea typeface="Poppins"/>
                <a:cs typeface="Poppins"/>
                <a:sym typeface="Poppins"/>
              </a:rPr>
              <a:t>qui maintenant vous sauve</a:t>
            </a:r>
            <a:r>
              <a:rPr lang="fr" sz="900">
                <a:solidFill>
                  <a:srgbClr val="0000FF"/>
                </a:solidFill>
                <a:latin typeface="Poppins"/>
                <a:ea typeface="Poppins"/>
                <a:cs typeface="Poppins"/>
                <a:sym typeface="Poppins"/>
              </a:rPr>
              <a:t>, vous aussi, par la résurrection de Jésus-Christ,</a:t>
            </a:r>
            <a:endParaRPr sz="900">
              <a:solidFill>
                <a:srgbClr val="0000FF"/>
              </a:solidFill>
              <a:latin typeface="Poppins"/>
              <a:ea typeface="Poppins"/>
              <a:cs typeface="Poppins"/>
              <a:sym typeface="Poppins"/>
            </a:endParaRPr>
          </a:p>
          <a:p>
            <a:pPr indent="0" lvl="0" marL="0" rtl="0" algn="l">
              <a:lnSpc>
                <a:spcPct val="115000"/>
              </a:lnSpc>
              <a:spcBef>
                <a:spcPts val="1000"/>
              </a:spcBef>
              <a:spcAft>
                <a:spcPts val="0"/>
              </a:spcAft>
              <a:buClr>
                <a:schemeClr val="dk1"/>
              </a:buClr>
              <a:buSzPts val="1100"/>
              <a:buFont typeface="Arial"/>
              <a:buNone/>
            </a:pPr>
            <a:r>
              <a:rPr lang="fr" sz="900">
                <a:solidFill>
                  <a:srgbClr val="0000FF"/>
                </a:solidFill>
                <a:latin typeface="Poppins"/>
                <a:ea typeface="Poppins"/>
                <a:cs typeface="Poppins"/>
                <a:sym typeface="Poppins"/>
              </a:rPr>
              <a:t>Luc 3:16</a:t>
            </a:r>
            <a:endParaRPr sz="900">
              <a:solidFill>
                <a:srgbClr val="0000FF"/>
              </a:solidFill>
              <a:latin typeface="Poppins"/>
              <a:ea typeface="Poppins"/>
              <a:cs typeface="Poppins"/>
              <a:sym typeface="Poppins"/>
            </a:endParaRPr>
          </a:p>
          <a:p>
            <a:pPr indent="0" lvl="0" marL="457200" rtl="0" algn="l">
              <a:lnSpc>
                <a:spcPct val="115000"/>
              </a:lnSpc>
              <a:spcBef>
                <a:spcPts val="1000"/>
              </a:spcBef>
              <a:spcAft>
                <a:spcPts val="0"/>
              </a:spcAft>
              <a:buClr>
                <a:schemeClr val="dk1"/>
              </a:buClr>
              <a:buSzPts val="1100"/>
              <a:buFont typeface="Arial"/>
              <a:buNone/>
            </a:pPr>
            <a:r>
              <a:rPr lang="fr" sz="900">
                <a:solidFill>
                  <a:srgbClr val="0000FF"/>
                </a:solidFill>
                <a:latin typeface="Poppins"/>
                <a:ea typeface="Poppins"/>
                <a:cs typeface="Poppins"/>
                <a:sym typeface="Poppins"/>
              </a:rPr>
              <a:t>il leur dit à tous: Moi, je vous baptise d'eau; mais il vient, celui qui est plus puissant que moi, et je ne suis pas digne de délier la courroie de ses souliers. Lui, il </a:t>
            </a:r>
            <a:r>
              <a:rPr b="1" lang="fr" sz="900">
                <a:solidFill>
                  <a:srgbClr val="0000FF"/>
                </a:solidFill>
                <a:latin typeface="Poppins"/>
                <a:ea typeface="Poppins"/>
                <a:cs typeface="Poppins"/>
                <a:sym typeface="Poppins"/>
              </a:rPr>
              <a:t>(Jésus) vous baptisera du Saint-Esprit et de feu</a:t>
            </a:r>
            <a:r>
              <a:rPr lang="fr" sz="900">
                <a:solidFill>
                  <a:srgbClr val="0000FF"/>
                </a:solidFill>
                <a:latin typeface="Poppins"/>
                <a:ea typeface="Poppins"/>
                <a:cs typeface="Poppins"/>
                <a:sym typeface="Poppins"/>
              </a:rPr>
              <a:t>.</a:t>
            </a:r>
            <a:endParaRPr sz="900">
              <a:solidFill>
                <a:srgbClr val="0000FF"/>
              </a:solidFill>
              <a:latin typeface="Poppins"/>
              <a:ea typeface="Poppins"/>
              <a:cs typeface="Poppins"/>
              <a:sym typeface="Poppins"/>
            </a:endParaRPr>
          </a:p>
          <a:p>
            <a:pPr indent="0" lvl="0" marL="0" rtl="0" algn="l">
              <a:lnSpc>
                <a:spcPct val="115000"/>
              </a:lnSpc>
              <a:spcBef>
                <a:spcPts val="1000"/>
              </a:spcBef>
              <a:spcAft>
                <a:spcPts val="0"/>
              </a:spcAft>
              <a:buClr>
                <a:schemeClr val="dk1"/>
              </a:buClr>
              <a:buSzPts val="1100"/>
              <a:buFont typeface="Arial"/>
              <a:buNone/>
            </a:pPr>
            <a:r>
              <a:rPr lang="fr" sz="900">
                <a:solidFill>
                  <a:srgbClr val="0000FF"/>
                </a:solidFill>
                <a:latin typeface="Poppins"/>
                <a:ea typeface="Poppins"/>
                <a:cs typeface="Poppins"/>
                <a:sym typeface="Poppins"/>
              </a:rPr>
              <a:t>Luc 7:30</a:t>
            </a:r>
            <a:endParaRPr sz="900">
              <a:solidFill>
                <a:srgbClr val="0000FF"/>
              </a:solidFill>
              <a:latin typeface="Poppins"/>
              <a:ea typeface="Poppins"/>
              <a:cs typeface="Poppins"/>
              <a:sym typeface="Poppins"/>
            </a:endParaRPr>
          </a:p>
          <a:p>
            <a:pPr indent="0" lvl="0" marL="457200" rtl="0" algn="l">
              <a:lnSpc>
                <a:spcPct val="115000"/>
              </a:lnSpc>
              <a:spcBef>
                <a:spcPts val="1000"/>
              </a:spcBef>
              <a:spcAft>
                <a:spcPts val="0"/>
              </a:spcAft>
              <a:buClr>
                <a:schemeClr val="dk1"/>
              </a:buClr>
              <a:buSzPts val="1100"/>
              <a:buFont typeface="Arial"/>
              <a:buNone/>
            </a:pPr>
            <a:r>
              <a:rPr lang="fr" sz="900">
                <a:solidFill>
                  <a:srgbClr val="0000FF"/>
                </a:solidFill>
                <a:latin typeface="Poppins"/>
                <a:ea typeface="Poppins"/>
                <a:cs typeface="Poppins"/>
                <a:sym typeface="Poppins"/>
              </a:rPr>
              <a:t>mais les pharisiens et les docteurs de la loi, </a:t>
            </a:r>
            <a:r>
              <a:rPr b="1" lang="fr" sz="900">
                <a:solidFill>
                  <a:srgbClr val="0000FF"/>
                </a:solidFill>
                <a:latin typeface="Poppins"/>
                <a:ea typeface="Poppins"/>
                <a:cs typeface="Poppins"/>
                <a:sym typeface="Poppins"/>
              </a:rPr>
              <a:t>en ne se faisant pas baptiser par lui, ont rendu nul à leur égard le dessein de Dieu</a:t>
            </a:r>
            <a:r>
              <a:rPr lang="fr" sz="900">
                <a:solidFill>
                  <a:srgbClr val="0000FF"/>
                </a:solidFill>
                <a:latin typeface="Poppins"/>
                <a:ea typeface="Poppins"/>
                <a:cs typeface="Poppins"/>
                <a:sym typeface="Poppins"/>
              </a:rPr>
              <a:t>.</a:t>
            </a:r>
            <a:endParaRPr sz="900">
              <a:solidFill>
                <a:srgbClr val="0000FF"/>
              </a:solidFill>
              <a:latin typeface="Poppins"/>
              <a:ea typeface="Poppins"/>
              <a:cs typeface="Poppins"/>
              <a:sym typeface="Poppins"/>
            </a:endParaRPr>
          </a:p>
          <a:p>
            <a:pPr indent="0" lvl="0" marL="0" rtl="0" algn="l">
              <a:lnSpc>
                <a:spcPct val="115000"/>
              </a:lnSpc>
              <a:spcBef>
                <a:spcPts val="1000"/>
              </a:spcBef>
              <a:spcAft>
                <a:spcPts val="0"/>
              </a:spcAft>
              <a:buClr>
                <a:schemeClr val="dk1"/>
              </a:buClr>
              <a:buSzPts val="1100"/>
              <a:buFont typeface="Arial"/>
              <a:buNone/>
            </a:pPr>
            <a:r>
              <a:rPr lang="fr" sz="900">
                <a:solidFill>
                  <a:schemeClr val="dk1"/>
                </a:solidFill>
                <a:latin typeface="Poppins"/>
                <a:ea typeface="Poppins"/>
                <a:cs typeface="Poppins"/>
                <a:sym typeface="Poppins"/>
              </a:rPr>
              <a:t>Muhammad ne prêche pas le </a:t>
            </a:r>
            <a:r>
              <a:rPr b="1" lang="fr" sz="900">
                <a:solidFill>
                  <a:schemeClr val="dk1"/>
                </a:solidFill>
                <a:latin typeface="Poppins"/>
                <a:ea typeface="Poppins"/>
                <a:cs typeface="Poppins"/>
                <a:sym typeface="Poppins"/>
              </a:rPr>
              <a:t>baptême du Christ</a:t>
            </a:r>
            <a:r>
              <a:rPr lang="fr" sz="900">
                <a:solidFill>
                  <a:schemeClr val="dk1"/>
                </a:solidFill>
                <a:latin typeface="Poppins"/>
                <a:ea typeface="Poppins"/>
                <a:cs typeface="Poppins"/>
                <a:sym typeface="Poppins"/>
              </a:rPr>
              <a:t> fils de Dieu, qui vient du ciel comme celui de Jean (Mat 21:25), pourtant </a:t>
            </a:r>
            <a:r>
              <a:rPr b="1" lang="fr" sz="900">
                <a:solidFill>
                  <a:schemeClr val="dk1"/>
                </a:solidFill>
                <a:latin typeface="Poppins"/>
                <a:ea typeface="Poppins"/>
                <a:cs typeface="Poppins"/>
                <a:sym typeface="Poppins"/>
              </a:rPr>
              <a:t>ce baptême sauve</a:t>
            </a:r>
            <a:r>
              <a:rPr lang="fr" sz="900">
                <a:solidFill>
                  <a:schemeClr val="dk1"/>
                </a:solidFill>
                <a:latin typeface="Poppins"/>
                <a:ea typeface="Poppins"/>
                <a:cs typeface="Poppins"/>
                <a:sym typeface="Poppins"/>
              </a:rPr>
              <a:t> au travers de la résurrection de Jésus-Christ (1 Pierre 3:21) et </a:t>
            </a:r>
            <a:r>
              <a:rPr b="1" lang="fr" sz="900">
                <a:solidFill>
                  <a:schemeClr val="dk1"/>
                </a:solidFill>
                <a:latin typeface="Poppins"/>
                <a:ea typeface="Poppins"/>
                <a:cs typeface="Poppins"/>
                <a:sym typeface="Poppins"/>
              </a:rPr>
              <a:t>en ne le faisant pas, on est comme les pharisiens</a:t>
            </a:r>
            <a:r>
              <a:rPr lang="fr" sz="900">
                <a:solidFill>
                  <a:schemeClr val="dk1"/>
                </a:solidFill>
                <a:latin typeface="Poppins"/>
                <a:ea typeface="Poppins"/>
                <a:cs typeface="Poppins"/>
                <a:sym typeface="Poppins"/>
              </a:rPr>
              <a:t> et les docteurs de la loi qui ont rendu nul à leur égard le dessein de Dieu.</a:t>
            </a:r>
            <a:endParaRPr sz="900">
              <a:solidFill>
                <a:schemeClr val="dk1"/>
              </a:solidFill>
              <a:latin typeface="Poppins"/>
              <a:ea typeface="Poppins"/>
              <a:cs typeface="Poppins"/>
              <a:sym typeface="Poppins"/>
            </a:endParaRPr>
          </a:p>
          <a:p>
            <a:pPr indent="0" lvl="0" marL="0" rtl="0" algn="l">
              <a:lnSpc>
                <a:spcPct val="115000"/>
              </a:lnSpc>
              <a:spcBef>
                <a:spcPts val="1000"/>
              </a:spcBef>
              <a:spcAft>
                <a:spcPts val="0"/>
              </a:spcAft>
              <a:buClr>
                <a:schemeClr val="dk1"/>
              </a:buClr>
              <a:buSzPts val="1100"/>
              <a:buFont typeface="Arial"/>
              <a:buNone/>
            </a:pPr>
            <a:r>
              <a:rPr lang="fr" sz="900">
                <a:solidFill>
                  <a:srgbClr val="FF00FF"/>
                </a:solidFill>
                <a:latin typeface="Poppins"/>
                <a:ea typeface="Poppins"/>
                <a:cs typeface="Poppins"/>
                <a:sym typeface="Poppins"/>
              </a:rPr>
              <a:t>[Section à détailler]</a:t>
            </a:r>
            <a:endParaRPr sz="900">
              <a:solidFill>
                <a:srgbClr val="FF0000"/>
              </a:solidFill>
              <a:latin typeface="Poppins"/>
              <a:ea typeface="Poppins"/>
              <a:cs typeface="Poppins"/>
              <a:sym typeface="Poppins"/>
            </a:endParaRPr>
          </a:p>
          <a:p>
            <a:pPr indent="0" lvl="0" marL="0" rtl="0" algn="l">
              <a:lnSpc>
                <a:spcPct val="115000"/>
              </a:lnSpc>
              <a:spcBef>
                <a:spcPts val="1000"/>
              </a:spcBef>
              <a:spcAft>
                <a:spcPts val="1000"/>
              </a:spcAft>
              <a:buClr>
                <a:schemeClr val="dk1"/>
              </a:buClr>
              <a:buSzPts val="1100"/>
              <a:buFont typeface="Arial"/>
              <a:buNone/>
            </a:pPr>
            <a:r>
              <a:rPr lang="fr" sz="900">
                <a:solidFill>
                  <a:srgbClr val="FF0000"/>
                </a:solidFill>
                <a:latin typeface="Poppins"/>
                <a:ea typeface="Poppins"/>
                <a:cs typeface="Poppins"/>
                <a:sym typeface="Poppins"/>
              </a:rPr>
              <a:t>Voir aussi : </a:t>
            </a:r>
            <a:r>
              <a:rPr b="1" lang="fr" sz="900" u="sng">
                <a:solidFill>
                  <a:srgbClr val="FF0000"/>
                </a:solidFill>
                <a:latin typeface="Poppins"/>
                <a:ea typeface="Poppins"/>
                <a:cs typeface="Poppins"/>
                <a:sym typeface="Poppins"/>
                <a:hlinkClick r:id="rId13">
                  <a:extLst>
                    <a:ext uri="{A12FA001-AC4F-418D-AE19-62706E023703}">
                      <ahyp:hlinkClr val="tx"/>
                    </a:ext>
                  </a:extLst>
                </a:hlinkClick>
              </a:rPr>
              <a:t>Muhammad n’est pas le Paraclet</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2014ae79438_0_4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2014ae79438_0_4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201721a77e0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201721a77e0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sz="900">
              <a:solidFill>
                <a:schemeClr val="dk1"/>
              </a:solidFill>
              <a:latin typeface="Poppins"/>
              <a:ea typeface="Poppins"/>
              <a:cs typeface="Poppins"/>
              <a:sym typeface="Poppins"/>
            </a:endParaRPr>
          </a:p>
          <a:p>
            <a:pPr indent="0" lvl="0" marL="0" rtl="0" algn="l">
              <a:lnSpc>
                <a:spcPct val="115000"/>
              </a:lnSpc>
              <a:spcBef>
                <a:spcPts val="1000"/>
              </a:spcBef>
              <a:spcAft>
                <a:spcPts val="0"/>
              </a:spcAft>
              <a:buClr>
                <a:schemeClr val="dk1"/>
              </a:buClr>
              <a:buSzPts val="1100"/>
              <a:buFont typeface="Arial"/>
              <a:buNone/>
            </a:pPr>
            <a:r>
              <a:rPr lang="fr" sz="900">
                <a:solidFill>
                  <a:schemeClr val="dk1"/>
                </a:solidFill>
                <a:latin typeface="Poppins"/>
                <a:ea typeface="Poppins"/>
                <a:cs typeface="Poppins"/>
                <a:sym typeface="Poppins"/>
              </a:rPr>
              <a:t>Thèse 4 / </a:t>
            </a:r>
            <a:r>
              <a:rPr baseline="-25000" lang="fr" sz="1500">
                <a:solidFill>
                  <a:schemeClr val="dk1"/>
                </a:solidFill>
                <a:latin typeface="Poppins"/>
                <a:ea typeface="Poppins"/>
                <a:cs typeface="Poppins"/>
                <a:sym typeface="Poppins"/>
              </a:rPr>
              <a:t>Doublons</a:t>
            </a:r>
            <a:endParaRPr baseline="-25000" sz="1500">
              <a:solidFill>
                <a:schemeClr val="dk1"/>
              </a:solidFill>
              <a:latin typeface="Poppins"/>
              <a:ea typeface="Poppins"/>
              <a:cs typeface="Poppins"/>
              <a:sym typeface="Poppins"/>
            </a:endParaRPr>
          </a:p>
          <a:p>
            <a:pPr indent="0" lvl="0" marL="0" rtl="0" algn="l">
              <a:lnSpc>
                <a:spcPct val="115000"/>
              </a:lnSpc>
              <a:spcBef>
                <a:spcPts val="1000"/>
              </a:spcBef>
              <a:spcAft>
                <a:spcPts val="0"/>
              </a:spcAft>
              <a:buClr>
                <a:schemeClr val="dk1"/>
              </a:buClr>
              <a:buSzPts val="1100"/>
              <a:buFont typeface="Arial"/>
              <a:buNone/>
            </a:pPr>
            <a:r>
              <a:rPr lang="fr" sz="900" u="sng">
                <a:solidFill>
                  <a:schemeClr val="dk1"/>
                </a:solidFill>
                <a:latin typeface="Poppins"/>
                <a:ea typeface="Poppins"/>
                <a:cs typeface="Poppins"/>
                <a:sym typeface="Poppins"/>
              </a:rPr>
              <a:t>Muhammad ne peut être le paraclet car le Saint Esprit remplit déjà ce rôle.</a:t>
            </a:r>
            <a:endParaRPr sz="900" u="sng">
              <a:solidFill>
                <a:schemeClr val="dk1"/>
              </a:solidFill>
              <a:latin typeface="Poppins"/>
              <a:ea typeface="Poppins"/>
              <a:cs typeface="Poppins"/>
              <a:sym typeface="Poppins"/>
            </a:endParaRPr>
          </a:p>
          <a:p>
            <a:pPr indent="0" lvl="0" marL="0" rtl="0" algn="l">
              <a:lnSpc>
                <a:spcPct val="115000"/>
              </a:lnSpc>
              <a:spcBef>
                <a:spcPts val="1000"/>
              </a:spcBef>
              <a:spcAft>
                <a:spcPts val="0"/>
              </a:spcAft>
              <a:buClr>
                <a:schemeClr val="dk1"/>
              </a:buClr>
              <a:buSzPts val="1100"/>
              <a:buFont typeface="Arial"/>
              <a:buNone/>
            </a:pPr>
            <a:r>
              <a:rPr lang="fr" sz="1400">
                <a:solidFill>
                  <a:srgbClr val="434343"/>
                </a:solidFill>
                <a:latin typeface="Poppins"/>
                <a:ea typeface="Poppins"/>
                <a:cs typeface="Poppins"/>
                <a:sym typeface="Poppins"/>
              </a:rPr>
              <a:t>Arguments</a:t>
            </a:r>
            <a:endParaRPr i="1" sz="1400" u="sng">
              <a:solidFill>
                <a:srgbClr val="434343"/>
              </a:solidFill>
              <a:latin typeface="Poppins"/>
              <a:ea typeface="Poppins"/>
              <a:cs typeface="Poppins"/>
              <a:sym typeface="Poppins"/>
            </a:endParaRPr>
          </a:p>
          <a:p>
            <a:pPr indent="0" lvl="0" marL="0" rtl="0" algn="l">
              <a:lnSpc>
                <a:spcPct val="115000"/>
              </a:lnSpc>
              <a:spcBef>
                <a:spcPts val="1000"/>
              </a:spcBef>
              <a:spcAft>
                <a:spcPts val="0"/>
              </a:spcAft>
              <a:buClr>
                <a:schemeClr val="dk1"/>
              </a:buClr>
              <a:buSzPts val="1100"/>
              <a:buFont typeface="Arial"/>
              <a:buNone/>
            </a:pPr>
            <a:r>
              <a:rPr lang="fr" sz="1200">
                <a:solidFill>
                  <a:srgbClr val="666666"/>
                </a:solidFill>
                <a:latin typeface="Poppins"/>
                <a:ea typeface="Poppins"/>
                <a:cs typeface="Poppins"/>
                <a:sym typeface="Poppins"/>
              </a:rPr>
              <a:t>Argument 1 / </a:t>
            </a:r>
            <a:r>
              <a:rPr baseline="-25000" lang="fr" sz="1200">
                <a:solidFill>
                  <a:srgbClr val="666666"/>
                </a:solidFill>
                <a:latin typeface="Poppins"/>
                <a:ea typeface="Poppins"/>
                <a:cs typeface="Poppins"/>
                <a:sym typeface="Poppins"/>
              </a:rPr>
              <a:t>Un seul Esprit</a:t>
            </a:r>
            <a:endParaRPr sz="1200">
              <a:solidFill>
                <a:srgbClr val="666666"/>
              </a:solidFill>
              <a:latin typeface="Poppins"/>
              <a:ea typeface="Poppins"/>
              <a:cs typeface="Poppins"/>
              <a:sym typeface="Poppins"/>
            </a:endParaRPr>
          </a:p>
          <a:p>
            <a:pPr indent="0" lvl="0" marL="0" rtl="0" algn="l">
              <a:lnSpc>
                <a:spcPct val="115000"/>
              </a:lnSpc>
              <a:spcBef>
                <a:spcPts val="1000"/>
              </a:spcBef>
              <a:spcAft>
                <a:spcPts val="0"/>
              </a:spcAft>
              <a:buClr>
                <a:schemeClr val="dk1"/>
              </a:buClr>
              <a:buSzPts val="1100"/>
              <a:buFont typeface="Arial"/>
              <a:buNone/>
            </a:pPr>
            <a:r>
              <a:rPr lang="fr" sz="900">
                <a:solidFill>
                  <a:srgbClr val="0000FF"/>
                </a:solidFill>
                <a:latin typeface="Poppins"/>
                <a:ea typeface="Poppins"/>
                <a:cs typeface="Poppins"/>
                <a:sym typeface="Poppins"/>
              </a:rPr>
              <a:t>Luc 3:22</a:t>
            </a:r>
            <a:endParaRPr sz="900">
              <a:solidFill>
                <a:srgbClr val="0000FF"/>
              </a:solidFill>
              <a:latin typeface="Poppins"/>
              <a:ea typeface="Poppins"/>
              <a:cs typeface="Poppins"/>
              <a:sym typeface="Poppins"/>
            </a:endParaRPr>
          </a:p>
          <a:p>
            <a:pPr indent="0" lvl="0" marL="457200" rtl="0" algn="l">
              <a:lnSpc>
                <a:spcPct val="115000"/>
              </a:lnSpc>
              <a:spcBef>
                <a:spcPts val="1000"/>
              </a:spcBef>
              <a:spcAft>
                <a:spcPts val="0"/>
              </a:spcAft>
              <a:buClr>
                <a:schemeClr val="dk1"/>
              </a:buClr>
              <a:buSzPts val="1100"/>
              <a:buFont typeface="Arial"/>
              <a:buNone/>
            </a:pPr>
            <a:r>
              <a:rPr lang="fr" sz="900">
                <a:solidFill>
                  <a:srgbClr val="0000FF"/>
                </a:solidFill>
                <a:latin typeface="Poppins"/>
                <a:ea typeface="Poppins"/>
                <a:cs typeface="Poppins"/>
                <a:sym typeface="Poppins"/>
              </a:rPr>
              <a:t>et le Saint-Esprit (τὸ Πνεῦμα τὸ Ἅγιον) descendit sur lui sous une forme corporelle, comme une colombe. Et une voix fit entendre du ciel ces paroles: Tu es mon Fils bien-aimé; en toi j'ai mis toute mon affection.</a:t>
            </a:r>
            <a:endParaRPr sz="900">
              <a:solidFill>
                <a:srgbClr val="0000FF"/>
              </a:solidFill>
              <a:latin typeface="Poppins"/>
              <a:ea typeface="Poppins"/>
              <a:cs typeface="Poppins"/>
              <a:sym typeface="Poppins"/>
            </a:endParaRPr>
          </a:p>
          <a:p>
            <a:pPr indent="0" lvl="0" marL="0" rtl="0" algn="l">
              <a:lnSpc>
                <a:spcPct val="115000"/>
              </a:lnSpc>
              <a:spcBef>
                <a:spcPts val="1000"/>
              </a:spcBef>
              <a:spcAft>
                <a:spcPts val="0"/>
              </a:spcAft>
              <a:buClr>
                <a:schemeClr val="dk1"/>
              </a:buClr>
              <a:buSzPts val="1100"/>
              <a:buFont typeface="Arial"/>
              <a:buNone/>
            </a:pPr>
            <a:r>
              <a:rPr lang="fr" sz="900">
                <a:solidFill>
                  <a:schemeClr val="dk1"/>
                </a:solidFill>
                <a:latin typeface="Poppins"/>
                <a:ea typeface="Poppins"/>
                <a:cs typeface="Poppins"/>
                <a:sym typeface="Poppins"/>
              </a:rPr>
              <a:t>Comme vu en </a:t>
            </a:r>
            <a:r>
              <a:rPr lang="fr" sz="900" u="sng">
                <a:solidFill>
                  <a:srgbClr val="1155CC"/>
                </a:solidFill>
                <a:latin typeface="Poppins"/>
                <a:ea typeface="Poppins"/>
                <a:cs typeface="Poppins"/>
                <a:sym typeface="Poppins"/>
                <a:hlinkClick r:id="rId2">
                  <a:extLst>
                    <a:ext uri="{A12FA001-AC4F-418D-AE19-62706E023703}">
                      <ahyp:hlinkClr val="tx"/>
                    </a:ext>
                  </a:extLst>
                </a:hlinkClick>
              </a:rPr>
              <a:t>prémisses</a:t>
            </a:r>
            <a:r>
              <a:rPr lang="fr" sz="900">
                <a:solidFill>
                  <a:schemeClr val="dk1"/>
                </a:solidFill>
                <a:latin typeface="Poppins"/>
                <a:ea typeface="Poppins"/>
                <a:cs typeface="Poppins"/>
                <a:sym typeface="Poppins"/>
              </a:rPr>
              <a:t>, il n’y a qu’un seul paraclet et qu’un seul Saint Esprit, donc le paraclet est </a:t>
            </a:r>
            <a:r>
              <a:rPr b="1" lang="fr" sz="900">
                <a:solidFill>
                  <a:schemeClr val="dk1"/>
                </a:solidFill>
                <a:latin typeface="Poppins"/>
                <a:ea typeface="Poppins"/>
                <a:cs typeface="Poppins"/>
                <a:sym typeface="Poppins"/>
              </a:rPr>
              <a:t>L’esprit</a:t>
            </a:r>
            <a:r>
              <a:rPr lang="fr" sz="900">
                <a:solidFill>
                  <a:schemeClr val="dk1"/>
                </a:solidFill>
                <a:latin typeface="Poppins"/>
                <a:ea typeface="Poppins"/>
                <a:cs typeface="Poppins"/>
                <a:sym typeface="Poppins"/>
              </a:rPr>
              <a:t> Saint et non </a:t>
            </a:r>
            <a:r>
              <a:rPr b="1" lang="fr" sz="900">
                <a:solidFill>
                  <a:schemeClr val="dk1"/>
                </a:solidFill>
                <a:latin typeface="Poppins"/>
                <a:ea typeface="Poppins"/>
                <a:cs typeface="Poppins"/>
                <a:sym typeface="Poppins"/>
              </a:rPr>
              <a:t>UN esprit</a:t>
            </a:r>
            <a:r>
              <a:rPr lang="fr" sz="900">
                <a:solidFill>
                  <a:schemeClr val="dk1"/>
                </a:solidFill>
                <a:latin typeface="Poppins"/>
                <a:ea typeface="Poppins"/>
                <a:cs typeface="Poppins"/>
                <a:sym typeface="Poppins"/>
              </a:rPr>
              <a:t> Saint. Il n’y a </a:t>
            </a:r>
            <a:r>
              <a:rPr b="1" lang="fr" sz="900">
                <a:solidFill>
                  <a:schemeClr val="dk1"/>
                </a:solidFill>
                <a:latin typeface="Poppins"/>
                <a:ea typeface="Poppins"/>
                <a:cs typeface="Poppins"/>
                <a:sym typeface="Poppins"/>
              </a:rPr>
              <a:t>pas de différence entre Saint Esprit ou Esprit Saint</a:t>
            </a:r>
            <a:r>
              <a:rPr lang="fr" sz="900">
                <a:solidFill>
                  <a:schemeClr val="dk1"/>
                </a:solidFill>
                <a:latin typeface="Poppins"/>
                <a:ea typeface="Poppins"/>
                <a:cs typeface="Poppins"/>
                <a:sym typeface="Poppins"/>
              </a:rPr>
              <a:t> comme on le voit par exemple dans Luc 3:22, penser l'inverse signifie qu' on lit une traduction française et pas le texte dans sa langue originale.</a:t>
            </a:r>
            <a:endParaRPr sz="900">
              <a:solidFill>
                <a:schemeClr val="dk1"/>
              </a:solidFill>
              <a:latin typeface="Poppins"/>
              <a:ea typeface="Poppins"/>
              <a:cs typeface="Poppins"/>
              <a:sym typeface="Poppins"/>
            </a:endParaRPr>
          </a:p>
          <a:p>
            <a:pPr indent="0" lvl="0" marL="0" rtl="0" algn="l">
              <a:lnSpc>
                <a:spcPct val="115000"/>
              </a:lnSpc>
              <a:spcBef>
                <a:spcPts val="1000"/>
              </a:spcBef>
              <a:spcAft>
                <a:spcPts val="0"/>
              </a:spcAft>
              <a:buClr>
                <a:schemeClr val="dk1"/>
              </a:buClr>
              <a:buSzPts val="1100"/>
              <a:buFont typeface="Arial"/>
              <a:buNone/>
            </a:pPr>
            <a:r>
              <a:rPr lang="fr" sz="900">
                <a:solidFill>
                  <a:srgbClr val="FF0000"/>
                </a:solidFill>
                <a:latin typeface="Poppins"/>
                <a:ea typeface="Poppins"/>
                <a:cs typeface="Poppins"/>
                <a:sym typeface="Poppins"/>
              </a:rPr>
              <a:t>Est ce qu'il existe un </a:t>
            </a:r>
            <a:r>
              <a:rPr b="1" lang="fr" sz="900">
                <a:solidFill>
                  <a:srgbClr val="FF0000"/>
                </a:solidFill>
                <a:latin typeface="Poppins"/>
                <a:ea typeface="Poppins"/>
                <a:cs typeface="Poppins"/>
                <a:sym typeface="Poppins"/>
              </a:rPr>
              <a:t>homme</a:t>
            </a:r>
            <a:r>
              <a:rPr lang="fr" sz="900">
                <a:solidFill>
                  <a:srgbClr val="FF0000"/>
                </a:solidFill>
                <a:latin typeface="Poppins"/>
                <a:ea typeface="Poppins"/>
                <a:cs typeface="Poppins"/>
                <a:sym typeface="Poppins"/>
              </a:rPr>
              <a:t> dans la bible qui soit appelé Esprit Saint « </a:t>
            </a:r>
            <a:r>
              <a:rPr b="1" lang="fr" sz="900">
                <a:solidFill>
                  <a:srgbClr val="FF0000"/>
                </a:solidFill>
                <a:latin typeface="Poppins"/>
                <a:ea typeface="Poppins"/>
                <a:cs typeface="Poppins"/>
                <a:sym typeface="Poppins"/>
              </a:rPr>
              <a:t>rouach ha-kodesh</a:t>
            </a:r>
            <a:r>
              <a:rPr lang="fr" sz="900">
                <a:solidFill>
                  <a:srgbClr val="FF0000"/>
                </a:solidFill>
                <a:latin typeface="Poppins"/>
                <a:ea typeface="Poppins"/>
                <a:cs typeface="Poppins"/>
                <a:sym typeface="Poppins"/>
              </a:rPr>
              <a:t> » ? Non, tout simplement car Seul le Saint Esprit est appelé Esprit Saint.</a:t>
            </a:r>
            <a:endParaRPr sz="900">
              <a:solidFill>
                <a:schemeClr val="dk1"/>
              </a:solidFill>
              <a:latin typeface="Poppins"/>
              <a:ea typeface="Poppins"/>
              <a:cs typeface="Poppins"/>
              <a:sym typeface="Poppins"/>
            </a:endParaRPr>
          </a:p>
          <a:p>
            <a:pPr indent="0" lvl="0" marL="0" rtl="0" algn="l">
              <a:lnSpc>
                <a:spcPct val="115000"/>
              </a:lnSpc>
              <a:spcBef>
                <a:spcPts val="1000"/>
              </a:spcBef>
              <a:spcAft>
                <a:spcPts val="0"/>
              </a:spcAft>
              <a:buClr>
                <a:schemeClr val="dk1"/>
              </a:buClr>
              <a:buSzPts val="1100"/>
              <a:buFont typeface="Arial"/>
              <a:buNone/>
            </a:pPr>
            <a:r>
              <a:rPr lang="fr" sz="900">
                <a:solidFill>
                  <a:srgbClr val="FF0000"/>
                </a:solidFill>
                <a:latin typeface="Poppins"/>
                <a:ea typeface="Poppins"/>
                <a:cs typeface="Poppins"/>
                <a:sym typeface="Poppins"/>
              </a:rPr>
              <a:t>Combien y a-t-il de Saint Esprit ? Un seul et ce n’est pas Muhammad. Pourquoi Jean parle de L’Esprit Saint et de </a:t>
            </a:r>
            <a:r>
              <a:rPr b="1" lang="fr" sz="900">
                <a:solidFill>
                  <a:srgbClr val="FF0000"/>
                </a:solidFill>
                <a:latin typeface="Poppins"/>
                <a:ea typeface="Poppins"/>
                <a:cs typeface="Poppins"/>
                <a:sym typeface="Poppins"/>
              </a:rPr>
              <a:t>L’Esprit</a:t>
            </a:r>
            <a:r>
              <a:rPr lang="fr" sz="900">
                <a:solidFill>
                  <a:srgbClr val="FF0000"/>
                </a:solidFill>
                <a:latin typeface="Poppins"/>
                <a:ea typeface="Poppins"/>
                <a:cs typeface="Poppins"/>
                <a:sym typeface="Poppins"/>
              </a:rPr>
              <a:t> de vérité et non d’</a:t>
            </a:r>
            <a:r>
              <a:rPr b="1" lang="fr" sz="900">
                <a:solidFill>
                  <a:srgbClr val="FF0000"/>
                </a:solidFill>
                <a:latin typeface="Poppins"/>
                <a:ea typeface="Poppins"/>
                <a:cs typeface="Poppins"/>
                <a:sym typeface="Poppins"/>
              </a:rPr>
              <a:t>UN esprit</a:t>
            </a:r>
            <a:r>
              <a:rPr lang="fr" sz="900">
                <a:solidFill>
                  <a:srgbClr val="FF0000"/>
                </a:solidFill>
                <a:latin typeface="Poppins"/>
                <a:ea typeface="Poppins"/>
                <a:cs typeface="Poppins"/>
                <a:sym typeface="Poppins"/>
              </a:rPr>
              <a:t> saint ou d’UN esprit de vérité. Moïse n’a t-il pas annoncer jésus en ces mots « Je leur susciterai du milieu de leurs frères un prophète comme toi, » (Dt 18:18)</a:t>
            </a:r>
            <a:endParaRPr sz="900">
              <a:solidFill>
                <a:srgbClr val="FF0000"/>
              </a:solidFill>
              <a:latin typeface="Poppins"/>
              <a:ea typeface="Poppins"/>
              <a:cs typeface="Poppins"/>
              <a:sym typeface="Poppins"/>
            </a:endParaRPr>
          </a:p>
          <a:p>
            <a:pPr indent="0" lvl="0" marL="0" rtl="0" algn="l">
              <a:lnSpc>
                <a:spcPct val="115000"/>
              </a:lnSpc>
              <a:spcBef>
                <a:spcPts val="1000"/>
              </a:spcBef>
              <a:spcAft>
                <a:spcPts val="0"/>
              </a:spcAft>
              <a:buClr>
                <a:schemeClr val="dk1"/>
              </a:buClr>
              <a:buSzPts val="1100"/>
              <a:buFont typeface="Arial"/>
              <a:buNone/>
            </a:pPr>
            <a:r>
              <a:rPr lang="fr" sz="900">
                <a:solidFill>
                  <a:srgbClr val="FF0000"/>
                </a:solidFill>
                <a:latin typeface="Poppins"/>
                <a:ea typeface="Poppins"/>
                <a:cs typeface="Poppins"/>
                <a:sym typeface="Poppins"/>
              </a:rPr>
              <a:t>Voir aussi : </a:t>
            </a:r>
            <a:r>
              <a:rPr b="1" lang="fr" sz="900" u="sng">
                <a:solidFill>
                  <a:srgbClr val="FF0000"/>
                </a:solidFill>
                <a:latin typeface="Poppins"/>
                <a:ea typeface="Poppins"/>
                <a:cs typeface="Poppins"/>
                <a:sym typeface="Poppins"/>
                <a:hlinkClick r:id="rId3">
                  <a:extLst>
                    <a:ext uri="{A12FA001-AC4F-418D-AE19-62706E023703}">
                      <ahyp:hlinkClr val="tx"/>
                    </a:ext>
                  </a:extLst>
                </a:hlinkClick>
              </a:rPr>
              <a:t>Muhammad n’est pas le Paraclet</a:t>
            </a:r>
            <a:r>
              <a:rPr lang="fr" sz="900" u="sng">
                <a:solidFill>
                  <a:srgbClr val="FF0000"/>
                </a:solidFill>
                <a:latin typeface="Poppins"/>
                <a:ea typeface="Poppins"/>
                <a:cs typeface="Poppins"/>
                <a:sym typeface="Poppins"/>
                <a:hlinkClick r:id="rId4">
                  <a:extLst>
                    <a:ext uri="{A12FA001-AC4F-418D-AE19-62706E023703}">
                      <ahyp:hlinkClr val="tx"/>
                    </a:ext>
                  </a:extLst>
                </a:hlinkClick>
              </a:rPr>
              <a:t>.</a:t>
            </a:r>
            <a:endParaRPr i="1" sz="1400" u="sng">
              <a:solidFill>
                <a:srgbClr val="434343"/>
              </a:solidFill>
              <a:latin typeface="Poppins"/>
              <a:ea typeface="Poppins"/>
              <a:cs typeface="Poppins"/>
              <a:sym typeface="Poppins"/>
            </a:endParaRPr>
          </a:p>
          <a:p>
            <a:pPr indent="0" lvl="0" marL="0" rtl="0" algn="l">
              <a:lnSpc>
                <a:spcPct val="115000"/>
              </a:lnSpc>
              <a:spcBef>
                <a:spcPts val="1000"/>
              </a:spcBef>
              <a:spcAft>
                <a:spcPts val="0"/>
              </a:spcAft>
              <a:buClr>
                <a:schemeClr val="dk1"/>
              </a:buClr>
              <a:buSzPts val="1100"/>
              <a:buFont typeface="Arial"/>
              <a:buNone/>
            </a:pPr>
            <a:r>
              <a:rPr lang="fr" sz="1200">
                <a:solidFill>
                  <a:srgbClr val="666666"/>
                </a:solidFill>
                <a:latin typeface="Poppins"/>
                <a:ea typeface="Poppins"/>
                <a:cs typeface="Poppins"/>
                <a:sym typeface="Poppins"/>
              </a:rPr>
              <a:t>Argument 2 / </a:t>
            </a:r>
            <a:r>
              <a:rPr baseline="-25000" lang="fr" sz="1200">
                <a:solidFill>
                  <a:srgbClr val="666666"/>
                </a:solidFill>
                <a:latin typeface="Poppins"/>
                <a:ea typeface="Poppins"/>
                <a:cs typeface="Poppins"/>
                <a:sym typeface="Poppins"/>
              </a:rPr>
              <a:t>Une seule Promesse</a:t>
            </a:r>
            <a:endParaRPr sz="1200">
              <a:solidFill>
                <a:srgbClr val="0000FF"/>
              </a:solidFill>
              <a:latin typeface="Poppins"/>
              <a:ea typeface="Poppins"/>
              <a:cs typeface="Poppins"/>
              <a:sym typeface="Poppins"/>
            </a:endParaRPr>
          </a:p>
          <a:p>
            <a:pPr indent="0" lvl="0" marL="0" rtl="0" algn="l">
              <a:lnSpc>
                <a:spcPct val="115000"/>
              </a:lnSpc>
              <a:spcBef>
                <a:spcPts val="400"/>
              </a:spcBef>
              <a:spcAft>
                <a:spcPts val="0"/>
              </a:spcAft>
              <a:buClr>
                <a:schemeClr val="dk1"/>
              </a:buClr>
              <a:buSzPts val="1100"/>
              <a:buFont typeface="Arial"/>
              <a:buNone/>
            </a:pPr>
            <a:r>
              <a:rPr lang="fr" sz="900">
                <a:solidFill>
                  <a:srgbClr val="0000FF"/>
                </a:solidFill>
                <a:latin typeface="Poppins"/>
                <a:ea typeface="Poppins"/>
                <a:cs typeface="Poppins"/>
                <a:sym typeface="Poppins"/>
              </a:rPr>
              <a:t>Luc 24:48-49</a:t>
            </a:r>
            <a:endParaRPr sz="900">
              <a:solidFill>
                <a:srgbClr val="0000FF"/>
              </a:solidFill>
              <a:latin typeface="Poppins"/>
              <a:ea typeface="Poppins"/>
              <a:cs typeface="Poppins"/>
              <a:sym typeface="Poppins"/>
            </a:endParaRPr>
          </a:p>
          <a:p>
            <a:pPr indent="0" lvl="0" marL="457200" rtl="0" algn="l">
              <a:lnSpc>
                <a:spcPct val="115000"/>
              </a:lnSpc>
              <a:spcBef>
                <a:spcPts val="1000"/>
              </a:spcBef>
              <a:spcAft>
                <a:spcPts val="0"/>
              </a:spcAft>
              <a:buClr>
                <a:schemeClr val="dk1"/>
              </a:buClr>
              <a:buSzPts val="1100"/>
              <a:buFont typeface="Arial"/>
              <a:buNone/>
            </a:pPr>
            <a:r>
              <a:rPr lang="fr" sz="900">
                <a:solidFill>
                  <a:srgbClr val="0000FF"/>
                </a:solidFill>
                <a:latin typeface="Poppins"/>
                <a:ea typeface="Poppins"/>
                <a:cs typeface="Poppins"/>
                <a:sym typeface="Poppins"/>
              </a:rPr>
              <a:t>Vous êtes témoins de ces choses. Et voici, </a:t>
            </a:r>
            <a:r>
              <a:rPr b="1" lang="fr" sz="900">
                <a:solidFill>
                  <a:srgbClr val="0000FF"/>
                </a:solidFill>
                <a:latin typeface="Poppins"/>
                <a:ea typeface="Poppins"/>
                <a:cs typeface="Poppins"/>
                <a:sym typeface="Poppins"/>
              </a:rPr>
              <a:t>j'enverrai sur vous ce que mon Père a promis (τὴν ἐπαγγελίαν)</a:t>
            </a:r>
            <a:r>
              <a:rPr lang="fr" sz="900">
                <a:solidFill>
                  <a:srgbClr val="0000FF"/>
                </a:solidFill>
                <a:latin typeface="Poppins"/>
                <a:ea typeface="Poppins"/>
                <a:cs typeface="Poppins"/>
                <a:sym typeface="Poppins"/>
              </a:rPr>
              <a:t>; </a:t>
            </a:r>
            <a:r>
              <a:rPr b="1" lang="fr" sz="900">
                <a:solidFill>
                  <a:srgbClr val="0000FF"/>
                </a:solidFill>
                <a:latin typeface="Poppins"/>
                <a:ea typeface="Poppins"/>
                <a:cs typeface="Poppins"/>
                <a:sym typeface="Poppins"/>
              </a:rPr>
              <a:t>mais vous, restez dans la ville</a:t>
            </a:r>
            <a:r>
              <a:rPr lang="fr" sz="900">
                <a:solidFill>
                  <a:srgbClr val="0000FF"/>
                </a:solidFill>
                <a:latin typeface="Poppins"/>
                <a:ea typeface="Poppins"/>
                <a:cs typeface="Poppins"/>
                <a:sym typeface="Poppins"/>
              </a:rPr>
              <a:t> jusqu'à ce que vous soyez revêtus de la puissance d'en haut.</a:t>
            </a:r>
            <a:endParaRPr sz="900">
              <a:solidFill>
                <a:srgbClr val="0000FF"/>
              </a:solidFill>
              <a:latin typeface="Poppins"/>
              <a:ea typeface="Poppins"/>
              <a:cs typeface="Poppins"/>
              <a:sym typeface="Poppins"/>
            </a:endParaRPr>
          </a:p>
          <a:p>
            <a:pPr indent="0" lvl="0" marL="0" rtl="0" algn="l">
              <a:lnSpc>
                <a:spcPct val="115000"/>
              </a:lnSpc>
              <a:spcBef>
                <a:spcPts val="1000"/>
              </a:spcBef>
              <a:spcAft>
                <a:spcPts val="0"/>
              </a:spcAft>
              <a:buClr>
                <a:schemeClr val="dk1"/>
              </a:buClr>
              <a:buSzPts val="1100"/>
              <a:buFont typeface="Arial"/>
              <a:buNone/>
            </a:pPr>
            <a:r>
              <a:rPr lang="fr" sz="900">
                <a:solidFill>
                  <a:srgbClr val="0000FF"/>
                </a:solidFill>
                <a:latin typeface="Poppins"/>
                <a:ea typeface="Poppins"/>
                <a:cs typeface="Poppins"/>
                <a:sym typeface="Poppins"/>
              </a:rPr>
              <a:t>Actes 1:4-5</a:t>
            </a:r>
            <a:endParaRPr sz="900">
              <a:solidFill>
                <a:srgbClr val="0000FF"/>
              </a:solidFill>
              <a:latin typeface="Poppins"/>
              <a:ea typeface="Poppins"/>
              <a:cs typeface="Poppins"/>
              <a:sym typeface="Poppins"/>
            </a:endParaRPr>
          </a:p>
          <a:p>
            <a:pPr indent="0" lvl="0" marL="457200" rtl="0" algn="l">
              <a:lnSpc>
                <a:spcPct val="115000"/>
              </a:lnSpc>
              <a:spcBef>
                <a:spcPts val="1000"/>
              </a:spcBef>
              <a:spcAft>
                <a:spcPts val="0"/>
              </a:spcAft>
              <a:buClr>
                <a:schemeClr val="dk1"/>
              </a:buClr>
              <a:buSzPts val="1100"/>
              <a:buFont typeface="Arial"/>
              <a:buNone/>
            </a:pPr>
            <a:r>
              <a:rPr lang="fr" sz="900">
                <a:solidFill>
                  <a:srgbClr val="0000FF"/>
                </a:solidFill>
                <a:latin typeface="Poppins"/>
                <a:ea typeface="Poppins"/>
                <a:cs typeface="Poppins"/>
                <a:sym typeface="Poppins"/>
              </a:rPr>
              <a:t>Comme il se trouvait avec eux, il leur recommanda de </a:t>
            </a:r>
            <a:r>
              <a:rPr b="1" lang="fr" sz="900">
                <a:solidFill>
                  <a:srgbClr val="0000FF"/>
                </a:solidFill>
                <a:latin typeface="Poppins"/>
                <a:ea typeface="Poppins"/>
                <a:cs typeface="Poppins"/>
                <a:sym typeface="Poppins"/>
              </a:rPr>
              <a:t>ne pas s'éloigner de Jérusalem</a:t>
            </a:r>
            <a:r>
              <a:rPr lang="fr" sz="900">
                <a:solidFill>
                  <a:srgbClr val="0000FF"/>
                </a:solidFill>
                <a:latin typeface="Poppins"/>
                <a:ea typeface="Poppins"/>
                <a:cs typeface="Poppins"/>
                <a:sym typeface="Poppins"/>
              </a:rPr>
              <a:t>, mais d'attendre </a:t>
            </a:r>
            <a:r>
              <a:rPr b="1" lang="fr" sz="900">
                <a:solidFill>
                  <a:srgbClr val="0000FF"/>
                </a:solidFill>
                <a:latin typeface="Poppins"/>
                <a:ea typeface="Poppins"/>
                <a:cs typeface="Poppins"/>
                <a:sym typeface="Poppins"/>
              </a:rPr>
              <a:t>ce que le Père avait promis (τὴν ἐπαγγελίαν)</a:t>
            </a:r>
            <a:r>
              <a:rPr lang="fr" sz="900">
                <a:solidFill>
                  <a:srgbClr val="0000FF"/>
                </a:solidFill>
                <a:latin typeface="Poppins"/>
                <a:ea typeface="Poppins"/>
                <a:cs typeface="Poppins"/>
                <a:sym typeface="Poppins"/>
              </a:rPr>
              <a:t>, ce que je vous ai annoncé, leur dit-il; car Jean a baptisé d'eau, mais vous, dans peu de jours, vous serez baptisés du </a:t>
            </a:r>
            <a:r>
              <a:rPr b="1" lang="fr" sz="900">
                <a:solidFill>
                  <a:srgbClr val="0000FF"/>
                </a:solidFill>
                <a:latin typeface="Poppins"/>
                <a:ea typeface="Poppins"/>
                <a:cs typeface="Poppins"/>
                <a:sym typeface="Poppins"/>
              </a:rPr>
              <a:t>Saint-Esprit</a:t>
            </a:r>
            <a:r>
              <a:rPr lang="fr" sz="900">
                <a:solidFill>
                  <a:srgbClr val="0000FF"/>
                </a:solidFill>
                <a:latin typeface="Poppins"/>
                <a:ea typeface="Poppins"/>
                <a:cs typeface="Poppins"/>
                <a:sym typeface="Poppins"/>
              </a:rPr>
              <a:t>.</a:t>
            </a:r>
            <a:endParaRPr sz="900">
              <a:solidFill>
                <a:srgbClr val="0000FF"/>
              </a:solidFill>
              <a:latin typeface="Poppins"/>
              <a:ea typeface="Poppins"/>
              <a:cs typeface="Poppins"/>
              <a:sym typeface="Poppins"/>
            </a:endParaRPr>
          </a:p>
          <a:p>
            <a:pPr indent="0" lvl="0" marL="0" rtl="0" algn="l">
              <a:lnSpc>
                <a:spcPct val="115000"/>
              </a:lnSpc>
              <a:spcBef>
                <a:spcPts val="1000"/>
              </a:spcBef>
              <a:spcAft>
                <a:spcPts val="0"/>
              </a:spcAft>
              <a:buClr>
                <a:schemeClr val="dk1"/>
              </a:buClr>
              <a:buSzPts val="1100"/>
              <a:buFont typeface="Arial"/>
              <a:buNone/>
            </a:pPr>
            <a:r>
              <a:rPr lang="fr" sz="900">
                <a:solidFill>
                  <a:srgbClr val="0000FF"/>
                </a:solidFill>
                <a:latin typeface="Poppins"/>
                <a:ea typeface="Poppins"/>
                <a:cs typeface="Poppins"/>
                <a:sym typeface="Poppins"/>
              </a:rPr>
              <a:t>Jean 14:26</a:t>
            </a:r>
            <a:endParaRPr sz="900">
              <a:solidFill>
                <a:srgbClr val="0000FF"/>
              </a:solidFill>
              <a:latin typeface="Poppins"/>
              <a:ea typeface="Poppins"/>
              <a:cs typeface="Poppins"/>
              <a:sym typeface="Poppins"/>
            </a:endParaRPr>
          </a:p>
          <a:p>
            <a:pPr indent="0" lvl="0" marL="457200" rtl="0" algn="l">
              <a:lnSpc>
                <a:spcPct val="115000"/>
              </a:lnSpc>
              <a:spcBef>
                <a:spcPts val="1000"/>
              </a:spcBef>
              <a:spcAft>
                <a:spcPts val="0"/>
              </a:spcAft>
              <a:buClr>
                <a:schemeClr val="dk1"/>
              </a:buClr>
              <a:buSzPts val="1100"/>
              <a:buFont typeface="Arial"/>
              <a:buNone/>
            </a:pPr>
            <a:r>
              <a:rPr lang="fr" sz="900">
                <a:solidFill>
                  <a:srgbClr val="0000FF"/>
                </a:solidFill>
                <a:latin typeface="Poppins"/>
                <a:ea typeface="Poppins"/>
                <a:cs typeface="Poppins"/>
                <a:sym typeface="Poppins"/>
              </a:rPr>
              <a:t>Mais </a:t>
            </a:r>
            <a:r>
              <a:rPr b="1" lang="fr" sz="900">
                <a:solidFill>
                  <a:srgbClr val="0000FF"/>
                </a:solidFill>
                <a:latin typeface="Poppins"/>
                <a:ea typeface="Poppins"/>
                <a:cs typeface="Poppins"/>
                <a:sym typeface="Poppins"/>
              </a:rPr>
              <a:t>le consolateur, l'Esprit-Saint, que le Père enverra en mon nom</a:t>
            </a:r>
            <a:r>
              <a:rPr lang="fr" sz="900">
                <a:solidFill>
                  <a:srgbClr val="0000FF"/>
                </a:solidFill>
                <a:latin typeface="Poppins"/>
                <a:ea typeface="Poppins"/>
                <a:cs typeface="Poppins"/>
                <a:sym typeface="Poppins"/>
              </a:rPr>
              <a:t>, vous enseignera toutes choses, et vous rappellera tout ce que je vous ai dit.</a:t>
            </a:r>
            <a:endParaRPr sz="900">
              <a:solidFill>
                <a:srgbClr val="0000FF"/>
              </a:solidFill>
              <a:latin typeface="Poppins"/>
              <a:ea typeface="Poppins"/>
              <a:cs typeface="Poppins"/>
              <a:sym typeface="Poppins"/>
            </a:endParaRPr>
          </a:p>
          <a:p>
            <a:pPr indent="0" lvl="0" marL="0" rtl="0" algn="l">
              <a:lnSpc>
                <a:spcPct val="115000"/>
              </a:lnSpc>
              <a:spcBef>
                <a:spcPts val="1000"/>
              </a:spcBef>
              <a:spcAft>
                <a:spcPts val="0"/>
              </a:spcAft>
              <a:buClr>
                <a:schemeClr val="dk1"/>
              </a:buClr>
              <a:buSzPts val="1100"/>
              <a:buFont typeface="Arial"/>
              <a:buNone/>
            </a:pPr>
            <a:r>
              <a:rPr lang="fr" sz="900">
                <a:solidFill>
                  <a:srgbClr val="0000FF"/>
                </a:solidFill>
                <a:latin typeface="Poppins"/>
                <a:ea typeface="Poppins"/>
                <a:cs typeface="Poppins"/>
                <a:sym typeface="Poppins"/>
              </a:rPr>
              <a:t>Jean 15:26</a:t>
            </a:r>
            <a:endParaRPr sz="900">
              <a:solidFill>
                <a:srgbClr val="0000FF"/>
              </a:solidFill>
              <a:latin typeface="Poppins"/>
              <a:ea typeface="Poppins"/>
              <a:cs typeface="Poppins"/>
              <a:sym typeface="Poppins"/>
            </a:endParaRPr>
          </a:p>
          <a:p>
            <a:pPr indent="0" lvl="0" marL="457200" rtl="0" algn="l">
              <a:lnSpc>
                <a:spcPct val="115000"/>
              </a:lnSpc>
              <a:spcBef>
                <a:spcPts val="1000"/>
              </a:spcBef>
              <a:spcAft>
                <a:spcPts val="0"/>
              </a:spcAft>
              <a:buClr>
                <a:schemeClr val="dk1"/>
              </a:buClr>
              <a:buSzPts val="1100"/>
              <a:buFont typeface="Arial"/>
              <a:buNone/>
            </a:pPr>
            <a:r>
              <a:rPr lang="fr" sz="900">
                <a:solidFill>
                  <a:srgbClr val="0000FF"/>
                </a:solidFill>
                <a:latin typeface="Poppins"/>
                <a:ea typeface="Poppins"/>
                <a:cs typeface="Poppins"/>
                <a:sym typeface="Poppins"/>
              </a:rPr>
              <a:t>Quand sera venu </a:t>
            </a:r>
            <a:r>
              <a:rPr b="1" lang="fr" sz="900">
                <a:solidFill>
                  <a:srgbClr val="0000FF"/>
                </a:solidFill>
                <a:latin typeface="Poppins"/>
                <a:ea typeface="Poppins"/>
                <a:cs typeface="Poppins"/>
                <a:sym typeface="Poppins"/>
              </a:rPr>
              <a:t>le consolateur, que je vous enverrai de la part du Père</a:t>
            </a:r>
            <a:r>
              <a:rPr lang="fr" sz="900">
                <a:solidFill>
                  <a:srgbClr val="0000FF"/>
                </a:solidFill>
                <a:latin typeface="Poppins"/>
                <a:ea typeface="Poppins"/>
                <a:cs typeface="Poppins"/>
                <a:sym typeface="Poppins"/>
              </a:rPr>
              <a:t>, l'Esprit de vérité, qui vient du Père, il rendra témoignage de moi;</a:t>
            </a:r>
            <a:endParaRPr sz="900">
              <a:solidFill>
                <a:srgbClr val="0000FF"/>
              </a:solidFill>
              <a:latin typeface="Poppins"/>
              <a:ea typeface="Poppins"/>
              <a:cs typeface="Poppins"/>
              <a:sym typeface="Poppins"/>
            </a:endParaRPr>
          </a:p>
          <a:p>
            <a:pPr indent="0" lvl="0" marL="0" rtl="0" algn="l">
              <a:lnSpc>
                <a:spcPct val="115000"/>
              </a:lnSpc>
              <a:spcBef>
                <a:spcPts val="1000"/>
              </a:spcBef>
              <a:spcAft>
                <a:spcPts val="0"/>
              </a:spcAft>
              <a:buClr>
                <a:schemeClr val="dk1"/>
              </a:buClr>
              <a:buSzPts val="1100"/>
              <a:buFont typeface="Arial"/>
              <a:buNone/>
            </a:pPr>
            <a:r>
              <a:rPr lang="fr" sz="900">
                <a:solidFill>
                  <a:schemeClr val="dk1"/>
                </a:solidFill>
                <a:latin typeface="Poppins"/>
                <a:ea typeface="Poppins"/>
                <a:cs typeface="Poppins"/>
                <a:sym typeface="Poppins"/>
              </a:rPr>
              <a:t>De plus Jésus dit qu’il enverra </a:t>
            </a:r>
            <a:r>
              <a:rPr b="1" lang="fr" sz="900">
                <a:solidFill>
                  <a:schemeClr val="dk1"/>
                </a:solidFill>
                <a:latin typeface="Poppins"/>
                <a:ea typeface="Poppins"/>
                <a:cs typeface="Poppins"/>
                <a:sym typeface="Poppins"/>
              </a:rPr>
              <a:t>ce qui était promis par le Père </a:t>
            </a:r>
            <a:r>
              <a:rPr lang="fr" sz="900">
                <a:solidFill>
                  <a:schemeClr val="dk1"/>
                </a:solidFill>
                <a:latin typeface="Poppins"/>
                <a:ea typeface="Poppins"/>
                <a:cs typeface="Poppins"/>
                <a:sym typeface="Poppins"/>
              </a:rPr>
              <a:t>(Luc 24:48-49), soit le Saint Esprit, et Jésus n’a fait </a:t>
            </a:r>
            <a:r>
              <a:rPr b="1" lang="fr" sz="900">
                <a:solidFill>
                  <a:schemeClr val="dk1"/>
                </a:solidFill>
                <a:latin typeface="Poppins"/>
                <a:ea typeface="Poppins"/>
                <a:cs typeface="Poppins"/>
                <a:sym typeface="Poppins"/>
              </a:rPr>
              <a:t>qu’une promesse</a:t>
            </a:r>
            <a:r>
              <a:rPr lang="fr" sz="900">
                <a:solidFill>
                  <a:schemeClr val="dk1"/>
                </a:solidFill>
                <a:latin typeface="Poppins"/>
                <a:ea typeface="Poppins"/>
                <a:cs typeface="Poppins"/>
                <a:sym typeface="Poppins"/>
              </a:rPr>
              <a:t>, on le voit d’ailleurs au </a:t>
            </a:r>
            <a:r>
              <a:rPr b="1" lang="fr" sz="900">
                <a:solidFill>
                  <a:schemeClr val="dk1"/>
                </a:solidFill>
                <a:latin typeface="Poppins"/>
                <a:ea typeface="Poppins"/>
                <a:cs typeface="Poppins"/>
                <a:sym typeface="Poppins"/>
              </a:rPr>
              <a:t>singulier</a:t>
            </a:r>
            <a:r>
              <a:rPr lang="fr" sz="900">
                <a:solidFill>
                  <a:schemeClr val="dk1"/>
                </a:solidFill>
                <a:latin typeface="Poppins"/>
                <a:ea typeface="Poppins"/>
                <a:cs typeface="Poppins"/>
                <a:sym typeface="Poppins"/>
              </a:rPr>
              <a:t> de </a:t>
            </a:r>
            <a:r>
              <a:rPr lang="fr" sz="900" u="sng">
                <a:solidFill>
                  <a:srgbClr val="1155CC"/>
                </a:solidFill>
                <a:latin typeface="Poppins"/>
                <a:ea typeface="Poppins"/>
                <a:cs typeface="Poppins"/>
                <a:sym typeface="Poppins"/>
                <a:hlinkClick r:id="rId5">
                  <a:extLst>
                    <a:ext uri="{A12FA001-AC4F-418D-AE19-62706E023703}">
                      <ahyp:hlinkClr val="tx"/>
                    </a:ext>
                  </a:extLst>
                </a:hlinkClick>
              </a:rPr>
              <a:t>τὴν ἐπαγγελίαν</a:t>
            </a:r>
            <a:r>
              <a:rPr lang="fr" sz="900">
                <a:solidFill>
                  <a:schemeClr val="dk1"/>
                </a:solidFill>
                <a:latin typeface="Poppins"/>
                <a:ea typeface="Poppins"/>
                <a:cs typeface="Poppins"/>
                <a:sym typeface="Poppins"/>
              </a:rPr>
              <a:t> (tēn epangelian), qui définit le singulier de la promesse. Cette promesse dans </a:t>
            </a:r>
            <a:r>
              <a:rPr b="1" lang="fr" sz="900">
                <a:solidFill>
                  <a:schemeClr val="dk1"/>
                </a:solidFill>
                <a:latin typeface="Poppins"/>
                <a:ea typeface="Poppins"/>
                <a:cs typeface="Poppins"/>
                <a:sym typeface="Poppins"/>
              </a:rPr>
              <a:t>Luc 24</a:t>
            </a:r>
            <a:r>
              <a:rPr lang="fr" sz="900">
                <a:solidFill>
                  <a:schemeClr val="dk1"/>
                </a:solidFill>
                <a:latin typeface="Poppins"/>
                <a:ea typeface="Poppins"/>
                <a:cs typeface="Poppins"/>
                <a:sym typeface="Poppins"/>
              </a:rPr>
              <a:t> et la même que celle dans </a:t>
            </a:r>
            <a:r>
              <a:rPr b="1" lang="fr" sz="900">
                <a:solidFill>
                  <a:schemeClr val="dk1"/>
                </a:solidFill>
                <a:latin typeface="Poppins"/>
                <a:ea typeface="Poppins"/>
                <a:cs typeface="Poppins"/>
                <a:sym typeface="Poppins"/>
              </a:rPr>
              <a:t>Jean 14/15</a:t>
            </a:r>
            <a:r>
              <a:rPr lang="fr" sz="900">
                <a:solidFill>
                  <a:schemeClr val="dk1"/>
                </a:solidFill>
                <a:latin typeface="Poppins"/>
                <a:ea typeface="Poppins"/>
                <a:cs typeface="Poppins"/>
                <a:sym typeface="Poppins"/>
              </a:rPr>
              <a:t> et dans </a:t>
            </a:r>
            <a:r>
              <a:rPr b="1" lang="fr" sz="900">
                <a:solidFill>
                  <a:schemeClr val="dk1"/>
                </a:solidFill>
                <a:latin typeface="Poppins"/>
                <a:ea typeface="Poppins"/>
                <a:cs typeface="Poppins"/>
                <a:sym typeface="Poppins"/>
              </a:rPr>
              <a:t>Actes 1</a:t>
            </a:r>
            <a:r>
              <a:rPr lang="fr" sz="900">
                <a:solidFill>
                  <a:schemeClr val="dk1"/>
                </a:solidFill>
                <a:latin typeface="Poppins"/>
                <a:ea typeface="Poppins"/>
                <a:cs typeface="Poppins"/>
                <a:sym typeface="Poppins"/>
              </a:rPr>
              <a:t>.</a:t>
            </a:r>
            <a:endParaRPr sz="900">
              <a:solidFill>
                <a:schemeClr val="dk1"/>
              </a:solidFill>
              <a:latin typeface="Poppins"/>
              <a:ea typeface="Poppins"/>
              <a:cs typeface="Poppins"/>
              <a:sym typeface="Poppins"/>
            </a:endParaRPr>
          </a:p>
          <a:p>
            <a:pPr indent="0" lvl="0" marL="0" rtl="0" algn="l">
              <a:lnSpc>
                <a:spcPct val="115000"/>
              </a:lnSpc>
              <a:spcBef>
                <a:spcPts val="1000"/>
              </a:spcBef>
              <a:spcAft>
                <a:spcPts val="0"/>
              </a:spcAft>
              <a:buClr>
                <a:schemeClr val="dk1"/>
              </a:buClr>
              <a:buSzPts val="1100"/>
              <a:buFont typeface="Arial"/>
              <a:buNone/>
            </a:pPr>
            <a:r>
              <a:rPr lang="fr" sz="900">
                <a:solidFill>
                  <a:schemeClr val="dk1"/>
                </a:solidFill>
                <a:latin typeface="Poppins"/>
                <a:ea typeface="Poppins"/>
                <a:cs typeface="Poppins"/>
                <a:sym typeface="Poppins"/>
              </a:rPr>
              <a:t>Voir aussi : </a:t>
            </a:r>
            <a:r>
              <a:rPr lang="fr" sz="900" u="sng">
                <a:solidFill>
                  <a:srgbClr val="1155CC"/>
                </a:solidFill>
                <a:latin typeface="Poppins"/>
                <a:ea typeface="Poppins"/>
                <a:cs typeface="Poppins"/>
                <a:sym typeface="Poppins"/>
                <a:hlinkClick r:id="rId6">
                  <a:extLst>
                    <a:ext uri="{A12FA001-AC4F-418D-AE19-62706E023703}">
                      <ahyp:hlinkClr val="tx"/>
                    </a:ext>
                  </a:extLst>
                </a:hlinkClick>
              </a:rPr>
              <a:t>Une seule prophétie</a:t>
            </a:r>
            <a:endParaRPr sz="900">
              <a:solidFill>
                <a:schemeClr val="dk1"/>
              </a:solidFill>
              <a:latin typeface="Poppins"/>
              <a:ea typeface="Poppins"/>
              <a:cs typeface="Poppins"/>
              <a:sym typeface="Poppins"/>
            </a:endParaRPr>
          </a:p>
          <a:p>
            <a:pPr indent="0" lvl="0" marL="0" rtl="0" algn="l">
              <a:lnSpc>
                <a:spcPct val="115000"/>
              </a:lnSpc>
              <a:spcBef>
                <a:spcPts val="1000"/>
              </a:spcBef>
              <a:spcAft>
                <a:spcPts val="0"/>
              </a:spcAft>
              <a:buClr>
                <a:schemeClr val="dk1"/>
              </a:buClr>
              <a:buSzPts val="1100"/>
              <a:buFont typeface="Arial"/>
              <a:buNone/>
            </a:pPr>
            <a:r>
              <a:rPr lang="fr" sz="900">
                <a:solidFill>
                  <a:srgbClr val="FF0000"/>
                </a:solidFill>
                <a:latin typeface="Poppins"/>
                <a:ea typeface="Poppins"/>
                <a:cs typeface="Poppins"/>
                <a:sym typeface="Poppins"/>
              </a:rPr>
              <a:t>Est ce que Jésus Christ à fait deux promesses ?</a:t>
            </a:r>
            <a:endParaRPr sz="900">
              <a:solidFill>
                <a:srgbClr val="FF0000"/>
              </a:solidFill>
              <a:latin typeface="Poppins"/>
              <a:ea typeface="Poppins"/>
              <a:cs typeface="Poppins"/>
              <a:sym typeface="Poppins"/>
            </a:endParaRPr>
          </a:p>
          <a:p>
            <a:pPr indent="0" lvl="0" marL="0" rtl="0" algn="l">
              <a:lnSpc>
                <a:spcPct val="115000"/>
              </a:lnSpc>
              <a:spcBef>
                <a:spcPts val="1000"/>
              </a:spcBef>
              <a:spcAft>
                <a:spcPts val="0"/>
              </a:spcAft>
              <a:buClr>
                <a:schemeClr val="dk1"/>
              </a:buClr>
              <a:buSzPts val="1100"/>
              <a:buFont typeface="Arial"/>
              <a:buNone/>
            </a:pPr>
            <a:r>
              <a:rPr lang="fr" sz="900">
                <a:solidFill>
                  <a:srgbClr val="FF0000"/>
                </a:solidFill>
                <a:latin typeface="Poppins"/>
                <a:ea typeface="Poppins"/>
                <a:cs typeface="Poppins"/>
                <a:sym typeface="Poppins"/>
              </a:rPr>
              <a:t>Combien y a-t-il de Saint Esprit que le Père envoie ?</a:t>
            </a:r>
            <a:endParaRPr sz="900">
              <a:solidFill>
                <a:srgbClr val="FF0000"/>
              </a:solidFill>
              <a:latin typeface="Poppins"/>
              <a:ea typeface="Poppins"/>
              <a:cs typeface="Poppins"/>
              <a:sym typeface="Poppins"/>
            </a:endParaRPr>
          </a:p>
          <a:p>
            <a:pPr indent="0" lvl="0" marL="0" rtl="0" algn="l">
              <a:lnSpc>
                <a:spcPct val="115000"/>
              </a:lnSpc>
              <a:spcBef>
                <a:spcPts val="1000"/>
              </a:spcBef>
              <a:spcAft>
                <a:spcPts val="0"/>
              </a:spcAft>
              <a:buClr>
                <a:schemeClr val="dk1"/>
              </a:buClr>
              <a:buSzPts val="1100"/>
              <a:buFont typeface="Arial"/>
              <a:buNone/>
            </a:pPr>
            <a:r>
              <a:rPr lang="fr" sz="900">
                <a:solidFill>
                  <a:srgbClr val="FF0000"/>
                </a:solidFill>
                <a:latin typeface="Poppins"/>
                <a:ea typeface="Poppins"/>
                <a:cs typeface="Poppins"/>
                <a:sym typeface="Poppins"/>
              </a:rPr>
              <a:t>Combien y a-t-il de Paraclet que le Père envoie ?</a:t>
            </a:r>
            <a:endParaRPr sz="900">
              <a:solidFill>
                <a:srgbClr val="0000FF"/>
              </a:solidFill>
              <a:latin typeface="Poppins"/>
              <a:ea typeface="Poppins"/>
              <a:cs typeface="Poppins"/>
              <a:sym typeface="Poppins"/>
            </a:endParaRPr>
          </a:p>
          <a:p>
            <a:pPr indent="0" lvl="0" marL="0" rtl="0" algn="l">
              <a:lnSpc>
                <a:spcPct val="115000"/>
              </a:lnSpc>
              <a:spcBef>
                <a:spcPts val="1000"/>
              </a:spcBef>
              <a:spcAft>
                <a:spcPts val="0"/>
              </a:spcAft>
              <a:buClr>
                <a:schemeClr val="dk1"/>
              </a:buClr>
              <a:buSzPts val="1100"/>
              <a:buFont typeface="Arial"/>
              <a:buNone/>
            </a:pPr>
            <a:r>
              <a:rPr lang="fr" sz="900">
                <a:solidFill>
                  <a:srgbClr val="FF0000"/>
                </a:solidFill>
                <a:latin typeface="Poppins"/>
                <a:ea typeface="Poppins"/>
                <a:cs typeface="Poppins"/>
                <a:sym typeface="Poppins"/>
              </a:rPr>
              <a:t>Voir aussi : </a:t>
            </a:r>
            <a:r>
              <a:rPr b="1" lang="fr" sz="900" u="sng">
                <a:solidFill>
                  <a:srgbClr val="FF0000"/>
                </a:solidFill>
                <a:latin typeface="Poppins"/>
                <a:ea typeface="Poppins"/>
                <a:cs typeface="Poppins"/>
                <a:sym typeface="Poppins"/>
                <a:hlinkClick r:id="rId7">
                  <a:extLst>
                    <a:ext uri="{A12FA001-AC4F-418D-AE19-62706E023703}">
                      <ahyp:hlinkClr val="tx"/>
                    </a:ext>
                  </a:extLst>
                </a:hlinkClick>
              </a:rPr>
              <a:t>Muhammad n’est pas le Paraclet</a:t>
            </a:r>
            <a:r>
              <a:rPr lang="fr" sz="900" u="sng">
                <a:solidFill>
                  <a:srgbClr val="FF0000"/>
                </a:solidFill>
                <a:latin typeface="Poppins"/>
                <a:ea typeface="Poppins"/>
                <a:cs typeface="Poppins"/>
                <a:sym typeface="Poppins"/>
                <a:hlinkClick r:id="rId8">
                  <a:extLst>
                    <a:ext uri="{A12FA001-AC4F-418D-AE19-62706E023703}">
                      <ahyp:hlinkClr val="tx"/>
                    </a:ext>
                  </a:extLst>
                </a:hlinkClick>
              </a:rPr>
              <a:t>.</a:t>
            </a:r>
            <a:endParaRPr sz="900">
              <a:solidFill>
                <a:srgbClr val="0000FF"/>
              </a:solidFill>
              <a:latin typeface="Poppins"/>
              <a:ea typeface="Poppins"/>
              <a:cs typeface="Poppins"/>
              <a:sym typeface="Poppins"/>
            </a:endParaRPr>
          </a:p>
          <a:p>
            <a:pPr indent="0" lvl="0" marL="0" rtl="0" algn="l">
              <a:lnSpc>
                <a:spcPct val="115000"/>
              </a:lnSpc>
              <a:spcBef>
                <a:spcPts val="1000"/>
              </a:spcBef>
              <a:spcAft>
                <a:spcPts val="1000"/>
              </a:spcAft>
              <a:buClr>
                <a:schemeClr val="dk1"/>
              </a:buClr>
              <a:buSzPts val="1100"/>
              <a:buFont typeface="Arial"/>
              <a:buNone/>
            </a:pPr>
            <a:r>
              <a:rPr lang="fr" sz="900">
                <a:solidFill>
                  <a:schemeClr val="dk1"/>
                </a:solidFill>
                <a:latin typeface="Poppins"/>
                <a:ea typeface="Poppins"/>
                <a:cs typeface="Poppins"/>
                <a:sym typeface="Poppins"/>
              </a:rPr>
              <a:t>Voir aussi : </a:t>
            </a:r>
            <a:r>
              <a:rPr lang="fr" sz="900" u="sng">
                <a:solidFill>
                  <a:srgbClr val="1155CC"/>
                </a:solidFill>
                <a:latin typeface="Poppins"/>
                <a:ea typeface="Poppins"/>
                <a:cs typeface="Poppins"/>
                <a:sym typeface="Poppins"/>
                <a:hlinkClick r:id="rId9">
                  <a:extLst>
                    <a:ext uri="{A12FA001-AC4F-418D-AE19-62706E023703}">
                      <ahyp:hlinkClr val="tx"/>
                    </a:ext>
                  </a:extLst>
                </a:hlinkClick>
              </a:rPr>
              <a:t>Une seule prophétie</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201721a77e0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201721a77e0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800"/>
              </a:spcBef>
              <a:spcAft>
                <a:spcPts val="0"/>
              </a:spcAft>
              <a:buClr>
                <a:schemeClr val="dk1"/>
              </a:buClr>
              <a:buSzPts val="1100"/>
              <a:buFont typeface="Arial"/>
              <a:buNone/>
            </a:pPr>
            <a:r>
              <a:rPr lang="fr" sz="1500">
                <a:solidFill>
                  <a:schemeClr val="dk1"/>
                </a:solidFill>
                <a:latin typeface="Poppins"/>
                <a:ea typeface="Poppins"/>
                <a:cs typeface="Poppins"/>
                <a:sym typeface="Poppins"/>
              </a:rPr>
              <a:t>Autres arguments</a:t>
            </a:r>
            <a:endParaRPr sz="1500">
              <a:solidFill>
                <a:schemeClr val="dk1"/>
              </a:solidFill>
              <a:latin typeface="Poppins"/>
              <a:ea typeface="Poppins"/>
              <a:cs typeface="Poppins"/>
              <a:sym typeface="Poppins"/>
            </a:endParaRPr>
          </a:p>
          <a:p>
            <a:pPr indent="0" lvl="0" marL="0" rtl="0" algn="l">
              <a:lnSpc>
                <a:spcPct val="115000"/>
              </a:lnSpc>
              <a:spcBef>
                <a:spcPts val="1600"/>
              </a:spcBef>
              <a:spcAft>
                <a:spcPts val="0"/>
              </a:spcAft>
              <a:buClr>
                <a:schemeClr val="dk1"/>
              </a:buClr>
              <a:buSzPts val="1100"/>
              <a:buFont typeface="Arial"/>
              <a:buNone/>
            </a:pPr>
            <a:r>
              <a:rPr lang="fr" sz="1400">
                <a:solidFill>
                  <a:srgbClr val="434343"/>
                </a:solidFill>
                <a:latin typeface="Poppins"/>
                <a:ea typeface="Poppins"/>
                <a:cs typeface="Poppins"/>
                <a:sym typeface="Poppins"/>
              </a:rPr>
              <a:t>Argument 1 / </a:t>
            </a:r>
            <a:r>
              <a:rPr baseline="-25000" lang="fr" sz="1400">
                <a:solidFill>
                  <a:srgbClr val="434343"/>
                </a:solidFill>
                <a:latin typeface="Poppins"/>
                <a:ea typeface="Poppins"/>
                <a:cs typeface="Poppins"/>
                <a:sym typeface="Poppins"/>
              </a:rPr>
              <a:t>Prophétisme de Jean</a:t>
            </a:r>
            <a:endParaRPr baseline="-25000" sz="1500">
              <a:solidFill>
                <a:schemeClr val="dk1"/>
              </a:solidFill>
              <a:latin typeface="Poppins"/>
              <a:ea typeface="Poppins"/>
              <a:cs typeface="Poppins"/>
              <a:sym typeface="Poppins"/>
            </a:endParaRPr>
          </a:p>
          <a:p>
            <a:pPr indent="0" lvl="0" marL="0" rtl="0" algn="l">
              <a:lnSpc>
                <a:spcPct val="115000"/>
              </a:lnSpc>
              <a:spcBef>
                <a:spcPts val="1000"/>
              </a:spcBef>
              <a:spcAft>
                <a:spcPts val="0"/>
              </a:spcAft>
              <a:buClr>
                <a:schemeClr val="dk1"/>
              </a:buClr>
              <a:buSzPts val="1100"/>
              <a:buFont typeface="Arial"/>
              <a:buNone/>
            </a:pPr>
            <a:r>
              <a:rPr i="1" lang="fr" sz="900" u="sng">
                <a:solidFill>
                  <a:schemeClr val="dk1"/>
                </a:solidFill>
                <a:latin typeface="Poppins"/>
                <a:ea typeface="Poppins"/>
                <a:cs typeface="Poppins"/>
                <a:sym typeface="Poppins"/>
              </a:rPr>
              <a:t>Muhammad ne peut être le paraclet car si le paraclet serait un prophète Jean l’aurait explicité.</a:t>
            </a:r>
            <a:endParaRPr sz="900">
              <a:solidFill>
                <a:schemeClr val="dk1"/>
              </a:solidFill>
              <a:latin typeface="Poppins"/>
              <a:ea typeface="Poppins"/>
              <a:cs typeface="Poppins"/>
              <a:sym typeface="Poppins"/>
            </a:endParaRPr>
          </a:p>
          <a:p>
            <a:pPr indent="0" lvl="0" marL="0" rtl="0" algn="l">
              <a:lnSpc>
                <a:spcPct val="115000"/>
              </a:lnSpc>
              <a:spcBef>
                <a:spcPts val="1000"/>
              </a:spcBef>
              <a:spcAft>
                <a:spcPts val="0"/>
              </a:spcAft>
              <a:buClr>
                <a:schemeClr val="dk1"/>
              </a:buClr>
              <a:buSzPts val="1100"/>
              <a:buFont typeface="Arial"/>
              <a:buNone/>
            </a:pPr>
            <a:r>
              <a:rPr lang="fr" sz="900">
                <a:solidFill>
                  <a:schemeClr val="dk1"/>
                </a:solidFill>
                <a:latin typeface="Poppins"/>
                <a:ea typeface="Poppins"/>
                <a:cs typeface="Poppins"/>
                <a:sym typeface="Poppins"/>
              </a:rPr>
              <a:t>Il est très peu probable que le rôle du paraclet soit celui d’un prophète car Jean donne de l’</a:t>
            </a:r>
            <a:r>
              <a:rPr b="1" lang="fr" sz="900">
                <a:solidFill>
                  <a:schemeClr val="dk1"/>
                </a:solidFill>
                <a:latin typeface="Poppins"/>
                <a:ea typeface="Poppins"/>
                <a:cs typeface="Poppins"/>
                <a:sym typeface="Poppins"/>
              </a:rPr>
              <a:t>importance au prophétisme</a:t>
            </a:r>
            <a:r>
              <a:rPr lang="fr" sz="900">
                <a:solidFill>
                  <a:schemeClr val="dk1"/>
                </a:solidFill>
                <a:latin typeface="Poppins"/>
                <a:ea typeface="Poppins"/>
                <a:cs typeface="Poppins"/>
                <a:sym typeface="Poppins"/>
              </a:rPr>
              <a:t> comme on le remarque dans sa première épître (1 Jean 4:1-4) et son silence dans l'annonce du paraclet sur une éventuel activité prophétique réfute cette possibilité.</a:t>
            </a:r>
            <a:endParaRPr sz="900">
              <a:solidFill>
                <a:schemeClr val="dk1"/>
              </a:solidFill>
              <a:latin typeface="Poppins"/>
              <a:ea typeface="Poppins"/>
              <a:cs typeface="Poppins"/>
              <a:sym typeface="Poppins"/>
            </a:endParaRPr>
          </a:p>
          <a:p>
            <a:pPr indent="0" lvl="0" marL="0" rtl="0" algn="r">
              <a:lnSpc>
                <a:spcPct val="115000"/>
              </a:lnSpc>
              <a:spcBef>
                <a:spcPts val="1000"/>
              </a:spcBef>
              <a:spcAft>
                <a:spcPts val="0"/>
              </a:spcAft>
              <a:buClr>
                <a:schemeClr val="dk1"/>
              </a:buClr>
              <a:buSzPts val="1100"/>
              <a:buFont typeface="Arial"/>
              <a:buNone/>
            </a:pPr>
            <a:r>
              <a:rPr lang="fr" sz="1000">
                <a:solidFill>
                  <a:schemeClr val="dk1"/>
                </a:solidFill>
                <a:latin typeface="Poppins"/>
                <a:ea typeface="Poppins"/>
                <a:cs typeface="Poppins"/>
                <a:sym typeface="Poppins"/>
              </a:rPr>
              <a:t>Voir </a:t>
            </a:r>
            <a:r>
              <a:rPr lang="fr" sz="1000" u="sng">
                <a:solidFill>
                  <a:srgbClr val="1155CC"/>
                </a:solidFill>
                <a:latin typeface="Poppins"/>
                <a:ea typeface="Poppins"/>
                <a:cs typeface="Poppins"/>
                <a:sym typeface="Poppins"/>
                <a:hlinkClick r:id="rId2">
                  <a:extLst>
                    <a:ext uri="{A12FA001-AC4F-418D-AE19-62706E023703}">
                      <ahyp:hlinkClr val="tx"/>
                    </a:ext>
                  </a:extLst>
                </a:hlinkClick>
              </a:rPr>
              <a:t>Annexe 11</a:t>
            </a:r>
            <a:endParaRPr i="1" sz="1400" u="sng">
              <a:solidFill>
                <a:srgbClr val="434343"/>
              </a:solidFill>
              <a:latin typeface="Poppins"/>
              <a:ea typeface="Poppins"/>
              <a:cs typeface="Poppins"/>
              <a:sym typeface="Poppins"/>
            </a:endParaRPr>
          </a:p>
          <a:p>
            <a:pPr indent="0" lvl="0" marL="0" rtl="0" algn="l">
              <a:lnSpc>
                <a:spcPct val="115000"/>
              </a:lnSpc>
              <a:spcBef>
                <a:spcPts val="1000"/>
              </a:spcBef>
              <a:spcAft>
                <a:spcPts val="0"/>
              </a:spcAft>
              <a:buClr>
                <a:schemeClr val="dk1"/>
              </a:buClr>
              <a:buSzPts val="1100"/>
              <a:buFont typeface="Arial"/>
              <a:buNone/>
            </a:pPr>
            <a:r>
              <a:rPr lang="fr" sz="1400">
                <a:solidFill>
                  <a:srgbClr val="434343"/>
                </a:solidFill>
                <a:latin typeface="Poppins"/>
                <a:ea typeface="Poppins"/>
                <a:cs typeface="Poppins"/>
                <a:sym typeface="Poppins"/>
              </a:rPr>
              <a:t>Argument 2 / </a:t>
            </a:r>
            <a:r>
              <a:rPr baseline="-25000" lang="fr" sz="1400">
                <a:solidFill>
                  <a:srgbClr val="434343"/>
                </a:solidFill>
                <a:latin typeface="Poppins"/>
                <a:ea typeface="Poppins"/>
                <a:cs typeface="Poppins"/>
                <a:sym typeface="Poppins"/>
              </a:rPr>
              <a:t>Unique Médiateur</a:t>
            </a:r>
            <a:endParaRPr baseline="-25000" sz="1500">
              <a:solidFill>
                <a:schemeClr val="dk1"/>
              </a:solidFill>
              <a:latin typeface="Poppins"/>
              <a:ea typeface="Poppins"/>
              <a:cs typeface="Poppins"/>
              <a:sym typeface="Poppins"/>
            </a:endParaRPr>
          </a:p>
          <a:p>
            <a:pPr indent="0" lvl="0" marL="0" rtl="0" algn="l">
              <a:lnSpc>
                <a:spcPct val="115000"/>
              </a:lnSpc>
              <a:spcBef>
                <a:spcPts val="1000"/>
              </a:spcBef>
              <a:spcAft>
                <a:spcPts val="0"/>
              </a:spcAft>
              <a:buClr>
                <a:schemeClr val="dk1"/>
              </a:buClr>
              <a:buSzPts val="1100"/>
              <a:buFont typeface="Arial"/>
              <a:buNone/>
            </a:pPr>
            <a:r>
              <a:rPr lang="fr" sz="1500">
                <a:solidFill>
                  <a:srgbClr val="666666"/>
                </a:solidFill>
              </a:rPr>
              <a:t>Unique Médiateur</a:t>
            </a:r>
            <a:endParaRPr sz="1500">
              <a:solidFill>
                <a:srgbClr val="666666"/>
              </a:solidFill>
            </a:endParaRPr>
          </a:p>
          <a:p>
            <a:pPr indent="0" lvl="0" marL="0" rtl="0" algn="l">
              <a:lnSpc>
                <a:spcPct val="115000"/>
              </a:lnSpc>
              <a:spcBef>
                <a:spcPts val="1600"/>
              </a:spcBef>
              <a:spcAft>
                <a:spcPts val="0"/>
              </a:spcAft>
              <a:buClr>
                <a:schemeClr val="dk1"/>
              </a:buClr>
              <a:buSzPts val="1100"/>
              <a:buFont typeface="Arial"/>
              <a:buNone/>
            </a:pPr>
            <a:r>
              <a:rPr i="1" lang="fr" sz="900" u="sng">
                <a:solidFill>
                  <a:schemeClr val="dk1"/>
                </a:solidFill>
                <a:latin typeface="Poppins"/>
                <a:ea typeface="Poppins"/>
                <a:cs typeface="Poppins"/>
                <a:sym typeface="Poppins"/>
              </a:rPr>
              <a:t>Muhammad ne peut être le paraclet car il ne peut être un médiateur entre Dieu et les hommes.</a:t>
            </a:r>
            <a:endParaRPr sz="900">
              <a:solidFill>
                <a:schemeClr val="dk1"/>
              </a:solidFill>
              <a:latin typeface="Poppins"/>
              <a:ea typeface="Poppins"/>
              <a:cs typeface="Poppins"/>
              <a:sym typeface="Poppins"/>
            </a:endParaRPr>
          </a:p>
          <a:p>
            <a:pPr indent="0" lvl="0" marL="0" rtl="0" algn="l">
              <a:lnSpc>
                <a:spcPct val="115000"/>
              </a:lnSpc>
              <a:spcBef>
                <a:spcPts val="1000"/>
              </a:spcBef>
              <a:spcAft>
                <a:spcPts val="0"/>
              </a:spcAft>
              <a:buClr>
                <a:schemeClr val="dk1"/>
              </a:buClr>
              <a:buSzPts val="1100"/>
              <a:buFont typeface="Arial"/>
              <a:buNone/>
            </a:pPr>
            <a:r>
              <a:rPr lang="fr" sz="900">
                <a:solidFill>
                  <a:srgbClr val="0000FF"/>
                </a:solidFill>
                <a:latin typeface="Poppins"/>
                <a:ea typeface="Poppins"/>
                <a:cs typeface="Poppins"/>
                <a:sym typeface="Poppins"/>
              </a:rPr>
              <a:t>1 Timothée 2:5</a:t>
            </a:r>
            <a:endParaRPr sz="900">
              <a:solidFill>
                <a:srgbClr val="0000FF"/>
              </a:solidFill>
              <a:latin typeface="Poppins"/>
              <a:ea typeface="Poppins"/>
              <a:cs typeface="Poppins"/>
              <a:sym typeface="Poppins"/>
            </a:endParaRPr>
          </a:p>
          <a:p>
            <a:pPr indent="0" lvl="0" marL="457200" rtl="0" algn="l">
              <a:lnSpc>
                <a:spcPct val="115000"/>
              </a:lnSpc>
              <a:spcBef>
                <a:spcPts val="1000"/>
              </a:spcBef>
              <a:spcAft>
                <a:spcPts val="0"/>
              </a:spcAft>
              <a:buClr>
                <a:schemeClr val="dk1"/>
              </a:buClr>
              <a:buSzPts val="1100"/>
              <a:buFont typeface="Arial"/>
              <a:buNone/>
            </a:pPr>
            <a:r>
              <a:rPr lang="fr" sz="900">
                <a:solidFill>
                  <a:srgbClr val="0000FF"/>
                </a:solidFill>
                <a:latin typeface="Poppins"/>
                <a:ea typeface="Poppins"/>
                <a:cs typeface="Poppins"/>
                <a:sym typeface="Poppins"/>
              </a:rPr>
              <a:t>Car il y a un seul Dieu, et aussi un seul médiateur entre Dieu et les hommes, Jésus-Christ homme,</a:t>
            </a:r>
            <a:endParaRPr sz="900">
              <a:solidFill>
                <a:srgbClr val="0000FF"/>
              </a:solidFill>
              <a:latin typeface="Poppins"/>
              <a:ea typeface="Poppins"/>
              <a:cs typeface="Poppins"/>
              <a:sym typeface="Poppins"/>
            </a:endParaRPr>
          </a:p>
          <a:p>
            <a:pPr indent="0" lvl="0" marL="0" rtl="0" algn="l">
              <a:lnSpc>
                <a:spcPct val="115000"/>
              </a:lnSpc>
              <a:spcBef>
                <a:spcPts val="1000"/>
              </a:spcBef>
              <a:spcAft>
                <a:spcPts val="0"/>
              </a:spcAft>
              <a:buClr>
                <a:schemeClr val="dk1"/>
              </a:buClr>
              <a:buSzPts val="1100"/>
              <a:buFont typeface="Arial"/>
              <a:buNone/>
            </a:pPr>
            <a:r>
              <a:rPr b="1" lang="fr" sz="900">
                <a:solidFill>
                  <a:schemeClr val="dk1"/>
                </a:solidFill>
                <a:latin typeface="Poppins"/>
                <a:ea typeface="Poppins"/>
                <a:cs typeface="Poppins"/>
                <a:sym typeface="Poppins"/>
              </a:rPr>
              <a:t>Muhammad ne peut pas être un médiateur</a:t>
            </a:r>
            <a:r>
              <a:rPr lang="fr" sz="900">
                <a:solidFill>
                  <a:schemeClr val="dk1"/>
                </a:solidFill>
                <a:latin typeface="Poppins"/>
                <a:ea typeface="Poppins"/>
                <a:cs typeface="Poppins"/>
                <a:sym typeface="Poppins"/>
              </a:rPr>
              <a:t> entre Dieu et les hommes car cet unique médiateur est </a:t>
            </a:r>
            <a:r>
              <a:rPr b="1" lang="fr" sz="900">
                <a:solidFill>
                  <a:schemeClr val="dk1"/>
                </a:solidFill>
                <a:latin typeface="Poppins"/>
                <a:ea typeface="Poppins"/>
                <a:cs typeface="Poppins"/>
                <a:sym typeface="Poppins"/>
              </a:rPr>
              <a:t>Christ</a:t>
            </a:r>
            <a:r>
              <a:rPr lang="fr" sz="900">
                <a:solidFill>
                  <a:schemeClr val="dk1"/>
                </a:solidFill>
                <a:latin typeface="Poppins"/>
                <a:ea typeface="Poppins"/>
                <a:cs typeface="Poppins"/>
                <a:sym typeface="Poppins"/>
              </a:rPr>
              <a:t> (1 Jean 3:23-24, Coran 9:30, Coran 19:35)</a:t>
            </a:r>
            <a:endParaRPr sz="900">
              <a:solidFill>
                <a:schemeClr val="dk1"/>
              </a:solidFill>
              <a:latin typeface="Poppins"/>
              <a:ea typeface="Poppins"/>
              <a:cs typeface="Poppins"/>
              <a:sym typeface="Poppins"/>
            </a:endParaRPr>
          </a:p>
          <a:p>
            <a:pPr indent="0" lvl="0" marL="0" rtl="0" algn="l">
              <a:lnSpc>
                <a:spcPct val="115000"/>
              </a:lnSpc>
              <a:spcBef>
                <a:spcPts val="1000"/>
              </a:spcBef>
              <a:spcAft>
                <a:spcPts val="0"/>
              </a:spcAft>
              <a:buClr>
                <a:schemeClr val="dk1"/>
              </a:buClr>
              <a:buSzPts val="1100"/>
              <a:buFont typeface="Arial"/>
              <a:buNone/>
            </a:pPr>
            <a:r>
              <a:rPr lang="fr" sz="1500">
                <a:solidFill>
                  <a:srgbClr val="666666"/>
                </a:solidFill>
              </a:rPr>
              <a:t>Sacerdoce intransmissible</a:t>
            </a:r>
            <a:endParaRPr sz="900">
              <a:solidFill>
                <a:srgbClr val="0000FF"/>
              </a:solidFill>
              <a:latin typeface="Poppins"/>
              <a:ea typeface="Poppins"/>
              <a:cs typeface="Poppins"/>
              <a:sym typeface="Poppins"/>
            </a:endParaRPr>
          </a:p>
          <a:p>
            <a:pPr indent="0" lvl="0" marL="0" rtl="0" algn="l">
              <a:lnSpc>
                <a:spcPct val="115000"/>
              </a:lnSpc>
              <a:spcBef>
                <a:spcPts val="1600"/>
              </a:spcBef>
              <a:spcAft>
                <a:spcPts val="0"/>
              </a:spcAft>
              <a:buClr>
                <a:schemeClr val="dk1"/>
              </a:buClr>
              <a:buSzPts val="1100"/>
              <a:buFont typeface="Arial"/>
              <a:buNone/>
            </a:pPr>
            <a:r>
              <a:rPr lang="fr" sz="900">
                <a:solidFill>
                  <a:srgbClr val="0000FF"/>
                </a:solidFill>
                <a:latin typeface="Poppins"/>
                <a:ea typeface="Poppins"/>
                <a:cs typeface="Poppins"/>
                <a:sym typeface="Poppins"/>
              </a:rPr>
              <a:t>Daniel 9:26</a:t>
            </a:r>
            <a:endParaRPr sz="900">
              <a:solidFill>
                <a:srgbClr val="0000FF"/>
              </a:solidFill>
              <a:latin typeface="Poppins"/>
              <a:ea typeface="Poppins"/>
              <a:cs typeface="Poppins"/>
              <a:sym typeface="Poppins"/>
            </a:endParaRPr>
          </a:p>
          <a:p>
            <a:pPr indent="0" lvl="0" marL="457200" rtl="0" algn="l">
              <a:lnSpc>
                <a:spcPct val="115000"/>
              </a:lnSpc>
              <a:spcBef>
                <a:spcPts val="1000"/>
              </a:spcBef>
              <a:spcAft>
                <a:spcPts val="0"/>
              </a:spcAft>
              <a:buClr>
                <a:schemeClr val="dk1"/>
              </a:buClr>
              <a:buSzPts val="1100"/>
              <a:buFont typeface="Arial"/>
              <a:buNone/>
            </a:pPr>
            <a:r>
              <a:rPr lang="fr" sz="900">
                <a:solidFill>
                  <a:srgbClr val="0000FF"/>
                </a:solidFill>
                <a:latin typeface="Poppins"/>
                <a:ea typeface="Poppins"/>
                <a:cs typeface="Poppins"/>
                <a:sym typeface="Poppins"/>
              </a:rPr>
              <a:t>Après les soixante-deux semaines, un Oint sera retranché, et </a:t>
            </a:r>
            <a:r>
              <a:rPr b="1" lang="fr" sz="900">
                <a:solidFill>
                  <a:srgbClr val="0000FF"/>
                </a:solidFill>
                <a:latin typeface="Poppins"/>
                <a:ea typeface="Poppins"/>
                <a:cs typeface="Poppins"/>
                <a:sym typeface="Poppins"/>
              </a:rPr>
              <a:t>il n'aura pas de successeur</a:t>
            </a:r>
            <a:r>
              <a:rPr lang="fr" sz="900">
                <a:solidFill>
                  <a:srgbClr val="0000FF"/>
                </a:solidFill>
                <a:latin typeface="Poppins"/>
                <a:ea typeface="Poppins"/>
                <a:cs typeface="Poppins"/>
                <a:sym typeface="Poppins"/>
              </a:rPr>
              <a:t>. Le peuple d'un chef qui viendra détruira la ville et le sanctuaire, et sa fin arrivera comme par une inondation; il est arrêté que les dévastations dureront jusqu'au terme de la guerre.</a:t>
            </a:r>
            <a:endParaRPr sz="900">
              <a:solidFill>
                <a:srgbClr val="0000FF"/>
              </a:solidFill>
              <a:latin typeface="Poppins"/>
              <a:ea typeface="Poppins"/>
              <a:cs typeface="Poppins"/>
              <a:sym typeface="Poppins"/>
            </a:endParaRPr>
          </a:p>
          <a:p>
            <a:pPr indent="0" lvl="0" marL="0" rtl="0" algn="l">
              <a:lnSpc>
                <a:spcPct val="115000"/>
              </a:lnSpc>
              <a:spcBef>
                <a:spcPts val="1000"/>
              </a:spcBef>
              <a:spcAft>
                <a:spcPts val="0"/>
              </a:spcAft>
              <a:buClr>
                <a:schemeClr val="dk1"/>
              </a:buClr>
              <a:buSzPts val="1100"/>
              <a:buFont typeface="Arial"/>
              <a:buNone/>
            </a:pPr>
            <a:r>
              <a:rPr lang="fr" sz="900">
                <a:solidFill>
                  <a:srgbClr val="0000FF"/>
                </a:solidFill>
                <a:latin typeface="Poppins"/>
                <a:ea typeface="Poppins"/>
                <a:cs typeface="Poppins"/>
                <a:sym typeface="Poppins"/>
              </a:rPr>
              <a:t>Hébreux 7:24</a:t>
            </a:r>
            <a:endParaRPr sz="900">
              <a:solidFill>
                <a:srgbClr val="0000FF"/>
              </a:solidFill>
              <a:latin typeface="Poppins"/>
              <a:ea typeface="Poppins"/>
              <a:cs typeface="Poppins"/>
              <a:sym typeface="Poppins"/>
            </a:endParaRPr>
          </a:p>
          <a:p>
            <a:pPr indent="0" lvl="0" marL="457200" rtl="0" algn="l">
              <a:lnSpc>
                <a:spcPct val="115000"/>
              </a:lnSpc>
              <a:spcBef>
                <a:spcPts val="1000"/>
              </a:spcBef>
              <a:spcAft>
                <a:spcPts val="0"/>
              </a:spcAft>
              <a:buClr>
                <a:schemeClr val="dk1"/>
              </a:buClr>
              <a:buSzPts val="1100"/>
              <a:buFont typeface="Arial"/>
              <a:buNone/>
            </a:pPr>
            <a:r>
              <a:rPr lang="fr" sz="900">
                <a:solidFill>
                  <a:srgbClr val="0000FF"/>
                </a:solidFill>
                <a:latin typeface="Poppins"/>
                <a:ea typeface="Poppins"/>
                <a:cs typeface="Poppins"/>
                <a:sym typeface="Poppins"/>
              </a:rPr>
              <a:t>Mais lui, parce qu'il </a:t>
            </a:r>
            <a:r>
              <a:rPr b="1" lang="fr" sz="900">
                <a:solidFill>
                  <a:srgbClr val="0000FF"/>
                </a:solidFill>
                <a:latin typeface="Poppins"/>
                <a:ea typeface="Poppins"/>
                <a:cs typeface="Poppins"/>
                <a:sym typeface="Poppins"/>
              </a:rPr>
              <a:t>demeure éternellement</a:t>
            </a:r>
            <a:r>
              <a:rPr lang="fr" sz="900">
                <a:solidFill>
                  <a:srgbClr val="0000FF"/>
                </a:solidFill>
                <a:latin typeface="Poppins"/>
                <a:ea typeface="Poppins"/>
                <a:cs typeface="Poppins"/>
                <a:sym typeface="Poppins"/>
              </a:rPr>
              <a:t>, possède </a:t>
            </a:r>
            <a:r>
              <a:rPr b="1" lang="fr" sz="900">
                <a:solidFill>
                  <a:srgbClr val="0000FF"/>
                </a:solidFill>
                <a:latin typeface="Poppins"/>
                <a:ea typeface="Poppins"/>
                <a:cs typeface="Poppins"/>
                <a:sym typeface="Poppins"/>
              </a:rPr>
              <a:t>un sacerdoce qui n'est pas transmissible</a:t>
            </a:r>
            <a:r>
              <a:rPr lang="fr" sz="900">
                <a:solidFill>
                  <a:srgbClr val="0000FF"/>
                </a:solidFill>
                <a:latin typeface="Poppins"/>
                <a:ea typeface="Poppins"/>
                <a:cs typeface="Poppins"/>
                <a:sym typeface="Poppins"/>
              </a:rPr>
              <a:t>.</a:t>
            </a:r>
            <a:endParaRPr sz="900">
              <a:solidFill>
                <a:srgbClr val="0000FF"/>
              </a:solidFill>
              <a:latin typeface="Poppins"/>
              <a:ea typeface="Poppins"/>
              <a:cs typeface="Poppins"/>
              <a:sym typeface="Poppins"/>
            </a:endParaRPr>
          </a:p>
          <a:p>
            <a:pPr indent="0" lvl="0" marL="0" rtl="0" algn="l">
              <a:lnSpc>
                <a:spcPct val="115000"/>
              </a:lnSpc>
              <a:spcBef>
                <a:spcPts val="1000"/>
              </a:spcBef>
              <a:spcAft>
                <a:spcPts val="0"/>
              </a:spcAft>
              <a:buClr>
                <a:schemeClr val="dk1"/>
              </a:buClr>
              <a:buSzPts val="1100"/>
              <a:buFont typeface="Arial"/>
              <a:buNone/>
            </a:pPr>
            <a:r>
              <a:rPr lang="fr" sz="900">
                <a:solidFill>
                  <a:schemeClr val="dk1"/>
                </a:solidFill>
                <a:latin typeface="Poppins"/>
                <a:ea typeface="Poppins"/>
                <a:cs typeface="Poppins"/>
                <a:sym typeface="Poppins"/>
              </a:rPr>
              <a:t>Le sacerdoce du Christ est éternel, </a:t>
            </a:r>
            <a:r>
              <a:rPr b="1" lang="fr" sz="900">
                <a:solidFill>
                  <a:schemeClr val="dk1"/>
                </a:solidFill>
                <a:latin typeface="Poppins"/>
                <a:ea typeface="Poppins"/>
                <a:cs typeface="Poppins"/>
                <a:sym typeface="Poppins"/>
              </a:rPr>
              <a:t>non transmissible</a:t>
            </a:r>
            <a:r>
              <a:rPr lang="fr" sz="900">
                <a:solidFill>
                  <a:schemeClr val="dk1"/>
                </a:solidFill>
                <a:latin typeface="Poppins"/>
                <a:ea typeface="Poppins"/>
                <a:cs typeface="Poppins"/>
                <a:sym typeface="Poppins"/>
              </a:rPr>
              <a:t> ni héritable (Hé 7:24), il n’a </a:t>
            </a:r>
            <a:r>
              <a:rPr b="1" lang="fr" sz="900">
                <a:solidFill>
                  <a:schemeClr val="dk1"/>
                </a:solidFill>
                <a:latin typeface="Poppins"/>
                <a:ea typeface="Poppins"/>
                <a:cs typeface="Poppins"/>
                <a:sym typeface="Poppins"/>
              </a:rPr>
              <a:t>pas de successeur</a:t>
            </a:r>
            <a:r>
              <a:rPr lang="fr" sz="900">
                <a:solidFill>
                  <a:schemeClr val="dk1"/>
                </a:solidFill>
                <a:latin typeface="Poppins"/>
                <a:ea typeface="Poppins"/>
                <a:cs typeface="Poppins"/>
                <a:sym typeface="Poppins"/>
              </a:rPr>
              <a:t> (Dn 9:26).</a:t>
            </a:r>
            <a:endParaRPr sz="900">
              <a:solidFill>
                <a:schemeClr val="dk1"/>
              </a:solidFill>
              <a:latin typeface="Poppins"/>
              <a:ea typeface="Poppins"/>
              <a:cs typeface="Poppins"/>
              <a:sym typeface="Poppins"/>
            </a:endParaRPr>
          </a:p>
          <a:p>
            <a:pPr indent="0" lvl="0" marL="0" rtl="0" algn="l">
              <a:lnSpc>
                <a:spcPct val="115000"/>
              </a:lnSpc>
              <a:spcBef>
                <a:spcPts val="1000"/>
              </a:spcBef>
              <a:spcAft>
                <a:spcPts val="0"/>
              </a:spcAft>
              <a:buClr>
                <a:schemeClr val="dk1"/>
              </a:buClr>
              <a:buSzPts val="1100"/>
              <a:buFont typeface="Arial"/>
              <a:buNone/>
            </a:pPr>
            <a:r>
              <a:rPr lang="fr" sz="1500">
                <a:solidFill>
                  <a:srgbClr val="666666"/>
                </a:solidFill>
              </a:rPr>
              <a:t>Prophète après le messie</a:t>
            </a:r>
            <a:endParaRPr sz="1500">
              <a:solidFill>
                <a:srgbClr val="666666"/>
              </a:solidFill>
            </a:endParaRPr>
          </a:p>
          <a:p>
            <a:pPr indent="0" lvl="0" marL="0" rtl="0" algn="l">
              <a:lnSpc>
                <a:spcPct val="115000"/>
              </a:lnSpc>
              <a:spcBef>
                <a:spcPts val="1600"/>
              </a:spcBef>
              <a:spcAft>
                <a:spcPts val="0"/>
              </a:spcAft>
              <a:buClr>
                <a:schemeClr val="dk1"/>
              </a:buClr>
              <a:buSzPts val="1100"/>
              <a:buFont typeface="Arial"/>
              <a:buNone/>
            </a:pPr>
            <a:r>
              <a:rPr i="1" lang="fr" sz="900" u="sng">
                <a:solidFill>
                  <a:schemeClr val="dk1"/>
                </a:solidFill>
                <a:latin typeface="Poppins"/>
                <a:ea typeface="Poppins"/>
                <a:cs typeface="Poppins"/>
                <a:sym typeface="Poppins"/>
              </a:rPr>
              <a:t>Muhammad ne peut être le paraclet car aucun prophète ne peut venir après le messie.</a:t>
            </a:r>
            <a:endParaRPr sz="900">
              <a:solidFill>
                <a:srgbClr val="0000FF"/>
              </a:solidFill>
              <a:latin typeface="Poppins"/>
              <a:ea typeface="Poppins"/>
              <a:cs typeface="Poppins"/>
              <a:sym typeface="Poppins"/>
            </a:endParaRPr>
          </a:p>
          <a:p>
            <a:pPr indent="0" lvl="0" marL="0" rtl="0" algn="l">
              <a:lnSpc>
                <a:spcPct val="115000"/>
              </a:lnSpc>
              <a:spcBef>
                <a:spcPts val="1000"/>
              </a:spcBef>
              <a:spcAft>
                <a:spcPts val="0"/>
              </a:spcAft>
              <a:buClr>
                <a:schemeClr val="dk1"/>
              </a:buClr>
              <a:buSzPts val="1100"/>
              <a:buFont typeface="Arial"/>
              <a:buNone/>
            </a:pPr>
            <a:r>
              <a:rPr lang="fr" sz="900">
                <a:solidFill>
                  <a:srgbClr val="0000FF"/>
                </a:solidFill>
                <a:latin typeface="Poppins"/>
                <a:ea typeface="Poppins"/>
                <a:cs typeface="Poppins"/>
                <a:sym typeface="Poppins"/>
              </a:rPr>
              <a:t>Daniel 9:26</a:t>
            </a:r>
            <a:endParaRPr sz="900">
              <a:solidFill>
                <a:srgbClr val="0000FF"/>
              </a:solidFill>
              <a:latin typeface="Poppins"/>
              <a:ea typeface="Poppins"/>
              <a:cs typeface="Poppins"/>
              <a:sym typeface="Poppins"/>
            </a:endParaRPr>
          </a:p>
          <a:p>
            <a:pPr indent="0" lvl="0" marL="457200" rtl="0" algn="l">
              <a:lnSpc>
                <a:spcPct val="115000"/>
              </a:lnSpc>
              <a:spcBef>
                <a:spcPts val="1000"/>
              </a:spcBef>
              <a:spcAft>
                <a:spcPts val="0"/>
              </a:spcAft>
              <a:buClr>
                <a:schemeClr val="dk1"/>
              </a:buClr>
              <a:buSzPts val="1100"/>
              <a:buFont typeface="Arial"/>
              <a:buNone/>
            </a:pPr>
            <a:r>
              <a:rPr lang="fr" sz="900">
                <a:solidFill>
                  <a:srgbClr val="0000FF"/>
                </a:solidFill>
                <a:latin typeface="Poppins"/>
                <a:ea typeface="Poppins"/>
                <a:cs typeface="Poppins"/>
                <a:sym typeface="Poppins"/>
              </a:rPr>
              <a:t>Après les soixante-deux semaines, un Oint sera retranché, et </a:t>
            </a:r>
            <a:r>
              <a:rPr b="1" lang="fr" sz="900">
                <a:solidFill>
                  <a:srgbClr val="0000FF"/>
                </a:solidFill>
                <a:latin typeface="Poppins"/>
                <a:ea typeface="Poppins"/>
                <a:cs typeface="Poppins"/>
                <a:sym typeface="Poppins"/>
              </a:rPr>
              <a:t>il n'aura pas de successeur</a:t>
            </a:r>
            <a:r>
              <a:rPr lang="fr" sz="900">
                <a:solidFill>
                  <a:srgbClr val="0000FF"/>
                </a:solidFill>
                <a:latin typeface="Poppins"/>
                <a:ea typeface="Poppins"/>
                <a:cs typeface="Poppins"/>
                <a:sym typeface="Poppins"/>
              </a:rPr>
              <a:t>. Le peuple d'un chef qui viendra détruira la ville et le sanctuaire, et sa fin arrivera comme par une inondation; il est arrêté que les dévastations dureront jusqu'au terme de la guerre.</a:t>
            </a:r>
            <a:endParaRPr sz="900">
              <a:solidFill>
                <a:srgbClr val="0000FF"/>
              </a:solidFill>
              <a:latin typeface="Poppins"/>
              <a:ea typeface="Poppins"/>
              <a:cs typeface="Poppins"/>
              <a:sym typeface="Poppins"/>
            </a:endParaRPr>
          </a:p>
          <a:p>
            <a:pPr indent="0" lvl="0" marL="0" rtl="0" algn="l">
              <a:lnSpc>
                <a:spcPct val="115000"/>
              </a:lnSpc>
              <a:spcBef>
                <a:spcPts val="1000"/>
              </a:spcBef>
              <a:spcAft>
                <a:spcPts val="0"/>
              </a:spcAft>
              <a:buClr>
                <a:schemeClr val="dk1"/>
              </a:buClr>
              <a:buSzPts val="1100"/>
              <a:buFont typeface="Arial"/>
              <a:buNone/>
            </a:pPr>
            <a:r>
              <a:rPr lang="fr" sz="900">
                <a:solidFill>
                  <a:srgbClr val="0000FF"/>
                </a:solidFill>
                <a:latin typeface="Poppins"/>
                <a:ea typeface="Poppins"/>
                <a:cs typeface="Poppins"/>
                <a:sym typeface="Poppins"/>
              </a:rPr>
              <a:t>Marc 12:6</a:t>
            </a:r>
            <a:endParaRPr sz="900">
              <a:solidFill>
                <a:srgbClr val="0000FF"/>
              </a:solidFill>
              <a:latin typeface="Poppins"/>
              <a:ea typeface="Poppins"/>
              <a:cs typeface="Poppins"/>
              <a:sym typeface="Poppins"/>
            </a:endParaRPr>
          </a:p>
          <a:p>
            <a:pPr indent="0" lvl="0" marL="457200" rtl="0" algn="l">
              <a:lnSpc>
                <a:spcPct val="115000"/>
              </a:lnSpc>
              <a:spcBef>
                <a:spcPts val="1000"/>
              </a:spcBef>
              <a:spcAft>
                <a:spcPts val="0"/>
              </a:spcAft>
              <a:buClr>
                <a:schemeClr val="dk1"/>
              </a:buClr>
              <a:buSzPts val="1100"/>
              <a:buFont typeface="Arial"/>
              <a:buNone/>
            </a:pPr>
            <a:r>
              <a:rPr lang="fr" sz="900">
                <a:solidFill>
                  <a:srgbClr val="0000FF"/>
                </a:solidFill>
                <a:latin typeface="Poppins"/>
                <a:ea typeface="Poppins"/>
                <a:cs typeface="Poppins"/>
                <a:sym typeface="Poppins"/>
              </a:rPr>
              <a:t>Il avait encore un fils bien-aimé; </a:t>
            </a:r>
            <a:r>
              <a:rPr b="1" lang="fr" sz="900">
                <a:solidFill>
                  <a:srgbClr val="0000FF"/>
                </a:solidFill>
                <a:latin typeface="Poppins"/>
                <a:ea typeface="Poppins"/>
                <a:cs typeface="Poppins"/>
                <a:sym typeface="Poppins"/>
              </a:rPr>
              <a:t>il (Dieu) l'envoya vers eux le dernier (Jésus)</a:t>
            </a:r>
            <a:r>
              <a:rPr lang="fr" sz="900">
                <a:solidFill>
                  <a:srgbClr val="0000FF"/>
                </a:solidFill>
                <a:latin typeface="Poppins"/>
                <a:ea typeface="Poppins"/>
                <a:cs typeface="Poppins"/>
                <a:sym typeface="Poppins"/>
              </a:rPr>
              <a:t>, en disant: Ils auront du respect pour mon fils.</a:t>
            </a:r>
            <a:endParaRPr sz="900">
              <a:solidFill>
                <a:srgbClr val="0000FF"/>
              </a:solidFill>
              <a:latin typeface="Poppins"/>
              <a:ea typeface="Poppins"/>
              <a:cs typeface="Poppins"/>
              <a:sym typeface="Poppins"/>
            </a:endParaRPr>
          </a:p>
          <a:p>
            <a:pPr indent="0" lvl="0" marL="0" rtl="0" algn="l">
              <a:lnSpc>
                <a:spcPct val="115000"/>
              </a:lnSpc>
              <a:spcBef>
                <a:spcPts val="1000"/>
              </a:spcBef>
              <a:spcAft>
                <a:spcPts val="0"/>
              </a:spcAft>
              <a:buClr>
                <a:schemeClr val="dk1"/>
              </a:buClr>
              <a:buSzPts val="1100"/>
              <a:buFont typeface="Arial"/>
              <a:buNone/>
            </a:pPr>
            <a:r>
              <a:rPr lang="fr" sz="900">
                <a:solidFill>
                  <a:schemeClr val="dk1"/>
                </a:solidFill>
                <a:latin typeface="Poppins"/>
                <a:ea typeface="Poppins"/>
                <a:cs typeface="Poppins"/>
                <a:sym typeface="Poppins"/>
              </a:rPr>
              <a:t>Jésus n’a pas de successeur car </a:t>
            </a:r>
            <a:r>
              <a:rPr b="1" lang="fr" sz="900">
                <a:solidFill>
                  <a:schemeClr val="dk1"/>
                </a:solidFill>
                <a:latin typeface="Poppins"/>
                <a:ea typeface="Poppins"/>
                <a:cs typeface="Poppins"/>
                <a:sym typeface="Poppins"/>
              </a:rPr>
              <a:t>après le messie vient aucun successeur</a:t>
            </a:r>
            <a:r>
              <a:rPr lang="fr" sz="900">
                <a:solidFill>
                  <a:schemeClr val="dk1"/>
                </a:solidFill>
                <a:latin typeface="Poppins"/>
                <a:ea typeface="Poppins"/>
                <a:cs typeface="Poppins"/>
                <a:sym typeface="Poppins"/>
              </a:rPr>
              <a:t> (Daniel 9:26). </a:t>
            </a:r>
            <a:r>
              <a:rPr b="1" lang="fr" sz="900">
                <a:solidFill>
                  <a:schemeClr val="dk1"/>
                </a:solidFill>
                <a:latin typeface="Poppins"/>
                <a:ea typeface="Poppins"/>
                <a:cs typeface="Poppins"/>
                <a:sym typeface="Poppins"/>
              </a:rPr>
              <a:t>Jésus est le dernier prophète</a:t>
            </a:r>
            <a:r>
              <a:rPr lang="fr" sz="900">
                <a:solidFill>
                  <a:schemeClr val="dk1"/>
                </a:solidFill>
                <a:latin typeface="Poppins"/>
                <a:ea typeface="Poppins"/>
                <a:cs typeface="Poppins"/>
                <a:sym typeface="Poppins"/>
              </a:rPr>
              <a:t> envoyé de Dieu conformément à la parabole des vignerons (Marc 12:6), c’est après avoir envoyé son fils qu’il ne renvoie plus personne et châtie les mauvais vignerons.</a:t>
            </a:r>
            <a:endParaRPr sz="900">
              <a:solidFill>
                <a:schemeClr val="dk1"/>
              </a:solidFill>
              <a:latin typeface="Poppins"/>
              <a:ea typeface="Poppins"/>
              <a:cs typeface="Poppins"/>
              <a:sym typeface="Poppins"/>
            </a:endParaRPr>
          </a:p>
          <a:p>
            <a:pPr indent="0" lvl="0" marL="0" rtl="0" algn="l">
              <a:lnSpc>
                <a:spcPct val="115000"/>
              </a:lnSpc>
              <a:spcBef>
                <a:spcPts val="1000"/>
              </a:spcBef>
              <a:spcAft>
                <a:spcPts val="0"/>
              </a:spcAft>
              <a:buClr>
                <a:schemeClr val="dk1"/>
              </a:buClr>
              <a:buSzPts val="1100"/>
              <a:buFont typeface="Arial"/>
              <a:buNone/>
            </a:pPr>
            <a:r>
              <a:rPr lang="fr" sz="900">
                <a:solidFill>
                  <a:srgbClr val="FF00FF"/>
                </a:solidFill>
                <a:latin typeface="Poppins"/>
                <a:ea typeface="Poppins"/>
                <a:cs typeface="Poppins"/>
                <a:sym typeface="Poppins"/>
              </a:rPr>
              <a:t>[Section à détailler]</a:t>
            </a:r>
            <a:endParaRPr sz="900">
              <a:solidFill>
                <a:schemeClr val="dk1"/>
              </a:solidFill>
              <a:latin typeface="Poppins"/>
              <a:ea typeface="Poppins"/>
              <a:cs typeface="Poppins"/>
              <a:sym typeface="Poppins"/>
            </a:endParaRPr>
          </a:p>
          <a:p>
            <a:pPr indent="0" lvl="0" marL="0" rtl="0" algn="l">
              <a:lnSpc>
                <a:spcPct val="115000"/>
              </a:lnSpc>
              <a:spcBef>
                <a:spcPts val="1600"/>
              </a:spcBef>
              <a:spcAft>
                <a:spcPts val="0"/>
              </a:spcAft>
              <a:buClr>
                <a:schemeClr val="dk1"/>
              </a:buClr>
              <a:buSzPts val="1100"/>
              <a:buFont typeface="Arial"/>
              <a:buNone/>
            </a:pPr>
            <a:r>
              <a:rPr lang="fr" sz="1400">
                <a:solidFill>
                  <a:srgbClr val="434343"/>
                </a:solidFill>
                <a:latin typeface="Poppins"/>
                <a:ea typeface="Poppins"/>
                <a:cs typeface="Poppins"/>
                <a:sym typeface="Poppins"/>
              </a:rPr>
              <a:t>Argument 3 / </a:t>
            </a:r>
            <a:r>
              <a:rPr baseline="-25000" lang="fr" sz="1400">
                <a:solidFill>
                  <a:srgbClr val="434343"/>
                </a:solidFill>
                <a:latin typeface="Poppins"/>
                <a:ea typeface="Poppins"/>
                <a:cs typeface="Poppins"/>
                <a:sym typeface="Poppins"/>
              </a:rPr>
              <a:t>Milieu d'Israël</a:t>
            </a:r>
            <a:endParaRPr baseline="-25000" sz="1400">
              <a:solidFill>
                <a:srgbClr val="434343"/>
              </a:solidFill>
              <a:latin typeface="Poppins"/>
              <a:ea typeface="Poppins"/>
              <a:cs typeface="Poppins"/>
              <a:sym typeface="Poppins"/>
            </a:endParaRPr>
          </a:p>
          <a:p>
            <a:pPr indent="0" lvl="0" marL="0" rtl="0" algn="l">
              <a:lnSpc>
                <a:spcPct val="115000"/>
              </a:lnSpc>
              <a:spcBef>
                <a:spcPts val="400"/>
              </a:spcBef>
              <a:spcAft>
                <a:spcPts val="0"/>
              </a:spcAft>
              <a:buClr>
                <a:schemeClr val="dk1"/>
              </a:buClr>
              <a:buSzPts val="1100"/>
              <a:buFont typeface="Arial"/>
              <a:buNone/>
            </a:pPr>
            <a:r>
              <a:rPr i="1" lang="fr" sz="900" u="sng">
                <a:solidFill>
                  <a:schemeClr val="dk1"/>
                </a:solidFill>
                <a:latin typeface="Poppins"/>
                <a:ea typeface="Poppins"/>
                <a:cs typeface="Poppins"/>
                <a:sym typeface="Poppins"/>
              </a:rPr>
              <a:t>Muhammad ne peut être le paraclet car Dieu n’était pas au milieu d'Israël.</a:t>
            </a:r>
            <a:endParaRPr i="1" sz="900" u="sng">
              <a:solidFill>
                <a:schemeClr val="dk1"/>
              </a:solidFill>
              <a:latin typeface="Poppins"/>
              <a:ea typeface="Poppins"/>
              <a:cs typeface="Poppins"/>
              <a:sym typeface="Poppins"/>
            </a:endParaRPr>
          </a:p>
          <a:p>
            <a:pPr indent="0" lvl="0" marL="0" rtl="0" algn="l">
              <a:lnSpc>
                <a:spcPct val="115000"/>
              </a:lnSpc>
              <a:spcBef>
                <a:spcPts val="1000"/>
              </a:spcBef>
              <a:spcAft>
                <a:spcPts val="0"/>
              </a:spcAft>
              <a:buClr>
                <a:schemeClr val="dk1"/>
              </a:buClr>
              <a:buSzPts val="1100"/>
              <a:buFont typeface="Arial"/>
              <a:buNone/>
            </a:pPr>
            <a:r>
              <a:rPr lang="fr" sz="900">
                <a:solidFill>
                  <a:srgbClr val="0000FF"/>
                </a:solidFill>
                <a:latin typeface="Poppins"/>
                <a:ea typeface="Poppins"/>
                <a:cs typeface="Poppins"/>
                <a:sym typeface="Poppins"/>
              </a:rPr>
              <a:t>Joël 2:27-28</a:t>
            </a:r>
            <a:endParaRPr sz="900">
              <a:solidFill>
                <a:srgbClr val="0000FF"/>
              </a:solidFill>
              <a:latin typeface="Poppins"/>
              <a:ea typeface="Poppins"/>
              <a:cs typeface="Poppins"/>
              <a:sym typeface="Poppins"/>
            </a:endParaRPr>
          </a:p>
          <a:p>
            <a:pPr indent="0" lvl="0" marL="457200" rtl="0" algn="l">
              <a:lnSpc>
                <a:spcPct val="115000"/>
              </a:lnSpc>
              <a:spcBef>
                <a:spcPts val="1000"/>
              </a:spcBef>
              <a:spcAft>
                <a:spcPts val="0"/>
              </a:spcAft>
              <a:buClr>
                <a:schemeClr val="dk1"/>
              </a:buClr>
              <a:buSzPts val="1100"/>
              <a:buFont typeface="Arial"/>
              <a:buNone/>
            </a:pPr>
            <a:r>
              <a:rPr lang="fr" sz="900">
                <a:solidFill>
                  <a:srgbClr val="0000FF"/>
                </a:solidFill>
                <a:latin typeface="Poppins"/>
                <a:ea typeface="Poppins"/>
                <a:cs typeface="Poppins"/>
                <a:sym typeface="Poppins"/>
              </a:rPr>
              <a:t>Et vous saurez que </a:t>
            </a:r>
            <a:r>
              <a:rPr b="1" lang="fr" sz="900">
                <a:solidFill>
                  <a:srgbClr val="0000FF"/>
                </a:solidFill>
                <a:latin typeface="Poppins"/>
                <a:ea typeface="Poppins"/>
                <a:cs typeface="Poppins"/>
                <a:sym typeface="Poppins"/>
              </a:rPr>
              <a:t>je suis au milieu d'Israël</a:t>
            </a:r>
            <a:r>
              <a:rPr lang="fr" sz="900">
                <a:solidFill>
                  <a:srgbClr val="0000FF"/>
                </a:solidFill>
                <a:latin typeface="Poppins"/>
                <a:ea typeface="Poppins"/>
                <a:cs typeface="Poppins"/>
                <a:sym typeface="Poppins"/>
              </a:rPr>
              <a:t>, Que </a:t>
            </a:r>
            <a:r>
              <a:rPr b="1" lang="fr" sz="900">
                <a:solidFill>
                  <a:srgbClr val="0000FF"/>
                </a:solidFill>
                <a:latin typeface="Poppins"/>
                <a:ea typeface="Poppins"/>
                <a:cs typeface="Poppins"/>
                <a:sym typeface="Poppins"/>
              </a:rPr>
              <a:t>je suis l'Eternel</a:t>
            </a:r>
            <a:r>
              <a:rPr lang="fr" sz="900">
                <a:solidFill>
                  <a:srgbClr val="0000FF"/>
                </a:solidFill>
                <a:latin typeface="Poppins"/>
                <a:ea typeface="Poppins"/>
                <a:cs typeface="Poppins"/>
                <a:sym typeface="Poppins"/>
              </a:rPr>
              <a:t>, votre Dieu, et qu'il n'y en a point d'autre, Et mon peuple ne sera plus jamais dans la confusion. Après cela, </a:t>
            </a:r>
            <a:r>
              <a:rPr b="1" lang="fr" sz="900">
                <a:solidFill>
                  <a:srgbClr val="0000FF"/>
                </a:solidFill>
                <a:latin typeface="Poppins"/>
                <a:ea typeface="Poppins"/>
                <a:cs typeface="Poppins"/>
                <a:sym typeface="Poppins"/>
              </a:rPr>
              <a:t>je répandrai mon esprit sur toute chair</a:t>
            </a:r>
            <a:r>
              <a:rPr lang="fr" sz="900">
                <a:solidFill>
                  <a:srgbClr val="0000FF"/>
                </a:solidFill>
                <a:latin typeface="Poppins"/>
                <a:ea typeface="Poppins"/>
                <a:cs typeface="Poppins"/>
                <a:sym typeface="Poppins"/>
              </a:rPr>
              <a:t>; Vos fils et </a:t>
            </a:r>
            <a:r>
              <a:rPr b="1" lang="fr" sz="900">
                <a:solidFill>
                  <a:srgbClr val="0000FF"/>
                </a:solidFill>
                <a:latin typeface="Poppins"/>
                <a:ea typeface="Poppins"/>
                <a:cs typeface="Poppins"/>
                <a:sym typeface="Poppins"/>
              </a:rPr>
              <a:t>vos filles prophétiseront, vos vieillards auront des songes</a:t>
            </a:r>
            <a:r>
              <a:rPr lang="fr" sz="900">
                <a:solidFill>
                  <a:srgbClr val="0000FF"/>
                </a:solidFill>
                <a:latin typeface="Poppins"/>
                <a:ea typeface="Poppins"/>
                <a:cs typeface="Poppins"/>
                <a:sym typeface="Poppins"/>
              </a:rPr>
              <a:t>, Et vos jeunes gens des visions.</a:t>
            </a:r>
            <a:endParaRPr sz="900">
              <a:solidFill>
                <a:srgbClr val="0000FF"/>
              </a:solidFill>
              <a:latin typeface="Poppins"/>
              <a:ea typeface="Poppins"/>
              <a:cs typeface="Poppins"/>
              <a:sym typeface="Poppins"/>
            </a:endParaRPr>
          </a:p>
          <a:p>
            <a:pPr indent="0" lvl="0" marL="0" rtl="0" algn="l">
              <a:lnSpc>
                <a:spcPct val="115000"/>
              </a:lnSpc>
              <a:spcBef>
                <a:spcPts val="1000"/>
              </a:spcBef>
              <a:spcAft>
                <a:spcPts val="0"/>
              </a:spcAft>
              <a:buClr>
                <a:schemeClr val="dk1"/>
              </a:buClr>
              <a:buSzPts val="1100"/>
              <a:buFont typeface="Arial"/>
              <a:buNone/>
            </a:pPr>
            <a:r>
              <a:rPr lang="fr" sz="900">
                <a:solidFill>
                  <a:schemeClr val="dk1"/>
                </a:solidFill>
                <a:latin typeface="Poppins"/>
                <a:ea typeface="Poppins"/>
                <a:cs typeface="Poppins"/>
                <a:sym typeface="Poppins"/>
              </a:rPr>
              <a:t>Ici on remarque que le Saint Esprit devait venir </a:t>
            </a:r>
            <a:r>
              <a:rPr b="1" lang="fr" sz="900">
                <a:solidFill>
                  <a:schemeClr val="dk1"/>
                </a:solidFill>
                <a:latin typeface="Poppins"/>
                <a:ea typeface="Poppins"/>
                <a:cs typeface="Poppins"/>
                <a:sym typeface="Poppins"/>
              </a:rPr>
              <a:t>quand l’Eternel était au milieu d’Israël</a:t>
            </a:r>
            <a:r>
              <a:rPr lang="fr" sz="900">
                <a:solidFill>
                  <a:schemeClr val="dk1"/>
                </a:solidFill>
                <a:latin typeface="Poppins"/>
                <a:ea typeface="Poppins"/>
                <a:cs typeface="Poppins"/>
                <a:sym typeface="Poppins"/>
              </a:rPr>
              <a:t>, donc à l'époque de Jésus et non celle de Muhammad.</a:t>
            </a:r>
            <a:endParaRPr sz="900">
              <a:solidFill>
                <a:schemeClr val="dk1"/>
              </a:solidFill>
              <a:latin typeface="Poppins"/>
              <a:ea typeface="Poppins"/>
              <a:cs typeface="Poppins"/>
              <a:sym typeface="Poppins"/>
            </a:endParaRPr>
          </a:p>
          <a:p>
            <a:pPr indent="0" lvl="0" marL="0" rtl="0" algn="l">
              <a:lnSpc>
                <a:spcPct val="115000"/>
              </a:lnSpc>
              <a:spcBef>
                <a:spcPts val="1000"/>
              </a:spcBef>
              <a:spcAft>
                <a:spcPts val="0"/>
              </a:spcAft>
              <a:buClr>
                <a:schemeClr val="dk1"/>
              </a:buClr>
              <a:buSzPts val="1100"/>
              <a:buFont typeface="Arial"/>
              <a:buNone/>
            </a:pPr>
            <a:r>
              <a:rPr lang="fr" sz="900">
                <a:solidFill>
                  <a:srgbClr val="FF0000"/>
                </a:solidFill>
                <a:latin typeface="Poppins"/>
                <a:ea typeface="Poppins"/>
                <a:cs typeface="Poppins"/>
                <a:sym typeface="Poppins"/>
              </a:rPr>
              <a:t>Voir aussi : </a:t>
            </a:r>
            <a:r>
              <a:rPr b="1" lang="fr" sz="900" u="sng">
                <a:solidFill>
                  <a:srgbClr val="FF0000"/>
                </a:solidFill>
                <a:latin typeface="Poppins"/>
                <a:ea typeface="Poppins"/>
                <a:cs typeface="Poppins"/>
                <a:sym typeface="Poppins"/>
                <a:hlinkClick r:id="rId3">
                  <a:extLst>
                    <a:ext uri="{A12FA001-AC4F-418D-AE19-62706E023703}">
                      <ahyp:hlinkClr val="tx"/>
                    </a:ext>
                  </a:extLst>
                </a:hlinkClick>
              </a:rPr>
              <a:t>Muhammad n’est pas le Paraclet</a:t>
            </a:r>
            <a:r>
              <a:rPr lang="fr" sz="900" u="sng">
                <a:solidFill>
                  <a:srgbClr val="FF0000"/>
                </a:solidFill>
                <a:latin typeface="Poppins"/>
                <a:ea typeface="Poppins"/>
                <a:cs typeface="Poppins"/>
                <a:sym typeface="Poppins"/>
                <a:hlinkClick r:id="rId4">
                  <a:extLst>
                    <a:ext uri="{A12FA001-AC4F-418D-AE19-62706E023703}">
                      <ahyp:hlinkClr val="tx"/>
                    </a:ext>
                  </a:extLst>
                </a:hlinkClick>
              </a:rPr>
              <a:t>.</a:t>
            </a:r>
            <a:endParaRPr sz="900">
              <a:solidFill>
                <a:schemeClr val="dk1"/>
              </a:solidFill>
              <a:latin typeface="Poppins"/>
              <a:ea typeface="Poppins"/>
              <a:cs typeface="Poppins"/>
              <a:sym typeface="Poppins"/>
            </a:endParaRPr>
          </a:p>
          <a:p>
            <a:pPr indent="0" lvl="0" marL="0" rtl="0" algn="l">
              <a:lnSpc>
                <a:spcPct val="115000"/>
              </a:lnSpc>
              <a:spcBef>
                <a:spcPts val="1600"/>
              </a:spcBef>
              <a:spcAft>
                <a:spcPts val="0"/>
              </a:spcAft>
              <a:buClr>
                <a:schemeClr val="dk1"/>
              </a:buClr>
              <a:buSzPts val="1100"/>
              <a:buFont typeface="Arial"/>
              <a:buNone/>
            </a:pPr>
            <a:r>
              <a:rPr lang="fr" sz="1400">
                <a:solidFill>
                  <a:srgbClr val="434343"/>
                </a:solidFill>
                <a:latin typeface="Poppins"/>
                <a:ea typeface="Poppins"/>
                <a:cs typeface="Poppins"/>
                <a:sym typeface="Poppins"/>
              </a:rPr>
              <a:t>Argument 4 / </a:t>
            </a:r>
            <a:r>
              <a:rPr baseline="-25000" lang="fr" sz="1400">
                <a:solidFill>
                  <a:srgbClr val="434343"/>
                </a:solidFill>
                <a:latin typeface="Poppins"/>
                <a:ea typeface="Poppins"/>
                <a:cs typeface="Poppins"/>
                <a:sym typeface="Poppins"/>
              </a:rPr>
              <a:t>Aide ou Aidé</a:t>
            </a:r>
            <a:endParaRPr baseline="-25000" sz="1400">
              <a:solidFill>
                <a:srgbClr val="434343"/>
              </a:solidFill>
              <a:latin typeface="Poppins"/>
              <a:ea typeface="Poppins"/>
              <a:cs typeface="Poppins"/>
              <a:sym typeface="Poppins"/>
            </a:endParaRPr>
          </a:p>
          <a:p>
            <a:pPr indent="0" lvl="0" marL="0" rtl="0" algn="l">
              <a:lnSpc>
                <a:spcPct val="115000"/>
              </a:lnSpc>
              <a:spcBef>
                <a:spcPts val="400"/>
              </a:spcBef>
              <a:spcAft>
                <a:spcPts val="0"/>
              </a:spcAft>
              <a:buClr>
                <a:schemeClr val="dk1"/>
              </a:buClr>
              <a:buSzPts val="1100"/>
              <a:buFont typeface="Arial"/>
              <a:buNone/>
            </a:pPr>
            <a:r>
              <a:rPr i="1" lang="fr" sz="900" u="sng">
                <a:solidFill>
                  <a:schemeClr val="dk1"/>
                </a:solidFill>
                <a:latin typeface="Poppins"/>
                <a:ea typeface="Poppins"/>
                <a:cs typeface="Poppins"/>
                <a:sym typeface="Poppins"/>
              </a:rPr>
              <a:t>Muhammad ne peut être le paraclet car on lui vient en aide.</a:t>
            </a:r>
            <a:endParaRPr sz="900">
              <a:solidFill>
                <a:srgbClr val="0000FF"/>
              </a:solidFill>
              <a:latin typeface="Poppins"/>
              <a:ea typeface="Poppins"/>
              <a:cs typeface="Poppins"/>
              <a:sym typeface="Poppins"/>
            </a:endParaRPr>
          </a:p>
          <a:p>
            <a:pPr indent="0" lvl="0" marL="0" rtl="0" algn="l">
              <a:lnSpc>
                <a:spcPct val="115000"/>
              </a:lnSpc>
              <a:spcBef>
                <a:spcPts val="1000"/>
              </a:spcBef>
              <a:spcAft>
                <a:spcPts val="0"/>
              </a:spcAft>
              <a:buClr>
                <a:schemeClr val="dk1"/>
              </a:buClr>
              <a:buSzPts val="1100"/>
              <a:buFont typeface="Arial"/>
              <a:buNone/>
            </a:pPr>
            <a:r>
              <a:rPr lang="fr" sz="900">
                <a:solidFill>
                  <a:srgbClr val="0000FF"/>
                </a:solidFill>
                <a:latin typeface="Poppins"/>
                <a:ea typeface="Poppins"/>
                <a:cs typeface="Poppins"/>
                <a:sym typeface="Poppins"/>
              </a:rPr>
              <a:t>Coran 7:157</a:t>
            </a:r>
            <a:endParaRPr sz="900">
              <a:solidFill>
                <a:srgbClr val="0000FF"/>
              </a:solidFill>
              <a:latin typeface="Poppins"/>
              <a:ea typeface="Poppins"/>
              <a:cs typeface="Poppins"/>
              <a:sym typeface="Poppins"/>
            </a:endParaRPr>
          </a:p>
          <a:p>
            <a:pPr indent="0" lvl="0" marL="457200" rtl="0" algn="l">
              <a:lnSpc>
                <a:spcPct val="115000"/>
              </a:lnSpc>
              <a:spcBef>
                <a:spcPts val="1000"/>
              </a:spcBef>
              <a:spcAft>
                <a:spcPts val="0"/>
              </a:spcAft>
              <a:buClr>
                <a:schemeClr val="dk1"/>
              </a:buClr>
              <a:buSzPts val="1100"/>
              <a:buFont typeface="Arial"/>
              <a:buNone/>
            </a:pPr>
            <a:r>
              <a:rPr lang="fr" sz="900">
                <a:solidFill>
                  <a:srgbClr val="0000FF"/>
                </a:solidFill>
                <a:latin typeface="Poppins"/>
                <a:ea typeface="Poppins"/>
                <a:cs typeface="Poppins"/>
                <a:sym typeface="Poppins"/>
              </a:rPr>
              <a:t>Ceux qui suivent le Messager, le Prophète illettré qu´ils trouvent écrit (mentionné) chez eux dans la Thora et l´évangile. Il leur ordonne le convenable, leur défend le blâmable, leur rend licites les bonnes choses, leur interdit les mauvaises, et leur ôte le fardeau et les jougs qui étaient sur eux. Ceux qui croiront en lui, le soutiendront, </a:t>
            </a:r>
            <a:r>
              <a:rPr b="1" lang="fr" sz="900">
                <a:solidFill>
                  <a:srgbClr val="0000FF"/>
                </a:solidFill>
                <a:latin typeface="Poppins"/>
                <a:ea typeface="Poppins"/>
                <a:cs typeface="Poppins"/>
                <a:sym typeface="Poppins"/>
              </a:rPr>
              <a:t>lui porteront secours</a:t>
            </a:r>
            <a:r>
              <a:rPr lang="fr" sz="900">
                <a:solidFill>
                  <a:srgbClr val="0000FF"/>
                </a:solidFill>
                <a:latin typeface="Poppins"/>
                <a:ea typeface="Poppins"/>
                <a:cs typeface="Poppins"/>
                <a:sym typeface="Poppins"/>
              </a:rPr>
              <a:t> et suivront la lumière descendue avec lui ; ceux-là seront les gagnants.</a:t>
            </a:r>
            <a:endParaRPr sz="900">
              <a:solidFill>
                <a:srgbClr val="0000FF"/>
              </a:solidFill>
              <a:latin typeface="Poppins"/>
              <a:ea typeface="Poppins"/>
              <a:cs typeface="Poppins"/>
              <a:sym typeface="Poppins"/>
            </a:endParaRPr>
          </a:p>
          <a:p>
            <a:pPr indent="0" lvl="0" marL="0" rtl="0" algn="l">
              <a:lnSpc>
                <a:spcPct val="115000"/>
              </a:lnSpc>
              <a:spcBef>
                <a:spcPts val="1000"/>
              </a:spcBef>
              <a:spcAft>
                <a:spcPts val="0"/>
              </a:spcAft>
              <a:buClr>
                <a:schemeClr val="dk1"/>
              </a:buClr>
              <a:buSzPts val="1100"/>
              <a:buFont typeface="Arial"/>
              <a:buNone/>
            </a:pPr>
            <a:r>
              <a:rPr lang="fr" sz="900">
                <a:solidFill>
                  <a:srgbClr val="0000FF"/>
                </a:solidFill>
                <a:latin typeface="Poppins"/>
                <a:ea typeface="Poppins"/>
                <a:cs typeface="Poppins"/>
                <a:sym typeface="Poppins"/>
              </a:rPr>
              <a:t>1 Jean 2:1-2</a:t>
            </a:r>
            <a:endParaRPr sz="900">
              <a:solidFill>
                <a:srgbClr val="0000FF"/>
              </a:solidFill>
              <a:latin typeface="Poppins"/>
              <a:ea typeface="Poppins"/>
              <a:cs typeface="Poppins"/>
              <a:sym typeface="Poppins"/>
            </a:endParaRPr>
          </a:p>
          <a:p>
            <a:pPr indent="0" lvl="0" marL="457200" rtl="0" algn="l">
              <a:lnSpc>
                <a:spcPct val="115000"/>
              </a:lnSpc>
              <a:spcBef>
                <a:spcPts val="1000"/>
              </a:spcBef>
              <a:spcAft>
                <a:spcPts val="0"/>
              </a:spcAft>
              <a:buClr>
                <a:schemeClr val="dk1"/>
              </a:buClr>
              <a:buSzPts val="1100"/>
              <a:buFont typeface="Arial"/>
              <a:buNone/>
            </a:pPr>
            <a:r>
              <a:rPr lang="fr" sz="900">
                <a:solidFill>
                  <a:srgbClr val="0000FF"/>
                </a:solidFill>
                <a:latin typeface="Poppins"/>
                <a:ea typeface="Poppins"/>
                <a:cs typeface="Poppins"/>
                <a:sym typeface="Poppins"/>
              </a:rPr>
              <a:t>Mes petits enfants, je vous écris ces choses, afin que vous ne péchiez point. Et si quelqu'un a péché, nous avons </a:t>
            </a:r>
            <a:r>
              <a:rPr b="1" lang="fr" sz="900">
                <a:solidFill>
                  <a:srgbClr val="0000FF"/>
                </a:solidFill>
                <a:latin typeface="Poppins"/>
                <a:ea typeface="Poppins"/>
                <a:cs typeface="Poppins"/>
                <a:sym typeface="Poppins"/>
              </a:rPr>
              <a:t>un avocat (paraclet) auprès du Père, Jésus-Christ</a:t>
            </a:r>
            <a:r>
              <a:rPr lang="fr" sz="900">
                <a:solidFill>
                  <a:srgbClr val="0000FF"/>
                </a:solidFill>
                <a:latin typeface="Poppins"/>
                <a:ea typeface="Poppins"/>
                <a:cs typeface="Poppins"/>
                <a:sym typeface="Poppins"/>
              </a:rPr>
              <a:t> le juste. Il est lui-même </a:t>
            </a:r>
            <a:r>
              <a:rPr b="1" lang="fr" sz="900">
                <a:solidFill>
                  <a:srgbClr val="0000FF"/>
                </a:solidFill>
                <a:latin typeface="Poppins"/>
                <a:ea typeface="Poppins"/>
                <a:cs typeface="Poppins"/>
                <a:sym typeface="Poppins"/>
              </a:rPr>
              <a:t>une victime expiatoire pour nos péchés</a:t>
            </a:r>
            <a:r>
              <a:rPr lang="fr" sz="900">
                <a:solidFill>
                  <a:srgbClr val="0000FF"/>
                </a:solidFill>
                <a:latin typeface="Poppins"/>
                <a:ea typeface="Poppins"/>
                <a:cs typeface="Poppins"/>
                <a:sym typeface="Poppins"/>
              </a:rPr>
              <a:t>, non seulement pour les nôtres, mais aussi pour ceux du monde entier.</a:t>
            </a:r>
            <a:endParaRPr sz="900">
              <a:solidFill>
                <a:srgbClr val="0000FF"/>
              </a:solidFill>
              <a:latin typeface="Poppins"/>
              <a:ea typeface="Poppins"/>
              <a:cs typeface="Poppins"/>
              <a:sym typeface="Poppins"/>
            </a:endParaRPr>
          </a:p>
          <a:p>
            <a:pPr indent="0" lvl="0" marL="0" rtl="0" algn="l">
              <a:lnSpc>
                <a:spcPct val="115000"/>
              </a:lnSpc>
              <a:spcBef>
                <a:spcPts val="1000"/>
              </a:spcBef>
              <a:spcAft>
                <a:spcPts val="0"/>
              </a:spcAft>
              <a:buClr>
                <a:schemeClr val="dk1"/>
              </a:buClr>
              <a:buSzPts val="1100"/>
              <a:buFont typeface="Arial"/>
              <a:buNone/>
            </a:pPr>
            <a:r>
              <a:rPr b="1" lang="fr" sz="900">
                <a:solidFill>
                  <a:schemeClr val="dk1"/>
                </a:solidFill>
                <a:latin typeface="Poppins"/>
                <a:ea typeface="Poppins"/>
                <a:cs typeface="Poppins"/>
                <a:sym typeface="Poppins"/>
              </a:rPr>
              <a:t>Muhammad </a:t>
            </a:r>
            <a:r>
              <a:rPr lang="fr" sz="900">
                <a:solidFill>
                  <a:schemeClr val="dk1"/>
                </a:solidFill>
                <a:latin typeface="Poppins"/>
                <a:ea typeface="Poppins"/>
                <a:cs typeface="Poppins"/>
                <a:sym typeface="Poppins"/>
              </a:rPr>
              <a:t>ne peut être le paraclet car </a:t>
            </a:r>
            <a:r>
              <a:rPr b="1" lang="fr" sz="900">
                <a:solidFill>
                  <a:schemeClr val="dk1"/>
                </a:solidFill>
                <a:latin typeface="Poppins"/>
                <a:ea typeface="Poppins"/>
                <a:cs typeface="Poppins"/>
                <a:sym typeface="Poppins"/>
              </a:rPr>
              <a:t>on lui porte secours </a:t>
            </a:r>
            <a:r>
              <a:rPr lang="fr" sz="900">
                <a:solidFill>
                  <a:schemeClr val="dk1"/>
                </a:solidFill>
                <a:latin typeface="Poppins"/>
                <a:ea typeface="Poppins"/>
                <a:cs typeface="Poppins"/>
                <a:sym typeface="Poppins"/>
              </a:rPr>
              <a:t>(Coran 7:157). Ce qui </a:t>
            </a:r>
            <a:r>
              <a:rPr b="1" lang="fr" sz="900">
                <a:solidFill>
                  <a:schemeClr val="dk1"/>
                </a:solidFill>
                <a:latin typeface="Poppins"/>
                <a:ea typeface="Poppins"/>
                <a:cs typeface="Poppins"/>
                <a:sym typeface="Poppins"/>
              </a:rPr>
              <a:t>n’est pas le cas du Saint Esprit</a:t>
            </a:r>
            <a:r>
              <a:rPr lang="fr" sz="900">
                <a:solidFill>
                  <a:schemeClr val="dk1"/>
                </a:solidFill>
                <a:latin typeface="Poppins"/>
                <a:ea typeface="Poppins"/>
                <a:cs typeface="Poppins"/>
                <a:sym typeface="Poppins"/>
              </a:rPr>
              <a:t>, il est inconcevable de dire qu'on l’on viendrait en aide à l’Esprit de Dieu. Et quant à Jésus, </a:t>
            </a:r>
            <a:r>
              <a:rPr b="1" lang="fr" sz="900">
                <a:solidFill>
                  <a:schemeClr val="dk1"/>
                </a:solidFill>
                <a:latin typeface="Poppins"/>
                <a:ea typeface="Poppins"/>
                <a:cs typeface="Poppins"/>
                <a:sym typeface="Poppins"/>
              </a:rPr>
              <a:t>il n' est pas dans son rôle de paraclet</a:t>
            </a:r>
            <a:r>
              <a:rPr lang="fr" sz="900">
                <a:solidFill>
                  <a:schemeClr val="dk1"/>
                </a:solidFill>
                <a:latin typeface="Poppins"/>
                <a:ea typeface="Poppins"/>
                <a:cs typeface="Poppins"/>
                <a:sym typeface="Poppins"/>
              </a:rPr>
              <a:t> quand on lui vient en aide, car il est avocat auprès du Père après son sacrifice. De plus, il a toujours </a:t>
            </a:r>
            <a:r>
              <a:rPr b="1" lang="fr" sz="900">
                <a:solidFill>
                  <a:schemeClr val="dk1"/>
                </a:solidFill>
                <a:latin typeface="Poppins"/>
                <a:ea typeface="Poppins"/>
                <a:cs typeface="Poppins"/>
                <a:sym typeface="Poppins"/>
              </a:rPr>
              <a:t>rejeté l’aide</a:t>
            </a:r>
            <a:r>
              <a:rPr lang="fr" sz="900">
                <a:solidFill>
                  <a:schemeClr val="dk1"/>
                </a:solidFill>
                <a:latin typeface="Poppins"/>
                <a:ea typeface="Poppins"/>
                <a:cs typeface="Poppins"/>
                <a:sym typeface="Poppins"/>
              </a:rPr>
              <a:t> et il n’est </a:t>
            </a:r>
            <a:r>
              <a:rPr b="1" lang="fr" sz="900">
                <a:solidFill>
                  <a:schemeClr val="dk1"/>
                </a:solidFill>
                <a:latin typeface="Poppins"/>
                <a:ea typeface="Poppins"/>
                <a:cs typeface="Poppins"/>
                <a:sym typeface="Poppins"/>
              </a:rPr>
              <a:t>pas le paraclet des Anges</a:t>
            </a:r>
            <a:r>
              <a:rPr lang="fr" sz="900">
                <a:solidFill>
                  <a:schemeClr val="dk1"/>
                </a:solidFill>
                <a:latin typeface="Poppins"/>
                <a:ea typeface="Poppins"/>
                <a:cs typeface="Poppins"/>
                <a:sym typeface="Poppins"/>
              </a:rPr>
              <a:t>.</a:t>
            </a:r>
            <a:endParaRPr sz="900">
              <a:solidFill>
                <a:schemeClr val="dk1"/>
              </a:solidFill>
              <a:latin typeface="Poppins"/>
              <a:ea typeface="Poppins"/>
              <a:cs typeface="Poppins"/>
              <a:sym typeface="Poppins"/>
            </a:endParaRPr>
          </a:p>
          <a:p>
            <a:pPr indent="0" lvl="0" marL="0" rtl="0" algn="l">
              <a:lnSpc>
                <a:spcPct val="115000"/>
              </a:lnSpc>
              <a:spcBef>
                <a:spcPts val="1000"/>
              </a:spcBef>
              <a:spcAft>
                <a:spcPts val="0"/>
              </a:spcAft>
              <a:buClr>
                <a:schemeClr val="dk1"/>
              </a:buClr>
              <a:buSzPts val="1100"/>
              <a:buFont typeface="Arial"/>
              <a:buNone/>
            </a:pPr>
            <a:r>
              <a:rPr lang="fr" sz="900">
                <a:solidFill>
                  <a:srgbClr val="FF0000"/>
                </a:solidFill>
                <a:latin typeface="Poppins"/>
                <a:ea typeface="Poppins"/>
                <a:cs typeface="Poppins"/>
                <a:sym typeface="Poppins"/>
              </a:rPr>
              <a:t>Comment Muhammad peux t'il être un consolateur et donc le Paraclet si on lui vient en aide ?</a:t>
            </a:r>
            <a:endParaRPr sz="900">
              <a:solidFill>
                <a:srgbClr val="FF0000"/>
              </a:solidFill>
              <a:latin typeface="Poppins"/>
              <a:ea typeface="Poppins"/>
              <a:cs typeface="Poppins"/>
              <a:sym typeface="Poppins"/>
            </a:endParaRPr>
          </a:p>
          <a:p>
            <a:pPr indent="0" lvl="0" marL="0" rtl="0" algn="l">
              <a:lnSpc>
                <a:spcPct val="115000"/>
              </a:lnSpc>
              <a:spcBef>
                <a:spcPts val="1000"/>
              </a:spcBef>
              <a:spcAft>
                <a:spcPts val="1000"/>
              </a:spcAft>
              <a:buClr>
                <a:schemeClr val="dk1"/>
              </a:buClr>
              <a:buSzPts val="1100"/>
              <a:buFont typeface="Arial"/>
              <a:buNone/>
            </a:pPr>
            <a:r>
              <a:rPr lang="fr" sz="900">
                <a:solidFill>
                  <a:srgbClr val="FF0000"/>
                </a:solidFill>
                <a:latin typeface="Poppins"/>
                <a:ea typeface="Poppins"/>
                <a:cs typeface="Poppins"/>
                <a:sym typeface="Poppins"/>
              </a:rPr>
              <a:t>Voir aussi : </a:t>
            </a:r>
            <a:r>
              <a:rPr b="1" lang="fr" sz="900" u="sng">
                <a:solidFill>
                  <a:srgbClr val="FF0000"/>
                </a:solidFill>
                <a:latin typeface="Poppins"/>
                <a:ea typeface="Poppins"/>
                <a:cs typeface="Poppins"/>
                <a:sym typeface="Poppins"/>
                <a:hlinkClick r:id="rId5">
                  <a:extLst>
                    <a:ext uri="{A12FA001-AC4F-418D-AE19-62706E023703}">
                      <ahyp:hlinkClr val="tx"/>
                    </a:ext>
                  </a:extLst>
                </a:hlinkClick>
              </a:rPr>
              <a:t>Muhammad n’est pas le Paraclet</a:t>
            </a:r>
            <a:r>
              <a:rPr lang="fr" sz="900" u="sng">
                <a:solidFill>
                  <a:srgbClr val="FF0000"/>
                </a:solidFill>
                <a:latin typeface="Poppins"/>
                <a:ea typeface="Poppins"/>
                <a:cs typeface="Poppins"/>
                <a:sym typeface="Poppins"/>
                <a:hlinkClick r:id="rId6">
                  <a:extLst>
                    <a:ext uri="{A12FA001-AC4F-418D-AE19-62706E023703}">
                      <ahyp:hlinkClr val="tx"/>
                    </a:ext>
                  </a:extLst>
                </a:hlinkClick>
              </a:rPr>
              <a:t>.</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201721a77e0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201721a77e0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201721a77e0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201721a77e0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800"/>
              </a:spcBef>
              <a:spcAft>
                <a:spcPts val="0"/>
              </a:spcAft>
              <a:buClr>
                <a:schemeClr val="dk1"/>
              </a:buClr>
              <a:buSzPts val="1100"/>
              <a:buFont typeface="Arial"/>
              <a:buNone/>
            </a:pPr>
            <a:r>
              <a:rPr lang="fr" sz="1500">
                <a:solidFill>
                  <a:schemeClr val="dk1"/>
                </a:solidFill>
                <a:latin typeface="Poppins"/>
                <a:ea typeface="Poppins"/>
                <a:cs typeface="Poppins"/>
                <a:sym typeface="Poppins"/>
              </a:rPr>
              <a:t>Thèse 1 / </a:t>
            </a:r>
            <a:r>
              <a:rPr baseline="-25000" lang="fr" sz="1500">
                <a:solidFill>
                  <a:schemeClr val="dk1"/>
                </a:solidFill>
                <a:latin typeface="Poppins"/>
                <a:ea typeface="Poppins"/>
                <a:cs typeface="Poppins"/>
                <a:sym typeface="Poppins"/>
              </a:rPr>
              <a:t>Parlez de soi-même</a:t>
            </a:r>
            <a:endParaRPr baseline="-25000" sz="1500">
              <a:solidFill>
                <a:schemeClr val="dk1"/>
              </a:solidFill>
              <a:latin typeface="Poppins"/>
              <a:ea typeface="Poppins"/>
              <a:cs typeface="Poppins"/>
              <a:sym typeface="Poppins"/>
            </a:endParaRPr>
          </a:p>
          <a:p>
            <a:pPr indent="0" lvl="0" marL="0" rtl="0" algn="l">
              <a:lnSpc>
                <a:spcPct val="115000"/>
              </a:lnSpc>
              <a:spcBef>
                <a:spcPts val="1000"/>
              </a:spcBef>
              <a:spcAft>
                <a:spcPts val="0"/>
              </a:spcAft>
              <a:buClr>
                <a:schemeClr val="dk1"/>
              </a:buClr>
              <a:buSzPts val="1100"/>
              <a:buFont typeface="Arial"/>
              <a:buNone/>
            </a:pPr>
            <a:r>
              <a:rPr lang="fr" sz="900">
                <a:solidFill>
                  <a:srgbClr val="0000FF"/>
                </a:solidFill>
                <a:latin typeface="Poppins"/>
                <a:ea typeface="Poppins"/>
                <a:cs typeface="Poppins"/>
                <a:sym typeface="Poppins"/>
              </a:rPr>
              <a:t>Jean 16:13</a:t>
            </a:r>
            <a:endParaRPr sz="900">
              <a:solidFill>
                <a:srgbClr val="0000FF"/>
              </a:solidFill>
              <a:latin typeface="Poppins"/>
              <a:ea typeface="Poppins"/>
              <a:cs typeface="Poppins"/>
              <a:sym typeface="Poppins"/>
            </a:endParaRPr>
          </a:p>
          <a:p>
            <a:pPr indent="0" lvl="0" marL="457200" rtl="0" algn="l">
              <a:lnSpc>
                <a:spcPct val="115000"/>
              </a:lnSpc>
              <a:spcBef>
                <a:spcPts val="1000"/>
              </a:spcBef>
              <a:spcAft>
                <a:spcPts val="0"/>
              </a:spcAft>
              <a:buClr>
                <a:schemeClr val="dk1"/>
              </a:buClr>
              <a:buSzPts val="1100"/>
              <a:buFont typeface="Arial"/>
              <a:buNone/>
            </a:pPr>
            <a:r>
              <a:rPr lang="fr" sz="900">
                <a:solidFill>
                  <a:srgbClr val="0000FF"/>
                </a:solidFill>
                <a:latin typeface="Poppins"/>
                <a:ea typeface="Poppins"/>
                <a:cs typeface="Poppins"/>
                <a:sym typeface="Poppins"/>
              </a:rPr>
              <a:t>Quand le consolateur sera venu, l'Esprit de vérité, il vous conduira dans toute la vérité; car </a:t>
            </a:r>
            <a:r>
              <a:rPr b="1" lang="fr" sz="900">
                <a:solidFill>
                  <a:srgbClr val="0000FF"/>
                </a:solidFill>
                <a:latin typeface="Poppins"/>
                <a:ea typeface="Poppins"/>
                <a:cs typeface="Poppins"/>
                <a:sym typeface="Poppins"/>
              </a:rPr>
              <a:t>il ne parlera pas de lui-même, mais il dira tout ce qu'il aura entendu</a:t>
            </a:r>
            <a:r>
              <a:rPr lang="fr" sz="900">
                <a:solidFill>
                  <a:srgbClr val="0000FF"/>
                </a:solidFill>
                <a:latin typeface="Poppins"/>
                <a:ea typeface="Poppins"/>
                <a:cs typeface="Poppins"/>
                <a:sym typeface="Poppins"/>
              </a:rPr>
              <a:t>, et il vous annoncera les choses à venir.</a:t>
            </a:r>
            <a:endParaRPr sz="900">
              <a:solidFill>
                <a:srgbClr val="0000FF"/>
              </a:solidFill>
              <a:latin typeface="Poppins"/>
              <a:ea typeface="Poppins"/>
              <a:cs typeface="Poppins"/>
              <a:sym typeface="Poppins"/>
            </a:endParaRPr>
          </a:p>
          <a:p>
            <a:pPr indent="0" lvl="0" marL="0" rtl="0" algn="l">
              <a:lnSpc>
                <a:spcPct val="115000"/>
              </a:lnSpc>
              <a:spcBef>
                <a:spcPts val="1000"/>
              </a:spcBef>
              <a:spcAft>
                <a:spcPts val="0"/>
              </a:spcAft>
              <a:buClr>
                <a:schemeClr val="dk1"/>
              </a:buClr>
              <a:buSzPts val="1100"/>
              <a:buFont typeface="Arial"/>
              <a:buNone/>
            </a:pPr>
            <a:r>
              <a:rPr lang="fr" sz="900">
                <a:solidFill>
                  <a:srgbClr val="0000FF"/>
                </a:solidFill>
                <a:latin typeface="Poppins"/>
                <a:ea typeface="Poppins"/>
                <a:cs typeface="Poppins"/>
                <a:sym typeface="Poppins"/>
              </a:rPr>
              <a:t>Deutéronome 18:18</a:t>
            </a:r>
            <a:endParaRPr sz="900">
              <a:solidFill>
                <a:srgbClr val="0000FF"/>
              </a:solidFill>
              <a:latin typeface="Poppins"/>
              <a:ea typeface="Poppins"/>
              <a:cs typeface="Poppins"/>
              <a:sym typeface="Poppins"/>
            </a:endParaRPr>
          </a:p>
          <a:p>
            <a:pPr indent="0" lvl="0" marL="457200" rtl="0" algn="l">
              <a:lnSpc>
                <a:spcPct val="115000"/>
              </a:lnSpc>
              <a:spcBef>
                <a:spcPts val="1000"/>
              </a:spcBef>
              <a:spcAft>
                <a:spcPts val="0"/>
              </a:spcAft>
              <a:buClr>
                <a:schemeClr val="dk1"/>
              </a:buClr>
              <a:buSzPts val="1100"/>
              <a:buFont typeface="Arial"/>
              <a:buNone/>
            </a:pPr>
            <a:r>
              <a:rPr lang="fr" sz="900">
                <a:solidFill>
                  <a:srgbClr val="0000FF"/>
                </a:solidFill>
                <a:latin typeface="Poppins"/>
                <a:ea typeface="Poppins"/>
                <a:cs typeface="Poppins"/>
                <a:sym typeface="Poppins"/>
              </a:rPr>
              <a:t>Je leur susciterai du milieu de leurs frères </a:t>
            </a:r>
            <a:r>
              <a:rPr b="1" lang="fr" sz="900">
                <a:solidFill>
                  <a:srgbClr val="0000FF"/>
                </a:solidFill>
                <a:latin typeface="Poppins"/>
                <a:ea typeface="Poppins"/>
                <a:cs typeface="Poppins"/>
                <a:sym typeface="Poppins"/>
              </a:rPr>
              <a:t>un prophète</a:t>
            </a:r>
            <a:r>
              <a:rPr lang="fr" sz="900">
                <a:solidFill>
                  <a:srgbClr val="0000FF"/>
                </a:solidFill>
                <a:latin typeface="Poppins"/>
                <a:ea typeface="Poppins"/>
                <a:cs typeface="Poppins"/>
                <a:sym typeface="Poppins"/>
              </a:rPr>
              <a:t> comme toi, je mettrai mes paroles dans sa bouche, et il leur </a:t>
            </a:r>
            <a:r>
              <a:rPr b="1" lang="fr" sz="900">
                <a:solidFill>
                  <a:srgbClr val="0000FF"/>
                </a:solidFill>
                <a:latin typeface="Poppins"/>
                <a:ea typeface="Poppins"/>
                <a:cs typeface="Poppins"/>
                <a:sym typeface="Poppins"/>
              </a:rPr>
              <a:t>dira tout ce que je lui commanderai</a:t>
            </a:r>
            <a:r>
              <a:rPr lang="fr" sz="900">
                <a:solidFill>
                  <a:srgbClr val="0000FF"/>
                </a:solidFill>
                <a:latin typeface="Poppins"/>
                <a:ea typeface="Poppins"/>
                <a:cs typeface="Poppins"/>
                <a:sym typeface="Poppins"/>
              </a:rPr>
              <a:t>.</a:t>
            </a:r>
            <a:endParaRPr sz="900">
              <a:solidFill>
                <a:srgbClr val="0000FF"/>
              </a:solidFill>
              <a:latin typeface="Poppins"/>
              <a:ea typeface="Poppins"/>
              <a:cs typeface="Poppins"/>
              <a:sym typeface="Poppins"/>
            </a:endParaRPr>
          </a:p>
          <a:p>
            <a:pPr indent="0" lvl="0" marL="0" rtl="0" algn="l">
              <a:lnSpc>
                <a:spcPct val="115000"/>
              </a:lnSpc>
              <a:spcBef>
                <a:spcPts val="1000"/>
              </a:spcBef>
              <a:spcAft>
                <a:spcPts val="0"/>
              </a:spcAft>
              <a:buClr>
                <a:schemeClr val="dk1"/>
              </a:buClr>
              <a:buSzPts val="1100"/>
              <a:buFont typeface="Arial"/>
              <a:buNone/>
            </a:pPr>
            <a:r>
              <a:rPr lang="fr" sz="900">
                <a:solidFill>
                  <a:srgbClr val="0000FF"/>
                </a:solidFill>
                <a:latin typeface="Poppins"/>
                <a:ea typeface="Poppins"/>
                <a:cs typeface="Poppins"/>
                <a:sym typeface="Poppins"/>
              </a:rPr>
              <a:t>Jean 12:49</a:t>
            </a:r>
            <a:endParaRPr sz="900">
              <a:solidFill>
                <a:srgbClr val="0000FF"/>
              </a:solidFill>
              <a:latin typeface="Poppins"/>
              <a:ea typeface="Poppins"/>
              <a:cs typeface="Poppins"/>
              <a:sym typeface="Poppins"/>
            </a:endParaRPr>
          </a:p>
          <a:p>
            <a:pPr indent="0" lvl="0" marL="457200" rtl="0" algn="l">
              <a:lnSpc>
                <a:spcPct val="115000"/>
              </a:lnSpc>
              <a:spcBef>
                <a:spcPts val="1000"/>
              </a:spcBef>
              <a:spcAft>
                <a:spcPts val="0"/>
              </a:spcAft>
              <a:buClr>
                <a:schemeClr val="dk1"/>
              </a:buClr>
              <a:buSzPts val="1100"/>
              <a:buFont typeface="Arial"/>
              <a:buNone/>
            </a:pPr>
            <a:r>
              <a:rPr lang="fr" sz="900">
                <a:solidFill>
                  <a:srgbClr val="0000FF"/>
                </a:solidFill>
                <a:latin typeface="Poppins"/>
                <a:ea typeface="Poppins"/>
                <a:cs typeface="Poppins"/>
                <a:sym typeface="Poppins"/>
              </a:rPr>
              <a:t>Car </a:t>
            </a:r>
            <a:r>
              <a:rPr b="1" lang="fr" sz="900">
                <a:solidFill>
                  <a:srgbClr val="0000FF"/>
                </a:solidFill>
                <a:latin typeface="Poppins"/>
                <a:ea typeface="Poppins"/>
                <a:cs typeface="Poppins"/>
                <a:sym typeface="Poppins"/>
              </a:rPr>
              <a:t>je (Jésus) n'ai point parlé de moi-même</a:t>
            </a:r>
            <a:r>
              <a:rPr lang="fr" sz="900">
                <a:solidFill>
                  <a:srgbClr val="0000FF"/>
                </a:solidFill>
                <a:latin typeface="Poppins"/>
                <a:ea typeface="Poppins"/>
                <a:cs typeface="Poppins"/>
                <a:sym typeface="Poppins"/>
              </a:rPr>
              <a:t>; mais </a:t>
            </a:r>
            <a:r>
              <a:rPr b="1" lang="fr" sz="900">
                <a:solidFill>
                  <a:srgbClr val="0000FF"/>
                </a:solidFill>
                <a:latin typeface="Poppins"/>
                <a:ea typeface="Poppins"/>
                <a:cs typeface="Poppins"/>
                <a:sym typeface="Poppins"/>
              </a:rPr>
              <a:t>le Père</a:t>
            </a:r>
            <a:r>
              <a:rPr lang="fr" sz="900">
                <a:solidFill>
                  <a:srgbClr val="0000FF"/>
                </a:solidFill>
                <a:latin typeface="Poppins"/>
                <a:ea typeface="Poppins"/>
                <a:cs typeface="Poppins"/>
                <a:sym typeface="Poppins"/>
              </a:rPr>
              <a:t>, qui m'a envoyé, </a:t>
            </a:r>
            <a:r>
              <a:rPr b="1" lang="fr" sz="900">
                <a:solidFill>
                  <a:srgbClr val="0000FF"/>
                </a:solidFill>
                <a:latin typeface="Poppins"/>
                <a:ea typeface="Poppins"/>
                <a:cs typeface="Poppins"/>
                <a:sym typeface="Poppins"/>
              </a:rPr>
              <a:t>m'a prescrit lui-même ce que je dois dire et annoncer</a:t>
            </a:r>
            <a:r>
              <a:rPr lang="fr" sz="900">
                <a:solidFill>
                  <a:srgbClr val="0000FF"/>
                </a:solidFill>
                <a:latin typeface="Poppins"/>
                <a:ea typeface="Poppins"/>
                <a:cs typeface="Poppins"/>
                <a:sym typeface="Poppins"/>
              </a:rPr>
              <a:t>.</a:t>
            </a:r>
            <a:endParaRPr sz="900">
              <a:solidFill>
                <a:srgbClr val="0000FF"/>
              </a:solidFill>
              <a:latin typeface="Poppins"/>
              <a:ea typeface="Poppins"/>
              <a:cs typeface="Poppins"/>
              <a:sym typeface="Poppins"/>
            </a:endParaRPr>
          </a:p>
          <a:p>
            <a:pPr indent="0" lvl="0" marL="0" rtl="0" algn="l">
              <a:lnSpc>
                <a:spcPct val="115000"/>
              </a:lnSpc>
              <a:spcBef>
                <a:spcPts val="1000"/>
              </a:spcBef>
              <a:spcAft>
                <a:spcPts val="0"/>
              </a:spcAft>
              <a:buClr>
                <a:schemeClr val="dk1"/>
              </a:buClr>
              <a:buSzPts val="1100"/>
              <a:buFont typeface="Arial"/>
              <a:buNone/>
            </a:pPr>
            <a:r>
              <a:rPr lang="fr" sz="900">
                <a:solidFill>
                  <a:srgbClr val="0000FF"/>
                </a:solidFill>
                <a:latin typeface="Poppins"/>
                <a:ea typeface="Poppins"/>
                <a:cs typeface="Poppins"/>
                <a:sym typeface="Poppins"/>
              </a:rPr>
              <a:t>Coran 53:2-4 (Sourate L’Étoile / An-Najm)</a:t>
            </a:r>
            <a:endParaRPr sz="900">
              <a:solidFill>
                <a:srgbClr val="0000FF"/>
              </a:solidFill>
              <a:latin typeface="Poppins"/>
              <a:ea typeface="Poppins"/>
              <a:cs typeface="Poppins"/>
              <a:sym typeface="Poppins"/>
            </a:endParaRPr>
          </a:p>
          <a:p>
            <a:pPr indent="0" lvl="0" marL="457200" rtl="0" algn="l">
              <a:lnSpc>
                <a:spcPct val="115000"/>
              </a:lnSpc>
              <a:spcBef>
                <a:spcPts val="1000"/>
              </a:spcBef>
              <a:spcAft>
                <a:spcPts val="0"/>
              </a:spcAft>
              <a:buClr>
                <a:schemeClr val="dk1"/>
              </a:buClr>
              <a:buSzPts val="1100"/>
              <a:buFont typeface="Arial"/>
              <a:buNone/>
            </a:pPr>
            <a:r>
              <a:rPr lang="fr" sz="900">
                <a:solidFill>
                  <a:srgbClr val="0000FF"/>
                </a:solidFill>
                <a:latin typeface="Poppins"/>
                <a:ea typeface="Poppins"/>
                <a:cs typeface="Poppins"/>
                <a:sym typeface="Poppins"/>
              </a:rPr>
              <a:t>Votre compagnon ne s´est pas égaré et n'a pas été induit en erreur et il ne prononce rien sous l'effet de la passion; </a:t>
            </a:r>
            <a:r>
              <a:rPr b="1" lang="fr" sz="900">
                <a:solidFill>
                  <a:srgbClr val="0000FF"/>
                </a:solidFill>
                <a:latin typeface="Poppins"/>
                <a:ea typeface="Poppins"/>
                <a:cs typeface="Poppins"/>
                <a:sym typeface="Poppins"/>
              </a:rPr>
              <a:t>ce n´est rien d´autre qu'une révélation inspirée</a:t>
            </a:r>
            <a:r>
              <a:rPr lang="fr" sz="900">
                <a:solidFill>
                  <a:srgbClr val="0000FF"/>
                </a:solidFill>
                <a:latin typeface="Poppins"/>
                <a:ea typeface="Poppins"/>
                <a:cs typeface="Poppins"/>
                <a:sym typeface="Poppins"/>
              </a:rPr>
              <a:t>.</a:t>
            </a:r>
            <a:endParaRPr sz="900">
              <a:solidFill>
                <a:srgbClr val="0000FF"/>
              </a:solidFill>
              <a:latin typeface="Poppins"/>
              <a:ea typeface="Poppins"/>
              <a:cs typeface="Poppins"/>
              <a:sym typeface="Poppins"/>
            </a:endParaRPr>
          </a:p>
          <a:p>
            <a:pPr indent="0" lvl="0" marL="0" rtl="0" algn="l">
              <a:lnSpc>
                <a:spcPct val="115000"/>
              </a:lnSpc>
              <a:spcBef>
                <a:spcPts val="1600"/>
              </a:spcBef>
              <a:spcAft>
                <a:spcPts val="0"/>
              </a:spcAft>
              <a:buClr>
                <a:schemeClr val="dk1"/>
              </a:buClr>
              <a:buSzPts val="1100"/>
              <a:buFont typeface="Arial"/>
              <a:buNone/>
            </a:pPr>
            <a:r>
              <a:rPr lang="fr" sz="1400">
                <a:solidFill>
                  <a:srgbClr val="434343"/>
                </a:solidFill>
                <a:latin typeface="Poppins"/>
                <a:ea typeface="Poppins"/>
                <a:cs typeface="Poppins"/>
                <a:sym typeface="Poppins"/>
              </a:rPr>
              <a:t>Arguments</a:t>
            </a:r>
            <a:endParaRPr sz="1400">
              <a:solidFill>
                <a:srgbClr val="434343"/>
              </a:solidFill>
              <a:latin typeface="Poppins"/>
              <a:ea typeface="Poppins"/>
              <a:cs typeface="Poppins"/>
              <a:sym typeface="Poppins"/>
            </a:endParaRPr>
          </a:p>
          <a:p>
            <a:pPr indent="0" lvl="0" marL="0" rtl="0" algn="l">
              <a:lnSpc>
                <a:spcPct val="115000"/>
              </a:lnSpc>
              <a:spcBef>
                <a:spcPts val="1400"/>
              </a:spcBef>
              <a:spcAft>
                <a:spcPts val="0"/>
              </a:spcAft>
              <a:buClr>
                <a:schemeClr val="dk1"/>
              </a:buClr>
              <a:buSzPts val="1100"/>
              <a:buFont typeface="Arial"/>
              <a:buNone/>
            </a:pPr>
            <a:r>
              <a:rPr lang="fr" sz="1200">
                <a:solidFill>
                  <a:srgbClr val="666666"/>
                </a:solidFill>
                <a:latin typeface="Poppins"/>
                <a:ea typeface="Poppins"/>
                <a:cs typeface="Poppins"/>
                <a:sym typeface="Poppins"/>
              </a:rPr>
              <a:t>Argument 1 / </a:t>
            </a:r>
            <a:r>
              <a:rPr baseline="-25000" lang="fr" sz="1200">
                <a:solidFill>
                  <a:srgbClr val="666666"/>
                </a:solidFill>
                <a:latin typeface="Poppins"/>
                <a:ea typeface="Poppins"/>
                <a:cs typeface="Poppins"/>
                <a:sym typeface="Poppins"/>
              </a:rPr>
              <a:t>Prophète</a:t>
            </a:r>
            <a:endParaRPr baseline="-25000" sz="1200">
              <a:solidFill>
                <a:srgbClr val="666666"/>
              </a:solidFill>
              <a:latin typeface="Poppins"/>
              <a:ea typeface="Poppins"/>
              <a:cs typeface="Poppins"/>
              <a:sym typeface="Poppins"/>
            </a:endParaRPr>
          </a:p>
          <a:p>
            <a:pPr indent="-285750" lvl="0" marL="457200" rtl="0" algn="l">
              <a:lnSpc>
                <a:spcPct val="115000"/>
              </a:lnSpc>
              <a:spcBef>
                <a:spcPts val="400"/>
              </a:spcBef>
              <a:spcAft>
                <a:spcPts val="0"/>
              </a:spcAft>
              <a:buClr>
                <a:schemeClr val="dk1"/>
              </a:buClr>
              <a:buSzPts val="900"/>
              <a:buFont typeface="Poppins"/>
              <a:buChar char="●"/>
            </a:pPr>
            <a:r>
              <a:rPr lang="fr" sz="900">
                <a:solidFill>
                  <a:schemeClr val="dk1"/>
                </a:solidFill>
                <a:latin typeface="Poppins"/>
                <a:ea typeface="Poppins"/>
                <a:cs typeface="Poppins"/>
                <a:sym typeface="Poppins"/>
              </a:rPr>
              <a:t>Car Jésus décrit le paraclet comme quelqu'un qui ne parle pas de lui-même (Jn 16:13).</a:t>
            </a:r>
            <a:endParaRPr sz="900">
              <a:solidFill>
                <a:schemeClr val="dk1"/>
              </a:solidFill>
              <a:latin typeface="Poppins"/>
              <a:ea typeface="Poppins"/>
              <a:cs typeface="Poppins"/>
              <a:sym typeface="Poppins"/>
            </a:endParaRPr>
          </a:p>
          <a:p>
            <a:pPr indent="-285750" lvl="0" marL="457200" rtl="0" algn="l">
              <a:lnSpc>
                <a:spcPct val="115000"/>
              </a:lnSpc>
              <a:spcBef>
                <a:spcPts val="1000"/>
              </a:spcBef>
              <a:spcAft>
                <a:spcPts val="0"/>
              </a:spcAft>
              <a:buClr>
                <a:schemeClr val="dk1"/>
              </a:buClr>
              <a:buSzPts val="900"/>
              <a:buFont typeface="Poppins"/>
              <a:buChar char="●"/>
            </a:pPr>
            <a:r>
              <a:rPr lang="fr" sz="900">
                <a:solidFill>
                  <a:schemeClr val="dk1"/>
                </a:solidFill>
                <a:latin typeface="Poppins"/>
                <a:ea typeface="Poppins"/>
                <a:cs typeface="Poppins"/>
                <a:sym typeface="Poppins"/>
              </a:rPr>
              <a:t>Donc c’est la fonction d’un messager / prophète.</a:t>
            </a:r>
            <a:endParaRPr sz="900">
              <a:solidFill>
                <a:schemeClr val="dk1"/>
              </a:solidFill>
              <a:latin typeface="Poppins"/>
              <a:ea typeface="Poppins"/>
              <a:cs typeface="Poppins"/>
              <a:sym typeface="Poppins"/>
            </a:endParaRPr>
          </a:p>
          <a:p>
            <a:pPr indent="0" lvl="0" marL="0" rtl="0" algn="r">
              <a:lnSpc>
                <a:spcPct val="115000"/>
              </a:lnSpc>
              <a:spcBef>
                <a:spcPts val="1000"/>
              </a:spcBef>
              <a:spcAft>
                <a:spcPts val="0"/>
              </a:spcAft>
              <a:buClr>
                <a:schemeClr val="dk1"/>
              </a:buClr>
              <a:buSzPts val="1100"/>
              <a:buFont typeface="Arial"/>
              <a:buNone/>
            </a:pPr>
            <a:r>
              <a:rPr lang="fr" sz="800" u="sng">
                <a:solidFill>
                  <a:srgbClr val="1155CC"/>
                </a:solidFill>
                <a:latin typeface="Poppins"/>
                <a:ea typeface="Poppins"/>
                <a:cs typeface="Poppins"/>
                <a:sym typeface="Poppins"/>
                <a:hlinkClick r:id="rId2">
                  <a:extLst>
                    <a:ext uri="{A12FA001-AC4F-418D-AE19-62706E023703}">
                      <ahyp:hlinkClr val="tx"/>
                    </a:ext>
                  </a:extLst>
                </a:hlinkClick>
              </a:rPr>
              <a:t>voir la réfutation ➡️</a:t>
            </a:r>
            <a:endParaRPr sz="600">
              <a:solidFill>
                <a:schemeClr val="dk1"/>
              </a:solidFill>
              <a:latin typeface="Poppins"/>
              <a:ea typeface="Poppins"/>
              <a:cs typeface="Poppins"/>
              <a:sym typeface="Poppins"/>
            </a:endParaRPr>
          </a:p>
          <a:p>
            <a:pPr indent="0" lvl="0" marL="0" rtl="0" algn="l">
              <a:lnSpc>
                <a:spcPct val="115000"/>
              </a:lnSpc>
              <a:spcBef>
                <a:spcPts val="1400"/>
              </a:spcBef>
              <a:spcAft>
                <a:spcPts val="0"/>
              </a:spcAft>
              <a:buClr>
                <a:schemeClr val="dk1"/>
              </a:buClr>
              <a:buSzPts val="1100"/>
              <a:buFont typeface="Arial"/>
              <a:buNone/>
            </a:pPr>
            <a:r>
              <a:rPr lang="fr" sz="1200">
                <a:solidFill>
                  <a:srgbClr val="666666"/>
                </a:solidFill>
                <a:latin typeface="Poppins"/>
                <a:ea typeface="Poppins"/>
                <a:cs typeface="Poppins"/>
                <a:sym typeface="Poppins"/>
              </a:rPr>
              <a:t>Argument 1 </a:t>
            </a:r>
            <a:r>
              <a:rPr baseline="-25000" lang="fr" sz="1200">
                <a:solidFill>
                  <a:srgbClr val="666666"/>
                </a:solidFill>
                <a:latin typeface="Poppins"/>
                <a:ea typeface="Poppins"/>
                <a:cs typeface="Poppins"/>
                <a:sym typeface="Poppins"/>
              </a:rPr>
              <a:t>bis</a:t>
            </a:r>
            <a:r>
              <a:rPr lang="fr" sz="1200">
                <a:solidFill>
                  <a:srgbClr val="666666"/>
                </a:solidFill>
                <a:latin typeface="Poppins"/>
                <a:ea typeface="Poppins"/>
                <a:cs typeface="Poppins"/>
                <a:sym typeface="Poppins"/>
              </a:rPr>
              <a:t> / </a:t>
            </a:r>
            <a:r>
              <a:rPr baseline="-25000" lang="fr" sz="1200">
                <a:solidFill>
                  <a:srgbClr val="666666"/>
                </a:solidFill>
                <a:latin typeface="Poppins"/>
                <a:ea typeface="Poppins"/>
                <a:cs typeface="Poppins"/>
                <a:sym typeface="Poppins"/>
              </a:rPr>
              <a:t>Prophète</a:t>
            </a:r>
            <a:endParaRPr baseline="-25000" sz="1200">
              <a:solidFill>
                <a:srgbClr val="666666"/>
              </a:solidFill>
              <a:latin typeface="Poppins"/>
              <a:ea typeface="Poppins"/>
              <a:cs typeface="Poppins"/>
              <a:sym typeface="Poppins"/>
            </a:endParaRPr>
          </a:p>
          <a:p>
            <a:pPr indent="-285750" lvl="0" marL="457200" rtl="0" algn="l">
              <a:lnSpc>
                <a:spcPct val="115000"/>
              </a:lnSpc>
              <a:spcBef>
                <a:spcPts val="1000"/>
              </a:spcBef>
              <a:spcAft>
                <a:spcPts val="0"/>
              </a:spcAft>
              <a:buClr>
                <a:schemeClr val="dk1"/>
              </a:buClr>
              <a:buSzPts val="900"/>
              <a:buFont typeface="Poppins"/>
              <a:buChar char="●"/>
            </a:pPr>
            <a:r>
              <a:rPr lang="fr" sz="900">
                <a:solidFill>
                  <a:schemeClr val="dk1"/>
                </a:solidFill>
                <a:latin typeface="Poppins"/>
                <a:ea typeface="Poppins"/>
                <a:cs typeface="Poppins"/>
                <a:sym typeface="Poppins"/>
              </a:rPr>
              <a:t>Car Dieu met ses paroles dans la bouche de ses prophètes, comme Jésus et Moïse (Deut 18:18, Jn 12:49) et que le paraclet est semblable à Jésus et Moïse parce qu'il répète les paroles de Dieu.</a:t>
            </a:r>
            <a:endParaRPr sz="900">
              <a:solidFill>
                <a:schemeClr val="dk1"/>
              </a:solidFill>
              <a:latin typeface="Poppins"/>
              <a:ea typeface="Poppins"/>
              <a:cs typeface="Poppins"/>
              <a:sym typeface="Poppins"/>
            </a:endParaRPr>
          </a:p>
          <a:p>
            <a:pPr indent="-285750" lvl="0" marL="457200" rtl="0" algn="l">
              <a:lnSpc>
                <a:spcPct val="115000"/>
              </a:lnSpc>
              <a:spcBef>
                <a:spcPts val="1000"/>
              </a:spcBef>
              <a:spcAft>
                <a:spcPts val="0"/>
              </a:spcAft>
              <a:buClr>
                <a:schemeClr val="dk1"/>
              </a:buClr>
              <a:buSzPts val="900"/>
              <a:buFont typeface="Poppins"/>
              <a:buChar char="●"/>
            </a:pPr>
            <a:r>
              <a:rPr lang="fr" sz="900">
                <a:solidFill>
                  <a:schemeClr val="dk1"/>
                </a:solidFill>
                <a:latin typeface="Poppins"/>
                <a:ea typeface="Poppins"/>
                <a:cs typeface="Poppins"/>
                <a:sym typeface="Poppins"/>
              </a:rPr>
              <a:t>Donc le paraclet est un prophète.</a:t>
            </a:r>
            <a:endParaRPr sz="900">
              <a:solidFill>
                <a:schemeClr val="dk1"/>
              </a:solidFill>
              <a:latin typeface="Poppins"/>
              <a:ea typeface="Poppins"/>
              <a:cs typeface="Poppins"/>
              <a:sym typeface="Poppins"/>
            </a:endParaRPr>
          </a:p>
          <a:p>
            <a:pPr indent="0" lvl="0" marL="0" rtl="0" algn="r">
              <a:lnSpc>
                <a:spcPct val="115000"/>
              </a:lnSpc>
              <a:spcBef>
                <a:spcPts val="1000"/>
              </a:spcBef>
              <a:spcAft>
                <a:spcPts val="0"/>
              </a:spcAft>
              <a:buClr>
                <a:schemeClr val="dk1"/>
              </a:buClr>
              <a:buSzPts val="1100"/>
              <a:buFont typeface="Arial"/>
              <a:buNone/>
            </a:pPr>
            <a:r>
              <a:rPr lang="fr" sz="800" u="sng">
                <a:solidFill>
                  <a:srgbClr val="1155CC"/>
                </a:solidFill>
                <a:latin typeface="Poppins"/>
                <a:ea typeface="Poppins"/>
                <a:cs typeface="Poppins"/>
                <a:sym typeface="Poppins"/>
                <a:hlinkClick r:id="rId3">
                  <a:extLst>
                    <a:ext uri="{A12FA001-AC4F-418D-AE19-62706E023703}">
                      <ahyp:hlinkClr val="tx"/>
                    </a:ext>
                  </a:extLst>
                </a:hlinkClick>
              </a:rPr>
              <a:t>voir la réfutation ➡️</a:t>
            </a:r>
            <a:endParaRPr sz="900">
              <a:solidFill>
                <a:schemeClr val="dk1"/>
              </a:solidFill>
              <a:latin typeface="Poppins"/>
              <a:ea typeface="Poppins"/>
              <a:cs typeface="Poppins"/>
              <a:sym typeface="Poppins"/>
            </a:endParaRPr>
          </a:p>
          <a:p>
            <a:pPr indent="0" lvl="0" marL="0" rtl="0" algn="l">
              <a:spcBef>
                <a:spcPts val="100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201721a77e0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201721a77e0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400"/>
              </a:spcBef>
              <a:spcAft>
                <a:spcPts val="0"/>
              </a:spcAft>
              <a:buClr>
                <a:schemeClr val="dk1"/>
              </a:buClr>
              <a:buSzPts val="1100"/>
              <a:buFont typeface="Arial"/>
              <a:buNone/>
            </a:pPr>
            <a:r>
              <a:rPr lang="fr" sz="1200">
                <a:solidFill>
                  <a:srgbClr val="666666"/>
                </a:solidFill>
                <a:latin typeface="Poppins"/>
                <a:ea typeface="Poppins"/>
                <a:cs typeface="Poppins"/>
                <a:sym typeface="Poppins"/>
              </a:rPr>
              <a:t>Argument 2 / </a:t>
            </a:r>
            <a:r>
              <a:rPr baseline="-25000" lang="fr" sz="1200">
                <a:solidFill>
                  <a:srgbClr val="666666"/>
                </a:solidFill>
                <a:latin typeface="Poppins"/>
                <a:ea typeface="Poppins"/>
                <a:cs typeface="Poppins"/>
                <a:sym typeface="Poppins"/>
              </a:rPr>
              <a:t>Saint Esprit Dieu</a:t>
            </a:r>
            <a:endParaRPr baseline="-25000" sz="1200">
              <a:solidFill>
                <a:srgbClr val="666666"/>
              </a:solidFill>
              <a:latin typeface="Poppins"/>
              <a:ea typeface="Poppins"/>
              <a:cs typeface="Poppins"/>
              <a:sym typeface="Poppins"/>
            </a:endParaRPr>
          </a:p>
          <a:p>
            <a:pPr indent="-285750" lvl="0" marL="457200" rtl="0" algn="l">
              <a:lnSpc>
                <a:spcPct val="115000"/>
              </a:lnSpc>
              <a:spcBef>
                <a:spcPts val="1000"/>
              </a:spcBef>
              <a:spcAft>
                <a:spcPts val="0"/>
              </a:spcAft>
              <a:buClr>
                <a:schemeClr val="dk1"/>
              </a:buClr>
              <a:buSzPts val="900"/>
              <a:buFont typeface="Poppins"/>
              <a:buChar char="●"/>
            </a:pPr>
            <a:r>
              <a:rPr lang="fr" sz="900">
                <a:solidFill>
                  <a:schemeClr val="dk1"/>
                </a:solidFill>
                <a:latin typeface="Poppins"/>
                <a:ea typeface="Poppins"/>
                <a:cs typeface="Poppins"/>
                <a:sym typeface="Poppins"/>
              </a:rPr>
              <a:t>Car Jésus décrit le paraclet comme quelqu'un qui ne parle pas de lui-même et que Dieu parle toujours de lui-même et il ne pourra pas répéter les paroles de quelqu’un d’autres (Jn 16:13).</a:t>
            </a:r>
            <a:endParaRPr sz="900">
              <a:solidFill>
                <a:schemeClr val="dk1"/>
              </a:solidFill>
              <a:latin typeface="Poppins"/>
              <a:ea typeface="Poppins"/>
              <a:cs typeface="Poppins"/>
              <a:sym typeface="Poppins"/>
            </a:endParaRPr>
          </a:p>
          <a:p>
            <a:pPr indent="-285750" lvl="0" marL="457200" rtl="0" algn="l">
              <a:lnSpc>
                <a:spcPct val="115000"/>
              </a:lnSpc>
              <a:spcBef>
                <a:spcPts val="1000"/>
              </a:spcBef>
              <a:spcAft>
                <a:spcPts val="0"/>
              </a:spcAft>
              <a:buClr>
                <a:schemeClr val="dk1"/>
              </a:buClr>
              <a:buSzPts val="900"/>
              <a:buFont typeface="Poppins"/>
              <a:buChar char="●"/>
            </a:pPr>
            <a:r>
              <a:rPr lang="fr" sz="900">
                <a:solidFill>
                  <a:schemeClr val="dk1"/>
                </a:solidFill>
                <a:latin typeface="Poppins"/>
                <a:ea typeface="Poppins"/>
                <a:cs typeface="Poppins"/>
                <a:sym typeface="Poppins"/>
              </a:rPr>
              <a:t>Alors si le Saint Esprit est Dieu alors il n’est pas question de lui.</a:t>
            </a:r>
            <a:endParaRPr sz="900">
              <a:solidFill>
                <a:schemeClr val="dk1"/>
              </a:solidFill>
              <a:latin typeface="Poppins"/>
              <a:ea typeface="Poppins"/>
              <a:cs typeface="Poppins"/>
              <a:sym typeface="Poppins"/>
            </a:endParaRPr>
          </a:p>
          <a:p>
            <a:pPr indent="0" lvl="0" marL="0" rtl="0" algn="r">
              <a:lnSpc>
                <a:spcPct val="115000"/>
              </a:lnSpc>
              <a:spcBef>
                <a:spcPts val="1000"/>
              </a:spcBef>
              <a:spcAft>
                <a:spcPts val="0"/>
              </a:spcAft>
              <a:buClr>
                <a:schemeClr val="dk1"/>
              </a:buClr>
              <a:buSzPts val="1100"/>
              <a:buFont typeface="Arial"/>
              <a:buNone/>
            </a:pPr>
            <a:r>
              <a:rPr lang="fr" sz="800" u="sng">
                <a:solidFill>
                  <a:srgbClr val="1155CC"/>
                </a:solidFill>
                <a:latin typeface="Poppins"/>
                <a:ea typeface="Poppins"/>
                <a:cs typeface="Poppins"/>
                <a:sym typeface="Poppins"/>
                <a:hlinkClick r:id="rId2">
                  <a:extLst>
                    <a:ext uri="{A12FA001-AC4F-418D-AE19-62706E023703}">
                      <ahyp:hlinkClr val="tx"/>
                    </a:ext>
                  </a:extLst>
                </a:hlinkClick>
              </a:rPr>
              <a:t>voir la réfutation ➡️</a:t>
            </a:r>
            <a:endParaRPr sz="800">
              <a:solidFill>
                <a:schemeClr val="dk1"/>
              </a:solidFill>
              <a:latin typeface="Poppins"/>
              <a:ea typeface="Poppins"/>
              <a:cs typeface="Poppins"/>
              <a:sym typeface="Poppins"/>
            </a:endParaRPr>
          </a:p>
          <a:p>
            <a:pPr indent="0" lvl="0" marL="0" rtl="0" algn="l">
              <a:lnSpc>
                <a:spcPct val="115000"/>
              </a:lnSpc>
              <a:spcBef>
                <a:spcPts val="1400"/>
              </a:spcBef>
              <a:spcAft>
                <a:spcPts val="0"/>
              </a:spcAft>
              <a:buClr>
                <a:schemeClr val="dk1"/>
              </a:buClr>
              <a:buSzPts val="1100"/>
              <a:buFont typeface="Arial"/>
              <a:buNone/>
            </a:pPr>
            <a:r>
              <a:rPr lang="fr" sz="1200">
                <a:solidFill>
                  <a:srgbClr val="666666"/>
                </a:solidFill>
                <a:latin typeface="Poppins"/>
                <a:ea typeface="Poppins"/>
                <a:cs typeface="Poppins"/>
                <a:sym typeface="Poppins"/>
              </a:rPr>
              <a:t>Argument 3 / </a:t>
            </a:r>
            <a:r>
              <a:rPr baseline="-25000" lang="fr" sz="1200">
                <a:solidFill>
                  <a:srgbClr val="666666"/>
                </a:solidFill>
                <a:latin typeface="Poppins"/>
                <a:ea typeface="Poppins"/>
                <a:cs typeface="Poppins"/>
                <a:sym typeface="Poppins"/>
              </a:rPr>
              <a:t>Muhammad Paraclet</a:t>
            </a:r>
            <a:endParaRPr baseline="-25000" sz="1200">
              <a:solidFill>
                <a:srgbClr val="666666"/>
              </a:solidFill>
              <a:latin typeface="Poppins"/>
              <a:ea typeface="Poppins"/>
              <a:cs typeface="Poppins"/>
              <a:sym typeface="Poppins"/>
            </a:endParaRPr>
          </a:p>
          <a:p>
            <a:pPr indent="-285750" lvl="0" marL="457200" rtl="0" algn="l">
              <a:lnSpc>
                <a:spcPct val="115000"/>
              </a:lnSpc>
              <a:spcBef>
                <a:spcPts val="1000"/>
              </a:spcBef>
              <a:spcAft>
                <a:spcPts val="0"/>
              </a:spcAft>
              <a:buClr>
                <a:schemeClr val="dk1"/>
              </a:buClr>
              <a:buSzPts val="900"/>
              <a:buFont typeface="Poppins"/>
              <a:buChar char="●"/>
            </a:pPr>
            <a:r>
              <a:rPr lang="fr" sz="900">
                <a:solidFill>
                  <a:schemeClr val="dk1"/>
                </a:solidFill>
                <a:latin typeface="Poppins"/>
                <a:ea typeface="Poppins"/>
                <a:cs typeface="Poppins"/>
                <a:sym typeface="Poppins"/>
              </a:rPr>
              <a:t>Car Muhammad répète les paroles de Dieu (Coran 53:2-4).</a:t>
            </a:r>
            <a:endParaRPr sz="900">
              <a:solidFill>
                <a:schemeClr val="dk1"/>
              </a:solidFill>
              <a:latin typeface="Poppins"/>
              <a:ea typeface="Poppins"/>
              <a:cs typeface="Poppins"/>
              <a:sym typeface="Poppins"/>
            </a:endParaRPr>
          </a:p>
          <a:p>
            <a:pPr indent="-285750" lvl="0" marL="457200" rtl="0" algn="l">
              <a:lnSpc>
                <a:spcPct val="115000"/>
              </a:lnSpc>
              <a:spcBef>
                <a:spcPts val="1000"/>
              </a:spcBef>
              <a:spcAft>
                <a:spcPts val="0"/>
              </a:spcAft>
              <a:buClr>
                <a:schemeClr val="dk1"/>
              </a:buClr>
              <a:buSzPts val="900"/>
              <a:buFont typeface="Poppins"/>
              <a:buChar char="●"/>
            </a:pPr>
            <a:r>
              <a:rPr lang="fr" sz="900">
                <a:solidFill>
                  <a:schemeClr val="dk1"/>
                </a:solidFill>
                <a:latin typeface="Poppins"/>
                <a:ea typeface="Poppins"/>
                <a:cs typeface="Poppins"/>
                <a:sym typeface="Poppins"/>
              </a:rPr>
              <a:t>Alors il est le Paraclet</a:t>
            </a:r>
            <a:endParaRPr sz="900">
              <a:solidFill>
                <a:schemeClr val="dk1"/>
              </a:solidFill>
              <a:latin typeface="Poppins"/>
              <a:ea typeface="Poppins"/>
              <a:cs typeface="Poppins"/>
              <a:sym typeface="Poppins"/>
            </a:endParaRPr>
          </a:p>
          <a:p>
            <a:pPr indent="0" lvl="0" marL="0" rtl="0" algn="r">
              <a:lnSpc>
                <a:spcPct val="115000"/>
              </a:lnSpc>
              <a:spcBef>
                <a:spcPts val="1000"/>
              </a:spcBef>
              <a:spcAft>
                <a:spcPts val="0"/>
              </a:spcAft>
              <a:buClr>
                <a:schemeClr val="dk1"/>
              </a:buClr>
              <a:buSzPts val="1100"/>
              <a:buFont typeface="Arial"/>
              <a:buNone/>
            </a:pPr>
            <a:r>
              <a:rPr lang="fr" sz="800" u="sng">
                <a:solidFill>
                  <a:srgbClr val="1155CC"/>
                </a:solidFill>
                <a:latin typeface="Poppins"/>
                <a:ea typeface="Poppins"/>
                <a:cs typeface="Poppins"/>
                <a:sym typeface="Poppins"/>
                <a:hlinkClick r:id="rId3">
                  <a:extLst>
                    <a:ext uri="{A12FA001-AC4F-418D-AE19-62706E023703}">
                      <ahyp:hlinkClr val="tx"/>
                    </a:ext>
                  </a:extLst>
                </a:hlinkClick>
              </a:rPr>
              <a:t>voir la réfutation ➡️</a:t>
            </a:r>
            <a:endParaRPr sz="800">
              <a:solidFill>
                <a:schemeClr val="dk1"/>
              </a:solidFill>
              <a:latin typeface="Poppins"/>
              <a:ea typeface="Poppins"/>
              <a:cs typeface="Poppins"/>
              <a:sym typeface="Poppins"/>
            </a:endParaRPr>
          </a:p>
          <a:p>
            <a:pPr indent="0" lvl="0" marL="0" rtl="0" algn="l">
              <a:spcBef>
                <a:spcPts val="100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201721a77e0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201721a77e0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400"/>
              </a:spcBef>
              <a:spcAft>
                <a:spcPts val="0"/>
              </a:spcAft>
              <a:buClr>
                <a:schemeClr val="dk1"/>
              </a:buClr>
              <a:buSzPts val="1100"/>
              <a:buFont typeface="Arial"/>
              <a:buNone/>
            </a:pPr>
            <a:r>
              <a:rPr lang="fr" sz="1200">
                <a:solidFill>
                  <a:srgbClr val="666666"/>
                </a:solidFill>
                <a:latin typeface="Poppins"/>
                <a:ea typeface="Poppins"/>
                <a:cs typeface="Poppins"/>
                <a:sym typeface="Poppins"/>
              </a:rPr>
              <a:t>Réfutation 1 </a:t>
            </a:r>
            <a:r>
              <a:rPr baseline="30000" lang="fr" sz="1200">
                <a:solidFill>
                  <a:srgbClr val="666666"/>
                </a:solidFill>
                <a:latin typeface="Poppins"/>
                <a:ea typeface="Poppins"/>
                <a:cs typeface="Poppins"/>
                <a:sym typeface="Poppins"/>
              </a:rPr>
              <a:t>Pas plus grand</a:t>
            </a:r>
            <a:r>
              <a:rPr lang="fr" sz="1200">
                <a:solidFill>
                  <a:srgbClr val="666666"/>
                </a:solidFill>
                <a:latin typeface="Poppins"/>
                <a:ea typeface="Poppins"/>
                <a:cs typeface="Poppins"/>
                <a:sym typeface="Poppins"/>
              </a:rPr>
              <a:t> / </a:t>
            </a:r>
            <a:r>
              <a:rPr baseline="-25000" lang="fr" sz="1200" u="sng">
                <a:solidFill>
                  <a:srgbClr val="1155CC"/>
                </a:solidFill>
                <a:latin typeface="Poppins"/>
                <a:ea typeface="Poppins"/>
                <a:cs typeface="Poppins"/>
                <a:sym typeface="Poppins"/>
                <a:hlinkClick r:id="rId2">
                  <a:extLst>
                    <a:ext uri="{A12FA001-AC4F-418D-AE19-62706E023703}">
                      <ahyp:hlinkClr val="tx"/>
                    </a:ext>
                  </a:extLst>
                </a:hlinkClick>
              </a:rPr>
              <a:t>Arg 1</a:t>
            </a:r>
            <a:r>
              <a:rPr baseline="-25000" lang="fr" sz="1200">
                <a:solidFill>
                  <a:srgbClr val="666666"/>
                </a:solidFill>
                <a:latin typeface="Poppins"/>
                <a:ea typeface="Poppins"/>
                <a:cs typeface="Poppins"/>
                <a:sym typeface="Poppins"/>
              </a:rPr>
              <a:t>, </a:t>
            </a:r>
            <a:r>
              <a:rPr baseline="-25000" lang="fr" sz="1200" u="sng">
                <a:solidFill>
                  <a:srgbClr val="1155CC"/>
                </a:solidFill>
                <a:latin typeface="Poppins"/>
                <a:ea typeface="Poppins"/>
                <a:cs typeface="Poppins"/>
                <a:sym typeface="Poppins"/>
                <a:hlinkClick r:id="rId3">
                  <a:extLst>
                    <a:ext uri="{A12FA001-AC4F-418D-AE19-62706E023703}">
                      <ahyp:hlinkClr val="tx"/>
                    </a:ext>
                  </a:extLst>
                </a:hlinkClick>
              </a:rPr>
              <a:t>Arg 1 bis</a:t>
            </a:r>
            <a:endParaRPr baseline="-25000" sz="1200">
              <a:solidFill>
                <a:srgbClr val="666666"/>
              </a:solidFill>
              <a:latin typeface="Poppins"/>
              <a:ea typeface="Poppins"/>
              <a:cs typeface="Poppins"/>
              <a:sym typeface="Poppins"/>
            </a:endParaRPr>
          </a:p>
          <a:p>
            <a:pPr indent="0" lvl="0" marL="0" rtl="0" algn="l">
              <a:lnSpc>
                <a:spcPct val="115000"/>
              </a:lnSpc>
              <a:spcBef>
                <a:spcPts val="1000"/>
              </a:spcBef>
              <a:spcAft>
                <a:spcPts val="0"/>
              </a:spcAft>
              <a:buClr>
                <a:schemeClr val="dk1"/>
              </a:buClr>
              <a:buSzPts val="1100"/>
              <a:buFont typeface="Arial"/>
              <a:buNone/>
            </a:pPr>
            <a:r>
              <a:rPr i="1" lang="fr" sz="900" u="sng">
                <a:solidFill>
                  <a:schemeClr val="dk1"/>
                </a:solidFill>
                <a:latin typeface="Poppins"/>
                <a:ea typeface="Poppins"/>
                <a:cs typeface="Poppins"/>
                <a:sym typeface="Poppins"/>
              </a:rPr>
              <a:t>Comment le Saint Esprit ne parle-t-il pas de lui-même en étant Dieu ?</a:t>
            </a:r>
            <a:endParaRPr i="1" sz="900" u="sng">
              <a:solidFill>
                <a:schemeClr val="dk1"/>
              </a:solidFill>
              <a:latin typeface="Poppins"/>
              <a:ea typeface="Poppins"/>
              <a:cs typeface="Poppins"/>
              <a:sym typeface="Poppins"/>
            </a:endParaRPr>
          </a:p>
          <a:p>
            <a:pPr indent="0" lvl="0" marL="0" rtl="0" algn="l">
              <a:lnSpc>
                <a:spcPct val="115000"/>
              </a:lnSpc>
              <a:spcBef>
                <a:spcPts val="1000"/>
              </a:spcBef>
              <a:spcAft>
                <a:spcPts val="0"/>
              </a:spcAft>
              <a:buClr>
                <a:schemeClr val="dk1"/>
              </a:buClr>
              <a:buSzPts val="1100"/>
              <a:buFont typeface="Arial"/>
              <a:buNone/>
            </a:pPr>
            <a:r>
              <a:rPr lang="fr" sz="900">
                <a:solidFill>
                  <a:srgbClr val="0000FF"/>
                </a:solidFill>
                <a:latin typeface="Poppins"/>
                <a:ea typeface="Poppins"/>
                <a:cs typeface="Poppins"/>
                <a:sym typeface="Poppins"/>
              </a:rPr>
              <a:t>Saint Jean Chrysostome</a:t>
            </a:r>
            <a:endParaRPr sz="900">
              <a:solidFill>
                <a:srgbClr val="0000FF"/>
              </a:solidFill>
              <a:latin typeface="Poppins"/>
              <a:ea typeface="Poppins"/>
              <a:cs typeface="Poppins"/>
              <a:sym typeface="Poppins"/>
            </a:endParaRPr>
          </a:p>
          <a:p>
            <a:pPr indent="0" lvl="0" marL="457200" rtl="0" algn="l">
              <a:lnSpc>
                <a:spcPct val="115000"/>
              </a:lnSpc>
              <a:spcBef>
                <a:spcPts val="1000"/>
              </a:spcBef>
              <a:spcAft>
                <a:spcPts val="0"/>
              </a:spcAft>
              <a:buClr>
                <a:schemeClr val="dk1"/>
              </a:buClr>
              <a:buSzPts val="1100"/>
              <a:buFont typeface="Arial"/>
              <a:buNone/>
            </a:pPr>
            <a:r>
              <a:rPr lang="fr" sz="900">
                <a:solidFill>
                  <a:srgbClr val="0000FF"/>
                </a:solidFill>
                <a:latin typeface="Poppins"/>
                <a:ea typeface="Poppins"/>
                <a:cs typeface="Poppins"/>
                <a:sym typeface="Poppins"/>
              </a:rPr>
              <a:t>Ces paroles: «Vous ne pouvez porter maintenant ces vérités», (mais vous le pourrez plus tard) et ces autres: «L'Esprit saint vous conduira à toute vérité», pouvaient donner aux Apôtres </a:t>
            </a:r>
            <a:r>
              <a:rPr b="1" lang="fr" sz="900">
                <a:solidFill>
                  <a:srgbClr val="0000FF"/>
                </a:solidFill>
                <a:latin typeface="Poppins"/>
                <a:ea typeface="Poppins"/>
                <a:cs typeface="Poppins"/>
                <a:sym typeface="Poppins"/>
              </a:rPr>
              <a:t>la pensée que l'Esprit saint était plus grand que lui</a:t>
            </a:r>
            <a:r>
              <a:rPr lang="fr" sz="900">
                <a:solidFill>
                  <a:srgbClr val="0000FF"/>
                </a:solidFill>
                <a:latin typeface="Poppins"/>
                <a:ea typeface="Poppins"/>
                <a:cs typeface="Poppins"/>
                <a:sym typeface="Poppins"/>
              </a:rPr>
              <a:t>, </a:t>
            </a:r>
            <a:r>
              <a:rPr b="1" lang="fr" sz="900">
                <a:solidFill>
                  <a:srgbClr val="0000FF"/>
                </a:solidFill>
                <a:latin typeface="Poppins"/>
                <a:ea typeface="Poppins"/>
                <a:cs typeface="Poppins"/>
                <a:sym typeface="Poppins"/>
              </a:rPr>
              <a:t>il (Jésus) se hâte donc d'ajouter</a:t>
            </a:r>
            <a:r>
              <a:rPr lang="fr" sz="900">
                <a:solidFill>
                  <a:srgbClr val="0000FF"/>
                </a:solidFill>
                <a:latin typeface="Poppins"/>
                <a:ea typeface="Poppins"/>
                <a:cs typeface="Poppins"/>
                <a:sym typeface="Poppins"/>
              </a:rPr>
              <a:t>: «Car </a:t>
            </a:r>
            <a:r>
              <a:rPr b="1" lang="fr" sz="900">
                <a:solidFill>
                  <a:srgbClr val="0000FF"/>
                </a:solidFill>
                <a:latin typeface="Poppins"/>
                <a:ea typeface="Poppins"/>
                <a:cs typeface="Poppins"/>
                <a:sym typeface="Poppins"/>
              </a:rPr>
              <a:t>il ne parlera pas de lui-même</a:t>
            </a:r>
            <a:r>
              <a:rPr lang="fr" sz="900">
                <a:solidFill>
                  <a:srgbClr val="0000FF"/>
                </a:solidFill>
                <a:latin typeface="Poppins"/>
                <a:ea typeface="Poppins"/>
                <a:cs typeface="Poppins"/>
                <a:sym typeface="Poppins"/>
              </a:rPr>
              <a:t>», etc.</a:t>
            </a:r>
            <a:endParaRPr i="1" sz="900" u="sng">
              <a:solidFill>
                <a:schemeClr val="dk1"/>
              </a:solidFill>
              <a:latin typeface="Poppins"/>
              <a:ea typeface="Poppins"/>
              <a:cs typeface="Poppins"/>
              <a:sym typeface="Poppins"/>
            </a:endParaRPr>
          </a:p>
          <a:p>
            <a:pPr indent="0" lvl="0" marL="0" rtl="0" algn="l">
              <a:lnSpc>
                <a:spcPct val="115000"/>
              </a:lnSpc>
              <a:spcBef>
                <a:spcPts val="1000"/>
              </a:spcBef>
              <a:spcAft>
                <a:spcPts val="1000"/>
              </a:spcAft>
              <a:buClr>
                <a:schemeClr val="dk1"/>
              </a:buClr>
              <a:buSzPts val="1100"/>
              <a:buFont typeface="Arial"/>
              <a:buNone/>
            </a:pPr>
            <a:r>
              <a:rPr lang="fr" sz="900">
                <a:solidFill>
                  <a:schemeClr val="dk1"/>
                </a:solidFill>
                <a:latin typeface="Poppins"/>
                <a:ea typeface="Poppins"/>
                <a:cs typeface="Poppins"/>
                <a:sym typeface="Poppins"/>
              </a:rPr>
              <a:t>D'après Saint Jean Chrysostome, il faut comprendre la phrase «Car il ne parlera pas de lui-même» (Jn 16:13) par une affirmation que </a:t>
            </a:r>
            <a:r>
              <a:rPr b="1" lang="fr" sz="900">
                <a:solidFill>
                  <a:schemeClr val="dk1"/>
                </a:solidFill>
                <a:latin typeface="Poppins"/>
                <a:ea typeface="Poppins"/>
                <a:cs typeface="Poppins"/>
                <a:sym typeface="Poppins"/>
              </a:rPr>
              <a:t>le Saint Esprit n’est pas plus grand que le Christ</a:t>
            </a:r>
            <a:r>
              <a:rPr lang="fr" sz="900">
                <a:solidFill>
                  <a:schemeClr val="dk1"/>
                </a:solidFill>
                <a:latin typeface="Poppins"/>
                <a:ea typeface="Poppins"/>
                <a:cs typeface="Poppins"/>
                <a:sym typeface="Poppins"/>
              </a:rPr>
              <a:t>. Le saint esprit viens continuer le travail que jésus à commencé dans les apôtres (l'église) en complétant la base que le christ a posé et donc il y a une unité dans l’enseignement et </a:t>
            </a:r>
            <a:r>
              <a:rPr b="1" lang="fr" sz="900">
                <a:solidFill>
                  <a:schemeClr val="dk1"/>
                </a:solidFill>
                <a:latin typeface="Poppins"/>
                <a:ea typeface="Poppins"/>
                <a:cs typeface="Poppins"/>
                <a:sym typeface="Poppins"/>
              </a:rPr>
              <a:t>synergie entre les hypostases divine</a:t>
            </a:r>
            <a:r>
              <a:rPr lang="fr" sz="900">
                <a:solidFill>
                  <a:schemeClr val="dk1"/>
                </a:solidFill>
                <a:latin typeface="Poppins"/>
                <a:ea typeface="Poppins"/>
                <a:cs typeface="Poppins"/>
                <a:sym typeface="Poppins"/>
              </a:rPr>
              <a:t> </a:t>
            </a:r>
            <a:r>
              <a:rPr baseline="30000" lang="fr" sz="900">
                <a:solidFill>
                  <a:schemeClr val="dk1"/>
                </a:solidFill>
                <a:latin typeface="Poppins"/>
                <a:ea typeface="Poppins"/>
                <a:cs typeface="Poppins"/>
                <a:sym typeface="Poppins"/>
              </a:rPr>
              <a:t>(slt)</a:t>
            </a:r>
            <a:r>
              <a:rPr lang="fr" sz="900">
                <a:solidFill>
                  <a:schemeClr val="dk1"/>
                </a:solidFill>
                <a:latin typeface="Poppins"/>
                <a:ea typeface="Poppins"/>
                <a:cs typeface="Poppins"/>
                <a:sym typeface="Poppins"/>
              </a:rPr>
              <a:t>. Jésus n’a donc pas dit la phrase « Car il ne parlera pas de lui-même » (Jn 16:13) pour décrire la condition d’un prophète.</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201721a77e0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201721a77e0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400"/>
              </a:spcBef>
              <a:spcAft>
                <a:spcPts val="0"/>
              </a:spcAft>
              <a:buClr>
                <a:schemeClr val="dk1"/>
              </a:buClr>
              <a:buSzPts val="1100"/>
              <a:buFont typeface="Arial"/>
              <a:buNone/>
            </a:pPr>
            <a:r>
              <a:rPr lang="fr" sz="1200">
                <a:solidFill>
                  <a:srgbClr val="666666"/>
                </a:solidFill>
                <a:latin typeface="Poppins"/>
                <a:ea typeface="Poppins"/>
                <a:cs typeface="Poppins"/>
                <a:sym typeface="Poppins"/>
              </a:rPr>
              <a:t>Réfutation 2 </a:t>
            </a:r>
            <a:r>
              <a:rPr baseline="30000" lang="fr" sz="1200">
                <a:solidFill>
                  <a:srgbClr val="666666"/>
                </a:solidFill>
                <a:latin typeface="Poppins"/>
                <a:ea typeface="Poppins"/>
                <a:cs typeface="Poppins"/>
                <a:sym typeface="Poppins"/>
              </a:rPr>
              <a:t>Synergie divine</a:t>
            </a:r>
            <a:r>
              <a:rPr lang="fr" sz="1200">
                <a:solidFill>
                  <a:srgbClr val="666666"/>
                </a:solidFill>
                <a:latin typeface="Poppins"/>
                <a:ea typeface="Poppins"/>
                <a:cs typeface="Poppins"/>
                <a:sym typeface="Poppins"/>
              </a:rPr>
              <a:t> / </a:t>
            </a:r>
            <a:r>
              <a:rPr baseline="-25000" lang="fr" sz="1200" u="sng">
                <a:solidFill>
                  <a:srgbClr val="1155CC"/>
                </a:solidFill>
                <a:latin typeface="Poppins"/>
                <a:ea typeface="Poppins"/>
                <a:cs typeface="Poppins"/>
                <a:sym typeface="Poppins"/>
                <a:hlinkClick r:id="rId2">
                  <a:extLst>
                    <a:ext uri="{A12FA001-AC4F-418D-AE19-62706E023703}">
                      <ahyp:hlinkClr val="tx"/>
                    </a:ext>
                  </a:extLst>
                </a:hlinkClick>
              </a:rPr>
              <a:t>Arg 2</a:t>
            </a:r>
            <a:endParaRPr baseline="-25000" sz="1200">
              <a:solidFill>
                <a:srgbClr val="666666"/>
              </a:solidFill>
              <a:latin typeface="Poppins"/>
              <a:ea typeface="Poppins"/>
              <a:cs typeface="Poppins"/>
              <a:sym typeface="Poppins"/>
            </a:endParaRPr>
          </a:p>
          <a:p>
            <a:pPr indent="0" lvl="0" marL="0" rtl="0" algn="l">
              <a:lnSpc>
                <a:spcPct val="115000"/>
              </a:lnSpc>
              <a:spcBef>
                <a:spcPts val="1000"/>
              </a:spcBef>
              <a:spcAft>
                <a:spcPts val="0"/>
              </a:spcAft>
              <a:buClr>
                <a:schemeClr val="dk1"/>
              </a:buClr>
              <a:buSzPts val="1100"/>
              <a:buFont typeface="Arial"/>
              <a:buNone/>
            </a:pPr>
            <a:r>
              <a:rPr i="1" lang="fr" sz="900" u="sng">
                <a:solidFill>
                  <a:schemeClr val="dk1"/>
                </a:solidFill>
                <a:latin typeface="Poppins"/>
                <a:ea typeface="Poppins"/>
                <a:cs typeface="Poppins"/>
                <a:sym typeface="Poppins"/>
              </a:rPr>
              <a:t>Comment le Saint Esprit ne parle-t-il pas de lui-même en étant Dieu ?</a:t>
            </a:r>
            <a:endParaRPr sz="900">
              <a:solidFill>
                <a:srgbClr val="0000FF"/>
              </a:solidFill>
              <a:latin typeface="Poppins"/>
              <a:ea typeface="Poppins"/>
              <a:cs typeface="Poppins"/>
              <a:sym typeface="Poppins"/>
            </a:endParaRPr>
          </a:p>
          <a:p>
            <a:pPr indent="0" lvl="0" marL="0" rtl="0" algn="l">
              <a:lnSpc>
                <a:spcPct val="115000"/>
              </a:lnSpc>
              <a:spcBef>
                <a:spcPts val="1000"/>
              </a:spcBef>
              <a:spcAft>
                <a:spcPts val="0"/>
              </a:spcAft>
              <a:buClr>
                <a:schemeClr val="dk1"/>
              </a:buClr>
              <a:buSzPts val="1100"/>
              <a:buFont typeface="Arial"/>
              <a:buNone/>
            </a:pPr>
            <a:r>
              <a:rPr lang="fr" sz="900">
                <a:solidFill>
                  <a:srgbClr val="0000FF"/>
                </a:solidFill>
                <a:latin typeface="Poppins"/>
                <a:ea typeface="Poppins"/>
                <a:cs typeface="Poppins"/>
                <a:sym typeface="Poppins"/>
              </a:rPr>
              <a:t>Saint Augustin</a:t>
            </a:r>
            <a:endParaRPr sz="900">
              <a:solidFill>
                <a:srgbClr val="0000FF"/>
              </a:solidFill>
              <a:latin typeface="Poppins"/>
              <a:ea typeface="Poppins"/>
              <a:cs typeface="Poppins"/>
              <a:sym typeface="Poppins"/>
            </a:endParaRPr>
          </a:p>
          <a:p>
            <a:pPr indent="0" lvl="0" marL="457200" rtl="0" algn="l">
              <a:lnSpc>
                <a:spcPct val="115000"/>
              </a:lnSpc>
              <a:spcBef>
                <a:spcPts val="1000"/>
              </a:spcBef>
              <a:spcAft>
                <a:spcPts val="0"/>
              </a:spcAft>
              <a:buClr>
                <a:schemeClr val="dk1"/>
              </a:buClr>
              <a:buSzPts val="1100"/>
              <a:buFont typeface="Arial"/>
              <a:buNone/>
            </a:pPr>
            <a:r>
              <a:rPr lang="fr" sz="900">
                <a:solidFill>
                  <a:srgbClr val="0000FF"/>
                </a:solidFill>
                <a:latin typeface="Poppins"/>
                <a:ea typeface="Poppins"/>
                <a:cs typeface="Poppins"/>
                <a:sym typeface="Poppins"/>
              </a:rPr>
              <a:t>Ces paroles sont semblables à celles que le Sauveur dit de lui-même: «Je ne puis faire rien de moi-même, mais je juge suivant ce que j'entends» (Jean 5:30), toutefois il parlait ainsi en tant qu'homme. - Or, comme l'Esprit saint n'est pas devenu créature par son union à un être créé, comment entendre en lui ces paroles de Notre-Seigneur? Nous devons les entendre dans ce sens que </a:t>
            </a:r>
            <a:r>
              <a:rPr b="1" lang="fr" sz="900">
                <a:solidFill>
                  <a:srgbClr val="0000FF"/>
                </a:solidFill>
                <a:latin typeface="Poppins"/>
                <a:ea typeface="Poppins"/>
                <a:cs typeface="Poppins"/>
                <a:sym typeface="Poppins"/>
              </a:rPr>
              <a:t>l'Esprit saint n'existe point par lui-même</a:t>
            </a:r>
            <a:r>
              <a:rPr lang="fr" sz="900">
                <a:solidFill>
                  <a:srgbClr val="0000FF"/>
                </a:solidFill>
                <a:latin typeface="Poppins"/>
                <a:ea typeface="Poppins"/>
                <a:cs typeface="Poppins"/>
                <a:sym typeface="Poppins"/>
              </a:rPr>
              <a:t>, car le Fils est né du Père, et </a:t>
            </a:r>
            <a:r>
              <a:rPr b="1" lang="fr" sz="900">
                <a:solidFill>
                  <a:srgbClr val="0000FF"/>
                </a:solidFill>
                <a:latin typeface="Poppins"/>
                <a:ea typeface="Poppins"/>
                <a:cs typeface="Poppins"/>
                <a:sym typeface="Poppins"/>
              </a:rPr>
              <a:t>l'Esprit saint procède du Père</a:t>
            </a:r>
            <a:r>
              <a:rPr lang="fr" sz="900">
                <a:solidFill>
                  <a:srgbClr val="0000FF"/>
                </a:solidFill>
                <a:latin typeface="Poppins"/>
                <a:ea typeface="Poppins"/>
                <a:cs typeface="Poppins"/>
                <a:sym typeface="Poppins"/>
              </a:rPr>
              <a:t>; or quelle différence entre procéder et naître, c'est ce qui demanderait de longues discussions et ce qu'il serait téméraire de définir. </a:t>
            </a:r>
            <a:r>
              <a:rPr b="1" lang="fr" sz="900">
                <a:solidFill>
                  <a:srgbClr val="0000FF"/>
                </a:solidFill>
                <a:latin typeface="Poppins"/>
                <a:ea typeface="Poppins"/>
                <a:cs typeface="Poppins"/>
                <a:sym typeface="Poppins"/>
              </a:rPr>
              <a:t>Entendre pour l'Esprit-Saint (Jean 16:13), c'est savoir, et savoir, c'est être. Puisque donc l'Esprit saint n'existe pas de lui-même, mais par celui de qui il procède, il reçoit la science et la propriété d'entendre de celui duquel il reçoit l'être.</a:t>
            </a:r>
            <a:r>
              <a:rPr lang="fr" sz="900">
                <a:solidFill>
                  <a:srgbClr val="0000FF"/>
                </a:solidFill>
                <a:latin typeface="Poppins"/>
                <a:ea typeface="Poppins"/>
                <a:cs typeface="Poppins"/>
                <a:sym typeface="Poppins"/>
              </a:rPr>
              <a:t> L'Esprit saint entend donc, toujours parce qu'il sait toujours; c'est donc de celui qui lui a donné l'être qu'il a entendu, qu'il entend et qu'il entendra.</a:t>
            </a:r>
            <a:endParaRPr i="1" sz="900" u="sng">
              <a:solidFill>
                <a:schemeClr val="dk1"/>
              </a:solidFill>
              <a:latin typeface="Poppins"/>
              <a:ea typeface="Poppins"/>
              <a:cs typeface="Poppins"/>
              <a:sym typeface="Poppins"/>
            </a:endParaRPr>
          </a:p>
          <a:p>
            <a:pPr indent="0" lvl="0" marL="0" rtl="0" algn="l">
              <a:lnSpc>
                <a:spcPct val="115000"/>
              </a:lnSpc>
              <a:spcBef>
                <a:spcPts val="1000"/>
              </a:spcBef>
              <a:spcAft>
                <a:spcPts val="0"/>
              </a:spcAft>
              <a:buClr>
                <a:schemeClr val="dk1"/>
              </a:buClr>
              <a:buSzPts val="1100"/>
              <a:buFont typeface="Arial"/>
              <a:buNone/>
            </a:pPr>
            <a:r>
              <a:rPr lang="fr" sz="900">
                <a:solidFill>
                  <a:schemeClr val="dk1"/>
                </a:solidFill>
                <a:latin typeface="Poppins"/>
                <a:ea typeface="Poppins"/>
                <a:cs typeface="Poppins"/>
                <a:sym typeface="Poppins"/>
              </a:rPr>
              <a:t>D'après Saint Augustin, pour l’Esprit Saint </a:t>
            </a:r>
            <a:r>
              <a:rPr b="1" lang="fr" sz="900">
                <a:solidFill>
                  <a:schemeClr val="dk1"/>
                </a:solidFill>
                <a:latin typeface="Poppins"/>
                <a:ea typeface="Poppins"/>
                <a:cs typeface="Poppins"/>
                <a:sym typeface="Poppins"/>
              </a:rPr>
              <a:t>entendre c’est exister</a:t>
            </a:r>
            <a:r>
              <a:rPr lang="fr" sz="900">
                <a:solidFill>
                  <a:schemeClr val="dk1"/>
                </a:solidFill>
                <a:latin typeface="Poppins"/>
                <a:ea typeface="Poppins"/>
                <a:cs typeface="Poppins"/>
                <a:sym typeface="Poppins"/>
              </a:rPr>
              <a:t> et </a:t>
            </a:r>
            <a:r>
              <a:rPr b="1" lang="fr" sz="900">
                <a:solidFill>
                  <a:schemeClr val="dk1"/>
                </a:solidFill>
                <a:latin typeface="Poppins"/>
                <a:ea typeface="Poppins"/>
                <a:cs typeface="Poppins"/>
                <a:sym typeface="Poppins"/>
              </a:rPr>
              <a:t>l’Esprit Saint procède du Père et n'existe pas de lui-même</a:t>
            </a:r>
            <a:r>
              <a:rPr lang="fr" sz="900">
                <a:solidFill>
                  <a:schemeClr val="dk1"/>
                </a:solidFill>
                <a:latin typeface="Poppins"/>
                <a:ea typeface="Poppins"/>
                <a:cs typeface="Poppins"/>
                <a:sym typeface="Poppins"/>
              </a:rPr>
              <a:t>. On comprend donc la phrase «Car il ne parlera pas de lui-même» comme une explication des </a:t>
            </a:r>
            <a:r>
              <a:rPr b="1" lang="fr" sz="900">
                <a:solidFill>
                  <a:schemeClr val="dk1"/>
                </a:solidFill>
                <a:latin typeface="Poppins"/>
                <a:ea typeface="Poppins"/>
                <a:cs typeface="Poppins"/>
                <a:sym typeface="Poppins"/>
              </a:rPr>
              <a:t>relations entres les hypostases divine</a:t>
            </a:r>
            <a:r>
              <a:rPr lang="fr" sz="900">
                <a:solidFill>
                  <a:schemeClr val="dk1"/>
                </a:solidFill>
                <a:latin typeface="Poppins"/>
                <a:ea typeface="Poppins"/>
                <a:cs typeface="Poppins"/>
                <a:sym typeface="Poppins"/>
              </a:rPr>
              <a:t> </a:t>
            </a:r>
            <a:r>
              <a:rPr baseline="30000" lang="fr" sz="900">
                <a:solidFill>
                  <a:schemeClr val="dk1"/>
                </a:solidFill>
                <a:latin typeface="Poppins"/>
                <a:ea typeface="Poppins"/>
                <a:cs typeface="Poppins"/>
                <a:sym typeface="Poppins"/>
              </a:rPr>
              <a:t>(slt)</a:t>
            </a:r>
            <a:r>
              <a:rPr lang="fr" sz="900">
                <a:solidFill>
                  <a:schemeClr val="dk1"/>
                </a:solidFill>
                <a:latin typeface="Poppins"/>
                <a:ea typeface="Poppins"/>
                <a:cs typeface="Poppins"/>
                <a:sym typeface="Poppins"/>
              </a:rPr>
              <a:t>.</a:t>
            </a:r>
            <a:endParaRPr sz="900">
              <a:solidFill>
                <a:schemeClr val="dk1"/>
              </a:solidFill>
              <a:latin typeface="Poppins"/>
              <a:ea typeface="Poppins"/>
              <a:cs typeface="Poppins"/>
              <a:sym typeface="Poppins"/>
            </a:endParaRPr>
          </a:p>
          <a:p>
            <a:pPr indent="0" lvl="0" marL="0" rtl="0" algn="l">
              <a:lnSpc>
                <a:spcPct val="115000"/>
              </a:lnSpc>
              <a:spcBef>
                <a:spcPts val="1000"/>
              </a:spcBef>
              <a:spcAft>
                <a:spcPts val="1000"/>
              </a:spcAft>
              <a:buClr>
                <a:schemeClr val="dk1"/>
              </a:buClr>
              <a:buSzPts val="1100"/>
              <a:buFont typeface="Arial"/>
              <a:buNone/>
            </a:pPr>
            <a:r>
              <a:rPr lang="fr" sz="900">
                <a:solidFill>
                  <a:schemeClr val="dk1"/>
                </a:solidFill>
                <a:latin typeface="Poppins"/>
                <a:ea typeface="Poppins"/>
                <a:cs typeface="Poppins"/>
                <a:sym typeface="Poppins"/>
              </a:rPr>
              <a:t>Dans la trinité, </a:t>
            </a:r>
            <a:r>
              <a:rPr b="1" lang="fr" sz="900">
                <a:solidFill>
                  <a:schemeClr val="dk1"/>
                </a:solidFill>
                <a:latin typeface="Poppins"/>
                <a:ea typeface="Poppins"/>
                <a:cs typeface="Poppins"/>
                <a:sym typeface="Poppins"/>
              </a:rPr>
              <a:t>le Saint Esprit ne fait rien de lui-même</a:t>
            </a:r>
            <a:r>
              <a:rPr lang="fr" sz="900">
                <a:solidFill>
                  <a:schemeClr val="dk1"/>
                </a:solidFill>
                <a:latin typeface="Poppins"/>
                <a:ea typeface="Poppins"/>
                <a:cs typeface="Poppins"/>
                <a:sym typeface="Poppins"/>
              </a:rPr>
              <a:t> au vu des relations entre les hypostases divines, car ses dernières sont dans </a:t>
            </a:r>
            <a:r>
              <a:rPr b="1" lang="fr" sz="900">
                <a:solidFill>
                  <a:schemeClr val="dk1"/>
                </a:solidFill>
                <a:latin typeface="Poppins"/>
                <a:ea typeface="Poppins"/>
                <a:cs typeface="Poppins"/>
                <a:sym typeface="Poppins"/>
              </a:rPr>
              <a:t>une synergie</a:t>
            </a:r>
            <a:r>
              <a:rPr lang="fr" sz="900">
                <a:solidFill>
                  <a:schemeClr val="dk1"/>
                </a:solidFill>
                <a:latin typeface="Poppins"/>
                <a:ea typeface="Poppins"/>
                <a:cs typeface="Poppins"/>
                <a:sym typeface="Poppins"/>
              </a:rPr>
              <a:t>, l’une ne fait rien sans la participation d’une autre.</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201721a77e0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201721a77e0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400"/>
              </a:spcBef>
              <a:spcAft>
                <a:spcPts val="0"/>
              </a:spcAft>
              <a:buClr>
                <a:schemeClr val="dk1"/>
              </a:buClr>
              <a:buSzPts val="1100"/>
              <a:buFont typeface="Arial"/>
              <a:buNone/>
            </a:pPr>
            <a:r>
              <a:rPr lang="fr" sz="1200">
                <a:solidFill>
                  <a:srgbClr val="666666"/>
                </a:solidFill>
                <a:latin typeface="Poppins"/>
                <a:ea typeface="Poppins"/>
                <a:cs typeface="Poppins"/>
                <a:sym typeface="Poppins"/>
              </a:rPr>
              <a:t>Réfutation 3 / </a:t>
            </a:r>
            <a:r>
              <a:rPr baseline="-25000" lang="fr" sz="1200" u="sng">
                <a:solidFill>
                  <a:srgbClr val="1155CC"/>
                </a:solidFill>
                <a:latin typeface="Poppins"/>
                <a:ea typeface="Poppins"/>
                <a:cs typeface="Poppins"/>
                <a:sym typeface="Poppins"/>
                <a:hlinkClick r:id="rId2">
                  <a:extLst>
                    <a:ext uri="{A12FA001-AC4F-418D-AE19-62706E023703}">
                      <ahyp:hlinkClr val="tx"/>
                    </a:ext>
                  </a:extLst>
                </a:hlinkClick>
              </a:rPr>
              <a:t>Arg 2</a:t>
            </a:r>
            <a:endParaRPr baseline="-25000" sz="1200">
              <a:solidFill>
                <a:srgbClr val="666666"/>
              </a:solidFill>
              <a:latin typeface="Poppins"/>
              <a:ea typeface="Poppins"/>
              <a:cs typeface="Poppins"/>
              <a:sym typeface="Poppins"/>
            </a:endParaRPr>
          </a:p>
          <a:p>
            <a:pPr indent="0" lvl="0" marL="0" rtl="0" algn="l">
              <a:lnSpc>
                <a:spcPct val="115000"/>
              </a:lnSpc>
              <a:spcBef>
                <a:spcPts val="1000"/>
              </a:spcBef>
              <a:spcAft>
                <a:spcPts val="0"/>
              </a:spcAft>
              <a:buClr>
                <a:schemeClr val="dk1"/>
              </a:buClr>
              <a:buSzPts val="1100"/>
              <a:buFont typeface="Arial"/>
              <a:buNone/>
            </a:pPr>
            <a:r>
              <a:rPr i="1" lang="fr" sz="900" u="sng">
                <a:solidFill>
                  <a:schemeClr val="dk1"/>
                </a:solidFill>
                <a:latin typeface="Poppins"/>
                <a:ea typeface="Poppins"/>
                <a:cs typeface="Poppins"/>
                <a:sym typeface="Poppins"/>
              </a:rPr>
              <a:t>Comment le Saint Esprit ne parle-t-il pas de lui-même en étant l’Esprit de Dieu ?</a:t>
            </a:r>
            <a:endParaRPr b="1" sz="900">
              <a:solidFill>
                <a:srgbClr val="0000FF"/>
              </a:solidFill>
              <a:latin typeface="Poppins"/>
              <a:ea typeface="Poppins"/>
              <a:cs typeface="Poppins"/>
              <a:sym typeface="Poppins"/>
            </a:endParaRPr>
          </a:p>
          <a:p>
            <a:pPr indent="0" lvl="0" marL="0" rtl="0" algn="l">
              <a:lnSpc>
                <a:spcPct val="115000"/>
              </a:lnSpc>
              <a:spcBef>
                <a:spcPts val="1000"/>
              </a:spcBef>
              <a:spcAft>
                <a:spcPts val="0"/>
              </a:spcAft>
              <a:buClr>
                <a:schemeClr val="dk1"/>
              </a:buClr>
              <a:buSzPts val="1100"/>
              <a:buFont typeface="Arial"/>
              <a:buNone/>
            </a:pPr>
            <a:r>
              <a:rPr lang="fr" sz="900">
                <a:solidFill>
                  <a:srgbClr val="0000FF"/>
                </a:solidFill>
                <a:latin typeface="Poppins"/>
                <a:ea typeface="Poppins"/>
                <a:cs typeface="Poppins"/>
                <a:sym typeface="Poppins"/>
              </a:rPr>
              <a:t>1 Corinthiens 2:10</a:t>
            </a:r>
            <a:endParaRPr sz="900">
              <a:solidFill>
                <a:srgbClr val="0000FF"/>
              </a:solidFill>
              <a:latin typeface="Poppins"/>
              <a:ea typeface="Poppins"/>
              <a:cs typeface="Poppins"/>
              <a:sym typeface="Poppins"/>
            </a:endParaRPr>
          </a:p>
          <a:p>
            <a:pPr indent="0" lvl="0" marL="457200" rtl="0" algn="l">
              <a:lnSpc>
                <a:spcPct val="115000"/>
              </a:lnSpc>
              <a:spcBef>
                <a:spcPts val="1000"/>
              </a:spcBef>
              <a:spcAft>
                <a:spcPts val="0"/>
              </a:spcAft>
              <a:buClr>
                <a:schemeClr val="dk1"/>
              </a:buClr>
              <a:buSzPts val="1100"/>
              <a:buFont typeface="Arial"/>
              <a:buNone/>
            </a:pPr>
            <a:r>
              <a:rPr lang="fr" sz="900">
                <a:solidFill>
                  <a:srgbClr val="0000FF"/>
                </a:solidFill>
                <a:latin typeface="Poppins"/>
                <a:ea typeface="Poppins"/>
                <a:cs typeface="Poppins"/>
                <a:sym typeface="Poppins"/>
              </a:rPr>
              <a:t>Dieu nous les a révélées par l'Esprit. Car </a:t>
            </a:r>
            <a:r>
              <a:rPr b="1" lang="fr" sz="900">
                <a:solidFill>
                  <a:srgbClr val="0000FF"/>
                </a:solidFill>
                <a:latin typeface="Poppins"/>
                <a:ea typeface="Poppins"/>
                <a:cs typeface="Poppins"/>
                <a:sym typeface="Poppins"/>
              </a:rPr>
              <a:t>l'Esprit sonde tout, même les profondeurs de Dieu</a:t>
            </a:r>
            <a:r>
              <a:rPr lang="fr" sz="900">
                <a:solidFill>
                  <a:srgbClr val="0000FF"/>
                </a:solidFill>
                <a:latin typeface="Poppins"/>
                <a:ea typeface="Poppins"/>
                <a:cs typeface="Poppins"/>
                <a:sym typeface="Poppins"/>
              </a:rPr>
              <a:t>.</a:t>
            </a:r>
            <a:endParaRPr sz="900">
              <a:solidFill>
                <a:srgbClr val="0000FF"/>
              </a:solidFill>
              <a:latin typeface="Poppins"/>
              <a:ea typeface="Poppins"/>
              <a:cs typeface="Poppins"/>
              <a:sym typeface="Poppins"/>
            </a:endParaRPr>
          </a:p>
          <a:p>
            <a:pPr indent="0" lvl="0" marL="0" rtl="0" algn="l">
              <a:lnSpc>
                <a:spcPct val="115000"/>
              </a:lnSpc>
              <a:spcBef>
                <a:spcPts val="1000"/>
              </a:spcBef>
              <a:spcAft>
                <a:spcPts val="0"/>
              </a:spcAft>
              <a:buClr>
                <a:schemeClr val="dk1"/>
              </a:buClr>
              <a:buSzPts val="1100"/>
              <a:buFont typeface="Arial"/>
              <a:buNone/>
            </a:pPr>
            <a:r>
              <a:rPr lang="fr" sz="900">
                <a:solidFill>
                  <a:srgbClr val="0000FF"/>
                </a:solidFill>
                <a:latin typeface="Poppins"/>
                <a:ea typeface="Poppins"/>
                <a:cs typeface="Poppins"/>
                <a:sym typeface="Poppins"/>
              </a:rPr>
              <a:t>Romains 8:26-27</a:t>
            </a:r>
            <a:endParaRPr sz="900">
              <a:solidFill>
                <a:srgbClr val="0000FF"/>
              </a:solidFill>
              <a:latin typeface="Poppins"/>
              <a:ea typeface="Poppins"/>
              <a:cs typeface="Poppins"/>
              <a:sym typeface="Poppins"/>
            </a:endParaRPr>
          </a:p>
          <a:p>
            <a:pPr indent="0" lvl="0" marL="457200" rtl="0" algn="l">
              <a:lnSpc>
                <a:spcPct val="115000"/>
              </a:lnSpc>
              <a:spcBef>
                <a:spcPts val="1000"/>
              </a:spcBef>
              <a:spcAft>
                <a:spcPts val="0"/>
              </a:spcAft>
              <a:buClr>
                <a:schemeClr val="dk1"/>
              </a:buClr>
              <a:buSzPts val="1100"/>
              <a:buFont typeface="Arial"/>
              <a:buNone/>
            </a:pPr>
            <a:r>
              <a:rPr lang="fr" sz="900">
                <a:solidFill>
                  <a:srgbClr val="0000FF"/>
                </a:solidFill>
                <a:latin typeface="Poppins"/>
                <a:ea typeface="Poppins"/>
                <a:cs typeface="Poppins"/>
                <a:sym typeface="Poppins"/>
              </a:rPr>
              <a:t>De même aussi l'Esprit nous aide dans notre faiblesse, car nous ne savons pas ce qu'il nous convient de demander dans nos prières. Mais </a:t>
            </a:r>
            <a:r>
              <a:rPr b="1" lang="fr" sz="900">
                <a:solidFill>
                  <a:srgbClr val="0000FF"/>
                </a:solidFill>
                <a:latin typeface="Poppins"/>
                <a:ea typeface="Poppins"/>
                <a:cs typeface="Poppins"/>
                <a:sym typeface="Poppins"/>
              </a:rPr>
              <a:t>l'Esprit lui-même intercède</a:t>
            </a:r>
            <a:r>
              <a:rPr lang="fr" sz="900">
                <a:solidFill>
                  <a:srgbClr val="0000FF"/>
                </a:solidFill>
                <a:latin typeface="Poppins"/>
                <a:ea typeface="Poppins"/>
                <a:cs typeface="Poppins"/>
                <a:sym typeface="Poppins"/>
              </a:rPr>
              <a:t> par des soupirs inexprimables; et celui qui sonde les cœurs connaît quelle est la pensée de l'Esprit, parce que </a:t>
            </a:r>
            <a:r>
              <a:rPr b="1" lang="fr" sz="900">
                <a:solidFill>
                  <a:srgbClr val="0000FF"/>
                </a:solidFill>
                <a:latin typeface="Poppins"/>
                <a:ea typeface="Poppins"/>
                <a:cs typeface="Poppins"/>
                <a:sym typeface="Poppins"/>
              </a:rPr>
              <a:t>c'est selon Dieu qu'il (l'Esprit) intercède en faveur des saints</a:t>
            </a:r>
            <a:r>
              <a:rPr lang="fr" sz="900">
                <a:solidFill>
                  <a:srgbClr val="0000FF"/>
                </a:solidFill>
                <a:latin typeface="Poppins"/>
                <a:ea typeface="Poppins"/>
                <a:cs typeface="Poppins"/>
                <a:sym typeface="Poppins"/>
              </a:rPr>
              <a:t>.</a:t>
            </a:r>
            <a:endParaRPr sz="900">
              <a:solidFill>
                <a:srgbClr val="0000FF"/>
              </a:solidFill>
              <a:latin typeface="Poppins"/>
              <a:ea typeface="Poppins"/>
              <a:cs typeface="Poppins"/>
              <a:sym typeface="Poppins"/>
            </a:endParaRPr>
          </a:p>
          <a:p>
            <a:pPr indent="0" lvl="0" marL="0" rtl="0" algn="l">
              <a:lnSpc>
                <a:spcPct val="115000"/>
              </a:lnSpc>
              <a:spcBef>
                <a:spcPts val="1000"/>
              </a:spcBef>
              <a:spcAft>
                <a:spcPts val="0"/>
              </a:spcAft>
              <a:buClr>
                <a:schemeClr val="dk1"/>
              </a:buClr>
              <a:buSzPts val="1100"/>
              <a:buFont typeface="Arial"/>
              <a:buNone/>
            </a:pPr>
            <a:r>
              <a:rPr lang="fr" sz="900">
                <a:solidFill>
                  <a:srgbClr val="0000FF"/>
                </a:solidFill>
                <a:latin typeface="Poppins"/>
                <a:ea typeface="Poppins"/>
                <a:cs typeface="Poppins"/>
                <a:sym typeface="Poppins"/>
              </a:rPr>
              <a:t>Actes 1:2</a:t>
            </a:r>
            <a:endParaRPr sz="900">
              <a:solidFill>
                <a:srgbClr val="0000FF"/>
              </a:solidFill>
              <a:latin typeface="Poppins"/>
              <a:ea typeface="Poppins"/>
              <a:cs typeface="Poppins"/>
              <a:sym typeface="Poppins"/>
            </a:endParaRPr>
          </a:p>
          <a:p>
            <a:pPr indent="0" lvl="0" marL="457200" rtl="0" algn="l">
              <a:lnSpc>
                <a:spcPct val="115000"/>
              </a:lnSpc>
              <a:spcBef>
                <a:spcPts val="1000"/>
              </a:spcBef>
              <a:spcAft>
                <a:spcPts val="0"/>
              </a:spcAft>
              <a:buClr>
                <a:schemeClr val="dk1"/>
              </a:buClr>
              <a:buSzPts val="1100"/>
              <a:buFont typeface="Arial"/>
              <a:buNone/>
            </a:pPr>
            <a:r>
              <a:rPr lang="fr" sz="900">
                <a:solidFill>
                  <a:srgbClr val="0000FF"/>
                </a:solidFill>
                <a:latin typeface="Poppins"/>
                <a:ea typeface="Poppins"/>
                <a:cs typeface="Poppins"/>
                <a:sym typeface="Poppins"/>
              </a:rPr>
              <a:t>jusqu'au jour où il fut enlevé au ciel, après avoir </a:t>
            </a:r>
            <a:r>
              <a:rPr b="1" lang="fr" sz="900">
                <a:solidFill>
                  <a:srgbClr val="0000FF"/>
                </a:solidFill>
                <a:latin typeface="Poppins"/>
                <a:ea typeface="Poppins"/>
                <a:cs typeface="Poppins"/>
                <a:sym typeface="Poppins"/>
              </a:rPr>
              <a:t>donné ses ordres, par le Saint-Esprit</a:t>
            </a:r>
            <a:r>
              <a:rPr lang="fr" sz="900">
                <a:solidFill>
                  <a:srgbClr val="0000FF"/>
                </a:solidFill>
                <a:latin typeface="Poppins"/>
                <a:ea typeface="Poppins"/>
                <a:cs typeface="Poppins"/>
                <a:sym typeface="Poppins"/>
              </a:rPr>
              <a:t>, aux apôtres qu'il avait choisis.</a:t>
            </a:r>
            <a:endParaRPr sz="900">
              <a:solidFill>
                <a:srgbClr val="0000FF"/>
              </a:solidFill>
              <a:latin typeface="Poppins"/>
              <a:ea typeface="Poppins"/>
              <a:cs typeface="Poppins"/>
              <a:sym typeface="Poppins"/>
            </a:endParaRPr>
          </a:p>
          <a:p>
            <a:pPr indent="0" lvl="0" marL="0" rtl="0" algn="l">
              <a:lnSpc>
                <a:spcPct val="115000"/>
              </a:lnSpc>
              <a:spcBef>
                <a:spcPts val="1000"/>
              </a:spcBef>
              <a:spcAft>
                <a:spcPts val="0"/>
              </a:spcAft>
              <a:buClr>
                <a:schemeClr val="dk1"/>
              </a:buClr>
              <a:buSzPts val="1100"/>
              <a:buFont typeface="Arial"/>
              <a:buNone/>
            </a:pPr>
            <a:r>
              <a:rPr lang="fr" sz="900">
                <a:solidFill>
                  <a:schemeClr val="dk1"/>
                </a:solidFill>
                <a:latin typeface="Poppins"/>
                <a:ea typeface="Poppins"/>
                <a:cs typeface="Poppins"/>
                <a:sym typeface="Poppins"/>
              </a:rPr>
              <a:t>Pré-requis: </a:t>
            </a:r>
            <a:r>
              <a:rPr b="1" lang="fr" sz="900">
                <a:solidFill>
                  <a:schemeClr val="dk1"/>
                </a:solidFill>
                <a:latin typeface="Poppins"/>
                <a:ea typeface="Poppins"/>
                <a:cs typeface="Poppins"/>
                <a:sym typeface="Poppins"/>
              </a:rPr>
              <a:t>Le Saint Esprit est l’esprit de Dieu</a:t>
            </a:r>
            <a:r>
              <a:rPr lang="fr" sz="900">
                <a:solidFill>
                  <a:schemeClr val="dk1"/>
                </a:solidFill>
                <a:latin typeface="Poppins"/>
                <a:ea typeface="Poppins"/>
                <a:cs typeface="Poppins"/>
                <a:sym typeface="Poppins"/>
              </a:rPr>
              <a:t>, il entre dans la création pour inspirer les hommes, mais l’essence du père, elle ne rentre pas dans la création.</a:t>
            </a:r>
            <a:endParaRPr sz="900">
              <a:solidFill>
                <a:schemeClr val="dk1"/>
              </a:solidFill>
              <a:latin typeface="Poppins"/>
              <a:ea typeface="Poppins"/>
              <a:cs typeface="Poppins"/>
              <a:sym typeface="Poppins"/>
            </a:endParaRPr>
          </a:p>
          <a:p>
            <a:pPr indent="0" lvl="0" marL="0" rtl="0" algn="l">
              <a:lnSpc>
                <a:spcPct val="115000"/>
              </a:lnSpc>
              <a:spcBef>
                <a:spcPts val="1000"/>
              </a:spcBef>
              <a:spcAft>
                <a:spcPts val="0"/>
              </a:spcAft>
              <a:buClr>
                <a:schemeClr val="dk1"/>
              </a:buClr>
              <a:buSzPts val="1100"/>
              <a:buFont typeface="Arial"/>
              <a:buNone/>
            </a:pPr>
            <a:r>
              <a:rPr lang="fr" sz="900">
                <a:solidFill>
                  <a:schemeClr val="dk1"/>
                </a:solidFill>
                <a:latin typeface="Poppins"/>
                <a:ea typeface="Poppins"/>
                <a:cs typeface="Poppins"/>
                <a:sym typeface="Poppins"/>
              </a:rPr>
              <a:t>L’esprit de Dieu communique tous de la part du père. </a:t>
            </a:r>
            <a:r>
              <a:rPr b="1" lang="fr" sz="900">
                <a:solidFill>
                  <a:schemeClr val="dk1"/>
                </a:solidFill>
                <a:latin typeface="Poppins"/>
                <a:ea typeface="Poppins"/>
                <a:cs typeface="Poppins"/>
                <a:sym typeface="Poppins"/>
              </a:rPr>
              <a:t>C’est selon Dieu que le saint esprit intercède en faveur des saints</a:t>
            </a:r>
            <a:r>
              <a:rPr lang="fr" sz="900">
                <a:solidFill>
                  <a:schemeClr val="dk1"/>
                </a:solidFill>
                <a:latin typeface="Poppins"/>
                <a:ea typeface="Poppins"/>
                <a:cs typeface="Poppins"/>
                <a:sym typeface="Poppins"/>
              </a:rPr>
              <a:t> (Ro 8:26-27). </a:t>
            </a:r>
            <a:r>
              <a:rPr b="1" lang="fr" sz="900">
                <a:solidFill>
                  <a:schemeClr val="dk1"/>
                </a:solidFill>
                <a:latin typeface="Poppins"/>
                <a:ea typeface="Poppins"/>
                <a:cs typeface="Poppins"/>
                <a:sym typeface="Poppins"/>
              </a:rPr>
              <a:t>L’esprit de Dieu sonde tout, même les profondeurs de Dieu</a:t>
            </a:r>
            <a:r>
              <a:rPr lang="fr" sz="900">
                <a:solidFill>
                  <a:schemeClr val="dk1"/>
                </a:solidFill>
                <a:latin typeface="Poppins"/>
                <a:ea typeface="Poppins"/>
                <a:cs typeface="Poppins"/>
                <a:sym typeface="Poppins"/>
              </a:rPr>
              <a:t>. (1 Cor 2:10)</a:t>
            </a:r>
            <a:endParaRPr sz="900">
              <a:solidFill>
                <a:schemeClr val="dk1"/>
              </a:solidFill>
              <a:latin typeface="Poppins"/>
              <a:ea typeface="Poppins"/>
              <a:cs typeface="Poppins"/>
              <a:sym typeface="Poppins"/>
            </a:endParaRPr>
          </a:p>
          <a:p>
            <a:pPr indent="0" lvl="0" marL="0" rtl="0" algn="l">
              <a:lnSpc>
                <a:spcPct val="115000"/>
              </a:lnSpc>
              <a:spcBef>
                <a:spcPts val="1000"/>
              </a:spcBef>
              <a:spcAft>
                <a:spcPts val="0"/>
              </a:spcAft>
              <a:buClr>
                <a:schemeClr val="dk1"/>
              </a:buClr>
              <a:buSzPts val="1100"/>
              <a:buFont typeface="Arial"/>
              <a:buNone/>
            </a:pPr>
            <a:r>
              <a:rPr lang="fr" sz="900">
                <a:solidFill>
                  <a:schemeClr val="dk1"/>
                </a:solidFill>
                <a:latin typeface="Poppins"/>
                <a:ea typeface="Poppins"/>
                <a:cs typeface="Poppins"/>
                <a:sym typeface="Poppins"/>
              </a:rPr>
              <a:t>Jésus à donné des ordres aux apôtres </a:t>
            </a:r>
            <a:r>
              <a:rPr b="1" lang="fr" sz="900">
                <a:solidFill>
                  <a:schemeClr val="dk1"/>
                </a:solidFill>
                <a:latin typeface="Poppins"/>
                <a:ea typeface="Poppins"/>
                <a:cs typeface="Poppins"/>
                <a:sym typeface="Poppins"/>
              </a:rPr>
              <a:t>par le Saint-Esprit</a:t>
            </a:r>
            <a:r>
              <a:rPr lang="fr" sz="900">
                <a:solidFill>
                  <a:schemeClr val="dk1"/>
                </a:solidFill>
                <a:latin typeface="Poppins"/>
                <a:ea typeface="Poppins"/>
                <a:cs typeface="Poppins"/>
                <a:sym typeface="Poppins"/>
              </a:rPr>
              <a:t>, donc le </a:t>
            </a:r>
            <a:r>
              <a:rPr b="1" lang="fr" sz="900">
                <a:solidFill>
                  <a:schemeClr val="dk1"/>
                </a:solidFill>
                <a:latin typeface="Poppins"/>
                <a:ea typeface="Poppins"/>
                <a:cs typeface="Poppins"/>
                <a:sym typeface="Poppins"/>
              </a:rPr>
              <a:t>Saint Esprit n’a pas parler de lui même</a:t>
            </a:r>
            <a:r>
              <a:rPr lang="fr" sz="900">
                <a:solidFill>
                  <a:schemeClr val="dk1"/>
                </a:solidFill>
                <a:latin typeface="Poppins"/>
                <a:ea typeface="Poppins"/>
                <a:cs typeface="Poppins"/>
                <a:sym typeface="Poppins"/>
              </a:rPr>
              <a:t> (Act 1:2)</a:t>
            </a:r>
            <a:endParaRPr sz="900">
              <a:solidFill>
                <a:schemeClr val="dk1"/>
              </a:solidFill>
              <a:latin typeface="Poppins"/>
              <a:ea typeface="Poppins"/>
              <a:cs typeface="Poppins"/>
              <a:sym typeface="Poppins"/>
            </a:endParaRPr>
          </a:p>
          <a:p>
            <a:pPr indent="0" lvl="0" marL="0" rtl="0" algn="l">
              <a:lnSpc>
                <a:spcPct val="115000"/>
              </a:lnSpc>
              <a:spcBef>
                <a:spcPts val="1000"/>
              </a:spcBef>
              <a:spcAft>
                <a:spcPts val="1000"/>
              </a:spcAft>
              <a:buClr>
                <a:schemeClr val="dk1"/>
              </a:buClr>
              <a:buSzPts val="1100"/>
              <a:buFont typeface="Arial"/>
              <a:buNone/>
            </a:pPr>
            <a:r>
              <a:rPr lang="fr" sz="900">
                <a:solidFill>
                  <a:schemeClr val="dk1"/>
                </a:solidFill>
                <a:latin typeface="Poppins"/>
                <a:ea typeface="Poppins"/>
                <a:cs typeface="Poppins"/>
                <a:sym typeface="Poppins"/>
              </a:rPr>
              <a:t>Au vue de c’est de verset on voit que l’</a:t>
            </a:r>
            <a:r>
              <a:rPr b="1" lang="fr" sz="900">
                <a:solidFill>
                  <a:schemeClr val="dk1"/>
                </a:solidFill>
                <a:latin typeface="Poppins"/>
                <a:ea typeface="Poppins"/>
                <a:cs typeface="Poppins"/>
                <a:sym typeface="Poppins"/>
              </a:rPr>
              <a:t>on ne peut pas amalgamer</a:t>
            </a:r>
            <a:r>
              <a:rPr lang="fr" sz="900">
                <a:solidFill>
                  <a:schemeClr val="dk1"/>
                </a:solidFill>
                <a:latin typeface="Poppins"/>
                <a:ea typeface="Poppins"/>
                <a:cs typeface="Poppins"/>
                <a:sym typeface="Poppins"/>
              </a:rPr>
              <a:t> Dieu le Père et Dieu le Saint Esprit (</a:t>
            </a:r>
            <a:r>
              <a:rPr baseline="30000" lang="fr" sz="900">
                <a:solidFill>
                  <a:schemeClr val="dk1"/>
                </a:solidFill>
                <a:latin typeface="Poppins"/>
                <a:ea typeface="Poppins"/>
                <a:cs typeface="Poppins"/>
                <a:sym typeface="Poppins"/>
              </a:rPr>
              <a:t>slt</a:t>
            </a:r>
            <a:r>
              <a:rPr lang="fr" sz="900">
                <a:solidFill>
                  <a:schemeClr val="dk1"/>
                </a:solidFill>
                <a:latin typeface="Poppins"/>
                <a:ea typeface="Poppins"/>
                <a:cs typeface="Poppins"/>
                <a:sym typeface="Poppins"/>
              </a:rPr>
              <a:t>), soit </a:t>
            </a:r>
            <a:r>
              <a:rPr b="1" lang="fr" sz="900">
                <a:solidFill>
                  <a:schemeClr val="dk1"/>
                </a:solidFill>
                <a:latin typeface="Poppins"/>
                <a:ea typeface="Poppins"/>
                <a:cs typeface="Poppins"/>
                <a:sym typeface="Poppins"/>
              </a:rPr>
              <a:t>Dieu et son esprit</a:t>
            </a:r>
            <a:r>
              <a:rPr lang="fr" sz="900">
                <a:solidFill>
                  <a:schemeClr val="dk1"/>
                </a:solidFill>
                <a:latin typeface="Poppins"/>
                <a:ea typeface="Poppins"/>
                <a:cs typeface="Poppins"/>
                <a:sym typeface="Poppins"/>
              </a:rPr>
              <a:t>.</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2014ae79438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2014ae79438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800"/>
              </a:spcBef>
              <a:spcAft>
                <a:spcPts val="0"/>
              </a:spcAft>
              <a:buClr>
                <a:schemeClr val="dk1"/>
              </a:buClr>
              <a:buSzPts val="1100"/>
              <a:buFont typeface="Arial"/>
              <a:buNone/>
            </a:pPr>
            <a:r>
              <a:rPr lang="fr" sz="1500">
                <a:solidFill>
                  <a:schemeClr val="dk1"/>
                </a:solidFill>
                <a:latin typeface="Poppins"/>
                <a:ea typeface="Poppins"/>
                <a:cs typeface="Poppins"/>
                <a:sym typeface="Poppins"/>
              </a:rPr>
              <a:t>Parakletos / Παράκλητος</a:t>
            </a:r>
            <a:endParaRPr sz="1500">
              <a:solidFill>
                <a:schemeClr val="dk1"/>
              </a:solidFill>
              <a:latin typeface="Poppins"/>
              <a:ea typeface="Poppins"/>
              <a:cs typeface="Poppins"/>
              <a:sym typeface="Poppins"/>
            </a:endParaRPr>
          </a:p>
          <a:p>
            <a:pPr indent="0" lvl="0" marL="0" rtl="0" algn="just">
              <a:lnSpc>
                <a:spcPct val="115000"/>
              </a:lnSpc>
              <a:spcBef>
                <a:spcPts val="1000"/>
              </a:spcBef>
              <a:spcAft>
                <a:spcPts val="0"/>
              </a:spcAft>
              <a:buClr>
                <a:schemeClr val="dk1"/>
              </a:buClr>
              <a:buSzPts val="1100"/>
              <a:buFont typeface="Arial"/>
              <a:buNone/>
            </a:pPr>
            <a:r>
              <a:rPr lang="fr" sz="900">
                <a:solidFill>
                  <a:schemeClr val="dk1"/>
                </a:solidFill>
                <a:latin typeface="Poppins"/>
                <a:ea typeface="Poppins"/>
                <a:cs typeface="Poppins"/>
                <a:sym typeface="Poppins"/>
              </a:rPr>
              <a:t>Paraclet (Παράκλητος, Parakletos, en latin Paracletus) est un mot d'origine grecque qui signifie « </a:t>
            </a:r>
            <a:r>
              <a:rPr b="1" lang="fr" sz="900">
                <a:solidFill>
                  <a:schemeClr val="dk1"/>
                </a:solidFill>
                <a:latin typeface="Poppins"/>
                <a:ea typeface="Poppins"/>
                <a:cs typeface="Poppins"/>
                <a:sym typeface="Poppins"/>
              </a:rPr>
              <a:t>celui qu'on appelle à son secours</a:t>
            </a:r>
            <a:r>
              <a:rPr lang="fr" sz="900">
                <a:solidFill>
                  <a:schemeClr val="dk1"/>
                </a:solidFill>
                <a:latin typeface="Poppins"/>
                <a:ea typeface="Poppins"/>
                <a:cs typeface="Poppins"/>
                <a:sym typeface="Poppins"/>
              </a:rPr>
              <a:t> » (de παρακαλέω, « appeler auprès de soi»), ou « celui qui intercède », formant les substantifs « avocat », « défenseur », « intercesseur ». </a:t>
            </a:r>
            <a:endParaRPr sz="900">
              <a:solidFill>
                <a:schemeClr val="dk1"/>
              </a:solidFill>
              <a:latin typeface="Poppins"/>
              <a:ea typeface="Poppins"/>
              <a:cs typeface="Poppins"/>
              <a:sym typeface="Poppins"/>
            </a:endParaRPr>
          </a:p>
          <a:p>
            <a:pPr indent="0" lvl="0" marL="0" rtl="0" algn="r">
              <a:lnSpc>
                <a:spcPct val="115000"/>
              </a:lnSpc>
              <a:spcBef>
                <a:spcPts val="1000"/>
              </a:spcBef>
              <a:spcAft>
                <a:spcPts val="0"/>
              </a:spcAft>
              <a:buClr>
                <a:schemeClr val="dk1"/>
              </a:buClr>
              <a:buSzPts val="1100"/>
              <a:buFont typeface="Arial"/>
              <a:buNone/>
            </a:pPr>
            <a:r>
              <a:rPr lang="fr" sz="1000">
                <a:solidFill>
                  <a:schemeClr val="dk1"/>
                </a:solidFill>
                <a:latin typeface="Poppins"/>
                <a:ea typeface="Poppins"/>
                <a:cs typeface="Poppins"/>
                <a:sym typeface="Poppins"/>
              </a:rPr>
              <a:t>Source: </a:t>
            </a:r>
            <a:r>
              <a:rPr lang="fr" sz="1000" u="sng">
                <a:solidFill>
                  <a:srgbClr val="1155CC"/>
                </a:solidFill>
                <a:latin typeface="Poppins"/>
                <a:ea typeface="Poppins"/>
                <a:cs typeface="Poppins"/>
                <a:sym typeface="Poppins"/>
                <a:hlinkClick r:id="rId2">
                  <a:extLst>
                    <a:ext uri="{A12FA001-AC4F-418D-AE19-62706E023703}">
                      <ahyp:hlinkClr val="tx"/>
                    </a:ext>
                  </a:extLst>
                </a:hlinkClick>
              </a:rPr>
              <a:t>wikipedia</a:t>
            </a:r>
            <a:endParaRPr sz="1000">
              <a:solidFill>
                <a:schemeClr val="dk1"/>
              </a:solidFill>
              <a:latin typeface="Poppins"/>
              <a:ea typeface="Poppins"/>
              <a:cs typeface="Poppins"/>
              <a:sym typeface="Poppins"/>
            </a:endParaRPr>
          </a:p>
          <a:p>
            <a:pPr indent="0" lvl="0" marL="0" rtl="0" algn="l">
              <a:lnSpc>
                <a:spcPct val="115000"/>
              </a:lnSpc>
              <a:spcBef>
                <a:spcPts val="1000"/>
              </a:spcBef>
              <a:spcAft>
                <a:spcPts val="0"/>
              </a:spcAft>
              <a:buClr>
                <a:schemeClr val="dk1"/>
              </a:buClr>
              <a:buSzPts val="1100"/>
              <a:buFont typeface="Arial"/>
              <a:buNone/>
            </a:pPr>
            <a:r>
              <a:t/>
            </a:r>
            <a:endParaRPr sz="900">
              <a:solidFill>
                <a:schemeClr val="dk1"/>
              </a:solidFill>
              <a:latin typeface="Poppins"/>
              <a:ea typeface="Poppins"/>
              <a:cs typeface="Poppins"/>
              <a:sym typeface="Poppins"/>
            </a:endParaRPr>
          </a:p>
          <a:p>
            <a:pPr indent="0" lvl="0" marL="0" rtl="0" algn="l">
              <a:lnSpc>
                <a:spcPct val="115000"/>
              </a:lnSpc>
              <a:spcBef>
                <a:spcPts val="1000"/>
              </a:spcBef>
              <a:spcAft>
                <a:spcPts val="0"/>
              </a:spcAft>
              <a:buClr>
                <a:schemeClr val="dk1"/>
              </a:buClr>
              <a:buSzPts val="1100"/>
              <a:buFont typeface="Arial"/>
              <a:buNone/>
            </a:pPr>
            <a:r>
              <a:rPr lang="fr" sz="900">
                <a:solidFill>
                  <a:schemeClr val="dk1"/>
                </a:solidFill>
                <a:latin typeface="Poppins"/>
                <a:ea typeface="Poppins"/>
                <a:cs typeface="Poppins"/>
                <a:sym typeface="Poppins"/>
              </a:rPr>
              <a:t>De παρακαλέω, parakaléô (« </a:t>
            </a:r>
            <a:r>
              <a:rPr b="1" lang="fr" sz="900">
                <a:solidFill>
                  <a:schemeClr val="dk1"/>
                </a:solidFill>
                <a:latin typeface="Poppins"/>
                <a:ea typeface="Poppins"/>
                <a:cs typeface="Poppins"/>
                <a:sym typeface="Poppins"/>
              </a:rPr>
              <a:t>appeler à soi, à l’aide</a:t>
            </a:r>
            <a:r>
              <a:rPr lang="fr" sz="900">
                <a:solidFill>
                  <a:schemeClr val="dk1"/>
                </a:solidFill>
                <a:latin typeface="Poppins"/>
                <a:ea typeface="Poppins"/>
                <a:cs typeface="Poppins"/>
                <a:sym typeface="Poppins"/>
              </a:rPr>
              <a:t> »), voir κλητός, klêtos (« appelé, convié »).</a:t>
            </a:r>
            <a:endParaRPr sz="900">
              <a:solidFill>
                <a:schemeClr val="dk1"/>
              </a:solidFill>
              <a:latin typeface="Poppins"/>
              <a:ea typeface="Poppins"/>
              <a:cs typeface="Poppins"/>
              <a:sym typeface="Poppins"/>
            </a:endParaRPr>
          </a:p>
          <a:p>
            <a:pPr indent="0" lvl="0" marL="0" rtl="0" algn="r">
              <a:lnSpc>
                <a:spcPct val="115000"/>
              </a:lnSpc>
              <a:spcBef>
                <a:spcPts val="1000"/>
              </a:spcBef>
              <a:spcAft>
                <a:spcPts val="0"/>
              </a:spcAft>
              <a:buClr>
                <a:schemeClr val="dk1"/>
              </a:buClr>
              <a:buSzPts val="1100"/>
              <a:buFont typeface="Arial"/>
              <a:buNone/>
            </a:pPr>
            <a:r>
              <a:rPr lang="fr" sz="1000">
                <a:solidFill>
                  <a:schemeClr val="dk1"/>
                </a:solidFill>
                <a:latin typeface="Poppins"/>
                <a:ea typeface="Poppins"/>
                <a:cs typeface="Poppins"/>
                <a:sym typeface="Poppins"/>
              </a:rPr>
              <a:t>Source: </a:t>
            </a:r>
            <a:r>
              <a:rPr lang="fr" sz="1000" u="sng">
                <a:solidFill>
                  <a:srgbClr val="1155CC"/>
                </a:solidFill>
                <a:latin typeface="Poppins"/>
                <a:ea typeface="Poppins"/>
                <a:cs typeface="Poppins"/>
                <a:sym typeface="Poppins"/>
                <a:hlinkClick r:id="rId3">
                  <a:extLst>
                    <a:ext uri="{A12FA001-AC4F-418D-AE19-62706E023703}">
                      <ahyp:hlinkClr val="tx"/>
                    </a:ext>
                  </a:extLst>
                </a:hlinkClick>
              </a:rPr>
              <a:t>wiktionary</a:t>
            </a:r>
            <a:endParaRPr sz="1000">
              <a:solidFill>
                <a:schemeClr val="dk1"/>
              </a:solidFill>
              <a:latin typeface="Poppins"/>
              <a:ea typeface="Poppins"/>
              <a:cs typeface="Poppins"/>
              <a:sym typeface="Poppins"/>
            </a:endParaRPr>
          </a:p>
          <a:p>
            <a:pPr indent="0" lvl="0" marL="0" rtl="0" algn="l">
              <a:lnSpc>
                <a:spcPct val="115000"/>
              </a:lnSpc>
              <a:spcBef>
                <a:spcPts val="1000"/>
              </a:spcBef>
              <a:spcAft>
                <a:spcPts val="0"/>
              </a:spcAft>
              <a:buClr>
                <a:schemeClr val="dk1"/>
              </a:buClr>
              <a:buSzPts val="1100"/>
              <a:buFont typeface="Arial"/>
              <a:buNone/>
            </a:pPr>
            <a:r>
              <a:t/>
            </a:r>
            <a:endParaRPr sz="900">
              <a:solidFill>
                <a:schemeClr val="dk1"/>
              </a:solidFill>
              <a:latin typeface="Poppins"/>
              <a:ea typeface="Poppins"/>
              <a:cs typeface="Poppins"/>
              <a:sym typeface="Poppins"/>
            </a:endParaRPr>
          </a:p>
          <a:p>
            <a:pPr indent="0" lvl="0" marL="0" rtl="0" algn="l">
              <a:lnSpc>
                <a:spcPct val="115000"/>
              </a:lnSpc>
              <a:spcBef>
                <a:spcPts val="1000"/>
              </a:spcBef>
              <a:spcAft>
                <a:spcPts val="0"/>
              </a:spcAft>
              <a:buClr>
                <a:schemeClr val="dk1"/>
              </a:buClr>
              <a:buSzPts val="1100"/>
              <a:buFont typeface="Arial"/>
              <a:buNone/>
            </a:pPr>
            <a:r>
              <a:rPr lang="fr" sz="900">
                <a:solidFill>
                  <a:schemeClr val="dk1"/>
                </a:solidFill>
                <a:latin typeface="Poppins"/>
                <a:ea typeface="Poppins"/>
                <a:cs typeface="Poppins"/>
                <a:sym typeface="Poppins"/>
              </a:rPr>
              <a:t>Paraclet (παράκλητος , ον,)</a:t>
            </a:r>
            <a:endParaRPr sz="900">
              <a:solidFill>
                <a:schemeClr val="dk1"/>
              </a:solidFill>
              <a:latin typeface="Poppins"/>
              <a:ea typeface="Poppins"/>
              <a:cs typeface="Poppins"/>
              <a:sym typeface="Poppins"/>
            </a:endParaRPr>
          </a:p>
          <a:p>
            <a:pPr indent="0" lvl="0" marL="0" rtl="0" algn="r">
              <a:lnSpc>
                <a:spcPct val="115000"/>
              </a:lnSpc>
              <a:spcBef>
                <a:spcPts val="1000"/>
              </a:spcBef>
              <a:spcAft>
                <a:spcPts val="0"/>
              </a:spcAft>
              <a:buClr>
                <a:schemeClr val="dk1"/>
              </a:buClr>
              <a:buSzPts val="1100"/>
              <a:buFont typeface="Arial"/>
              <a:buNone/>
            </a:pPr>
            <a:r>
              <a:rPr lang="fr" sz="900">
                <a:solidFill>
                  <a:schemeClr val="dk1"/>
                </a:solidFill>
                <a:latin typeface="Poppins"/>
                <a:ea typeface="Poppins"/>
                <a:cs typeface="Poppins"/>
                <a:sym typeface="Poppins"/>
              </a:rPr>
              <a:t>LSJ para/klhtos</a:t>
            </a:r>
            <a:endParaRPr sz="900">
              <a:solidFill>
                <a:schemeClr val="dk1"/>
              </a:solidFill>
              <a:latin typeface="Poppins"/>
              <a:ea typeface="Poppins"/>
              <a:cs typeface="Poppins"/>
              <a:sym typeface="Poppins"/>
            </a:endParaRPr>
          </a:p>
          <a:p>
            <a:pPr indent="-285750" lvl="0" marL="457200" rtl="0" algn="l">
              <a:lnSpc>
                <a:spcPct val="115000"/>
              </a:lnSpc>
              <a:spcBef>
                <a:spcPts val="1000"/>
              </a:spcBef>
              <a:spcAft>
                <a:spcPts val="0"/>
              </a:spcAft>
              <a:buClr>
                <a:schemeClr val="dk1"/>
              </a:buClr>
              <a:buSzPts val="900"/>
              <a:buFont typeface="Poppins"/>
              <a:buAutoNum type="arabicPeriod"/>
            </a:pPr>
            <a:r>
              <a:rPr lang="fr" sz="900">
                <a:solidFill>
                  <a:schemeClr val="dk1"/>
                </a:solidFill>
                <a:latin typeface="Poppins"/>
                <a:ea typeface="Poppins"/>
                <a:cs typeface="Poppins"/>
                <a:sym typeface="Poppins"/>
              </a:rPr>
              <a:t>[Celui] </a:t>
            </a:r>
            <a:r>
              <a:rPr b="1" lang="fr" sz="900">
                <a:solidFill>
                  <a:schemeClr val="dk1"/>
                </a:solidFill>
                <a:latin typeface="Poppins"/>
                <a:ea typeface="Poppins"/>
                <a:cs typeface="Poppins"/>
                <a:sym typeface="Poppins"/>
              </a:rPr>
              <a:t>appelé à son secours</a:t>
            </a:r>
            <a:r>
              <a:rPr lang="fr" sz="900">
                <a:solidFill>
                  <a:schemeClr val="dk1"/>
                </a:solidFill>
                <a:latin typeface="Poppins"/>
                <a:ea typeface="Poppins"/>
                <a:cs typeface="Poppins"/>
                <a:sym typeface="Poppins"/>
              </a:rPr>
              <a:t>, devant une cour de justice:</a:t>
            </a:r>
            <a:endParaRPr sz="900">
              <a:solidFill>
                <a:schemeClr val="dk1"/>
              </a:solidFill>
              <a:latin typeface="Poppins"/>
              <a:ea typeface="Poppins"/>
              <a:cs typeface="Poppins"/>
              <a:sym typeface="Poppins"/>
            </a:endParaRPr>
          </a:p>
          <a:p>
            <a:pPr indent="-285750" lvl="1" marL="914400" rtl="0" algn="l">
              <a:lnSpc>
                <a:spcPct val="115000"/>
              </a:lnSpc>
              <a:spcBef>
                <a:spcPts val="1000"/>
              </a:spcBef>
              <a:spcAft>
                <a:spcPts val="0"/>
              </a:spcAft>
              <a:buClr>
                <a:schemeClr val="dk1"/>
              </a:buClr>
              <a:buSzPts val="900"/>
              <a:buFont typeface="Poppins"/>
              <a:buAutoNum type="alphaLcPeriod"/>
            </a:pPr>
            <a:r>
              <a:rPr lang="fr" sz="900">
                <a:solidFill>
                  <a:schemeClr val="dk1"/>
                </a:solidFill>
                <a:latin typeface="Poppins"/>
                <a:ea typeface="Poppins"/>
                <a:cs typeface="Poppins"/>
                <a:sym typeface="Poppins"/>
              </a:rPr>
              <a:t>assistant juridique</a:t>
            </a:r>
            <a:endParaRPr sz="900">
              <a:solidFill>
                <a:schemeClr val="dk1"/>
              </a:solidFill>
              <a:latin typeface="Poppins"/>
              <a:ea typeface="Poppins"/>
              <a:cs typeface="Poppins"/>
              <a:sym typeface="Poppins"/>
            </a:endParaRPr>
          </a:p>
          <a:p>
            <a:pPr indent="-285750" lvl="1" marL="914400" rtl="0" algn="l">
              <a:lnSpc>
                <a:spcPct val="115000"/>
              </a:lnSpc>
              <a:spcBef>
                <a:spcPts val="0"/>
              </a:spcBef>
              <a:spcAft>
                <a:spcPts val="0"/>
              </a:spcAft>
              <a:buClr>
                <a:schemeClr val="dk1"/>
              </a:buClr>
              <a:buSzPts val="900"/>
              <a:buFont typeface="Poppins"/>
              <a:buAutoNum type="alphaLcPeriod"/>
            </a:pPr>
            <a:r>
              <a:rPr lang="fr" sz="900">
                <a:solidFill>
                  <a:schemeClr val="dk1"/>
                </a:solidFill>
                <a:latin typeface="Poppins"/>
                <a:ea typeface="Poppins"/>
                <a:cs typeface="Poppins"/>
                <a:sym typeface="Poppins"/>
              </a:rPr>
              <a:t>avocat</a:t>
            </a:r>
            <a:endParaRPr sz="900">
              <a:solidFill>
                <a:schemeClr val="dk1"/>
              </a:solidFill>
              <a:latin typeface="Poppins"/>
              <a:ea typeface="Poppins"/>
              <a:cs typeface="Poppins"/>
              <a:sym typeface="Poppins"/>
            </a:endParaRPr>
          </a:p>
          <a:p>
            <a:pPr indent="-285750" lvl="0" marL="457200" rtl="0" algn="l">
              <a:lnSpc>
                <a:spcPct val="115000"/>
              </a:lnSpc>
              <a:spcBef>
                <a:spcPts val="1000"/>
              </a:spcBef>
              <a:spcAft>
                <a:spcPts val="0"/>
              </a:spcAft>
              <a:buClr>
                <a:schemeClr val="dk1"/>
              </a:buClr>
              <a:buSzPts val="900"/>
              <a:buFont typeface="Poppins"/>
              <a:buAutoNum type="arabicPeriod"/>
            </a:pPr>
            <a:r>
              <a:rPr b="1" lang="fr" sz="900">
                <a:solidFill>
                  <a:schemeClr val="dk1"/>
                </a:solidFill>
                <a:latin typeface="Poppins"/>
                <a:ea typeface="Poppins"/>
                <a:cs typeface="Poppins"/>
                <a:sym typeface="Poppins"/>
              </a:rPr>
              <a:t>Convoqué</a:t>
            </a:r>
            <a:r>
              <a:rPr lang="fr" sz="900">
                <a:solidFill>
                  <a:schemeClr val="dk1"/>
                </a:solidFill>
                <a:latin typeface="Poppins"/>
                <a:ea typeface="Poppins"/>
                <a:cs typeface="Poppins"/>
                <a:sym typeface="Poppins"/>
              </a:rPr>
              <a:t>, invoqué, appelé comme conseil ou comme défenseur. </a:t>
            </a:r>
            <a:endParaRPr sz="900">
              <a:solidFill>
                <a:schemeClr val="dk1"/>
              </a:solidFill>
              <a:latin typeface="Poppins"/>
              <a:ea typeface="Poppins"/>
              <a:cs typeface="Poppins"/>
              <a:sym typeface="Poppins"/>
            </a:endParaRPr>
          </a:p>
          <a:p>
            <a:pPr indent="-285750" lvl="0" marL="457200" rtl="0" algn="l">
              <a:lnSpc>
                <a:spcPct val="115000"/>
              </a:lnSpc>
              <a:spcBef>
                <a:spcPts val="1000"/>
              </a:spcBef>
              <a:spcAft>
                <a:spcPts val="0"/>
              </a:spcAft>
              <a:buClr>
                <a:schemeClr val="dk1"/>
              </a:buClr>
              <a:buSzPts val="900"/>
              <a:buFont typeface="Poppins"/>
              <a:buAutoNum type="arabicPeriod"/>
            </a:pPr>
            <a:r>
              <a:rPr lang="fr" sz="900">
                <a:solidFill>
                  <a:schemeClr val="dk1"/>
                </a:solidFill>
                <a:latin typeface="Poppins"/>
                <a:ea typeface="Poppins"/>
                <a:cs typeface="Poppins"/>
                <a:sym typeface="Poppins"/>
              </a:rPr>
              <a:t>Intercesseur, d'où dans le Nouveau Testament, du Saint-Esprit (</a:t>
            </a:r>
            <a:r>
              <a:rPr lang="fr" sz="900" u="sng">
                <a:solidFill>
                  <a:srgbClr val="1155CC"/>
                </a:solidFill>
                <a:latin typeface="Poppins"/>
                <a:ea typeface="Poppins"/>
                <a:cs typeface="Poppins"/>
                <a:sym typeface="Poppins"/>
                <a:hlinkClick r:id="rId4">
                  <a:extLst>
                    <a:ext uri="{A12FA001-AC4F-418D-AE19-62706E023703}">
                      <ahyp:hlinkClr val="tx"/>
                    </a:ext>
                  </a:extLst>
                </a:hlinkClick>
              </a:rPr>
              <a:t>Jean 14:16</a:t>
            </a:r>
            <a:r>
              <a:rPr lang="fr" sz="900">
                <a:solidFill>
                  <a:schemeClr val="dk1"/>
                </a:solidFill>
                <a:latin typeface="Poppins"/>
                <a:ea typeface="Poppins"/>
                <a:cs typeface="Poppins"/>
                <a:sym typeface="Poppins"/>
              </a:rPr>
              <a:t>, </a:t>
            </a:r>
            <a:r>
              <a:rPr lang="fr" sz="900" u="sng">
                <a:solidFill>
                  <a:srgbClr val="1155CC"/>
                </a:solidFill>
                <a:latin typeface="Poppins"/>
                <a:ea typeface="Poppins"/>
                <a:cs typeface="Poppins"/>
                <a:sym typeface="Poppins"/>
                <a:hlinkClick r:id="rId5">
                  <a:extLst>
                    <a:ext uri="{A12FA001-AC4F-418D-AE19-62706E023703}">
                      <ahyp:hlinkClr val="tx"/>
                    </a:ext>
                  </a:extLst>
                </a:hlinkClick>
              </a:rPr>
              <a:t>1 Jean 2:1</a:t>
            </a:r>
            <a:r>
              <a:rPr lang="fr" sz="900">
                <a:solidFill>
                  <a:schemeClr val="dk1"/>
                </a:solidFill>
                <a:latin typeface="Poppins"/>
                <a:ea typeface="Poppins"/>
                <a:cs typeface="Poppins"/>
                <a:sym typeface="Poppins"/>
              </a:rPr>
              <a:t>).</a:t>
            </a:r>
            <a:endParaRPr sz="900">
              <a:solidFill>
                <a:schemeClr val="dk1"/>
              </a:solidFill>
              <a:latin typeface="Poppins"/>
              <a:ea typeface="Poppins"/>
              <a:cs typeface="Poppins"/>
              <a:sym typeface="Poppins"/>
            </a:endParaRPr>
          </a:p>
          <a:p>
            <a:pPr indent="0" lvl="0" marL="0" rtl="0" algn="r">
              <a:lnSpc>
                <a:spcPct val="115000"/>
              </a:lnSpc>
              <a:spcBef>
                <a:spcPts val="1000"/>
              </a:spcBef>
              <a:spcAft>
                <a:spcPts val="0"/>
              </a:spcAft>
              <a:buClr>
                <a:schemeClr val="dk1"/>
              </a:buClr>
              <a:buSzPts val="1100"/>
              <a:buFont typeface="Arial"/>
              <a:buNone/>
            </a:pPr>
            <a:r>
              <a:rPr lang="fr" sz="1000">
                <a:solidFill>
                  <a:schemeClr val="dk1"/>
                </a:solidFill>
                <a:latin typeface="Poppins"/>
                <a:ea typeface="Poppins"/>
                <a:cs typeface="Poppins"/>
                <a:sym typeface="Poppins"/>
              </a:rPr>
              <a:t>Source:  </a:t>
            </a:r>
            <a:r>
              <a:rPr lang="fr" sz="1000" u="sng">
                <a:solidFill>
                  <a:srgbClr val="1155CC"/>
                </a:solidFill>
                <a:latin typeface="Poppins"/>
                <a:ea typeface="Poppins"/>
                <a:cs typeface="Poppins"/>
                <a:sym typeface="Poppins"/>
                <a:hlinkClick r:id="rId6">
                  <a:extLst>
                    <a:ext uri="{A12FA001-AC4F-418D-AE19-62706E023703}">
                      <ahyp:hlinkClr val="tx"/>
                    </a:ext>
                  </a:extLst>
                </a:hlinkClick>
              </a:rPr>
              <a:t>Henry George Liddell, Robert Scott, un lexique grec-anglais</a:t>
            </a:r>
            <a:endParaRPr sz="1000">
              <a:solidFill>
                <a:schemeClr val="dk1"/>
              </a:solidFill>
              <a:latin typeface="Poppins"/>
              <a:ea typeface="Poppins"/>
              <a:cs typeface="Poppins"/>
              <a:sym typeface="Poppins"/>
            </a:endParaRPr>
          </a:p>
          <a:p>
            <a:pPr indent="0" lvl="0" marL="0" rtl="0" algn="l">
              <a:lnSpc>
                <a:spcPct val="115000"/>
              </a:lnSpc>
              <a:spcBef>
                <a:spcPts val="1000"/>
              </a:spcBef>
              <a:spcAft>
                <a:spcPts val="0"/>
              </a:spcAft>
              <a:buClr>
                <a:schemeClr val="dk1"/>
              </a:buClr>
              <a:buSzPts val="1100"/>
              <a:buFont typeface="Arial"/>
              <a:buNone/>
            </a:pPr>
            <a:r>
              <a:t/>
            </a:r>
            <a:endParaRPr sz="900">
              <a:solidFill>
                <a:schemeClr val="dk1"/>
              </a:solidFill>
              <a:latin typeface="Poppins"/>
              <a:ea typeface="Poppins"/>
              <a:cs typeface="Poppins"/>
              <a:sym typeface="Poppins"/>
            </a:endParaRPr>
          </a:p>
          <a:p>
            <a:pPr indent="0" lvl="0" marL="0" rtl="0" algn="l">
              <a:lnSpc>
                <a:spcPct val="115000"/>
              </a:lnSpc>
              <a:spcBef>
                <a:spcPts val="1000"/>
              </a:spcBef>
              <a:spcAft>
                <a:spcPts val="0"/>
              </a:spcAft>
              <a:buClr>
                <a:schemeClr val="dk1"/>
              </a:buClr>
              <a:buSzPts val="1100"/>
              <a:buFont typeface="Arial"/>
              <a:buNone/>
            </a:pPr>
            <a:r>
              <a:rPr lang="fr" sz="900">
                <a:solidFill>
                  <a:schemeClr val="dk1"/>
                </a:solidFill>
                <a:latin typeface="Poppins"/>
                <a:ea typeface="Poppins"/>
                <a:cs typeface="Poppins"/>
                <a:sym typeface="Poppins"/>
              </a:rPr>
              <a:t>Paraclet (παράκλητος)</a:t>
            </a:r>
            <a:endParaRPr sz="900">
              <a:solidFill>
                <a:schemeClr val="dk1"/>
              </a:solidFill>
              <a:latin typeface="Poppins"/>
              <a:ea typeface="Poppins"/>
              <a:cs typeface="Poppins"/>
              <a:sym typeface="Poppins"/>
            </a:endParaRPr>
          </a:p>
          <a:p>
            <a:pPr indent="0" lvl="0" marL="0" rtl="0" algn="r">
              <a:lnSpc>
                <a:spcPct val="115000"/>
              </a:lnSpc>
              <a:spcBef>
                <a:spcPts val="1000"/>
              </a:spcBef>
              <a:spcAft>
                <a:spcPts val="0"/>
              </a:spcAft>
              <a:buClr>
                <a:schemeClr val="dk1"/>
              </a:buClr>
              <a:buSzPts val="1100"/>
              <a:buFont typeface="Arial"/>
              <a:buNone/>
            </a:pPr>
            <a:r>
              <a:rPr lang="fr" sz="900">
                <a:solidFill>
                  <a:schemeClr val="dk1"/>
                </a:solidFill>
                <a:latin typeface="Poppins"/>
                <a:ea typeface="Poppins"/>
                <a:cs typeface="Poppins"/>
                <a:sym typeface="Poppins"/>
              </a:rPr>
              <a:t>para/klhtos</a:t>
            </a:r>
            <a:endParaRPr sz="900">
              <a:solidFill>
                <a:schemeClr val="dk1"/>
              </a:solidFill>
              <a:latin typeface="Poppins"/>
              <a:ea typeface="Poppins"/>
              <a:cs typeface="Poppins"/>
              <a:sym typeface="Poppins"/>
            </a:endParaRPr>
          </a:p>
          <a:p>
            <a:pPr indent="-285750" lvl="0" marL="457200" rtl="0" algn="l">
              <a:lnSpc>
                <a:spcPct val="115000"/>
              </a:lnSpc>
              <a:spcBef>
                <a:spcPts val="1000"/>
              </a:spcBef>
              <a:spcAft>
                <a:spcPts val="0"/>
              </a:spcAft>
              <a:buClr>
                <a:schemeClr val="dk1"/>
              </a:buClr>
              <a:buSzPts val="900"/>
              <a:buFont typeface="Poppins"/>
              <a:buAutoNum type="arabicPeriod"/>
            </a:pPr>
            <a:r>
              <a:rPr lang="fr" sz="900">
                <a:solidFill>
                  <a:schemeClr val="dk1"/>
                </a:solidFill>
                <a:latin typeface="Poppins"/>
                <a:ea typeface="Poppins"/>
                <a:cs typeface="Poppins"/>
                <a:sym typeface="Poppins"/>
              </a:rPr>
              <a:t>[Celui] </a:t>
            </a:r>
            <a:r>
              <a:rPr b="1" lang="fr" sz="900">
                <a:solidFill>
                  <a:schemeClr val="dk1"/>
                </a:solidFill>
                <a:latin typeface="Poppins"/>
                <a:ea typeface="Poppins"/>
                <a:cs typeface="Poppins"/>
                <a:sym typeface="Poppins"/>
              </a:rPr>
              <a:t>appelé à son aide</a:t>
            </a:r>
            <a:r>
              <a:rPr lang="fr" sz="900">
                <a:solidFill>
                  <a:schemeClr val="dk1"/>
                </a:solidFill>
                <a:latin typeface="Poppins"/>
                <a:ea typeface="Poppins"/>
                <a:cs typeface="Poppins"/>
                <a:sym typeface="Poppins"/>
              </a:rPr>
              <a:t>, </a:t>
            </a:r>
            <a:r>
              <a:rPr i="1" lang="fr" sz="900">
                <a:solidFill>
                  <a:schemeClr val="dk1"/>
                </a:solidFill>
                <a:latin typeface="Poppins"/>
                <a:ea typeface="Poppins"/>
                <a:cs typeface="Poppins"/>
                <a:sym typeface="Poppins"/>
              </a:rPr>
              <a:t>advocatus</a:t>
            </a:r>
            <a:r>
              <a:rPr lang="fr" sz="900">
                <a:solidFill>
                  <a:schemeClr val="dk1"/>
                </a:solidFill>
                <a:latin typeface="Poppins"/>
                <a:ea typeface="Poppins"/>
                <a:cs typeface="Poppins"/>
                <a:sym typeface="Poppins"/>
              </a:rPr>
              <a:t> en latin</a:t>
            </a:r>
            <a:endParaRPr sz="900">
              <a:solidFill>
                <a:schemeClr val="dk1"/>
              </a:solidFill>
              <a:latin typeface="Poppins"/>
              <a:ea typeface="Poppins"/>
              <a:cs typeface="Poppins"/>
              <a:sym typeface="Poppins"/>
            </a:endParaRPr>
          </a:p>
          <a:p>
            <a:pPr indent="-285750" lvl="1" marL="914400" rtl="0" algn="l">
              <a:lnSpc>
                <a:spcPct val="115000"/>
              </a:lnSpc>
              <a:spcBef>
                <a:spcPts val="1000"/>
              </a:spcBef>
              <a:spcAft>
                <a:spcPts val="0"/>
              </a:spcAft>
              <a:buClr>
                <a:schemeClr val="dk1"/>
              </a:buClr>
              <a:buSzPts val="900"/>
              <a:buFont typeface="Poppins"/>
              <a:buAutoNum type="alphaLcPeriod"/>
            </a:pPr>
            <a:r>
              <a:rPr lang="fr" sz="900">
                <a:solidFill>
                  <a:schemeClr val="dk1"/>
                </a:solidFill>
                <a:latin typeface="Poppins"/>
                <a:ea typeface="Poppins"/>
                <a:cs typeface="Poppins"/>
                <a:sym typeface="Poppins"/>
              </a:rPr>
              <a:t>comme substantif, un assistant juridique, avocat.</a:t>
            </a:r>
            <a:endParaRPr sz="900">
              <a:solidFill>
                <a:schemeClr val="dk1"/>
              </a:solidFill>
              <a:latin typeface="Poppins"/>
              <a:ea typeface="Poppins"/>
              <a:cs typeface="Poppins"/>
              <a:sym typeface="Poppins"/>
            </a:endParaRPr>
          </a:p>
          <a:p>
            <a:pPr indent="-285750" lvl="0" marL="457200" rtl="0" algn="l">
              <a:lnSpc>
                <a:spcPct val="115000"/>
              </a:lnSpc>
              <a:spcBef>
                <a:spcPts val="1000"/>
              </a:spcBef>
              <a:spcAft>
                <a:spcPts val="0"/>
              </a:spcAft>
              <a:buClr>
                <a:schemeClr val="dk1"/>
              </a:buClr>
              <a:buSzPts val="900"/>
              <a:buFont typeface="Poppins"/>
              <a:buAutoNum type="arabicPeriod"/>
            </a:pPr>
            <a:r>
              <a:rPr lang="fr" sz="900">
                <a:solidFill>
                  <a:schemeClr val="dk1"/>
                </a:solidFill>
                <a:latin typeface="Poppins"/>
                <a:ea typeface="Poppins"/>
                <a:cs typeface="Poppins"/>
                <a:sym typeface="Poppins"/>
              </a:rPr>
              <a:t>Dans le Nouveau Testament, l'Intercesseur ou le consolateur.</a:t>
            </a:r>
            <a:endParaRPr sz="900">
              <a:solidFill>
                <a:schemeClr val="dk1"/>
              </a:solidFill>
              <a:latin typeface="Poppins"/>
              <a:ea typeface="Poppins"/>
              <a:cs typeface="Poppins"/>
              <a:sym typeface="Poppins"/>
            </a:endParaRPr>
          </a:p>
          <a:p>
            <a:pPr indent="0" lvl="0" marL="0" rtl="0" algn="r">
              <a:lnSpc>
                <a:spcPct val="115000"/>
              </a:lnSpc>
              <a:spcBef>
                <a:spcPts val="1000"/>
              </a:spcBef>
              <a:spcAft>
                <a:spcPts val="0"/>
              </a:spcAft>
              <a:buClr>
                <a:schemeClr val="dk1"/>
              </a:buClr>
              <a:buSzPts val="1100"/>
              <a:buFont typeface="Arial"/>
              <a:buNone/>
            </a:pPr>
            <a:r>
              <a:rPr lang="fr" sz="1000">
                <a:solidFill>
                  <a:schemeClr val="dk1"/>
                </a:solidFill>
                <a:latin typeface="Poppins"/>
                <a:ea typeface="Poppins"/>
                <a:cs typeface="Poppins"/>
                <a:sym typeface="Poppins"/>
              </a:rPr>
              <a:t>Source: </a:t>
            </a:r>
            <a:r>
              <a:rPr lang="fr" sz="1000" u="sng">
                <a:solidFill>
                  <a:srgbClr val="1155CC"/>
                </a:solidFill>
                <a:latin typeface="Poppins"/>
                <a:ea typeface="Poppins"/>
                <a:cs typeface="Poppins"/>
                <a:sym typeface="Poppins"/>
                <a:hlinkClick r:id="rId7">
                  <a:extLst>
                    <a:ext uri="{A12FA001-AC4F-418D-AE19-62706E023703}">
                      <ahyp:hlinkClr val="tx"/>
                    </a:ext>
                  </a:extLst>
                </a:hlinkClick>
              </a:rPr>
              <a:t>Liddell et Scott. Un lexique grec-anglais intermédiaire</a:t>
            </a:r>
            <a:endParaRPr sz="1000">
              <a:solidFill>
                <a:schemeClr val="dk1"/>
              </a:solidFill>
              <a:latin typeface="Poppins"/>
              <a:ea typeface="Poppins"/>
              <a:cs typeface="Poppins"/>
              <a:sym typeface="Poppins"/>
            </a:endParaRPr>
          </a:p>
          <a:p>
            <a:pPr indent="0" lvl="0" marL="0" rtl="0" algn="l">
              <a:spcBef>
                <a:spcPts val="100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201721a77e0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201721a77e0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400"/>
              </a:spcBef>
              <a:spcAft>
                <a:spcPts val="0"/>
              </a:spcAft>
              <a:buClr>
                <a:schemeClr val="dk1"/>
              </a:buClr>
              <a:buSzPts val="1100"/>
              <a:buFont typeface="Arial"/>
              <a:buNone/>
            </a:pPr>
            <a:r>
              <a:rPr lang="fr" sz="1200">
                <a:solidFill>
                  <a:srgbClr val="666666"/>
                </a:solidFill>
                <a:latin typeface="Poppins"/>
                <a:ea typeface="Poppins"/>
                <a:cs typeface="Poppins"/>
                <a:sym typeface="Poppins"/>
              </a:rPr>
              <a:t>Réfutation 3 </a:t>
            </a:r>
            <a:r>
              <a:rPr baseline="-25000" lang="fr" sz="1200">
                <a:solidFill>
                  <a:srgbClr val="666666"/>
                </a:solidFill>
                <a:latin typeface="Poppins"/>
                <a:ea typeface="Poppins"/>
                <a:cs typeface="Poppins"/>
                <a:sym typeface="Poppins"/>
              </a:rPr>
              <a:t>bis</a:t>
            </a:r>
            <a:r>
              <a:rPr lang="fr" sz="1200">
                <a:solidFill>
                  <a:srgbClr val="666666"/>
                </a:solidFill>
                <a:latin typeface="Poppins"/>
                <a:ea typeface="Poppins"/>
                <a:cs typeface="Poppins"/>
                <a:sym typeface="Poppins"/>
              </a:rPr>
              <a:t> / </a:t>
            </a:r>
            <a:r>
              <a:rPr baseline="-25000" lang="fr" sz="1200" u="sng">
                <a:solidFill>
                  <a:srgbClr val="1155CC"/>
                </a:solidFill>
                <a:latin typeface="Poppins"/>
                <a:ea typeface="Poppins"/>
                <a:cs typeface="Poppins"/>
                <a:sym typeface="Poppins"/>
                <a:hlinkClick r:id="rId2">
                  <a:extLst>
                    <a:ext uri="{A12FA001-AC4F-418D-AE19-62706E023703}">
                      <ahyp:hlinkClr val="tx"/>
                    </a:ext>
                  </a:extLst>
                </a:hlinkClick>
              </a:rPr>
              <a:t>Arg 2</a:t>
            </a:r>
            <a:endParaRPr baseline="-25000" sz="1200">
              <a:solidFill>
                <a:srgbClr val="666666"/>
              </a:solidFill>
              <a:latin typeface="Poppins"/>
              <a:ea typeface="Poppins"/>
              <a:cs typeface="Poppins"/>
              <a:sym typeface="Poppins"/>
            </a:endParaRPr>
          </a:p>
          <a:p>
            <a:pPr indent="0" lvl="0" marL="0" rtl="0" algn="l">
              <a:lnSpc>
                <a:spcPct val="115000"/>
              </a:lnSpc>
              <a:spcBef>
                <a:spcPts val="1000"/>
              </a:spcBef>
              <a:spcAft>
                <a:spcPts val="0"/>
              </a:spcAft>
              <a:buClr>
                <a:schemeClr val="dk1"/>
              </a:buClr>
              <a:buSzPts val="1100"/>
              <a:buFont typeface="Arial"/>
              <a:buNone/>
            </a:pPr>
            <a:r>
              <a:rPr i="1" lang="fr" sz="900" u="sng">
                <a:solidFill>
                  <a:schemeClr val="dk1"/>
                </a:solidFill>
                <a:latin typeface="Poppins"/>
                <a:ea typeface="Poppins"/>
                <a:cs typeface="Poppins"/>
                <a:sym typeface="Poppins"/>
              </a:rPr>
              <a:t>Comment le Saint Esprit ne parle-t-il pas de lui-même en étant Dieu ?</a:t>
            </a:r>
            <a:endParaRPr sz="900">
              <a:solidFill>
                <a:srgbClr val="0000FF"/>
              </a:solidFill>
              <a:latin typeface="Poppins"/>
              <a:ea typeface="Poppins"/>
              <a:cs typeface="Poppins"/>
              <a:sym typeface="Poppins"/>
            </a:endParaRPr>
          </a:p>
          <a:p>
            <a:pPr indent="0" lvl="0" marL="0" rtl="0" algn="l">
              <a:lnSpc>
                <a:spcPct val="115000"/>
              </a:lnSpc>
              <a:spcBef>
                <a:spcPts val="1000"/>
              </a:spcBef>
              <a:spcAft>
                <a:spcPts val="0"/>
              </a:spcAft>
              <a:buClr>
                <a:schemeClr val="dk1"/>
              </a:buClr>
              <a:buSzPts val="1100"/>
              <a:buFont typeface="Arial"/>
              <a:buNone/>
            </a:pPr>
            <a:r>
              <a:rPr lang="fr" sz="900">
                <a:solidFill>
                  <a:srgbClr val="0000FF"/>
                </a:solidFill>
                <a:latin typeface="Poppins"/>
                <a:ea typeface="Poppins"/>
                <a:cs typeface="Poppins"/>
                <a:sym typeface="Poppins"/>
              </a:rPr>
              <a:t>Jean 14:26</a:t>
            </a:r>
            <a:endParaRPr sz="900">
              <a:solidFill>
                <a:srgbClr val="0000FF"/>
              </a:solidFill>
              <a:latin typeface="Poppins"/>
              <a:ea typeface="Poppins"/>
              <a:cs typeface="Poppins"/>
              <a:sym typeface="Poppins"/>
            </a:endParaRPr>
          </a:p>
          <a:p>
            <a:pPr indent="0" lvl="0" marL="457200" rtl="0" algn="l">
              <a:lnSpc>
                <a:spcPct val="115000"/>
              </a:lnSpc>
              <a:spcBef>
                <a:spcPts val="1000"/>
              </a:spcBef>
              <a:spcAft>
                <a:spcPts val="0"/>
              </a:spcAft>
              <a:buClr>
                <a:schemeClr val="dk1"/>
              </a:buClr>
              <a:buSzPts val="1100"/>
              <a:buFont typeface="Arial"/>
              <a:buNone/>
            </a:pPr>
            <a:r>
              <a:rPr lang="fr" sz="900">
                <a:solidFill>
                  <a:srgbClr val="0000FF"/>
                </a:solidFill>
                <a:latin typeface="Poppins"/>
                <a:ea typeface="Poppins"/>
                <a:cs typeface="Poppins"/>
                <a:sym typeface="Poppins"/>
              </a:rPr>
              <a:t>Mais le </a:t>
            </a:r>
            <a:r>
              <a:rPr b="1" lang="fr" sz="900">
                <a:solidFill>
                  <a:srgbClr val="0000FF"/>
                </a:solidFill>
                <a:latin typeface="Poppins"/>
                <a:ea typeface="Poppins"/>
                <a:cs typeface="Poppins"/>
                <a:sym typeface="Poppins"/>
              </a:rPr>
              <a:t>consolateur</a:t>
            </a:r>
            <a:r>
              <a:rPr lang="fr" sz="900">
                <a:solidFill>
                  <a:srgbClr val="0000FF"/>
                </a:solidFill>
                <a:latin typeface="Poppins"/>
                <a:ea typeface="Poppins"/>
                <a:cs typeface="Poppins"/>
                <a:sym typeface="Poppins"/>
              </a:rPr>
              <a:t>, l'Esprit-Saint, que le Père enverra </a:t>
            </a:r>
            <a:r>
              <a:rPr b="1" lang="fr" sz="900">
                <a:solidFill>
                  <a:srgbClr val="0000FF"/>
                </a:solidFill>
                <a:latin typeface="Poppins"/>
                <a:ea typeface="Poppins"/>
                <a:cs typeface="Poppins"/>
                <a:sym typeface="Poppins"/>
              </a:rPr>
              <a:t>en mon nom</a:t>
            </a:r>
            <a:r>
              <a:rPr lang="fr" sz="900">
                <a:solidFill>
                  <a:srgbClr val="0000FF"/>
                </a:solidFill>
                <a:latin typeface="Poppins"/>
                <a:ea typeface="Poppins"/>
                <a:cs typeface="Poppins"/>
                <a:sym typeface="Poppins"/>
              </a:rPr>
              <a:t>, vous enseignera toutes choses, et vous </a:t>
            </a:r>
            <a:r>
              <a:rPr b="1" lang="fr" sz="900">
                <a:solidFill>
                  <a:srgbClr val="0000FF"/>
                </a:solidFill>
                <a:latin typeface="Poppins"/>
                <a:ea typeface="Poppins"/>
                <a:cs typeface="Poppins"/>
                <a:sym typeface="Poppins"/>
              </a:rPr>
              <a:t>rappellera tout ce que je (Jésus) vous ai dit.</a:t>
            </a:r>
            <a:endParaRPr i="1" sz="900" u="sng">
              <a:solidFill>
                <a:schemeClr val="dk1"/>
              </a:solidFill>
              <a:latin typeface="Poppins"/>
              <a:ea typeface="Poppins"/>
              <a:cs typeface="Poppins"/>
              <a:sym typeface="Poppins"/>
            </a:endParaRPr>
          </a:p>
          <a:p>
            <a:pPr indent="0" lvl="0" marL="0" rtl="0" algn="l">
              <a:lnSpc>
                <a:spcPct val="115000"/>
              </a:lnSpc>
              <a:spcBef>
                <a:spcPts val="1000"/>
              </a:spcBef>
              <a:spcAft>
                <a:spcPts val="1000"/>
              </a:spcAft>
              <a:buClr>
                <a:schemeClr val="dk1"/>
              </a:buClr>
              <a:buSzPts val="1100"/>
              <a:buFont typeface="Arial"/>
              <a:buNone/>
            </a:pPr>
            <a:r>
              <a:rPr lang="fr" sz="900">
                <a:solidFill>
                  <a:schemeClr val="dk1"/>
                </a:solidFill>
                <a:latin typeface="Poppins"/>
                <a:ea typeface="Poppins"/>
                <a:cs typeface="Poppins"/>
                <a:sym typeface="Poppins"/>
              </a:rPr>
              <a:t>Il faut prendre en compte le verset </a:t>
            </a:r>
            <a:r>
              <a:rPr b="1" lang="fr" sz="900">
                <a:solidFill>
                  <a:schemeClr val="dk1"/>
                </a:solidFill>
                <a:latin typeface="Poppins"/>
                <a:ea typeface="Poppins"/>
                <a:cs typeface="Poppins"/>
                <a:sym typeface="Poppins"/>
              </a:rPr>
              <a:t>Jn 14:26</a:t>
            </a:r>
            <a:r>
              <a:rPr lang="fr" sz="900">
                <a:solidFill>
                  <a:schemeClr val="dk1"/>
                </a:solidFill>
                <a:latin typeface="Poppins"/>
                <a:ea typeface="Poppins"/>
                <a:cs typeface="Poppins"/>
                <a:sym typeface="Poppins"/>
              </a:rPr>
              <a:t> qui nous permet de savoir de qui le Paraclet va reprendre les paroles et ce de façon exhaustive, c'est-à-dire Jésus Christ. En effet, </a:t>
            </a:r>
            <a:r>
              <a:rPr b="1" lang="fr" sz="900">
                <a:solidFill>
                  <a:schemeClr val="dk1"/>
                </a:solidFill>
                <a:latin typeface="Poppins"/>
                <a:ea typeface="Poppins"/>
                <a:cs typeface="Poppins"/>
                <a:sym typeface="Poppins"/>
              </a:rPr>
              <a:t>le Paraclet rappelle aux apôtres les enseignements de Jésus </a:t>
            </a:r>
            <a:r>
              <a:rPr lang="fr" sz="900">
                <a:solidFill>
                  <a:schemeClr val="dk1"/>
                </a:solidFill>
                <a:latin typeface="Poppins"/>
                <a:ea typeface="Poppins"/>
                <a:cs typeface="Poppins"/>
                <a:sym typeface="Poppins"/>
              </a:rPr>
              <a:t>car ce qui est au père et au fils. </a:t>
            </a:r>
            <a:r>
              <a:rPr b="1" lang="fr" sz="900">
                <a:solidFill>
                  <a:schemeClr val="dk1"/>
                </a:solidFill>
                <a:latin typeface="Poppins"/>
                <a:ea typeface="Poppins"/>
                <a:cs typeface="Poppins"/>
                <a:sym typeface="Poppins"/>
              </a:rPr>
              <a:t>Le Paraclet</a:t>
            </a:r>
            <a:r>
              <a:rPr lang="fr" sz="900">
                <a:solidFill>
                  <a:schemeClr val="dk1"/>
                </a:solidFill>
                <a:latin typeface="Poppins"/>
                <a:ea typeface="Poppins"/>
                <a:cs typeface="Poppins"/>
                <a:sym typeface="Poppins"/>
              </a:rPr>
              <a:t> ne va effectivement pas parler de lui-même mais </a:t>
            </a:r>
            <a:r>
              <a:rPr b="1" lang="fr" sz="900">
                <a:solidFill>
                  <a:schemeClr val="dk1"/>
                </a:solidFill>
                <a:latin typeface="Poppins"/>
                <a:ea typeface="Poppins"/>
                <a:cs typeface="Poppins"/>
                <a:sym typeface="Poppins"/>
              </a:rPr>
              <a:t>répéter les paroles de Jésus aux apôtres</a:t>
            </a:r>
            <a:r>
              <a:rPr lang="fr" sz="900">
                <a:solidFill>
                  <a:schemeClr val="dk1"/>
                </a:solidFill>
                <a:latin typeface="Poppins"/>
                <a:ea typeface="Poppins"/>
                <a:cs typeface="Poppins"/>
                <a:sym typeface="Poppins"/>
              </a:rPr>
              <a:t> (et aux hommes) et non seulement celles du Père comme les musulmans le disent.</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201721a77e0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7" name="Google Shape;367;g201721a77e0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400"/>
              </a:spcBef>
              <a:spcAft>
                <a:spcPts val="0"/>
              </a:spcAft>
              <a:buClr>
                <a:schemeClr val="dk1"/>
              </a:buClr>
              <a:buSzPts val="1100"/>
              <a:buFont typeface="Arial"/>
              <a:buNone/>
            </a:pPr>
            <a:r>
              <a:rPr lang="fr" sz="1200">
                <a:solidFill>
                  <a:srgbClr val="666666"/>
                </a:solidFill>
                <a:latin typeface="Poppins"/>
                <a:ea typeface="Poppins"/>
                <a:cs typeface="Poppins"/>
                <a:sym typeface="Poppins"/>
              </a:rPr>
              <a:t>Réfutation 4 </a:t>
            </a:r>
            <a:r>
              <a:rPr baseline="30000" lang="fr" sz="1200">
                <a:solidFill>
                  <a:srgbClr val="666666"/>
                </a:solidFill>
                <a:latin typeface="Poppins"/>
                <a:ea typeface="Poppins"/>
                <a:cs typeface="Poppins"/>
                <a:sym typeface="Poppins"/>
              </a:rPr>
              <a:t>Sophismes</a:t>
            </a:r>
            <a:r>
              <a:rPr lang="fr" sz="1200">
                <a:solidFill>
                  <a:srgbClr val="666666"/>
                </a:solidFill>
                <a:latin typeface="Poppins"/>
                <a:ea typeface="Poppins"/>
                <a:cs typeface="Poppins"/>
                <a:sym typeface="Poppins"/>
              </a:rPr>
              <a:t> / </a:t>
            </a:r>
            <a:r>
              <a:rPr baseline="-25000" lang="fr" sz="1200" u="sng">
                <a:solidFill>
                  <a:srgbClr val="1155CC"/>
                </a:solidFill>
                <a:latin typeface="Poppins"/>
                <a:ea typeface="Poppins"/>
                <a:cs typeface="Poppins"/>
                <a:sym typeface="Poppins"/>
                <a:hlinkClick r:id="rId2">
                  <a:extLst>
                    <a:ext uri="{A12FA001-AC4F-418D-AE19-62706E023703}">
                      <ahyp:hlinkClr val="tx"/>
                    </a:ext>
                  </a:extLst>
                </a:hlinkClick>
              </a:rPr>
              <a:t>Arg 1</a:t>
            </a:r>
            <a:r>
              <a:rPr baseline="-25000" lang="fr" sz="1200">
                <a:solidFill>
                  <a:srgbClr val="666666"/>
                </a:solidFill>
                <a:latin typeface="Poppins"/>
                <a:ea typeface="Poppins"/>
                <a:cs typeface="Poppins"/>
                <a:sym typeface="Poppins"/>
              </a:rPr>
              <a:t>, </a:t>
            </a:r>
            <a:r>
              <a:rPr baseline="-25000" lang="fr" sz="1200" u="sng">
                <a:solidFill>
                  <a:srgbClr val="1155CC"/>
                </a:solidFill>
                <a:latin typeface="Poppins"/>
                <a:ea typeface="Poppins"/>
                <a:cs typeface="Poppins"/>
                <a:sym typeface="Poppins"/>
                <a:hlinkClick r:id="rId3">
                  <a:extLst>
                    <a:ext uri="{A12FA001-AC4F-418D-AE19-62706E023703}">
                      <ahyp:hlinkClr val="tx"/>
                    </a:ext>
                  </a:extLst>
                </a:hlinkClick>
              </a:rPr>
              <a:t>Arg 1 bis</a:t>
            </a:r>
            <a:r>
              <a:rPr baseline="-25000" lang="fr" sz="1200">
                <a:solidFill>
                  <a:srgbClr val="666666"/>
                </a:solidFill>
                <a:latin typeface="Poppins"/>
                <a:ea typeface="Poppins"/>
                <a:cs typeface="Poppins"/>
                <a:sym typeface="Poppins"/>
              </a:rPr>
              <a:t>, </a:t>
            </a:r>
            <a:r>
              <a:rPr baseline="-25000" lang="fr" sz="1200" u="sng">
                <a:solidFill>
                  <a:srgbClr val="1155CC"/>
                </a:solidFill>
                <a:latin typeface="Poppins"/>
                <a:ea typeface="Poppins"/>
                <a:cs typeface="Poppins"/>
                <a:sym typeface="Poppins"/>
                <a:hlinkClick r:id="rId4">
                  <a:extLst>
                    <a:ext uri="{A12FA001-AC4F-418D-AE19-62706E023703}">
                      <ahyp:hlinkClr val="tx"/>
                    </a:ext>
                  </a:extLst>
                </a:hlinkClick>
              </a:rPr>
              <a:t>Arg 3</a:t>
            </a:r>
            <a:endParaRPr sz="1200">
              <a:solidFill>
                <a:srgbClr val="666666"/>
              </a:solidFill>
              <a:latin typeface="Poppins"/>
              <a:ea typeface="Poppins"/>
              <a:cs typeface="Poppins"/>
              <a:sym typeface="Poppins"/>
            </a:endParaRPr>
          </a:p>
          <a:p>
            <a:pPr indent="0" lvl="0" marL="0" rtl="0" algn="l">
              <a:lnSpc>
                <a:spcPct val="115000"/>
              </a:lnSpc>
              <a:spcBef>
                <a:spcPts val="1000"/>
              </a:spcBef>
              <a:spcAft>
                <a:spcPts val="0"/>
              </a:spcAft>
              <a:buClr>
                <a:schemeClr val="dk1"/>
              </a:buClr>
              <a:buSzPts val="1100"/>
              <a:buFont typeface="Arial"/>
              <a:buNone/>
            </a:pPr>
            <a:r>
              <a:rPr i="1" lang="fr" sz="900" u="sng">
                <a:solidFill>
                  <a:schemeClr val="dk1"/>
                </a:solidFill>
                <a:latin typeface="Poppins"/>
                <a:ea typeface="Poppins"/>
                <a:cs typeface="Poppins"/>
                <a:sym typeface="Poppins"/>
              </a:rPr>
              <a:t>Déconstruction des sophismes</a:t>
            </a:r>
            <a:endParaRPr i="1" sz="900" u="sng">
              <a:solidFill>
                <a:schemeClr val="dk1"/>
              </a:solidFill>
              <a:latin typeface="Poppins"/>
              <a:ea typeface="Poppins"/>
              <a:cs typeface="Poppins"/>
              <a:sym typeface="Poppins"/>
            </a:endParaRPr>
          </a:p>
          <a:p>
            <a:pPr indent="0" lvl="0" marL="0" rtl="0" algn="l">
              <a:lnSpc>
                <a:spcPct val="115000"/>
              </a:lnSpc>
              <a:spcBef>
                <a:spcPts val="1000"/>
              </a:spcBef>
              <a:spcAft>
                <a:spcPts val="0"/>
              </a:spcAft>
              <a:buClr>
                <a:schemeClr val="dk1"/>
              </a:buClr>
              <a:buSzPts val="1100"/>
              <a:buFont typeface="Arial"/>
              <a:buNone/>
            </a:pPr>
            <a:r>
              <a:rPr lang="fr" sz="900">
                <a:solidFill>
                  <a:schemeClr val="dk1"/>
                </a:solidFill>
                <a:latin typeface="Poppins"/>
                <a:ea typeface="Poppins"/>
                <a:cs typeface="Poppins"/>
                <a:sym typeface="Poppins"/>
              </a:rPr>
              <a:t>Les arguments 1 </a:t>
            </a:r>
            <a:r>
              <a:rPr baseline="-25000" lang="fr" sz="900">
                <a:solidFill>
                  <a:schemeClr val="dk1"/>
                </a:solidFill>
                <a:latin typeface="Poppins"/>
                <a:ea typeface="Poppins"/>
                <a:cs typeface="Poppins"/>
                <a:sym typeface="Poppins"/>
              </a:rPr>
              <a:t>bis</a:t>
            </a:r>
            <a:r>
              <a:rPr lang="fr" sz="900">
                <a:solidFill>
                  <a:schemeClr val="dk1"/>
                </a:solidFill>
                <a:latin typeface="Poppins"/>
                <a:ea typeface="Poppins"/>
                <a:cs typeface="Poppins"/>
                <a:sym typeface="Poppins"/>
              </a:rPr>
              <a:t> et 3 sont des </a:t>
            </a:r>
            <a:r>
              <a:rPr b="1" lang="fr" sz="900">
                <a:solidFill>
                  <a:schemeClr val="dk1"/>
                </a:solidFill>
                <a:latin typeface="Poppins"/>
                <a:ea typeface="Poppins"/>
                <a:cs typeface="Poppins"/>
                <a:sym typeface="Poppins"/>
              </a:rPr>
              <a:t>sophismes</a:t>
            </a:r>
            <a:r>
              <a:rPr lang="fr" sz="900">
                <a:solidFill>
                  <a:schemeClr val="dk1"/>
                </a:solidFill>
                <a:latin typeface="Poppins"/>
                <a:ea typeface="Poppins"/>
                <a:cs typeface="Poppins"/>
                <a:sym typeface="Poppins"/>
              </a:rPr>
              <a:t> d’</a:t>
            </a:r>
            <a:r>
              <a:rPr lang="fr" sz="900" u="sng">
                <a:solidFill>
                  <a:srgbClr val="1155CC"/>
                </a:solidFill>
                <a:latin typeface="Poppins"/>
                <a:ea typeface="Poppins"/>
                <a:cs typeface="Poppins"/>
                <a:sym typeface="Poppins"/>
                <a:hlinkClick r:id="rId5">
                  <a:extLst>
                    <a:ext uri="{A12FA001-AC4F-418D-AE19-62706E023703}">
                      <ahyp:hlinkClr val="tx"/>
                    </a:ext>
                  </a:extLst>
                </a:hlinkClick>
              </a:rPr>
              <a:t>affirmation du conséquent</a:t>
            </a:r>
            <a:r>
              <a:rPr lang="fr" sz="900">
                <a:solidFill>
                  <a:schemeClr val="dk1"/>
                </a:solidFill>
                <a:latin typeface="Poppins"/>
                <a:ea typeface="Poppins"/>
                <a:cs typeface="Poppins"/>
                <a:sym typeface="Poppins"/>
              </a:rPr>
              <a:t> :</a:t>
            </a:r>
            <a:endParaRPr sz="900">
              <a:solidFill>
                <a:schemeClr val="dk1"/>
              </a:solidFill>
              <a:latin typeface="Poppins"/>
              <a:ea typeface="Poppins"/>
              <a:cs typeface="Poppins"/>
              <a:sym typeface="Poppins"/>
            </a:endParaRPr>
          </a:p>
          <a:p>
            <a:pPr indent="-285750" lvl="0" marL="457200" rtl="0" algn="l">
              <a:lnSpc>
                <a:spcPct val="115000"/>
              </a:lnSpc>
              <a:spcBef>
                <a:spcPts val="1000"/>
              </a:spcBef>
              <a:spcAft>
                <a:spcPts val="0"/>
              </a:spcAft>
              <a:buClr>
                <a:schemeClr val="dk1"/>
              </a:buClr>
              <a:buSzPts val="900"/>
              <a:buFont typeface="Poppins"/>
              <a:buAutoNum type="arabicPeriod"/>
            </a:pPr>
            <a:r>
              <a:rPr lang="fr" sz="900">
                <a:solidFill>
                  <a:schemeClr val="dk1"/>
                </a:solidFill>
                <a:latin typeface="Poppins"/>
                <a:ea typeface="Poppins"/>
                <a:cs typeface="Poppins"/>
                <a:sym typeface="Poppins"/>
              </a:rPr>
              <a:t>Si P alors Q</a:t>
            </a:r>
            <a:endParaRPr sz="900">
              <a:solidFill>
                <a:schemeClr val="dk1"/>
              </a:solidFill>
              <a:latin typeface="Poppins"/>
              <a:ea typeface="Poppins"/>
              <a:cs typeface="Poppins"/>
              <a:sym typeface="Poppins"/>
            </a:endParaRPr>
          </a:p>
          <a:p>
            <a:pPr indent="-285750" lvl="0" marL="457200" rtl="0" algn="l">
              <a:lnSpc>
                <a:spcPct val="115000"/>
              </a:lnSpc>
              <a:spcBef>
                <a:spcPts val="1000"/>
              </a:spcBef>
              <a:spcAft>
                <a:spcPts val="0"/>
              </a:spcAft>
              <a:buClr>
                <a:schemeClr val="dk1"/>
              </a:buClr>
              <a:buSzPts val="900"/>
              <a:buFont typeface="Poppins"/>
              <a:buAutoNum type="arabicPeriod"/>
            </a:pPr>
            <a:r>
              <a:rPr lang="fr" sz="900">
                <a:solidFill>
                  <a:schemeClr val="dk1"/>
                </a:solidFill>
                <a:latin typeface="Poppins"/>
                <a:ea typeface="Poppins"/>
                <a:cs typeface="Poppins"/>
                <a:sym typeface="Poppins"/>
              </a:rPr>
              <a:t>Q</a:t>
            </a:r>
            <a:endParaRPr sz="900">
              <a:solidFill>
                <a:schemeClr val="dk1"/>
              </a:solidFill>
              <a:latin typeface="Poppins"/>
              <a:ea typeface="Poppins"/>
              <a:cs typeface="Poppins"/>
              <a:sym typeface="Poppins"/>
            </a:endParaRPr>
          </a:p>
          <a:p>
            <a:pPr indent="-285750" lvl="0" marL="457200" rtl="0" algn="l">
              <a:lnSpc>
                <a:spcPct val="115000"/>
              </a:lnSpc>
              <a:spcBef>
                <a:spcPts val="1000"/>
              </a:spcBef>
              <a:spcAft>
                <a:spcPts val="0"/>
              </a:spcAft>
              <a:buClr>
                <a:schemeClr val="dk1"/>
              </a:buClr>
              <a:buSzPts val="900"/>
              <a:buFont typeface="Poppins"/>
              <a:buAutoNum type="arabicPeriod"/>
            </a:pPr>
            <a:r>
              <a:rPr lang="fr" sz="900">
                <a:solidFill>
                  <a:schemeClr val="dk1"/>
                </a:solidFill>
                <a:latin typeface="Poppins"/>
                <a:ea typeface="Poppins"/>
                <a:cs typeface="Poppins"/>
                <a:sym typeface="Poppins"/>
              </a:rPr>
              <a:t>Donc P</a:t>
            </a:r>
            <a:endParaRPr sz="900">
              <a:solidFill>
                <a:schemeClr val="dk1"/>
              </a:solidFill>
              <a:latin typeface="Poppins"/>
              <a:ea typeface="Poppins"/>
              <a:cs typeface="Poppins"/>
              <a:sym typeface="Poppins"/>
            </a:endParaRPr>
          </a:p>
          <a:p>
            <a:pPr indent="0" lvl="0" marL="0" rtl="0" algn="l">
              <a:lnSpc>
                <a:spcPct val="115000"/>
              </a:lnSpc>
              <a:spcBef>
                <a:spcPts val="1000"/>
              </a:spcBef>
              <a:spcAft>
                <a:spcPts val="0"/>
              </a:spcAft>
              <a:buClr>
                <a:schemeClr val="dk1"/>
              </a:buClr>
              <a:buSzPts val="1100"/>
              <a:buFont typeface="Arial"/>
              <a:buNone/>
            </a:pPr>
            <a:r>
              <a:rPr lang="fr" sz="900">
                <a:solidFill>
                  <a:schemeClr val="dk1"/>
                </a:solidFill>
                <a:latin typeface="Poppins"/>
                <a:ea typeface="Poppins"/>
                <a:cs typeface="Poppins"/>
                <a:sym typeface="Poppins"/>
              </a:rPr>
              <a:t>Soit ici :</a:t>
            </a:r>
            <a:endParaRPr sz="900">
              <a:solidFill>
                <a:schemeClr val="dk1"/>
              </a:solidFill>
              <a:latin typeface="Poppins"/>
              <a:ea typeface="Poppins"/>
              <a:cs typeface="Poppins"/>
              <a:sym typeface="Poppins"/>
            </a:endParaRPr>
          </a:p>
          <a:p>
            <a:pPr indent="-285750" lvl="0" marL="457200" rtl="0" algn="l">
              <a:lnSpc>
                <a:spcPct val="115000"/>
              </a:lnSpc>
              <a:spcBef>
                <a:spcPts val="1000"/>
              </a:spcBef>
              <a:spcAft>
                <a:spcPts val="0"/>
              </a:spcAft>
              <a:buClr>
                <a:schemeClr val="dk1"/>
              </a:buClr>
              <a:buSzPts val="900"/>
              <a:buFont typeface="Poppins"/>
              <a:buAutoNum type="arabicPeriod"/>
            </a:pPr>
            <a:r>
              <a:rPr lang="fr" sz="900">
                <a:solidFill>
                  <a:schemeClr val="dk1"/>
                </a:solidFill>
                <a:latin typeface="Poppins"/>
                <a:ea typeface="Poppins"/>
                <a:cs typeface="Poppins"/>
                <a:sym typeface="Poppins"/>
              </a:rPr>
              <a:t>Si “</a:t>
            </a:r>
            <a:r>
              <a:rPr i="1" lang="fr" sz="900">
                <a:solidFill>
                  <a:schemeClr val="dk1"/>
                </a:solidFill>
                <a:latin typeface="Poppins"/>
                <a:ea typeface="Poppins"/>
                <a:cs typeface="Poppins"/>
                <a:sym typeface="Poppins"/>
              </a:rPr>
              <a:t>on est un prophète”</a:t>
            </a:r>
            <a:r>
              <a:rPr lang="fr" sz="900">
                <a:solidFill>
                  <a:schemeClr val="dk1"/>
                </a:solidFill>
                <a:latin typeface="Poppins"/>
                <a:ea typeface="Poppins"/>
                <a:cs typeface="Poppins"/>
                <a:sym typeface="Poppins"/>
              </a:rPr>
              <a:t> alors “</a:t>
            </a:r>
            <a:r>
              <a:rPr i="1" lang="fr" sz="900">
                <a:solidFill>
                  <a:schemeClr val="dk1"/>
                </a:solidFill>
                <a:latin typeface="Poppins"/>
                <a:ea typeface="Poppins"/>
                <a:cs typeface="Poppins"/>
                <a:sym typeface="Poppins"/>
              </a:rPr>
              <a:t>on parle pas de soi même</a:t>
            </a:r>
            <a:r>
              <a:rPr lang="fr" sz="900">
                <a:solidFill>
                  <a:schemeClr val="dk1"/>
                </a:solidFill>
                <a:latin typeface="Poppins"/>
                <a:ea typeface="Poppins"/>
                <a:cs typeface="Poppins"/>
                <a:sym typeface="Poppins"/>
              </a:rPr>
              <a:t>”</a:t>
            </a:r>
            <a:endParaRPr sz="900">
              <a:solidFill>
                <a:schemeClr val="dk1"/>
              </a:solidFill>
              <a:latin typeface="Poppins"/>
              <a:ea typeface="Poppins"/>
              <a:cs typeface="Poppins"/>
              <a:sym typeface="Poppins"/>
            </a:endParaRPr>
          </a:p>
          <a:p>
            <a:pPr indent="-285750" lvl="0" marL="457200" rtl="0" algn="l">
              <a:lnSpc>
                <a:spcPct val="115000"/>
              </a:lnSpc>
              <a:spcBef>
                <a:spcPts val="1000"/>
              </a:spcBef>
              <a:spcAft>
                <a:spcPts val="0"/>
              </a:spcAft>
              <a:buClr>
                <a:schemeClr val="dk1"/>
              </a:buClr>
              <a:buSzPts val="900"/>
              <a:buFont typeface="Poppins"/>
              <a:buAutoNum type="arabicPeriod"/>
            </a:pPr>
            <a:r>
              <a:rPr lang="fr" sz="900">
                <a:solidFill>
                  <a:schemeClr val="dk1"/>
                </a:solidFill>
                <a:latin typeface="Poppins"/>
                <a:ea typeface="Poppins"/>
                <a:cs typeface="Poppins"/>
                <a:sym typeface="Poppins"/>
              </a:rPr>
              <a:t>Le paraclet “</a:t>
            </a:r>
            <a:r>
              <a:rPr i="1" lang="fr" sz="900">
                <a:solidFill>
                  <a:schemeClr val="dk1"/>
                </a:solidFill>
                <a:latin typeface="Poppins"/>
                <a:ea typeface="Poppins"/>
                <a:cs typeface="Poppins"/>
                <a:sym typeface="Poppins"/>
              </a:rPr>
              <a:t>ne parle pas de lui même”</a:t>
            </a:r>
            <a:endParaRPr i="1" sz="900">
              <a:solidFill>
                <a:schemeClr val="dk1"/>
              </a:solidFill>
              <a:latin typeface="Poppins"/>
              <a:ea typeface="Poppins"/>
              <a:cs typeface="Poppins"/>
              <a:sym typeface="Poppins"/>
            </a:endParaRPr>
          </a:p>
          <a:p>
            <a:pPr indent="-285750" lvl="0" marL="457200" rtl="0" algn="l">
              <a:lnSpc>
                <a:spcPct val="115000"/>
              </a:lnSpc>
              <a:spcBef>
                <a:spcPts val="1000"/>
              </a:spcBef>
              <a:spcAft>
                <a:spcPts val="0"/>
              </a:spcAft>
              <a:buClr>
                <a:schemeClr val="dk1"/>
              </a:buClr>
              <a:buSzPts val="900"/>
              <a:buFont typeface="Poppins"/>
              <a:buAutoNum type="arabicPeriod"/>
            </a:pPr>
            <a:r>
              <a:rPr lang="fr" sz="900">
                <a:solidFill>
                  <a:schemeClr val="dk1"/>
                </a:solidFill>
                <a:latin typeface="Poppins"/>
                <a:ea typeface="Poppins"/>
                <a:cs typeface="Poppins"/>
                <a:sym typeface="Poppins"/>
              </a:rPr>
              <a:t>Donc le Paraclet “</a:t>
            </a:r>
            <a:r>
              <a:rPr i="1" lang="fr" sz="900">
                <a:solidFill>
                  <a:schemeClr val="dk1"/>
                </a:solidFill>
                <a:latin typeface="Poppins"/>
                <a:ea typeface="Poppins"/>
                <a:cs typeface="Poppins"/>
                <a:sym typeface="Poppins"/>
              </a:rPr>
              <a:t>est un prophète</a:t>
            </a:r>
            <a:r>
              <a:rPr lang="fr" sz="900">
                <a:solidFill>
                  <a:schemeClr val="dk1"/>
                </a:solidFill>
                <a:latin typeface="Poppins"/>
                <a:ea typeface="Poppins"/>
                <a:cs typeface="Poppins"/>
                <a:sym typeface="Poppins"/>
              </a:rPr>
              <a:t>”</a:t>
            </a:r>
            <a:endParaRPr sz="900">
              <a:solidFill>
                <a:schemeClr val="dk1"/>
              </a:solidFill>
              <a:latin typeface="Poppins"/>
              <a:ea typeface="Poppins"/>
              <a:cs typeface="Poppins"/>
              <a:sym typeface="Poppins"/>
            </a:endParaRPr>
          </a:p>
          <a:p>
            <a:pPr indent="0" lvl="0" marL="0" rtl="0" algn="l">
              <a:lnSpc>
                <a:spcPct val="115000"/>
              </a:lnSpc>
              <a:spcBef>
                <a:spcPts val="1000"/>
              </a:spcBef>
              <a:spcAft>
                <a:spcPts val="0"/>
              </a:spcAft>
              <a:buClr>
                <a:schemeClr val="dk1"/>
              </a:buClr>
              <a:buSzPts val="1100"/>
              <a:buFont typeface="Arial"/>
              <a:buNone/>
            </a:pPr>
            <a:r>
              <a:rPr lang="fr" sz="900">
                <a:solidFill>
                  <a:schemeClr val="dk1"/>
                </a:solidFill>
                <a:latin typeface="Poppins"/>
                <a:ea typeface="Poppins"/>
                <a:cs typeface="Poppins"/>
                <a:sym typeface="Poppins"/>
              </a:rPr>
              <a:t>Ou encore :</a:t>
            </a:r>
            <a:endParaRPr sz="900">
              <a:solidFill>
                <a:schemeClr val="dk1"/>
              </a:solidFill>
              <a:latin typeface="Poppins"/>
              <a:ea typeface="Poppins"/>
              <a:cs typeface="Poppins"/>
              <a:sym typeface="Poppins"/>
            </a:endParaRPr>
          </a:p>
          <a:p>
            <a:pPr indent="-285750" lvl="0" marL="457200" rtl="0" algn="l">
              <a:lnSpc>
                <a:spcPct val="115000"/>
              </a:lnSpc>
              <a:spcBef>
                <a:spcPts val="1000"/>
              </a:spcBef>
              <a:spcAft>
                <a:spcPts val="0"/>
              </a:spcAft>
              <a:buClr>
                <a:schemeClr val="dk1"/>
              </a:buClr>
              <a:buSzPts val="900"/>
              <a:buFont typeface="Poppins"/>
              <a:buAutoNum type="arabicPeriod"/>
            </a:pPr>
            <a:r>
              <a:rPr lang="fr" sz="900">
                <a:solidFill>
                  <a:schemeClr val="dk1"/>
                </a:solidFill>
                <a:latin typeface="Poppins"/>
                <a:ea typeface="Poppins"/>
                <a:cs typeface="Poppins"/>
                <a:sym typeface="Poppins"/>
              </a:rPr>
              <a:t>Si “</a:t>
            </a:r>
            <a:r>
              <a:rPr i="1" lang="fr" sz="900">
                <a:solidFill>
                  <a:schemeClr val="dk1"/>
                </a:solidFill>
                <a:latin typeface="Poppins"/>
                <a:ea typeface="Poppins"/>
                <a:cs typeface="Poppins"/>
                <a:sym typeface="Poppins"/>
              </a:rPr>
              <a:t>on est le paraclet”</a:t>
            </a:r>
            <a:r>
              <a:rPr lang="fr" sz="900">
                <a:solidFill>
                  <a:schemeClr val="dk1"/>
                </a:solidFill>
                <a:latin typeface="Poppins"/>
                <a:ea typeface="Poppins"/>
                <a:cs typeface="Poppins"/>
                <a:sym typeface="Poppins"/>
              </a:rPr>
              <a:t> alors “</a:t>
            </a:r>
            <a:r>
              <a:rPr i="1" lang="fr" sz="900">
                <a:solidFill>
                  <a:schemeClr val="dk1"/>
                </a:solidFill>
                <a:latin typeface="Poppins"/>
                <a:ea typeface="Poppins"/>
                <a:cs typeface="Poppins"/>
                <a:sym typeface="Poppins"/>
              </a:rPr>
              <a:t>on répète les paroles de Dieu</a:t>
            </a:r>
            <a:r>
              <a:rPr lang="fr" sz="900">
                <a:solidFill>
                  <a:schemeClr val="dk1"/>
                </a:solidFill>
                <a:latin typeface="Poppins"/>
                <a:ea typeface="Poppins"/>
                <a:cs typeface="Poppins"/>
                <a:sym typeface="Poppins"/>
              </a:rPr>
              <a:t>”</a:t>
            </a:r>
            <a:endParaRPr sz="900">
              <a:solidFill>
                <a:schemeClr val="dk1"/>
              </a:solidFill>
              <a:latin typeface="Poppins"/>
              <a:ea typeface="Poppins"/>
              <a:cs typeface="Poppins"/>
              <a:sym typeface="Poppins"/>
            </a:endParaRPr>
          </a:p>
          <a:p>
            <a:pPr indent="-285750" lvl="0" marL="457200" rtl="0" algn="l">
              <a:lnSpc>
                <a:spcPct val="115000"/>
              </a:lnSpc>
              <a:spcBef>
                <a:spcPts val="1000"/>
              </a:spcBef>
              <a:spcAft>
                <a:spcPts val="0"/>
              </a:spcAft>
              <a:buClr>
                <a:schemeClr val="dk1"/>
              </a:buClr>
              <a:buSzPts val="900"/>
              <a:buFont typeface="Poppins"/>
              <a:buAutoNum type="arabicPeriod"/>
            </a:pPr>
            <a:r>
              <a:rPr lang="fr" sz="900">
                <a:solidFill>
                  <a:schemeClr val="dk1"/>
                </a:solidFill>
                <a:latin typeface="Poppins"/>
                <a:ea typeface="Poppins"/>
                <a:cs typeface="Poppins"/>
                <a:sym typeface="Poppins"/>
              </a:rPr>
              <a:t>Muhammad “</a:t>
            </a:r>
            <a:r>
              <a:rPr i="1" lang="fr" sz="900">
                <a:solidFill>
                  <a:schemeClr val="dk1"/>
                </a:solidFill>
                <a:latin typeface="Poppins"/>
                <a:ea typeface="Poppins"/>
                <a:cs typeface="Poppins"/>
                <a:sym typeface="Poppins"/>
              </a:rPr>
              <a:t>répète les paroles de Dieu”</a:t>
            </a:r>
            <a:endParaRPr i="1" sz="900">
              <a:solidFill>
                <a:schemeClr val="dk1"/>
              </a:solidFill>
              <a:latin typeface="Poppins"/>
              <a:ea typeface="Poppins"/>
              <a:cs typeface="Poppins"/>
              <a:sym typeface="Poppins"/>
            </a:endParaRPr>
          </a:p>
          <a:p>
            <a:pPr indent="-285750" lvl="0" marL="457200" rtl="0" algn="l">
              <a:lnSpc>
                <a:spcPct val="115000"/>
              </a:lnSpc>
              <a:spcBef>
                <a:spcPts val="1000"/>
              </a:spcBef>
              <a:spcAft>
                <a:spcPts val="0"/>
              </a:spcAft>
              <a:buClr>
                <a:schemeClr val="dk1"/>
              </a:buClr>
              <a:buSzPts val="900"/>
              <a:buFont typeface="Poppins"/>
              <a:buAutoNum type="arabicPeriod"/>
            </a:pPr>
            <a:r>
              <a:rPr lang="fr" sz="900">
                <a:solidFill>
                  <a:schemeClr val="dk1"/>
                </a:solidFill>
                <a:latin typeface="Poppins"/>
                <a:ea typeface="Poppins"/>
                <a:cs typeface="Poppins"/>
                <a:sym typeface="Poppins"/>
              </a:rPr>
              <a:t>Donc Muhammad “</a:t>
            </a:r>
            <a:r>
              <a:rPr i="1" lang="fr" sz="900">
                <a:solidFill>
                  <a:schemeClr val="dk1"/>
                </a:solidFill>
                <a:latin typeface="Poppins"/>
                <a:ea typeface="Poppins"/>
                <a:cs typeface="Poppins"/>
                <a:sym typeface="Poppins"/>
              </a:rPr>
              <a:t>est le Paraclet</a:t>
            </a:r>
            <a:r>
              <a:rPr lang="fr" sz="900">
                <a:solidFill>
                  <a:schemeClr val="dk1"/>
                </a:solidFill>
                <a:latin typeface="Poppins"/>
                <a:ea typeface="Poppins"/>
                <a:cs typeface="Poppins"/>
                <a:sym typeface="Poppins"/>
              </a:rPr>
              <a:t>”</a:t>
            </a:r>
            <a:endParaRPr sz="900">
              <a:solidFill>
                <a:schemeClr val="dk1"/>
              </a:solidFill>
              <a:latin typeface="Poppins"/>
              <a:ea typeface="Poppins"/>
              <a:cs typeface="Poppins"/>
              <a:sym typeface="Poppins"/>
            </a:endParaRPr>
          </a:p>
          <a:p>
            <a:pPr indent="0" lvl="0" marL="0" rtl="0" algn="l">
              <a:lnSpc>
                <a:spcPct val="115000"/>
              </a:lnSpc>
              <a:spcBef>
                <a:spcPts val="1000"/>
              </a:spcBef>
              <a:spcAft>
                <a:spcPts val="0"/>
              </a:spcAft>
              <a:buClr>
                <a:schemeClr val="dk1"/>
              </a:buClr>
              <a:buSzPts val="1100"/>
              <a:buFont typeface="Arial"/>
              <a:buNone/>
            </a:pPr>
            <a:r>
              <a:rPr i="1" lang="fr" sz="900" u="sng">
                <a:solidFill>
                  <a:schemeClr val="dk1"/>
                </a:solidFill>
                <a:latin typeface="Poppins"/>
                <a:ea typeface="Poppins"/>
                <a:cs typeface="Poppins"/>
                <a:sym typeface="Poppins"/>
              </a:rPr>
              <a:t>Comment l’on peut parler d’autre que soi sans être prophètes ?</a:t>
            </a:r>
            <a:endParaRPr i="1" sz="900" u="sng">
              <a:solidFill>
                <a:schemeClr val="dk1"/>
              </a:solidFill>
              <a:latin typeface="Poppins"/>
              <a:ea typeface="Poppins"/>
              <a:cs typeface="Poppins"/>
              <a:sym typeface="Poppins"/>
            </a:endParaRPr>
          </a:p>
          <a:p>
            <a:pPr indent="0" lvl="0" marL="0" rtl="0" algn="l">
              <a:lnSpc>
                <a:spcPct val="115000"/>
              </a:lnSpc>
              <a:spcBef>
                <a:spcPts val="1000"/>
              </a:spcBef>
              <a:spcAft>
                <a:spcPts val="0"/>
              </a:spcAft>
              <a:buClr>
                <a:schemeClr val="dk1"/>
              </a:buClr>
              <a:buSzPts val="1100"/>
              <a:buFont typeface="Arial"/>
              <a:buNone/>
            </a:pPr>
            <a:r>
              <a:rPr lang="fr" sz="900">
                <a:solidFill>
                  <a:srgbClr val="0000FF"/>
                </a:solidFill>
                <a:latin typeface="Poppins"/>
                <a:ea typeface="Poppins"/>
                <a:cs typeface="Poppins"/>
                <a:sym typeface="Poppins"/>
              </a:rPr>
              <a:t>Éphésiens 4:11</a:t>
            </a:r>
            <a:endParaRPr sz="900">
              <a:solidFill>
                <a:srgbClr val="0000FF"/>
              </a:solidFill>
              <a:latin typeface="Poppins"/>
              <a:ea typeface="Poppins"/>
              <a:cs typeface="Poppins"/>
              <a:sym typeface="Poppins"/>
            </a:endParaRPr>
          </a:p>
          <a:p>
            <a:pPr indent="0" lvl="0" marL="457200" rtl="0" algn="l">
              <a:lnSpc>
                <a:spcPct val="115000"/>
              </a:lnSpc>
              <a:spcBef>
                <a:spcPts val="1000"/>
              </a:spcBef>
              <a:spcAft>
                <a:spcPts val="0"/>
              </a:spcAft>
              <a:buClr>
                <a:schemeClr val="dk1"/>
              </a:buClr>
              <a:buSzPts val="1100"/>
              <a:buFont typeface="Arial"/>
              <a:buNone/>
            </a:pPr>
            <a:r>
              <a:rPr lang="fr" sz="900">
                <a:solidFill>
                  <a:srgbClr val="0000FF"/>
                </a:solidFill>
                <a:latin typeface="Poppins"/>
                <a:ea typeface="Poppins"/>
                <a:cs typeface="Poppins"/>
                <a:sym typeface="Poppins"/>
              </a:rPr>
              <a:t>Et il a donné </a:t>
            </a:r>
            <a:r>
              <a:rPr b="1" lang="fr" sz="900">
                <a:solidFill>
                  <a:srgbClr val="0000FF"/>
                </a:solidFill>
                <a:latin typeface="Poppins"/>
                <a:ea typeface="Poppins"/>
                <a:cs typeface="Poppins"/>
                <a:sym typeface="Poppins"/>
              </a:rPr>
              <a:t>les uns comme apôtres, les autres comme prophètes</a:t>
            </a:r>
            <a:r>
              <a:rPr lang="fr" sz="900">
                <a:solidFill>
                  <a:srgbClr val="0000FF"/>
                </a:solidFill>
                <a:latin typeface="Poppins"/>
                <a:ea typeface="Poppins"/>
                <a:cs typeface="Poppins"/>
                <a:sym typeface="Poppins"/>
              </a:rPr>
              <a:t>, les autres comme évangélistes, les autres comme pasteurs et docteurs,</a:t>
            </a:r>
            <a:endParaRPr sz="900">
              <a:solidFill>
                <a:srgbClr val="0000FF"/>
              </a:solidFill>
              <a:latin typeface="Poppins"/>
              <a:ea typeface="Poppins"/>
              <a:cs typeface="Poppins"/>
              <a:sym typeface="Poppins"/>
            </a:endParaRPr>
          </a:p>
          <a:p>
            <a:pPr indent="0" lvl="0" marL="0" rtl="0" algn="l">
              <a:lnSpc>
                <a:spcPct val="115000"/>
              </a:lnSpc>
              <a:spcBef>
                <a:spcPts val="1000"/>
              </a:spcBef>
              <a:spcAft>
                <a:spcPts val="0"/>
              </a:spcAft>
              <a:buClr>
                <a:schemeClr val="dk1"/>
              </a:buClr>
              <a:buSzPts val="1100"/>
              <a:buFont typeface="Arial"/>
              <a:buNone/>
            </a:pPr>
            <a:r>
              <a:rPr lang="fr" sz="900">
                <a:solidFill>
                  <a:schemeClr val="dk1"/>
                </a:solidFill>
                <a:latin typeface="Poppins"/>
                <a:ea typeface="Poppins"/>
                <a:cs typeface="Poppins"/>
                <a:sym typeface="Poppins"/>
              </a:rPr>
              <a:t>Dans l’</a:t>
            </a:r>
            <a:r>
              <a:rPr lang="fr" sz="900" u="sng">
                <a:solidFill>
                  <a:srgbClr val="1155CC"/>
                </a:solidFill>
                <a:latin typeface="Poppins"/>
                <a:ea typeface="Poppins"/>
                <a:cs typeface="Poppins"/>
                <a:sym typeface="Poppins"/>
                <a:hlinkClick r:id="rId6">
                  <a:extLst>
                    <a:ext uri="{A12FA001-AC4F-418D-AE19-62706E023703}">
                      <ahyp:hlinkClr val="tx"/>
                    </a:ext>
                  </a:extLst>
                </a:hlinkClick>
              </a:rPr>
              <a:t>argument 1</a:t>
            </a:r>
            <a:r>
              <a:rPr lang="fr" sz="900">
                <a:solidFill>
                  <a:schemeClr val="dk1"/>
                </a:solidFill>
                <a:latin typeface="Poppins"/>
                <a:ea typeface="Poppins"/>
                <a:cs typeface="Poppins"/>
                <a:sym typeface="Poppins"/>
              </a:rPr>
              <a:t> (</a:t>
            </a:r>
            <a:r>
              <a:rPr baseline="30000" lang="fr" sz="900">
                <a:solidFill>
                  <a:schemeClr val="dk1"/>
                </a:solidFill>
                <a:latin typeface="Poppins"/>
                <a:ea typeface="Poppins"/>
                <a:cs typeface="Poppins"/>
                <a:sym typeface="Poppins"/>
              </a:rPr>
              <a:t>prophète</a:t>
            </a:r>
            <a:r>
              <a:rPr lang="fr" sz="900">
                <a:solidFill>
                  <a:schemeClr val="dk1"/>
                </a:solidFill>
                <a:latin typeface="Poppins"/>
                <a:ea typeface="Poppins"/>
                <a:cs typeface="Poppins"/>
                <a:sym typeface="Poppins"/>
              </a:rPr>
              <a:t>), on oublie pernicieusement que </a:t>
            </a:r>
            <a:r>
              <a:rPr b="1" lang="fr" sz="900">
                <a:solidFill>
                  <a:schemeClr val="dk1"/>
                </a:solidFill>
                <a:latin typeface="Poppins"/>
                <a:ea typeface="Poppins"/>
                <a:cs typeface="Poppins"/>
                <a:sym typeface="Poppins"/>
              </a:rPr>
              <a:t>les anges et les apôtres ne parlent pas de leur propre autorité</a:t>
            </a:r>
            <a:r>
              <a:rPr lang="fr" sz="900">
                <a:solidFill>
                  <a:schemeClr val="dk1"/>
                </a:solidFill>
                <a:latin typeface="Poppins"/>
                <a:ea typeface="Poppins"/>
                <a:cs typeface="Poppins"/>
                <a:sym typeface="Poppins"/>
              </a:rPr>
              <a:t> ou de leur enseignement mais répètent les paroles du fils ou du père et cela ne les rend pas plus prophètes (Éph 4:11).</a:t>
            </a:r>
            <a:endParaRPr sz="900">
              <a:solidFill>
                <a:schemeClr val="dk1"/>
              </a:solidFill>
              <a:latin typeface="Poppins"/>
              <a:ea typeface="Poppins"/>
              <a:cs typeface="Poppins"/>
              <a:sym typeface="Poppins"/>
            </a:endParaRPr>
          </a:p>
          <a:p>
            <a:pPr indent="0" lvl="0" marL="0" rtl="0" algn="l">
              <a:lnSpc>
                <a:spcPct val="115000"/>
              </a:lnSpc>
              <a:spcBef>
                <a:spcPts val="1000"/>
              </a:spcBef>
              <a:spcAft>
                <a:spcPts val="0"/>
              </a:spcAft>
              <a:buClr>
                <a:schemeClr val="dk1"/>
              </a:buClr>
              <a:buSzPts val="1100"/>
              <a:buFont typeface="Arial"/>
              <a:buNone/>
            </a:pPr>
            <a:r>
              <a:rPr i="1" lang="fr" sz="900" u="sng">
                <a:solidFill>
                  <a:schemeClr val="dk1"/>
                </a:solidFill>
                <a:latin typeface="Poppins"/>
                <a:ea typeface="Poppins"/>
                <a:cs typeface="Poppins"/>
                <a:sym typeface="Poppins"/>
              </a:rPr>
              <a:t>Comment le paraclet se différencie de Moïse et Jésus, les prophètes ?</a:t>
            </a:r>
            <a:endParaRPr i="1" sz="900" u="sng">
              <a:solidFill>
                <a:schemeClr val="dk1"/>
              </a:solidFill>
              <a:latin typeface="Poppins"/>
              <a:ea typeface="Poppins"/>
              <a:cs typeface="Poppins"/>
              <a:sym typeface="Poppins"/>
            </a:endParaRPr>
          </a:p>
          <a:p>
            <a:pPr indent="0" lvl="0" marL="0" rtl="0" algn="l">
              <a:lnSpc>
                <a:spcPct val="115000"/>
              </a:lnSpc>
              <a:spcBef>
                <a:spcPts val="1000"/>
              </a:spcBef>
              <a:spcAft>
                <a:spcPts val="0"/>
              </a:spcAft>
              <a:buClr>
                <a:schemeClr val="dk1"/>
              </a:buClr>
              <a:buSzPts val="1100"/>
              <a:buFont typeface="Arial"/>
              <a:buNone/>
            </a:pPr>
            <a:r>
              <a:rPr lang="fr" sz="900">
                <a:solidFill>
                  <a:srgbClr val="0000FF"/>
                </a:solidFill>
                <a:latin typeface="Poppins"/>
                <a:ea typeface="Poppins"/>
                <a:cs typeface="Poppins"/>
                <a:sym typeface="Poppins"/>
              </a:rPr>
              <a:t>Deutéronome 18:18</a:t>
            </a:r>
            <a:endParaRPr sz="900">
              <a:solidFill>
                <a:srgbClr val="0000FF"/>
              </a:solidFill>
              <a:latin typeface="Poppins"/>
              <a:ea typeface="Poppins"/>
              <a:cs typeface="Poppins"/>
              <a:sym typeface="Poppins"/>
            </a:endParaRPr>
          </a:p>
          <a:p>
            <a:pPr indent="0" lvl="0" marL="457200" rtl="0" algn="l">
              <a:lnSpc>
                <a:spcPct val="115000"/>
              </a:lnSpc>
              <a:spcBef>
                <a:spcPts val="1000"/>
              </a:spcBef>
              <a:spcAft>
                <a:spcPts val="0"/>
              </a:spcAft>
              <a:buClr>
                <a:schemeClr val="dk1"/>
              </a:buClr>
              <a:buSzPts val="1100"/>
              <a:buFont typeface="Arial"/>
              <a:buNone/>
            </a:pPr>
            <a:r>
              <a:rPr b="1" lang="fr" sz="900">
                <a:solidFill>
                  <a:srgbClr val="0000FF"/>
                </a:solidFill>
                <a:latin typeface="Poppins"/>
                <a:ea typeface="Poppins"/>
                <a:cs typeface="Poppins"/>
                <a:sym typeface="Poppins"/>
              </a:rPr>
              <a:t>Je leur susciterai du milieu de leurs frères un prophète comme toi</a:t>
            </a:r>
            <a:r>
              <a:rPr lang="fr" sz="900">
                <a:solidFill>
                  <a:srgbClr val="0000FF"/>
                </a:solidFill>
                <a:latin typeface="Poppins"/>
                <a:ea typeface="Poppins"/>
                <a:cs typeface="Poppins"/>
                <a:sym typeface="Poppins"/>
              </a:rPr>
              <a:t>, je mettrai mes paroles dans sa bouche, et il leur dira tout ce que je lui commanderai.</a:t>
            </a:r>
            <a:endParaRPr sz="900">
              <a:solidFill>
                <a:srgbClr val="0000FF"/>
              </a:solidFill>
              <a:latin typeface="Poppins"/>
              <a:ea typeface="Poppins"/>
              <a:cs typeface="Poppins"/>
              <a:sym typeface="Poppins"/>
            </a:endParaRPr>
          </a:p>
          <a:p>
            <a:pPr indent="0" lvl="0" marL="0" rtl="0" algn="l">
              <a:lnSpc>
                <a:spcPct val="115000"/>
              </a:lnSpc>
              <a:spcBef>
                <a:spcPts val="1000"/>
              </a:spcBef>
              <a:spcAft>
                <a:spcPts val="0"/>
              </a:spcAft>
              <a:buClr>
                <a:schemeClr val="dk1"/>
              </a:buClr>
              <a:buSzPts val="1100"/>
              <a:buFont typeface="Arial"/>
              <a:buNone/>
            </a:pPr>
            <a:r>
              <a:rPr lang="fr" sz="900">
                <a:solidFill>
                  <a:srgbClr val="0000FF"/>
                </a:solidFill>
                <a:latin typeface="Poppins"/>
                <a:ea typeface="Poppins"/>
                <a:cs typeface="Poppins"/>
                <a:sym typeface="Poppins"/>
              </a:rPr>
              <a:t>Jean 1:45</a:t>
            </a:r>
            <a:endParaRPr sz="900">
              <a:solidFill>
                <a:srgbClr val="0000FF"/>
              </a:solidFill>
              <a:latin typeface="Poppins"/>
              <a:ea typeface="Poppins"/>
              <a:cs typeface="Poppins"/>
              <a:sym typeface="Poppins"/>
            </a:endParaRPr>
          </a:p>
          <a:p>
            <a:pPr indent="0" lvl="0" marL="457200" rtl="0" algn="l">
              <a:lnSpc>
                <a:spcPct val="115000"/>
              </a:lnSpc>
              <a:spcBef>
                <a:spcPts val="1000"/>
              </a:spcBef>
              <a:spcAft>
                <a:spcPts val="0"/>
              </a:spcAft>
              <a:buClr>
                <a:schemeClr val="dk1"/>
              </a:buClr>
              <a:buSzPts val="1100"/>
              <a:buFont typeface="Arial"/>
              <a:buNone/>
            </a:pPr>
            <a:r>
              <a:rPr lang="fr" sz="900">
                <a:solidFill>
                  <a:srgbClr val="0000FF"/>
                </a:solidFill>
                <a:latin typeface="Poppins"/>
                <a:ea typeface="Poppins"/>
                <a:cs typeface="Poppins"/>
                <a:sym typeface="Poppins"/>
              </a:rPr>
              <a:t>Philippe rencontra Nathanaël, et lui dit: Nous avons trouvé </a:t>
            </a:r>
            <a:r>
              <a:rPr b="1" lang="fr" sz="900">
                <a:solidFill>
                  <a:srgbClr val="0000FF"/>
                </a:solidFill>
                <a:latin typeface="Poppins"/>
                <a:ea typeface="Poppins"/>
                <a:cs typeface="Poppins"/>
                <a:sym typeface="Poppins"/>
              </a:rPr>
              <a:t>celui de qui Moïse a écrit dans la loi et dont les prophètes ont parlé, Jésus de Nazareth</a:t>
            </a:r>
            <a:r>
              <a:rPr lang="fr" sz="900">
                <a:solidFill>
                  <a:srgbClr val="0000FF"/>
                </a:solidFill>
                <a:latin typeface="Poppins"/>
                <a:ea typeface="Poppins"/>
                <a:cs typeface="Poppins"/>
                <a:sym typeface="Poppins"/>
              </a:rPr>
              <a:t>, fils de Joseph.</a:t>
            </a:r>
            <a:endParaRPr sz="900">
              <a:solidFill>
                <a:srgbClr val="0000FF"/>
              </a:solidFill>
              <a:latin typeface="Poppins"/>
              <a:ea typeface="Poppins"/>
              <a:cs typeface="Poppins"/>
              <a:sym typeface="Poppins"/>
            </a:endParaRPr>
          </a:p>
          <a:p>
            <a:pPr indent="0" lvl="0" marL="0" rtl="0" algn="l">
              <a:lnSpc>
                <a:spcPct val="115000"/>
              </a:lnSpc>
              <a:spcBef>
                <a:spcPts val="1000"/>
              </a:spcBef>
              <a:spcAft>
                <a:spcPts val="0"/>
              </a:spcAft>
              <a:buClr>
                <a:schemeClr val="dk1"/>
              </a:buClr>
              <a:buSzPts val="1100"/>
              <a:buFont typeface="Arial"/>
              <a:buNone/>
            </a:pPr>
            <a:r>
              <a:rPr lang="fr" sz="900">
                <a:solidFill>
                  <a:srgbClr val="0000FF"/>
                </a:solidFill>
                <a:latin typeface="Poppins"/>
                <a:ea typeface="Poppins"/>
                <a:cs typeface="Poppins"/>
                <a:sym typeface="Poppins"/>
              </a:rPr>
              <a:t>Actes 3:20-22</a:t>
            </a:r>
            <a:endParaRPr sz="900">
              <a:solidFill>
                <a:srgbClr val="0000FF"/>
              </a:solidFill>
              <a:latin typeface="Poppins"/>
              <a:ea typeface="Poppins"/>
              <a:cs typeface="Poppins"/>
              <a:sym typeface="Poppins"/>
            </a:endParaRPr>
          </a:p>
          <a:p>
            <a:pPr indent="0" lvl="0" marL="457200" rtl="0" algn="l">
              <a:lnSpc>
                <a:spcPct val="115000"/>
              </a:lnSpc>
              <a:spcBef>
                <a:spcPts val="1000"/>
              </a:spcBef>
              <a:spcAft>
                <a:spcPts val="0"/>
              </a:spcAft>
              <a:buClr>
                <a:schemeClr val="dk1"/>
              </a:buClr>
              <a:buSzPts val="1100"/>
              <a:buFont typeface="Arial"/>
              <a:buNone/>
            </a:pPr>
            <a:r>
              <a:rPr lang="fr" sz="900">
                <a:solidFill>
                  <a:srgbClr val="0000FF"/>
                </a:solidFill>
                <a:latin typeface="Poppins"/>
                <a:ea typeface="Poppins"/>
                <a:cs typeface="Poppins"/>
                <a:sym typeface="Poppins"/>
              </a:rPr>
              <a:t>et qu'il envoie celui qui vous a été destiné, </a:t>
            </a:r>
            <a:r>
              <a:rPr b="1" lang="fr" sz="900">
                <a:solidFill>
                  <a:srgbClr val="0000FF"/>
                </a:solidFill>
                <a:latin typeface="Poppins"/>
                <a:ea typeface="Poppins"/>
                <a:cs typeface="Poppins"/>
                <a:sym typeface="Poppins"/>
              </a:rPr>
              <a:t>Jésus-Christ</a:t>
            </a:r>
            <a:r>
              <a:rPr lang="fr" sz="900">
                <a:solidFill>
                  <a:srgbClr val="0000FF"/>
                </a:solidFill>
                <a:latin typeface="Poppins"/>
                <a:ea typeface="Poppins"/>
                <a:cs typeface="Poppins"/>
                <a:sym typeface="Poppins"/>
              </a:rPr>
              <a:t>, que le ciel doit recevoir jusqu'aux temps du rétablissement de toutes choses, dont Dieu a parlé anciennement par la bouche de ses saints prophètes. Moïse a dit: Le Seigneur votre </a:t>
            </a:r>
            <a:r>
              <a:rPr b="1" lang="fr" sz="900">
                <a:solidFill>
                  <a:srgbClr val="0000FF"/>
                </a:solidFill>
                <a:latin typeface="Poppins"/>
                <a:ea typeface="Poppins"/>
                <a:cs typeface="Poppins"/>
                <a:sym typeface="Poppins"/>
              </a:rPr>
              <a:t>Dieu vous suscitera d'entre vos frères un prophète comme moi</a:t>
            </a:r>
            <a:r>
              <a:rPr lang="fr" sz="900">
                <a:solidFill>
                  <a:srgbClr val="0000FF"/>
                </a:solidFill>
                <a:latin typeface="Poppins"/>
                <a:ea typeface="Poppins"/>
                <a:cs typeface="Poppins"/>
                <a:sym typeface="Poppins"/>
              </a:rPr>
              <a:t>; vous l'écouterez dans tout ce qu'il vous dira,</a:t>
            </a:r>
            <a:endParaRPr sz="900">
              <a:solidFill>
                <a:srgbClr val="0000FF"/>
              </a:solidFill>
              <a:latin typeface="Poppins"/>
              <a:ea typeface="Poppins"/>
              <a:cs typeface="Poppins"/>
              <a:sym typeface="Poppins"/>
            </a:endParaRPr>
          </a:p>
          <a:p>
            <a:pPr indent="0" lvl="0" marL="0" rtl="0" algn="l">
              <a:lnSpc>
                <a:spcPct val="115000"/>
              </a:lnSpc>
              <a:spcBef>
                <a:spcPts val="1000"/>
              </a:spcBef>
              <a:spcAft>
                <a:spcPts val="0"/>
              </a:spcAft>
              <a:buClr>
                <a:schemeClr val="dk1"/>
              </a:buClr>
              <a:buSzPts val="1100"/>
              <a:buFont typeface="Arial"/>
              <a:buNone/>
            </a:pPr>
            <a:r>
              <a:rPr lang="fr" sz="900">
                <a:solidFill>
                  <a:schemeClr val="dk1"/>
                </a:solidFill>
                <a:latin typeface="Poppins"/>
                <a:ea typeface="Poppins"/>
                <a:cs typeface="Poppins"/>
                <a:sym typeface="Poppins"/>
              </a:rPr>
              <a:t>Dans l’</a:t>
            </a:r>
            <a:r>
              <a:rPr lang="fr" sz="900" u="sng">
                <a:solidFill>
                  <a:srgbClr val="1155CC"/>
                </a:solidFill>
                <a:latin typeface="Poppins"/>
                <a:ea typeface="Poppins"/>
                <a:cs typeface="Poppins"/>
                <a:sym typeface="Poppins"/>
                <a:hlinkClick r:id="rId7">
                  <a:extLst>
                    <a:ext uri="{A12FA001-AC4F-418D-AE19-62706E023703}">
                      <ahyp:hlinkClr val="tx"/>
                    </a:ext>
                  </a:extLst>
                </a:hlinkClick>
              </a:rPr>
              <a:t>argument 1 </a:t>
            </a:r>
            <a:r>
              <a:rPr baseline="-25000" lang="fr" sz="900" u="sng">
                <a:solidFill>
                  <a:srgbClr val="1155CC"/>
                </a:solidFill>
                <a:latin typeface="Poppins"/>
                <a:ea typeface="Poppins"/>
                <a:cs typeface="Poppins"/>
                <a:sym typeface="Poppins"/>
                <a:hlinkClick r:id="rId8">
                  <a:extLst>
                    <a:ext uri="{A12FA001-AC4F-418D-AE19-62706E023703}">
                      <ahyp:hlinkClr val="tx"/>
                    </a:ext>
                  </a:extLst>
                </a:hlinkClick>
              </a:rPr>
              <a:t>bis</a:t>
            </a:r>
            <a:r>
              <a:rPr lang="fr" sz="900">
                <a:solidFill>
                  <a:schemeClr val="dk1"/>
                </a:solidFill>
                <a:latin typeface="Poppins"/>
                <a:ea typeface="Poppins"/>
                <a:cs typeface="Poppins"/>
                <a:sym typeface="Poppins"/>
              </a:rPr>
              <a:t> (</a:t>
            </a:r>
            <a:r>
              <a:rPr baseline="30000" lang="fr" sz="900">
                <a:solidFill>
                  <a:schemeClr val="dk1"/>
                </a:solidFill>
                <a:latin typeface="Poppins"/>
                <a:ea typeface="Poppins"/>
                <a:cs typeface="Poppins"/>
                <a:sym typeface="Poppins"/>
              </a:rPr>
              <a:t>prophète</a:t>
            </a:r>
            <a:r>
              <a:rPr lang="fr" sz="900">
                <a:solidFill>
                  <a:schemeClr val="dk1"/>
                </a:solidFill>
                <a:latin typeface="Poppins"/>
                <a:ea typeface="Poppins"/>
                <a:cs typeface="Poppins"/>
                <a:sym typeface="Poppins"/>
              </a:rPr>
              <a:t>), le paraclet n'est pas semblable à Jésus en ce qu'il prend uniquement des paroles du Père, car </a:t>
            </a:r>
            <a:r>
              <a:rPr b="1" lang="fr" sz="900">
                <a:solidFill>
                  <a:schemeClr val="dk1"/>
                </a:solidFill>
                <a:latin typeface="Poppins"/>
                <a:ea typeface="Poppins"/>
                <a:cs typeface="Poppins"/>
                <a:sym typeface="Poppins"/>
              </a:rPr>
              <a:t>il prendra les paroles de Jésus</a:t>
            </a:r>
            <a:r>
              <a:rPr lang="fr" sz="900">
                <a:solidFill>
                  <a:schemeClr val="dk1"/>
                </a:solidFill>
                <a:latin typeface="Poppins"/>
                <a:ea typeface="Poppins"/>
                <a:cs typeface="Poppins"/>
                <a:sym typeface="Poppins"/>
              </a:rPr>
              <a:t>.</a:t>
            </a:r>
            <a:endParaRPr sz="900">
              <a:solidFill>
                <a:schemeClr val="dk1"/>
              </a:solidFill>
              <a:latin typeface="Poppins"/>
              <a:ea typeface="Poppins"/>
              <a:cs typeface="Poppins"/>
              <a:sym typeface="Poppins"/>
            </a:endParaRPr>
          </a:p>
          <a:p>
            <a:pPr indent="0" lvl="0" marL="0" rtl="0" algn="l">
              <a:lnSpc>
                <a:spcPct val="115000"/>
              </a:lnSpc>
              <a:spcBef>
                <a:spcPts val="1000"/>
              </a:spcBef>
              <a:spcAft>
                <a:spcPts val="0"/>
              </a:spcAft>
              <a:buClr>
                <a:schemeClr val="dk1"/>
              </a:buClr>
              <a:buSzPts val="1100"/>
              <a:buFont typeface="Arial"/>
              <a:buNone/>
            </a:pPr>
            <a:r>
              <a:rPr lang="fr" sz="900">
                <a:solidFill>
                  <a:schemeClr val="dk1"/>
                </a:solidFill>
                <a:latin typeface="Poppins"/>
                <a:ea typeface="Poppins"/>
                <a:cs typeface="Poppins"/>
                <a:sym typeface="Poppins"/>
              </a:rPr>
              <a:t>Dieu ne dit pas qu'il met ses paroles dans la bouche de Moïse dans le verset Deut 18:18 mais dans celle du prophète annoncé, c'est à dire Jésus (Jean 1:45, Actes 3:20-22).</a:t>
            </a:r>
            <a:endParaRPr sz="900">
              <a:solidFill>
                <a:schemeClr val="dk1"/>
              </a:solidFill>
              <a:latin typeface="Poppins"/>
              <a:ea typeface="Poppins"/>
              <a:cs typeface="Poppins"/>
              <a:sym typeface="Poppins"/>
            </a:endParaRPr>
          </a:p>
          <a:p>
            <a:pPr indent="0" lvl="0" marL="0" rtl="0" algn="l">
              <a:lnSpc>
                <a:spcPct val="115000"/>
              </a:lnSpc>
              <a:spcBef>
                <a:spcPts val="1600"/>
              </a:spcBef>
              <a:spcAft>
                <a:spcPts val="0"/>
              </a:spcAft>
              <a:buClr>
                <a:schemeClr val="dk1"/>
              </a:buClr>
              <a:buSzPts val="1100"/>
              <a:buFont typeface="Arial"/>
              <a:buNone/>
            </a:pPr>
            <a:r>
              <a:t/>
            </a:r>
            <a:endParaRPr sz="1400">
              <a:solidFill>
                <a:srgbClr val="434343"/>
              </a:solidFill>
              <a:latin typeface="Poppins"/>
              <a:ea typeface="Poppins"/>
              <a:cs typeface="Poppins"/>
              <a:sym typeface="Poppins"/>
            </a:endParaRPr>
          </a:p>
          <a:p>
            <a:pPr indent="0" lvl="0" marL="0" rtl="0" algn="l">
              <a:lnSpc>
                <a:spcPct val="115000"/>
              </a:lnSpc>
              <a:spcBef>
                <a:spcPts val="1600"/>
              </a:spcBef>
              <a:spcAft>
                <a:spcPts val="0"/>
              </a:spcAft>
              <a:buClr>
                <a:schemeClr val="dk1"/>
              </a:buClr>
              <a:buSzPts val="1100"/>
              <a:buFont typeface="Arial"/>
              <a:buNone/>
            </a:pPr>
            <a:r>
              <a:rPr lang="fr" sz="1400">
                <a:solidFill>
                  <a:srgbClr val="434343"/>
                </a:solidFill>
                <a:latin typeface="Poppins"/>
                <a:ea typeface="Poppins"/>
                <a:cs typeface="Poppins"/>
                <a:sym typeface="Poppins"/>
              </a:rPr>
              <a:t>Contre argumentation</a:t>
            </a:r>
            <a:endParaRPr sz="1400">
              <a:solidFill>
                <a:srgbClr val="434343"/>
              </a:solidFill>
              <a:latin typeface="Poppins"/>
              <a:ea typeface="Poppins"/>
              <a:cs typeface="Poppins"/>
              <a:sym typeface="Poppins"/>
            </a:endParaRPr>
          </a:p>
          <a:p>
            <a:pPr indent="0" lvl="0" marL="0" rtl="0" algn="l">
              <a:lnSpc>
                <a:spcPct val="115000"/>
              </a:lnSpc>
              <a:spcBef>
                <a:spcPts val="400"/>
              </a:spcBef>
              <a:spcAft>
                <a:spcPts val="0"/>
              </a:spcAft>
              <a:buClr>
                <a:schemeClr val="dk1"/>
              </a:buClr>
              <a:buSzPts val="1100"/>
              <a:buFont typeface="Arial"/>
              <a:buNone/>
            </a:pPr>
            <a:r>
              <a:rPr lang="fr" sz="900">
                <a:solidFill>
                  <a:srgbClr val="FF0000"/>
                </a:solidFill>
                <a:latin typeface="Poppins"/>
                <a:ea typeface="Poppins"/>
                <a:cs typeface="Poppins"/>
                <a:sym typeface="Poppins"/>
              </a:rPr>
              <a:t>Peut-on dire que le Saint Esprit a donné un enseignement qui soit contraire à celui de Jésus ?</a:t>
            </a:r>
            <a:endParaRPr sz="900">
              <a:solidFill>
                <a:srgbClr val="FF0000"/>
              </a:solidFill>
              <a:latin typeface="Poppins"/>
              <a:ea typeface="Poppins"/>
              <a:cs typeface="Poppins"/>
              <a:sym typeface="Poppins"/>
            </a:endParaRPr>
          </a:p>
          <a:p>
            <a:pPr indent="0" lvl="0" marL="0" rtl="0" algn="l">
              <a:lnSpc>
                <a:spcPct val="115000"/>
              </a:lnSpc>
              <a:spcBef>
                <a:spcPts val="1000"/>
              </a:spcBef>
              <a:spcAft>
                <a:spcPts val="0"/>
              </a:spcAft>
              <a:buClr>
                <a:schemeClr val="dk1"/>
              </a:buClr>
              <a:buSzPts val="1100"/>
              <a:buFont typeface="Arial"/>
              <a:buNone/>
            </a:pPr>
            <a:r>
              <a:rPr lang="fr" sz="900">
                <a:solidFill>
                  <a:srgbClr val="FF0000"/>
                </a:solidFill>
                <a:uFill>
                  <a:noFill/>
                </a:uFill>
                <a:latin typeface="Poppins"/>
                <a:ea typeface="Poppins"/>
                <a:cs typeface="Poppins"/>
                <a:sym typeface="Poppins"/>
                <a:hlinkClick r:id="rId9">
                  <a:extLst>
                    <a:ext uri="{A12FA001-AC4F-418D-AE19-62706E023703}">
                      <ahyp:hlinkClr val="tx"/>
                    </a:ext>
                  </a:extLst>
                </a:hlinkClick>
              </a:rPr>
              <a:t>Pourquoi Muhammad contredit les enseignements de Jésus (Adultère, Crucifixion, Fils de Dieu) ?</a:t>
            </a:r>
            <a:endParaRPr sz="900">
              <a:solidFill>
                <a:schemeClr val="dk1"/>
              </a:solidFill>
              <a:latin typeface="Poppins"/>
              <a:ea typeface="Poppins"/>
              <a:cs typeface="Poppins"/>
              <a:sym typeface="Poppins"/>
            </a:endParaRPr>
          </a:p>
          <a:p>
            <a:pPr indent="0" lvl="0" marL="0" rtl="0" algn="l">
              <a:lnSpc>
                <a:spcPct val="115000"/>
              </a:lnSpc>
              <a:spcBef>
                <a:spcPts val="1000"/>
              </a:spcBef>
              <a:spcAft>
                <a:spcPts val="0"/>
              </a:spcAft>
              <a:buClr>
                <a:schemeClr val="dk1"/>
              </a:buClr>
              <a:buSzPts val="1100"/>
              <a:buFont typeface="Arial"/>
              <a:buNone/>
            </a:pPr>
            <a:r>
              <a:rPr lang="fr" sz="900">
                <a:solidFill>
                  <a:srgbClr val="FF0000"/>
                </a:solidFill>
                <a:latin typeface="Poppins"/>
                <a:ea typeface="Poppins"/>
                <a:cs typeface="Poppins"/>
                <a:sym typeface="Poppins"/>
              </a:rPr>
              <a:t>Muhammad a-t-il déjà été appelé esprit de vérité ? ou même Saint Esprit (Ro alcodesh) ?</a:t>
            </a:r>
            <a:endParaRPr sz="900">
              <a:solidFill>
                <a:srgbClr val="FF0000"/>
              </a:solidFill>
              <a:latin typeface="Poppins"/>
              <a:ea typeface="Poppins"/>
              <a:cs typeface="Poppins"/>
              <a:sym typeface="Poppins"/>
            </a:endParaRPr>
          </a:p>
          <a:p>
            <a:pPr indent="0" lvl="0" marL="0" rtl="0" algn="l">
              <a:lnSpc>
                <a:spcPct val="115000"/>
              </a:lnSpc>
              <a:spcBef>
                <a:spcPts val="1000"/>
              </a:spcBef>
              <a:spcAft>
                <a:spcPts val="0"/>
              </a:spcAft>
              <a:buClr>
                <a:schemeClr val="dk1"/>
              </a:buClr>
              <a:buSzPts val="1100"/>
              <a:buFont typeface="Arial"/>
              <a:buNone/>
            </a:pPr>
            <a:r>
              <a:rPr lang="fr" sz="900">
                <a:solidFill>
                  <a:srgbClr val="FF0000"/>
                </a:solidFill>
                <a:latin typeface="Poppins"/>
                <a:ea typeface="Poppins"/>
                <a:cs typeface="Poppins"/>
                <a:sym typeface="Poppins"/>
              </a:rPr>
              <a:t>Peux-tu prouver que muhammad n'a jamais menti, alors qu’il à déjà péché ?</a:t>
            </a:r>
            <a:endParaRPr sz="900">
              <a:solidFill>
                <a:schemeClr val="dk1"/>
              </a:solidFill>
              <a:latin typeface="Poppins"/>
              <a:ea typeface="Poppins"/>
              <a:cs typeface="Poppins"/>
              <a:sym typeface="Poppins"/>
            </a:endParaRPr>
          </a:p>
          <a:p>
            <a:pPr indent="0" lvl="0" marL="0" rtl="0" algn="l">
              <a:lnSpc>
                <a:spcPct val="115000"/>
              </a:lnSpc>
              <a:spcBef>
                <a:spcPts val="1000"/>
              </a:spcBef>
              <a:spcAft>
                <a:spcPts val="0"/>
              </a:spcAft>
              <a:buClr>
                <a:schemeClr val="dk1"/>
              </a:buClr>
              <a:buSzPts val="1100"/>
              <a:buFont typeface="Arial"/>
              <a:buNone/>
            </a:pPr>
            <a:r>
              <a:rPr lang="fr" sz="900">
                <a:solidFill>
                  <a:schemeClr val="dk1"/>
                </a:solidFill>
                <a:latin typeface="Poppins"/>
                <a:ea typeface="Poppins"/>
                <a:cs typeface="Poppins"/>
                <a:sym typeface="Poppins"/>
              </a:rPr>
              <a:t>Voir aussi : </a:t>
            </a:r>
            <a:r>
              <a:rPr lang="fr" sz="900" u="sng">
                <a:solidFill>
                  <a:srgbClr val="1155CC"/>
                </a:solidFill>
                <a:latin typeface="Poppins"/>
                <a:ea typeface="Poppins"/>
                <a:cs typeface="Poppins"/>
                <a:sym typeface="Poppins"/>
                <a:hlinkClick r:id="rId10">
                  <a:extLst>
                    <a:ext uri="{A12FA001-AC4F-418D-AE19-62706E023703}">
                      <ahyp:hlinkClr val="tx"/>
                    </a:ext>
                  </a:extLst>
                </a:hlinkClick>
              </a:rPr>
              <a:t>Muhammad n’est pas le paraclet</a:t>
            </a:r>
            <a:r>
              <a:rPr lang="fr" sz="900">
                <a:solidFill>
                  <a:schemeClr val="dk1"/>
                </a:solidFill>
                <a:latin typeface="Poppins"/>
                <a:ea typeface="Poppins"/>
                <a:cs typeface="Poppins"/>
                <a:sym typeface="Poppins"/>
              </a:rPr>
              <a:t>.</a:t>
            </a:r>
            <a:endParaRPr sz="900">
              <a:solidFill>
                <a:schemeClr val="dk1"/>
              </a:solidFill>
              <a:latin typeface="Poppins"/>
              <a:ea typeface="Poppins"/>
              <a:cs typeface="Poppins"/>
              <a:sym typeface="Poppins"/>
            </a:endParaRPr>
          </a:p>
          <a:p>
            <a:pPr indent="0" lvl="0" marL="0" rtl="0" algn="l">
              <a:spcBef>
                <a:spcPts val="100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201721a77e0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4" name="Google Shape;374;g201721a77e0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400"/>
              </a:spcBef>
              <a:spcAft>
                <a:spcPts val="0"/>
              </a:spcAft>
              <a:buClr>
                <a:schemeClr val="dk1"/>
              </a:buClr>
              <a:buSzPts val="1100"/>
              <a:buFont typeface="Arial"/>
              <a:buNone/>
            </a:pPr>
            <a:r>
              <a:rPr lang="fr" sz="1200">
                <a:solidFill>
                  <a:srgbClr val="666666"/>
                </a:solidFill>
                <a:latin typeface="Poppins"/>
                <a:ea typeface="Poppins"/>
                <a:cs typeface="Poppins"/>
                <a:sym typeface="Poppins"/>
              </a:rPr>
              <a:t>Réfutation 1 / </a:t>
            </a:r>
            <a:r>
              <a:rPr baseline="-25000" lang="fr" sz="1200" u="sng">
                <a:solidFill>
                  <a:srgbClr val="1155CC"/>
                </a:solidFill>
                <a:latin typeface="Poppins"/>
                <a:ea typeface="Poppins"/>
                <a:cs typeface="Poppins"/>
                <a:sym typeface="Poppins"/>
                <a:hlinkClick r:id="rId2">
                  <a:extLst>
                    <a:ext uri="{A12FA001-AC4F-418D-AE19-62706E023703}">
                      <ahyp:hlinkClr val="tx"/>
                    </a:ext>
                  </a:extLst>
                </a:hlinkClick>
              </a:rPr>
              <a:t>Arg 1</a:t>
            </a:r>
            <a:endParaRPr sz="1200">
              <a:solidFill>
                <a:srgbClr val="666666"/>
              </a:solidFill>
              <a:latin typeface="Poppins"/>
              <a:ea typeface="Poppins"/>
              <a:cs typeface="Poppins"/>
              <a:sym typeface="Poppins"/>
            </a:endParaRPr>
          </a:p>
          <a:p>
            <a:pPr indent="0" lvl="0" marL="0" rtl="0" algn="l">
              <a:lnSpc>
                <a:spcPct val="115000"/>
              </a:lnSpc>
              <a:spcBef>
                <a:spcPts val="400"/>
              </a:spcBef>
              <a:spcAft>
                <a:spcPts val="0"/>
              </a:spcAft>
              <a:buClr>
                <a:schemeClr val="dk1"/>
              </a:buClr>
              <a:buSzPts val="1100"/>
              <a:buFont typeface="Arial"/>
              <a:buNone/>
            </a:pPr>
            <a:r>
              <a:rPr i="1" lang="fr" sz="900" u="sng">
                <a:solidFill>
                  <a:schemeClr val="dk1"/>
                </a:solidFill>
                <a:latin typeface="Poppins"/>
                <a:ea typeface="Poppins"/>
                <a:cs typeface="Poppins"/>
                <a:sym typeface="Poppins"/>
              </a:rPr>
              <a:t>Déconstruction des sophismes</a:t>
            </a:r>
            <a:endParaRPr i="1" sz="900" u="sng">
              <a:solidFill>
                <a:schemeClr val="dk1"/>
              </a:solidFill>
              <a:latin typeface="Poppins"/>
              <a:ea typeface="Poppins"/>
              <a:cs typeface="Poppins"/>
              <a:sym typeface="Poppins"/>
            </a:endParaRPr>
          </a:p>
          <a:p>
            <a:pPr indent="0" lvl="0" marL="0" rtl="0" algn="l">
              <a:lnSpc>
                <a:spcPct val="115000"/>
              </a:lnSpc>
              <a:spcBef>
                <a:spcPts val="1000"/>
              </a:spcBef>
              <a:spcAft>
                <a:spcPts val="0"/>
              </a:spcAft>
              <a:buClr>
                <a:schemeClr val="dk1"/>
              </a:buClr>
              <a:buSzPts val="1100"/>
              <a:buFont typeface="Arial"/>
              <a:buNone/>
            </a:pPr>
            <a:r>
              <a:rPr lang="fr" sz="900">
                <a:solidFill>
                  <a:schemeClr val="dk1"/>
                </a:solidFill>
                <a:latin typeface="Poppins"/>
                <a:ea typeface="Poppins"/>
                <a:cs typeface="Poppins"/>
                <a:sym typeface="Poppins"/>
              </a:rPr>
              <a:t>L’argument 1 est un </a:t>
            </a:r>
            <a:r>
              <a:rPr b="1" lang="fr" sz="900">
                <a:solidFill>
                  <a:schemeClr val="dk1"/>
                </a:solidFill>
                <a:latin typeface="Poppins"/>
                <a:ea typeface="Poppins"/>
                <a:cs typeface="Poppins"/>
                <a:sym typeface="Poppins"/>
              </a:rPr>
              <a:t>sophisme</a:t>
            </a:r>
            <a:r>
              <a:rPr lang="fr" sz="900">
                <a:solidFill>
                  <a:schemeClr val="dk1"/>
                </a:solidFill>
                <a:latin typeface="Poppins"/>
                <a:ea typeface="Poppins"/>
                <a:cs typeface="Poppins"/>
                <a:sym typeface="Poppins"/>
              </a:rPr>
              <a:t> d’</a:t>
            </a:r>
            <a:r>
              <a:rPr lang="fr" sz="900" u="sng">
                <a:solidFill>
                  <a:srgbClr val="1155CC"/>
                </a:solidFill>
                <a:latin typeface="Poppins"/>
                <a:ea typeface="Poppins"/>
                <a:cs typeface="Poppins"/>
                <a:sym typeface="Poppins"/>
                <a:hlinkClick r:id="rId3">
                  <a:extLst>
                    <a:ext uri="{A12FA001-AC4F-418D-AE19-62706E023703}">
                      <ahyp:hlinkClr val="tx"/>
                    </a:ext>
                  </a:extLst>
                </a:hlinkClick>
              </a:rPr>
              <a:t>affirmation du conséquent</a:t>
            </a:r>
            <a:r>
              <a:rPr lang="fr" sz="900">
                <a:solidFill>
                  <a:schemeClr val="dk1"/>
                </a:solidFill>
                <a:latin typeface="Poppins"/>
                <a:ea typeface="Poppins"/>
                <a:cs typeface="Poppins"/>
                <a:sym typeface="Poppins"/>
              </a:rPr>
              <a:t> :</a:t>
            </a:r>
            <a:endParaRPr sz="900">
              <a:solidFill>
                <a:schemeClr val="dk1"/>
              </a:solidFill>
              <a:latin typeface="Poppins"/>
              <a:ea typeface="Poppins"/>
              <a:cs typeface="Poppins"/>
              <a:sym typeface="Poppins"/>
            </a:endParaRPr>
          </a:p>
          <a:p>
            <a:pPr indent="-285750" lvl="0" marL="457200" rtl="0" algn="l">
              <a:lnSpc>
                <a:spcPct val="115000"/>
              </a:lnSpc>
              <a:spcBef>
                <a:spcPts val="1000"/>
              </a:spcBef>
              <a:spcAft>
                <a:spcPts val="0"/>
              </a:spcAft>
              <a:buClr>
                <a:schemeClr val="dk1"/>
              </a:buClr>
              <a:buSzPts val="900"/>
              <a:buFont typeface="Poppins"/>
              <a:buAutoNum type="arabicPeriod"/>
            </a:pPr>
            <a:r>
              <a:rPr lang="fr" sz="900">
                <a:solidFill>
                  <a:schemeClr val="dk1"/>
                </a:solidFill>
                <a:latin typeface="Poppins"/>
                <a:ea typeface="Poppins"/>
                <a:cs typeface="Poppins"/>
                <a:sym typeface="Poppins"/>
              </a:rPr>
              <a:t>Si P alors Q</a:t>
            </a:r>
            <a:endParaRPr sz="900">
              <a:solidFill>
                <a:schemeClr val="dk1"/>
              </a:solidFill>
              <a:latin typeface="Poppins"/>
              <a:ea typeface="Poppins"/>
              <a:cs typeface="Poppins"/>
              <a:sym typeface="Poppins"/>
            </a:endParaRPr>
          </a:p>
          <a:p>
            <a:pPr indent="-285750" lvl="0" marL="457200" rtl="0" algn="l">
              <a:lnSpc>
                <a:spcPct val="115000"/>
              </a:lnSpc>
              <a:spcBef>
                <a:spcPts val="1000"/>
              </a:spcBef>
              <a:spcAft>
                <a:spcPts val="0"/>
              </a:spcAft>
              <a:buClr>
                <a:schemeClr val="dk1"/>
              </a:buClr>
              <a:buSzPts val="900"/>
              <a:buFont typeface="Poppins"/>
              <a:buAutoNum type="arabicPeriod"/>
            </a:pPr>
            <a:r>
              <a:rPr lang="fr" sz="900">
                <a:solidFill>
                  <a:schemeClr val="dk1"/>
                </a:solidFill>
                <a:latin typeface="Poppins"/>
                <a:ea typeface="Poppins"/>
                <a:cs typeface="Poppins"/>
                <a:sym typeface="Poppins"/>
              </a:rPr>
              <a:t>Q</a:t>
            </a:r>
            <a:endParaRPr sz="900">
              <a:solidFill>
                <a:schemeClr val="dk1"/>
              </a:solidFill>
              <a:latin typeface="Poppins"/>
              <a:ea typeface="Poppins"/>
              <a:cs typeface="Poppins"/>
              <a:sym typeface="Poppins"/>
            </a:endParaRPr>
          </a:p>
          <a:p>
            <a:pPr indent="-285750" lvl="0" marL="457200" rtl="0" algn="l">
              <a:lnSpc>
                <a:spcPct val="115000"/>
              </a:lnSpc>
              <a:spcBef>
                <a:spcPts val="1000"/>
              </a:spcBef>
              <a:spcAft>
                <a:spcPts val="0"/>
              </a:spcAft>
              <a:buClr>
                <a:schemeClr val="dk1"/>
              </a:buClr>
              <a:buSzPts val="900"/>
              <a:buFont typeface="Poppins"/>
              <a:buAutoNum type="arabicPeriod"/>
            </a:pPr>
            <a:r>
              <a:rPr lang="fr" sz="900">
                <a:solidFill>
                  <a:schemeClr val="dk1"/>
                </a:solidFill>
                <a:latin typeface="Poppins"/>
                <a:ea typeface="Poppins"/>
                <a:cs typeface="Poppins"/>
                <a:sym typeface="Poppins"/>
              </a:rPr>
              <a:t>Donc P</a:t>
            </a:r>
            <a:endParaRPr sz="900">
              <a:solidFill>
                <a:schemeClr val="dk1"/>
              </a:solidFill>
              <a:latin typeface="Poppins"/>
              <a:ea typeface="Poppins"/>
              <a:cs typeface="Poppins"/>
              <a:sym typeface="Poppins"/>
            </a:endParaRPr>
          </a:p>
          <a:p>
            <a:pPr indent="0" lvl="0" marL="0" rtl="0" algn="l">
              <a:lnSpc>
                <a:spcPct val="115000"/>
              </a:lnSpc>
              <a:spcBef>
                <a:spcPts val="1000"/>
              </a:spcBef>
              <a:spcAft>
                <a:spcPts val="0"/>
              </a:spcAft>
              <a:buClr>
                <a:schemeClr val="dk1"/>
              </a:buClr>
              <a:buSzPts val="1100"/>
              <a:buFont typeface="Arial"/>
              <a:buNone/>
            </a:pPr>
            <a:r>
              <a:rPr lang="fr" sz="900">
                <a:solidFill>
                  <a:schemeClr val="dk1"/>
                </a:solidFill>
                <a:latin typeface="Poppins"/>
                <a:ea typeface="Poppins"/>
                <a:cs typeface="Poppins"/>
                <a:sym typeface="Poppins"/>
              </a:rPr>
              <a:t>Soit ici :</a:t>
            </a:r>
            <a:endParaRPr sz="900">
              <a:solidFill>
                <a:schemeClr val="dk1"/>
              </a:solidFill>
              <a:latin typeface="Poppins"/>
              <a:ea typeface="Poppins"/>
              <a:cs typeface="Poppins"/>
              <a:sym typeface="Poppins"/>
            </a:endParaRPr>
          </a:p>
          <a:p>
            <a:pPr indent="-285750" lvl="0" marL="457200" rtl="0" algn="l">
              <a:lnSpc>
                <a:spcPct val="115000"/>
              </a:lnSpc>
              <a:spcBef>
                <a:spcPts val="1000"/>
              </a:spcBef>
              <a:spcAft>
                <a:spcPts val="0"/>
              </a:spcAft>
              <a:buClr>
                <a:schemeClr val="dk1"/>
              </a:buClr>
              <a:buSzPts val="900"/>
              <a:buFont typeface="Poppins"/>
              <a:buAutoNum type="arabicPeriod"/>
            </a:pPr>
            <a:r>
              <a:rPr lang="fr" sz="900">
                <a:solidFill>
                  <a:schemeClr val="dk1"/>
                </a:solidFill>
                <a:latin typeface="Poppins"/>
                <a:ea typeface="Poppins"/>
                <a:cs typeface="Poppins"/>
                <a:sym typeface="Poppins"/>
              </a:rPr>
              <a:t>Si “</a:t>
            </a:r>
            <a:r>
              <a:rPr i="1" lang="fr" sz="900">
                <a:solidFill>
                  <a:schemeClr val="dk1"/>
                </a:solidFill>
                <a:latin typeface="Poppins"/>
                <a:ea typeface="Poppins"/>
                <a:cs typeface="Poppins"/>
                <a:sym typeface="Poppins"/>
              </a:rPr>
              <a:t>on est le Saint Esprit”</a:t>
            </a:r>
            <a:r>
              <a:rPr lang="fr" sz="900">
                <a:solidFill>
                  <a:schemeClr val="dk1"/>
                </a:solidFill>
                <a:latin typeface="Poppins"/>
                <a:ea typeface="Poppins"/>
                <a:cs typeface="Poppins"/>
                <a:sym typeface="Poppins"/>
              </a:rPr>
              <a:t> alors “</a:t>
            </a:r>
            <a:r>
              <a:rPr i="1" lang="fr" sz="900">
                <a:solidFill>
                  <a:schemeClr val="dk1"/>
                </a:solidFill>
                <a:latin typeface="Poppins"/>
                <a:ea typeface="Poppins"/>
                <a:cs typeface="Poppins"/>
                <a:sym typeface="Poppins"/>
              </a:rPr>
              <a:t>on est un Paraclet</a:t>
            </a:r>
            <a:r>
              <a:rPr lang="fr" sz="900">
                <a:solidFill>
                  <a:schemeClr val="dk1"/>
                </a:solidFill>
                <a:latin typeface="Poppins"/>
                <a:ea typeface="Poppins"/>
                <a:cs typeface="Poppins"/>
                <a:sym typeface="Poppins"/>
              </a:rPr>
              <a:t>”</a:t>
            </a:r>
            <a:endParaRPr sz="900">
              <a:solidFill>
                <a:schemeClr val="dk1"/>
              </a:solidFill>
              <a:latin typeface="Poppins"/>
              <a:ea typeface="Poppins"/>
              <a:cs typeface="Poppins"/>
              <a:sym typeface="Poppins"/>
            </a:endParaRPr>
          </a:p>
          <a:p>
            <a:pPr indent="-285750" lvl="0" marL="457200" rtl="0" algn="l">
              <a:lnSpc>
                <a:spcPct val="115000"/>
              </a:lnSpc>
              <a:spcBef>
                <a:spcPts val="1000"/>
              </a:spcBef>
              <a:spcAft>
                <a:spcPts val="0"/>
              </a:spcAft>
              <a:buClr>
                <a:schemeClr val="dk1"/>
              </a:buClr>
              <a:buSzPts val="900"/>
              <a:buFont typeface="Poppins"/>
              <a:buAutoNum type="arabicPeriod"/>
            </a:pPr>
            <a:r>
              <a:rPr lang="fr" sz="900">
                <a:solidFill>
                  <a:schemeClr val="dk1"/>
                </a:solidFill>
                <a:latin typeface="Poppins"/>
                <a:ea typeface="Poppins"/>
                <a:cs typeface="Poppins"/>
                <a:sym typeface="Poppins"/>
              </a:rPr>
              <a:t>Les paraclets “</a:t>
            </a:r>
            <a:r>
              <a:rPr i="1" lang="fr" sz="900">
                <a:solidFill>
                  <a:schemeClr val="dk1"/>
                </a:solidFill>
                <a:latin typeface="Poppins"/>
                <a:ea typeface="Poppins"/>
                <a:cs typeface="Poppins"/>
                <a:sym typeface="Poppins"/>
              </a:rPr>
              <a:t>sont multiples”</a:t>
            </a:r>
            <a:endParaRPr i="1" sz="900">
              <a:solidFill>
                <a:schemeClr val="dk1"/>
              </a:solidFill>
              <a:latin typeface="Poppins"/>
              <a:ea typeface="Poppins"/>
              <a:cs typeface="Poppins"/>
              <a:sym typeface="Poppins"/>
            </a:endParaRPr>
          </a:p>
          <a:p>
            <a:pPr indent="-285750" lvl="0" marL="457200" rtl="0" algn="l">
              <a:lnSpc>
                <a:spcPct val="115000"/>
              </a:lnSpc>
              <a:spcBef>
                <a:spcPts val="1000"/>
              </a:spcBef>
              <a:spcAft>
                <a:spcPts val="0"/>
              </a:spcAft>
              <a:buClr>
                <a:schemeClr val="dk1"/>
              </a:buClr>
              <a:buSzPts val="900"/>
              <a:buFont typeface="Poppins"/>
              <a:buAutoNum type="arabicPeriod"/>
            </a:pPr>
            <a:r>
              <a:rPr lang="fr" sz="900">
                <a:solidFill>
                  <a:schemeClr val="dk1"/>
                </a:solidFill>
                <a:latin typeface="Poppins"/>
                <a:ea typeface="Poppins"/>
                <a:cs typeface="Poppins"/>
                <a:sym typeface="Poppins"/>
              </a:rPr>
              <a:t>Donc le Saint Esprit “</a:t>
            </a:r>
            <a:r>
              <a:rPr i="1" lang="fr" sz="900">
                <a:solidFill>
                  <a:schemeClr val="dk1"/>
                </a:solidFill>
                <a:latin typeface="Poppins"/>
                <a:ea typeface="Poppins"/>
                <a:cs typeface="Poppins"/>
                <a:sym typeface="Poppins"/>
              </a:rPr>
              <a:t>est multiple</a:t>
            </a:r>
            <a:r>
              <a:rPr lang="fr" sz="900">
                <a:solidFill>
                  <a:schemeClr val="dk1"/>
                </a:solidFill>
                <a:latin typeface="Poppins"/>
                <a:ea typeface="Poppins"/>
                <a:cs typeface="Poppins"/>
                <a:sym typeface="Poppins"/>
              </a:rPr>
              <a:t>”</a:t>
            </a:r>
            <a:endParaRPr sz="900">
              <a:solidFill>
                <a:schemeClr val="dk1"/>
              </a:solidFill>
              <a:latin typeface="Poppins"/>
              <a:ea typeface="Poppins"/>
              <a:cs typeface="Poppins"/>
              <a:sym typeface="Poppins"/>
            </a:endParaRPr>
          </a:p>
          <a:p>
            <a:pPr indent="0" lvl="0" marL="0" rtl="0" algn="l">
              <a:lnSpc>
                <a:spcPct val="115000"/>
              </a:lnSpc>
              <a:spcBef>
                <a:spcPts val="1000"/>
              </a:spcBef>
              <a:spcAft>
                <a:spcPts val="0"/>
              </a:spcAft>
              <a:buClr>
                <a:schemeClr val="dk1"/>
              </a:buClr>
              <a:buSzPts val="1100"/>
              <a:buFont typeface="Arial"/>
              <a:buNone/>
            </a:pPr>
            <a:r>
              <a:rPr i="1" lang="fr" sz="900" u="sng">
                <a:solidFill>
                  <a:schemeClr val="dk1"/>
                </a:solidFill>
                <a:latin typeface="Poppins"/>
                <a:ea typeface="Poppins"/>
                <a:cs typeface="Poppins"/>
                <a:sym typeface="Poppins"/>
              </a:rPr>
              <a:t>Comment peut-il y avoir plusieurs paraclet sans qu’il y ait plusieurs Saint Esprit ?</a:t>
            </a:r>
            <a:endParaRPr sz="900">
              <a:solidFill>
                <a:srgbClr val="0000FF"/>
              </a:solidFill>
              <a:latin typeface="Poppins"/>
              <a:ea typeface="Poppins"/>
              <a:cs typeface="Poppins"/>
              <a:sym typeface="Poppins"/>
            </a:endParaRPr>
          </a:p>
          <a:p>
            <a:pPr indent="0" lvl="0" marL="0" rtl="0" algn="l">
              <a:lnSpc>
                <a:spcPct val="115000"/>
              </a:lnSpc>
              <a:spcBef>
                <a:spcPts val="1000"/>
              </a:spcBef>
              <a:spcAft>
                <a:spcPts val="0"/>
              </a:spcAft>
              <a:buClr>
                <a:schemeClr val="dk1"/>
              </a:buClr>
              <a:buSzPts val="1100"/>
              <a:buFont typeface="Arial"/>
              <a:buNone/>
            </a:pPr>
            <a:r>
              <a:rPr lang="fr" sz="900">
                <a:solidFill>
                  <a:schemeClr val="dk1"/>
                </a:solidFill>
                <a:latin typeface="Poppins"/>
                <a:ea typeface="Poppins"/>
                <a:cs typeface="Poppins"/>
                <a:sym typeface="Poppins"/>
              </a:rPr>
              <a:t>Dans l’</a:t>
            </a:r>
            <a:r>
              <a:rPr lang="fr" sz="900" u="sng">
                <a:solidFill>
                  <a:srgbClr val="1155CC"/>
                </a:solidFill>
                <a:latin typeface="Poppins"/>
                <a:ea typeface="Poppins"/>
                <a:cs typeface="Poppins"/>
                <a:sym typeface="Poppins"/>
                <a:hlinkClick r:id="rId4">
                  <a:extLst>
                    <a:ext uri="{A12FA001-AC4F-418D-AE19-62706E023703}">
                      <ahyp:hlinkClr val="tx"/>
                    </a:ext>
                  </a:extLst>
                </a:hlinkClick>
              </a:rPr>
              <a:t>argument 1</a:t>
            </a:r>
            <a:r>
              <a:rPr lang="fr" sz="900">
                <a:solidFill>
                  <a:schemeClr val="dk1"/>
                </a:solidFill>
                <a:latin typeface="Poppins"/>
                <a:ea typeface="Poppins"/>
                <a:cs typeface="Poppins"/>
                <a:sym typeface="Poppins"/>
              </a:rPr>
              <a:t> (</a:t>
            </a:r>
            <a:r>
              <a:rPr baseline="30000" lang="fr" sz="900">
                <a:solidFill>
                  <a:schemeClr val="dk1"/>
                </a:solidFill>
                <a:latin typeface="Poppins"/>
                <a:ea typeface="Poppins"/>
                <a:cs typeface="Poppins"/>
                <a:sym typeface="Poppins"/>
              </a:rPr>
              <a:t>Plusieurs Saint Esprit</a:t>
            </a:r>
            <a:r>
              <a:rPr lang="fr" sz="900">
                <a:solidFill>
                  <a:schemeClr val="dk1"/>
                </a:solidFill>
                <a:latin typeface="Poppins"/>
                <a:ea typeface="Poppins"/>
                <a:cs typeface="Poppins"/>
                <a:sym typeface="Poppins"/>
              </a:rPr>
              <a:t>), on nous incite pernicieusement à penser que les paraclets doivent avoir la même nature. Cependant </a:t>
            </a:r>
            <a:r>
              <a:rPr b="1" lang="fr" sz="900">
                <a:solidFill>
                  <a:schemeClr val="dk1"/>
                </a:solidFill>
                <a:latin typeface="Poppins"/>
                <a:ea typeface="Poppins"/>
                <a:cs typeface="Poppins"/>
                <a:sym typeface="Poppins"/>
              </a:rPr>
              <a:t>la définition d’un paraclet (Παράκλητος),</a:t>
            </a:r>
            <a:r>
              <a:rPr lang="fr" sz="900">
                <a:solidFill>
                  <a:schemeClr val="dk1"/>
                </a:solidFill>
                <a:latin typeface="Poppins"/>
                <a:ea typeface="Poppins"/>
                <a:cs typeface="Poppins"/>
                <a:sym typeface="Poppins"/>
              </a:rPr>
              <a:t> c’est à dire une personne qui vient en aide, </a:t>
            </a:r>
            <a:r>
              <a:rPr b="1" lang="fr" sz="900">
                <a:solidFill>
                  <a:schemeClr val="dk1"/>
                </a:solidFill>
                <a:latin typeface="Poppins"/>
                <a:ea typeface="Poppins"/>
                <a:cs typeface="Poppins"/>
                <a:sym typeface="Poppins"/>
              </a:rPr>
              <a:t>n’induit pas de nature particulière</a:t>
            </a:r>
            <a:r>
              <a:rPr lang="fr" sz="900">
                <a:solidFill>
                  <a:schemeClr val="dk1"/>
                </a:solidFill>
                <a:latin typeface="Poppins"/>
                <a:ea typeface="Poppins"/>
                <a:cs typeface="Poppins"/>
                <a:sym typeface="Poppins"/>
              </a:rPr>
              <a:t>. Le fils et le Saint Esprit sont paraclet.</a:t>
            </a:r>
            <a:endParaRPr sz="900">
              <a:solidFill>
                <a:schemeClr val="dk1"/>
              </a:solidFill>
              <a:latin typeface="Poppins"/>
              <a:ea typeface="Poppins"/>
              <a:cs typeface="Poppins"/>
              <a:sym typeface="Poppins"/>
            </a:endParaRPr>
          </a:p>
          <a:p>
            <a:pPr indent="0" lvl="0" marL="0" rtl="0" algn="l">
              <a:lnSpc>
                <a:spcPct val="115000"/>
              </a:lnSpc>
              <a:spcBef>
                <a:spcPts val="1600"/>
              </a:spcBef>
              <a:spcAft>
                <a:spcPts val="0"/>
              </a:spcAft>
              <a:buClr>
                <a:schemeClr val="dk1"/>
              </a:buClr>
              <a:buSzPts val="1100"/>
              <a:buFont typeface="Arial"/>
              <a:buNone/>
            </a:pPr>
            <a:r>
              <a:rPr lang="fr" sz="1400">
                <a:solidFill>
                  <a:srgbClr val="434343"/>
                </a:solidFill>
                <a:latin typeface="Poppins"/>
                <a:ea typeface="Poppins"/>
                <a:cs typeface="Poppins"/>
                <a:sym typeface="Poppins"/>
              </a:rPr>
              <a:t>Contre argumentation</a:t>
            </a:r>
            <a:endParaRPr sz="1400">
              <a:solidFill>
                <a:srgbClr val="434343"/>
              </a:solidFill>
              <a:latin typeface="Poppins"/>
              <a:ea typeface="Poppins"/>
              <a:cs typeface="Poppins"/>
              <a:sym typeface="Poppins"/>
            </a:endParaRPr>
          </a:p>
          <a:p>
            <a:pPr indent="0" lvl="0" marL="0" rtl="0" algn="l">
              <a:lnSpc>
                <a:spcPct val="115000"/>
              </a:lnSpc>
              <a:spcBef>
                <a:spcPts val="400"/>
              </a:spcBef>
              <a:spcAft>
                <a:spcPts val="0"/>
              </a:spcAft>
              <a:buClr>
                <a:schemeClr val="dk1"/>
              </a:buClr>
              <a:buSzPts val="1100"/>
              <a:buFont typeface="Arial"/>
              <a:buNone/>
            </a:pPr>
            <a:r>
              <a:rPr lang="fr" sz="900">
                <a:solidFill>
                  <a:srgbClr val="FF0000"/>
                </a:solidFill>
                <a:latin typeface="Poppins"/>
                <a:ea typeface="Poppins"/>
                <a:cs typeface="Poppins"/>
                <a:sym typeface="Poppins"/>
              </a:rPr>
              <a:t>Pourquoi Muhammad remplirait-il le même rôle que le saint esprit en étant le paraclet ?</a:t>
            </a:r>
            <a:endParaRPr sz="900">
              <a:solidFill>
                <a:srgbClr val="FF0000"/>
              </a:solidFill>
              <a:latin typeface="Poppins"/>
              <a:ea typeface="Poppins"/>
              <a:cs typeface="Poppins"/>
              <a:sym typeface="Poppins"/>
            </a:endParaRPr>
          </a:p>
          <a:p>
            <a:pPr indent="0" lvl="0" marL="0" rtl="0" algn="l">
              <a:lnSpc>
                <a:spcPct val="115000"/>
              </a:lnSpc>
              <a:spcBef>
                <a:spcPts val="1000"/>
              </a:spcBef>
              <a:spcAft>
                <a:spcPts val="0"/>
              </a:spcAft>
              <a:buClr>
                <a:schemeClr val="dk1"/>
              </a:buClr>
              <a:buSzPts val="1100"/>
              <a:buFont typeface="Arial"/>
              <a:buNone/>
            </a:pPr>
            <a:r>
              <a:rPr lang="fr" sz="900">
                <a:solidFill>
                  <a:srgbClr val="FF0000"/>
                </a:solidFill>
                <a:latin typeface="Poppins"/>
                <a:ea typeface="Poppins"/>
                <a:cs typeface="Poppins"/>
                <a:sym typeface="Poppins"/>
              </a:rPr>
              <a:t>C’est là aussi une façon de faire de Muhammad un deuxième Saint Esprit (Esprit de vérité saint, ,éternelle, non reçu/connu/vue du monde, dans les apôtres, issu du Père, annonçant les choses à venir) ?</a:t>
            </a:r>
            <a:endParaRPr sz="900">
              <a:solidFill>
                <a:srgbClr val="FF0000"/>
              </a:solidFill>
              <a:latin typeface="Poppins"/>
              <a:ea typeface="Poppins"/>
              <a:cs typeface="Poppins"/>
              <a:sym typeface="Poppins"/>
            </a:endParaRPr>
          </a:p>
          <a:p>
            <a:pPr indent="0" lvl="0" marL="0" rtl="0" algn="l">
              <a:lnSpc>
                <a:spcPct val="115000"/>
              </a:lnSpc>
              <a:spcBef>
                <a:spcPts val="1000"/>
              </a:spcBef>
              <a:spcAft>
                <a:spcPts val="0"/>
              </a:spcAft>
              <a:buClr>
                <a:schemeClr val="dk1"/>
              </a:buClr>
              <a:buSzPts val="1100"/>
              <a:buFont typeface="Arial"/>
              <a:buNone/>
            </a:pPr>
            <a:r>
              <a:rPr lang="fr" sz="900">
                <a:solidFill>
                  <a:schemeClr val="dk1"/>
                </a:solidFill>
                <a:latin typeface="Poppins"/>
                <a:ea typeface="Poppins"/>
                <a:cs typeface="Poppins"/>
                <a:sym typeface="Poppins"/>
              </a:rPr>
              <a:t>Voir aussi : </a:t>
            </a:r>
            <a:r>
              <a:rPr lang="fr" sz="900" u="sng">
                <a:solidFill>
                  <a:srgbClr val="1155CC"/>
                </a:solidFill>
                <a:latin typeface="Poppins"/>
                <a:ea typeface="Poppins"/>
                <a:cs typeface="Poppins"/>
                <a:sym typeface="Poppins"/>
                <a:hlinkClick r:id="rId5">
                  <a:extLst>
                    <a:ext uri="{A12FA001-AC4F-418D-AE19-62706E023703}">
                      <ahyp:hlinkClr val="tx"/>
                    </a:ext>
                  </a:extLst>
                </a:hlinkClick>
              </a:rPr>
              <a:t>Muhammad n’est pas le paraclet</a:t>
            </a:r>
            <a:r>
              <a:rPr lang="fr" sz="900">
                <a:solidFill>
                  <a:schemeClr val="dk1"/>
                </a:solidFill>
                <a:latin typeface="Poppins"/>
                <a:ea typeface="Poppins"/>
                <a:cs typeface="Poppins"/>
                <a:sym typeface="Poppins"/>
              </a:rPr>
              <a:t>.</a:t>
            </a:r>
            <a:endParaRPr sz="900">
              <a:solidFill>
                <a:schemeClr val="dk1"/>
              </a:solidFill>
              <a:latin typeface="Poppins"/>
              <a:ea typeface="Poppins"/>
              <a:cs typeface="Poppins"/>
              <a:sym typeface="Poppins"/>
            </a:endParaRPr>
          </a:p>
          <a:p>
            <a:pPr indent="0" lvl="0" marL="0" rtl="0" algn="l">
              <a:spcBef>
                <a:spcPts val="100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201721a77e0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1" name="Google Shape;381;g201721a77e0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800"/>
              </a:spcBef>
              <a:spcAft>
                <a:spcPts val="0"/>
              </a:spcAft>
              <a:buClr>
                <a:schemeClr val="dk1"/>
              </a:buClr>
              <a:buSzPts val="1100"/>
              <a:buFont typeface="Arial"/>
              <a:buNone/>
            </a:pPr>
            <a:r>
              <a:rPr lang="fr" sz="1500">
                <a:solidFill>
                  <a:schemeClr val="dk1"/>
                </a:solidFill>
                <a:latin typeface="Poppins"/>
                <a:ea typeface="Poppins"/>
                <a:cs typeface="Poppins"/>
                <a:sym typeface="Poppins"/>
              </a:rPr>
              <a:t>Thèse 3 / </a:t>
            </a:r>
            <a:r>
              <a:rPr baseline="-25000" lang="fr" sz="1500">
                <a:solidFill>
                  <a:schemeClr val="dk1"/>
                </a:solidFill>
                <a:latin typeface="Poppins"/>
                <a:ea typeface="Poppins"/>
                <a:cs typeface="Poppins"/>
                <a:sym typeface="Poppins"/>
              </a:rPr>
              <a:t>Déjà venu</a:t>
            </a:r>
            <a:endParaRPr baseline="-25000" sz="1500">
              <a:solidFill>
                <a:schemeClr val="dk1"/>
              </a:solidFill>
              <a:latin typeface="Poppins"/>
              <a:ea typeface="Poppins"/>
              <a:cs typeface="Poppins"/>
              <a:sym typeface="Poppins"/>
            </a:endParaRPr>
          </a:p>
          <a:p>
            <a:pPr indent="0" lvl="0" marL="0" rtl="0" algn="l">
              <a:lnSpc>
                <a:spcPct val="115000"/>
              </a:lnSpc>
              <a:spcBef>
                <a:spcPts val="1000"/>
              </a:spcBef>
              <a:spcAft>
                <a:spcPts val="0"/>
              </a:spcAft>
              <a:buClr>
                <a:schemeClr val="dk1"/>
              </a:buClr>
              <a:buSzPts val="1100"/>
              <a:buFont typeface="Arial"/>
              <a:buNone/>
            </a:pPr>
            <a:r>
              <a:rPr lang="fr" sz="900">
                <a:solidFill>
                  <a:srgbClr val="0000FF"/>
                </a:solidFill>
                <a:latin typeface="Poppins"/>
                <a:ea typeface="Poppins"/>
                <a:cs typeface="Poppins"/>
                <a:sym typeface="Poppins"/>
              </a:rPr>
              <a:t>Jean 16:7</a:t>
            </a:r>
            <a:endParaRPr sz="900">
              <a:solidFill>
                <a:srgbClr val="0000FF"/>
              </a:solidFill>
              <a:latin typeface="Poppins"/>
              <a:ea typeface="Poppins"/>
              <a:cs typeface="Poppins"/>
              <a:sym typeface="Poppins"/>
            </a:endParaRPr>
          </a:p>
          <a:p>
            <a:pPr indent="0" lvl="0" marL="457200" rtl="0" algn="l">
              <a:lnSpc>
                <a:spcPct val="115000"/>
              </a:lnSpc>
              <a:spcBef>
                <a:spcPts val="1000"/>
              </a:spcBef>
              <a:spcAft>
                <a:spcPts val="0"/>
              </a:spcAft>
              <a:buClr>
                <a:schemeClr val="dk1"/>
              </a:buClr>
              <a:buSzPts val="1100"/>
              <a:buFont typeface="Arial"/>
              <a:buNone/>
            </a:pPr>
            <a:r>
              <a:rPr lang="fr" sz="900">
                <a:solidFill>
                  <a:srgbClr val="0000FF"/>
                </a:solidFill>
                <a:latin typeface="Poppins"/>
                <a:ea typeface="Poppins"/>
                <a:cs typeface="Poppins"/>
                <a:sym typeface="Poppins"/>
              </a:rPr>
              <a:t>Cependant je vous dis la vérité: il vous est avantageux que je m'en aille, car </a:t>
            </a:r>
            <a:r>
              <a:rPr b="1" lang="fr" sz="900">
                <a:solidFill>
                  <a:srgbClr val="0000FF"/>
                </a:solidFill>
                <a:latin typeface="Poppins"/>
                <a:ea typeface="Poppins"/>
                <a:cs typeface="Poppins"/>
                <a:sym typeface="Poppins"/>
              </a:rPr>
              <a:t>si je ne m'en vais pas, le consolateur (Paraclet) ne viendra pas vers vous</a:t>
            </a:r>
            <a:r>
              <a:rPr lang="fr" sz="900">
                <a:solidFill>
                  <a:srgbClr val="0000FF"/>
                </a:solidFill>
                <a:latin typeface="Poppins"/>
                <a:ea typeface="Poppins"/>
                <a:cs typeface="Poppins"/>
                <a:sym typeface="Poppins"/>
              </a:rPr>
              <a:t>; mais, si je m'en vais, je vous l'enverrai.</a:t>
            </a:r>
            <a:endParaRPr sz="900">
              <a:solidFill>
                <a:srgbClr val="0000FF"/>
              </a:solidFill>
              <a:latin typeface="Poppins"/>
              <a:ea typeface="Poppins"/>
              <a:cs typeface="Poppins"/>
              <a:sym typeface="Poppins"/>
            </a:endParaRPr>
          </a:p>
          <a:p>
            <a:pPr indent="0" lvl="0" marL="0" rtl="0" algn="l">
              <a:lnSpc>
                <a:spcPct val="115000"/>
              </a:lnSpc>
              <a:spcBef>
                <a:spcPts val="1000"/>
              </a:spcBef>
              <a:spcAft>
                <a:spcPts val="0"/>
              </a:spcAft>
              <a:buClr>
                <a:schemeClr val="dk1"/>
              </a:buClr>
              <a:buSzPts val="1100"/>
              <a:buFont typeface="Arial"/>
              <a:buNone/>
            </a:pPr>
            <a:r>
              <a:rPr lang="fr" sz="900">
                <a:solidFill>
                  <a:srgbClr val="0000FF"/>
                </a:solidFill>
                <a:latin typeface="Poppins"/>
                <a:ea typeface="Poppins"/>
                <a:cs typeface="Poppins"/>
                <a:sym typeface="Poppins"/>
              </a:rPr>
              <a:t>Luc 1:67</a:t>
            </a:r>
            <a:endParaRPr sz="900">
              <a:solidFill>
                <a:srgbClr val="0000FF"/>
              </a:solidFill>
              <a:latin typeface="Poppins"/>
              <a:ea typeface="Poppins"/>
              <a:cs typeface="Poppins"/>
              <a:sym typeface="Poppins"/>
            </a:endParaRPr>
          </a:p>
          <a:p>
            <a:pPr indent="0" lvl="0" marL="457200" rtl="0" algn="l">
              <a:lnSpc>
                <a:spcPct val="115000"/>
              </a:lnSpc>
              <a:spcBef>
                <a:spcPts val="1000"/>
              </a:spcBef>
              <a:spcAft>
                <a:spcPts val="0"/>
              </a:spcAft>
              <a:buClr>
                <a:schemeClr val="dk1"/>
              </a:buClr>
              <a:buSzPts val="1100"/>
              <a:buFont typeface="Arial"/>
              <a:buNone/>
            </a:pPr>
            <a:r>
              <a:rPr b="1" lang="fr" sz="900">
                <a:solidFill>
                  <a:srgbClr val="0000FF"/>
                </a:solidFill>
                <a:latin typeface="Poppins"/>
                <a:ea typeface="Poppins"/>
                <a:cs typeface="Poppins"/>
                <a:sym typeface="Poppins"/>
              </a:rPr>
              <a:t>Zacharie</a:t>
            </a:r>
            <a:r>
              <a:rPr lang="fr" sz="900">
                <a:solidFill>
                  <a:srgbClr val="0000FF"/>
                </a:solidFill>
                <a:latin typeface="Poppins"/>
                <a:ea typeface="Poppins"/>
                <a:cs typeface="Poppins"/>
                <a:sym typeface="Poppins"/>
              </a:rPr>
              <a:t>, son père, fut </a:t>
            </a:r>
            <a:r>
              <a:rPr b="1" lang="fr" sz="900">
                <a:solidFill>
                  <a:srgbClr val="0000FF"/>
                </a:solidFill>
                <a:latin typeface="Poppins"/>
                <a:ea typeface="Poppins"/>
                <a:cs typeface="Poppins"/>
                <a:sym typeface="Poppins"/>
              </a:rPr>
              <a:t>rempli du Saint-Esprit</a:t>
            </a:r>
            <a:r>
              <a:rPr lang="fr" sz="900">
                <a:solidFill>
                  <a:srgbClr val="0000FF"/>
                </a:solidFill>
                <a:latin typeface="Poppins"/>
                <a:ea typeface="Poppins"/>
                <a:cs typeface="Poppins"/>
                <a:sym typeface="Poppins"/>
              </a:rPr>
              <a:t>, et il prophétisa, en ces mots:</a:t>
            </a:r>
            <a:endParaRPr sz="900">
              <a:solidFill>
                <a:srgbClr val="0000FF"/>
              </a:solidFill>
              <a:latin typeface="Poppins"/>
              <a:ea typeface="Poppins"/>
              <a:cs typeface="Poppins"/>
              <a:sym typeface="Poppins"/>
            </a:endParaRPr>
          </a:p>
          <a:p>
            <a:pPr indent="0" lvl="0" marL="0" rtl="0" algn="l">
              <a:lnSpc>
                <a:spcPct val="115000"/>
              </a:lnSpc>
              <a:spcBef>
                <a:spcPts val="1000"/>
              </a:spcBef>
              <a:spcAft>
                <a:spcPts val="0"/>
              </a:spcAft>
              <a:buClr>
                <a:schemeClr val="dk1"/>
              </a:buClr>
              <a:buSzPts val="1100"/>
              <a:buFont typeface="Arial"/>
              <a:buNone/>
            </a:pPr>
            <a:r>
              <a:rPr lang="fr" sz="900">
                <a:solidFill>
                  <a:srgbClr val="0000FF"/>
                </a:solidFill>
                <a:latin typeface="Poppins"/>
                <a:ea typeface="Poppins"/>
                <a:cs typeface="Poppins"/>
                <a:sym typeface="Poppins"/>
              </a:rPr>
              <a:t>Luc 1:41</a:t>
            </a:r>
            <a:endParaRPr sz="900">
              <a:solidFill>
                <a:srgbClr val="0000FF"/>
              </a:solidFill>
              <a:latin typeface="Poppins"/>
              <a:ea typeface="Poppins"/>
              <a:cs typeface="Poppins"/>
              <a:sym typeface="Poppins"/>
            </a:endParaRPr>
          </a:p>
          <a:p>
            <a:pPr indent="0" lvl="0" marL="457200" rtl="0" algn="l">
              <a:lnSpc>
                <a:spcPct val="115000"/>
              </a:lnSpc>
              <a:spcBef>
                <a:spcPts val="1000"/>
              </a:spcBef>
              <a:spcAft>
                <a:spcPts val="0"/>
              </a:spcAft>
              <a:buClr>
                <a:schemeClr val="dk1"/>
              </a:buClr>
              <a:buSzPts val="1100"/>
              <a:buFont typeface="Arial"/>
              <a:buNone/>
            </a:pPr>
            <a:r>
              <a:rPr lang="fr" sz="900">
                <a:solidFill>
                  <a:srgbClr val="0000FF"/>
                </a:solidFill>
                <a:latin typeface="Poppins"/>
                <a:ea typeface="Poppins"/>
                <a:cs typeface="Poppins"/>
                <a:sym typeface="Poppins"/>
              </a:rPr>
              <a:t>Dès qu'</a:t>
            </a:r>
            <a:r>
              <a:rPr b="1" lang="fr" sz="900">
                <a:solidFill>
                  <a:srgbClr val="0000FF"/>
                </a:solidFill>
                <a:latin typeface="Poppins"/>
                <a:ea typeface="Poppins"/>
                <a:cs typeface="Poppins"/>
                <a:sym typeface="Poppins"/>
              </a:rPr>
              <a:t>Elisabeth</a:t>
            </a:r>
            <a:r>
              <a:rPr lang="fr" sz="900">
                <a:solidFill>
                  <a:srgbClr val="0000FF"/>
                </a:solidFill>
                <a:latin typeface="Poppins"/>
                <a:ea typeface="Poppins"/>
                <a:cs typeface="Poppins"/>
                <a:sym typeface="Poppins"/>
              </a:rPr>
              <a:t> entendit la salutation de Marie, son enfant tressaillit dans son sein, et elle fut </a:t>
            </a:r>
            <a:r>
              <a:rPr b="1" lang="fr" sz="900">
                <a:solidFill>
                  <a:srgbClr val="0000FF"/>
                </a:solidFill>
                <a:latin typeface="Poppins"/>
                <a:ea typeface="Poppins"/>
                <a:cs typeface="Poppins"/>
                <a:sym typeface="Poppins"/>
              </a:rPr>
              <a:t>remplie du Saint-Esprit</a:t>
            </a:r>
            <a:r>
              <a:rPr lang="fr" sz="900">
                <a:solidFill>
                  <a:srgbClr val="0000FF"/>
                </a:solidFill>
                <a:latin typeface="Poppins"/>
                <a:ea typeface="Poppins"/>
                <a:cs typeface="Poppins"/>
                <a:sym typeface="Poppins"/>
              </a:rPr>
              <a:t>.</a:t>
            </a:r>
            <a:endParaRPr sz="900">
              <a:solidFill>
                <a:srgbClr val="0000FF"/>
              </a:solidFill>
              <a:latin typeface="Poppins"/>
              <a:ea typeface="Poppins"/>
              <a:cs typeface="Poppins"/>
              <a:sym typeface="Poppins"/>
            </a:endParaRPr>
          </a:p>
          <a:p>
            <a:pPr indent="0" lvl="0" marL="0" rtl="0" algn="l">
              <a:lnSpc>
                <a:spcPct val="115000"/>
              </a:lnSpc>
              <a:spcBef>
                <a:spcPts val="1000"/>
              </a:spcBef>
              <a:spcAft>
                <a:spcPts val="0"/>
              </a:spcAft>
              <a:buClr>
                <a:schemeClr val="dk1"/>
              </a:buClr>
              <a:buSzPts val="1100"/>
              <a:buFont typeface="Arial"/>
              <a:buNone/>
            </a:pPr>
            <a:r>
              <a:rPr lang="fr" sz="900">
                <a:solidFill>
                  <a:srgbClr val="0000FF"/>
                </a:solidFill>
                <a:latin typeface="Poppins"/>
                <a:ea typeface="Poppins"/>
                <a:cs typeface="Poppins"/>
                <a:sym typeface="Poppins"/>
              </a:rPr>
              <a:t>Luc 1:15</a:t>
            </a:r>
            <a:endParaRPr sz="900">
              <a:solidFill>
                <a:srgbClr val="0000FF"/>
              </a:solidFill>
              <a:latin typeface="Poppins"/>
              <a:ea typeface="Poppins"/>
              <a:cs typeface="Poppins"/>
              <a:sym typeface="Poppins"/>
            </a:endParaRPr>
          </a:p>
          <a:p>
            <a:pPr indent="0" lvl="0" marL="457200" rtl="0" algn="l">
              <a:lnSpc>
                <a:spcPct val="115000"/>
              </a:lnSpc>
              <a:spcBef>
                <a:spcPts val="1000"/>
              </a:spcBef>
              <a:spcAft>
                <a:spcPts val="0"/>
              </a:spcAft>
              <a:buClr>
                <a:schemeClr val="dk1"/>
              </a:buClr>
              <a:buSzPts val="1100"/>
              <a:buFont typeface="Arial"/>
              <a:buNone/>
            </a:pPr>
            <a:r>
              <a:rPr lang="fr" sz="900">
                <a:solidFill>
                  <a:srgbClr val="0000FF"/>
                </a:solidFill>
                <a:latin typeface="Poppins"/>
                <a:ea typeface="Poppins"/>
                <a:cs typeface="Poppins"/>
                <a:sym typeface="Poppins"/>
              </a:rPr>
              <a:t>Car il (</a:t>
            </a:r>
            <a:r>
              <a:rPr b="1" lang="fr" sz="900">
                <a:solidFill>
                  <a:srgbClr val="0000FF"/>
                </a:solidFill>
                <a:latin typeface="Poppins"/>
                <a:ea typeface="Poppins"/>
                <a:cs typeface="Poppins"/>
                <a:sym typeface="Poppins"/>
              </a:rPr>
              <a:t>Jean Baptiste</a:t>
            </a:r>
            <a:r>
              <a:rPr lang="fr" sz="900">
                <a:solidFill>
                  <a:srgbClr val="0000FF"/>
                </a:solidFill>
                <a:latin typeface="Poppins"/>
                <a:ea typeface="Poppins"/>
                <a:cs typeface="Poppins"/>
                <a:sym typeface="Poppins"/>
              </a:rPr>
              <a:t>) sera grand devant le Seigneur. Il ne boira ni vin, ni liqueur enivrante, et il sera </a:t>
            </a:r>
            <a:r>
              <a:rPr b="1" lang="fr" sz="900">
                <a:solidFill>
                  <a:srgbClr val="0000FF"/>
                </a:solidFill>
                <a:latin typeface="Poppins"/>
                <a:ea typeface="Poppins"/>
                <a:cs typeface="Poppins"/>
                <a:sym typeface="Poppins"/>
              </a:rPr>
              <a:t>rempli de l'Esprit-Saint</a:t>
            </a:r>
            <a:r>
              <a:rPr lang="fr" sz="900">
                <a:solidFill>
                  <a:srgbClr val="0000FF"/>
                </a:solidFill>
                <a:latin typeface="Poppins"/>
                <a:ea typeface="Poppins"/>
                <a:cs typeface="Poppins"/>
                <a:sym typeface="Poppins"/>
              </a:rPr>
              <a:t> dès le sein de sa mère;</a:t>
            </a:r>
            <a:endParaRPr sz="900">
              <a:solidFill>
                <a:srgbClr val="0000FF"/>
              </a:solidFill>
              <a:latin typeface="Poppins"/>
              <a:ea typeface="Poppins"/>
              <a:cs typeface="Poppins"/>
              <a:sym typeface="Poppins"/>
            </a:endParaRPr>
          </a:p>
          <a:p>
            <a:pPr indent="0" lvl="0" marL="0" rtl="0" algn="l">
              <a:lnSpc>
                <a:spcPct val="115000"/>
              </a:lnSpc>
              <a:spcBef>
                <a:spcPts val="1000"/>
              </a:spcBef>
              <a:spcAft>
                <a:spcPts val="0"/>
              </a:spcAft>
              <a:buClr>
                <a:schemeClr val="dk1"/>
              </a:buClr>
              <a:buSzPts val="1100"/>
              <a:buFont typeface="Arial"/>
              <a:buNone/>
            </a:pPr>
            <a:r>
              <a:rPr lang="fr" sz="900">
                <a:solidFill>
                  <a:srgbClr val="0000FF"/>
                </a:solidFill>
                <a:latin typeface="Poppins"/>
                <a:ea typeface="Poppins"/>
                <a:cs typeface="Poppins"/>
                <a:sym typeface="Poppins"/>
              </a:rPr>
              <a:t>Luc 2:25</a:t>
            </a:r>
            <a:endParaRPr sz="900">
              <a:solidFill>
                <a:srgbClr val="0000FF"/>
              </a:solidFill>
              <a:latin typeface="Poppins"/>
              <a:ea typeface="Poppins"/>
              <a:cs typeface="Poppins"/>
              <a:sym typeface="Poppins"/>
            </a:endParaRPr>
          </a:p>
          <a:p>
            <a:pPr indent="0" lvl="0" marL="457200" rtl="0" algn="l">
              <a:lnSpc>
                <a:spcPct val="115000"/>
              </a:lnSpc>
              <a:spcBef>
                <a:spcPts val="1000"/>
              </a:spcBef>
              <a:spcAft>
                <a:spcPts val="0"/>
              </a:spcAft>
              <a:buClr>
                <a:schemeClr val="dk1"/>
              </a:buClr>
              <a:buSzPts val="1100"/>
              <a:buFont typeface="Arial"/>
              <a:buNone/>
            </a:pPr>
            <a:r>
              <a:rPr lang="fr" sz="900">
                <a:solidFill>
                  <a:srgbClr val="0000FF"/>
                </a:solidFill>
                <a:latin typeface="Poppins"/>
                <a:ea typeface="Poppins"/>
                <a:cs typeface="Poppins"/>
                <a:sym typeface="Poppins"/>
              </a:rPr>
              <a:t>Et voici, il y avait à Jérusalem un homme appelé </a:t>
            </a:r>
            <a:r>
              <a:rPr b="1" lang="fr" sz="900">
                <a:solidFill>
                  <a:srgbClr val="0000FF"/>
                </a:solidFill>
                <a:latin typeface="Poppins"/>
                <a:ea typeface="Poppins"/>
                <a:cs typeface="Poppins"/>
                <a:sym typeface="Poppins"/>
              </a:rPr>
              <a:t>Siméon</a:t>
            </a:r>
            <a:r>
              <a:rPr lang="fr" sz="900">
                <a:solidFill>
                  <a:srgbClr val="0000FF"/>
                </a:solidFill>
                <a:latin typeface="Poppins"/>
                <a:ea typeface="Poppins"/>
                <a:cs typeface="Poppins"/>
                <a:sym typeface="Poppins"/>
              </a:rPr>
              <a:t>. Cet homme était juste et pieux, il attendait la consolation d'Israël, et </a:t>
            </a:r>
            <a:r>
              <a:rPr b="1" lang="fr" sz="900">
                <a:solidFill>
                  <a:srgbClr val="0000FF"/>
                </a:solidFill>
                <a:latin typeface="Poppins"/>
                <a:ea typeface="Poppins"/>
                <a:cs typeface="Poppins"/>
                <a:sym typeface="Poppins"/>
              </a:rPr>
              <a:t>l'Esprit-Saint était sur lui</a:t>
            </a:r>
            <a:r>
              <a:rPr lang="fr" sz="900">
                <a:solidFill>
                  <a:srgbClr val="0000FF"/>
                </a:solidFill>
                <a:latin typeface="Poppins"/>
                <a:ea typeface="Poppins"/>
                <a:cs typeface="Poppins"/>
                <a:sym typeface="Poppins"/>
              </a:rPr>
              <a:t>.</a:t>
            </a:r>
            <a:endParaRPr sz="900">
              <a:solidFill>
                <a:srgbClr val="0000FF"/>
              </a:solidFill>
              <a:latin typeface="Poppins"/>
              <a:ea typeface="Poppins"/>
              <a:cs typeface="Poppins"/>
              <a:sym typeface="Poppins"/>
            </a:endParaRPr>
          </a:p>
          <a:p>
            <a:pPr indent="0" lvl="0" marL="0" rtl="0" algn="l">
              <a:lnSpc>
                <a:spcPct val="115000"/>
              </a:lnSpc>
              <a:spcBef>
                <a:spcPts val="1000"/>
              </a:spcBef>
              <a:spcAft>
                <a:spcPts val="0"/>
              </a:spcAft>
              <a:buClr>
                <a:schemeClr val="dk1"/>
              </a:buClr>
              <a:buSzPts val="1100"/>
              <a:buFont typeface="Arial"/>
              <a:buNone/>
            </a:pPr>
            <a:r>
              <a:rPr lang="fr" sz="900">
                <a:solidFill>
                  <a:srgbClr val="0000FF"/>
                </a:solidFill>
                <a:latin typeface="Poppins"/>
                <a:ea typeface="Poppins"/>
                <a:cs typeface="Poppins"/>
                <a:sym typeface="Poppins"/>
              </a:rPr>
              <a:t>Luc 4:1</a:t>
            </a:r>
            <a:endParaRPr sz="900">
              <a:solidFill>
                <a:srgbClr val="0000FF"/>
              </a:solidFill>
              <a:latin typeface="Poppins"/>
              <a:ea typeface="Poppins"/>
              <a:cs typeface="Poppins"/>
              <a:sym typeface="Poppins"/>
            </a:endParaRPr>
          </a:p>
          <a:p>
            <a:pPr indent="0" lvl="0" marL="457200" rtl="0" algn="l">
              <a:lnSpc>
                <a:spcPct val="115000"/>
              </a:lnSpc>
              <a:spcBef>
                <a:spcPts val="1000"/>
              </a:spcBef>
              <a:spcAft>
                <a:spcPts val="0"/>
              </a:spcAft>
              <a:buClr>
                <a:schemeClr val="dk1"/>
              </a:buClr>
              <a:buSzPts val="1100"/>
              <a:buFont typeface="Arial"/>
              <a:buNone/>
            </a:pPr>
            <a:r>
              <a:rPr b="1" lang="fr" sz="900">
                <a:solidFill>
                  <a:srgbClr val="0000FF"/>
                </a:solidFill>
                <a:latin typeface="Poppins"/>
                <a:ea typeface="Poppins"/>
                <a:cs typeface="Poppins"/>
                <a:sym typeface="Poppins"/>
              </a:rPr>
              <a:t>Jésus, rempli du Saint-Esprit</a:t>
            </a:r>
            <a:r>
              <a:rPr lang="fr" sz="900">
                <a:solidFill>
                  <a:srgbClr val="0000FF"/>
                </a:solidFill>
                <a:latin typeface="Poppins"/>
                <a:ea typeface="Poppins"/>
                <a:cs typeface="Poppins"/>
                <a:sym typeface="Poppins"/>
              </a:rPr>
              <a:t>, revint du Jourdain, et il fut conduit par l'Esprit dans le désert,</a:t>
            </a:r>
            <a:endParaRPr sz="900">
              <a:solidFill>
                <a:srgbClr val="0000FF"/>
              </a:solidFill>
              <a:latin typeface="Poppins"/>
              <a:ea typeface="Poppins"/>
              <a:cs typeface="Poppins"/>
              <a:sym typeface="Poppins"/>
            </a:endParaRPr>
          </a:p>
          <a:p>
            <a:pPr indent="0" lvl="0" marL="0" rtl="0" algn="l">
              <a:lnSpc>
                <a:spcPct val="115000"/>
              </a:lnSpc>
              <a:spcBef>
                <a:spcPts val="1000"/>
              </a:spcBef>
              <a:spcAft>
                <a:spcPts val="0"/>
              </a:spcAft>
              <a:buClr>
                <a:schemeClr val="dk1"/>
              </a:buClr>
              <a:buSzPts val="1100"/>
              <a:buFont typeface="Arial"/>
              <a:buNone/>
            </a:pPr>
            <a:r>
              <a:rPr lang="fr" sz="900">
                <a:solidFill>
                  <a:srgbClr val="0000FF"/>
                </a:solidFill>
                <a:latin typeface="Poppins"/>
                <a:ea typeface="Poppins"/>
                <a:cs typeface="Poppins"/>
                <a:sym typeface="Poppins"/>
              </a:rPr>
              <a:t>Jean 20:22</a:t>
            </a:r>
            <a:endParaRPr sz="900">
              <a:solidFill>
                <a:srgbClr val="0000FF"/>
              </a:solidFill>
              <a:latin typeface="Poppins"/>
              <a:ea typeface="Poppins"/>
              <a:cs typeface="Poppins"/>
              <a:sym typeface="Poppins"/>
            </a:endParaRPr>
          </a:p>
          <a:p>
            <a:pPr indent="0" lvl="0" marL="457200" rtl="0" algn="l">
              <a:lnSpc>
                <a:spcPct val="115000"/>
              </a:lnSpc>
              <a:spcBef>
                <a:spcPts val="1000"/>
              </a:spcBef>
              <a:spcAft>
                <a:spcPts val="0"/>
              </a:spcAft>
              <a:buClr>
                <a:schemeClr val="dk1"/>
              </a:buClr>
              <a:buSzPts val="1100"/>
              <a:buFont typeface="Arial"/>
              <a:buNone/>
            </a:pPr>
            <a:r>
              <a:rPr lang="fr" sz="900">
                <a:solidFill>
                  <a:srgbClr val="0000FF"/>
                </a:solidFill>
                <a:latin typeface="Poppins"/>
                <a:ea typeface="Poppins"/>
                <a:cs typeface="Poppins"/>
                <a:sym typeface="Poppins"/>
              </a:rPr>
              <a:t>Après ces paroles, il souffla sur eux, et leur dit: </a:t>
            </a:r>
            <a:r>
              <a:rPr b="1" lang="fr" sz="900">
                <a:solidFill>
                  <a:srgbClr val="0000FF"/>
                </a:solidFill>
                <a:latin typeface="Poppins"/>
                <a:ea typeface="Poppins"/>
                <a:cs typeface="Poppins"/>
                <a:sym typeface="Poppins"/>
              </a:rPr>
              <a:t>Recevez (Apôtres) le Saint-Esprit</a:t>
            </a:r>
            <a:r>
              <a:rPr lang="fr" sz="900">
                <a:solidFill>
                  <a:srgbClr val="0000FF"/>
                </a:solidFill>
                <a:latin typeface="Poppins"/>
                <a:ea typeface="Poppins"/>
                <a:cs typeface="Poppins"/>
                <a:sym typeface="Poppins"/>
              </a:rPr>
              <a:t>.</a:t>
            </a:r>
            <a:endParaRPr sz="900">
              <a:solidFill>
                <a:srgbClr val="0000FF"/>
              </a:solidFill>
              <a:latin typeface="Poppins"/>
              <a:ea typeface="Poppins"/>
              <a:cs typeface="Poppins"/>
              <a:sym typeface="Poppins"/>
            </a:endParaRPr>
          </a:p>
          <a:p>
            <a:pPr indent="0" lvl="0" marL="0" rtl="0" algn="l">
              <a:lnSpc>
                <a:spcPct val="115000"/>
              </a:lnSpc>
              <a:spcBef>
                <a:spcPts val="1600"/>
              </a:spcBef>
              <a:spcAft>
                <a:spcPts val="0"/>
              </a:spcAft>
              <a:buClr>
                <a:schemeClr val="dk1"/>
              </a:buClr>
              <a:buSzPts val="1100"/>
              <a:buFont typeface="Arial"/>
              <a:buNone/>
            </a:pPr>
            <a:r>
              <a:rPr lang="fr" sz="1400">
                <a:solidFill>
                  <a:srgbClr val="434343"/>
                </a:solidFill>
                <a:latin typeface="Poppins"/>
                <a:ea typeface="Poppins"/>
                <a:cs typeface="Poppins"/>
                <a:sym typeface="Poppins"/>
              </a:rPr>
              <a:t>Arguments</a:t>
            </a:r>
            <a:endParaRPr sz="1400">
              <a:solidFill>
                <a:srgbClr val="434343"/>
              </a:solidFill>
              <a:latin typeface="Poppins"/>
              <a:ea typeface="Poppins"/>
              <a:cs typeface="Poppins"/>
              <a:sym typeface="Poppins"/>
            </a:endParaRPr>
          </a:p>
          <a:p>
            <a:pPr indent="0" lvl="0" marL="0" rtl="0" algn="l">
              <a:lnSpc>
                <a:spcPct val="115000"/>
              </a:lnSpc>
              <a:spcBef>
                <a:spcPts val="1400"/>
              </a:spcBef>
              <a:spcAft>
                <a:spcPts val="0"/>
              </a:spcAft>
              <a:buClr>
                <a:schemeClr val="dk1"/>
              </a:buClr>
              <a:buSzPts val="1100"/>
              <a:buFont typeface="Arial"/>
              <a:buNone/>
            </a:pPr>
            <a:r>
              <a:rPr lang="fr" sz="1200">
                <a:solidFill>
                  <a:srgbClr val="666666"/>
                </a:solidFill>
                <a:latin typeface="Poppins"/>
                <a:ea typeface="Poppins"/>
                <a:cs typeface="Poppins"/>
                <a:sym typeface="Poppins"/>
              </a:rPr>
              <a:t>Argument 1 / Déjà présent</a:t>
            </a:r>
            <a:endParaRPr sz="1200">
              <a:solidFill>
                <a:srgbClr val="666666"/>
              </a:solidFill>
              <a:latin typeface="Poppins"/>
              <a:ea typeface="Poppins"/>
              <a:cs typeface="Poppins"/>
              <a:sym typeface="Poppins"/>
            </a:endParaRPr>
          </a:p>
          <a:p>
            <a:pPr indent="-285750" lvl="0" marL="457200" rtl="0" algn="l">
              <a:lnSpc>
                <a:spcPct val="115000"/>
              </a:lnSpc>
              <a:spcBef>
                <a:spcPts val="1000"/>
              </a:spcBef>
              <a:spcAft>
                <a:spcPts val="0"/>
              </a:spcAft>
              <a:buClr>
                <a:schemeClr val="dk1"/>
              </a:buClr>
              <a:buSzPts val="900"/>
              <a:buFont typeface="Poppins"/>
              <a:buChar char="●"/>
            </a:pPr>
            <a:r>
              <a:rPr lang="fr" sz="900">
                <a:solidFill>
                  <a:schemeClr val="dk1"/>
                </a:solidFill>
                <a:latin typeface="Poppins"/>
                <a:ea typeface="Poppins"/>
                <a:cs typeface="Poppins"/>
                <a:sym typeface="Poppins"/>
              </a:rPr>
              <a:t>Car le Saint Esprit était déjà présent avec Zacharie (Luc 1:67), Elisabeth (sa femme, Luc 1:41), Jean Baptiste (Luc 1:15), Siméon (Luc 2:25), Jésus (Luc 4:1) et parce que ce qui est déjà présent ne peut venir.</a:t>
            </a:r>
            <a:endParaRPr sz="900">
              <a:solidFill>
                <a:schemeClr val="dk1"/>
              </a:solidFill>
              <a:latin typeface="Poppins"/>
              <a:ea typeface="Poppins"/>
              <a:cs typeface="Poppins"/>
              <a:sym typeface="Poppins"/>
            </a:endParaRPr>
          </a:p>
          <a:p>
            <a:pPr indent="-285750" lvl="0" marL="457200" rtl="0" algn="l">
              <a:lnSpc>
                <a:spcPct val="115000"/>
              </a:lnSpc>
              <a:spcBef>
                <a:spcPts val="1000"/>
              </a:spcBef>
              <a:spcAft>
                <a:spcPts val="0"/>
              </a:spcAft>
              <a:buClr>
                <a:schemeClr val="dk1"/>
              </a:buClr>
              <a:buSzPts val="900"/>
              <a:buFont typeface="Poppins"/>
              <a:buChar char="●"/>
            </a:pPr>
            <a:r>
              <a:rPr lang="fr" sz="900">
                <a:solidFill>
                  <a:schemeClr val="dk1"/>
                </a:solidFill>
                <a:latin typeface="Poppins"/>
                <a:ea typeface="Poppins"/>
                <a:cs typeface="Poppins"/>
                <a:sym typeface="Poppins"/>
              </a:rPr>
              <a:t>Alors le paraclet ne peut pas être le Saint Esprit.</a:t>
            </a:r>
            <a:endParaRPr sz="900">
              <a:solidFill>
                <a:schemeClr val="dk1"/>
              </a:solidFill>
              <a:latin typeface="Poppins"/>
              <a:ea typeface="Poppins"/>
              <a:cs typeface="Poppins"/>
              <a:sym typeface="Poppins"/>
            </a:endParaRPr>
          </a:p>
          <a:p>
            <a:pPr indent="0" lvl="0" marL="0" rtl="0" algn="r">
              <a:lnSpc>
                <a:spcPct val="115000"/>
              </a:lnSpc>
              <a:spcBef>
                <a:spcPts val="1000"/>
              </a:spcBef>
              <a:spcAft>
                <a:spcPts val="0"/>
              </a:spcAft>
              <a:buClr>
                <a:schemeClr val="dk1"/>
              </a:buClr>
              <a:buSzPts val="1100"/>
              <a:buFont typeface="Arial"/>
              <a:buNone/>
            </a:pPr>
            <a:r>
              <a:rPr lang="fr" sz="800" u="sng">
                <a:solidFill>
                  <a:srgbClr val="1155CC"/>
                </a:solidFill>
                <a:latin typeface="Poppins"/>
                <a:ea typeface="Poppins"/>
                <a:cs typeface="Poppins"/>
                <a:sym typeface="Poppins"/>
                <a:hlinkClick r:id="rId2">
                  <a:extLst>
                    <a:ext uri="{A12FA001-AC4F-418D-AE19-62706E023703}">
                      <ahyp:hlinkClr val="tx"/>
                    </a:ext>
                  </a:extLst>
                </a:hlinkClick>
              </a:rPr>
              <a:t>voir la réfutation ➡️</a:t>
            </a:r>
            <a:endParaRPr sz="800">
              <a:solidFill>
                <a:schemeClr val="dk1"/>
              </a:solidFill>
              <a:latin typeface="Poppins"/>
              <a:ea typeface="Poppins"/>
              <a:cs typeface="Poppins"/>
              <a:sym typeface="Poppins"/>
            </a:endParaRPr>
          </a:p>
          <a:p>
            <a:pPr indent="0" lvl="0" marL="0" rtl="0" algn="l">
              <a:lnSpc>
                <a:spcPct val="115000"/>
              </a:lnSpc>
              <a:spcBef>
                <a:spcPts val="1400"/>
              </a:spcBef>
              <a:spcAft>
                <a:spcPts val="0"/>
              </a:spcAft>
              <a:buClr>
                <a:schemeClr val="dk1"/>
              </a:buClr>
              <a:buSzPts val="1100"/>
              <a:buFont typeface="Arial"/>
              <a:buNone/>
            </a:pPr>
            <a:r>
              <a:rPr lang="fr" sz="1200">
                <a:solidFill>
                  <a:srgbClr val="666666"/>
                </a:solidFill>
                <a:latin typeface="Poppins"/>
                <a:ea typeface="Poppins"/>
                <a:cs typeface="Poppins"/>
                <a:sym typeface="Poppins"/>
              </a:rPr>
              <a:t>Argument 1 </a:t>
            </a:r>
            <a:r>
              <a:rPr baseline="-25000" lang="fr" sz="1200">
                <a:solidFill>
                  <a:srgbClr val="666666"/>
                </a:solidFill>
                <a:latin typeface="Poppins"/>
                <a:ea typeface="Poppins"/>
                <a:cs typeface="Poppins"/>
                <a:sym typeface="Poppins"/>
              </a:rPr>
              <a:t>bis</a:t>
            </a:r>
            <a:endParaRPr baseline="-25000" sz="1200">
              <a:solidFill>
                <a:srgbClr val="666666"/>
              </a:solidFill>
              <a:latin typeface="Poppins"/>
              <a:ea typeface="Poppins"/>
              <a:cs typeface="Poppins"/>
              <a:sym typeface="Poppins"/>
            </a:endParaRPr>
          </a:p>
          <a:p>
            <a:pPr indent="-285750" lvl="0" marL="457200" rtl="0" algn="l">
              <a:lnSpc>
                <a:spcPct val="115000"/>
              </a:lnSpc>
              <a:spcBef>
                <a:spcPts val="1000"/>
              </a:spcBef>
              <a:spcAft>
                <a:spcPts val="0"/>
              </a:spcAft>
              <a:buClr>
                <a:schemeClr val="dk1"/>
              </a:buClr>
              <a:buSzPts val="900"/>
              <a:buFont typeface="Poppins"/>
              <a:buChar char="●"/>
            </a:pPr>
            <a:r>
              <a:rPr lang="fr" sz="900">
                <a:solidFill>
                  <a:schemeClr val="dk1"/>
                </a:solidFill>
                <a:latin typeface="Poppins"/>
                <a:ea typeface="Poppins"/>
                <a:cs typeface="Poppins"/>
                <a:sym typeface="Poppins"/>
              </a:rPr>
              <a:t>Car Jésus à déjà donné le Saint Esprit aux apôtres lorsqu’il était avec eux (Jn 20:22) et parce que ce qui est déjà présent ne peut venir.</a:t>
            </a:r>
            <a:endParaRPr sz="900">
              <a:solidFill>
                <a:schemeClr val="dk1"/>
              </a:solidFill>
              <a:latin typeface="Poppins"/>
              <a:ea typeface="Poppins"/>
              <a:cs typeface="Poppins"/>
              <a:sym typeface="Poppins"/>
            </a:endParaRPr>
          </a:p>
          <a:p>
            <a:pPr indent="-285750" lvl="0" marL="457200" rtl="0" algn="l">
              <a:lnSpc>
                <a:spcPct val="115000"/>
              </a:lnSpc>
              <a:spcBef>
                <a:spcPts val="1000"/>
              </a:spcBef>
              <a:spcAft>
                <a:spcPts val="0"/>
              </a:spcAft>
              <a:buClr>
                <a:schemeClr val="dk1"/>
              </a:buClr>
              <a:buSzPts val="900"/>
              <a:buFont typeface="Poppins"/>
              <a:buChar char="●"/>
            </a:pPr>
            <a:r>
              <a:rPr lang="fr" sz="900">
                <a:solidFill>
                  <a:schemeClr val="dk1"/>
                </a:solidFill>
                <a:latin typeface="Poppins"/>
                <a:ea typeface="Poppins"/>
                <a:cs typeface="Poppins"/>
                <a:sym typeface="Poppins"/>
              </a:rPr>
              <a:t>Alors le paraclet ne peut pas être le Saint Esprit.</a:t>
            </a:r>
            <a:endParaRPr sz="900">
              <a:solidFill>
                <a:schemeClr val="dk1"/>
              </a:solidFill>
              <a:latin typeface="Poppins"/>
              <a:ea typeface="Poppins"/>
              <a:cs typeface="Poppins"/>
              <a:sym typeface="Poppins"/>
            </a:endParaRPr>
          </a:p>
          <a:p>
            <a:pPr indent="0" lvl="0" marL="0" rtl="0" algn="r">
              <a:lnSpc>
                <a:spcPct val="115000"/>
              </a:lnSpc>
              <a:spcBef>
                <a:spcPts val="1000"/>
              </a:spcBef>
              <a:spcAft>
                <a:spcPts val="1000"/>
              </a:spcAft>
              <a:buClr>
                <a:schemeClr val="dk1"/>
              </a:buClr>
              <a:buSzPts val="1100"/>
              <a:buFont typeface="Arial"/>
              <a:buNone/>
            </a:pPr>
            <a:r>
              <a:rPr lang="fr" sz="800" u="sng">
                <a:solidFill>
                  <a:srgbClr val="1155CC"/>
                </a:solidFill>
                <a:latin typeface="Poppins"/>
                <a:ea typeface="Poppins"/>
                <a:cs typeface="Poppins"/>
                <a:sym typeface="Poppins"/>
                <a:hlinkClick r:id="rId3">
                  <a:extLst>
                    <a:ext uri="{A12FA001-AC4F-418D-AE19-62706E023703}">
                      <ahyp:hlinkClr val="tx"/>
                    </a:ext>
                  </a:extLst>
                </a:hlinkClick>
              </a:rPr>
              <a:t>voir la réfutation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g201721a77e0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8" name="Google Shape;388;g201721a77e0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600"/>
              </a:spcBef>
              <a:spcAft>
                <a:spcPts val="0"/>
              </a:spcAft>
              <a:buNone/>
            </a:pPr>
            <a:r>
              <a:rPr lang="fr" sz="1400">
                <a:solidFill>
                  <a:srgbClr val="434343"/>
                </a:solidFill>
                <a:latin typeface="Poppins"/>
                <a:ea typeface="Poppins"/>
                <a:cs typeface="Poppins"/>
                <a:sym typeface="Poppins"/>
              </a:rPr>
              <a:t>Réfutations</a:t>
            </a:r>
            <a:endParaRPr sz="1400">
              <a:solidFill>
                <a:srgbClr val="434343"/>
              </a:solidFill>
              <a:latin typeface="Poppins"/>
              <a:ea typeface="Poppins"/>
              <a:cs typeface="Poppins"/>
              <a:sym typeface="Poppins"/>
            </a:endParaRPr>
          </a:p>
          <a:p>
            <a:pPr indent="0" lvl="0" marL="0" rtl="0" algn="l">
              <a:lnSpc>
                <a:spcPct val="115000"/>
              </a:lnSpc>
              <a:spcBef>
                <a:spcPts val="1400"/>
              </a:spcBef>
              <a:spcAft>
                <a:spcPts val="0"/>
              </a:spcAft>
              <a:buNone/>
            </a:pPr>
            <a:r>
              <a:rPr lang="fr" sz="1200">
                <a:solidFill>
                  <a:srgbClr val="666666"/>
                </a:solidFill>
                <a:latin typeface="Poppins"/>
                <a:ea typeface="Poppins"/>
                <a:cs typeface="Poppins"/>
                <a:sym typeface="Poppins"/>
              </a:rPr>
              <a:t>Réfutation 1 </a:t>
            </a:r>
            <a:r>
              <a:rPr baseline="30000" lang="fr" sz="1200">
                <a:solidFill>
                  <a:srgbClr val="666666"/>
                </a:solidFill>
                <a:latin typeface="Poppins"/>
                <a:ea typeface="Poppins"/>
                <a:cs typeface="Poppins"/>
                <a:sym typeface="Poppins"/>
              </a:rPr>
              <a:t>Saint Esprit pour tous</a:t>
            </a:r>
            <a:r>
              <a:rPr lang="fr" sz="1200">
                <a:solidFill>
                  <a:srgbClr val="666666"/>
                </a:solidFill>
                <a:latin typeface="Poppins"/>
                <a:ea typeface="Poppins"/>
                <a:cs typeface="Poppins"/>
                <a:sym typeface="Poppins"/>
              </a:rPr>
              <a:t> / </a:t>
            </a:r>
            <a:r>
              <a:rPr baseline="-25000" lang="fr" sz="1200" u="sng">
                <a:solidFill>
                  <a:srgbClr val="1155CC"/>
                </a:solidFill>
                <a:latin typeface="Poppins"/>
                <a:ea typeface="Poppins"/>
                <a:cs typeface="Poppins"/>
                <a:sym typeface="Poppins"/>
                <a:hlinkClick r:id="rId2">
                  <a:extLst>
                    <a:ext uri="{A12FA001-AC4F-418D-AE19-62706E023703}">
                      <ahyp:hlinkClr val="tx"/>
                    </a:ext>
                  </a:extLst>
                </a:hlinkClick>
              </a:rPr>
              <a:t>Arg 1</a:t>
            </a:r>
            <a:endParaRPr baseline="-25000" sz="1200">
              <a:solidFill>
                <a:srgbClr val="666666"/>
              </a:solidFill>
              <a:latin typeface="Poppins"/>
              <a:ea typeface="Poppins"/>
              <a:cs typeface="Poppins"/>
              <a:sym typeface="Poppins"/>
            </a:endParaRPr>
          </a:p>
          <a:p>
            <a:pPr indent="0" lvl="0" marL="0" rtl="0" algn="l">
              <a:lnSpc>
                <a:spcPct val="115000"/>
              </a:lnSpc>
              <a:spcBef>
                <a:spcPts val="1000"/>
              </a:spcBef>
              <a:spcAft>
                <a:spcPts val="0"/>
              </a:spcAft>
              <a:buNone/>
            </a:pPr>
            <a:r>
              <a:rPr lang="fr" sz="900">
                <a:solidFill>
                  <a:srgbClr val="0000FF"/>
                </a:solidFill>
                <a:latin typeface="Poppins"/>
                <a:ea typeface="Poppins"/>
                <a:cs typeface="Poppins"/>
                <a:sym typeface="Poppins"/>
              </a:rPr>
              <a:t>Jean 14:17 (Κατα ιωαννην)</a:t>
            </a:r>
            <a:endParaRPr sz="900">
              <a:solidFill>
                <a:srgbClr val="0000FF"/>
              </a:solidFill>
              <a:latin typeface="Poppins"/>
              <a:ea typeface="Poppins"/>
              <a:cs typeface="Poppins"/>
              <a:sym typeface="Poppins"/>
            </a:endParaRPr>
          </a:p>
          <a:p>
            <a:pPr indent="0" lvl="0" marL="457200" rtl="0" algn="l">
              <a:lnSpc>
                <a:spcPct val="115000"/>
              </a:lnSpc>
              <a:spcBef>
                <a:spcPts val="1000"/>
              </a:spcBef>
              <a:spcAft>
                <a:spcPts val="0"/>
              </a:spcAft>
              <a:buNone/>
            </a:pPr>
            <a:r>
              <a:rPr lang="fr" sz="900">
                <a:solidFill>
                  <a:srgbClr val="0000FF"/>
                </a:solidFill>
                <a:latin typeface="Poppins"/>
                <a:ea typeface="Poppins"/>
                <a:cs typeface="Poppins"/>
                <a:sym typeface="Poppins"/>
              </a:rPr>
              <a:t>l'Esprit de vérité, que le monde ne peut recevoir, parce qu'il ne le voit point et ne le connaît point; mais vous, vous le connaissez, car </a:t>
            </a:r>
            <a:r>
              <a:rPr b="1" lang="fr" sz="900">
                <a:solidFill>
                  <a:srgbClr val="0000FF"/>
                </a:solidFill>
                <a:latin typeface="Poppins"/>
                <a:ea typeface="Poppins"/>
                <a:cs typeface="Poppins"/>
                <a:sym typeface="Poppins"/>
              </a:rPr>
              <a:t>il demeure avec vous, et il sera en vous.</a:t>
            </a:r>
            <a:endParaRPr b="1" sz="900">
              <a:solidFill>
                <a:srgbClr val="0000FF"/>
              </a:solidFill>
              <a:latin typeface="Poppins"/>
              <a:ea typeface="Poppins"/>
              <a:cs typeface="Poppins"/>
              <a:sym typeface="Poppins"/>
            </a:endParaRPr>
          </a:p>
          <a:p>
            <a:pPr indent="0" lvl="0" marL="457200" rtl="0" algn="l">
              <a:lnSpc>
                <a:spcPct val="115000"/>
              </a:lnSpc>
              <a:spcBef>
                <a:spcPts val="1000"/>
              </a:spcBef>
              <a:spcAft>
                <a:spcPts val="0"/>
              </a:spcAft>
              <a:buClr>
                <a:schemeClr val="dk1"/>
              </a:buClr>
              <a:buSzPts val="1100"/>
              <a:buFont typeface="Arial"/>
              <a:buNone/>
            </a:pPr>
            <a:r>
              <a:rPr lang="fr" sz="900">
                <a:solidFill>
                  <a:srgbClr val="0000FF"/>
                </a:solidFill>
                <a:latin typeface="Poppins"/>
                <a:ea typeface="Poppins"/>
                <a:cs typeface="Poppins"/>
                <a:sym typeface="Poppins"/>
              </a:rPr>
              <a:t>τὸ πνεῦμα τῆς ἀληθείας, ὃ ὁ κόσμος οὐ δύναται λαβεῖν, ὅτι οὐ θεωρεῖ αὐτὸ οὐδὲ ⸀γινώσκει· ⸀ὑμεῖς γινώσκετε αὐτό, ὅτι </a:t>
            </a:r>
            <a:r>
              <a:rPr b="1" lang="fr" sz="900">
                <a:solidFill>
                  <a:srgbClr val="0000FF"/>
                </a:solidFill>
                <a:latin typeface="Poppins"/>
                <a:ea typeface="Poppins"/>
                <a:cs typeface="Poppins"/>
                <a:sym typeface="Poppins"/>
              </a:rPr>
              <a:t>παρ’ ὑμῖν μένει καὶ ἐν ὑμῖν ⸀ἔσται.</a:t>
            </a:r>
            <a:endParaRPr sz="900">
              <a:solidFill>
                <a:srgbClr val="0000FF"/>
              </a:solidFill>
              <a:latin typeface="Poppins"/>
              <a:ea typeface="Poppins"/>
              <a:cs typeface="Poppins"/>
              <a:sym typeface="Poppins"/>
            </a:endParaRPr>
          </a:p>
          <a:p>
            <a:pPr indent="0" lvl="0" marL="0" rtl="0" algn="l">
              <a:lnSpc>
                <a:spcPct val="115000"/>
              </a:lnSpc>
              <a:spcBef>
                <a:spcPts val="1000"/>
              </a:spcBef>
              <a:spcAft>
                <a:spcPts val="0"/>
              </a:spcAft>
              <a:buClr>
                <a:schemeClr val="dk1"/>
              </a:buClr>
              <a:buSzPts val="1100"/>
              <a:buFont typeface="Arial"/>
              <a:buNone/>
            </a:pPr>
            <a:r>
              <a:rPr lang="fr" sz="900">
                <a:solidFill>
                  <a:srgbClr val="0000FF"/>
                </a:solidFill>
                <a:latin typeface="Poppins"/>
                <a:ea typeface="Poppins"/>
                <a:cs typeface="Poppins"/>
                <a:sym typeface="Poppins"/>
              </a:rPr>
              <a:t>Actes 2:38-39</a:t>
            </a:r>
            <a:endParaRPr sz="900">
              <a:solidFill>
                <a:srgbClr val="0000FF"/>
              </a:solidFill>
              <a:latin typeface="Poppins"/>
              <a:ea typeface="Poppins"/>
              <a:cs typeface="Poppins"/>
              <a:sym typeface="Poppins"/>
            </a:endParaRPr>
          </a:p>
          <a:p>
            <a:pPr indent="0" lvl="0" marL="457200" rtl="0" algn="l">
              <a:lnSpc>
                <a:spcPct val="115000"/>
              </a:lnSpc>
              <a:spcBef>
                <a:spcPts val="1000"/>
              </a:spcBef>
              <a:spcAft>
                <a:spcPts val="0"/>
              </a:spcAft>
              <a:buClr>
                <a:schemeClr val="dk1"/>
              </a:buClr>
              <a:buSzPts val="1100"/>
              <a:buFont typeface="Arial"/>
              <a:buNone/>
            </a:pPr>
            <a:r>
              <a:rPr lang="fr" sz="900">
                <a:solidFill>
                  <a:srgbClr val="0000FF"/>
                </a:solidFill>
                <a:latin typeface="Poppins"/>
                <a:ea typeface="Poppins"/>
                <a:cs typeface="Poppins"/>
                <a:sym typeface="Poppins"/>
              </a:rPr>
              <a:t>Pierre leur dit: Repentez-vous, et que chacun de vous soit baptisé au nom de Jésus-Christ, pour le pardon de vos péchés; et </a:t>
            </a:r>
            <a:r>
              <a:rPr b="1" lang="fr" sz="900">
                <a:solidFill>
                  <a:srgbClr val="0000FF"/>
                </a:solidFill>
                <a:latin typeface="Poppins"/>
                <a:ea typeface="Poppins"/>
                <a:cs typeface="Poppins"/>
                <a:sym typeface="Poppins"/>
              </a:rPr>
              <a:t>vous recevrez le don du Saint-Esprit</a:t>
            </a:r>
            <a:r>
              <a:rPr lang="fr" sz="900">
                <a:solidFill>
                  <a:srgbClr val="0000FF"/>
                </a:solidFill>
                <a:latin typeface="Poppins"/>
                <a:ea typeface="Poppins"/>
                <a:cs typeface="Poppins"/>
                <a:sym typeface="Poppins"/>
              </a:rPr>
              <a:t>. Car la promesse est pour vous, pour vos enfants, et pour tous ceux qui sont au loin, en aussi grand nombre que le Seigneur notre Dieu les appellera.</a:t>
            </a:r>
            <a:endParaRPr sz="900">
              <a:solidFill>
                <a:srgbClr val="0000FF"/>
              </a:solidFill>
              <a:latin typeface="Poppins"/>
              <a:ea typeface="Poppins"/>
              <a:cs typeface="Poppins"/>
              <a:sym typeface="Poppins"/>
            </a:endParaRPr>
          </a:p>
          <a:p>
            <a:pPr indent="0" lvl="0" marL="0" rtl="0" algn="l">
              <a:lnSpc>
                <a:spcPct val="115000"/>
              </a:lnSpc>
              <a:spcBef>
                <a:spcPts val="1000"/>
              </a:spcBef>
              <a:spcAft>
                <a:spcPts val="0"/>
              </a:spcAft>
              <a:buClr>
                <a:schemeClr val="dk1"/>
              </a:buClr>
              <a:buSzPts val="1100"/>
              <a:buFont typeface="Arial"/>
              <a:buNone/>
            </a:pPr>
            <a:r>
              <a:rPr lang="fr" sz="900">
                <a:solidFill>
                  <a:srgbClr val="0000FF"/>
                </a:solidFill>
                <a:latin typeface="Poppins"/>
                <a:ea typeface="Poppins"/>
                <a:cs typeface="Poppins"/>
                <a:sym typeface="Poppins"/>
              </a:rPr>
              <a:t>Éphésiens 5:18-19</a:t>
            </a:r>
            <a:endParaRPr sz="900">
              <a:solidFill>
                <a:srgbClr val="0000FF"/>
              </a:solidFill>
              <a:latin typeface="Poppins"/>
              <a:ea typeface="Poppins"/>
              <a:cs typeface="Poppins"/>
              <a:sym typeface="Poppins"/>
            </a:endParaRPr>
          </a:p>
          <a:p>
            <a:pPr indent="0" lvl="0" marL="457200" rtl="0" algn="l">
              <a:lnSpc>
                <a:spcPct val="115000"/>
              </a:lnSpc>
              <a:spcBef>
                <a:spcPts val="1000"/>
              </a:spcBef>
              <a:spcAft>
                <a:spcPts val="0"/>
              </a:spcAft>
              <a:buClr>
                <a:schemeClr val="dk1"/>
              </a:buClr>
              <a:buSzPts val="1100"/>
              <a:buFont typeface="Arial"/>
              <a:buNone/>
            </a:pPr>
            <a:r>
              <a:rPr lang="fr" sz="900">
                <a:solidFill>
                  <a:srgbClr val="0000FF"/>
                </a:solidFill>
                <a:latin typeface="Poppins"/>
                <a:ea typeface="Poppins"/>
                <a:cs typeface="Poppins"/>
                <a:sym typeface="Poppins"/>
              </a:rPr>
              <a:t>Ne vous enivrez pas de vin: c'est de la débauche. </a:t>
            </a:r>
            <a:r>
              <a:rPr b="1" lang="fr" sz="900">
                <a:solidFill>
                  <a:srgbClr val="0000FF"/>
                </a:solidFill>
                <a:latin typeface="Poppins"/>
                <a:ea typeface="Poppins"/>
                <a:cs typeface="Poppins"/>
                <a:sym typeface="Poppins"/>
              </a:rPr>
              <a:t>Soyez, au contraire, remplis de l'Esprit</a:t>
            </a:r>
            <a:r>
              <a:rPr lang="fr" sz="900">
                <a:solidFill>
                  <a:srgbClr val="0000FF"/>
                </a:solidFill>
                <a:latin typeface="Poppins"/>
                <a:ea typeface="Poppins"/>
                <a:cs typeface="Poppins"/>
                <a:sym typeface="Poppins"/>
              </a:rPr>
              <a:t>; entretenez-vous par des psaumes, par des hymnes, et par des cantiques spirituels, chantant et célébrant de tout votre coeur les louanges du Seigneur;</a:t>
            </a:r>
            <a:endParaRPr sz="900">
              <a:solidFill>
                <a:srgbClr val="0000FF"/>
              </a:solidFill>
              <a:latin typeface="Poppins"/>
              <a:ea typeface="Poppins"/>
              <a:cs typeface="Poppins"/>
              <a:sym typeface="Poppins"/>
            </a:endParaRPr>
          </a:p>
          <a:p>
            <a:pPr indent="0" lvl="0" marL="0" rtl="0" algn="l">
              <a:lnSpc>
                <a:spcPct val="115000"/>
              </a:lnSpc>
              <a:spcBef>
                <a:spcPts val="1000"/>
              </a:spcBef>
              <a:spcAft>
                <a:spcPts val="0"/>
              </a:spcAft>
              <a:buClr>
                <a:schemeClr val="dk1"/>
              </a:buClr>
              <a:buSzPts val="1100"/>
              <a:buFont typeface="Arial"/>
              <a:buNone/>
            </a:pPr>
            <a:r>
              <a:rPr i="1" lang="fr" sz="900" u="sng">
                <a:solidFill>
                  <a:schemeClr val="dk1"/>
                </a:solidFill>
                <a:latin typeface="Poppins"/>
                <a:ea typeface="Poppins"/>
                <a:cs typeface="Poppins"/>
                <a:sym typeface="Poppins"/>
              </a:rPr>
              <a:t>Comment le Saint Esprit peut être prophétiser alors qu’il est déjà là ?</a:t>
            </a:r>
            <a:endParaRPr sz="900">
              <a:solidFill>
                <a:schemeClr val="dk1"/>
              </a:solidFill>
              <a:latin typeface="Poppins"/>
              <a:ea typeface="Poppins"/>
              <a:cs typeface="Poppins"/>
              <a:sym typeface="Poppins"/>
            </a:endParaRPr>
          </a:p>
          <a:p>
            <a:pPr indent="0" lvl="0" marL="0" rtl="0" algn="l">
              <a:lnSpc>
                <a:spcPct val="115000"/>
              </a:lnSpc>
              <a:spcBef>
                <a:spcPts val="1200"/>
              </a:spcBef>
              <a:spcAft>
                <a:spcPts val="0"/>
              </a:spcAft>
              <a:buClr>
                <a:schemeClr val="dk1"/>
              </a:buClr>
              <a:buSzPts val="1100"/>
              <a:buFont typeface="Arial"/>
              <a:buNone/>
            </a:pPr>
            <a:r>
              <a:rPr lang="fr">
                <a:solidFill>
                  <a:srgbClr val="666666"/>
                </a:solidFill>
                <a:latin typeface="Poppins"/>
                <a:ea typeface="Poppins"/>
                <a:cs typeface="Poppins"/>
                <a:sym typeface="Poppins"/>
              </a:rPr>
              <a:t>Approche textuelle</a:t>
            </a:r>
            <a:endParaRPr>
              <a:solidFill>
                <a:srgbClr val="666666"/>
              </a:solidFill>
              <a:latin typeface="Poppins"/>
              <a:ea typeface="Poppins"/>
              <a:cs typeface="Poppins"/>
              <a:sym typeface="Poppins"/>
            </a:endParaRPr>
          </a:p>
          <a:p>
            <a:pPr indent="0" lvl="0" marL="0" rtl="0" algn="l">
              <a:lnSpc>
                <a:spcPct val="115000"/>
              </a:lnSpc>
              <a:spcBef>
                <a:spcPts val="1000"/>
              </a:spcBef>
              <a:spcAft>
                <a:spcPts val="0"/>
              </a:spcAft>
              <a:buClr>
                <a:schemeClr val="dk1"/>
              </a:buClr>
              <a:buSzPts val="1100"/>
              <a:buFont typeface="Arial"/>
              <a:buNone/>
            </a:pPr>
            <a:r>
              <a:rPr lang="fr" sz="900">
                <a:solidFill>
                  <a:schemeClr val="dk1"/>
                </a:solidFill>
                <a:latin typeface="Poppins"/>
                <a:ea typeface="Poppins"/>
                <a:cs typeface="Poppins"/>
                <a:sym typeface="Poppins"/>
              </a:rPr>
              <a:t>Dans le verset Jn 14:17 il est dit que </a:t>
            </a:r>
            <a:r>
              <a:rPr b="1" lang="fr" sz="900">
                <a:solidFill>
                  <a:schemeClr val="dk1"/>
                </a:solidFill>
                <a:latin typeface="Poppins"/>
                <a:ea typeface="Poppins"/>
                <a:cs typeface="Poppins"/>
                <a:sym typeface="Poppins"/>
              </a:rPr>
              <a:t>le paraclet</a:t>
            </a:r>
            <a:r>
              <a:rPr lang="fr" sz="900">
                <a:solidFill>
                  <a:schemeClr val="dk1"/>
                </a:solidFill>
                <a:latin typeface="Poppins"/>
                <a:ea typeface="Poppins"/>
                <a:cs typeface="Poppins"/>
                <a:sym typeface="Poppins"/>
              </a:rPr>
              <a:t>:</a:t>
            </a:r>
            <a:endParaRPr sz="900">
              <a:solidFill>
                <a:schemeClr val="dk1"/>
              </a:solidFill>
              <a:latin typeface="Poppins"/>
              <a:ea typeface="Poppins"/>
              <a:cs typeface="Poppins"/>
              <a:sym typeface="Poppins"/>
            </a:endParaRPr>
          </a:p>
          <a:p>
            <a:pPr indent="-285750" lvl="0" marL="457200" rtl="0" algn="l">
              <a:lnSpc>
                <a:spcPct val="115000"/>
              </a:lnSpc>
              <a:spcBef>
                <a:spcPts val="1000"/>
              </a:spcBef>
              <a:spcAft>
                <a:spcPts val="0"/>
              </a:spcAft>
              <a:buClr>
                <a:schemeClr val="dk1"/>
              </a:buClr>
              <a:buSzPts val="900"/>
              <a:buFont typeface="Poppins"/>
              <a:buChar char="●"/>
            </a:pPr>
            <a:r>
              <a:rPr b="1" lang="fr" sz="900">
                <a:solidFill>
                  <a:schemeClr val="dk1"/>
                </a:solidFill>
                <a:latin typeface="Poppins"/>
                <a:ea typeface="Poppins"/>
                <a:cs typeface="Poppins"/>
                <a:sym typeface="Poppins"/>
              </a:rPr>
              <a:t>demeure auprès des apotres</a:t>
            </a:r>
            <a:r>
              <a:rPr lang="fr" sz="900">
                <a:solidFill>
                  <a:schemeClr val="dk1"/>
                </a:solidFill>
                <a:latin typeface="Poppins"/>
                <a:ea typeface="Poppins"/>
                <a:cs typeface="Poppins"/>
                <a:sym typeface="Poppins"/>
              </a:rPr>
              <a:t> (παρ’ ὑμῖν μένει)</a:t>
            </a:r>
            <a:endParaRPr sz="900">
              <a:solidFill>
                <a:schemeClr val="dk1"/>
              </a:solidFill>
              <a:latin typeface="Poppins"/>
              <a:ea typeface="Poppins"/>
              <a:cs typeface="Poppins"/>
              <a:sym typeface="Poppins"/>
            </a:endParaRPr>
          </a:p>
          <a:p>
            <a:pPr indent="-285750" lvl="0" marL="457200" rtl="0" algn="l">
              <a:lnSpc>
                <a:spcPct val="115000"/>
              </a:lnSpc>
              <a:spcBef>
                <a:spcPts val="0"/>
              </a:spcBef>
              <a:spcAft>
                <a:spcPts val="0"/>
              </a:spcAft>
              <a:buClr>
                <a:schemeClr val="dk1"/>
              </a:buClr>
              <a:buSzPts val="900"/>
              <a:buFont typeface="Poppins"/>
              <a:buChar char="●"/>
            </a:pPr>
            <a:r>
              <a:rPr b="1" lang="fr" sz="900">
                <a:solidFill>
                  <a:schemeClr val="dk1"/>
                </a:solidFill>
                <a:latin typeface="Poppins"/>
                <a:ea typeface="Poppins"/>
                <a:cs typeface="Poppins"/>
                <a:sym typeface="Poppins"/>
              </a:rPr>
              <a:t>sera dans les apôtres</a:t>
            </a:r>
            <a:r>
              <a:rPr lang="fr" sz="900">
                <a:solidFill>
                  <a:schemeClr val="dk1"/>
                </a:solidFill>
                <a:latin typeface="Poppins"/>
                <a:ea typeface="Poppins"/>
                <a:cs typeface="Poppins"/>
                <a:sym typeface="Poppins"/>
              </a:rPr>
              <a:t> (ἐν ὑμῖν ⸀ἔσται)</a:t>
            </a:r>
            <a:endParaRPr sz="900">
              <a:solidFill>
                <a:schemeClr val="dk1"/>
              </a:solidFill>
              <a:latin typeface="Poppins"/>
              <a:ea typeface="Poppins"/>
              <a:cs typeface="Poppins"/>
              <a:sym typeface="Poppins"/>
            </a:endParaRPr>
          </a:p>
          <a:p>
            <a:pPr indent="0" lvl="0" marL="0" rtl="0" algn="l">
              <a:lnSpc>
                <a:spcPct val="115000"/>
              </a:lnSpc>
              <a:spcBef>
                <a:spcPts val="1000"/>
              </a:spcBef>
              <a:spcAft>
                <a:spcPts val="0"/>
              </a:spcAft>
              <a:buClr>
                <a:schemeClr val="dk1"/>
              </a:buClr>
              <a:buSzPts val="1100"/>
              <a:buFont typeface="Arial"/>
              <a:buNone/>
            </a:pPr>
            <a:r>
              <a:rPr lang="fr" sz="900">
                <a:solidFill>
                  <a:schemeClr val="dk1"/>
                </a:solidFill>
                <a:latin typeface="Poppins"/>
                <a:ea typeface="Poppins"/>
                <a:cs typeface="Poppins"/>
                <a:sym typeface="Poppins"/>
              </a:rPr>
              <a:t>On voit ici que le fait que le Paraclet était déjà là (en Jésus) ne l'empêche pas de venir dans les apôtres.</a:t>
            </a:r>
            <a:endParaRPr i="1" sz="900" u="sng">
              <a:solidFill>
                <a:schemeClr val="dk1"/>
              </a:solidFill>
              <a:latin typeface="Poppins"/>
              <a:ea typeface="Poppins"/>
              <a:cs typeface="Poppins"/>
              <a:sym typeface="Poppins"/>
            </a:endParaRPr>
          </a:p>
          <a:p>
            <a:pPr indent="0" lvl="0" marL="0" rtl="0" algn="l">
              <a:lnSpc>
                <a:spcPct val="115000"/>
              </a:lnSpc>
              <a:spcBef>
                <a:spcPts val="1000"/>
              </a:spcBef>
              <a:spcAft>
                <a:spcPts val="0"/>
              </a:spcAft>
              <a:buClr>
                <a:schemeClr val="dk1"/>
              </a:buClr>
              <a:buSzPts val="1100"/>
              <a:buFont typeface="Arial"/>
              <a:buNone/>
            </a:pPr>
            <a:r>
              <a:rPr lang="fr" sz="900">
                <a:solidFill>
                  <a:srgbClr val="0000FF"/>
                </a:solidFill>
                <a:latin typeface="Poppins"/>
                <a:ea typeface="Poppins"/>
                <a:cs typeface="Poppins"/>
                <a:sym typeface="Poppins"/>
              </a:rPr>
              <a:t>Jean 1:33</a:t>
            </a:r>
            <a:endParaRPr sz="900">
              <a:solidFill>
                <a:srgbClr val="0000FF"/>
              </a:solidFill>
              <a:latin typeface="Poppins"/>
              <a:ea typeface="Poppins"/>
              <a:cs typeface="Poppins"/>
              <a:sym typeface="Poppins"/>
            </a:endParaRPr>
          </a:p>
          <a:p>
            <a:pPr indent="0" lvl="0" marL="457200" rtl="0" algn="l">
              <a:lnSpc>
                <a:spcPct val="115000"/>
              </a:lnSpc>
              <a:spcBef>
                <a:spcPts val="1000"/>
              </a:spcBef>
              <a:spcAft>
                <a:spcPts val="0"/>
              </a:spcAft>
              <a:buClr>
                <a:schemeClr val="dk1"/>
              </a:buClr>
              <a:buSzPts val="1100"/>
              <a:buFont typeface="Arial"/>
              <a:buNone/>
            </a:pPr>
            <a:r>
              <a:rPr lang="fr" sz="900">
                <a:solidFill>
                  <a:srgbClr val="0000FF"/>
                </a:solidFill>
                <a:latin typeface="Poppins"/>
                <a:ea typeface="Poppins"/>
                <a:cs typeface="Poppins"/>
                <a:sym typeface="Poppins"/>
              </a:rPr>
              <a:t>Je ne le connaissais pas, mais celui qui m'a envoyé baptiser d'eau, celui-là m'a dit: Celui sur qui tu verras l'Esprit descendre et s'arrêter, c'est celui </a:t>
            </a:r>
            <a:r>
              <a:rPr b="1" lang="fr" sz="900">
                <a:solidFill>
                  <a:srgbClr val="0000FF"/>
                </a:solidFill>
                <a:latin typeface="Poppins"/>
                <a:ea typeface="Poppins"/>
                <a:cs typeface="Poppins"/>
                <a:sym typeface="Poppins"/>
              </a:rPr>
              <a:t>(Jésus) qui baptise du Saint-Esprit</a:t>
            </a:r>
            <a:r>
              <a:rPr lang="fr" sz="900">
                <a:solidFill>
                  <a:srgbClr val="0000FF"/>
                </a:solidFill>
                <a:latin typeface="Poppins"/>
                <a:ea typeface="Poppins"/>
                <a:cs typeface="Poppins"/>
                <a:sym typeface="Poppins"/>
              </a:rPr>
              <a:t>.</a:t>
            </a:r>
            <a:endParaRPr i="1" sz="900" u="sng">
              <a:solidFill>
                <a:schemeClr val="dk1"/>
              </a:solidFill>
              <a:latin typeface="Poppins"/>
              <a:ea typeface="Poppins"/>
              <a:cs typeface="Poppins"/>
              <a:sym typeface="Poppins"/>
            </a:endParaRPr>
          </a:p>
          <a:p>
            <a:pPr indent="0" lvl="0" marL="0" rtl="0" algn="l">
              <a:lnSpc>
                <a:spcPct val="115000"/>
              </a:lnSpc>
              <a:spcBef>
                <a:spcPts val="1000"/>
              </a:spcBef>
              <a:spcAft>
                <a:spcPts val="0"/>
              </a:spcAft>
              <a:buClr>
                <a:schemeClr val="dk1"/>
              </a:buClr>
              <a:buSzPts val="1100"/>
              <a:buFont typeface="Arial"/>
              <a:buNone/>
            </a:pPr>
            <a:r>
              <a:rPr lang="fr" sz="900">
                <a:solidFill>
                  <a:schemeClr val="dk1"/>
                </a:solidFill>
                <a:latin typeface="Poppins"/>
                <a:ea typeface="Poppins"/>
                <a:cs typeface="Poppins"/>
                <a:sym typeface="Poppins"/>
              </a:rPr>
              <a:t>Pour Jean Baptiste, même si le saint esprit était déjà là, il savait que </a:t>
            </a:r>
            <a:r>
              <a:rPr b="1" lang="fr" sz="900">
                <a:solidFill>
                  <a:schemeClr val="dk1"/>
                </a:solidFill>
                <a:latin typeface="Poppins"/>
                <a:ea typeface="Poppins"/>
                <a:cs typeface="Poppins"/>
                <a:sym typeface="Poppins"/>
              </a:rPr>
              <a:t>Jésus allait apporter une chose nouvelle</a:t>
            </a:r>
            <a:r>
              <a:rPr lang="fr" sz="900">
                <a:solidFill>
                  <a:schemeClr val="dk1"/>
                </a:solidFill>
                <a:latin typeface="Poppins"/>
                <a:ea typeface="Poppins"/>
                <a:cs typeface="Poppins"/>
                <a:sym typeface="Poppins"/>
              </a:rPr>
              <a:t>, c'est-à-dire </a:t>
            </a:r>
            <a:r>
              <a:rPr b="1" lang="fr" sz="900">
                <a:solidFill>
                  <a:schemeClr val="dk1"/>
                </a:solidFill>
                <a:latin typeface="Poppins"/>
                <a:ea typeface="Poppins"/>
                <a:cs typeface="Poppins"/>
                <a:sym typeface="Poppins"/>
              </a:rPr>
              <a:t>le baptême du saint esprit</a:t>
            </a:r>
            <a:r>
              <a:rPr lang="fr" sz="900">
                <a:solidFill>
                  <a:schemeClr val="dk1"/>
                </a:solidFill>
                <a:latin typeface="Poppins"/>
                <a:ea typeface="Poppins"/>
                <a:cs typeface="Poppins"/>
                <a:sym typeface="Poppins"/>
              </a:rPr>
              <a:t>. On voit donc que le fait que le saint esprit était déjà là ne change rien, cependant Jésus va opérer à une </a:t>
            </a:r>
            <a:r>
              <a:rPr b="1" lang="fr" sz="900">
                <a:solidFill>
                  <a:schemeClr val="dk1"/>
                </a:solidFill>
                <a:latin typeface="Poppins"/>
                <a:ea typeface="Poppins"/>
                <a:cs typeface="Poppins"/>
                <a:sym typeface="Poppins"/>
              </a:rPr>
              <a:t>démocratisation du saint esprit</a:t>
            </a:r>
            <a:r>
              <a:rPr lang="fr" sz="900">
                <a:solidFill>
                  <a:schemeClr val="dk1"/>
                </a:solidFill>
                <a:latin typeface="Poppins"/>
                <a:ea typeface="Poppins"/>
                <a:cs typeface="Poppins"/>
                <a:sym typeface="Poppins"/>
              </a:rPr>
              <a:t>, au travers de l'inauguration de </a:t>
            </a:r>
            <a:r>
              <a:rPr b="1" lang="fr" sz="900">
                <a:solidFill>
                  <a:schemeClr val="dk1"/>
                </a:solidFill>
                <a:latin typeface="Poppins"/>
                <a:ea typeface="Poppins"/>
                <a:cs typeface="Poppins"/>
                <a:sym typeface="Poppins"/>
              </a:rPr>
              <a:t>baptême du saint esprit</a:t>
            </a:r>
            <a:r>
              <a:rPr lang="fr" sz="900">
                <a:solidFill>
                  <a:schemeClr val="dk1"/>
                </a:solidFill>
                <a:latin typeface="Poppins"/>
                <a:ea typeface="Poppins"/>
                <a:cs typeface="Poppins"/>
                <a:sym typeface="Poppins"/>
              </a:rPr>
              <a:t> (Jn 1:33, Act 2:38-39, Éph 5:18-19).</a:t>
            </a:r>
            <a:endParaRPr i="1" sz="900" u="sng">
              <a:solidFill>
                <a:schemeClr val="dk1"/>
              </a:solidFill>
              <a:latin typeface="Poppins"/>
              <a:ea typeface="Poppins"/>
              <a:cs typeface="Poppins"/>
              <a:sym typeface="Poppins"/>
            </a:endParaRPr>
          </a:p>
          <a:p>
            <a:pPr indent="0" lvl="0" marL="0" rtl="0" algn="l">
              <a:lnSpc>
                <a:spcPct val="115000"/>
              </a:lnSpc>
              <a:spcBef>
                <a:spcPts val="1200"/>
              </a:spcBef>
              <a:spcAft>
                <a:spcPts val="0"/>
              </a:spcAft>
              <a:buClr>
                <a:schemeClr val="dk1"/>
              </a:buClr>
              <a:buSzPts val="1100"/>
              <a:buFont typeface="Arial"/>
              <a:buNone/>
            </a:pPr>
            <a:r>
              <a:rPr lang="fr">
                <a:solidFill>
                  <a:srgbClr val="666666"/>
                </a:solidFill>
                <a:latin typeface="Poppins"/>
                <a:ea typeface="Poppins"/>
                <a:cs typeface="Poppins"/>
                <a:sym typeface="Poppins"/>
              </a:rPr>
              <a:t>Approche théologique</a:t>
            </a:r>
            <a:endParaRPr>
              <a:solidFill>
                <a:srgbClr val="666666"/>
              </a:solidFill>
              <a:latin typeface="Poppins"/>
              <a:ea typeface="Poppins"/>
              <a:cs typeface="Poppins"/>
              <a:sym typeface="Poppins"/>
            </a:endParaRPr>
          </a:p>
          <a:p>
            <a:pPr indent="0" lvl="0" marL="0" rtl="0" algn="l">
              <a:lnSpc>
                <a:spcPct val="115000"/>
              </a:lnSpc>
              <a:spcBef>
                <a:spcPts val="1000"/>
              </a:spcBef>
              <a:spcAft>
                <a:spcPts val="0"/>
              </a:spcAft>
              <a:buClr>
                <a:schemeClr val="dk1"/>
              </a:buClr>
              <a:buSzPts val="1100"/>
              <a:buFont typeface="Arial"/>
              <a:buNone/>
            </a:pPr>
            <a:r>
              <a:rPr lang="fr" sz="900">
                <a:solidFill>
                  <a:schemeClr val="dk1"/>
                </a:solidFill>
                <a:latin typeface="Poppins"/>
                <a:ea typeface="Poppins"/>
                <a:cs typeface="Poppins"/>
                <a:sym typeface="Poppins"/>
              </a:rPr>
              <a:t>Cette </a:t>
            </a:r>
            <a:r>
              <a:rPr b="1" lang="fr" sz="900">
                <a:solidFill>
                  <a:schemeClr val="dk1"/>
                </a:solidFill>
                <a:latin typeface="Poppins"/>
                <a:ea typeface="Poppins"/>
                <a:cs typeface="Poppins"/>
                <a:sym typeface="Poppins"/>
              </a:rPr>
              <a:t>démocratisation du saint esprit</a:t>
            </a:r>
            <a:r>
              <a:rPr lang="fr" sz="900">
                <a:solidFill>
                  <a:schemeClr val="dk1"/>
                </a:solidFill>
                <a:latin typeface="Poppins"/>
                <a:ea typeface="Poppins"/>
                <a:cs typeface="Poppins"/>
                <a:sym typeface="Poppins"/>
              </a:rPr>
              <a:t>, est le résultat de </a:t>
            </a:r>
            <a:r>
              <a:rPr b="1" lang="fr" sz="900">
                <a:solidFill>
                  <a:schemeClr val="dk1"/>
                </a:solidFill>
                <a:latin typeface="Poppins"/>
                <a:ea typeface="Poppins"/>
                <a:cs typeface="Poppins"/>
                <a:sym typeface="Poppins"/>
              </a:rPr>
              <a:t>l'alliance nouvelle</a:t>
            </a:r>
            <a:r>
              <a:rPr lang="fr" sz="900">
                <a:solidFill>
                  <a:schemeClr val="dk1"/>
                </a:solidFill>
                <a:latin typeface="Poppins"/>
                <a:ea typeface="Poppins"/>
                <a:cs typeface="Poppins"/>
                <a:sym typeface="Poppins"/>
              </a:rPr>
              <a:t> entre Dieu le Père et Jésus d’un côté et l'Église de l’autre. En effet, le croyant s’engage en donnant sa vie à Dieu, en respectant la volonté divine et </a:t>
            </a:r>
            <a:r>
              <a:rPr b="1" lang="fr" sz="900">
                <a:solidFill>
                  <a:schemeClr val="dk1"/>
                </a:solidFill>
                <a:latin typeface="Poppins"/>
                <a:ea typeface="Poppins"/>
                <a:cs typeface="Poppins"/>
                <a:sym typeface="Poppins"/>
              </a:rPr>
              <a:t>lui s’engage en retour en nous donnant la grâce, c'est-à-dire l’aide</a:t>
            </a:r>
            <a:r>
              <a:rPr lang="fr" sz="900">
                <a:solidFill>
                  <a:schemeClr val="dk1"/>
                </a:solidFill>
                <a:latin typeface="Poppins"/>
                <a:ea typeface="Poppins"/>
                <a:cs typeface="Poppins"/>
                <a:sym typeface="Poppins"/>
              </a:rPr>
              <a:t>, pour que l’on puisse garder l’alliance. Cette aide est opérée par </a:t>
            </a:r>
            <a:r>
              <a:rPr b="1" lang="fr" sz="900">
                <a:solidFill>
                  <a:schemeClr val="dk1"/>
                </a:solidFill>
                <a:latin typeface="Poppins"/>
                <a:ea typeface="Poppins"/>
                <a:cs typeface="Poppins"/>
                <a:sym typeface="Poppins"/>
              </a:rPr>
              <a:t>le Saint Esprit</a:t>
            </a:r>
            <a:r>
              <a:rPr lang="fr" sz="900">
                <a:solidFill>
                  <a:schemeClr val="dk1"/>
                </a:solidFill>
                <a:latin typeface="Poppins"/>
                <a:ea typeface="Poppins"/>
                <a:cs typeface="Poppins"/>
                <a:sym typeface="Poppins"/>
              </a:rPr>
              <a:t> mais pour en bénéficier il faut rentrer dans l’alliance qui a été contractée par </a:t>
            </a:r>
            <a:r>
              <a:rPr b="1" lang="fr" sz="900">
                <a:solidFill>
                  <a:schemeClr val="dk1"/>
                </a:solidFill>
                <a:latin typeface="Poppins"/>
                <a:ea typeface="Poppins"/>
                <a:cs typeface="Poppins"/>
                <a:sym typeface="Poppins"/>
              </a:rPr>
              <a:t>le sang du Christ</a:t>
            </a:r>
            <a:r>
              <a:rPr lang="fr" sz="900">
                <a:solidFill>
                  <a:schemeClr val="dk1"/>
                </a:solidFill>
                <a:latin typeface="Poppins"/>
                <a:ea typeface="Poppins"/>
                <a:cs typeface="Poppins"/>
                <a:sym typeface="Poppins"/>
              </a:rPr>
              <a:t>.</a:t>
            </a:r>
            <a:endParaRPr sz="900">
              <a:solidFill>
                <a:schemeClr val="dk1"/>
              </a:solidFill>
              <a:latin typeface="Poppins"/>
              <a:ea typeface="Poppins"/>
              <a:cs typeface="Poppins"/>
              <a:sym typeface="Poppins"/>
            </a:endParaRPr>
          </a:p>
          <a:p>
            <a:pPr indent="0" lvl="0" marL="0" rtl="0" algn="l">
              <a:lnSpc>
                <a:spcPct val="115000"/>
              </a:lnSpc>
              <a:spcBef>
                <a:spcPts val="1000"/>
              </a:spcBef>
              <a:spcAft>
                <a:spcPts val="0"/>
              </a:spcAft>
              <a:buClr>
                <a:schemeClr val="dk1"/>
              </a:buClr>
              <a:buSzPts val="1100"/>
              <a:buFont typeface="Arial"/>
              <a:buNone/>
            </a:pPr>
            <a:r>
              <a:rPr lang="fr" sz="900">
                <a:solidFill>
                  <a:srgbClr val="0000FF"/>
                </a:solidFill>
                <a:latin typeface="Poppins"/>
                <a:ea typeface="Poppins"/>
                <a:cs typeface="Poppins"/>
                <a:sym typeface="Poppins"/>
              </a:rPr>
              <a:t>Hébreux 7:24</a:t>
            </a:r>
            <a:endParaRPr sz="900">
              <a:solidFill>
                <a:srgbClr val="0000FF"/>
              </a:solidFill>
              <a:latin typeface="Poppins"/>
              <a:ea typeface="Poppins"/>
              <a:cs typeface="Poppins"/>
              <a:sym typeface="Poppins"/>
            </a:endParaRPr>
          </a:p>
          <a:p>
            <a:pPr indent="0" lvl="0" marL="457200" rtl="0" algn="l">
              <a:lnSpc>
                <a:spcPct val="115000"/>
              </a:lnSpc>
              <a:spcBef>
                <a:spcPts val="1000"/>
              </a:spcBef>
              <a:spcAft>
                <a:spcPts val="0"/>
              </a:spcAft>
              <a:buClr>
                <a:schemeClr val="dk1"/>
              </a:buClr>
              <a:buSzPts val="1100"/>
              <a:buFont typeface="Arial"/>
              <a:buNone/>
            </a:pPr>
            <a:r>
              <a:rPr lang="fr" sz="900">
                <a:solidFill>
                  <a:srgbClr val="0000FF"/>
                </a:solidFill>
                <a:latin typeface="Poppins"/>
                <a:ea typeface="Poppins"/>
                <a:cs typeface="Poppins"/>
                <a:sym typeface="Poppins"/>
              </a:rPr>
              <a:t>Mais lui, parce qu'il demeure éternellement, possède un sacerdoce qui </a:t>
            </a:r>
            <a:r>
              <a:rPr b="1" lang="fr" sz="900">
                <a:solidFill>
                  <a:srgbClr val="0000FF"/>
                </a:solidFill>
                <a:latin typeface="Poppins"/>
                <a:ea typeface="Poppins"/>
                <a:cs typeface="Poppins"/>
                <a:sym typeface="Poppins"/>
              </a:rPr>
              <a:t>n'est pas transmissible.</a:t>
            </a:r>
            <a:endParaRPr b="1" sz="900">
              <a:solidFill>
                <a:srgbClr val="0000FF"/>
              </a:solidFill>
              <a:latin typeface="Poppins"/>
              <a:ea typeface="Poppins"/>
              <a:cs typeface="Poppins"/>
              <a:sym typeface="Poppins"/>
            </a:endParaRPr>
          </a:p>
          <a:p>
            <a:pPr indent="0" lvl="0" marL="0" rtl="0" algn="l">
              <a:lnSpc>
                <a:spcPct val="115000"/>
              </a:lnSpc>
              <a:spcBef>
                <a:spcPts val="1000"/>
              </a:spcBef>
              <a:spcAft>
                <a:spcPts val="1000"/>
              </a:spcAft>
              <a:buClr>
                <a:schemeClr val="dk1"/>
              </a:buClr>
              <a:buSzPts val="1100"/>
              <a:buFont typeface="Arial"/>
              <a:buNone/>
            </a:pPr>
            <a:r>
              <a:rPr lang="fr" sz="900">
                <a:solidFill>
                  <a:schemeClr val="dk1"/>
                </a:solidFill>
                <a:latin typeface="Poppins"/>
                <a:ea typeface="Poppins"/>
                <a:cs typeface="Poppins"/>
                <a:sym typeface="Poppins"/>
              </a:rPr>
              <a:t>L’évolution des modalités de </a:t>
            </a:r>
            <a:r>
              <a:rPr b="1" lang="fr" sz="900">
                <a:solidFill>
                  <a:schemeClr val="dk1"/>
                </a:solidFill>
                <a:latin typeface="Poppins"/>
                <a:ea typeface="Poppins"/>
                <a:cs typeface="Poppins"/>
                <a:sym typeface="Poppins"/>
              </a:rPr>
              <a:t>juridiction et de sacerdoce</a:t>
            </a:r>
            <a:r>
              <a:rPr lang="fr" sz="900">
                <a:solidFill>
                  <a:schemeClr val="dk1"/>
                </a:solidFill>
                <a:latin typeface="Poppins"/>
                <a:ea typeface="Poppins"/>
                <a:cs typeface="Poppins"/>
                <a:sym typeface="Poppins"/>
              </a:rPr>
              <a:t> (prêtrise) </a:t>
            </a:r>
            <a:r>
              <a:rPr b="1" lang="fr" sz="900">
                <a:solidFill>
                  <a:schemeClr val="dk1"/>
                </a:solidFill>
                <a:latin typeface="Poppins"/>
                <a:ea typeface="Poppins"/>
                <a:cs typeface="Poppins"/>
                <a:sym typeface="Poppins"/>
              </a:rPr>
              <a:t>s'inscrit dans une alliance</a:t>
            </a:r>
            <a:r>
              <a:rPr lang="fr" sz="900">
                <a:solidFill>
                  <a:schemeClr val="dk1"/>
                </a:solidFill>
                <a:latin typeface="Poppins"/>
                <a:ea typeface="Poppins"/>
                <a:cs typeface="Poppins"/>
                <a:sym typeface="Poppins"/>
              </a:rPr>
              <a:t>, cependant Muhammad n’a jamais fait parti d’aucune alliance ni par lui ne s’est faite </a:t>
            </a:r>
            <a:r>
              <a:rPr b="1" lang="fr" sz="900">
                <a:solidFill>
                  <a:schemeClr val="dk1"/>
                </a:solidFill>
                <a:latin typeface="Poppins"/>
                <a:ea typeface="Poppins"/>
                <a:cs typeface="Poppins"/>
                <a:sym typeface="Poppins"/>
              </a:rPr>
              <a:t>aucune alliance</a:t>
            </a:r>
            <a:r>
              <a:rPr lang="fr" sz="900">
                <a:solidFill>
                  <a:schemeClr val="dk1"/>
                </a:solidFill>
                <a:latin typeface="Poppins"/>
                <a:ea typeface="Poppins"/>
                <a:cs typeface="Poppins"/>
                <a:sym typeface="Poppins"/>
              </a:rPr>
              <a:t> et ceci car l’alliance nouvelle qui s’est faite par le christ est éternelle et son </a:t>
            </a:r>
            <a:r>
              <a:rPr b="1" lang="fr" sz="900">
                <a:solidFill>
                  <a:schemeClr val="dk1"/>
                </a:solidFill>
                <a:latin typeface="Poppins"/>
                <a:ea typeface="Poppins"/>
                <a:cs typeface="Poppins"/>
                <a:sym typeface="Poppins"/>
              </a:rPr>
              <a:t>sacerdoce intransmissible</a:t>
            </a:r>
            <a:r>
              <a:rPr lang="fr" sz="900">
                <a:solidFill>
                  <a:schemeClr val="dk1"/>
                </a:solidFill>
                <a:latin typeface="Poppins"/>
                <a:ea typeface="Poppins"/>
                <a:cs typeface="Poppins"/>
                <a:sym typeface="Poppins"/>
              </a:rPr>
              <a:t> (Héb 7:24).</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g201721a77e0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5" name="Google Shape;395;g201721a77e0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400"/>
              </a:spcBef>
              <a:spcAft>
                <a:spcPts val="0"/>
              </a:spcAft>
              <a:buClr>
                <a:schemeClr val="dk1"/>
              </a:buClr>
              <a:buSzPts val="1100"/>
              <a:buFont typeface="Arial"/>
              <a:buNone/>
            </a:pPr>
            <a:r>
              <a:rPr lang="fr" sz="1200">
                <a:solidFill>
                  <a:srgbClr val="666666"/>
                </a:solidFill>
                <a:latin typeface="Poppins"/>
                <a:ea typeface="Poppins"/>
                <a:cs typeface="Poppins"/>
                <a:sym typeface="Poppins"/>
              </a:rPr>
              <a:t>Réfutation 2 </a:t>
            </a:r>
            <a:r>
              <a:rPr baseline="30000" lang="fr" sz="1200">
                <a:solidFill>
                  <a:srgbClr val="666666"/>
                </a:solidFill>
                <a:latin typeface="Poppins"/>
                <a:ea typeface="Poppins"/>
                <a:cs typeface="Poppins"/>
                <a:sym typeface="Poppins"/>
              </a:rPr>
              <a:t>Saint Esprit Éternel</a:t>
            </a:r>
            <a:r>
              <a:rPr lang="fr" sz="1200">
                <a:solidFill>
                  <a:srgbClr val="666666"/>
                </a:solidFill>
                <a:latin typeface="Poppins"/>
                <a:ea typeface="Poppins"/>
                <a:cs typeface="Poppins"/>
                <a:sym typeface="Poppins"/>
              </a:rPr>
              <a:t> / </a:t>
            </a:r>
            <a:r>
              <a:rPr baseline="-25000" lang="fr" sz="1200" u="sng">
                <a:solidFill>
                  <a:srgbClr val="1155CC"/>
                </a:solidFill>
                <a:latin typeface="Poppins"/>
                <a:ea typeface="Poppins"/>
                <a:cs typeface="Poppins"/>
                <a:sym typeface="Poppins"/>
                <a:hlinkClick r:id="rId2">
                  <a:extLst>
                    <a:ext uri="{A12FA001-AC4F-418D-AE19-62706E023703}">
                      <ahyp:hlinkClr val="tx"/>
                    </a:ext>
                  </a:extLst>
                </a:hlinkClick>
              </a:rPr>
              <a:t>Arg 1</a:t>
            </a:r>
            <a:endParaRPr>
              <a:solidFill>
                <a:srgbClr val="0000FF"/>
              </a:solidFill>
              <a:latin typeface="Poppins"/>
              <a:ea typeface="Poppins"/>
              <a:cs typeface="Poppins"/>
              <a:sym typeface="Poppins"/>
            </a:endParaRPr>
          </a:p>
          <a:p>
            <a:pPr indent="0" lvl="0" marL="0" rtl="0" algn="l">
              <a:lnSpc>
                <a:spcPct val="115000"/>
              </a:lnSpc>
              <a:spcBef>
                <a:spcPts val="1000"/>
              </a:spcBef>
              <a:spcAft>
                <a:spcPts val="0"/>
              </a:spcAft>
              <a:buClr>
                <a:schemeClr val="dk1"/>
              </a:buClr>
              <a:buSzPts val="1100"/>
              <a:buFont typeface="Arial"/>
              <a:buNone/>
            </a:pPr>
            <a:r>
              <a:rPr i="1" lang="fr" sz="900" u="sng">
                <a:solidFill>
                  <a:schemeClr val="dk1"/>
                </a:solidFill>
                <a:latin typeface="Poppins"/>
                <a:ea typeface="Poppins"/>
                <a:cs typeface="Poppins"/>
                <a:sym typeface="Poppins"/>
              </a:rPr>
              <a:t>Comment le Saint Esprit peut être prophétiser alors qu’il est déjà là ?</a:t>
            </a:r>
            <a:endParaRPr i="1" sz="900" u="sng">
              <a:solidFill>
                <a:schemeClr val="dk1"/>
              </a:solidFill>
              <a:latin typeface="Poppins"/>
              <a:ea typeface="Poppins"/>
              <a:cs typeface="Poppins"/>
              <a:sym typeface="Poppins"/>
            </a:endParaRPr>
          </a:p>
          <a:p>
            <a:pPr indent="0" lvl="0" marL="0" rtl="0" algn="l">
              <a:lnSpc>
                <a:spcPct val="115000"/>
              </a:lnSpc>
              <a:spcBef>
                <a:spcPts val="1000"/>
              </a:spcBef>
              <a:spcAft>
                <a:spcPts val="0"/>
              </a:spcAft>
              <a:buClr>
                <a:schemeClr val="dk1"/>
              </a:buClr>
              <a:buSzPts val="1100"/>
              <a:buFont typeface="Arial"/>
              <a:buNone/>
            </a:pPr>
            <a:r>
              <a:rPr lang="fr" sz="900">
                <a:solidFill>
                  <a:srgbClr val="0000FF"/>
                </a:solidFill>
                <a:latin typeface="Poppins"/>
                <a:ea typeface="Poppins"/>
                <a:cs typeface="Poppins"/>
                <a:sym typeface="Poppins"/>
              </a:rPr>
              <a:t>Genèse 6:3</a:t>
            </a:r>
            <a:endParaRPr sz="900">
              <a:solidFill>
                <a:srgbClr val="0000FF"/>
              </a:solidFill>
              <a:latin typeface="Poppins"/>
              <a:ea typeface="Poppins"/>
              <a:cs typeface="Poppins"/>
              <a:sym typeface="Poppins"/>
            </a:endParaRPr>
          </a:p>
          <a:p>
            <a:pPr indent="0" lvl="0" marL="457200" rtl="0" algn="l">
              <a:lnSpc>
                <a:spcPct val="115000"/>
              </a:lnSpc>
              <a:spcBef>
                <a:spcPts val="1000"/>
              </a:spcBef>
              <a:spcAft>
                <a:spcPts val="0"/>
              </a:spcAft>
              <a:buClr>
                <a:schemeClr val="dk1"/>
              </a:buClr>
              <a:buSzPts val="1100"/>
              <a:buFont typeface="Arial"/>
              <a:buNone/>
            </a:pPr>
            <a:r>
              <a:rPr lang="fr" sz="900">
                <a:solidFill>
                  <a:srgbClr val="0000FF"/>
                </a:solidFill>
                <a:latin typeface="Poppins"/>
                <a:ea typeface="Poppins"/>
                <a:cs typeface="Poppins"/>
                <a:sym typeface="Poppins"/>
              </a:rPr>
              <a:t>Alors l'Éternel dit: Mon esprit ne restera pas à toujours dans l'homme, car l'homme n'est que chair, et ses jours seront de cent vingt ans.</a:t>
            </a:r>
            <a:endParaRPr sz="900">
              <a:solidFill>
                <a:srgbClr val="0000FF"/>
              </a:solidFill>
              <a:latin typeface="Poppins"/>
              <a:ea typeface="Poppins"/>
              <a:cs typeface="Poppins"/>
              <a:sym typeface="Poppins"/>
            </a:endParaRPr>
          </a:p>
          <a:p>
            <a:pPr indent="0" lvl="0" marL="0" rtl="0" algn="l">
              <a:lnSpc>
                <a:spcPct val="115000"/>
              </a:lnSpc>
              <a:spcBef>
                <a:spcPts val="1000"/>
              </a:spcBef>
              <a:spcAft>
                <a:spcPts val="0"/>
              </a:spcAft>
              <a:buClr>
                <a:schemeClr val="dk1"/>
              </a:buClr>
              <a:buSzPts val="1100"/>
              <a:buFont typeface="Arial"/>
              <a:buNone/>
            </a:pPr>
            <a:r>
              <a:rPr lang="fr" sz="900">
                <a:solidFill>
                  <a:schemeClr val="dk1"/>
                </a:solidFill>
                <a:latin typeface="Poppins"/>
                <a:ea typeface="Poppins"/>
                <a:cs typeface="Poppins"/>
                <a:sym typeface="Poppins"/>
              </a:rPr>
              <a:t>Le Saint Esprit ne demeure pas éternellement dans l'ancien testament (Genèse 6:3), car ce changement est opéré par Jésus, c’est en ça qu'il est prophétisé alors qu’il est déjà présent. Le Saint Esprit est scellé en nous, dans notre cœur que dans la nouvelle alliance.</a:t>
            </a:r>
            <a:endParaRPr sz="900">
              <a:solidFill>
                <a:schemeClr val="dk1"/>
              </a:solidFill>
              <a:latin typeface="Poppins"/>
              <a:ea typeface="Poppins"/>
              <a:cs typeface="Poppins"/>
              <a:sym typeface="Poppins"/>
            </a:endParaRPr>
          </a:p>
          <a:p>
            <a:pPr indent="0" lvl="0" marL="0" rtl="0" algn="l">
              <a:lnSpc>
                <a:spcPct val="115000"/>
              </a:lnSpc>
              <a:spcBef>
                <a:spcPts val="1400"/>
              </a:spcBef>
              <a:spcAft>
                <a:spcPts val="0"/>
              </a:spcAft>
              <a:buClr>
                <a:schemeClr val="dk1"/>
              </a:buClr>
              <a:buSzPts val="1100"/>
              <a:buFont typeface="Arial"/>
              <a:buNone/>
            </a:pPr>
            <a:r>
              <a:rPr lang="fr" sz="1200">
                <a:solidFill>
                  <a:srgbClr val="666666"/>
                </a:solidFill>
                <a:latin typeface="Poppins"/>
                <a:ea typeface="Poppins"/>
                <a:cs typeface="Poppins"/>
                <a:sym typeface="Poppins"/>
              </a:rPr>
              <a:t>Réfutation 3 </a:t>
            </a:r>
            <a:r>
              <a:rPr baseline="30000" lang="fr" sz="1200">
                <a:solidFill>
                  <a:srgbClr val="666666"/>
                </a:solidFill>
                <a:latin typeface="Poppins"/>
                <a:ea typeface="Poppins"/>
                <a:cs typeface="Poppins"/>
                <a:sym typeface="Poppins"/>
              </a:rPr>
              <a:t>Mission du Saint Esprit</a:t>
            </a:r>
            <a:r>
              <a:rPr lang="fr" sz="1200">
                <a:solidFill>
                  <a:srgbClr val="666666"/>
                </a:solidFill>
                <a:latin typeface="Poppins"/>
                <a:ea typeface="Poppins"/>
                <a:cs typeface="Poppins"/>
                <a:sym typeface="Poppins"/>
              </a:rPr>
              <a:t> / </a:t>
            </a:r>
            <a:r>
              <a:rPr baseline="-25000" lang="fr" sz="1200" u="sng">
                <a:solidFill>
                  <a:srgbClr val="1155CC"/>
                </a:solidFill>
                <a:latin typeface="Poppins"/>
                <a:ea typeface="Poppins"/>
                <a:cs typeface="Poppins"/>
                <a:sym typeface="Poppins"/>
                <a:hlinkClick r:id="rId3">
                  <a:extLst>
                    <a:ext uri="{A12FA001-AC4F-418D-AE19-62706E023703}">
                      <ahyp:hlinkClr val="tx"/>
                    </a:ext>
                  </a:extLst>
                </a:hlinkClick>
              </a:rPr>
              <a:t>Arg 1</a:t>
            </a:r>
            <a:endParaRPr>
              <a:solidFill>
                <a:srgbClr val="0000FF"/>
              </a:solidFill>
              <a:latin typeface="Poppins"/>
              <a:ea typeface="Poppins"/>
              <a:cs typeface="Poppins"/>
              <a:sym typeface="Poppins"/>
            </a:endParaRPr>
          </a:p>
          <a:p>
            <a:pPr indent="0" lvl="0" marL="0" rtl="0" algn="l">
              <a:lnSpc>
                <a:spcPct val="115000"/>
              </a:lnSpc>
              <a:spcBef>
                <a:spcPts val="1000"/>
              </a:spcBef>
              <a:spcAft>
                <a:spcPts val="0"/>
              </a:spcAft>
              <a:buClr>
                <a:schemeClr val="dk1"/>
              </a:buClr>
              <a:buSzPts val="1100"/>
              <a:buFont typeface="Arial"/>
              <a:buNone/>
            </a:pPr>
            <a:r>
              <a:rPr i="1" lang="fr" sz="900" u="sng">
                <a:solidFill>
                  <a:schemeClr val="dk1"/>
                </a:solidFill>
                <a:latin typeface="Poppins"/>
                <a:ea typeface="Poppins"/>
                <a:cs typeface="Poppins"/>
                <a:sym typeface="Poppins"/>
              </a:rPr>
              <a:t>Comment le Saint Esprit peut être prophétiser alors qu’il est déjà là ?</a:t>
            </a:r>
            <a:endParaRPr i="1" sz="900" u="sng">
              <a:solidFill>
                <a:schemeClr val="dk1"/>
              </a:solidFill>
              <a:latin typeface="Poppins"/>
              <a:ea typeface="Poppins"/>
              <a:cs typeface="Poppins"/>
              <a:sym typeface="Poppins"/>
            </a:endParaRPr>
          </a:p>
          <a:p>
            <a:pPr indent="0" lvl="0" marL="0" rtl="0" algn="l">
              <a:lnSpc>
                <a:spcPct val="115000"/>
              </a:lnSpc>
              <a:spcBef>
                <a:spcPts val="1000"/>
              </a:spcBef>
              <a:spcAft>
                <a:spcPts val="0"/>
              </a:spcAft>
              <a:buClr>
                <a:schemeClr val="dk1"/>
              </a:buClr>
              <a:buSzPts val="1100"/>
              <a:buFont typeface="Arial"/>
              <a:buNone/>
            </a:pPr>
            <a:r>
              <a:rPr lang="fr" sz="900">
                <a:solidFill>
                  <a:schemeClr val="dk1"/>
                </a:solidFill>
                <a:latin typeface="Poppins"/>
                <a:ea typeface="Poppins"/>
                <a:cs typeface="Poppins"/>
                <a:sym typeface="Poppins"/>
              </a:rPr>
              <a:t>Le Saint Esprit n’a pas le même objectif entre le Nouveau Testament et l’Ancien Testament, et il est accordé à certaines personnes. Son but est de convaincre de la mort et de la résurrection.</a:t>
            </a:r>
            <a:endParaRPr sz="900">
              <a:solidFill>
                <a:schemeClr val="dk1"/>
              </a:solidFill>
              <a:latin typeface="Poppins"/>
              <a:ea typeface="Poppins"/>
              <a:cs typeface="Poppins"/>
              <a:sym typeface="Poppins"/>
            </a:endParaRPr>
          </a:p>
          <a:p>
            <a:pPr indent="0" lvl="0" marL="0" rtl="0" algn="l">
              <a:spcBef>
                <a:spcPts val="100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g201721a77e0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2" name="Google Shape;402;g201721a77e0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400"/>
              </a:spcBef>
              <a:spcAft>
                <a:spcPts val="0"/>
              </a:spcAft>
              <a:buClr>
                <a:schemeClr val="dk1"/>
              </a:buClr>
              <a:buSzPts val="1100"/>
              <a:buFont typeface="Arial"/>
              <a:buNone/>
            </a:pPr>
            <a:r>
              <a:rPr lang="fr" sz="1200">
                <a:solidFill>
                  <a:srgbClr val="666666"/>
                </a:solidFill>
                <a:latin typeface="Poppins"/>
                <a:ea typeface="Poppins"/>
                <a:cs typeface="Poppins"/>
                <a:sym typeface="Poppins"/>
              </a:rPr>
              <a:t>Réfutation 4 </a:t>
            </a:r>
            <a:r>
              <a:rPr baseline="30000" lang="fr" sz="1200">
                <a:solidFill>
                  <a:srgbClr val="666666"/>
                </a:solidFill>
                <a:latin typeface="Poppins"/>
                <a:ea typeface="Poppins"/>
                <a:cs typeface="Poppins"/>
                <a:sym typeface="Poppins"/>
              </a:rPr>
              <a:t>Simultanéité</a:t>
            </a:r>
            <a:r>
              <a:rPr lang="fr" sz="1200">
                <a:solidFill>
                  <a:srgbClr val="666666"/>
                </a:solidFill>
                <a:latin typeface="Poppins"/>
                <a:ea typeface="Poppins"/>
                <a:cs typeface="Poppins"/>
                <a:sym typeface="Poppins"/>
              </a:rPr>
              <a:t> / </a:t>
            </a:r>
            <a:r>
              <a:rPr baseline="-25000" lang="fr" sz="1200" u="sng">
                <a:solidFill>
                  <a:srgbClr val="1155CC"/>
                </a:solidFill>
                <a:latin typeface="Poppins"/>
                <a:ea typeface="Poppins"/>
                <a:cs typeface="Poppins"/>
                <a:sym typeface="Poppins"/>
                <a:hlinkClick r:id="rId2">
                  <a:extLst>
                    <a:ext uri="{A12FA001-AC4F-418D-AE19-62706E023703}">
                      <ahyp:hlinkClr val="tx"/>
                    </a:ext>
                  </a:extLst>
                </a:hlinkClick>
              </a:rPr>
              <a:t>Arg 1</a:t>
            </a:r>
            <a:endParaRPr>
              <a:solidFill>
                <a:srgbClr val="0000FF"/>
              </a:solidFill>
              <a:latin typeface="Poppins"/>
              <a:ea typeface="Poppins"/>
              <a:cs typeface="Poppins"/>
              <a:sym typeface="Poppins"/>
            </a:endParaRPr>
          </a:p>
          <a:p>
            <a:pPr indent="0" lvl="0" marL="0" rtl="0" algn="l">
              <a:lnSpc>
                <a:spcPct val="115000"/>
              </a:lnSpc>
              <a:spcBef>
                <a:spcPts val="1000"/>
              </a:spcBef>
              <a:spcAft>
                <a:spcPts val="0"/>
              </a:spcAft>
              <a:buClr>
                <a:schemeClr val="dk1"/>
              </a:buClr>
              <a:buSzPts val="1100"/>
              <a:buFont typeface="Arial"/>
              <a:buNone/>
            </a:pPr>
            <a:r>
              <a:rPr i="1" lang="fr" sz="900" u="sng">
                <a:solidFill>
                  <a:schemeClr val="dk1"/>
                </a:solidFill>
                <a:latin typeface="Poppins"/>
                <a:ea typeface="Poppins"/>
                <a:cs typeface="Poppins"/>
                <a:sym typeface="Poppins"/>
              </a:rPr>
              <a:t>Comment le Saint Esprit peut être prophétiser alors qu’il est déjà là ?</a:t>
            </a:r>
            <a:endParaRPr i="1" sz="900" u="sng">
              <a:solidFill>
                <a:schemeClr val="dk1"/>
              </a:solidFill>
              <a:latin typeface="Poppins"/>
              <a:ea typeface="Poppins"/>
              <a:cs typeface="Poppins"/>
              <a:sym typeface="Poppins"/>
            </a:endParaRPr>
          </a:p>
          <a:p>
            <a:pPr indent="0" lvl="0" marL="0" rtl="0" algn="l">
              <a:lnSpc>
                <a:spcPct val="115000"/>
              </a:lnSpc>
              <a:spcBef>
                <a:spcPts val="1000"/>
              </a:spcBef>
              <a:spcAft>
                <a:spcPts val="0"/>
              </a:spcAft>
              <a:buClr>
                <a:schemeClr val="dk1"/>
              </a:buClr>
              <a:buSzPts val="1100"/>
              <a:buFont typeface="Arial"/>
              <a:buNone/>
            </a:pPr>
            <a:r>
              <a:rPr lang="fr" sz="900">
                <a:solidFill>
                  <a:srgbClr val="0000FF"/>
                </a:solidFill>
                <a:latin typeface="Poppins"/>
                <a:ea typeface="Poppins"/>
                <a:cs typeface="Poppins"/>
                <a:sym typeface="Poppins"/>
              </a:rPr>
              <a:t>1 Samuel 10:5-13</a:t>
            </a:r>
            <a:endParaRPr sz="900">
              <a:solidFill>
                <a:srgbClr val="0000FF"/>
              </a:solidFill>
              <a:latin typeface="Poppins"/>
              <a:ea typeface="Poppins"/>
              <a:cs typeface="Poppins"/>
              <a:sym typeface="Poppins"/>
            </a:endParaRPr>
          </a:p>
          <a:p>
            <a:pPr indent="0" lvl="0" marL="457200" rtl="0" algn="l">
              <a:lnSpc>
                <a:spcPct val="115000"/>
              </a:lnSpc>
              <a:spcBef>
                <a:spcPts val="1000"/>
              </a:spcBef>
              <a:spcAft>
                <a:spcPts val="0"/>
              </a:spcAft>
              <a:buClr>
                <a:schemeClr val="dk1"/>
              </a:buClr>
              <a:buSzPts val="1100"/>
              <a:buFont typeface="Arial"/>
              <a:buNone/>
            </a:pPr>
            <a:r>
              <a:rPr lang="fr" sz="900">
                <a:solidFill>
                  <a:srgbClr val="0000FF"/>
                </a:solidFill>
                <a:latin typeface="Poppins"/>
                <a:ea typeface="Poppins"/>
                <a:cs typeface="Poppins"/>
                <a:sym typeface="Poppins"/>
              </a:rPr>
              <a:t>Après cela, tu arriveras à Guibea-Elohim, où se trouve une garnison de Philistins. En entrant dans la ville, tu rencontreras une troupe de prophètes descendant du haut lieu, précédés du luth, du tambourin, de la flûte et de la harpe, et prophétisant eux-mêmes. </a:t>
            </a:r>
            <a:r>
              <a:rPr b="1" lang="fr" sz="900">
                <a:solidFill>
                  <a:srgbClr val="0000FF"/>
                </a:solidFill>
                <a:latin typeface="Poppins"/>
                <a:ea typeface="Poppins"/>
                <a:cs typeface="Poppins"/>
                <a:sym typeface="Poppins"/>
              </a:rPr>
              <a:t>L'esprit de l'Eternel te saisira, tu prophétiseras avec eux</a:t>
            </a:r>
            <a:r>
              <a:rPr lang="fr" sz="900">
                <a:solidFill>
                  <a:srgbClr val="0000FF"/>
                </a:solidFill>
                <a:latin typeface="Poppins"/>
                <a:ea typeface="Poppins"/>
                <a:cs typeface="Poppins"/>
                <a:sym typeface="Poppins"/>
              </a:rPr>
              <a:t>, et tu seras changé en un autre homme. Lorsque ces signes auront eu pour toi leur accomplissement, fais ce que tu trouveras à faire, car Dieu est avec toi. Puis tu descendras avant moi à Guilgal; et voici, je descendrai vers toi, pour offrir des holocaustes et des sacrifices d'actions de grâces. Tu attendras sept jours, jusqu'à ce que j'arrive auprès de toi et que je te dise ce que tu dois faire. Dès que Saül eut tourné le dos pour se séparer de Samuel, Dieu lui donna un autre cœur, et tous ces signes s'accomplirent le même jour. Lorsqu'ils arrivèrent à Guibea, voici, une troupe de prophètes vint à sa rencontre. </a:t>
            </a:r>
            <a:r>
              <a:rPr b="1" lang="fr" sz="900">
                <a:solidFill>
                  <a:srgbClr val="0000FF"/>
                </a:solidFill>
                <a:latin typeface="Poppins"/>
                <a:ea typeface="Poppins"/>
                <a:cs typeface="Poppins"/>
                <a:sym typeface="Poppins"/>
              </a:rPr>
              <a:t>L'esprit de Dieu le saisit, et il (Saül) prophétisa au milieu d'eux</a:t>
            </a:r>
            <a:r>
              <a:rPr lang="fr" sz="900">
                <a:solidFill>
                  <a:srgbClr val="0000FF"/>
                </a:solidFill>
                <a:latin typeface="Poppins"/>
                <a:ea typeface="Poppins"/>
                <a:cs typeface="Poppins"/>
                <a:sym typeface="Poppins"/>
              </a:rPr>
              <a:t>. Tous ceux qui l'avaient connu auparavant virent qu'</a:t>
            </a:r>
            <a:r>
              <a:rPr b="1" lang="fr" sz="900">
                <a:solidFill>
                  <a:srgbClr val="0000FF"/>
                </a:solidFill>
                <a:latin typeface="Poppins"/>
                <a:ea typeface="Poppins"/>
                <a:cs typeface="Poppins"/>
                <a:sym typeface="Poppins"/>
              </a:rPr>
              <a:t>il (Saül) prophétisait avec les prophètes</a:t>
            </a:r>
            <a:r>
              <a:rPr lang="fr" sz="900">
                <a:solidFill>
                  <a:srgbClr val="0000FF"/>
                </a:solidFill>
                <a:latin typeface="Poppins"/>
                <a:ea typeface="Poppins"/>
                <a:cs typeface="Poppins"/>
                <a:sym typeface="Poppins"/>
              </a:rPr>
              <a:t>, et l'on se disait l'un à l'autre dans le peuple: Qu'est-il arrivé au fils de Kis? </a:t>
            </a:r>
            <a:r>
              <a:rPr b="1" lang="fr" sz="900">
                <a:solidFill>
                  <a:srgbClr val="0000FF"/>
                </a:solidFill>
                <a:latin typeface="Poppins"/>
                <a:ea typeface="Poppins"/>
                <a:cs typeface="Poppins"/>
                <a:sym typeface="Poppins"/>
              </a:rPr>
              <a:t>Saül est-il aussi parmi les prophètes </a:t>
            </a:r>
            <a:r>
              <a:rPr lang="fr" sz="900">
                <a:solidFill>
                  <a:srgbClr val="0000FF"/>
                </a:solidFill>
                <a:latin typeface="Poppins"/>
                <a:ea typeface="Poppins"/>
                <a:cs typeface="Poppins"/>
                <a:sym typeface="Poppins"/>
              </a:rPr>
              <a:t>? Quelqu'un de Guibea répondit: Et qui est leur père ? -De là le proverbe: </a:t>
            </a:r>
            <a:r>
              <a:rPr b="1" lang="fr" sz="900">
                <a:solidFill>
                  <a:srgbClr val="0000FF"/>
                </a:solidFill>
                <a:latin typeface="Poppins"/>
                <a:ea typeface="Poppins"/>
                <a:cs typeface="Poppins"/>
                <a:sym typeface="Poppins"/>
              </a:rPr>
              <a:t>Saül est-il aussi parmi les prophètes ?</a:t>
            </a:r>
            <a:r>
              <a:rPr lang="fr" sz="900">
                <a:solidFill>
                  <a:srgbClr val="0000FF"/>
                </a:solidFill>
                <a:latin typeface="Poppins"/>
                <a:ea typeface="Poppins"/>
                <a:cs typeface="Poppins"/>
                <a:sym typeface="Poppins"/>
              </a:rPr>
              <a:t> Lorsqu'il eut fini de prophétiser, il se rendit au haut lieu.</a:t>
            </a:r>
            <a:endParaRPr sz="900">
              <a:solidFill>
                <a:schemeClr val="dk1"/>
              </a:solidFill>
              <a:latin typeface="Poppins"/>
              <a:ea typeface="Poppins"/>
              <a:cs typeface="Poppins"/>
              <a:sym typeface="Poppins"/>
            </a:endParaRPr>
          </a:p>
          <a:p>
            <a:pPr indent="0" lvl="0" marL="0" rtl="0" algn="l">
              <a:lnSpc>
                <a:spcPct val="115000"/>
              </a:lnSpc>
              <a:spcBef>
                <a:spcPts val="1000"/>
              </a:spcBef>
              <a:spcAft>
                <a:spcPts val="1000"/>
              </a:spcAft>
              <a:buClr>
                <a:schemeClr val="dk1"/>
              </a:buClr>
              <a:buSzPts val="1100"/>
              <a:buFont typeface="Arial"/>
              <a:buNone/>
            </a:pPr>
            <a:r>
              <a:rPr lang="fr" sz="900">
                <a:solidFill>
                  <a:schemeClr val="dk1"/>
                </a:solidFill>
                <a:latin typeface="Poppins"/>
                <a:ea typeface="Poppins"/>
                <a:cs typeface="Poppins"/>
                <a:sym typeface="Poppins"/>
              </a:rPr>
              <a:t>Le Saint Esprit peut être </a:t>
            </a:r>
            <a:r>
              <a:rPr b="1" lang="fr" sz="900">
                <a:solidFill>
                  <a:schemeClr val="dk1"/>
                </a:solidFill>
                <a:latin typeface="Poppins"/>
                <a:ea typeface="Poppins"/>
                <a:cs typeface="Poppins"/>
                <a:sym typeface="Poppins"/>
              </a:rPr>
              <a:t>simultanément sur plusieurs personnes</a:t>
            </a:r>
            <a:r>
              <a:rPr lang="fr" sz="900">
                <a:solidFill>
                  <a:schemeClr val="dk1"/>
                </a:solidFill>
                <a:latin typeface="Poppins"/>
                <a:ea typeface="Poppins"/>
                <a:cs typeface="Poppins"/>
                <a:sym typeface="Poppins"/>
              </a:rPr>
              <a:t> à la fois, comme le montre les versets présentés dans l’argument associé à cette réfutation. Il vient </a:t>
            </a:r>
            <a:r>
              <a:rPr b="1" lang="fr" sz="900">
                <a:solidFill>
                  <a:schemeClr val="dk1"/>
                </a:solidFill>
                <a:latin typeface="Poppins"/>
                <a:ea typeface="Poppins"/>
                <a:cs typeface="Poppins"/>
                <a:sym typeface="Poppins"/>
              </a:rPr>
              <a:t>en Jésus alors qu’il était en Jean-Baptiste</a:t>
            </a:r>
            <a:r>
              <a:rPr lang="fr" sz="900">
                <a:solidFill>
                  <a:schemeClr val="dk1"/>
                </a:solidFill>
                <a:latin typeface="Poppins"/>
                <a:ea typeface="Poppins"/>
                <a:cs typeface="Poppins"/>
                <a:sym typeface="Poppins"/>
              </a:rPr>
              <a:t> (Luc 1:15) ou bien </a:t>
            </a:r>
            <a:r>
              <a:rPr b="1" lang="fr" sz="900">
                <a:solidFill>
                  <a:schemeClr val="dk1"/>
                </a:solidFill>
                <a:latin typeface="Poppins"/>
                <a:ea typeface="Poppins"/>
                <a:cs typeface="Poppins"/>
                <a:sym typeface="Poppins"/>
              </a:rPr>
              <a:t>en Saül après son onction alors qu'il était en Samuel</a:t>
            </a:r>
            <a:r>
              <a:rPr lang="fr" sz="900">
                <a:solidFill>
                  <a:schemeClr val="dk1"/>
                </a:solidFill>
                <a:latin typeface="Poppins"/>
                <a:ea typeface="Poppins"/>
                <a:cs typeface="Poppins"/>
                <a:sym typeface="Poppins"/>
              </a:rPr>
              <a:t> (1 Samuel 10:5-13).</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g201721a77e0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9" name="Google Shape;409;g201721a77e0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400"/>
              </a:spcBef>
              <a:spcAft>
                <a:spcPts val="0"/>
              </a:spcAft>
              <a:buClr>
                <a:schemeClr val="dk1"/>
              </a:buClr>
              <a:buSzPts val="1100"/>
              <a:buFont typeface="Arial"/>
              <a:buNone/>
            </a:pPr>
            <a:r>
              <a:rPr lang="fr" sz="1200">
                <a:solidFill>
                  <a:srgbClr val="666666"/>
                </a:solidFill>
                <a:latin typeface="Poppins"/>
                <a:ea typeface="Poppins"/>
                <a:cs typeface="Poppins"/>
                <a:sym typeface="Poppins"/>
              </a:rPr>
              <a:t>Réfutation 5 </a:t>
            </a:r>
            <a:r>
              <a:rPr baseline="30000" lang="fr" sz="1200">
                <a:solidFill>
                  <a:srgbClr val="666666"/>
                </a:solidFill>
                <a:latin typeface="Poppins"/>
                <a:ea typeface="Poppins"/>
                <a:cs typeface="Poppins"/>
                <a:sym typeface="Poppins"/>
              </a:rPr>
              <a:t>Chronologie</a:t>
            </a:r>
            <a:r>
              <a:rPr lang="fr" sz="1200">
                <a:solidFill>
                  <a:srgbClr val="666666"/>
                </a:solidFill>
                <a:latin typeface="Poppins"/>
                <a:ea typeface="Poppins"/>
                <a:cs typeface="Poppins"/>
                <a:sym typeface="Poppins"/>
              </a:rPr>
              <a:t> / </a:t>
            </a:r>
            <a:r>
              <a:rPr baseline="-25000" lang="fr" sz="1200" u="sng">
                <a:solidFill>
                  <a:srgbClr val="1155CC"/>
                </a:solidFill>
                <a:latin typeface="Poppins"/>
                <a:ea typeface="Poppins"/>
                <a:cs typeface="Poppins"/>
                <a:sym typeface="Poppins"/>
                <a:hlinkClick r:id="rId2">
                  <a:extLst>
                    <a:ext uri="{A12FA001-AC4F-418D-AE19-62706E023703}">
                      <ahyp:hlinkClr val="tx"/>
                    </a:ext>
                  </a:extLst>
                </a:hlinkClick>
              </a:rPr>
              <a:t>Arg 1 bis</a:t>
            </a:r>
            <a:endParaRPr baseline="-25000" sz="1200">
              <a:solidFill>
                <a:srgbClr val="666666"/>
              </a:solidFill>
              <a:latin typeface="Poppins"/>
              <a:ea typeface="Poppins"/>
              <a:cs typeface="Poppins"/>
              <a:sym typeface="Poppins"/>
            </a:endParaRPr>
          </a:p>
          <a:p>
            <a:pPr indent="0" lvl="0" marL="0" rtl="0" algn="l">
              <a:lnSpc>
                <a:spcPct val="115000"/>
              </a:lnSpc>
              <a:spcBef>
                <a:spcPts val="1000"/>
              </a:spcBef>
              <a:spcAft>
                <a:spcPts val="0"/>
              </a:spcAft>
              <a:buClr>
                <a:schemeClr val="dk1"/>
              </a:buClr>
              <a:buSzPts val="1100"/>
              <a:buFont typeface="Arial"/>
              <a:buNone/>
            </a:pPr>
            <a:r>
              <a:rPr i="1" lang="fr" sz="900" u="sng">
                <a:solidFill>
                  <a:schemeClr val="dk1"/>
                </a:solidFill>
                <a:latin typeface="Poppins"/>
                <a:ea typeface="Poppins"/>
                <a:cs typeface="Poppins"/>
                <a:sym typeface="Poppins"/>
              </a:rPr>
              <a:t>Déconstruction des erreurs chronologiques</a:t>
            </a:r>
            <a:endParaRPr i="1" sz="900" u="sng">
              <a:solidFill>
                <a:schemeClr val="dk1"/>
              </a:solidFill>
              <a:latin typeface="Poppins"/>
              <a:ea typeface="Poppins"/>
              <a:cs typeface="Poppins"/>
              <a:sym typeface="Poppins"/>
            </a:endParaRPr>
          </a:p>
          <a:p>
            <a:pPr indent="0" lvl="0" marL="0" rtl="0" algn="l">
              <a:lnSpc>
                <a:spcPct val="115000"/>
              </a:lnSpc>
              <a:spcBef>
                <a:spcPts val="1000"/>
              </a:spcBef>
              <a:spcAft>
                <a:spcPts val="0"/>
              </a:spcAft>
              <a:buClr>
                <a:schemeClr val="dk1"/>
              </a:buClr>
              <a:buSzPts val="1100"/>
              <a:buFont typeface="Arial"/>
              <a:buNone/>
            </a:pPr>
            <a:r>
              <a:rPr lang="fr" sz="900">
                <a:solidFill>
                  <a:schemeClr val="dk1"/>
                </a:solidFill>
                <a:latin typeface="Poppins"/>
                <a:ea typeface="Poppins"/>
                <a:cs typeface="Poppins"/>
                <a:sym typeface="Poppins"/>
              </a:rPr>
              <a:t>Les apôtres ne reçoivent le saint esprit qu'après l’annonce du paraclet.</a:t>
            </a:r>
            <a:endParaRPr sz="900">
              <a:solidFill>
                <a:schemeClr val="dk1"/>
              </a:solidFill>
              <a:latin typeface="Poppins"/>
              <a:ea typeface="Poppins"/>
              <a:cs typeface="Poppins"/>
              <a:sym typeface="Poppins"/>
            </a:endParaRPr>
          </a:p>
          <a:p>
            <a:pPr indent="-285750" lvl="0" marL="457200" rtl="0" algn="l">
              <a:lnSpc>
                <a:spcPct val="115000"/>
              </a:lnSpc>
              <a:spcBef>
                <a:spcPts val="1000"/>
              </a:spcBef>
              <a:spcAft>
                <a:spcPts val="0"/>
              </a:spcAft>
              <a:buClr>
                <a:schemeClr val="dk1"/>
              </a:buClr>
              <a:buSzPts val="900"/>
              <a:buFont typeface="Poppins"/>
              <a:buChar char="●"/>
            </a:pPr>
            <a:r>
              <a:rPr lang="fr" sz="900">
                <a:solidFill>
                  <a:schemeClr val="dk1"/>
                </a:solidFill>
                <a:latin typeface="Poppins"/>
                <a:ea typeface="Poppins"/>
                <a:cs typeface="Poppins"/>
                <a:sym typeface="Poppins"/>
              </a:rPr>
              <a:t>Jn 14:15-20, Jn 14:25-26, Jn 15:26-27, Jn 15:5-16 Annonce du paraclet.</a:t>
            </a:r>
            <a:endParaRPr sz="900">
              <a:solidFill>
                <a:schemeClr val="dk1"/>
              </a:solidFill>
              <a:latin typeface="Poppins"/>
              <a:ea typeface="Poppins"/>
              <a:cs typeface="Poppins"/>
              <a:sym typeface="Poppins"/>
            </a:endParaRPr>
          </a:p>
          <a:p>
            <a:pPr indent="-285750" lvl="0" marL="457200" rtl="0" algn="l">
              <a:lnSpc>
                <a:spcPct val="115000"/>
              </a:lnSpc>
              <a:spcBef>
                <a:spcPts val="0"/>
              </a:spcBef>
              <a:spcAft>
                <a:spcPts val="0"/>
              </a:spcAft>
              <a:buClr>
                <a:schemeClr val="dk1"/>
              </a:buClr>
              <a:buSzPts val="900"/>
              <a:buFont typeface="Poppins"/>
              <a:buChar char="●"/>
            </a:pPr>
            <a:r>
              <a:rPr lang="fr" sz="900">
                <a:solidFill>
                  <a:schemeClr val="dk1"/>
                </a:solidFill>
                <a:latin typeface="Poppins"/>
                <a:ea typeface="Poppins"/>
                <a:cs typeface="Poppins"/>
                <a:sym typeface="Poppins"/>
              </a:rPr>
              <a:t>Jn 19:18 Jésus est crucifié.</a:t>
            </a:r>
            <a:endParaRPr sz="900">
              <a:solidFill>
                <a:schemeClr val="dk1"/>
              </a:solidFill>
              <a:latin typeface="Poppins"/>
              <a:ea typeface="Poppins"/>
              <a:cs typeface="Poppins"/>
              <a:sym typeface="Poppins"/>
            </a:endParaRPr>
          </a:p>
          <a:p>
            <a:pPr indent="-285750" lvl="0" marL="457200" rtl="0" algn="l">
              <a:lnSpc>
                <a:spcPct val="115000"/>
              </a:lnSpc>
              <a:spcBef>
                <a:spcPts val="0"/>
              </a:spcBef>
              <a:spcAft>
                <a:spcPts val="0"/>
              </a:spcAft>
              <a:buClr>
                <a:schemeClr val="dk1"/>
              </a:buClr>
              <a:buSzPts val="900"/>
              <a:buFont typeface="Poppins"/>
              <a:buChar char="●"/>
            </a:pPr>
            <a:r>
              <a:rPr lang="fr" sz="900">
                <a:solidFill>
                  <a:schemeClr val="dk1"/>
                </a:solidFill>
                <a:latin typeface="Poppins"/>
                <a:ea typeface="Poppins"/>
                <a:cs typeface="Poppins"/>
                <a:sym typeface="Poppins"/>
              </a:rPr>
              <a:t>Jn 20:22 Jésus souffle sur les apôtres.</a:t>
            </a:r>
            <a:endParaRPr sz="900">
              <a:solidFill>
                <a:schemeClr val="dk1"/>
              </a:solidFill>
              <a:latin typeface="Poppins"/>
              <a:ea typeface="Poppins"/>
              <a:cs typeface="Poppins"/>
              <a:sym typeface="Poppins"/>
            </a:endParaRPr>
          </a:p>
          <a:p>
            <a:pPr indent="-285750" lvl="0" marL="457200" rtl="0" algn="l">
              <a:lnSpc>
                <a:spcPct val="115000"/>
              </a:lnSpc>
              <a:spcBef>
                <a:spcPts val="0"/>
              </a:spcBef>
              <a:spcAft>
                <a:spcPts val="0"/>
              </a:spcAft>
              <a:buClr>
                <a:schemeClr val="dk1"/>
              </a:buClr>
              <a:buSzPts val="900"/>
              <a:buFont typeface="Poppins"/>
              <a:buChar char="●"/>
            </a:pPr>
            <a:r>
              <a:rPr lang="fr" sz="900">
                <a:solidFill>
                  <a:schemeClr val="dk1"/>
                </a:solidFill>
                <a:latin typeface="Poppins"/>
                <a:ea typeface="Poppins"/>
                <a:cs typeface="Poppins"/>
                <a:sym typeface="Poppins"/>
              </a:rPr>
              <a:t>Act 2:1-4 Les apôtres sont remplis du Saint Esprit.</a:t>
            </a:r>
            <a:endParaRPr sz="900">
              <a:solidFill>
                <a:schemeClr val="dk1"/>
              </a:solidFill>
              <a:latin typeface="Poppins"/>
              <a:ea typeface="Poppins"/>
              <a:cs typeface="Poppins"/>
              <a:sym typeface="Poppins"/>
            </a:endParaRPr>
          </a:p>
          <a:p>
            <a:pPr indent="0" lvl="0" marL="0" rtl="0" algn="l">
              <a:lnSpc>
                <a:spcPct val="115000"/>
              </a:lnSpc>
              <a:spcBef>
                <a:spcPts val="1600"/>
              </a:spcBef>
              <a:spcAft>
                <a:spcPts val="0"/>
              </a:spcAft>
              <a:buClr>
                <a:schemeClr val="dk1"/>
              </a:buClr>
              <a:buSzPts val="1100"/>
              <a:buFont typeface="Arial"/>
              <a:buNone/>
            </a:pPr>
            <a:r>
              <a:rPr lang="fr" sz="1400">
                <a:solidFill>
                  <a:srgbClr val="434343"/>
                </a:solidFill>
                <a:latin typeface="Poppins"/>
                <a:ea typeface="Poppins"/>
                <a:cs typeface="Poppins"/>
                <a:sym typeface="Poppins"/>
              </a:rPr>
              <a:t>Contre argumentation</a:t>
            </a:r>
            <a:endParaRPr sz="1400">
              <a:solidFill>
                <a:srgbClr val="434343"/>
              </a:solidFill>
              <a:latin typeface="Poppins"/>
              <a:ea typeface="Poppins"/>
              <a:cs typeface="Poppins"/>
              <a:sym typeface="Poppins"/>
            </a:endParaRPr>
          </a:p>
          <a:p>
            <a:pPr indent="0" lvl="0" marL="0" rtl="0" algn="l">
              <a:lnSpc>
                <a:spcPct val="115000"/>
              </a:lnSpc>
              <a:spcBef>
                <a:spcPts val="400"/>
              </a:spcBef>
              <a:spcAft>
                <a:spcPts val="0"/>
              </a:spcAft>
              <a:buClr>
                <a:schemeClr val="dk1"/>
              </a:buClr>
              <a:buSzPts val="1100"/>
              <a:buFont typeface="Arial"/>
              <a:buNone/>
            </a:pPr>
            <a:r>
              <a:rPr lang="fr" sz="900">
                <a:solidFill>
                  <a:srgbClr val="FF0000"/>
                </a:solidFill>
                <a:latin typeface="Poppins"/>
                <a:ea typeface="Poppins"/>
                <a:cs typeface="Poppins"/>
                <a:sym typeface="Poppins"/>
              </a:rPr>
              <a:t>Pourquoi Jésus dit le paraclet demeurent avec les apôtres ?</a:t>
            </a:r>
            <a:endParaRPr sz="900">
              <a:solidFill>
                <a:srgbClr val="FF0000"/>
              </a:solidFill>
              <a:latin typeface="Poppins"/>
              <a:ea typeface="Poppins"/>
              <a:cs typeface="Poppins"/>
              <a:sym typeface="Poppins"/>
            </a:endParaRPr>
          </a:p>
          <a:p>
            <a:pPr indent="0" lvl="0" marL="0" rtl="0" algn="l">
              <a:lnSpc>
                <a:spcPct val="115000"/>
              </a:lnSpc>
              <a:spcBef>
                <a:spcPts val="1000"/>
              </a:spcBef>
              <a:spcAft>
                <a:spcPts val="0"/>
              </a:spcAft>
              <a:buClr>
                <a:schemeClr val="dk1"/>
              </a:buClr>
              <a:buSzPts val="1100"/>
              <a:buFont typeface="Arial"/>
              <a:buNone/>
            </a:pPr>
            <a:r>
              <a:rPr lang="fr" sz="900">
                <a:solidFill>
                  <a:srgbClr val="FF0000"/>
                </a:solidFill>
                <a:latin typeface="Poppins"/>
                <a:ea typeface="Poppins"/>
                <a:cs typeface="Poppins"/>
                <a:sym typeface="Poppins"/>
              </a:rPr>
              <a:t>Alors que c’est le cas du Saint Esprit. Muhammad n’a jamais demeuré avec les apôtres, comment l’expliquer ?</a:t>
            </a:r>
            <a:endParaRPr sz="900">
              <a:solidFill>
                <a:srgbClr val="FF0000"/>
              </a:solidFill>
              <a:latin typeface="Poppins"/>
              <a:ea typeface="Poppins"/>
              <a:cs typeface="Poppins"/>
              <a:sym typeface="Poppins"/>
            </a:endParaRPr>
          </a:p>
          <a:p>
            <a:pPr indent="0" lvl="0" marL="0" rtl="0" algn="l">
              <a:lnSpc>
                <a:spcPct val="115000"/>
              </a:lnSpc>
              <a:spcBef>
                <a:spcPts val="1000"/>
              </a:spcBef>
              <a:spcAft>
                <a:spcPts val="0"/>
              </a:spcAft>
              <a:buClr>
                <a:schemeClr val="dk1"/>
              </a:buClr>
              <a:buSzPts val="1100"/>
              <a:buFont typeface="Arial"/>
              <a:buNone/>
            </a:pPr>
            <a:r>
              <a:rPr lang="fr" sz="900">
                <a:solidFill>
                  <a:srgbClr val="FF0000"/>
                </a:solidFill>
                <a:latin typeface="Poppins"/>
                <a:ea typeface="Poppins"/>
                <a:cs typeface="Poppins"/>
                <a:sym typeface="Poppins"/>
              </a:rPr>
              <a:t>D’un point de vue islamique, pour quelle raison Jésus annoncerait un nouveau prophète, si lui-même à dit à la croix « Tout est accompli » (Jn 19:30) et qu’il serait le dernier prophète dans la parabole des vignerons et les prophéties de Daniel (Marc 12:6, Daniel 9:26).</a:t>
            </a:r>
            <a:endParaRPr sz="900">
              <a:solidFill>
                <a:srgbClr val="FF0000"/>
              </a:solidFill>
              <a:latin typeface="Poppins"/>
              <a:ea typeface="Poppins"/>
              <a:cs typeface="Poppins"/>
              <a:sym typeface="Poppins"/>
            </a:endParaRPr>
          </a:p>
          <a:p>
            <a:pPr indent="0" lvl="0" marL="0" rtl="0" algn="l">
              <a:lnSpc>
                <a:spcPct val="115000"/>
              </a:lnSpc>
              <a:spcBef>
                <a:spcPts val="1000"/>
              </a:spcBef>
              <a:spcAft>
                <a:spcPts val="1000"/>
              </a:spcAft>
              <a:buClr>
                <a:schemeClr val="dk1"/>
              </a:buClr>
              <a:buSzPts val="1100"/>
              <a:buFont typeface="Arial"/>
              <a:buNone/>
            </a:pPr>
            <a:r>
              <a:rPr lang="fr" sz="900">
                <a:solidFill>
                  <a:schemeClr val="dk1"/>
                </a:solidFill>
                <a:latin typeface="Poppins"/>
                <a:ea typeface="Poppins"/>
                <a:cs typeface="Poppins"/>
                <a:sym typeface="Poppins"/>
              </a:rPr>
              <a:t>Voir aussi : </a:t>
            </a:r>
            <a:r>
              <a:rPr lang="fr" sz="900" u="sng">
                <a:solidFill>
                  <a:srgbClr val="1155CC"/>
                </a:solidFill>
                <a:latin typeface="Poppins"/>
                <a:ea typeface="Poppins"/>
                <a:cs typeface="Poppins"/>
                <a:sym typeface="Poppins"/>
                <a:hlinkClick r:id="rId3">
                  <a:extLst>
                    <a:ext uri="{A12FA001-AC4F-418D-AE19-62706E023703}">
                      <ahyp:hlinkClr val="tx"/>
                    </a:ext>
                  </a:extLst>
                </a:hlinkClick>
              </a:rPr>
              <a:t>Muhammad n’est pas le paraclet</a:t>
            </a:r>
            <a:r>
              <a:rPr lang="fr" sz="900">
                <a:solidFill>
                  <a:schemeClr val="dk1"/>
                </a:solidFill>
                <a:latin typeface="Poppins"/>
                <a:ea typeface="Poppins"/>
                <a:cs typeface="Poppins"/>
                <a:sym typeface="Poppins"/>
              </a:rPr>
              <a:t>.</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g201721a77e0_0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5" name="Google Shape;415;g201721a77e0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800"/>
              </a:spcBef>
              <a:spcAft>
                <a:spcPts val="0"/>
              </a:spcAft>
              <a:buNone/>
            </a:pPr>
            <a:r>
              <a:rPr lang="fr" sz="1500">
                <a:solidFill>
                  <a:schemeClr val="dk1"/>
                </a:solidFill>
                <a:latin typeface="Poppins"/>
                <a:ea typeface="Poppins"/>
                <a:cs typeface="Poppins"/>
                <a:sym typeface="Poppins"/>
              </a:rPr>
              <a:t>Thèse 3 </a:t>
            </a:r>
            <a:r>
              <a:rPr baseline="-25000" lang="fr" sz="1500">
                <a:solidFill>
                  <a:schemeClr val="dk1"/>
                </a:solidFill>
                <a:latin typeface="Poppins"/>
                <a:ea typeface="Poppins"/>
                <a:cs typeface="Poppins"/>
                <a:sym typeface="Poppins"/>
              </a:rPr>
              <a:t>bis</a:t>
            </a:r>
            <a:r>
              <a:rPr lang="fr" sz="1500">
                <a:solidFill>
                  <a:schemeClr val="dk1"/>
                </a:solidFill>
                <a:latin typeface="Poppins"/>
                <a:ea typeface="Poppins"/>
                <a:cs typeface="Poppins"/>
                <a:sym typeface="Poppins"/>
              </a:rPr>
              <a:t> / </a:t>
            </a:r>
            <a:r>
              <a:rPr baseline="-25000" lang="fr" sz="1500">
                <a:solidFill>
                  <a:schemeClr val="dk1"/>
                </a:solidFill>
                <a:latin typeface="Poppins"/>
                <a:ea typeface="Poppins"/>
                <a:cs typeface="Poppins"/>
                <a:sym typeface="Poppins"/>
              </a:rPr>
              <a:t>Départ de Jésus</a:t>
            </a:r>
            <a:endParaRPr baseline="-25000" sz="1500">
              <a:solidFill>
                <a:schemeClr val="dk1"/>
              </a:solidFill>
              <a:latin typeface="Poppins"/>
              <a:ea typeface="Poppins"/>
              <a:cs typeface="Poppins"/>
              <a:sym typeface="Poppins"/>
            </a:endParaRPr>
          </a:p>
          <a:p>
            <a:pPr indent="0" lvl="0" marL="0" rtl="0" algn="l">
              <a:lnSpc>
                <a:spcPct val="115000"/>
              </a:lnSpc>
              <a:spcBef>
                <a:spcPts val="1000"/>
              </a:spcBef>
              <a:spcAft>
                <a:spcPts val="0"/>
              </a:spcAft>
              <a:buNone/>
            </a:pPr>
            <a:r>
              <a:rPr lang="fr" sz="900">
                <a:solidFill>
                  <a:srgbClr val="0000FF"/>
                </a:solidFill>
                <a:latin typeface="Poppins"/>
                <a:ea typeface="Poppins"/>
                <a:cs typeface="Poppins"/>
                <a:sym typeface="Poppins"/>
              </a:rPr>
              <a:t>Jean 16:7</a:t>
            </a:r>
            <a:endParaRPr sz="900">
              <a:solidFill>
                <a:srgbClr val="0000FF"/>
              </a:solidFill>
              <a:latin typeface="Poppins"/>
              <a:ea typeface="Poppins"/>
              <a:cs typeface="Poppins"/>
              <a:sym typeface="Poppins"/>
            </a:endParaRPr>
          </a:p>
          <a:p>
            <a:pPr indent="0" lvl="0" marL="457200" rtl="0" algn="l">
              <a:lnSpc>
                <a:spcPct val="115000"/>
              </a:lnSpc>
              <a:spcBef>
                <a:spcPts val="1000"/>
              </a:spcBef>
              <a:spcAft>
                <a:spcPts val="0"/>
              </a:spcAft>
              <a:buNone/>
            </a:pPr>
            <a:r>
              <a:rPr lang="fr" sz="900">
                <a:solidFill>
                  <a:srgbClr val="0000FF"/>
                </a:solidFill>
                <a:latin typeface="Poppins"/>
                <a:ea typeface="Poppins"/>
                <a:cs typeface="Poppins"/>
                <a:sym typeface="Poppins"/>
              </a:rPr>
              <a:t>Cependant je vous dis la vérité: il vous est avantageux que je m'en aille, car </a:t>
            </a:r>
            <a:r>
              <a:rPr b="1" lang="fr" sz="900">
                <a:solidFill>
                  <a:srgbClr val="0000FF"/>
                </a:solidFill>
                <a:latin typeface="Poppins"/>
                <a:ea typeface="Poppins"/>
                <a:cs typeface="Poppins"/>
                <a:sym typeface="Poppins"/>
              </a:rPr>
              <a:t>si je ne m'en vais pas, le consolateur (Paraclet) ne viendra pas vers vous</a:t>
            </a:r>
            <a:r>
              <a:rPr lang="fr" sz="900">
                <a:solidFill>
                  <a:srgbClr val="0000FF"/>
                </a:solidFill>
                <a:latin typeface="Poppins"/>
                <a:ea typeface="Poppins"/>
                <a:cs typeface="Poppins"/>
                <a:sym typeface="Poppins"/>
              </a:rPr>
              <a:t>; mais, si je m'en vais, je vous l'enverrai.</a:t>
            </a:r>
            <a:endParaRPr baseline="-25000" sz="900">
              <a:solidFill>
                <a:schemeClr val="dk1"/>
              </a:solidFill>
              <a:latin typeface="Poppins"/>
              <a:ea typeface="Poppins"/>
              <a:cs typeface="Poppins"/>
              <a:sym typeface="Poppins"/>
            </a:endParaRPr>
          </a:p>
          <a:p>
            <a:pPr indent="0" lvl="0" marL="0" rtl="0" algn="l">
              <a:lnSpc>
                <a:spcPct val="115000"/>
              </a:lnSpc>
              <a:spcBef>
                <a:spcPts val="1600"/>
              </a:spcBef>
              <a:spcAft>
                <a:spcPts val="0"/>
              </a:spcAft>
              <a:buNone/>
            </a:pPr>
            <a:r>
              <a:rPr lang="fr" sz="1400">
                <a:solidFill>
                  <a:srgbClr val="434343"/>
                </a:solidFill>
                <a:latin typeface="Poppins"/>
                <a:ea typeface="Poppins"/>
                <a:cs typeface="Poppins"/>
                <a:sym typeface="Poppins"/>
              </a:rPr>
              <a:t>Arguments</a:t>
            </a:r>
            <a:endParaRPr sz="1400">
              <a:solidFill>
                <a:srgbClr val="434343"/>
              </a:solidFill>
              <a:latin typeface="Poppins"/>
              <a:ea typeface="Poppins"/>
              <a:cs typeface="Poppins"/>
              <a:sym typeface="Poppins"/>
            </a:endParaRPr>
          </a:p>
          <a:p>
            <a:pPr indent="0" lvl="0" marL="0" rtl="0" algn="l">
              <a:lnSpc>
                <a:spcPct val="115000"/>
              </a:lnSpc>
              <a:spcBef>
                <a:spcPts val="1400"/>
              </a:spcBef>
              <a:spcAft>
                <a:spcPts val="0"/>
              </a:spcAft>
              <a:buNone/>
            </a:pPr>
            <a:r>
              <a:rPr lang="fr" sz="1200">
                <a:solidFill>
                  <a:srgbClr val="666666"/>
                </a:solidFill>
                <a:latin typeface="Poppins"/>
                <a:ea typeface="Poppins"/>
                <a:cs typeface="Poppins"/>
                <a:sym typeface="Poppins"/>
              </a:rPr>
              <a:t>Argument 1</a:t>
            </a:r>
            <a:endParaRPr sz="1200">
              <a:solidFill>
                <a:srgbClr val="666666"/>
              </a:solidFill>
              <a:latin typeface="Poppins"/>
              <a:ea typeface="Poppins"/>
              <a:cs typeface="Poppins"/>
              <a:sym typeface="Poppins"/>
            </a:endParaRPr>
          </a:p>
          <a:p>
            <a:pPr indent="-298450" lvl="0" marL="457200" rtl="0" algn="l">
              <a:lnSpc>
                <a:spcPct val="115000"/>
              </a:lnSpc>
              <a:spcBef>
                <a:spcPts val="1000"/>
              </a:spcBef>
              <a:spcAft>
                <a:spcPts val="0"/>
              </a:spcAft>
              <a:buClr>
                <a:schemeClr val="dk1"/>
              </a:buClr>
              <a:buSzPts val="1100"/>
              <a:buFont typeface="Poppins"/>
              <a:buChar char="●"/>
            </a:pPr>
            <a:r>
              <a:rPr lang="fr" sz="900">
                <a:solidFill>
                  <a:schemeClr val="dk1"/>
                </a:solidFill>
                <a:latin typeface="Poppins"/>
                <a:ea typeface="Poppins"/>
                <a:cs typeface="Poppins"/>
                <a:sym typeface="Poppins"/>
              </a:rPr>
              <a:t>Car Jésus doit partir pour que le paraclet vienne.</a:t>
            </a:r>
            <a:endParaRPr sz="900">
              <a:solidFill>
                <a:schemeClr val="dk1"/>
              </a:solidFill>
              <a:latin typeface="Poppins"/>
              <a:ea typeface="Poppins"/>
              <a:cs typeface="Poppins"/>
              <a:sym typeface="Poppins"/>
            </a:endParaRPr>
          </a:p>
          <a:p>
            <a:pPr indent="-298450" lvl="0" marL="457200" rtl="0" algn="l">
              <a:lnSpc>
                <a:spcPct val="115000"/>
              </a:lnSpc>
              <a:spcBef>
                <a:spcPts val="1000"/>
              </a:spcBef>
              <a:spcAft>
                <a:spcPts val="0"/>
              </a:spcAft>
              <a:buClr>
                <a:schemeClr val="dk1"/>
              </a:buClr>
              <a:buSzPts val="1100"/>
              <a:buFont typeface="Poppins"/>
              <a:buChar char="●"/>
            </a:pPr>
            <a:r>
              <a:rPr lang="fr" sz="900">
                <a:solidFill>
                  <a:schemeClr val="dk1"/>
                </a:solidFill>
                <a:latin typeface="Poppins"/>
                <a:ea typeface="Poppins"/>
                <a:cs typeface="Poppins"/>
                <a:sym typeface="Poppins"/>
              </a:rPr>
              <a:t>Alors ce n’est pas le Saint Esprit</a:t>
            </a:r>
            <a:endParaRPr sz="900">
              <a:solidFill>
                <a:schemeClr val="dk1"/>
              </a:solidFill>
              <a:latin typeface="Poppins"/>
              <a:ea typeface="Poppins"/>
              <a:cs typeface="Poppins"/>
              <a:sym typeface="Poppins"/>
            </a:endParaRPr>
          </a:p>
          <a:p>
            <a:pPr indent="0" lvl="0" marL="0" rtl="0" algn="r">
              <a:lnSpc>
                <a:spcPct val="115000"/>
              </a:lnSpc>
              <a:spcBef>
                <a:spcPts val="1000"/>
              </a:spcBef>
              <a:spcAft>
                <a:spcPts val="0"/>
              </a:spcAft>
              <a:buNone/>
            </a:pPr>
            <a:r>
              <a:rPr lang="fr" sz="800" u="sng">
                <a:solidFill>
                  <a:srgbClr val="1155CC"/>
                </a:solidFill>
                <a:latin typeface="Poppins"/>
                <a:ea typeface="Poppins"/>
                <a:cs typeface="Poppins"/>
                <a:sym typeface="Poppins"/>
                <a:hlinkClick r:id="rId2">
                  <a:extLst>
                    <a:ext uri="{A12FA001-AC4F-418D-AE19-62706E023703}">
                      <ahyp:hlinkClr val="tx"/>
                    </a:ext>
                  </a:extLst>
                </a:hlinkClick>
              </a:rPr>
              <a:t>voir la réfutation ➡️</a:t>
            </a:r>
            <a:endParaRPr sz="900">
              <a:solidFill>
                <a:schemeClr val="dk1"/>
              </a:solidFill>
              <a:latin typeface="Poppins"/>
              <a:ea typeface="Poppins"/>
              <a:cs typeface="Poppins"/>
              <a:sym typeface="Poppins"/>
            </a:endParaRPr>
          </a:p>
          <a:p>
            <a:pPr indent="0" lvl="0" marL="0" rtl="0" algn="l">
              <a:lnSpc>
                <a:spcPct val="115000"/>
              </a:lnSpc>
              <a:spcBef>
                <a:spcPts val="1400"/>
              </a:spcBef>
              <a:spcAft>
                <a:spcPts val="0"/>
              </a:spcAft>
              <a:buNone/>
            </a:pPr>
            <a:r>
              <a:rPr lang="fr" sz="1200">
                <a:solidFill>
                  <a:srgbClr val="666666"/>
                </a:solidFill>
                <a:latin typeface="Poppins"/>
                <a:ea typeface="Poppins"/>
                <a:cs typeface="Poppins"/>
                <a:sym typeface="Poppins"/>
              </a:rPr>
              <a:t>Argument 2</a:t>
            </a:r>
            <a:endParaRPr sz="1200">
              <a:solidFill>
                <a:srgbClr val="666666"/>
              </a:solidFill>
              <a:latin typeface="Poppins"/>
              <a:ea typeface="Poppins"/>
              <a:cs typeface="Poppins"/>
              <a:sym typeface="Poppins"/>
            </a:endParaRPr>
          </a:p>
          <a:p>
            <a:pPr indent="-285750" lvl="0" marL="457200" rtl="0" algn="l">
              <a:lnSpc>
                <a:spcPct val="115000"/>
              </a:lnSpc>
              <a:spcBef>
                <a:spcPts val="1000"/>
              </a:spcBef>
              <a:spcAft>
                <a:spcPts val="0"/>
              </a:spcAft>
              <a:buClr>
                <a:schemeClr val="dk1"/>
              </a:buClr>
              <a:buSzPts val="900"/>
              <a:buFont typeface="Poppins"/>
              <a:buChar char="●"/>
            </a:pPr>
            <a:r>
              <a:rPr lang="fr" sz="900">
                <a:solidFill>
                  <a:schemeClr val="dk1"/>
                </a:solidFill>
                <a:latin typeface="Poppins"/>
                <a:ea typeface="Poppins"/>
                <a:cs typeface="Poppins"/>
                <a:sym typeface="Poppins"/>
              </a:rPr>
              <a:t>Le paraclet doit venir après Jésus.</a:t>
            </a:r>
            <a:endParaRPr sz="900">
              <a:solidFill>
                <a:schemeClr val="dk1"/>
              </a:solidFill>
              <a:latin typeface="Poppins"/>
              <a:ea typeface="Poppins"/>
              <a:cs typeface="Poppins"/>
              <a:sym typeface="Poppins"/>
            </a:endParaRPr>
          </a:p>
          <a:p>
            <a:pPr indent="-285750" lvl="0" marL="457200" rtl="0" algn="l">
              <a:lnSpc>
                <a:spcPct val="115000"/>
              </a:lnSpc>
              <a:spcBef>
                <a:spcPts val="1000"/>
              </a:spcBef>
              <a:spcAft>
                <a:spcPts val="0"/>
              </a:spcAft>
              <a:buClr>
                <a:schemeClr val="dk1"/>
              </a:buClr>
              <a:buSzPts val="900"/>
              <a:buFont typeface="Poppins"/>
              <a:buChar char="●"/>
            </a:pPr>
            <a:r>
              <a:rPr lang="fr" sz="900">
                <a:solidFill>
                  <a:schemeClr val="dk1"/>
                </a:solidFill>
                <a:latin typeface="Poppins"/>
                <a:ea typeface="Poppins"/>
                <a:cs typeface="Poppins"/>
                <a:sym typeface="Poppins"/>
              </a:rPr>
              <a:t>Alors ce n’est pas le Saint Esprit</a:t>
            </a:r>
            <a:endParaRPr sz="900">
              <a:solidFill>
                <a:schemeClr val="dk1"/>
              </a:solidFill>
              <a:latin typeface="Poppins"/>
              <a:ea typeface="Poppins"/>
              <a:cs typeface="Poppins"/>
              <a:sym typeface="Poppins"/>
            </a:endParaRPr>
          </a:p>
          <a:p>
            <a:pPr indent="0" lvl="0" marL="0" rtl="0" algn="r">
              <a:lnSpc>
                <a:spcPct val="115000"/>
              </a:lnSpc>
              <a:spcBef>
                <a:spcPts val="1000"/>
              </a:spcBef>
              <a:spcAft>
                <a:spcPts val="0"/>
              </a:spcAft>
              <a:buNone/>
            </a:pPr>
            <a:r>
              <a:rPr lang="fr" sz="800" u="sng">
                <a:solidFill>
                  <a:srgbClr val="1155CC"/>
                </a:solidFill>
                <a:latin typeface="Poppins"/>
                <a:ea typeface="Poppins"/>
                <a:cs typeface="Poppins"/>
                <a:sym typeface="Poppins"/>
                <a:hlinkClick r:id="rId3">
                  <a:extLst>
                    <a:ext uri="{A12FA001-AC4F-418D-AE19-62706E023703}">
                      <ahyp:hlinkClr val="tx"/>
                    </a:ext>
                  </a:extLst>
                </a:hlinkClick>
              </a:rPr>
              <a:t>voir la réfutation ➡️</a:t>
            </a:r>
            <a:endParaRPr sz="900">
              <a:solidFill>
                <a:schemeClr val="dk1"/>
              </a:solidFill>
              <a:latin typeface="Poppins"/>
              <a:ea typeface="Poppins"/>
              <a:cs typeface="Poppins"/>
              <a:sym typeface="Poppins"/>
            </a:endParaRPr>
          </a:p>
          <a:p>
            <a:pPr indent="0" lvl="0" marL="0" rtl="0" algn="l">
              <a:lnSpc>
                <a:spcPct val="115000"/>
              </a:lnSpc>
              <a:spcBef>
                <a:spcPts val="1600"/>
              </a:spcBef>
              <a:spcAft>
                <a:spcPts val="0"/>
              </a:spcAft>
              <a:buNone/>
            </a:pPr>
            <a:r>
              <a:rPr lang="fr" sz="1400">
                <a:solidFill>
                  <a:srgbClr val="434343"/>
                </a:solidFill>
                <a:latin typeface="Poppins"/>
                <a:ea typeface="Poppins"/>
                <a:cs typeface="Poppins"/>
                <a:sym typeface="Poppins"/>
              </a:rPr>
              <a:t>Réfutation</a:t>
            </a:r>
            <a:endParaRPr sz="1400">
              <a:solidFill>
                <a:srgbClr val="434343"/>
              </a:solidFill>
              <a:latin typeface="Poppins"/>
              <a:ea typeface="Poppins"/>
              <a:cs typeface="Poppins"/>
              <a:sym typeface="Poppins"/>
            </a:endParaRPr>
          </a:p>
          <a:p>
            <a:pPr indent="0" lvl="0" marL="0" rtl="0" algn="l">
              <a:lnSpc>
                <a:spcPct val="115000"/>
              </a:lnSpc>
              <a:spcBef>
                <a:spcPts val="1400"/>
              </a:spcBef>
              <a:spcAft>
                <a:spcPts val="0"/>
              </a:spcAft>
              <a:buNone/>
            </a:pPr>
            <a:r>
              <a:rPr lang="fr" sz="1200">
                <a:solidFill>
                  <a:srgbClr val="666666"/>
                </a:solidFill>
                <a:latin typeface="Poppins"/>
                <a:ea typeface="Poppins"/>
                <a:cs typeface="Poppins"/>
                <a:sym typeface="Poppins"/>
              </a:rPr>
              <a:t>Réfutation 1 / </a:t>
            </a:r>
            <a:r>
              <a:rPr baseline="-25000" lang="fr" sz="1200" u="sng">
                <a:solidFill>
                  <a:srgbClr val="1155CC"/>
                </a:solidFill>
                <a:latin typeface="Poppins"/>
                <a:ea typeface="Poppins"/>
                <a:cs typeface="Poppins"/>
                <a:sym typeface="Poppins"/>
                <a:hlinkClick r:id="rId4">
                  <a:extLst>
                    <a:ext uri="{A12FA001-AC4F-418D-AE19-62706E023703}">
                      <ahyp:hlinkClr val="tx"/>
                    </a:ext>
                  </a:extLst>
                </a:hlinkClick>
              </a:rPr>
              <a:t>Arg 1</a:t>
            </a:r>
            <a:endParaRPr baseline="-25000" sz="1200">
              <a:solidFill>
                <a:srgbClr val="666666"/>
              </a:solidFill>
              <a:latin typeface="Poppins"/>
              <a:ea typeface="Poppins"/>
              <a:cs typeface="Poppins"/>
              <a:sym typeface="Poppins"/>
            </a:endParaRPr>
          </a:p>
          <a:p>
            <a:pPr indent="0" lvl="0" marL="0" rtl="0" algn="l">
              <a:lnSpc>
                <a:spcPct val="115000"/>
              </a:lnSpc>
              <a:spcBef>
                <a:spcPts val="1000"/>
              </a:spcBef>
              <a:spcAft>
                <a:spcPts val="0"/>
              </a:spcAft>
              <a:buNone/>
            </a:pPr>
            <a:r>
              <a:rPr i="1" lang="fr" sz="900" u="sng">
                <a:solidFill>
                  <a:schemeClr val="dk1"/>
                </a:solidFill>
                <a:latin typeface="Poppins"/>
                <a:ea typeface="Poppins"/>
                <a:cs typeface="Poppins"/>
                <a:sym typeface="Poppins"/>
              </a:rPr>
              <a:t>Comment le Saint Esprit doit venir si Jésus doit partir ?</a:t>
            </a:r>
            <a:endParaRPr baseline="-25000" sz="900">
              <a:solidFill>
                <a:schemeClr val="dk1"/>
              </a:solidFill>
              <a:latin typeface="Poppins"/>
              <a:ea typeface="Poppins"/>
              <a:cs typeface="Poppins"/>
              <a:sym typeface="Poppins"/>
            </a:endParaRPr>
          </a:p>
          <a:p>
            <a:pPr indent="0" lvl="0" marL="0" rtl="0" algn="l">
              <a:lnSpc>
                <a:spcPct val="115000"/>
              </a:lnSpc>
              <a:spcBef>
                <a:spcPts val="1000"/>
              </a:spcBef>
              <a:spcAft>
                <a:spcPts val="0"/>
              </a:spcAft>
              <a:buNone/>
            </a:pPr>
            <a:r>
              <a:rPr lang="fr" sz="900">
                <a:solidFill>
                  <a:schemeClr val="dk1"/>
                </a:solidFill>
                <a:latin typeface="Poppins"/>
                <a:ea typeface="Poppins"/>
                <a:cs typeface="Poppins"/>
                <a:sym typeface="Poppins"/>
              </a:rPr>
              <a:t>Ce n’est pas parce que Jésus doit partir que le paraclet ne peut pas être le Saint Esprit, l’argument n’en n’est pas un. On peut effectivement expliquer les paroles de Jésus, mais ici la remarque n'a </a:t>
            </a:r>
            <a:r>
              <a:rPr b="1" lang="fr" sz="900">
                <a:solidFill>
                  <a:schemeClr val="dk1"/>
                </a:solidFill>
                <a:latin typeface="Poppins"/>
                <a:ea typeface="Poppins"/>
                <a:cs typeface="Poppins"/>
                <a:sym typeface="Poppins"/>
              </a:rPr>
              <a:t>aucune valeur argumentative</a:t>
            </a:r>
            <a:r>
              <a:rPr lang="fr" sz="900">
                <a:solidFill>
                  <a:schemeClr val="dk1"/>
                </a:solidFill>
                <a:latin typeface="Poppins"/>
                <a:ea typeface="Poppins"/>
                <a:cs typeface="Poppins"/>
                <a:sym typeface="Poppins"/>
              </a:rPr>
              <a:t> dans le débat.</a:t>
            </a:r>
            <a:endParaRPr baseline="-25000" sz="1200">
              <a:solidFill>
                <a:srgbClr val="666666"/>
              </a:solidFill>
              <a:latin typeface="Poppins"/>
              <a:ea typeface="Poppins"/>
              <a:cs typeface="Poppins"/>
              <a:sym typeface="Poppins"/>
            </a:endParaRPr>
          </a:p>
          <a:p>
            <a:pPr indent="0" lvl="0" marL="0" rtl="0" algn="l">
              <a:lnSpc>
                <a:spcPct val="115000"/>
              </a:lnSpc>
              <a:spcBef>
                <a:spcPts val="1000"/>
              </a:spcBef>
              <a:spcAft>
                <a:spcPts val="0"/>
              </a:spcAft>
              <a:buNone/>
            </a:pPr>
            <a:r>
              <a:rPr i="1" lang="fr" sz="900" u="sng">
                <a:solidFill>
                  <a:schemeClr val="dk1"/>
                </a:solidFill>
                <a:latin typeface="Poppins"/>
                <a:ea typeface="Poppins"/>
                <a:cs typeface="Poppins"/>
                <a:sym typeface="Poppins"/>
              </a:rPr>
              <a:t>Pourquoi Jésus doit partir pour que le Saint Esprit vienne ?</a:t>
            </a:r>
            <a:endParaRPr sz="900">
              <a:solidFill>
                <a:schemeClr val="dk1"/>
              </a:solidFill>
              <a:latin typeface="Poppins"/>
              <a:ea typeface="Poppins"/>
              <a:cs typeface="Poppins"/>
              <a:sym typeface="Poppins"/>
            </a:endParaRPr>
          </a:p>
          <a:p>
            <a:pPr indent="0" lvl="0" marL="0" rtl="0" algn="l">
              <a:lnSpc>
                <a:spcPct val="115000"/>
              </a:lnSpc>
              <a:spcBef>
                <a:spcPts val="1000"/>
              </a:spcBef>
              <a:spcAft>
                <a:spcPts val="0"/>
              </a:spcAft>
              <a:buNone/>
            </a:pPr>
            <a:r>
              <a:rPr lang="fr" sz="900">
                <a:solidFill>
                  <a:schemeClr val="dk1"/>
                </a:solidFill>
                <a:latin typeface="Poppins"/>
                <a:ea typeface="Poppins"/>
                <a:cs typeface="Poppins"/>
                <a:sym typeface="Poppins"/>
              </a:rPr>
              <a:t>Voir aussi : </a:t>
            </a:r>
            <a:r>
              <a:rPr lang="fr" sz="900" u="sng">
                <a:solidFill>
                  <a:srgbClr val="1155CC"/>
                </a:solidFill>
                <a:latin typeface="Poppins"/>
                <a:ea typeface="Poppins"/>
                <a:cs typeface="Poppins"/>
                <a:sym typeface="Poppins"/>
                <a:hlinkClick r:id="rId5">
                  <a:extLst>
                    <a:ext uri="{A12FA001-AC4F-418D-AE19-62706E023703}">
                      <ahyp:hlinkClr val="tx"/>
                    </a:ext>
                  </a:extLst>
                </a:hlinkClick>
              </a:rPr>
              <a:t>Jésus doit partir pour envoyer le Saint Esprit</a:t>
            </a:r>
            <a:r>
              <a:rPr lang="fr" sz="900">
                <a:solidFill>
                  <a:schemeClr val="dk1"/>
                </a:solidFill>
                <a:latin typeface="Poppins"/>
                <a:ea typeface="Poppins"/>
                <a:cs typeface="Poppins"/>
                <a:sym typeface="Poppins"/>
              </a:rPr>
              <a:t>.</a:t>
            </a:r>
            <a:endParaRPr sz="900">
              <a:solidFill>
                <a:schemeClr val="dk1"/>
              </a:solidFill>
              <a:latin typeface="Poppins"/>
              <a:ea typeface="Poppins"/>
              <a:cs typeface="Poppins"/>
              <a:sym typeface="Poppins"/>
            </a:endParaRPr>
          </a:p>
          <a:p>
            <a:pPr indent="0" lvl="0" marL="0" rtl="0" algn="l">
              <a:lnSpc>
                <a:spcPct val="115000"/>
              </a:lnSpc>
              <a:spcBef>
                <a:spcPts val="1400"/>
              </a:spcBef>
              <a:spcAft>
                <a:spcPts val="0"/>
              </a:spcAft>
              <a:buNone/>
            </a:pPr>
            <a:r>
              <a:rPr lang="fr" sz="1200">
                <a:solidFill>
                  <a:srgbClr val="666666"/>
                </a:solidFill>
                <a:latin typeface="Poppins"/>
                <a:ea typeface="Poppins"/>
                <a:cs typeface="Poppins"/>
                <a:sym typeface="Poppins"/>
              </a:rPr>
              <a:t>Réfutation 2 / </a:t>
            </a:r>
            <a:r>
              <a:rPr baseline="-25000" lang="fr" sz="1200" u="sng">
                <a:solidFill>
                  <a:srgbClr val="1155CC"/>
                </a:solidFill>
                <a:latin typeface="Poppins"/>
                <a:ea typeface="Poppins"/>
                <a:cs typeface="Poppins"/>
                <a:sym typeface="Poppins"/>
                <a:hlinkClick r:id="rId6">
                  <a:extLst>
                    <a:ext uri="{A12FA001-AC4F-418D-AE19-62706E023703}">
                      <ahyp:hlinkClr val="tx"/>
                    </a:ext>
                  </a:extLst>
                </a:hlinkClick>
              </a:rPr>
              <a:t>Arg 2</a:t>
            </a:r>
            <a:endParaRPr baseline="-25000" sz="1200">
              <a:solidFill>
                <a:srgbClr val="666666"/>
              </a:solidFill>
              <a:latin typeface="Poppins"/>
              <a:ea typeface="Poppins"/>
              <a:cs typeface="Poppins"/>
              <a:sym typeface="Poppins"/>
            </a:endParaRPr>
          </a:p>
          <a:p>
            <a:pPr indent="0" lvl="0" marL="0" rtl="0" algn="l">
              <a:lnSpc>
                <a:spcPct val="115000"/>
              </a:lnSpc>
              <a:spcBef>
                <a:spcPts val="1000"/>
              </a:spcBef>
              <a:spcAft>
                <a:spcPts val="0"/>
              </a:spcAft>
              <a:buNone/>
            </a:pPr>
            <a:r>
              <a:rPr i="1" lang="fr" sz="900" u="sng">
                <a:solidFill>
                  <a:schemeClr val="dk1"/>
                </a:solidFill>
                <a:latin typeface="Poppins"/>
                <a:ea typeface="Poppins"/>
                <a:cs typeface="Poppins"/>
                <a:sym typeface="Poppins"/>
              </a:rPr>
              <a:t>Comment ce qui est déjà arrivé doit venir à nouveau ?</a:t>
            </a:r>
            <a:endParaRPr i="1" sz="900" u="sng">
              <a:solidFill>
                <a:schemeClr val="dk1"/>
              </a:solidFill>
              <a:latin typeface="Poppins"/>
              <a:ea typeface="Poppins"/>
              <a:cs typeface="Poppins"/>
              <a:sym typeface="Poppins"/>
            </a:endParaRPr>
          </a:p>
          <a:p>
            <a:pPr indent="0" lvl="0" marL="0" rtl="0" algn="l">
              <a:lnSpc>
                <a:spcPct val="115000"/>
              </a:lnSpc>
              <a:spcBef>
                <a:spcPts val="1000"/>
              </a:spcBef>
              <a:spcAft>
                <a:spcPts val="0"/>
              </a:spcAft>
              <a:buNone/>
            </a:pPr>
            <a:r>
              <a:rPr lang="fr" sz="900">
                <a:solidFill>
                  <a:schemeClr val="dk1"/>
                </a:solidFill>
                <a:latin typeface="Poppins"/>
                <a:ea typeface="Poppins"/>
                <a:cs typeface="Poppins"/>
                <a:sym typeface="Poppins"/>
              </a:rPr>
              <a:t>Le paraclet est déjà venu sur les prophètes mais n’est pas déjà venu sur les apôtres voilà pourquoi il doit venir.</a:t>
            </a:r>
            <a:endParaRPr sz="900">
              <a:solidFill>
                <a:schemeClr val="dk1"/>
              </a:solidFill>
              <a:latin typeface="Poppins"/>
              <a:ea typeface="Poppins"/>
              <a:cs typeface="Poppins"/>
              <a:sym typeface="Poppins"/>
            </a:endParaRPr>
          </a:p>
          <a:p>
            <a:pPr indent="0" lvl="0" marL="0" rtl="0" algn="l">
              <a:lnSpc>
                <a:spcPct val="115000"/>
              </a:lnSpc>
              <a:spcBef>
                <a:spcPts val="1000"/>
              </a:spcBef>
              <a:spcAft>
                <a:spcPts val="0"/>
              </a:spcAft>
              <a:buNone/>
            </a:pPr>
            <a:r>
              <a:rPr lang="fr" sz="900">
                <a:solidFill>
                  <a:schemeClr val="dk1"/>
                </a:solidFill>
                <a:latin typeface="Poppins"/>
                <a:ea typeface="Poppins"/>
                <a:cs typeface="Poppins"/>
                <a:sym typeface="Poppins"/>
              </a:rPr>
              <a:t>Voir aussi : </a:t>
            </a:r>
            <a:r>
              <a:rPr lang="fr" sz="900" u="sng">
                <a:solidFill>
                  <a:srgbClr val="1155CC"/>
                </a:solidFill>
                <a:latin typeface="Poppins"/>
                <a:ea typeface="Poppins"/>
                <a:cs typeface="Poppins"/>
                <a:sym typeface="Poppins"/>
                <a:hlinkClick r:id="rId7">
                  <a:extLst>
                    <a:ext uri="{A12FA001-AC4F-418D-AE19-62706E023703}">
                      <ahyp:hlinkClr val="tx"/>
                    </a:ext>
                  </a:extLst>
                </a:hlinkClick>
              </a:rPr>
              <a:t>Le Saint Esprit peut être prophétiser alors qu’il est déjà là</a:t>
            </a:r>
            <a:r>
              <a:rPr lang="fr" sz="900">
                <a:solidFill>
                  <a:schemeClr val="dk1"/>
                </a:solidFill>
                <a:latin typeface="Poppins"/>
                <a:ea typeface="Poppins"/>
                <a:cs typeface="Poppins"/>
                <a:sym typeface="Poppins"/>
              </a:rPr>
              <a:t>.</a:t>
            </a:r>
            <a:endParaRPr sz="900">
              <a:solidFill>
                <a:schemeClr val="dk1"/>
              </a:solidFill>
              <a:latin typeface="Poppins"/>
              <a:ea typeface="Poppins"/>
              <a:cs typeface="Poppins"/>
              <a:sym typeface="Poppins"/>
            </a:endParaRPr>
          </a:p>
          <a:p>
            <a:pPr indent="0" lvl="0" marL="0" rtl="0" algn="l">
              <a:lnSpc>
                <a:spcPct val="115000"/>
              </a:lnSpc>
              <a:spcBef>
                <a:spcPts val="1600"/>
              </a:spcBef>
              <a:spcAft>
                <a:spcPts val="0"/>
              </a:spcAft>
              <a:buNone/>
            </a:pPr>
            <a:r>
              <a:rPr lang="fr" sz="1400">
                <a:solidFill>
                  <a:srgbClr val="434343"/>
                </a:solidFill>
                <a:latin typeface="Poppins"/>
                <a:ea typeface="Poppins"/>
                <a:cs typeface="Poppins"/>
                <a:sym typeface="Poppins"/>
              </a:rPr>
              <a:t>Contre argumentation</a:t>
            </a:r>
            <a:endParaRPr sz="1400">
              <a:solidFill>
                <a:srgbClr val="434343"/>
              </a:solidFill>
              <a:latin typeface="Poppins"/>
              <a:ea typeface="Poppins"/>
              <a:cs typeface="Poppins"/>
              <a:sym typeface="Poppins"/>
            </a:endParaRPr>
          </a:p>
          <a:p>
            <a:pPr indent="0" lvl="0" marL="0" rtl="0" algn="l">
              <a:lnSpc>
                <a:spcPct val="115000"/>
              </a:lnSpc>
              <a:spcBef>
                <a:spcPts val="400"/>
              </a:spcBef>
              <a:spcAft>
                <a:spcPts val="0"/>
              </a:spcAft>
              <a:buNone/>
            </a:pPr>
            <a:r>
              <a:rPr lang="fr" sz="900">
                <a:solidFill>
                  <a:srgbClr val="FF0000"/>
                </a:solidFill>
                <a:latin typeface="Poppins"/>
                <a:ea typeface="Poppins"/>
                <a:cs typeface="Poppins"/>
                <a:sym typeface="Poppins"/>
              </a:rPr>
              <a:t>Pourquoi Muhammad vient 7 siècles après Jésus alors que Jésus dit « Je ne vous laisserai pas orphelins, je viendrai à vous » (Jn 14:18) ?</a:t>
            </a:r>
            <a:endParaRPr sz="900">
              <a:solidFill>
                <a:srgbClr val="FF0000"/>
              </a:solidFill>
              <a:latin typeface="Poppins"/>
              <a:ea typeface="Poppins"/>
              <a:cs typeface="Poppins"/>
              <a:sym typeface="Poppins"/>
            </a:endParaRPr>
          </a:p>
          <a:p>
            <a:pPr indent="0" lvl="0" marL="0" rtl="0" algn="l">
              <a:lnSpc>
                <a:spcPct val="115000"/>
              </a:lnSpc>
              <a:spcBef>
                <a:spcPts val="1000"/>
              </a:spcBef>
              <a:spcAft>
                <a:spcPts val="0"/>
              </a:spcAft>
              <a:buNone/>
            </a:pPr>
            <a:r>
              <a:rPr lang="fr" sz="900">
                <a:solidFill>
                  <a:schemeClr val="dk1"/>
                </a:solidFill>
                <a:latin typeface="Poppins"/>
                <a:ea typeface="Poppins"/>
                <a:cs typeface="Poppins"/>
                <a:sym typeface="Poppins"/>
              </a:rPr>
              <a:t>Voir aussi : </a:t>
            </a:r>
            <a:r>
              <a:rPr lang="fr" sz="900" u="sng">
                <a:solidFill>
                  <a:srgbClr val="1155CC"/>
                </a:solidFill>
                <a:latin typeface="Poppins"/>
                <a:ea typeface="Poppins"/>
                <a:cs typeface="Poppins"/>
                <a:sym typeface="Poppins"/>
                <a:hlinkClick r:id="rId8">
                  <a:extLst>
                    <a:ext uri="{A12FA001-AC4F-418D-AE19-62706E023703}">
                      <ahyp:hlinkClr val="tx"/>
                    </a:ext>
                  </a:extLst>
                </a:hlinkClick>
              </a:rPr>
              <a:t>Muhammad vient trop tard</a:t>
            </a:r>
            <a:r>
              <a:rPr lang="fr" sz="900">
                <a:solidFill>
                  <a:schemeClr val="dk1"/>
                </a:solidFill>
                <a:latin typeface="Poppins"/>
                <a:ea typeface="Poppins"/>
                <a:cs typeface="Poppins"/>
                <a:sym typeface="Poppins"/>
              </a:rPr>
              <a:t>.</a:t>
            </a:r>
            <a:endParaRPr sz="900">
              <a:solidFill>
                <a:schemeClr val="dk1"/>
              </a:solidFill>
              <a:latin typeface="Poppins"/>
              <a:ea typeface="Poppins"/>
              <a:cs typeface="Poppins"/>
              <a:sym typeface="Poppins"/>
            </a:endParaRPr>
          </a:p>
          <a:p>
            <a:pPr indent="0" lvl="0" marL="0" rtl="0" algn="r">
              <a:lnSpc>
                <a:spcPct val="115000"/>
              </a:lnSpc>
              <a:spcBef>
                <a:spcPts val="1000"/>
              </a:spcBef>
              <a:spcAft>
                <a:spcPts val="1000"/>
              </a:spcAft>
              <a:buClr>
                <a:schemeClr val="dk1"/>
              </a:buClr>
              <a:buSzPts val="1100"/>
              <a:buFont typeface="Arial"/>
              <a:buNone/>
            </a:pPr>
            <a:r>
              <a:t/>
            </a:r>
            <a:endParaRPr sz="1400">
              <a:solidFill>
                <a:srgbClr val="434343"/>
              </a:solidFill>
              <a:latin typeface="Poppins"/>
              <a:ea typeface="Poppins"/>
              <a:cs typeface="Poppins"/>
              <a:sym typeface="Poppins"/>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g201721a77e0_0_1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2" name="Google Shape;422;g201721a77e0_0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600"/>
              </a:spcBef>
              <a:spcAft>
                <a:spcPts val="0"/>
              </a:spcAft>
              <a:buClr>
                <a:schemeClr val="dk1"/>
              </a:buClr>
              <a:buSzPts val="1100"/>
              <a:buFont typeface="Arial"/>
              <a:buNone/>
            </a:pPr>
            <a:r>
              <a:rPr lang="fr" sz="1400">
                <a:solidFill>
                  <a:srgbClr val="434343"/>
                </a:solidFill>
                <a:latin typeface="Poppins"/>
                <a:ea typeface="Poppins"/>
                <a:cs typeface="Poppins"/>
                <a:sym typeface="Poppins"/>
              </a:rPr>
              <a:t>Thèse 4 / </a:t>
            </a:r>
            <a:r>
              <a:rPr baseline="-25000" lang="fr" sz="1400">
                <a:solidFill>
                  <a:srgbClr val="434343"/>
                </a:solidFill>
                <a:latin typeface="Poppins"/>
                <a:ea typeface="Poppins"/>
                <a:cs typeface="Poppins"/>
                <a:sym typeface="Poppins"/>
              </a:rPr>
              <a:t>Intercession</a:t>
            </a:r>
            <a:endParaRPr baseline="-25000" sz="1400">
              <a:solidFill>
                <a:srgbClr val="434343"/>
              </a:solidFill>
              <a:latin typeface="Poppins"/>
              <a:ea typeface="Poppins"/>
              <a:cs typeface="Poppins"/>
              <a:sym typeface="Poppins"/>
            </a:endParaRPr>
          </a:p>
          <a:p>
            <a:pPr indent="0" lvl="0" marL="0" rtl="0" algn="l">
              <a:lnSpc>
                <a:spcPct val="115000"/>
              </a:lnSpc>
              <a:spcBef>
                <a:spcPts val="1000"/>
              </a:spcBef>
              <a:spcAft>
                <a:spcPts val="0"/>
              </a:spcAft>
              <a:buClr>
                <a:schemeClr val="dk1"/>
              </a:buClr>
              <a:buSzPts val="1100"/>
              <a:buFont typeface="Arial"/>
              <a:buNone/>
            </a:pPr>
            <a:r>
              <a:rPr lang="fr" sz="900">
                <a:solidFill>
                  <a:srgbClr val="0000FF"/>
                </a:solidFill>
                <a:latin typeface="Poppins"/>
                <a:ea typeface="Poppins"/>
                <a:cs typeface="Poppins"/>
                <a:sym typeface="Poppins"/>
              </a:rPr>
              <a:t>Sahih al-Bukhari </a:t>
            </a:r>
            <a:r>
              <a:rPr lang="fr" sz="900" u="sng">
                <a:solidFill>
                  <a:srgbClr val="1155CC"/>
                </a:solidFill>
                <a:latin typeface="Poppins"/>
                <a:ea typeface="Poppins"/>
                <a:cs typeface="Poppins"/>
                <a:sym typeface="Poppins"/>
                <a:hlinkClick r:id="rId2">
                  <a:extLst>
                    <a:ext uri="{A12FA001-AC4F-418D-AE19-62706E023703}">
                      <ahyp:hlinkClr val="tx"/>
                    </a:ext>
                  </a:extLst>
                </a:hlinkClick>
              </a:rPr>
              <a:t>7474</a:t>
            </a:r>
            <a:r>
              <a:rPr lang="fr" sz="900">
                <a:solidFill>
                  <a:srgbClr val="0000FF"/>
                </a:solidFill>
                <a:latin typeface="Poppins"/>
                <a:ea typeface="Poppins"/>
                <a:cs typeface="Poppins"/>
                <a:sym typeface="Poppins"/>
              </a:rPr>
              <a:t>, Sahih Muslim </a:t>
            </a:r>
            <a:r>
              <a:rPr lang="fr" sz="900" u="sng">
                <a:solidFill>
                  <a:srgbClr val="1155CC"/>
                </a:solidFill>
                <a:latin typeface="Poppins"/>
                <a:ea typeface="Poppins"/>
                <a:cs typeface="Poppins"/>
                <a:sym typeface="Poppins"/>
                <a:hlinkClick r:id="rId3">
                  <a:extLst>
                    <a:ext uri="{A12FA001-AC4F-418D-AE19-62706E023703}">
                      <ahyp:hlinkClr val="tx"/>
                    </a:ext>
                  </a:extLst>
                </a:hlinkClick>
              </a:rPr>
              <a:t>199a</a:t>
            </a:r>
            <a:r>
              <a:rPr lang="fr" sz="900">
                <a:solidFill>
                  <a:srgbClr val="0000FF"/>
                </a:solidFill>
                <a:latin typeface="Poppins"/>
                <a:ea typeface="Poppins"/>
                <a:cs typeface="Poppins"/>
                <a:sym typeface="Poppins"/>
              </a:rPr>
              <a:t>, </a:t>
            </a:r>
            <a:r>
              <a:rPr lang="fr" sz="900" u="sng">
                <a:solidFill>
                  <a:srgbClr val="1155CC"/>
                </a:solidFill>
                <a:latin typeface="Poppins"/>
                <a:ea typeface="Poppins"/>
                <a:cs typeface="Poppins"/>
                <a:sym typeface="Poppins"/>
                <a:hlinkClick r:id="rId4">
                  <a:extLst>
                    <a:ext uri="{A12FA001-AC4F-418D-AE19-62706E023703}">
                      <ahyp:hlinkClr val="tx"/>
                    </a:ext>
                  </a:extLst>
                </a:hlinkClick>
              </a:rPr>
              <a:t>199b</a:t>
            </a:r>
            <a:r>
              <a:rPr lang="fr" sz="900">
                <a:solidFill>
                  <a:srgbClr val="0000FF"/>
                </a:solidFill>
                <a:latin typeface="Poppins"/>
                <a:ea typeface="Poppins"/>
                <a:cs typeface="Poppins"/>
                <a:sym typeface="Poppins"/>
              </a:rPr>
              <a:t>, </a:t>
            </a:r>
            <a:r>
              <a:rPr lang="fr" sz="900" u="sng">
                <a:solidFill>
                  <a:srgbClr val="1155CC"/>
                </a:solidFill>
                <a:latin typeface="Poppins"/>
                <a:ea typeface="Poppins"/>
                <a:cs typeface="Poppins"/>
                <a:sym typeface="Poppins"/>
                <a:hlinkClick r:id="rId5">
                  <a:extLst>
                    <a:ext uri="{A12FA001-AC4F-418D-AE19-62706E023703}">
                      <ahyp:hlinkClr val="tx"/>
                    </a:ext>
                  </a:extLst>
                </a:hlinkClick>
              </a:rPr>
              <a:t>199c</a:t>
            </a:r>
            <a:endParaRPr sz="900">
              <a:solidFill>
                <a:srgbClr val="0000FF"/>
              </a:solidFill>
              <a:latin typeface="Poppins"/>
              <a:ea typeface="Poppins"/>
              <a:cs typeface="Poppins"/>
              <a:sym typeface="Poppins"/>
            </a:endParaRPr>
          </a:p>
          <a:p>
            <a:pPr indent="0" lvl="0" marL="457200" rtl="0" algn="l">
              <a:lnSpc>
                <a:spcPct val="115000"/>
              </a:lnSpc>
              <a:spcBef>
                <a:spcPts val="1000"/>
              </a:spcBef>
              <a:spcAft>
                <a:spcPts val="0"/>
              </a:spcAft>
              <a:buClr>
                <a:schemeClr val="dk1"/>
              </a:buClr>
              <a:buSzPts val="1100"/>
              <a:buFont typeface="Arial"/>
              <a:buNone/>
            </a:pPr>
            <a:r>
              <a:rPr lang="fr" sz="900">
                <a:solidFill>
                  <a:srgbClr val="0000FF"/>
                </a:solidFill>
                <a:latin typeface="Poppins"/>
                <a:ea typeface="Poppins"/>
                <a:cs typeface="Poppins"/>
                <a:sym typeface="Poppins"/>
              </a:rPr>
              <a:t>« Tout Prophète a une invocation qui sera forcément acceptée. Et j’espère garder la mienne comme intercession pour les croyants le jour de la Résurrection »</a:t>
            </a:r>
            <a:endParaRPr sz="900">
              <a:solidFill>
                <a:srgbClr val="0000FF"/>
              </a:solidFill>
              <a:latin typeface="Poppins"/>
              <a:ea typeface="Poppins"/>
              <a:cs typeface="Poppins"/>
              <a:sym typeface="Poppins"/>
            </a:endParaRPr>
          </a:p>
          <a:p>
            <a:pPr indent="0" lvl="0" marL="0" rtl="0" algn="l">
              <a:lnSpc>
                <a:spcPct val="115000"/>
              </a:lnSpc>
              <a:spcBef>
                <a:spcPts val="1000"/>
              </a:spcBef>
              <a:spcAft>
                <a:spcPts val="0"/>
              </a:spcAft>
              <a:buClr>
                <a:schemeClr val="dk1"/>
              </a:buClr>
              <a:buSzPts val="1100"/>
              <a:buFont typeface="Arial"/>
              <a:buNone/>
            </a:pPr>
            <a:r>
              <a:rPr lang="fr" sz="900">
                <a:solidFill>
                  <a:srgbClr val="0000FF"/>
                </a:solidFill>
                <a:latin typeface="Poppins"/>
                <a:ea typeface="Poppins"/>
                <a:cs typeface="Poppins"/>
                <a:sym typeface="Poppins"/>
              </a:rPr>
              <a:t>7474</a:t>
            </a:r>
            <a:endParaRPr sz="900">
              <a:solidFill>
                <a:srgbClr val="0000FF"/>
              </a:solidFill>
              <a:latin typeface="Poppins"/>
              <a:ea typeface="Poppins"/>
              <a:cs typeface="Poppins"/>
              <a:sym typeface="Poppins"/>
            </a:endParaRPr>
          </a:p>
          <a:p>
            <a:pPr indent="0" lvl="0" marL="457200" rtl="0" algn="l">
              <a:lnSpc>
                <a:spcPct val="115000"/>
              </a:lnSpc>
              <a:spcBef>
                <a:spcPts val="1000"/>
              </a:spcBef>
              <a:spcAft>
                <a:spcPts val="0"/>
              </a:spcAft>
              <a:buClr>
                <a:schemeClr val="dk1"/>
              </a:buClr>
              <a:buSzPts val="1100"/>
              <a:buFont typeface="Arial"/>
              <a:buNone/>
            </a:pPr>
            <a:r>
              <a:rPr lang="fr" sz="900">
                <a:solidFill>
                  <a:srgbClr val="0000FF"/>
                </a:solidFill>
                <a:latin typeface="Poppins"/>
                <a:ea typeface="Poppins"/>
                <a:cs typeface="Poppins"/>
                <a:sym typeface="Poppins"/>
              </a:rPr>
              <a:t>حَدَّثَنَا أَبُو الْيَمَانِ، أَخْبَرَنَا شُعَيْبٌ، عَنِ الزُّهْرِيِّ، حَدَّثَنِي أَبُو سَلَمَةَ بْنُ عَبْدِ الرَّحْمَنِ، أَنَّ أَبَا هُرَيْرَةَ، قَالَ قَالَ رَسُولُ اللَّهِ صلى الله عليه وسلم ‏ "‏ لِكُلِّ نَبِيٍّ دَعْوَةٌ، فَأُرِيدُ إِنْ شَاءَ اللَّهُ أَنْ أَخْتَبِيَ دَعْوَتِي شَفَاعَةً لأُمَّتِي يَوْمَ الْقِيَامَةِ ‏"‏‏.‏</a:t>
            </a:r>
            <a:endParaRPr sz="900">
              <a:solidFill>
                <a:srgbClr val="0000FF"/>
              </a:solidFill>
              <a:latin typeface="Poppins"/>
              <a:ea typeface="Poppins"/>
              <a:cs typeface="Poppins"/>
              <a:sym typeface="Poppins"/>
            </a:endParaRPr>
          </a:p>
          <a:p>
            <a:pPr indent="0" lvl="0" marL="0" rtl="0" algn="l">
              <a:lnSpc>
                <a:spcPct val="115000"/>
              </a:lnSpc>
              <a:spcBef>
                <a:spcPts val="1000"/>
              </a:spcBef>
              <a:spcAft>
                <a:spcPts val="0"/>
              </a:spcAft>
              <a:buClr>
                <a:schemeClr val="dk1"/>
              </a:buClr>
              <a:buSzPts val="1100"/>
              <a:buFont typeface="Arial"/>
              <a:buNone/>
            </a:pPr>
            <a:r>
              <a:rPr lang="fr" sz="900">
                <a:solidFill>
                  <a:srgbClr val="0000FF"/>
                </a:solidFill>
                <a:latin typeface="Poppins"/>
                <a:ea typeface="Poppins"/>
                <a:cs typeface="Poppins"/>
                <a:sym typeface="Poppins"/>
              </a:rPr>
              <a:t>199a</a:t>
            </a:r>
            <a:endParaRPr sz="900">
              <a:solidFill>
                <a:srgbClr val="0000FF"/>
              </a:solidFill>
              <a:latin typeface="Poppins"/>
              <a:ea typeface="Poppins"/>
              <a:cs typeface="Poppins"/>
              <a:sym typeface="Poppins"/>
            </a:endParaRPr>
          </a:p>
          <a:p>
            <a:pPr indent="0" lvl="0" marL="457200" rtl="0" algn="l">
              <a:lnSpc>
                <a:spcPct val="115000"/>
              </a:lnSpc>
              <a:spcBef>
                <a:spcPts val="1000"/>
              </a:spcBef>
              <a:spcAft>
                <a:spcPts val="0"/>
              </a:spcAft>
              <a:buClr>
                <a:schemeClr val="dk1"/>
              </a:buClr>
              <a:buSzPts val="1100"/>
              <a:buFont typeface="Arial"/>
              <a:buNone/>
            </a:pPr>
            <a:r>
              <a:rPr lang="fr" sz="900">
                <a:solidFill>
                  <a:srgbClr val="0000FF"/>
                </a:solidFill>
                <a:latin typeface="Poppins"/>
                <a:ea typeface="Poppins"/>
                <a:cs typeface="Poppins"/>
                <a:sym typeface="Poppins"/>
              </a:rPr>
              <a:t>حَدَّثَنَا أَبُو بَكْرِ بْنُ أَبِي شَيْبَةَ، وَأَبُو كُرَيْبٍ - وَاللَّفْظُ لأَبِي كُرَيْبٍ - قَالاَ حَدَّثَنَا أَبُو مُعَاوِيَةَ، عَنِ الأَعْمَشِ، عَنْ أَبِي صَالِحٍ، عَنْ أَبِي هُرَيْرَةَ، قَالَ قَالَ رَسُولُ اللَّهِ صلى الله عليه وسلم ‏ "‏ لِكُلِّ نَبِيٍّ دَعْوَةٌ مُسْتَجَابَةٌ فَتَعَجَّلَ كُلُّ نَبِيٍّ دَعْوَتَهُ وَإِنِّي اخْتَبَأْتُ دَعْوَتِي شَفَاعَةً لأُمَّتِي يَوْمَ الْقِيَامَةِ فَهِيَ نَائِلَةٌ إِنْ شَاءَ اللَّهُ مَنْ مَاتَ مِنْ أُمَّتِي لاَ يُشْرِكُ بِاللَّهِ شَيْئًا ‏"‏ ‏.‏</a:t>
            </a:r>
            <a:endParaRPr sz="900">
              <a:solidFill>
                <a:srgbClr val="0000FF"/>
              </a:solidFill>
              <a:latin typeface="Poppins"/>
              <a:ea typeface="Poppins"/>
              <a:cs typeface="Poppins"/>
              <a:sym typeface="Poppins"/>
            </a:endParaRPr>
          </a:p>
          <a:p>
            <a:pPr indent="0" lvl="0" marL="0" rtl="0" algn="l">
              <a:lnSpc>
                <a:spcPct val="115000"/>
              </a:lnSpc>
              <a:spcBef>
                <a:spcPts val="1000"/>
              </a:spcBef>
              <a:spcAft>
                <a:spcPts val="0"/>
              </a:spcAft>
              <a:buClr>
                <a:schemeClr val="dk1"/>
              </a:buClr>
              <a:buSzPts val="1100"/>
              <a:buFont typeface="Arial"/>
              <a:buNone/>
            </a:pPr>
            <a:r>
              <a:rPr lang="fr" sz="900">
                <a:solidFill>
                  <a:srgbClr val="0000FF"/>
                </a:solidFill>
                <a:latin typeface="Poppins"/>
                <a:ea typeface="Poppins"/>
                <a:cs typeface="Poppins"/>
                <a:sym typeface="Poppins"/>
              </a:rPr>
              <a:t>199b</a:t>
            </a:r>
            <a:endParaRPr sz="900">
              <a:solidFill>
                <a:srgbClr val="0000FF"/>
              </a:solidFill>
              <a:latin typeface="Poppins"/>
              <a:ea typeface="Poppins"/>
              <a:cs typeface="Poppins"/>
              <a:sym typeface="Poppins"/>
            </a:endParaRPr>
          </a:p>
          <a:p>
            <a:pPr indent="0" lvl="0" marL="457200" rtl="0" algn="l">
              <a:lnSpc>
                <a:spcPct val="115000"/>
              </a:lnSpc>
              <a:spcBef>
                <a:spcPts val="1000"/>
              </a:spcBef>
              <a:spcAft>
                <a:spcPts val="0"/>
              </a:spcAft>
              <a:buClr>
                <a:schemeClr val="dk1"/>
              </a:buClr>
              <a:buSzPts val="1100"/>
              <a:buFont typeface="Arial"/>
              <a:buNone/>
            </a:pPr>
            <a:r>
              <a:rPr lang="fr" sz="900">
                <a:solidFill>
                  <a:srgbClr val="0000FF"/>
                </a:solidFill>
                <a:latin typeface="Poppins"/>
                <a:ea typeface="Poppins"/>
                <a:cs typeface="Poppins"/>
                <a:sym typeface="Poppins"/>
              </a:rPr>
              <a:t>حَدَّثَنَا قُتَيْبَةُ بْنُ سَعِيدٍ، حَدَّثَنَا جَرِيرٌ، عَنْ عُمَارَةَ، - وَهُوَ ابْنُ الْقَعْقَاعِ - عَنْ أَبِي زُرْعَةَ، عَنْ أَبِي هُرَيْرَةَ، قَالَ قَالَ رَسُولُ اللَّهِ صلى الله عليه وسلم ‏ "‏ لِكُلِّ نَبِيٍّ دَعْوَةٌ مُسْتَجَابَةٌ يَدْعُو بِهَا فَيُسْتَجَابُ لَهُ فَيُؤْتَاهَا وَإِنِّي اخْتَبَأْتُ دَعْوَتِي شَفَاعَةً لأُمَّتِي يَوْمَ الْقِيَامَةِ ‏"‏ ‏.‏</a:t>
            </a:r>
            <a:endParaRPr sz="900">
              <a:solidFill>
                <a:srgbClr val="0000FF"/>
              </a:solidFill>
              <a:latin typeface="Poppins"/>
              <a:ea typeface="Poppins"/>
              <a:cs typeface="Poppins"/>
              <a:sym typeface="Poppins"/>
            </a:endParaRPr>
          </a:p>
          <a:p>
            <a:pPr indent="0" lvl="0" marL="0" rtl="0" algn="l">
              <a:lnSpc>
                <a:spcPct val="115000"/>
              </a:lnSpc>
              <a:spcBef>
                <a:spcPts val="1000"/>
              </a:spcBef>
              <a:spcAft>
                <a:spcPts val="0"/>
              </a:spcAft>
              <a:buClr>
                <a:schemeClr val="dk1"/>
              </a:buClr>
              <a:buSzPts val="1100"/>
              <a:buFont typeface="Arial"/>
              <a:buNone/>
            </a:pPr>
            <a:r>
              <a:rPr lang="fr" sz="900">
                <a:solidFill>
                  <a:srgbClr val="0000FF"/>
                </a:solidFill>
                <a:latin typeface="Poppins"/>
                <a:ea typeface="Poppins"/>
                <a:cs typeface="Poppins"/>
                <a:sym typeface="Poppins"/>
              </a:rPr>
              <a:t>199c</a:t>
            </a:r>
            <a:endParaRPr sz="900">
              <a:solidFill>
                <a:srgbClr val="0000FF"/>
              </a:solidFill>
              <a:latin typeface="Poppins"/>
              <a:ea typeface="Poppins"/>
              <a:cs typeface="Poppins"/>
              <a:sym typeface="Poppins"/>
            </a:endParaRPr>
          </a:p>
          <a:p>
            <a:pPr indent="0" lvl="0" marL="457200" rtl="0" algn="l">
              <a:lnSpc>
                <a:spcPct val="115000"/>
              </a:lnSpc>
              <a:spcBef>
                <a:spcPts val="1000"/>
              </a:spcBef>
              <a:spcAft>
                <a:spcPts val="0"/>
              </a:spcAft>
              <a:buClr>
                <a:schemeClr val="dk1"/>
              </a:buClr>
              <a:buSzPts val="1100"/>
              <a:buFont typeface="Arial"/>
              <a:buNone/>
            </a:pPr>
            <a:r>
              <a:rPr lang="fr" sz="900">
                <a:solidFill>
                  <a:srgbClr val="0000FF"/>
                </a:solidFill>
                <a:latin typeface="Poppins"/>
                <a:ea typeface="Poppins"/>
                <a:cs typeface="Poppins"/>
                <a:sym typeface="Poppins"/>
              </a:rPr>
              <a:t>حَدَّثَنَا عُبَيْدُ اللَّهِ بْنُ مُعَاذٍ الْعَنْبَرِيُّ، حَدَّثَنَا أَبِي، حَدَّثَنَا شُعْبَةُ، عَنْ مُحَمَّدٍ، - وَهُوَ ابْنُ زِيَادٍ - قَالَ سَمِعْتُ أَبَا هُرَيْرَةَ، يَقُولُ قَالَ رَسُولُ اللَّهِ صلى الله عليه وسلم ‏ "‏ لِكُلِّ نَبِيٍّ دَعْوَةٌ دَعَا بِهَا فِي أُمَّتِهِ فَاسْتُجِيبَ لَهُ وَإِنِّي أُرِيدُ إِنْ شَاءَ اللَّهُ أَنْ أُؤَخِّرَ دَعْوَتِي شَفَاعَةً لأُمَّتِي يَوْمَ الْقِيَامَةِ ‏"‏ ‏.‏</a:t>
            </a:r>
            <a:endParaRPr sz="900">
              <a:solidFill>
                <a:srgbClr val="0000FF"/>
              </a:solidFill>
              <a:latin typeface="Poppins"/>
              <a:ea typeface="Poppins"/>
              <a:cs typeface="Poppins"/>
              <a:sym typeface="Poppins"/>
            </a:endParaRPr>
          </a:p>
          <a:p>
            <a:pPr indent="0" lvl="0" marL="0" rtl="0" algn="l">
              <a:lnSpc>
                <a:spcPct val="115000"/>
              </a:lnSpc>
              <a:spcBef>
                <a:spcPts val="1000"/>
              </a:spcBef>
              <a:spcAft>
                <a:spcPts val="0"/>
              </a:spcAft>
              <a:buClr>
                <a:schemeClr val="dk1"/>
              </a:buClr>
              <a:buSzPts val="1100"/>
              <a:buFont typeface="Arial"/>
              <a:buNone/>
            </a:pPr>
            <a:r>
              <a:rPr lang="fr" sz="900">
                <a:solidFill>
                  <a:srgbClr val="0000FF"/>
                </a:solidFill>
                <a:latin typeface="Poppins"/>
                <a:ea typeface="Poppins"/>
                <a:cs typeface="Poppins"/>
                <a:sym typeface="Poppins"/>
              </a:rPr>
              <a:t>Coran 21:107</a:t>
            </a:r>
            <a:endParaRPr sz="900">
              <a:solidFill>
                <a:srgbClr val="0000FF"/>
              </a:solidFill>
              <a:latin typeface="Poppins"/>
              <a:ea typeface="Poppins"/>
              <a:cs typeface="Poppins"/>
              <a:sym typeface="Poppins"/>
            </a:endParaRPr>
          </a:p>
          <a:p>
            <a:pPr indent="0" lvl="0" marL="457200" rtl="0" algn="l">
              <a:lnSpc>
                <a:spcPct val="115000"/>
              </a:lnSpc>
              <a:spcBef>
                <a:spcPts val="1000"/>
              </a:spcBef>
              <a:spcAft>
                <a:spcPts val="0"/>
              </a:spcAft>
              <a:buClr>
                <a:schemeClr val="dk1"/>
              </a:buClr>
              <a:buSzPts val="1100"/>
              <a:buFont typeface="Arial"/>
              <a:buNone/>
            </a:pPr>
            <a:r>
              <a:rPr lang="fr" sz="900">
                <a:solidFill>
                  <a:srgbClr val="0000FF"/>
                </a:solidFill>
                <a:latin typeface="Poppins"/>
                <a:ea typeface="Poppins"/>
                <a:cs typeface="Poppins"/>
                <a:sym typeface="Poppins"/>
              </a:rPr>
              <a:t>Et Nous ne t'avons envoyé qu'en </a:t>
            </a:r>
            <a:r>
              <a:rPr b="1" lang="fr" sz="900">
                <a:solidFill>
                  <a:srgbClr val="0000FF"/>
                </a:solidFill>
                <a:latin typeface="Poppins"/>
                <a:ea typeface="Poppins"/>
                <a:cs typeface="Poppins"/>
                <a:sym typeface="Poppins"/>
              </a:rPr>
              <a:t>miséricorde</a:t>
            </a:r>
            <a:r>
              <a:rPr lang="fr" sz="900">
                <a:solidFill>
                  <a:srgbClr val="0000FF"/>
                </a:solidFill>
                <a:latin typeface="Poppins"/>
                <a:ea typeface="Poppins"/>
                <a:cs typeface="Poppins"/>
                <a:sym typeface="Poppins"/>
              </a:rPr>
              <a:t> pour l´univers.</a:t>
            </a:r>
            <a:endParaRPr sz="900">
              <a:solidFill>
                <a:srgbClr val="0000FF"/>
              </a:solidFill>
              <a:latin typeface="Poppins"/>
              <a:ea typeface="Poppins"/>
              <a:cs typeface="Poppins"/>
              <a:sym typeface="Poppins"/>
            </a:endParaRPr>
          </a:p>
          <a:p>
            <a:pPr indent="0" lvl="0" marL="0" rtl="0" algn="l">
              <a:lnSpc>
                <a:spcPct val="115000"/>
              </a:lnSpc>
              <a:spcBef>
                <a:spcPts val="1000"/>
              </a:spcBef>
              <a:spcAft>
                <a:spcPts val="0"/>
              </a:spcAft>
              <a:buClr>
                <a:schemeClr val="dk1"/>
              </a:buClr>
              <a:buSzPts val="1100"/>
              <a:buFont typeface="Arial"/>
              <a:buNone/>
            </a:pPr>
            <a:r>
              <a:rPr lang="fr" sz="900">
                <a:solidFill>
                  <a:srgbClr val="0000FF"/>
                </a:solidFill>
                <a:latin typeface="Poppins"/>
                <a:ea typeface="Poppins"/>
                <a:cs typeface="Poppins"/>
                <a:sym typeface="Poppins"/>
              </a:rPr>
              <a:t>Coran 9:128</a:t>
            </a:r>
            <a:endParaRPr sz="900">
              <a:solidFill>
                <a:srgbClr val="0000FF"/>
              </a:solidFill>
              <a:latin typeface="Poppins"/>
              <a:ea typeface="Poppins"/>
              <a:cs typeface="Poppins"/>
              <a:sym typeface="Poppins"/>
            </a:endParaRPr>
          </a:p>
          <a:p>
            <a:pPr indent="0" lvl="0" marL="457200" rtl="0" algn="l">
              <a:lnSpc>
                <a:spcPct val="115000"/>
              </a:lnSpc>
              <a:spcBef>
                <a:spcPts val="1000"/>
              </a:spcBef>
              <a:spcAft>
                <a:spcPts val="0"/>
              </a:spcAft>
              <a:buClr>
                <a:schemeClr val="dk1"/>
              </a:buClr>
              <a:buSzPts val="1100"/>
              <a:buFont typeface="Arial"/>
              <a:buNone/>
            </a:pPr>
            <a:r>
              <a:rPr lang="fr" sz="900">
                <a:solidFill>
                  <a:srgbClr val="0000FF"/>
                </a:solidFill>
                <a:latin typeface="Poppins"/>
                <a:ea typeface="Poppins"/>
                <a:cs typeface="Poppins"/>
                <a:sym typeface="Poppins"/>
              </a:rPr>
              <a:t>Certes, un Messager pris parmi vous, est venu à vous, auquel pèsent lourd les difficultés que vous subissez, qui est plein de sollicitude pour vous, qui est </a:t>
            </a:r>
            <a:r>
              <a:rPr b="1" lang="fr" sz="900">
                <a:solidFill>
                  <a:srgbClr val="0000FF"/>
                </a:solidFill>
                <a:latin typeface="Poppins"/>
                <a:ea typeface="Poppins"/>
                <a:cs typeface="Poppins"/>
                <a:sym typeface="Poppins"/>
              </a:rPr>
              <a:t>compatissant</a:t>
            </a:r>
            <a:r>
              <a:rPr lang="fr" sz="900">
                <a:solidFill>
                  <a:srgbClr val="0000FF"/>
                </a:solidFill>
                <a:latin typeface="Poppins"/>
                <a:ea typeface="Poppins"/>
                <a:cs typeface="Poppins"/>
                <a:sym typeface="Poppins"/>
              </a:rPr>
              <a:t> et miséricordieux envers les croyants.</a:t>
            </a:r>
            <a:endParaRPr sz="900">
              <a:solidFill>
                <a:srgbClr val="0000FF"/>
              </a:solidFill>
              <a:latin typeface="Poppins"/>
              <a:ea typeface="Poppins"/>
              <a:cs typeface="Poppins"/>
              <a:sym typeface="Poppins"/>
            </a:endParaRPr>
          </a:p>
          <a:p>
            <a:pPr indent="0" lvl="0" marL="0" rtl="0" algn="l">
              <a:lnSpc>
                <a:spcPct val="115000"/>
              </a:lnSpc>
              <a:spcBef>
                <a:spcPts val="1000"/>
              </a:spcBef>
              <a:spcAft>
                <a:spcPts val="0"/>
              </a:spcAft>
              <a:buClr>
                <a:schemeClr val="dk1"/>
              </a:buClr>
              <a:buSzPts val="1100"/>
              <a:buFont typeface="Arial"/>
              <a:buNone/>
            </a:pPr>
            <a:r>
              <a:rPr lang="fr" sz="900">
                <a:solidFill>
                  <a:srgbClr val="0000FF"/>
                </a:solidFill>
                <a:latin typeface="Poppins"/>
                <a:ea typeface="Poppins"/>
                <a:cs typeface="Poppins"/>
                <a:sym typeface="Poppins"/>
              </a:rPr>
              <a:t>Coran 7:157</a:t>
            </a:r>
            <a:endParaRPr sz="900">
              <a:solidFill>
                <a:srgbClr val="0000FF"/>
              </a:solidFill>
              <a:latin typeface="Poppins"/>
              <a:ea typeface="Poppins"/>
              <a:cs typeface="Poppins"/>
              <a:sym typeface="Poppins"/>
            </a:endParaRPr>
          </a:p>
          <a:p>
            <a:pPr indent="0" lvl="0" marL="457200" rtl="0" algn="l">
              <a:lnSpc>
                <a:spcPct val="115000"/>
              </a:lnSpc>
              <a:spcBef>
                <a:spcPts val="1000"/>
              </a:spcBef>
              <a:spcAft>
                <a:spcPts val="0"/>
              </a:spcAft>
              <a:buClr>
                <a:schemeClr val="dk1"/>
              </a:buClr>
              <a:buSzPts val="1100"/>
              <a:buFont typeface="Arial"/>
              <a:buNone/>
            </a:pPr>
            <a:r>
              <a:rPr lang="fr" sz="900">
                <a:solidFill>
                  <a:srgbClr val="0000FF"/>
                </a:solidFill>
                <a:latin typeface="Poppins"/>
                <a:ea typeface="Poppins"/>
                <a:cs typeface="Poppins"/>
                <a:sym typeface="Poppins"/>
              </a:rPr>
              <a:t>Ceux qui suivent le Messager, le Prophète illettré qu´ils trouvent écrit (mentionné) chez eux dans la Thora et l´évangile. Il leur ordonne le convenable, leur défend le blâmable, leur rend licites les bonnes choses, leur interdit les mauvaises, et leur </a:t>
            </a:r>
            <a:r>
              <a:rPr b="1" lang="fr" sz="900">
                <a:solidFill>
                  <a:srgbClr val="0000FF"/>
                </a:solidFill>
                <a:latin typeface="Poppins"/>
                <a:ea typeface="Poppins"/>
                <a:cs typeface="Poppins"/>
                <a:sym typeface="Poppins"/>
              </a:rPr>
              <a:t>ôte le fardeau et les jougs</a:t>
            </a:r>
            <a:r>
              <a:rPr lang="fr" sz="900">
                <a:solidFill>
                  <a:srgbClr val="0000FF"/>
                </a:solidFill>
                <a:latin typeface="Poppins"/>
                <a:ea typeface="Poppins"/>
                <a:cs typeface="Poppins"/>
                <a:sym typeface="Poppins"/>
              </a:rPr>
              <a:t> qui étaient sur eux. Ceux qui croiront en lui, le soutiendront, </a:t>
            </a:r>
            <a:r>
              <a:rPr b="1" lang="fr" sz="900">
                <a:solidFill>
                  <a:srgbClr val="0000FF"/>
                </a:solidFill>
                <a:latin typeface="Poppins"/>
                <a:ea typeface="Poppins"/>
                <a:cs typeface="Poppins"/>
                <a:sym typeface="Poppins"/>
              </a:rPr>
              <a:t>lui porteront secours</a:t>
            </a:r>
            <a:r>
              <a:rPr lang="fr" sz="900">
                <a:solidFill>
                  <a:srgbClr val="0000FF"/>
                </a:solidFill>
                <a:latin typeface="Poppins"/>
                <a:ea typeface="Poppins"/>
                <a:cs typeface="Poppins"/>
                <a:sym typeface="Poppins"/>
              </a:rPr>
              <a:t> et suivront la lumière descendue avec lui ; ceux-là seront les gagnants.</a:t>
            </a:r>
            <a:endParaRPr sz="900">
              <a:solidFill>
                <a:srgbClr val="0000FF"/>
              </a:solidFill>
              <a:latin typeface="Poppins"/>
              <a:ea typeface="Poppins"/>
              <a:cs typeface="Poppins"/>
              <a:sym typeface="Poppins"/>
            </a:endParaRPr>
          </a:p>
          <a:p>
            <a:pPr indent="0" lvl="0" marL="0" rtl="0" algn="l">
              <a:lnSpc>
                <a:spcPct val="115000"/>
              </a:lnSpc>
              <a:spcBef>
                <a:spcPts val="1000"/>
              </a:spcBef>
              <a:spcAft>
                <a:spcPts val="0"/>
              </a:spcAft>
              <a:buClr>
                <a:schemeClr val="dk1"/>
              </a:buClr>
              <a:buSzPts val="1100"/>
              <a:buFont typeface="Arial"/>
              <a:buNone/>
            </a:pPr>
            <a:r>
              <a:rPr lang="fr" sz="900">
                <a:solidFill>
                  <a:srgbClr val="0000FF"/>
                </a:solidFill>
                <a:latin typeface="Poppins"/>
                <a:ea typeface="Poppins"/>
                <a:cs typeface="Poppins"/>
                <a:sym typeface="Poppins"/>
              </a:rPr>
              <a:t>Coran 9:103</a:t>
            </a:r>
            <a:endParaRPr sz="900">
              <a:solidFill>
                <a:srgbClr val="0000FF"/>
              </a:solidFill>
              <a:latin typeface="Poppins"/>
              <a:ea typeface="Poppins"/>
              <a:cs typeface="Poppins"/>
              <a:sym typeface="Poppins"/>
            </a:endParaRPr>
          </a:p>
          <a:p>
            <a:pPr indent="0" lvl="0" marL="457200" rtl="0" algn="l">
              <a:lnSpc>
                <a:spcPct val="115000"/>
              </a:lnSpc>
              <a:spcBef>
                <a:spcPts val="1000"/>
              </a:spcBef>
              <a:spcAft>
                <a:spcPts val="0"/>
              </a:spcAft>
              <a:buClr>
                <a:schemeClr val="dk1"/>
              </a:buClr>
              <a:buSzPts val="1100"/>
              <a:buFont typeface="Arial"/>
              <a:buNone/>
            </a:pPr>
            <a:r>
              <a:rPr lang="fr" sz="900">
                <a:solidFill>
                  <a:srgbClr val="0000FF"/>
                </a:solidFill>
                <a:latin typeface="Poppins"/>
                <a:ea typeface="Poppins"/>
                <a:cs typeface="Poppins"/>
                <a:sym typeface="Poppins"/>
              </a:rPr>
              <a:t>Prélève de leurs biens une Sadaqa par laquelle tu les purifies et les bénis, et </a:t>
            </a:r>
            <a:r>
              <a:rPr b="1" lang="fr" sz="900">
                <a:solidFill>
                  <a:srgbClr val="0000FF"/>
                </a:solidFill>
                <a:latin typeface="Poppins"/>
                <a:ea typeface="Poppins"/>
                <a:cs typeface="Poppins"/>
                <a:sym typeface="Poppins"/>
              </a:rPr>
              <a:t>prie pour eux</a:t>
            </a:r>
            <a:r>
              <a:rPr lang="fr" sz="900">
                <a:solidFill>
                  <a:srgbClr val="0000FF"/>
                </a:solidFill>
                <a:latin typeface="Poppins"/>
                <a:ea typeface="Poppins"/>
                <a:cs typeface="Poppins"/>
                <a:sym typeface="Poppins"/>
              </a:rPr>
              <a:t>. Ta prière est une quiétude pour eux. Et Allah est Audient et Omniscient.</a:t>
            </a:r>
            <a:endParaRPr sz="900">
              <a:solidFill>
                <a:srgbClr val="0000FF"/>
              </a:solidFill>
              <a:latin typeface="Poppins"/>
              <a:ea typeface="Poppins"/>
              <a:cs typeface="Poppins"/>
              <a:sym typeface="Poppins"/>
            </a:endParaRPr>
          </a:p>
          <a:p>
            <a:pPr indent="0" lvl="0" marL="0" rtl="0" algn="l">
              <a:lnSpc>
                <a:spcPct val="115000"/>
              </a:lnSpc>
              <a:spcBef>
                <a:spcPts val="1000"/>
              </a:spcBef>
              <a:spcAft>
                <a:spcPts val="0"/>
              </a:spcAft>
              <a:buClr>
                <a:schemeClr val="dk1"/>
              </a:buClr>
              <a:buSzPts val="1100"/>
              <a:buFont typeface="Arial"/>
              <a:buNone/>
            </a:pPr>
            <a:r>
              <a:rPr lang="fr" sz="900">
                <a:solidFill>
                  <a:srgbClr val="0000FF"/>
                </a:solidFill>
                <a:latin typeface="Poppins"/>
                <a:ea typeface="Poppins"/>
                <a:cs typeface="Poppins"/>
                <a:sym typeface="Poppins"/>
              </a:rPr>
              <a:t>Coran 3:159</a:t>
            </a:r>
            <a:endParaRPr sz="900">
              <a:solidFill>
                <a:srgbClr val="0000FF"/>
              </a:solidFill>
              <a:latin typeface="Poppins"/>
              <a:ea typeface="Poppins"/>
              <a:cs typeface="Poppins"/>
              <a:sym typeface="Poppins"/>
            </a:endParaRPr>
          </a:p>
          <a:p>
            <a:pPr indent="0" lvl="0" marL="457200" rtl="0" algn="l">
              <a:lnSpc>
                <a:spcPct val="115000"/>
              </a:lnSpc>
              <a:spcBef>
                <a:spcPts val="1000"/>
              </a:spcBef>
              <a:spcAft>
                <a:spcPts val="0"/>
              </a:spcAft>
              <a:buClr>
                <a:schemeClr val="dk1"/>
              </a:buClr>
              <a:buSzPts val="1100"/>
              <a:buFont typeface="Arial"/>
              <a:buNone/>
            </a:pPr>
            <a:r>
              <a:rPr lang="fr" sz="900">
                <a:solidFill>
                  <a:srgbClr val="0000FF"/>
                </a:solidFill>
                <a:latin typeface="Poppins"/>
                <a:ea typeface="Poppins"/>
                <a:cs typeface="Poppins"/>
                <a:sym typeface="Poppins"/>
              </a:rPr>
              <a:t>C´est par quelque miséricorde de la part d´Allah que tu (Muhammad) as été si doux envers eux ! Mais si tu étais rude, au cœur dur, ils se seraient enfuis de ton entourage. Pardonne-leur donc, et </a:t>
            </a:r>
            <a:r>
              <a:rPr b="1" lang="fr" sz="900">
                <a:solidFill>
                  <a:srgbClr val="0000FF"/>
                </a:solidFill>
                <a:latin typeface="Poppins"/>
                <a:ea typeface="Poppins"/>
                <a:cs typeface="Poppins"/>
                <a:sym typeface="Poppins"/>
              </a:rPr>
              <a:t>implore pour eux le pardon</a:t>
            </a:r>
            <a:r>
              <a:rPr lang="fr" sz="900">
                <a:solidFill>
                  <a:srgbClr val="0000FF"/>
                </a:solidFill>
                <a:latin typeface="Poppins"/>
                <a:ea typeface="Poppins"/>
                <a:cs typeface="Poppins"/>
                <a:sym typeface="Poppins"/>
              </a:rPr>
              <a:t> (d´Allah). Et consulte-les à propos des affaires; puis une fois que tu t´es décidé, confie-toi donc à Allah, Allah aime, en vérité, ceux qui Lui font confiance.</a:t>
            </a:r>
            <a:endParaRPr sz="900">
              <a:solidFill>
                <a:srgbClr val="0000FF"/>
              </a:solidFill>
              <a:latin typeface="Poppins"/>
              <a:ea typeface="Poppins"/>
              <a:cs typeface="Poppins"/>
              <a:sym typeface="Poppins"/>
            </a:endParaRPr>
          </a:p>
          <a:p>
            <a:pPr indent="0" lvl="0" marL="0" rtl="0" algn="l">
              <a:lnSpc>
                <a:spcPct val="115000"/>
              </a:lnSpc>
              <a:spcBef>
                <a:spcPts val="1000"/>
              </a:spcBef>
              <a:spcAft>
                <a:spcPts val="0"/>
              </a:spcAft>
              <a:buClr>
                <a:schemeClr val="dk1"/>
              </a:buClr>
              <a:buSzPts val="1100"/>
              <a:buFont typeface="Arial"/>
              <a:buNone/>
            </a:pPr>
            <a:r>
              <a:rPr lang="fr" sz="900">
                <a:solidFill>
                  <a:srgbClr val="0000FF"/>
                </a:solidFill>
                <a:latin typeface="Poppins"/>
                <a:ea typeface="Poppins"/>
                <a:cs typeface="Poppins"/>
                <a:sym typeface="Poppins"/>
              </a:rPr>
              <a:t>Coran 16:102</a:t>
            </a:r>
            <a:endParaRPr sz="900">
              <a:solidFill>
                <a:srgbClr val="0000FF"/>
              </a:solidFill>
              <a:latin typeface="Poppins"/>
              <a:ea typeface="Poppins"/>
              <a:cs typeface="Poppins"/>
              <a:sym typeface="Poppins"/>
            </a:endParaRPr>
          </a:p>
          <a:p>
            <a:pPr indent="0" lvl="0" marL="457200" rtl="0" algn="l">
              <a:lnSpc>
                <a:spcPct val="115000"/>
              </a:lnSpc>
              <a:spcBef>
                <a:spcPts val="1000"/>
              </a:spcBef>
              <a:spcAft>
                <a:spcPts val="0"/>
              </a:spcAft>
              <a:buClr>
                <a:schemeClr val="dk1"/>
              </a:buClr>
              <a:buSzPts val="1100"/>
              <a:buFont typeface="Arial"/>
              <a:buNone/>
            </a:pPr>
            <a:r>
              <a:rPr lang="fr" sz="900">
                <a:solidFill>
                  <a:srgbClr val="0000FF"/>
                </a:solidFill>
                <a:latin typeface="Poppins"/>
                <a:ea typeface="Poppins"/>
                <a:cs typeface="Poppins"/>
                <a:sym typeface="Poppins"/>
              </a:rPr>
              <a:t>Dis : "C´est </a:t>
            </a:r>
            <a:r>
              <a:rPr b="1" lang="fr" sz="900">
                <a:solidFill>
                  <a:srgbClr val="0000FF"/>
                </a:solidFill>
                <a:latin typeface="Poppins"/>
                <a:ea typeface="Poppins"/>
                <a:cs typeface="Poppins"/>
                <a:sym typeface="Poppins"/>
              </a:rPr>
              <a:t>le Saint Esprit qui l'a fait descendre</a:t>
            </a:r>
            <a:r>
              <a:rPr lang="fr" sz="900">
                <a:solidFill>
                  <a:srgbClr val="0000FF"/>
                </a:solidFill>
                <a:latin typeface="Poppins"/>
                <a:ea typeface="Poppins"/>
                <a:cs typeface="Poppins"/>
                <a:sym typeface="Poppins"/>
              </a:rPr>
              <a:t> de la part de ton Seigneur en toute vérité, afin de raffermir [la foi] de ceux qui croient, ainsi qu´un guide et une bonne annonce pour les Musulmans.</a:t>
            </a:r>
            <a:endParaRPr sz="900">
              <a:solidFill>
                <a:srgbClr val="0000FF"/>
              </a:solidFill>
              <a:latin typeface="Poppins"/>
              <a:ea typeface="Poppins"/>
              <a:cs typeface="Poppins"/>
              <a:sym typeface="Poppins"/>
            </a:endParaRPr>
          </a:p>
          <a:p>
            <a:pPr indent="0" lvl="0" marL="0" rtl="0" algn="l">
              <a:lnSpc>
                <a:spcPct val="115000"/>
              </a:lnSpc>
              <a:spcBef>
                <a:spcPts val="1000"/>
              </a:spcBef>
              <a:spcAft>
                <a:spcPts val="0"/>
              </a:spcAft>
              <a:buClr>
                <a:schemeClr val="dk1"/>
              </a:buClr>
              <a:buSzPts val="1100"/>
              <a:buFont typeface="Arial"/>
              <a:buNone/>
            </a:pPr>
            <a:r>
              <a:rPr lang="fr" sz="900">
                <a:solidFill>
                  <a:srgbClr val="0000FF"/>
                </a:solidFill>
                <a:latin typeface="Poppins"/>
                <a:ea typeface="Poppins"/>
                <a:cs typeface="Poppins"/>
                <a:sym typeface="Poppins"/>
              </a:rPr>
              <a:t>Coran 42:52</a:t>
            </a:r>
            <a:endParaRPr sz="900">
              <a:solidFill>
                <a:srgbClr val="0000FF"/>
              </a:solidFill>
              <a:latin typeface="Poppins"/>
              <a:ea typeface="Poppins"/>
              <a:cs typeface="Poppins"/>
              <a:sym typeface="Poppins"/>
            </a:endParaRPr>
          </a:p>
          <a:p>
            <a:pPr indent="0" lvl="0" marL="457200" rtl="0" algn="l">
              <a:lnSpc>
                <a:spcPct val="115000"/>
              </a:lnSpc>
              <a:spcBef>
                <a:spcPts val="1000"/>
              </a:spcBef>
              <a:spcAft>
                <a:spcPts val="0"/>
              </a:spcAft>
              <a:buClr>
                <a:schemeClr val="dk1"/>
              </a:buClr>
              <a:buSzPts val="1100"/>
              <a:buFont typeface="Arial"/>
              <a:buNone/>
            </a:pPr>
            <a:r>
              <a:rPr lang="fr" sz="900">
                <a:solidFill>
                  <a:srgbClr val="0000FF"/>
                </a:solidFill>
                <a:latin typeface="Poppins"/>
                <a:ea typeface="Poppins"/>
                <a:cs typeface="Poppins"/>
                <a:sym typeface="Poppins"/>
              </a:rPr>
              <a:t>Et c´est ainsi que Nous t´avons révélé </a:t>
            </a:r>
            <a:r>
              <a:rPr b="1" lang="fr" sz="900">
                <a:solidFill>
                  <a:srgbClr val="0000FF"/>
                </a:solidFill>
                <a:latin typeface="Poppins"/>
                <a:ea typeface="Poppins"/>
                <a:cs typeface="Poppins"/>
                <a:sym typeface="Poppins"/>
              </a:rPr>
              <a:t>un esprit [le Coran]</a:t>
            </a:r>
            <a:r>
              <a:rPr lang="fr" sz="900">
                <a:solidFill>
                  <a:srgbClr val="0000FF"/>
                </a:solidFill>
                <a:latin typeface="Poppins"/>
                <a:ea typeface="Poppins"/>
                <a:cs typeface="Poppins"/>
                <a:sym typeface="Poppins"/>
              </a:rPr>
              <a:t> provenant de notre ordre. Tu n'avais aucune connaissance du Livre ni de la foi; mais Nous en avons fait une lumière par laquelle Nous guidons qui Nous voulons parmi Nos serviteurs. Et en vérité tu guides vers un chemin droit,</a:t>
            </a:r>
            <a:endParaRPr sz="900">
              <a:solidFill>
                <a:srgbClr val="0000FF"/>
              </a:solidFill>
              <a:latin typeface="Poppins"/>
              <a:ea typeface="Poppins"/>
              <a:cs typeface="Poppins"/>
              <a:sym typeface="Poppins"/>
            </a:endParaRPr>
          </a:p>
          <a:p>
            <a:pPr indent="0" lvl="0" marL="0" rtl="0" algn="l">
              <a:lnSpc>
                <a:spcPct val="115000"/>
              </a:lnSpc>
              <a:spcBef>
                <a:spcPts val="1000"/>
              </a:spcBef>
              <a:spcAft>
                <a:spcPts val="0"/>
              </a:spcAft>
              <a:buClr>
                <a:schemeClr val="dk1"/>
              </a:buClr>
              <a:buSzPts val="1100"/>
              <a:buFont typeface="Arial"/>
              <a:buNone/>
            </a:pPr>
            <a:r>
              <a:rPr lang="fr" sz="900">
                <a:solidFill>
                  <a:srgbClr val="0000FF"/>
                </a:solidFill>
                <a:latin typeface="Poppins"/>
                <a:ea typeface="Poppins"/>
                <a:cs typeface="Poppins"/>
                <a:sym typeface="Poppins"/>
              </a:rPr>
              <a:t>Coran 20:2</a:t>
            </a:r>
            <a:endParaRPr sz="900">
              <a:solidFill>
                <a:srgbClr val="0000FF"/>
              </a:solidFill>
              <a:latin typeface="Poppins"/>
              <a:ea typeface="Poppins"/>
              <a:cs typeface="Poppins"/>
              <a:sym typeface="Poppins"/>
            </a:endParaRPr>
          </a:p>
          <a:p>
            <a:pPr indent="0" lvl="0" marL="457200" rtl="0" algn="l">
              <a:lnSpc>
                <a:spcPct val="115000"/>
              </a:lnSpc>
              <a:spcBef>
                <a:spcPts val="1000"/>
              </a:spcBef>
              <a:spcAft>
                <a:spcPts val="0"/>
              </a:spcAft>
              <a:buClr>
                <a:schemeClr val="dk1"/>
              </a:buClr>
              <a:buSzPts val="1100"/>
              <a:buFont typeface="Arial"/>
              <a:buNone/>
            </a:pPr>
            <a:r>
              <a:rPr lang="fr" sz="900">
                <a:solidFill>
                  <a:srgbClr val="0000FF"/>
                </a:solidFill>
                <a:latin typeface="Poppins"/>
                <a:ea typeface="Poppins"/>
                <a:cs typeface="Poppins"/>
                <a:sym typeface="Poppins"/>
              </a:rPr>
              <a:t>Nous n'avons point fait descendre sur toi </a:t>
            </a:r>
            <a:r>
              <a:rPr b="1" lang="fr" sz="900">
                <a:solidFill>
                  <a:srgbClr val="0000FF"/>
                </a:solidFill>
                <a:latin typeface="Poppins"/>
                <a:ea typeface="Poppins"/>
                <a:cs typeface="Poppins"/>
                <a:sym typeface="Poppins"/>
              </a:rPr>
              <a:t>le Coran pour que tu sois malheureux</a:t>
            </a:r>
            <a:r>
              <a:rPr lang="fr" sz="900">
                <a:solidFill>
                  <a:srgbClr val="0000FF"/>
                </a:solidFill>
                <a:latin typeface="Poppins"/>
                <a:ea typeface="Poppins"/>
                <a:cs typeface="Poppins"/>
                <a:sym typeface="Poppins"/>
              </a:rPr>
              <a:t>,</a:t>
            </a:r>
            <a:endParaRPr sz="900">
              <a:solidFill>
                <a:srgbClr val="0000FF"/>
              </a:solidFill>
              <a:latin typeface="Poppins"/>
              <a:ea typeface="Poppins"/>
              <a:cs typeface="Poppins"/>
              <a:sym typeface="Poppins"/>
            </a:endParaRPr>
          </a:p>
          <a:p>
            <a:pPr indent="0" lvl="0" marL="0" rtl="0" algn="l">
              <a:lnSpc>
                <a:spcPct val="115000"/>
              </a:lnSpc>
              <a:spcBef>
                <a:spcPts val="1000"/>
              </a:spcBef>
              <a:spcAft>
                <a:spcPts val="0"/>
              </a:spcAft>
              <a:buClr>
                <a:schemeClr val="dk1"/>
              </a:buClr>
              <a:buSzPts val="1100"/>
              <a:buFont typeface="Arial"/>
              <a:buNone/>
            </a:pPr>
            <a:r>
              <a:rPr lang="fr" sz="900">
                <a:solidFill>
                  <a:srgbClr val="0000FF"/>
                </a:solidFill>
                <a:latin typeface="Poppins"/>
                <a:ea typeface="Poppins"/>
                <a:cs typeface="Poppins"/>
                <a:sym typeface="Poppins"/>
              </a:rPr>
              <a:t>Coran 4 170</a:t>
            </a:r>
            <a:endParaRPr sz="900">
              <a:solidFill>
                <a:srgbClr val="0000FF"/>
              </a:solidFill>
              <a:latin typeface="Poppins"/>
              <a:ea typeface="Poppins"/>
              <a:cs typeface="Poppins"/>
              <a:sym typeface="Poppins"/>
            </a:endParaRPr>
          </a:p>
          <a:p>
            <a:pPr indent="0" lvl="0" marL="457200" rtl="0" algn="l">
              <a:lnSpc>
                <a:spcPct val="115000"/>
              </a:lnSpc>
              <a:spcBef>
                <a:spcPts val="1000"/>
              </a:spcBef>
              <a:spcAft>
                <a:spcPts val="0"/>
              </a:spcAft>
              <a:buClr>
                <a:schemeClr val="dk1"/>
              </a:buClr>
              <a:buSzPts val="1100"/>
              <a:buFont typeface="Arial"/>
              <a:buNone/>
            </a:pPr>
            <a:r>
              <a:rPr lang="fr" sz="900">
                <a:solidFill>
                  <a:srgbClr val="0000FF"/>
                </a:solidFill>
                <a:latin typeface="Poppins"/>
                <a:ea typeface="Poppins"/>
                <a:cs typeface="Poppins"/>
                <a:sym typeface="Poppins"/>
              </a:rPr>
              <a:t>ô gens ! </a:t>
            </a:r>
            <a:r>
              <a:rPr b="1" lang="fr" sz="900">
                <a:solidFill>
                  <a:srgbClr val="0000FF"/>
                </a:solidFill>
                <a:latin typeface="Poppins"/>
                <a:ea typeface="Poppins"/>
                <a:cs typeface="Poppins"/>
                <a:sym typeface="Poppins"/>
              </a:rPr>
              <a:t>Le Messager vous a apporté la vérité de la part de votre Seigneur</a:t>
            </a:r>
            <a:r>
              <a:rPr lang="fr" sz="900">
                <a:solidFill>
                  <a:srgbClr val="0000FF"/>
                </a:solidFill>
                <a:latin typeface="Poppins"/>
                <a:ea typeface="Poppins"/>
                <a:cs typeface="Poppins"/>
                <a:sym typeface="Poppins"/>
              </a:rPr>
              <a:t>. Ayez la foi, donc, cela vous sera meilleur. Et si vous ne croyez pas (qu´importe ! ), c´est à Allah qu´appartient tout ce qui est dans les cieux et sur la terre. Et Allah est Omniscient et Sage.</a:t>
            </a:r>
            <a:endParaRPr sz="900">
              <a:solidFill>
                <a:srgbClr val="0000FF"/>
              </a:solidFill>
              <a:latin typeface="Poppins"/>
              <a:ea typeface="Poppins"/>
              <a:cs typeface="Poppins"/>
              <a:sym typeface="Poppins"/>
            </a:endParaRPr>
          </a:p>
          <a:p>
            <a:pPr indent="0" lvl="0" marL="0" rtl="0" algn="l">
              <a:lnSpc>
                <a:spcPct val="115000"/>
              </a:lnSpc>
              <a:spcBef>
                <a:spcPts val="1400"/>
              </a:spcBef>
              <a:spcAft>
                <a:spcPts val="0"/>
              </a:spcAft>
              <a:buClr>
                <a:schemeClr val="dk1"/>
              </a:buClr>
              <a:buSzPts val="1100"/>
              <a:buFont typeface="Arial"/>
              <a:buNone/>
            </a:pPr>
            <a:r>
              <a:rPr lang="fr" sz="1200">
                <a:solidFill>
                  <a:srgbClr val="666666"/>
                </a:solidFill>
                <a:latin typeface="Poppins"/>
                <a:ea typeface="Poppins"/>
                <a:cs typeface="Poppins"/>
                <a:sym typeface="Poppins"/>
              </a:rPr>
              <a:t>Argument 1</a:t>
            </a:r>
            <a:endParaRPr sz="1200">
              <a:solidFill>
                <a:srgbClr val="666666"/>
              </a:solidFill>
              <a:latin typeface="Poppins"/>
              <a:ea typeface="Poppins"/>
              <a:cs typeface="Poppins"/>
              <a:sym typeface="Poppins"/>
            </a:endParaRPr>
          </a:p>
          <a:p>
            <a:pPr indent="-285750" lvl="0" marL="457200" rtl="0" algn="l">
              <a:lnSpc>
                <a:spcPct val="115000"/>
              </a:lnSpc>
              <a:spcBef>
                <a:spcPts val="400"/>
              </a:spcBef>
              <a:spcAft>
                <a:spcPts val="0"/>
              </a:spcAft>
              <a:buClr>
                <a:schemeClr val="dk1"/>
              </a:buClr>
              <a:buSzPts val="900"/>
              <a:buFont typeface="Poppins"/>
              <a:buChar char="●"/>
            </a:pPr>
            <a:r>
              <a:rPr lang="fr" sz="900">
                <a:solidFill>
                  <a:schemeClr val="dk1"/>
                </a:solidFill>
                <a:latin typeface="Poppins"/>
                <a:ea typeface="Poppins"/>
                <a:cs typeface="Poppins"/>
                <a:sym typeface="Poppins"/>
              </a:rPr>
              <a:t>Car Muhammad à garder son invocation pour l’intercession de sa communauté lors de la résurrection.</a:t>
            </a:r>
            <a:endParaRPr sz="900">
              <a:solidFill>
                <a:schemeClr val="dk1"/>
              </a:solidFill>
              <a:latin typeface="Poppins"/>
              <a:ea typeface="Poppins"/>
              <a:cs typeface="Poppins"/>
              <a:sym typeface="Poppins"/>
            </a:endParaRPr>
          </a:p>
          <a:p>
            <a:pPr indent="-285750" lvl="0" marL="457200" rtl="0" algn="l">
              <a:lnSpc>
                <a:spcPct val="115000"/>
              </a:lnSpc>
              <a:spcBef>
                <a:spcPts val="1000"/>
              </a:spcBef>
              <a:spcAft>
                <a:spcPts val="0"/>
              </a:spcAft>
              <a:buClr>
                <a:schemeClr val="dk1"/>
              </a:buClr>
              <a:buSzPts val="900"/>
              <a:buFont typeface="Poppins"/>
              <a:buChar char="●"/>
            </a:pPr>
            <a:r>
              <a:rPr lang="fr" sz="900">
                <a:solidFill>
                  <a:schemeClr val="dk1"/>
                </a:solidFill>
                <a:latin typeface="Poppins"/>
                <a:ea typeface="Poppins"/>
                <a:cs typeface="Poppins"/>
                <a:sym typeface="Poppins"/>
              </a:rPr>
              <a:t>Alors Muhammad est le paraclet.</a:t>
            </a:r>
            <a:endParaRPr sz="900">
              <a:solidFill>
                <a:schemeClr val="dk1"/>
              </a:solidFill>
              <a:latin typeface="Poppins"/>
              <a:ea typeface="Poppins"/>
              <a:cs typeface="Poppins"/>
              <a:sym typeface="Poppins"/>
            </a:endParaRPr>
          </a:p>
          <a:p>
            <a:pPr indent="0" lvl="0" marL="0" rtl="0" algn="r">
              <a:lnSpc>
                <a:spcPct val="115000"/>
              </a:lnSpc>
              <a:spcBef>
                <a:spcPts val="1000"/>
              </a:spcBef>
              <a:spcAft>
                <a:spcPts val="0"/>
              </a:spcAft>
              <a:buClr>
                <a:schemeClr val="dk1"/>
              </a:buClr>
              <a:buSzPts val="1100"/>
              <a:buFont typeface="Arial"/>
              <a:buNone/>
            </a:pPr>
            <a:r>
              <a:rPr lang="fr" sz="800" u="sng">
                <a:solidFill>
                  <a:srgbClr val="1155CC"/>
                </a:solidFill>
                <a:latin typeface="Poppins"/>
                <a:ea typeface="Poppins"/>
                <a:cs typeface="Poppins"/>
                <a:sym typeface="Poppins"/>
                <a:hlinkClick r:id="rId6">
                  <a:extLst>
                    <a:ext uri="{A12FA001-AC4F-418D-AE19-62706E023703}">
                      <ahyp:hlinkClr val="tx"/>
                    </a:ext>
                  </a:extLst>
                </a:hlinkClick>
              </a:rPr>
              <a:t>voir la réfutation ➡️</a:t>
            </a:r>
            <a:endParaRPr sz="900">
              <a:solidFill>
                <a:schemeClr val="dk1"/>
              </a:solidFill>
              <a:latin typeface="Poppins"/>
              <a:ea typeface="Poppins"/>
              <a:cs typeface="Poppins"/>
              <a:sym typeface="Poppins"/>
            </a:endParaRPr>
          </a:p>
          <a:p>
            <a:pPr indent="0" lvl="0" marL="0" rtl="0" algn="l">
              <a:lnSpc>
                <a:spcPct val="115000"/>
              </a:lnSpc>
              <a:spcBef>
                <a:spcPts val="1400"/>
              </a:spcBef>
              <a:spcAft>
                <a:spcPts val="0"/>
              </a:spcAft>
              <a:buClr>
                <a:schemeClr val="dk1"/>
              </a:buClr>
              <a:buSzPts val="1100"/>
              <a:buFont typeface="Arial"/>
              <a:buNone/>
            </a:pPr>
            <a:r>
              <a:rPr lang="fr" sz="1200">
                <a:solidFill>
                  <a:srgbClr val="666666"/>
                </a:solidFill>
                <a:latin typeface="Poppins"/>
                <a:ea typeface="Poppins"/>
                <a:cs typeface="Poppins"/>
                <a:sym typeface="Poppins"/>
              </a:rPr>
              <a:t>Argument 2</a:t>
            </a:r>
            <a:endParaRPr sz="1200">
              <a:solidFill>
                <a:srgbClr val="666666"/>
              </a:solidFill>
              <a:latin typeface="Poppins"/>
              <a:ea typeface="Poppins"/>
              <a:cs typeface="Poppins"/>
              <a:sym typeface="Poppins"/>
            </a:endParaRPr>
          </a:p>
          <a:p>
            <a:pPr indent="-285750" lvl="0" marL="457200" rtl="0" algn="l">
              <a:lnSpc>
                <a:spcPct val="115000"/>
              </a:lnSpc>
              <a:spcBef>
                <a:spcPts val="1000"/>
              </a:spcBef>
              <a:spcAft>
                <a:spcPts val="0"/>
              </a:spcAft>
              <a:buClr>
                <a:schemeClr val="dk1"/>
              </a:buClr>
              <a:buSzPts val="900"/>
              <a:buFont typeface="Poppins"/>
              <a:buChar char="●"/>
            </a:pPr>
            <a:r>
              <a:rPr lang="fr" sz="900">
                <a:solidFill>
                  <a:schemeClr val="dk1"/>
                </a:solidFill>
                <a:latin typeface="Poppins"/>
                <a:ea typeface="Poppins"/>
                <a:cs typeface="Poppins"/>
                <a:sym typeface="Poppins"/>
              </a:rPr>
              <a:t>Car le coran est décrit comme une consolation, un rappel et un esprit.</a:t>
            </a:r>
            <a:endParaRPr sz="900">
              <a:solidFill>
                <a:schemeClr val="dk1"/>
              </a:solidFill>
              <a:latin typeface="Poppins"/>
              <a:ea typeface="Poppins"/>
              <a:cs typeface="Poppins"/>
              <a:sym typeface="Poppins"/>
            </a:endParaRPr>
          </a:p>
          <a:p>
            <a:pPr indent="-285750" lvl="0" marL="457200" rtl="0" algn="l">
              <a:lnSpc>
                <a:spcPct val="115000"/>
              </a:lnSpc>
              <a:spcBef>
                <a:spcPts val="1000"/>
              </a:spcBef>
              <a:spcAft>
                <a:spcPts val="0"/>
              </a:spcAft>
              <a:buClr>
                <a:schemeClr val="dk1"/>
              </a:buClr>
              <a:buSzPts val="900"/>
              <a:buFont typeface="Poppins"/>
              <a:buChar char="●"/>
            </a:pPr>
            <a:r>
              <a:rPr lang="fr" sz="900">
                <a:solidFill>
                  <a:schemeClr val="dk1"/>
                </a:solidFill>
                <a:latin typeface="Poppins"/>
                <a:ea typeface="Poppins"/>
                <a:cs typeface="Poppins"/>
                <a:sym typeface="Poppins"/>
              </a:rPr>
              <a:t>Alors Muhammad est le paraclet.</a:t>
            </a:r>
            <a:endParaRPr sz="900">
              <a:solidFill>
                <a:schemeClr val="dk1"/>
              </a:solidFill>
              <a:latin typeface="Poppins"/>
              <a:ea typeface="Poppins"/>
              <a:cs typeface="Poppins"/>
              <a:sym typeface="Poppins"/>
            </a:endParaRPr>
          </a:p>
          <a:p>
            <a:pPr indent="0" lvl="0" marL="0" rtl="0" algn="r">
              <a:lnSpc>
                <a:spcPct val="115000"/>
              </a:lnSpc>
              <a:spcBef>
                <a:spcPts val="1000"/>
              </a:spcBef>
              <a:spcAft>
                <a:spcPts val="0"/>
              </a:spcAft>
              <a:buClr>
                <a:schemeClr val="dk1"/>
              </a:buClr>
              <a:buSzPts val="1100"/>
              <a:buFont typeface="Arial"/>
              <a:buNone/>
            </a:pPr>
            <a:r>
              <a:rPr lang="fr" sz="800" u="sng">
                <a:solidFill>
                  <a:srgbClr val="1155CC"/>
                </a:solidFill>
                <a:latin typeface="Poppins"/>
                <a:ea typeface="Poppins"/>
                <a:cs typeface="Poppins"/>
                <a:sym typeface="Poppins"/>
                <a:hlinkClick r:id="rId7">
                  <a:extLst>
                    <a:ext uri="{A12FA001-AC4F-418D-AE19-62706E023703}">
                      <ahyp:hlinkClr val="tx"/>
                    </a:ext>
                  </a:extLst>
                </a:hlinkClick>
              </a:rPr>
              <a:t>voir la réfutation ➡️</a:t>
            </a:r>
            <a:endParaRPr sz="900">
              <a:solidFill>
                <a:srgbClr val="0000FF"/>
              </a:solidFill>
              <a:latin typeface="Poppins"/>
              <a:ea typeface="Poppins"/>
              <a:cs typeface="Poppins"/>
              <a:sym typeface="Poppins"/>
            </a:endParaRPr>
          </a:p>
          <a:p>
            <a:pPr indent="0" lvl="0" marL="0" rtl="0" algn="l">
              <a:lnSpc>
                <a:spcPct val="115000"/>
              </a:lnSpc>
              <a:spcBef>
                <a:spcPts val="1400"/>
              </a:spcBef>
              <a:spcAft>
                <a:spcPts val="0"/>
              </a:spcAft>
              <a:buClr>
                <a:schemeClr val="dk1"/>
              </a:buClr>
              <a:buSzPts val="1100"/>
              <a:buFont typeface="Arial"/>
              <a:buNone/>
            </a:pPr>
            <a:r>
              <a:rPr lang="fr" sz="1200">
                <a:solidFill>
                  <a:srgbClr val="666666"/>
                </a:solidFill>
                <a:latin typeface="Poppins"/>
                <a:ea typeface="Poppins"/>
                <a:cs typeface="Poppins"/>
                <a:sym typeface="Poppins"/>
              </a:rPr>
              <a:t>Argument 3</a:t>
            </a:r>
            <a:endParaRPr sz="1200">
              <a:solidFill>
                <a:srgbClr val="666666"/>
              </a:solidFill>
              <a:latin typeface="Poppins"/>
              <a:ea typeface="Poppins"/>
              <a:cs typeface="Poppins"/>
              <a:sym typeface="Poppins"/>
            </a:endParaRPr>
          </a:p>
          <a:p>
            <a:pPr indent="-285750" lvl="0" marL="457200" rtl="0" algn="l">
              <a:lnSpc>
                <a:spcPct val="115000"/>
              </a:lnSpc>
              <a:spcBef>
                <a:spcPts val="400"/>
              </a:spcBef>
              <a:spcAft>
                <a:spcPts val="0"/>
              </a:spcAft>
              <a:buClr>
                <a:schemeClr val="dk1"/>
              </a:buClr>
              <a:buSzPts val="900"/>
              <a:buFont typeface="Poppins"/>
              <a:buChar char="●"/>
            </a:pPr>
            <a:r>
              <a:rPr lang="fr" sz="900">
                <a:solidFill>
                  <a:schemeClr val="dk1"/>
                </a:solidFill>
                <a:latin typeface="Poppins"/>
                <a:ea typeface="Poppins"/>
                <a:cs typeface="Poppins"/>
                <a:sym typeface="Poppins"/>
              </a:rPr>
              <a:t>Car le Messager vous a apporté la vérité de la part de votre Seigneur.</a:t>
            </a:r>
            <a:endParaRPr sz="900">
              <a:solidFill>
                <a:schemeClr val="dk1"/>
              </a:solidFill>
              <a:latin typeface="Poppins"/>
              <a:ea typeface="Poppins"/>
              <a:cs typeface="Poppins"/>
              <a:sym typeface="Poppins"/>
            </a:endParaRPr>
          </a:p>
          <a:p>
            <a:pPr indent="-285750" lvl="0" marL="457200" rtl="0" algn="l">
              <a:lnSpc>
                <a:spcPct val="115000"/>
              </a:lnSpc>
              <a:spcBef>
                <a:spcPts val="1000"/>
              </a:spcBef>
              <a:spcAft>
                <a:spcPts val="0"/>
              </a:spcAft>
              <a:buClr>
                <a:schemeClr val="dk1"/>
              </a:buClr>
              <a:buSzPts val="900"/>
              <a:buFont typeface="Poppins"/>
              <a:buChar char="●"/>
            </a:pPr>
            <a:r>
              <a:rPr lang="fr" sz="900">
                <a:solidFill>
                  <a:schemeClr val="dk1"/>
                </a:solidFill>
                <a:latin typeface="Poppins"/>
                <a:ea typeface="Poppins"/>
                <a:cs typeface="Poppins"/>
                <a:sym typeface="Poppins"/>
              </a:rPr>
              <a:t>Alors Muhammad est le paraclet.</a:t>
            </a:r>
            <a:endParaRPr sz="900">
              <a:solidFill>
                <a:schemeClr val="dk1"/>
              </a:solidFill>
              <a:latin typeface="Poppins"/>
              <a:ea typeface="Poppins"/>
              <a:cs typeface="Poppins"/>
              <a:sym typeface="Poppins"/>
            </a:endParaRPr>
          </a:p>
          <a:p>
            <a:pPr indent="0" lvl="0" marL="0" rtl="0" algn="r">
              <a:lnSpc>
                <a:spcPct val="115000"/>
              </a:lnSpc>
              <a:spcBef>
                <a:spcPts val="1000"/>
              </a:spcBef>
              <a:spcAft>
                <a:spcPts val="1000"/>
              </a:spcAft>
              <a:buClr>
                <a:schemeClr val="dk1"/>
              </a:buClr>
              <a:buSzPts val="1100"/>
              <a:buFont typeface="Arial"/>
              <a:buNone/>
            </a:pPr>
            <a:r>
              <a:rPr lang="fr" sz="800" u="sng">
                <a:solidFill>
                  <a:srgbClr val="1155CC"/>
                </a:solidFill>
                <a:latin typeface="Poppins"/>
                <a:ea typeface="Poppins"/>
                <a:cs typeface="Poppins"/>
                <a:sym typeface="Poppins"/>
                <a:hlinkClick r:id="rId8">
                  <a:extLst>
                    <a:ext uri="{A12FA001-AC4F-418D-AE19-62706E023703}">
                      <ahyp:hlinkClr val="tx"/>
                    </a:ext>
                  </a:extLst>
                </a:hlinkClick>
              </a:rPr>
              <a:t>voir la réfutation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014ae79438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2014ae79438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800"/>
              </a:spcBef>
              <a:spcAft>
                <a:spcPts val="0"/>
              </a:spcAft>
              <a:buClr>
                <a:schemeClr val="dk1"/>
              </a:buClr>
              <a:buSzPts val="1100"/>
              <a:buFont typeface="Arial"/>
              <a:buNone/>
            </a:pPr>
            <a:r>
              <a:rPr lang="fr" sz="1500">
                <a:solidFill>
                  <a:schemeClr val="dk1"/>
                </a:solidFill>
                <a:latin typeface="Poppins"/>
                <a:ea typeface="Poppins"/>
                <a:cs typeface="Poppins"/>
                <a:sym typeface="Poppins"/>
              </a:rPr>
              <a:t>Periklytos / Περίκλυτος</a:t>
            </a:r>
            <a:endParaRPr sz="1500">
              <a:solidFill>
                <a:schemeClr val="dk1"/>
              </a:solidFill>
              <a:latin typeface="Poppins"/>
              <a:ea typeface="Poppins"/>
              <a:cs typeface="Poppins"/>
              <a:sym typeface="Poppins"/>
            </a:endParaRPr>
          </a:p>
          <a:p>
            <a:pPr indent="0" lvl="0" marL="0" rtl="0" algn="l">
              <a:lnSpc>
                <a:spcPct val="115000"/>
              </a:lnSpc>
              <a:spcBef>
                <a:spcPts val="1000"/>
              </a:spcBef>
              <a:spcAft>
                <a:spcPts val="0"/>
              </a:spcAft>
              <a:buClr>
                <a:schemeClr val="dk1"/>
              </a:buClr>
              <a:buSzPts val="1100"/>
              <a:buFont typeface="Arial"/>
              <a:buNone/>
            </a:pPr>
            <a:r>
              <a:rPr lang="fr" sz="900">
                <a:solidFill>
                  <a:schemeClr val="dk1"/>
                </a:solidFill>
                <a:latin typeface="Poppins"/>
                <a:ea typeface="Poppins"/>
                <a:cs typeface="Poppins"/>
                <a:sym typeface="Poppins"/>
              </a:rPr>
              <a:t>Periklytos (Περίκλυτος) est un mot d'origine grecque qui signifie « (Epic) </a:t>
            </a:r>
            <a:r>
              <a:rPr b="1" lang="fr" sz="900">
                <a:solidFill>
                  <a:schemeClr val="dk1"/>
                </a:solidFill>
                <a:latin typeface="Poppins"/>
                <a:ea typeface="Poppins"/>
                <a:cs typeface="Poppins"/>
                <a:sym typeface="Poppins"/>
              </a:rPr>
              <a:t>très célèbre, très renommé</a:t>
            </a:r>
            <a:r>
              <a:rPr lang="fr" sz="900">
                <a:solidFill>
                  <a:schemeClr val="dk1"/>
                </a:solidFill>
                <a:latin typeface="Poppins"/>
                <a:ea typeface="Poppins"/>
                <a:cs typeface="Poppins"/>
                <a:sym typeface="Poppins"/>
              </a:rPr>
              <a:t> ».</a:t>
            </a:r>
            <a:endParaRPr sz="900">
              <a:solidFill>
                <a:schemeClr val="dk1"/>
              </a:solidFill>
              <a:latin typeface="Poppins"/>
              <a:ea typeface="Poppins"/>
              <a:cs typeface="Poppins"/>
              <a:sym typeface="Poppins"/>
            </a:endParaRPr>
          </a:p>
          <a:p>
            <a:pPr indent="0" lvl="0" marL="0" rtl="0" algn="r">
              <a:lnSpc>
                <a:spcPct val="115000"/>
              </a:lnSpc>
              <a:spcBef>
                <a:spcPts val="1000"/>
              </a:spcBef>
              <a:spcAft>
                <a:spcPts val="0"/>
              </a:spcAft>
              <a:buClr>
                <a:schemeClr val="dk1"/>
              </a:buClr>
              <a:buSzPts val="1100"/>
              <a:buFont typeface="Arial"/>
              <a:buNone/>
            </a:pPr>
            <a:r>
              <a:rPr lang="fr" sz="1000">
                <a:solidFill>
                  <a:schemeClr val="dk1"/>
                </a:solidFill>
                <a:latin typeface="Poppins"/>
                <a:ea typeface="Poppins"/>
                <a:cs typeface="Poppins"/>
                <a:sym typeface="Poppins"/>
              </a:rPr>
              <a:t>Source: </a:t>
            </a:r>
            <a:r>
              <a:rPr lang="fr" sz="1000" u="sng">
                <a:solidFill>
                  <a:srgbClr val="1155CC"/>
                </a:solidFill>
                <a:latin typeface="Poppins"/>
                <a:ea typeface="Poppins"/>
                <a:cs typeface="Poppins"/>
                <a:sym typeface="Poppins"/>
                <a:hlinkClick r:id="rId2">
                  <a:extLst>
                    <a:ext uri="{A12FA001-AC4F-418D-AE19-62706E023703}">
                      <ahyp:hlinkClr val="tx"/>
                    </a:ext>
                  </a:extLst>
                </a:hlinkClick>
              </a:rPr>
              <a:t>wiktionary</a:t>
            </a:r>
            <a:endParaRPr sz="1000">
              <a:solidFill>
                <a:schemeClr val="dk1"/>
              </a:solidFill>
              <a:latin typeface="Poppins"/>
              <a:ea typeface="Poppins"/>
              <a:cs typeface="Poppins"/>
              <a:sym typeface="Poppins"/>
            </a:endParaRPr>
          </a:p>
          <a:p>
            <a:pPr indent="0" lvl="0" marL="0" rtl="0" algn="l">
              <a:lnSpc>
                <a:spcPct val="115000"/>
              </a:lnSpc>
              <a:spcBef>
                <a:spcPts val="1000"/>
              </a:spcBef>
              <a:spcAft>
                <a:spcPts val="0"/>
              </a:spcAft>
              <a:buClr>
                <a:schemeClr val="dk1"/>
              </a:buClr>
              <a:buSzPts val="1100"/>
              <a:buFont typeface="Arial"/>
              <a:buNone/>
            </a:pPr>
            <a:r>
              <a:rPr lang="fr" sz="900">
                <a:solidFill>
                  <a:schemeClr val="dk1"/>
                </a:solidFill>
                <a:latin typeface="Poppins"/>
                <a:ea typeface="Poppins"/>
                <a:cs typeface="Poppins"/>
                <a:sym typeface="Poppins"/>
              </a:rPr>
              <a:t>Periklytos (Περίκλυτος)</a:t>
            </a:r>
            <a:endParaRPr sz="900">
              <a:solidFill>
                <a:schemeClr val="dk1"/>
              </a:solidFill>
              <a:latin typeface="Poppins"/>
              <a:ea typeface="Poppins"/>
              <a:cs typeface="Poppins"/>
              <a:sym typeface="Poppins"/>
            </a:endParaRPr>
          </a:p>
          <a:p>
            <a:pPr indent="0" lvl="0" marL="0" rtl="0" algn="l">
              <a:lnSpc>
                <a:spcPct val="115000"/>
              </a:lnSpc>
              <a:spcBef>
                <a:spcPts val="1000"/>
              </a:spcBef>
              <a:spcAft>
                <a:spcPts val="0"/>
              </a:spcAft>
              <a:buClr>
                <a:schemeClr val="dk1"/>
              </a:buClr>
              <a:buSzPts val="1100"/>
              <a:buFont typeface="Arial"/>
              <a:buNone/>
            </a:pPr>
            <a:r>
              <a:rPr lang="fr" sz="900">
                <a:solidFill>
                  <a:schemeClr val="dk1"/>
                </a:solidFill>
                <a:latin typeface="Poppins"/>
                <a:ea typeface="Poppins"/>
                <a:cs typeface="Poppins"/>
                <a:sym typeface="Poppins"/>
              </a:rPr>
              <a:t>[Qqn, qqch] </a:t>
            </a:r>
            <a:r>
              <a:rPr b="1" lang="fr" sz="900">
                <a:solidFill>
                  <a:schemeClr val="dk1"/>
                </a:solidFill>
                <a:latin typeface="Poppins"/>
                <a:ea typeface="Poppins"/>
                <a:cs typeface="Poppins"/>
                <a:sym typeface="Poppins"/>
              </a:rPr>
              <a:t>très illustre</a:t>
            </a:r>
            <a:r>
              <a:rPr lang="fr" sz="900">
                <a:solidFill>
                  <a:schemeClr val="dk1"/>
                </a:solidFill>
                <a:latin typeface="Poppins"/>
                <a:ea typeface="Poppins"/>
                <a:cs typeface="Poppins"/>
                <a:sym typeface="Poppins"/>
              </a:rPr>
              <a:t>.</a:t>
            </a:r>
            <a:endParaRPr sz="900">
              <a:solidFill>
                <a:schemeClr val="dk1"/>
              </a:solidFill>
              <a:latin typeface="Poppins"/>
              <a:ea typeface="Poppins"/>
              <a:cs typeface="Poppins"/>
              <a:sym typeface="Poppins"/>
            </a:endParaRPr>
          </a:p>
          <a:p>
            <a:pPr indent="0" lvl="0" marL="0" rtl="0" algn="r">
              <a:lnSpc>
                <a:spcPct val="115000"/>
              </a:lnSpc>
              <a:spcBef>
                <a:spcPts val="1000"/>
              </a:spcBef>
              <a:spcAft>
                <a:spcPts val="0"/>
              </a:spcAft>
              <a:buClr>
                <a:schemeClr val="dk1"/>
              </a:buClr>
              <a:buSzPts val="1100"/>
              <a:buFont typeface="Arial"/>
              <a:buNone/>
            </a:pPr>
            <a:r>
              <a:rPr lang="fr" sz="1000">
                <a:solidFill>
                  <a:schemeClr val="dk1"/>
                </a:solidFill>
                <a:latin typeface="Poppins"/>
                <a:ea typeface="Poppins"/>
                <a:cs typeface="Poppins"/>
                <a:sym typeface="Poppins"/>
              </a:rPr>
              <a:t>Source: </a:t>
            </a:r>
            <a:r>
              <a:rPr lang="fr" sz="1000" u="sng">
                <a:solidFill>
                  <a:srgbClr val="1155CC"/>
                </a:solidFill>
                <a:latin typeface="Poppins"/>
                <a:ea typeface="Poppins"/>
                <a:cs typeface="Poppins"/>
                <a:sym typeface="Poppins"/>
                <a:hlinkClick r:id="rId3">
                  <a:extLst>
                    <a:ext uri="{A12FA001-AC4F-418D-AE19-62706E023703}">
                      <ahyp:hlinkClr val="tx"/>
                    </a:ext>
                  </a:extLst>
                </a:hlinkClick>
              </a:rPr>
              <a:t>Bailly</a:t>
            </a:r>
            <a:endParaRPr sz="1000">
              <a:solidFill>
                <a:schemeClr val="dk1"/>
              </a:solidFill>
              <a:latin typeface="Poppins"/>
              <a:ea typeface="Poppins"/>
              <a:cs typeface="Poppins"/>
              <a:sym typeface="Poppins"/>
            </a:endParaRPr>
          </a:p>
          <a:p>
            <a:pPr indent="0" lvl="0" marL="0" rtl="0" algn="l">
              <a:lnSpc>
                <a:spcPct val="115000"/>
              </a:lnSpc>
              <a:spcBef>
                <a:spcPts val="1000"/>
              </a:spcBef>
              <a:spcAft>
                <a:spcPts val="0"/>
              </a:spcAft>
              <a:buClr>
                <a:schemeClr val="dk1"/>
              </a:buClr>
              <a:buSzPts val="1100"/>
              <a:buFont typeface="Arial"/>
              <a:buNone/>
            </a:pPr>
            <a:r>
              <a:rPr lang="fr" sz="900">
                <a:solidFill>
                  <a:schemeClr val="dk1"/>
                </a:solidFill>
                <a:latin typeface="Poppins"/>
                <a:ea typeface="Poppins"/>
                <a:cs typeface="Poppins"/>
                <a:sym typeface="Poppins"/>
              </a:rPr>
              <a:t>Periklytos (Περίκλυτος)</a:t>
            </a:r>
            <a:endParaRPr sz="900">
              <a:solidFill>
                <a:schemeClr val="dk1"/>
              </a:solidFill>
              <a:latin typeface="Poppins"/>
              <a:ea typeface="Poppins"/>
              <a:cs typeface="Poppins"/>
              <a:sym typeface="Poppins"/>
            </a:endParaRPr>
          </a:p>
          <a:p>
            <a:pPr indent="0" lvl="0" marL="0" rtl="0" algn="l">
              <a:lnSpc>
                <a:spcPct val="115000"/>
              </a:lnSpc>
              <a:spcBef>
                <a:spcPts val="1000"/>
              </a:spcBef>
              <a:spcAft>
                <a:spcPts val="0"/>
              </a:spcAft>
              <a:buClr>
                <a:schemeClr val="dk1"/>
              </a:buClr>
              <a:buSzPts val="1100"/>
              <a:buFont typeface="Arial"/>
              <a:buNone/>
            </a:pPr>
            <a:r>
              <a:rPr lang="fr" sz="900">
                <a:solidFill>
                  <a:schemeClr val="dk1"/>
                </a:solidFill>
                <a:latin typeface="Poppins"/>
                <a:ea typeface="Poppins"/>
                <a:cs typeface="Poppins"/>
                <a:sym typeface="Poppins"/>
              </a:rPr>
              <a:t>[Qqn, qqch] </a:t>
            </a:r>
            <a:r>
              <a:rPr b="1" lang="fr" sz="900">
                <a:solidFill>
                  <a:schemeClr val="dk1"/>
                </a:solidFill>
                <a:latin typeface="Poppins"/>
                <a:ea typeface="Poppins"/>
                <a:cs typeface="Poppins"/>
                <a:sym typeface="Poppins"/>
              </a:rPr>
              <a:t>très renommé ou célèbre</a:t>
            </a:r>
            <a:r>
              <a:rPr lang="fr" sz="900">
                <a:solidFill>
                  <a:schemeClr val="dk1"/>
                </a:solidFill>
                <a:latin typeface="Poppins"/>
                <a:ea typeface="Poppins"/>
                <a:cs typeface="Poppins"/>
                <a:sym typeface="Poppins"/>
              </a:rPr>
              <a:t>.</a:t>
            </a:r>
            <a:endParaRPr sz="900">
              <a:solidFill>
                <a:schemeClr val="dk1"/>
              </a:solidFill>
              <a:latin typeface="Poppins"/>
              <a:ea typeface="Poppins"/>
              <a:cs typeface="Poppins"/>
              <a:sym typeface="Poppins"/>
            </a:endParaRPr>
          </a:p>
          <a:p>
            <a:pPr indent="0" lvl="0" marL="0" rtl="0" algn="r">
              <a:lnSpc>
                <a:spcPct val="115000"/>
              </a:lnSpc>
              <a:spcBef>
                <a:spcPts val="1000"/>
              </a:spcBef>
              <a:spcAft>
                <a:spcPts val="0"/>
              </a:spcAft>
              <a:buClr>
                <a:schemeClr val="dk1"/>
              </a:buClr>
              <a:buSzPts val="1100"/>
              <a:buFont typeface="Arial"/>
              <a:buNone/>
            </a:pPr>
            <a:r>
              <a:rPr lang="fr" sz="1000">
                <a:solidFill>
                  <a:schemeClr val="dk1"/>
                </a:solidFill>
                <a:latin typeface="Poppins"/>
                <a:ea typeface="Poppins"/>
                <a:cs typeface="Poppins"/>
                <a:sym typeface="Poppins"/>
              </a:rPr>
              <a:t>Source: </a:t>
            </a:r>
            <a:r>
              <a:rPr lang="fr" sz="1000" u="sng">
                <a:solidFill>
                  <a:srgbClr val="1155CC"/>
                </a:solidFill>
                <a:latin typeface="Poppins"/>
                <a:ea typeface="Poppins"/>
                <a:cs typeface="Poppins"/>
                <a:sym typeface="Poppins"/>
                <a:hlinkClick r:id="rId4">
                  <a:extLst>
                    <a:ext uri="{A12FA001-AC4F-418D-AE19-62706E023703}">
                      <ahyp:hlinkClr val="tx"/>
                    </a:ext>
                  </a:extLst>
                </a:hlinkClick>
              </a:rPr>
              <a:t>Un dictionnaire homérique pour les écoles et les collèges (1895)</a:t>
            </a:r>
            <a:endParaRPr sz="1000">
              <a:solidFill>
                <a:schemeClr val="dk1"/>
              </a:solidFill>
              <a:latin typeface="Poppins"/>
              <a:ea typeface="Poppins"/>
              <a:cs typeface="Poppins"/>
              <a:sym typeface="Poppins"/>
            </a:endParaRPr>
          </a:p>
          <a:p>
            <a:pPr indent="0" lvl="0" marL="0" rtl="0" algn="l">
              <a:lnSpc>
                <a:spcPct val="115000"/>
              </a:lnSpc>
              <a:spcBef>
                <a:spcPts val="1000"/>
              </a:spcBef>
              <a:spcAft>
                <a:spcPts val="0"/>
              </a:spcAft>
              <a:buClr>
                <a:schemeClr val="dk1"/>
              </a:buClr>
              <a:buSzPts val="1100"/>
              <a:buFont typeface="Arial"/>
              <a:buNone/>
            </a:pPr>
            <a:r>
              <a:rPr lang="fr" sz="900">
                <a:solidFill>
                  <a:schemeClr val="dk1"/>
                </a:solidFill>
                <a:latin typeface="Poppins"/>
                <a:ea typeface="Poppins"/>
                <a:cs typeface="Poppins"/>
                <a:sym typeface="Poppins"/>
              </a:rPr>
              <a:t>Periklytos (Περίκλυτος)</a:t>
            </a:r>
            <a:endParaRPr sz="900">
              <a:solidFill>
                <a:schemeClr val="dk1"/>
              </a:solidFill>
              <a:latin typeface="Poppins"/>
              <a:ea typeface="Poppins"/>
              <a:cs typeface="Poppins"/>
              <a:sym typeface="Poppins"/>
            </a:endParaRPr>
          </a:p>
          <a:p>
            <a:pPr indent="0" lvl="0" marL="0" rtl="0" algn="r">
              <a:lnSpc>
                <a:spcPct val="115000"/>
              </a:lnSpc>
              <a:spcBef>
                <a:spcPts val="1000"/>
              </a:spcBef>
              <a:spcAft>
                <a:spcPts val="0"/>
              </a:spcAft>
              <a:buClr>
                <a:schemeClr val="dk1"/>
              </a:buClr>
              <a:buSzPts val="1100"/>
              <a:buFont typeface="Arial"/>
              <a:buNone/>
            </a:pPr>
            <a:r>
              <a:rPr lang="fr" sz="900">
                <a:solidFill>
                  <a:schemeClr val="dk1"/>
                </a:solidFill>
                <a:latin typeface="Poppins"/>
                <a:ea typeface="Poppins"/>
                <a:cs typeface="Poppins"/>
                <a:sym typeface="Poppins"/>
              </a:rPr>
              <a:t>LSJ perikluto/s</a:t>
            </a:r>
            <a:endParaRPr sz="900">
              <a:solidFill>
                <a:schemeClr val="dk1"/>
              </a:solidFill>
              <a:latin typeface="Poppins"/>
              <a:ea typeface="Poppins"/>
              <a:cs typeface="Poppins"/>
              <a:sym typeface="Poppins"/>
            </a:endParaRPr>
          </a:p>
          <a:p>
            <a:pPr indent="-285750" lvl="0" marL="457200" rtl="0" algn="l">
              <a:lnSpc>
                <a:spcPct val="115000"/>
              </a:lnSpc>
              <a:spcBef>
                <a:spcPts val="1000"/>
              </a:spcBef>
              <a:spcAft>
                <a:spcPts val="0"/>
              </a:spcAft>
              <a:buClr>
                <a:schemeClr val="dk1"/>
              </a:buClr>
              <a:buSzPts val="900"/>
              <a:buFont typeface="Poppins"/>
              <a:buAutoNum type="arabicPeriod"/>
            </a:pPr>
            <a:r>
              <a:rPr lang="fr" sz="900">
                <a:solidFill>
                  <a:schemeClr val="dk1"/>
                </a:solidFill>
                <a:latin typeface="Poppins"/>
                <a:ea typeface="Poppins"/>
                <a:cs typeface="Poppins"/>
                <a:sym typeface="Poppins"/>
              </a:rPr>
              <a:t>[Qqn, qqch] </a:t>
            </a:r>
            <a:r>
              <a:rPr b="1" lang="fr" sz="900">
                <a:solidFill>
                  <a:schemeClr val="dk1"/>
                </a:solidFill>
                <a:latin typeface="Poppins"/>
                <a:ea typeface="Poppins"/>
                <a:cs typeface="Poppins"/>
                <a:sym typeface="Poppins"/>
              </a:rPr>
              <a:t>célèbre, renommé</a:t>
            </a:r>
            <a:r>
              <a:rPr lang="fr" sz="900">
                <a:solidFill>
                  <a:schemeClr val="dk1"/>
                </a:solidFill>
                <a:latin typeface="Poppins"/>
                <a:ea typeface="Poppins"/>
                <a:cs typeface="Poppins"/>
                <a:sym typeface="Poppins"/>
              </a:rPr>
              <a:t>. [Dit ] d'Héphaïstos, des héros, d'un ménestrel, de lieux, (ville ἄστυ), des choses, (cadeaux δῶρα, oeuvres ἔργα), excellent, noble.</a:t>
            </a:r>
            <a:endParaRPr sz="900">
              <a:solidFill>
                <a:schemeClr val="dk1"/>
              </a:solidFill>
              <a:latin typeface="Poppins"/>
              <a:ea typeface="Poppins"/>
              <a:cs typeface="Poppins"/>
              <a:sym typeface="Poppins"/>
            </a:endParaRPr>
          </a:p>
          <a:p>
            <a:pPr indent="0" lvl="0" marL="0" rtl="0" algn="r">
              <a:lnSpc>
                <a:spcPct val="115000"/>
              </a:lnSpc>
              <a:spcBef>
                <a:spcPts val="1000"/>
              </a:spcBef>
              <a:spcAft>
                <a:spcPts val="0"/>
              </a:spcAft>
              <a:buClr>
                <a:schemeClr val="dk1"/>
              </a:buClr>
              <a:buSzPts val="1100"/>
              <a:buFont typeface="Arial"/>
              <a:buNone/>
            </a:pPr>
            <a:r>
              <a:rPr lang="fr" sz="1000">
                <a:solidFill>
                  <a:schemeClr val="dk1"/>
                </a:solidFill>
                <a:latin typeface="Poppins"/>
                <a:ea typeface="Poppins"/>
                <a:cs typeface="Poppins"/>
                <a:sym typeface="Poppins"/>
              </a:rPr>
              <a:t>Source: </a:t>
            </a:r>
            <a:r>
              <a:rPr lang="fr" sz="1000" u="sng">
                <a:solidFill>
                  <a:srgbClr val="1155CC"/>
                </a:solidFill>
                <a:latin typeface="Poppins"/>
                <a:ea typeface="Poppins"/>
                <a:cs typeface="Poppins"/>
                <a:sym typeface="Poppins"/>
                <a:hlinkClick r:id="rId5">
                  <a:extLst>
                    <a:ext uri="{A12FA001-AC4F-418D-AE19-62706E023703}">
                      <ahyp:hlinkClr val="tx"/>
                    </a:ext>
                  </a:extLst>
                </a:hlinkClick>
              </a:rPr>
              <a:t>Henry George Liddell, Robert Scott, un lexique grec-anglais</a:t>
            </a:r>
            <a:endParaRPr sz="1000">
              <a:solidFill>
                <a:schemeClr val="dk1"/>
              </a:solidFill>
              <a:latin typeface="Poppins"/>
              <a:ea typeface="Poppins"/>
              <a:cs typeface="Poppins"/>
              <a:sym typeface="Poppins"/>
            </a:endParaRPr>
          </a:p>
          <a:p>
            <a:pPr indent="0" lvl="0" marL="0" rtl="0" algn="l">
              <a:lnSpc>
                <a:spcPct val="115000"/>
              </a:lnSpc>
              <a:spcBef>
                <a:spcPts val="1000"/>
              </a:spcBef>
              <a:spcAft>
                <a:spcPts val="0"/>
              </a:spcAft>
              <a:buClr>
                <a:schemeClr val="dk1"/>
              </a:buClr>
              <a:buSzPts val="1100"/>
              <a:buFont typeface="Arial"/>
              <a:buNone/>
            </a:pPr>
            <a:r>
              <a:rPr lang="fr" sz="900">
                <a:solidFill>
                  <a:schemeClr val="dk1"/>
                </a:solidFill>
                <a:latin typeface="Poppins"/>
                <a:ea typeface="Poppins"/>
                <a:cs typeface="Poppins"/>
                <a:sym typeface="Poppins"/>
              </a:rPr>
              <a:t>Periklytos (Περίκλυτος)</a:t>
            </a:r>
            <a:endParaRPr sz="900">
              <a:solidFill>
                <a:schemeClr val="dk1"/>
              </a:solidFill>
              <a:latin typeface="Poppins"/>
              <a:ea typeface="Poppins"/>
              <a:cs typeface="Poppins"/>
              <a:sym typeface="Poppins"/>
            </a:endParaRPr>
          </a:p>
          <a:p>
            <a:pPr indent="0" lvl="0" marL="0" rtl="0" algn="r">
              <a:lnSpc>
                <a:spcPct val="115000"/>
              </a:lnSpc>
              <a:spcBef>
                <a:spcPts val="1000"/>
              </a:spcBef>
              <a:spcAft>
                <a:spcPts val="0"/>
              </a:spcAft>
              <a:buClr>
                <a:schemeClr val="dk1"/>
              </a:buClr>
              <a:buSzPts val="1100"/>
              <a:buFont typeface="Arial"/>
              <a:buNone/>
            </a:pPr>
            <a:r>
              <a:rPr lang="fr" sz="900">
                <a:solidFill>
                  <a:schemeClr val="dk1"/>
                </a:solidFill>
                <a:latin typeface="Poppins"/>
                <a:ea typeface="Poppins"/>
                <a:cs typeface="Poppins"/>
                <a:sym typeface="Poppins"/>
              </a:rPr>
              <a:t>perikluto/s</a:t>
            </a:r>
            <a:endParaRPr sz="900">
              <a:solidFill>
                <a:schemeClr val="dk1"/>
              </a:solidFill>
              <a:latin typeface="Poppins"/>
              <a:ea typeface="Poppins"/>
              <a:cs typeface="Poppins"/>
              <a:sym typeface="Poppins"/>
            </a:endParaRPr>
          </a:p>
          <a:p>
            <a:pPr indent="-285750" lvl="0" marL="457200" rtl="0" algn="l">
              <a:lnSpc>
                <a:spcPct val="115000"/>
              </a:lnSpc>
              <a:spcBef>
                <a:spcPts val="1000"/>
              </a:spcBef>
              <a:spcAft>
                <a:spcPts val="0"/>
              </a:spcAft>
              <a:buClr>
                <a:schemeClr val="dk1"/>
              </a:buClr>
              <a:buSzPts val="900"/>
              <a:buFont typeface="Poppins"/>
              <a:buAutoNum type="arabicPeriod"/>
            </a:pPr>
            <a:r>
              <a:rPr lang="fr" sz="900">
                <a:solidFill>
                  <a:schemeClr val="dk1"/>
                </a:solidFill>
                <a:latin typeface="Poppins"/>
                <a:ea typeface="Poppins"/>
                <a:cs typeface="Poppins"/>
                <a:sym typeface="Poppins"/>
              </a:rPr>
              <a:t>Entendu parler aux alentours, </a:t>
            </a:r>
            <a:r>
              <a:rPr b="1" lang="fr" sz="900">
                <a:solidFill>
                  <a:schemeClr val="dk1"/>
                </a:solidFill>
                <a:latin typeface="Poppins"/>
                <a:ea typeface="Poppins"/>
                <a:cs typeface="Poppins"/>
                <a:sym typeface="Poppins"/>
              </a:rPr>
              <a:t>célèbre, renommé, glorieux</a:t>
            </a:r>
            <a:r>
              <a:rPr lang="fr" sz="900">
                <a:solidFill>
                  <a:schemeClr val="dk1"/>
                </a:solidFill>
                <a:latin typeface="Poppins"/>
                <a:ea typeface="Poppins"/>
                <a:cs typeface="Poppins"/>
                <a:sym typeface="Poppins"/>
              </a:rPr>
              <a:t>, </a:t>
            </a:r>
            <a:r>
              <a:rPr i="1" lang="fr" sz="900">
                <a:solidFill>
                  <a:schemeClr val="dk1"/>
                </a:solidFill>
                <a:latin typeface="Poppins"/>
                <a:ea typeface="Poppins"/>
                <a:cs typeface="Poppins"/>
                <a:sym typeface="Poppins"/>
              </a:rPr>
              <a:t>inclytus</a:t>
            </a:r>
            <a:r>
              <a:rPr lang="fr" sz="900">
                <a:solidFill>
                  <a:schemeClr val="dk1"/>
                </a:solidFill>
                <a:latin typeface="Poppins"/>
                <a:ea typeface="Poppins"/>
                <a:cs typeface="Poppins"/>
                <a:sym typeface="Poppins"/>
              </a:rPr>
              <a:t> en latin.</a:t>
            </a:r>
            <a:endParaRPr sz="900">
              <a:solidFill>
                <a:schemeClr val="dk1"/>
              </a:solidFill>
              <a:latin typeface="Poppins"/>
              <a:ea typeface="Poppins"/>
              <a:cs typeface="Poppins"/>
              <a:sym typeface="Poppins"/>
            </a:endParaRPr>
          </a:p>
          <a:p>
            <a:pPr indent="0" lvl="0" marL="0" rtl="0" algn="r">
              <a:lnSpc>
                <a:spcPct val="115000"/>
              </a:lnSpc>
              <a:spcBef>
                <a:spcPts val="1000"/>
              </a:spcBef>
              <a:spcAft>
                <a:spcPts val="0"/>
              </a:spcAft>
              <a:buClr>
                <a:schemeClr val="dk1"/>
              </a:buClr>
              <a:buSzPts val="1100"/>
              <a:buFont typeface="Arial"/>
              <a:buNone/>
            </a:pPr>
            <a:r>
              <a:rPr lang="fr" sz="1000">
                <a:solidFill>
                  <a:schemeClr val="dk1"/>
                </a:solidFill>
                <a:latin typeface="Poppins"/>
                <a:ea typeface="Poppins"/>
                <a:cs typeface="Poppins"/>
                <a:sym typeface="Poppins"/>
              </a:rPr>
              <a:t>Source: </a:t>
            </a:r>
            <a:r>
              <a:rPr lang="fr" sz="1000" u="sng">
                <a:solidFill>
                  <a:srgbClr val="1155CC"/>
                </a:solidFill>
                <a:latin typeface="Poppins"/>
                <a:ea typeface="Poppins"/>
                <a:cs typeface="Poppins"/>
                <a:sym typeface="Poppins"/>
                <a:hlinkClick r:id="rId6">
                  <a:extLst>
                    <a:ext uri="{A12FA001-AC4F-418D-AE19-62706E023703}">
                      <ahyp:hlinkClr val="tx"/>
                    </a:ext>
                  </a:extLst>
                </a:hlinkClick>
              </a:rPr>
              <a:t>Liddell et Scott. Un lexique grec-anglais intermédiaire</a:t>
            </a:r>
            <a:endParaRPr sz="1000">
              <a:solidFill>
                <a:schemeClr val="dk1"/>
              </a:solidFill>
              <a:latin typeface="Poppins"/>
              <a:ea typeface="Poppins"/>
              <a:cs typeface="Poppins"/>
              <a:sym typeface="Poppins"/>
            </a:endParaRPr>
          </a:p>
          <a:p>
            <a:pPr indent="0" lvl="0" marL="0" rtl="0" algn="l">
              <a:spcBef>
                <a:spcPts val="100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g201721a77e0_0_2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2" name="Google Shape;432;g201721a77e0_0_2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600"/>
              </a:spcBef>
              <a:spcAft>
                <a:spcPts val="0"/>
              </a:spcAft>
              <a:buClr>
                <a:schemeClr val="dk1"/>
              </a:buClr>
              <a:buSzPts val="1100"/>
              <a:buFont typeface="Arial"/>
              <a:buNone/>
            </a:pPr>
            <a:r>
              <a:rPr lang="fr" sz="1400">
                <a:solidFill>
                  <a:srgbClr val="434343"/>
                </a:solidFill>
                <a:latin typeface="Poppins"/>
                <a:ea typeface="Poppins"/>
                <a:cs typeface="Poppins"/>
                <a:sym typeface="Poppins"/>
              </a:rPr>
              <a:t>Réfutation</a:t>
            </a:r>
            <a:endParaRPr>
              <a:solidFill>
                <a:schemeClr val="dk1"/>
              </a:solidFill>
              <a:latin typeface="Poppins"/>
              <a:ea typeface="Poppins"/>
              <a:cs typeface="Poppins"/>
              <a:sym typeface="Poppins"/>
            </a:endParaRPr>
          </a:p>
          <a:p>
            <a:pPr indent="0" lvl="0" marL="0" rtl="0" algn="l">
              <a:lnSpc>
                <a:spcPct val="115000"/>
              </a:lnSpc>
              <a:spcBef>
                <a:spcPts val="1400"/>
              </a:spcBef>
              <a:spcAft>
                <a:spcPts val="0"/>
              </a:spcAft>
              <a:buClr>
                <a:schemeClr val="dk1"/>
              </a:buClr>
              <a:buSzPts val="1100"/>
              <a:buFont typeface="Arial"/>
              <a:buNone/>
            </a:pPr>
            <a:r>
              <a:rPr lang="fr" sz="1200">
                <a:solidFill>
                  <a:srgbClr val="666666"/>
                </a:solidFill>
                <a:latin typeface="Poppins"/>
                <a:ea typeface="Poppins"/>
                <a:cs typeface="Poppins"/>
                <a:sym typeface="Poppins"/>
              </a:rPr>
              <a:t>Réfutation 1 </a:t>
            </a:r>
            <a:r>
              <a:rPr baseline="30000" lang="fr" sz="1200">
                <a:solidFill>
                  <a:srgbClr val="666666"/>
                </a:solidFill>
                <a:latin typeface="Poppins"/>
                <a:ea typeface="Poppins"/>
                <a:cs typeface="Poppins"/>
                <a:sym typeface="Poppins"/>
              </a:rPr>
              <a:t>Jour de la résurrection</a:t>
            </a:r>
            <a:r>
              <a:rPr lang="fr" sz="1200">
                <a:solidFill>
                  <a:srgbClr val="666666"/>
                </a:solidFill>
                <a:latin typeface="Poppins"/>
                <a:ea typeface="Poppins"/>
                <a:cs typeface="Poppins"/>
                <a:sym typeface="Poppins"/>
              </a:rPr>
              <a:t> / </a:t>
            </a:r>
            <a:r>
              <a:rPr baseline="-25000" lang="fr" sz="1200" u="sng">
                <a:solidFill>
                  <a:srgbClr val="1155CC"/>
                </a:solidFill>
                <a:latin typeface="Poppins"/>
                <a:ea typeface="Poppins"/>
                <a:cs typeface="Poppins"/>
                <a:sym typeface="Poppins"/>
                <a:hlinkClick r:id="rId2">
                  <a:extLst>
                    <a:ext uri="{A12FA001-AC4F-418D-AE19-62706E023703}">
                      <ahyp:hlinkClr val="tx"/>
                    </a:ext>
                  </a:extLst>
                </a:hlinkClick>
              </a:rPr>
              <a:t>Arg 1</a:t>
            </a:r>
            <a:endParaRPr>
              <a:solidFill>
                <a:schemeClr val="dk1"/>
              </a:solidFill>
              <a:latin typeface="Poppins"/>
              <a:ea typeface="Poppins"/>
              <a:cs typeface="Poppins"/>
              <a:sym typeface="Poppins"/>
            </a:endParaRPr>
          </a:p>
          <a:p>
            <a:pPr indent="0" lvl="0" marL="0" rtl="0" algn="l">
              <a:lnSpc>
                <a:spcPct val="115000"/>
              </a:lnSpc>
              <a:spcBef>
                <a:spcPts val="1000"/>
              </a:spcBef>
              <a:spcAft>
                <a:spcPts val="0"/>
              </a:spcAft>
              <a:buClr>
                <a:schemeClr val="dk1"/>
              </a:buClr>
              <a:buSzPts val="1100"/>
              <a:buFont typeface="Arial"/>
              <a:buNone/>
            </a:pPr>
            <a:r>
              <a:rPr i="1" lang="fr" sz="900" u="sng">
                <a:solidFill>
                  <a:schemeClr val="dk1"/>
                </a:solidFill>
                <a:latin typeface="Poppins"/>
                <a:ea typeface="Poppins"/>
                <a:cs typeface="Poppins"/>
                <a:sym typeface="Poppins"/>
              </a:rPr>
              <a:t>Comment la prophétie ne concerne-t-elle pas le jour de la résurrection ?</a:t>
            </a:r>
            <a:endParaRPr i="1" sz="900" u="sng">
              <a:solidFill>
                <a:schemeClr val="dk1"/>
              </a:solidFill>
              <a:latin typeface="Poppins"/>
              <a:ea typeface="Poppins"/>
              <a:cs typeface="Poppins"/>
              <a:sym typeface="Poppins"/>
            </a:endParaRPr>
          </a:p>
          <a:p>
            <a:pPr indent="0" lvl="0" marL="0" rtl="0" algn="l">
              <a:lnSpc>
                <a:spcPct val="115000"/>
              </a:lnSpc>
              <a:spcBef>
                <a:spcPts val="1000"/>
              </a:spcBef>
              <a:spcAft>
                <a:spcPts val="0"/>
              </a:spcAft>
              <a:buClr>
                <a:schemeClr val="dk1"/>
              </a:buClr>
              <a:buSzPts val="1100"/>
              <a:buFont typeface="Arial"/>
              <a:buNone/>
            </a:pPr>
            <a:r>
              <a:rPr lang="fr" sz="900">
                <a:solidFill>
                  <a:srgbClr val="0000FF"/>
                </a:solidFill>
                <a:latin typeface="Poppins"/>
                <a:ea typeface="Poppins"/>
                <a:cs typeface="Poppins"/>
                <a:sym typeface="Poppins"/>
              </a:rPr>
              <a:t>Jean 16:8</a:t>
            </a:r>
            <a:endParaRPr sz="900">
              <a:solidFill>
                <a:srgbClr val="0000FF"/>
              </a:solidFill>
              <a:latin typeface="Poppins"/>
              <a:ea typeface="Poppins"/>
              <a:cs typeface="Poppins"/>
              <a:sym typeface="Poppins"/>
            </a:endParaRPr>
          </a:p>
          <a:p>
            <a:pPr indent="0" lvl="0" marL="457200" rtl="0" algn="l">
              <a:lnSpc>
                <a:spcPct val="115000"/>
              </a:lnSpc>
              <a:spcBef>
                <a:spcPts val="1000"/>
              </a:spcBef>
              <a:spcAft>
                <a:spcPts val="0"/>
              </a:spcAft>
              <a:buClr>
                <a:schemeClr val="dk1"/>
              </a:buClr>
              <a:buSzPts val="1100"/>
              <a:buFont typeface="Arial"/>
              <a:buNone/>
            </a:pPr>
            <a:r>
              <a:rPr lang="fr" sz="900">
                <a:solidFill>
                  <a:srgbClr val="0000FF"/>
                </a:solidFill>
                <a:latin typeface="Poppins"/>
                <a:ea typeface="Poppins"/>
                <a:cs typeface="Poppins"/>
                <a:sym typeface="Poppins"/>
              </a:rPr>
              <a:t>Et quand il sera venu, il (Paraclet) </a:t>
            </a:r>
            <a:r>
              <a:rPr b="1" lang="fr" sz="900">
                <a:solidFill>
                  <a:srgbClr val="0000FF"/>
                </a:solidFill>
                <a:latin typeface="Poppins"/>
                <a:ea typeface="Poppins"/>
                <a:cs typeface="Poppins"/>
                <a:sym typeface="Poppins"/>
              </a:rPr>
              <a:t>convaincra le monde en ce qui concerne le péché, la justice, et le jugement</a:t>
            </a:r>
            <a:r>
              <a:rPr lang="fr" sz="900">
                <a:solidFill>
                  <a:srgbClr val="0000FF"/>
                </a:solidFill>
                <a:latin typeface="Poppins"/>
                <a:ea typeface="Poppins"/>
                <a:cs typeface="Poppins"/>
                <a:sym typeface="Poppins"/>
              </a:rPr>
              <a:t>:</a:t>
            </a:r>
            <a:endParaRPr sz="900">
              <a:solidFill>
                <a:srgbClr val="0000FF"/>
              </a:solidFill>
              <a:latin typeface="Poppins"/>
              <a:ea typeface="Poppins"/>
              <a:cs typeface="Poppins"/>
              <a:sym typeface="Poppins"/>
            </a:endParaRPr>
          </a:p>
          <a:p>
            <a:pPr indent="0" lvl="0" marL="0" rtl="0" algn="l">
              <a:lnSpc>
                <a:spcPct val="115000"/>
              </a:lnSpc>
              <a:spcBef>
                <a:spcPts val="1000"/>
              </a:spcBef>
              <a:spcAft>
                <a:spcPts val="0"/>
              </a:spcAft>
              <a:buClr>
                <a:schemeClr val="dk1"/>
              </a:buClr>
              <a:buSzPts val="1100"/>
              <a:buFont typeface="Arial"/>
              <a:buNone/>
            </a:pPr>
            <a:r>
              <a:rPr lang="fr" sz="900">
                <a:solidFill>
                  <a:srgbClr val="0000FF"/>
                </a:solidFill>
                <a:latin typeface="Poppins"/>
                <a:ea typeface="Poppins"/>
                <a:cs typeface="Poppins"/>
                <a:sym typeface="Poppins"/>
              </a:rPr>
              <a:t>Jean 16:10</a:t>
            </a:r>
            <a:endParaRPr sz="900">
              <a:solidFill>
                <a:srgbClr val="0000FF"/>
              </a:solidFill>
              <a:latin typeface="Poppins"/>
              <a:ea typeface="Poppins"/>
              <a:cs typeface="Poppins"/>
              <a:sym typeface="Poppins"/>
            </a:endParaRPr>
          </a:p>
          <a:p>
            <a:pPr indent="0" lvl="0" marL="457200" rtl="0" algn="l">
              <a:lnSpc>
                <a:spcPct val="115000"/>
              </a:lnSpc>
              <a:spcBef>
                <a:spcPts val="1000"/>
              </a:spcBef>
              <a:spcAft>
                <a:spcPts val="0"/>
              </a:spcAft>
              <a:buClr>
                <a:schemeClr val="dk1"/>
              </a:buClr>
              <a:buSzPts val="1100"/>
              <a:buFont typeface="Arial"/>
              <a:buNone/>
            </a:pPr>
            <a:r>
              <a:rPr b="1" lang="fr" sz="900">
                <a:solidFill>
                  <a:srgbClr val="0000FF"/>
                </a:solidFill>
                <a:latin typeface="Poppins"/>
                <a:ea typeface="Poppins"/>
                <a:cs typeface="Poppins"/>
                <a:sym typeface="Poppins"/>
              </a:rPr>
              <a:t>la justice, parce que je vais au Père</a:t>
            </a:r>
            <a:r>
              <a:rPr lang="fr" sz="900">
                <a:solidFill>
                  <a:srgbClr val="0000FF"/>
                </a:solidFill>
                <a:latin typeface="Poppins"/>
                <a:ea typeface="Poppins"/>
                <a:cs typeface="Poppins"/>
                <a:sym typeface="Poppins"/>
              </a:rPr>
              <a:t>, et que vous ne me verrez plus;</a:t>
            </a:r>
            <a:endParaRPr sz="900">
              <a:solidFill>
                <a:srgbClr val="0000FF"/>
              </a:solidFill>
              <a:latin typeface="Poppins"/>
              <a:ea typeface="Poppins"/>
              <a:cs typeface="Poppins"/>
              <a:sym typeface="Poppins"/>
            </a:endParaRPr>
          </a:p>
          <a:p>
            <a:pPr indent="0" lvl="0" marL="0" rtl="0" algn="l">
              <a:lnSpc>
                <a:spcPct val="115000"/>
              </a:lnSpc>
              <a:spcBef>
                <a:spcPts val="1000"/>
              </a:spcBef>
              <a:spcAft>
                <a:spcPts val="0"/>
              </a:spcAft>
              <a:buClr>
                <a:schemeClr val="dk1"/>
              </a:buClr>
              <a:buSzPts val="1100"/>
              <a:buFont typeface="Arial"/>
              <a:buNone/>
            </a:pPr>
            <a:r>
              <a:rPr lang="fr" sz="900">
                <a:solidFill>
                  <a:schemeClr val="dk1"/>
                </a:solidFill>
                <a:latin typeface="Poppins"/>
                <a:ea typeface="Poppins"/>
                <a:cs typeface="Poppins"/>
                <a:sym typeface="Poppins"/>
              </a:rPr>
              <a:t>Il n’est nullement mentionné que le paraclet intercède le jour de la résurrection, au contraire, il doit:  </a:t>
            </a:r>
            <a:endParaRPr sz="900">
              <a:solidFill>
                <a:schemeClr val="dk1"/>
              </a:solidFill>
              <a:latin typeface="Poppins"/>
              <a:ea typeface="Poppins"/>
              <a:cs typeface="Poppins"/>
              <a:sym typeface="Poppins"/>
            </a:endParaRPr>
          </a:p>
          <a:p>
            <a:pPr indent="-285750" lvl="0" marL="457200" rtl="0" algn="l">
              <a:lnSpc>
                <a:spcPct val="115000"/>
              </a:lnSpc>
              <a:spcBef>
                <a:spcPts val="1000"/>
              </a:spcBef>
              <a:spcAft>
                <a:spcPts val="0"/>
              </a:spcAft>
              <a:buClr>
                <a:schemeClr val="dk1"/>
              </a:buClr>
              <a:buSzPts val="900"/>
              <a:buFont typeface="Poppins"/>
              <a:buChar char="●"/>
            </a:pPr>
            <a:r>
              <a:rPr lang="fr" sz="900">
                <a:solidFill>
                  <a:schemeClr val="dk1"/>
                </a:solidFill>
                <a:latin typeface="Poppins"/>
                <a:ea typeface="Poppins"/>
                <a:cs typeface="Poppins"/>
                <a:sym typeface="Poppins"/>
              </a:rPr>
              <a:t>convaincre le monde en ce qui concerne le péché, pour que les hommes se convertissent et face la volonté de l’Eternel et paraître pure pour le jour de la résurrection.</a:t>
            </a:r>
            <a:endParaRPr sz="900">
              <a:solidFill>
                <a:schemeClr val="dk1"/>
              </a:solidFill>
              <a:latin typeface="Poppins"/>
              <a:ea typeface="Poppins"/>
              <a:cs typeface="Poppins"/>
              <a:sym typeface="Poppins"/>
            </a:endParaRPr>
          </a:p>
          <a:p>
            <a:pPr indent="-285750" lvl="0" marL="457200" rtl="0" algn="l">
              <a:lnSpc>
                <a:spcPct val="115000"/>
              </a:lnSpc>
              <a:spcBef>
                <a:spcPts val="0"/>
              </a:spcBef>
              <a:spcAft>
                <a:spcPts val="0"/>
              </a:spcAft>
              <a:buClr>
                <a:schemeClr val="dk1"/>
              </a:buClr>
              <a:buSzPts val="900"/>
              <a:buFont typeface="Poppins"/>
              <a:buChar char="●"/>
            </a:pPr>
            <a:r>
              <a:rPr lang="fr" sz="900">
                <a:solidFill>
                  <a:schemeClr val="dk1"/>
                </a:solidFill>
                <a:latin typeface="Poppins"/>
                <a:ea typeface="Poppins"/>
                <a:cs typeface="Poppins"/>
                <a:sym typeface="Poppins"/>
              </a:rPr>
              <a:t>convaincre le monde de justice, non lors du jugement dernier mais parce que le Fils va au Père.</a:t>
            </a:r>
            <a:endParaRPr sz="900">
              <a:solidFill>
                <a:schemeClr val="dk1"/>
              </a:solidFill>
              <a:latin typeface="Poppins"/>
              <a:ea typeface="Poppins"/>
              <a:cs typeface="Poppins"/>
              <a:sym typeface="Poppins"/>
            </a:endParaRPr>
          </a:p>
          <a:p>
            <a:pPr indent="0" lvl="0" marL="0" rtl="0" algn="l">
              <a:lnSpc>
                <a:spcPct val="115000"/>
              </a:lnSpc>
              <a:spcBef>
                <a:spcPts val="1000"/>
              </a:spcBef>
              <a:spcAft>
                <a:spcPts val="0"/>
              </a:spcAft>
              <a:buClr>
                <a:schemeClr val="dk1"/>
              </a:buClr>
              <a:buSzPts val="1100"/>
              <a:buFont typeface="Arial"/>
              <a:buNone/>
            </a:pPr>
            <a:r>
              <a:rPr lang="fr" sz="900">
                <a:solidFill>
                  <a:srgbClr val="FF0000"/>
                </a:solidFill>
                <a:latin typeface="Poppins"/>
                <a:ea typeface="Poppins"/>
                <a:cs typeface="Poppins"/>
                <a:sym typeface="Poppins"/>
              </a:rPr>
              <a:t>Quel genre de Dieu mesquin enverra un paraclet convaincre les gens de  leur péché le jour du jugement alors qu’il est déjà trop tard ? Bien évidemment le rôle du paraclet se fait de notre vivant et non le jour de la résurrection.</a:t>
            </a:r>
            <a:endParaRPr sz="900">
              <a:solidFill>
                <a:srgbClr val="FF0000"/>
              </a:solidFill>
              <a:latin typeface="Poppins"/>
              <a:ea typeface="Poppins"/>
              <a:cs typeface="Poppins"/>
              <a:sym typeface="Poppins"/>
            </a:endParaRPr>
          </a:p>
          <a:p>
            <a:pPr indent="0" lvl="0" marL="0" rtl="0" algn="l">
              <a:lnSpc>
                <a:spcPct val="115000"/>
              </a:lnSpc>
              <a:spcBef>
                <a:spcPts val="1000"/>
              </a:spcBef>
              <a:spcAft>
                <a:spcPts val="0"/>
              </a:spcAft>
              <a:buClr>
                <a:schemeClr val="dk1"/>
              </a:buClr>
              <a:buSzPts val="1100"/>
              <a:buFont typeface="Arial"/>
              <a:buNone/>
            </a:pPr>
            <a:r>
              <a:rPr lang="fr" sz="900">
                <a:solidFill>
                  <a:srgbClr val="FF0000"/>
                </a:solidFill>
                <a:latin typeface="Poppins"/>
                <a:ea typeface="Poppins"/>
                <a:cs typeface="Poppins"/>
                <a:sym typeface="Poppins"/>
              </a:rPr>
              <a:t>Pourquoi convaincre le monde le jour de la résurrection serait une aide pour ce qui le reçoit ?</a:t>
            </a:r>
            <a:endParaRPr sz="900">
              <a:solidFill>
                <a:srgbClr val="FF0000"/>
              </a:solidFill>
              <a:latin typeface="Poppins"/>
              <a:ea typeface="Poppins"/>
              <a:cs typeface="Poppins"/>
              <a:sym typeface="Poppins"/>
            </a:endParaRPr>
          </a:p>
          <a:p>
            <a:pPr indent="0" lvl="0" marL="0" rtl="0" algn="l">
              <a:spcBef>
                <a:spcPts val="100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g201721a77e0_0_2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8" name="Google Shape;438;g201721a77e0_0_2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400"/>
              </a:spcBef>
              <a:spcAft>
                <a:spcPts val="0"/>
              </a:spcAft>
              <a:buClr>
                <a:schemeClr val="dk1"/>
              </a:buClr>
              <a:buSzPts val="1100"/>
              <a:buFont typeface="Arial"/>
              <a:buNone/>
            </a:pPr>
            <a:r>
              <a:rPr lang="fr" sz="1200">
                <a:solidFill>
                  <a:srgbClr val="666666"/>
                </a:solidFill>
                <a:latin typeface="Poppins"/>
                <a:ea typeface="Poppins"/>
                <a:cs typeface="Poppins"/>
                <a:sym typeface="Poppins"/>
              </a:rPr>
              <a:t>Réfutation 1 </a:t>
            </a:r>
            <a:r>
              <a:rPr baseline="-25000" lang="fr" sz="1200">
                <a:solidFill>
                  <a:srgbClr val="666666"/>
                </a:solidFill>
                <a:latin typeface="Poppins"/>
                <a:ea typeface="Poppins"/>
                <a:cs typeface="Poppins"/>
                <a:sym typeface="Poppins"/>
              </a:rPr>
              <a:t>bis</a:t>
            </a:r>
            <a:r>
              <a:rPr lang="fr" sz="1200">
                <a:solidFill>
                  <a:srgbClr val="666666"/>
                </a:solidFill>
                <a:latin typeface="Poppins"/>
                <a:ea typeface="Poppins"/>
                <a:cs typeface="Poppins"/>
                <a:sym typeface="Poppins"/>
              </a:rPr>
              <a:t> </a:t>
            </a:r>
            <a:r>
              <a:rPr baseline="30000" lang="fr" sz="1200">
                <a:solidFill>
                  <a:srgbClr val="666666"/>
                </a:solidFill>
                <a:latin typeface="Poppins"/>
                <a:ea typeface="Poppins"/>
                <a:cs typeface="Poppins"/>
                <a:sym typeface="Poppins"/>
              </a:rPr>
              <a:t>Trop tard</a:t>
            </a:r>
            <a:r>
              <a:rPr lang="fr" sz="1200">
                <a:solidFill>
                  <a:srgbClr val="666666"/>
                </a:solidFill>
                <a:latin typeface="Poppins"/>
                <a:ea typeface="Poppins"/>
                <a:cs typeface="Poppins"/>
                <a:sym typeface="Poppins"/>
              </a:rPr>
              <a:t> / </a:t>
            </a:r>
            <a:r>
              <a:rPr baseline="-25000" lang="fr" sz="1200" u="sng">
                <a:solidFill>
                  <a:srgbClr val="1155CC"/>
                </a:solidFill>
                <a:latin typeface="Poppins"/>
                <a:ea typeface="Poppins"/>
                <a:cs typeface="Poppins"/>
                <a:sym typeface="Poppins"/>
                <a:hlinkClick r:id="rId2">
                  <a:extLst>
                    <a:ext uri="{A12FA001-AC4F-418D-AE19-62706E023703}">
                      <ahyp:hlinkClr val="tx"/>
                    </a:ext>
                  </a:extLst>
                </a:hlinkClick>
              </a:rPr>
              <a:t>Arg 1</a:t>
            </a:r>
            <a:endParaRPr sz="1200">
              <a:solidFill>
                <a:srgbClr val="666666"/>
              </a:solidFill>
              <a:latin typeface="Poppins"/>
              <a:ea typeface="Poppins"/>
              <a:cs typeface="Poppins"/>
              <a:sym typeface="Poppins"/>
            </a:endParaRPr>
          </a:p>
          <a:p>
            <a:pPr indent="0" lvl="0" marL="0" rtl="0" algn="l">
              <a:lnSpc>
                <a:spcPct val="115000"/>
              </a:lnSpc>
              <a:spcBef>
                <a:spcPts val="1000"/>
              </a:spcBef>
              <a:spcAft>
                <a:spcPts val="0"/>
              </a:spcAft>
              <a:buClr>
                <a:schemeClr val="dk1"/>
              </a:buClr>
              <a:buSzPts val="1100"/>
              <a:buFont typeface="Arial"/>
              <a:buNone/>
            </a:pPr>
            <a:r>
              <a:rPr lang="fr" sz="900">
                <a:solidFill>
                  <a:srgbClr val="0000FF"/>
                </a:solidFill>
                <a:latin typeface="Poppins"/>
                <a:ea typeface="Poppins"/>
                <a:cs typeface="Poppins"/>
                <a:sym typeface="Poppins"/>
              </a:rPr>
              <a:t>Romains 8:26</a:t>
            </a:r>
            <a:endParaRPr sz="900">
              <a:solidFill>
                <a:srgbClr val="0000FF"/>
              </a:solidFill>
              <a:latin typeface="Poppins"/>
              <a:ea typeface="Poppins"/>
              <a:cs typeface="Poppins"/>
              <a:sym typeface="Poppins"/>
            </a:endParaRPr>
          </a:p>
          <a:p>
            <a:pPr indent="0" lvl="0" marL="457200" rtl="0" algn="l">
              <a:lnSpc>
                <a:spcPct val="115000"/>
              </a:lnSpc>
              <a:spcBef>
                <a:spcPts val="1000"/>
              </a:spcBef>
              <a:spcAft>
                <a:spcPts val="0"/>
              </a:spcAft>
              <a:buClr>
                <a:schemeClr val="dk1"/>
              </a:buClr>
              <a:buSzPts val="1100"/>
              <a:buFont typeface="Arial"/>
              <a:buNone/>
            </a:pPr>
            <a:r>
              <a:rPr lang="fr" sz="900">
                <a:solidFill>
                  <a:srgbClr val="0000FF"/>
                </a:solidFill>
                <a:latin typeface="Poppins"/>
                <a:ea typeface="Poppins"/>
                <a:cs typeface="Poppins"/>
                <a:sym typeface="Poppins"/>
              </a:rPr>
              <a:t>De même aussi l'Esprit nous aide dans notre faiblesse, car nous ne savons pas ce qu'il nous convient de demander dans nos prières. Mais </a:t>
            </a:r>
            <a:r>
              <a:rPr b="1" lang="fr" sz="900">
                <a:solidFill>
                  <a:srgbClr val="0000FF"/>
                </a:solidFill>
                <a:latin typeface="Poppins"/>
                <a:ea typeface="Poppins"/>
                <a:cs typeface="Poppins"/>
                <a:sym typeface="Poppins"/>
              </a:rPr>
              <a:t>l'Esprit lui-même intercède</a:t>
            </a:r>
            <a:r>
              <a:rPr lang="fr" sz="900">
                <a:solidFill>
                  <a:srgbClr val="0000FF"/>
                </a:solidFill>
                <a:latin typeface="Poppins"/>
                <a:ea typeface="Poppins"/>
                <a:cs typeface="Poppins"/>
                <a:sym typeface="Poppins"/>
              </a:rPr>
              <a:t> par des soupirs inexprimables;</a:t>
            </a:r>
            <a:endParaRPr sz="900">
              <a:solidFill>
                <a:srgbClr val="0000FF"/>
              </a:solidFill>
              <a:latin typeface="Poppins"/>
              <a:ea typeface="Poppins"/>
              <a:cs typeface="Poppins"/>
              <a:sym typeface="Poppins"/>
            </a:endParaRPr>
          </a:p>
          <a:p>
            <a:pPr indent="0" lvl="0" marL="0" rtl="0" algn="l">
              <a:lnSpc>
                <a:spcPct val="115000"/>
              </a:lnSpc>
              <a:spcBef>
                <a:spcPts val="1000"/>
              </a:spcBef>
              <a:spcAft>
                <a:spcPts val="0"/>
              </a:spcAft>
              <a:buClr>
                <a:schemeClr val="dk1"/>
              </a:buClr>
              <a:buSzPts val="1100"/>
              <a:buFont typeface="Arial"/>
              <a:buNone/>
            </a:pPr>
            <a:r>
              <a:rPr lang="fr" sz="900">
                <a:solidFill>
                  <a:srgbClr val="0000FF"/>
                </a:solidFill>
                <a:latin typeface="Poppins"/>
                <a:ea typeface="Poppins"/>
                <a:cs typeface="Poppins"/>
                <a:sym typeface="Poppins"/>
              </a:rPr>
              <a:t>Jean 14:18 </a:t>
            </a:r>
            <a:endParaRPr sz="900">
              <a:solidFill>
                <a:srgbClr val="0000FF"/>
              </a:solidFill>
              <a:latin typeface="Poppins"/>
              <a:ea typeface="Poppins"/>
              <a:cs typeface="Poppins"/>
              <a:sym typeface="Poppins"/>
            </a:endParaRPr>
          </a:p>
          <a:p>
            <a:pPr indent="0" lvl="0" marL="457200" rtl="0" algn="l">
              <a:lnSpc>
                <a:spcPct val="115000"/>
              </a:lnSpc>
              <a:spcBef>
                <a:spcPts val="1000"/>
              </a:spcBef>
              <a:spcAft>
                <a:spcPts val="0"/>
              </a:spcAft>
              <a:buClr>
                <a:schemeClr val="dk1"/>
              </a:buClr>
              <a:buSzPts val="1100"/>
              <a:buFont typeface="Arial"/>
              <a:buNone/>
            </a:pPr>
            <a:r>
              <a:rPr lang="fr" sz="900">
                <a:solidFill>
                  <a:srgbClr val="0000FF"/>
                </a:solidFill>
                <a:latin typeface="Poppins"/>
                <a:ea typeface="Poppins"/>
                <a:cs typeface="Poppins"/>
                <a:sym typeface="Poppins"/>
              </a:rPr>
              <a:t>Je </a:t>
            </a:r>
            <a:r>
              <a:rPr b="1" lang="fr" sz="900">
                <a:solidFill>
                  <a:srgbClr val="0000FF"/>
                </a:solidFill>
                <a:latin typeface="Poppins"/>
                <a:ea typeface="Poppins"/>
                <a:cs typeface="Poppins"/>
                <a:sym typeface="Poppins"/>
              </a:rPr>
              <a:t>(Jésus) ne vous laisserai pas orphelins</a:t>
            </a:r>
            <a:r>
              <a:rPr lang="fr" sz="900">
                <a:solidFill>
                  <a:srgbClr val="0000FF"/>
                </a:solidFill>
                <a:latin typeface="Poppins"/>
                <a:ea typeface="Poppins"/>
                <a:cs typeface="Poppins"/>
                <a:sym typeface="Poppins"/>
              </a:rPr>
              <a:t>, je viendrai à vous.</a:t>
            </a:r>
            <a:endParaRPr sz="900">
              <a:solidFill>
                <a:srgbClr val="0000FF"/>
              </a:solidFill>
              <a:latin typeface="Poppins"/>
              <a:ea typeface="Poppins"/>
              <a:cs typeface="Poppins"/>
              <a:sym typeface="Poppins"/>
            </a:endParaRPr>
          </a:p>
          <a:p>
            <a:pPr indent="0" lvl="0" marL="0" rtl="0" algn="l">
              <a:lnSpc>
                <a:spcPct val="115000"/>
              </a:lnSpc>
              <a:spcBef>
                <a:spcPts val="1000"/>
              </a:spcBef>
              <a:spcAft>
                <a:spcPts val="0"/>
              </a:spcAft>
              <a:buClr>
                <a:schemeClr val="dk1"/>
              </a:buClr>
              <a:buSzPts val="1100"/>
              <a:buFont typeface="Arial"/>
              <a:buNone/>
            </a:pPr>
            <a:r>
              <a:rPr lang="fr" sz="900">
                <a:solidFill>
                  <a:schemeClr val="dk1"/>
                </a:solidFill>
                <a:latin typeface="Poppins"/>
                <a:ea typeface="Poppins"/>
                <a:cs typeface="Poppins"/>
                <a:sym typeface="Poppins"/>
              </a:rPr>
              <a:t>Sachant que le Saint Esprit descend sur les apôtres lors de l'événement pascal, Il </a:t>
            </a:r>
            <a:r>
              <a:rPr b="1" lang="fr" sz="900">
                <a:solidFill>
                  <a:schemeClr val="dk1"/>
                </a:solidFill>
                <a:latin typeface="Poppins"/>
                <a:ea typeface="Poppins"/>
                <a:cs typeface="Poppins"/>
                <a:sym typeface="Poppins"/>
              </a:rPr>
              <a:t>serait tard pour le paraclet de venir au 7 </a:t>
            </a:r>
            <a:r>
              <a:rPr b="1" baseline="30000" lang="fr" sz="900">
                <a:solidFill>
                  <a:schemeClr val="dk1"/>
                </a:solidFill>
                <a:latin typeface="Poppins"/>
                <a:ea typeface="Poppins"/>
                <a:cs typeface="Poppins"/>
                <a:sym typeface="Poppins"/>
              </a:rPr>
              <a:t>éme</a:t>
            </a:r>
            <a:r>
              <a:rPr b="1" lang="fr" sz="900">
                <a:solidFill>
                  <a:schemeClr val="dk1"/>
                </a:solidFill>
                <a:latin typeface="Poppins"/>
                <a:ea typeface="Poppins"/>
                <a:cs typeface="Poppins"/>
                <a:sym typeface="Poppins"/>
              </a:rPr>
              <a:t> siècle</a:t>
            </a:r>
            <a:r>
              <a:rPr lang="fr" sz="900">
                <a:solidFill>
                  <a:schemeClr val="dk1"/>
                </a:solidFill>
                <a:latin typeface="Poppins"/>
                <a:ea typeface="Poppins"/>
                <a:cs typeface="Poppins"/>
                <a:sym typeface="Poppins"/>
              </a:rPr>
              <a:t> ou pire encore de venir le </a:t>
            </a:r>
            <a:r>
              <a:rPr b="1" lang="fr" sz="900">
                <a:solidFill>
                  <a:schemeClr val="dk1"/>
                </a:solidFill>
                <a:latin typeface="Poppins"/>
                <a:ea typeface="Poppins"/>
                <a:cs typeface="Poppins"/>
                <a:sym typeface="Poppins"/>
              </a:rPr>
              <a:t>jour de la résurrection</a:t>
            </a:r>
            <a:r>
              <a:rPr lang="fr" sz="900">
                <a:solidFill>
                  <a:schemeClr val="dk1"/>
                </a:solidFill>
                <a:latin typeface="Poppins"/>
                <a:ea typeface="Poppins"/>
                <a:cs typeface="Poppins"/>
                <a:sym typeface="Poppins"/>
              </a:rPr>
              <a:t> car Jésus à dit « je ne vous laisserai pas orphelins ».</a:t>
            </a:r>
            <a:endParaRPr sz="900">
              <a:solidFill>
                <a:schemeClr val="dk1"/>
              </a:solidFill>
              <a:latin typeface="Poppins"/>
              <a:ea typeface="Poppins"/>
              <a:cs typeface="Poppins"/>
              <a:sym typeface="Poppins"/>
            </a:endParaRPr>
          </a:p>
          <a:p>
            <a:pPr indent="0" lvl="0" marL="0" rtl="0" algn="l">
              <a:lnSpc>
                <a:spcPct val="115000"/>
              </a:lnSpc>
              <a:spcBef>
                <a:spcPts val="1000"/>
              </a:spcBef>
              <a:spcAft>
                <a:spcPts val="0"/>
              </a:spcAft>
              <a:buClr>
                <a:schemeClr val="dk1"/>
              </a:buClr>
              <a:buSzPts val="1100"/>
              <a:buFont typeface="Arial"/>
              <a:buNone/>
            </a:pPr>
            <a:r>
              <a:rPr lang="fr" sz="900">
                <a:solidFill>
                  <a:srgbClr val="FF0000"/>
                </a:solidFill>
                <a:latin typeface="Poppins"/>
                <a:ea typeface="Poppins"/>
                <a:cs typeface="Poppins"/>
                <a:sym typeface="Poppins"/>
              </a:rPr>
              <a:t>Comment espérez-vous convaincre les chrétien qu’une prophétie qui s’est réalisée doit se réaliser à nouveau et que cela impliquerait que le livre duquel est tirée la prophétie contient des erreurs ?</a:t>
            </a:r>
            <a:endParaRPr sz="900">
              <a:solidFill>
                <a:schemeClr val="dk1"/>
              </a:solidFill>
              <a:latin typeface="Poppins"/>
              <a:ea typeface="Poppins"/>
              <a:cs typeface="Poppins"/>
              <a:sym typeface="Poppins"/>
            </a:endParaRPr>
          </a:p>
          <a:p>
            <a:pPr indent="0" lvl="0" marL="0" rtl="0" algn="l">
              <a:spcBef>
                <a:spcPts val="100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g201721a77e0_0_2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4" name="Google Shape;444;g201721a77e0_0_2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400"/>
              </a:spcBef>
              <a:spcAft>
                <a:spcPts val="0"/>
              </a:spcAft>
              <a:buClr>
                <a:schemeClr val="dk1"/>
              </a:buClr>
              <a:buSzPts val="1100"/>
              <a:buFont typeface="Arial"/>
              <a:buNone/>
            </a:pPr>
            <a:r>
              <a:rPr lang="fr" sz="1200">
                <a:solidFill>
                  <a:srgbClr val="666666"/>
                </a:solidFill>
                <a:latin typeface="Poppins"/>
                <a:ea typeface="Poppins"/>
                <a:cs typeface="Poppins"/>
                <a:sym typeface="Poppins"/>
              </a:rPr>
              <a:t>Réfutation 2 </a:t>
            </a:r>
            <a:r>
              <a:rPr baseline="30000" lang="fr" sz="1200">
                <a:solidFill>
                  <a:srgbClr val="666666"/>
                </a:solidFill>
                <a:latin typeface="Poppins"/>
                <a:ea typeface="Poppins"/>
                <a:cs typeface="Poppins"/>
                <a:sym typeface="Poppins"/>
              </a:rPr>
              <a:t>Livre Esprit</a:t>
            </a:r>
            <a:r>
              <a:rPr lang="fr" sz="1200">
                <a:solidFill>
                  <a:srgbClr val="666666"/>
                </a:solidFill>
                <a:latin typeface="Poppins"/>
                <a:ea typeface="Poppins"/>
                <a:cs typeface="Poppins"/>
                <a:sym typeface="Poppins"/>
              </a:rPr>
              <a:t> / </a:t>
            </a:r>
            <a:r>
              <a:rPr baseline="-25000" lang="fr" sz="1200" u="sng">
                <a:solidFill>
                  <a:srgbClr val="1155CC"/>
                </a:solidFill>
                <a:latin typeface="Poppins"/>
                <a:ea typeface="Poppins"/>
                <a:cs typeface="Poppins"/>
                <a:sym typeface="Poppins"/>
                <a:hlinkClick r:id="rId2">
                  <a:extLst>
                    <a:ext uri="{A12FA001-AC4F-418D-AE19-62706E023703}">
                      <ahyp:hlinkClr val="tx"/>
                    </a:ext>
                  </a:extLst>
                </a:hlinkClick>
              </a:rPr>
              <a:t>Arg 2</a:t>
            </a:r>
            <a:endParaRPr sz="1200">
              <a:solidFill>
                <a:srgbClr val="FF0000"/>
              </a:solidFill>
              <a:latin typeface="Poppins"/>
              <a:ea typeface="Poppins"/>
              <a:cs typeface="Poppins"/>
              <a:sym typeface="Poppins"/>
            </a:endParaRPr>
          </a:p>
          <a:p>
            <a:pPr indent="0" lvl="0" marL="0" rtl="0" algn="l">
              <a:lnSpc>
                <a:spcPct val="115000"/>
              </a:lnSpc>
              <a:spcBef>
                <a:spcPts val="1000"/>
              </a:spcBef>
              <a:spcAft>
                <a:spcPts val="0"/>
              </a:spcAft>
              <a:buClr>
                <a:schemeClr val="dk1"/>
              </a:buClr>
              <a:buSzPts val="1100"/>
              <a:buFont typeface="Arial"/>
              <a:buNone/>
            </a:pPr>
            <a:r>
              <a:rPr lang="fr" sz="900">
                <a:solidFill>
                  <a:srgbClr val="0000FF"/>
                </a:solidFill>
                <a:latin typeface="Poppins"/>
                <a:ea typeface="Poppins"/>
                <a:cs typeface="Poppins"/>
                <a:sym typeface="Poppins"/>
              </a:rPr>
              <a:t>Coran 42:52</a:t>
            </a:r>
            <a:endParaRPr sz="900">
              <a:solidFill>
                <a:srgbClr val="0000FF"/>
              </a:solidFill>
              <a:latin typeface="Poppins"/>
              <a:ea typeface="Poppins"/>
              <a:cs typeface="Poppins"/>
              <a:sym typeface="Poppins"/>
            </a:endParaRPr>
          </a:p>
          <a:p>
            <a:pPr indent="0" lvl="0" marL="457200" rtl="0" algn="l">
              <a:lnSpc>
                <a:spcPct val="115000"/>
              </a:lnSpc>
              <a:spcBef>
                <a:spcPts val="1000"/>
              </a:spcBef>
              <a:spcAft>
                <a:spcPts val="0"/>
              </a:spcAft>
              <a:buClr>
                <a:schemeClr val="dk1"/>
              </a:buClr>
              <a:buSzPts val="1100"/>
              <a:buFont typeface="Arial"/>
              <a:buNone/>
            </a:pPr>
            <a:r>
              <a:rPr lang="fr" sz="900">
                <a:solidFill>
                  <a:srgbClr val="0000FF"/>
                </a:solidFill>
                <a:latin typeface="Poppins"/>
                <a:ea typeface="Poppins"/>
                <a:cs typeface="Poppins"/>
                <a:sym typeface="Poppins"/>
              </a:rPr>
              <a:t>Et c´est ainsi que Nous t´avons révélé </a:t>
            </a:r>
            <a:r>
              <a:rPr b="1" lang="fr" sz="900">
                <a:solidFill>
                  <a:srgbClr val="0000FF"/>
                </a:solidFill>
                <a:latin typeface="Poppins"/>
                <a:ea typeface="Poppins"/>
                <a:cs typeface="Poppins"/>
                <a:sym typeface="Poppins"/>
              </a:rPr>
              <a:t>un esprit [le Coran]</a:t>
            </a:r>
            <a:r>
              <a:rPr lang="fr" sz="900">
                <a:solidFill>
                  <a:srgbClr val="0000FF"/>
                </a:solidFill>
                <a:latin typeface="Poppins"/>
                <a:ea typeface="Poppins"/>
                <a:cs typeface="Poppins"/>
                <a:sym typeface="Poppins"/>
              </a:rPr>
              <a:t> provenant de notre ordre. Tu n'avais aucune connaissance du Livre ni de la foi; mais Nous en avons fait une lumière par laquelle Nous guidons qui Nous voulons parmi Nos serviteurs. Et en vérité tu guides vers un chemin droit,</a:t>
            </a:r>
            <a:endParaRPr sz="900">
              <a:solidFill>
                <a:srgbClr val="0000FF"/>
              </a:solidFill>
              <a:latin typeface="Poppins"/>
              <a:ea typeface="Poppins"/>
              <a:cs typeface="Poppins"/>
              <a:sym typeface="Poppins"/>
            </a:endParaRPr>
          </a:p>
          <a:p>
            <a:pPr indent="0" lvl="0" marL="0" rtl="0" algn="l">
              <a:lnSpc>
                <a:spcPct val="115000"/>
              </a:lnSpc>
              <a:spcBef>
                <a:spcPts val="1000"/>
              </a:spcBef>
              <a:spcAft>
                <a:spcPts val="0"/>
              </a:spcAft>
              <a:buClr>
                <a:schemeClr val="dk1"/>
              </a:buClr>
              <a:buSzPts val="1100"/>
              <a:buFont typeface="Arial"/>
              <a:buNone/>
            </a:pPr>
            <a:r>
              <a:rPr lang="fr" sz="900">
                <a:solidFill>
                  <a:srgbClr val="0000FF"/>
                </a:solidFill>
                <a:latin typeface="Poppins"/>
                <a:ea typeface="Poppins"/>
                <a:cs typeface="Poppins"/>
                <a:sym typeface="Poppins"/>
              </a:rPr>
              <a:t>Coran 17:85</a:t>
            </a:r>
            <a:endParaRPr sz="900">
              <a:solidFill>
                <a:srgbClr val="0000FF"/>
              </a:solidFill>
              <a:latin typeface="Poppins"/>
              <a:ea typeface="Poppins"/>
              <a:cs typeface="Poppins"/>
              <a:sym typeface="Poppins"/>
            </a:endParaRPr>
          </a:p>
          <a:p>
            <a:pPr indent="0" lvl="0" marL="457200" rtl="0" algn="l">
              <a:lnSpc>
                <a:spcPct val="115000"/>
              </a:lnSpc>
              <a:spcBef>
                <a:spcPts val="1000"/>
              </a:spcBef>
              <a:spcAft>
                <a:spcPts val="0"/>
              </a:spcAft>
              <a:buClr>
                <a:schemeClr val="dk1"/>
              </a:buClr>
              <a:buSzPts val="1100"/>
              <a:buFont typeface="Arial"/>
              <a:buNone/>
            </a:pPr>
            <a:r>
              <a:rPr lang="fr" sz="900">
                <a:solidFill>
                  <a:srgbClr val="0000FF"/>
                </a:solidFill>
                <a:latin typeface="Poppins"/>
                <a:ea typeface="Poppins"/>
                <a:cs typeface="Poppins"/>
                <a:sym typeface="Poppins"/>
              </a:rPr>
              <a:t>Et ils t'interrogent au sujet de </a:t>
            </a:r>
            <a:r>
              <a:rPr b="1" lang="fr" sz="900">
                <a:solidFill>
                  <a:srgbClr val="0000FF"/>
                </a:solidFill>
                <a:latin typeface="Poppins"/>
                <a:ea typeface="Poppins"/>
                <a:cs typeface="Poppins"/>
                <a:sym typeface="Poppins"/>
              </a:rPr>
              <a:t>l'âme,</a:t>
            </a:r>
            <a:r>
              <a:rPr lang="fr" sz="900">
                <a:solidFill>
                  <a:srgbClr val="0000FF"/>
                </a:solidFill>
                <a:latin typeface="Poppins"/>
                <a:ea typeface="Poppins"/>
                <a:cs typeface="Poppins"/>
                <a:sym typeface="Poppins"/>
              </a:rPr>
              <a:t> - Dis : " l'âme relève de l' ordre de mon Seigneur". Et on ne vous a donné que peu de connaissance.</a:t>
            </a:r>
            <a:endParaRPr sz="900">
              <a:solidFill>
                <a:srgbClr val="0000FF"/>
              </a:solidFill>
              <a:latin typeface="Poppins"/>
              <a:ea typeface="Poppins"/>
              <a:cs typeface="Poppins"/>
              <a:sym typeface="Poppins"/>
            </a:endParaRPr>
          </a:p>
          <a:p>
            <a:pPr indent="0" lvl="0" marL="0" rtl="0" algn="l">
              <a:lnSpc>
                <a:spcPct val="115000"/>
              </a:lnSpc>
              <a:spcBef>
                <a:spcPts val="1000"/>
              </a:spcBef>
              <a:spcAft>
                <a:spcPts val="0"/>
              </a:spcAft>
              <a:buClr>
                <a:schemeClr val="dk1"/>
              </a:buClr>
              <a:buSzPts val="1100"/>
              <a:buFont typeface="Arial"/>
              <a:buNone/>
            </a:pPr>
            <a:r>
              <a:rPr b="1" lang="fr" sz="900">
                <a:solidFill>
                  <a:schemeClr val="dk1"/>
                </a:solidFill>
                <a:latin typeface="Poppins"/>
                <a:ea typeface="Poppins"/>
                <a:cs typeface="Poppins"/>
                <a:sym typeface="Poppins"/>
              </a:rPr>
              <a:t>Le conception de livre-esprit n’existe pas dans la bible</a:t>
            </a:r>
            <a:r>
              <a:rPr lang="fr" sz="900">
                <a:solidFill>
                  <a:schemeClr val="dk1"/>
                </a:solidFill>
                <a:latin typeface="Poppins"/>
                <a:ea typeface="Poppins"/>
                <a:cs typeface="Poppins"/>
                <a:sym typeface="Poppins"/>
              </a:rPr>
              <a:t>. Il est pas concevable que Jean où Jésus pensait qu'un livre soit un esprit. Et si c’était le cas, il l'aurait explicité. D'ailleurs personne n’a jamais eu la croyance que le paraclet serait un livre. On n’a jamais vu de livre intercéder.</a:t>
            </a:r>
            <a:endParaRPr sz="900">
              <a:solidFill>
                <a:schemeClr val="dk1"/>
              </a:solidFill>
              <a:latin typeface="Poppins"/>
              <a:ea typeface="Poppins"/>
              <a:cs typeface="Poppins"/>
              <a:sym typeface="Poppins"/>
            </a:endParaRPr>
          </a:p>
          <a:p>
            <a:pPr indent="0" lvl="0" marL="0" rtl="0" algn="l">
              <a:lnSpc>
                <a:spcPct val="115000"/>
              </a:lnSpc>
              <a:spcBef>
                <a:spcPts val="1000"/>
              </a:spcBef>
              <a:spcAft>
                <a:spcPts val="0"/>
              </a:spcAft>
              <a:buClr>
                <a:schemeClr val="dk1"/>
              </a:buClr>
              <a:buSzPts val="1100"/>
              <a:buFont typeface="Arial"/>
              <a:buNone/>
            </a:pPr>
            <a:r>
              <a:rPr lang="fr" sz="900">
                <a:solidFill>
                  <a:schemeClr val="dk1"/>
                </a:solidFill>
                <a:latin typeface="Poppins"/>
                <a:ea typeface="Poppins"/>
                <a:cs typeface="Poppins"/>
                <a:sym typeface="Poppins"/>
              </a:rPr>
              <a:t>Dans le </a:t>
            </a:r>
            <a:r>
              <a:rPr lang="fr" sz="900" u="sng">
                <a:solidFill>
                  <a:srgbClr val="1155CC"/>
                </a:solidFill>
                <a:latin typeface="Poppins"/>
                <a:ea typeface="Poppins"/>
                <a:cs typeface="Poppins"/>
                <a:sym typeface="Poppins"/>
                <a:hlinkClick r:id="rId3">
                  <a:extLst>
                    <a:ext uri="{A12FA001-AC4F-418D-AE19-62706E023703}">
                      <ahyp:hlinkClr val="tx"/>
                    </a:ext>
                  </a:extLst>
                </a:hlinkClick>
              </a:rPr>
              <a:t>verset 42:52</a:t>
            </a:r>
            <a:r>
              <a:rPr lang="fr" sz="900">
                <a:solidFill>
                  <a:schemeClr val="dk1"/>
                </a:solidFill>
                <a:latin typeface="Poppins"/>
                <a:ea typeface="Poppins"/>
                <a:cs typeface="Poppins"/>
                <a:sym typeface="Poppins"/>
              </a:rPr>
              <a:t> du coran , </a:t>
            </a:r>
            <a:r>
              <a:rPr b="1" lang="fr" sz="900">
                <a:solidFill>
                  <a:schemeClr val="dk1"/>
                </a:solidFill>
                <a:latin typeface="Poppins"/>
                <a:ea typeface="Poppins"/>
                <a:cs typeface="Poppins"/>
                <a:sym typeface="Poppins"/>
              </a:rPr>
              <a:t>le mot “quran” (قُرْآن) n’est pas présent</a:t>
            </a:r>
            <a:r>
              <a:rPr lang="fr" sz="900">
                <a:solidFill>
                  <a:schemeClr val="dk1"/>
                </a:solidFill>
                <a:latin typeface="Poppins"/>
                <a:ea typeface="Poppins"/>
                <a:cs typeface="Poppins"/>
                <a:sym typeface="Poppins"/>
              </a:rPr>
              <a:t> dans le texte arabe mais c’est le mot “alkitabou” (ٱلْكِتَٰبُ) qui figure ici et qui désigne, un livre, une ordonnance,  une prescription quelconque. C’est </a:t>
            </a:r>
            <a:r>
              <a:rPr b="1" lang="fr" sz="900">
                <a:solidFill>
                  <a:schemeClr val="dk1"/>
                </a:solidFill>
                <a:latin typeface="Poppins"/>
                <a:ea typeface="Poppins"/>
                <a:cs typeface="Poppins"/>
                <a:sym typeface="Poppins"/>
              </a:rPr>
              <a:t>selon le contexte que l’on identifiera de quel ‘kitab’ parle t on</a:t>
            </a:r>
            <a:r>
              <a:rPr lang="fr" sz="900">
                <a:solidFill>
                  <a:schemeClr val="dk1"/>
                </a:solidFill>
                <a:latin typeface="Poppins"/>
                <a:ea typeface="Poppins"/>
                <a:cs typeface="Poppins"/>
                <a:sym typeface="Poppins"/>
              </a:rPr>
              <a:t>. </a:t>
            </a:r>
            <a:r>
              <a:rPr b="1" lang="fr" sz="900">
                <a:solidFill>
                  <a:schemeClr val="dk1"/>
                </a:solidFill>
                <a:latin typeface="Poppins"/>
                <a:ea typeface="Poppins"/>
                <a:cs typeface="Poppins"/>
                <a:sym typeface="Poppins"/>
              </a:rPr>
              <a:t>Le mot “rouĥan” (رُوحًا) peut se traduire par “esprit” mais aussi par “âme” ou “inspiration”</a:t>
            </a:r>
            <a:r>
              <a:rPr lang="fr" sz="900">
                <a:solidFill>
                  <a:schemeClr val="dk1"/>
                </a:solidFill>
                <a:latin typeface="Poppins"/>
                <a:ea typeface="Poppins"/>
                <a:cs typeface="Poppins"/>
                <a:sym typeface="Poppins"/>
              </a:rPr>
              <a:t> et ce sens est à privilégier dans ce verset. Je traduirait le verset ainsi :</a:t>
            </a:r>
            <a:endParaRPr sz="900">
              <a:solidFill>
                <a:schemeClr val="dk1"/>
              </a:solidFill>
              <a:latin typeface="Poppins"/>
              <a:ea typeface="Poppins"/>
              <a:cs typeface="Poppins"/>
              <a:sym typeface="Poppins"/>
            </a:endParaRPr>
          </a:p>
          <a:p>
            <a:pPr indent="0" lvl="0" marL="457200" rtl="0" algn="l">
              <a:lnSpc>
                <a:spcPct val="115000"/>
              </a:lnSpc>
              <a:spcBef>
                <a:spcPts val="1000"/>
              </a:spcBef>
              <a:spcAft>
                <a:spcPts val="0"/>
              </a:spcAft>
              <a:buClr>
                <a:schemeClr val="dk1"/>
              </a:buClr>
              <a:buSzPts val="1100"/>
              <a:buFont typeface="Arial"/>
              <a:buNone/>
            </a:pPr>
            <a:r>
              <a:rPr lang="fr" sz="900">
                <a:solidFill>
                  <a:srgbClr val="0000FF"/>
                </a:solidFill>
                <a:latin typeface="Poppins"/>
                <a:ea typeface="Poppins"/>
                <a:cs typeface="Poppins"/>
                <a:sym typeface="Poppins"/>
              </a:rPr>
              <a:t>En outre, c'est ainsi que nous te revelame </a:t>
            </a:r>
            <a:r>
              <a:rPr b="1" lang="fr" sz="900">
                <a:solidFill>
                  <a:srgbClr val="0000FF"/>
                </a:solidFill>
                <a:latin typeface="Poppins"/>
                <a:ea typeface="Poppins"/>
                <a:cs typeface="Poppins"/>
                <a:sym typeface="Poppins"/>
              </a:rPr>
              <a:t>une inspiration</a:t>
            </a:r>
            <a:r>
              <a:rPr lang="fr" sz="900">
                <a:solidFill>
                  <a:srgbClr val="0000FF"/>
                </a:solidFill>
                <a:latin typeface="Poppins"/>
                <a:ea typeface="Poppins"/>
                <a:cs typeface="Poppins"/>
                <a:sym typeface="Poppins"/>
              </a:rPr>
              <a:t> qui provient de notre décret (ordre), tu n'étais pas connaissant de ce qui était du livre et pas non plus de ce qui était de la foi, cependant nous en avons fait une lumière, au travers de laquelle nous pouvons guider ceux qui le souhaite parmis nos serviteurs et avec certitude tu guide vers un chemin d'intégrité.</a:t>
            </a:r>
            <a:endParaRPr sz="900">
              <a:solidFill>
                <a:srgbClr val="0000FF"/>
              </a:solidFill>
              <a:latin typeface="Poppins"/>
              <a:ea typeface="Poppins"/>
              <a:cs typeface="Poppins"/>
              <a:sym typeface="Poppins"/>
            </a:endParaRPr>
          </a:p>
          <a:p>
            <a:pPr indent="0" lvl="0" marL="0" rtl="0" algn="l">
              <a:lnSpc>
                <a:spcPct val="115000"/>
              </a:lnSpc>
              <a:spcBef>
                <a:spcPts val="1000"/>
              </a:spcBef>
              <a:spcAft>
                <a:spcPts val="0"/>
              </a:spcAft>
              <a:buClr>
                <a:schemeClr val="dk1"/>
              </a:buClr>
              <a:buSzPts val="1100"/>
              <a:buFont typeface="Arial"/>
              <a:buNone/>
            </a:pPr>
            <a:r>
              <a:rPr lang="fr" sz="900">
                <a:solidFill>
                  <a:srgbClr val="FF0000"/>
                </a:solidFill>
                <a:latin typeface="Poppins"/>
                <a:ea typeface="Poppins"/>
                <a:cs typeface="Poppins"/>
                <a:sym typeface="Poppins"/>
              </a:rPr>
              <a:t>Si on veut traduire le mot “rouĥan” (رُوحًا) par esprit dans le verset 42:52, quand est il alors du mot “alrouĥou” (ٱلرُّوحُ) du verset 17:85 ?</a:t>
            </a:r>
            <a:endParaRPr sz="900">
              <a:solidFill>
                <a:srgbClr val="FF0000"/>
              </a:solidFill>
              <a:latin typeface="Poppins"/>
              <a:ea typeface="Poppins"/>
              <a:cs typeface="Poppins"/>
              <a:sym typeface="Poppins"/>
            </a:endParaRPr>
          </a:p>
          <a:p>
            <a:pPr indent="0" lvl="0" marL="0" rtl="0" algn="l">
              <a:lnSpc>
                <a:spcPct val="115000"/>
              </a:lnSpc>
              <a:spcBef>
                <a:spcPts val="1000"/>
              </a:spcBef>
              <a:spcAft>
                <a:spcPts val="0"/>
              </a:spcAft>
              <a:buClr>
                <a:schemeClr val="dk1"/>
              </a:buClr>
              <a:buSzPts val="1100"/>
              <a:buFont typeface="Arial"/>
              <a:buNone/>
            </a:pPr>
            <a:r>
              <a:rPr lang="fr" sz="900">
                <a:solidFill>
                  <a:srgbClr val="FF0000"/>
                </a:solidFill>
                <a:latin typeface="Poppins"/>
                <a:ea typeface="Poppins"/>
                <a:cs typeface="Poppins"/>
                <a:sym typeface="Poppins"/>
              </a:rPr>
              <a:t>Le prophète n’a pas reçu de connaissances de Dieu sur l’Esprit (coran 17:85), comment un simple musulmans pourrait-il en avoir reçu plus que son prophète, ce fait il alors prophète ?</a:t>
            </a:r>
            <a:endParaRPr sz="900">
              <a:solidFill>
                <a:srgbClr val="FF0000"/>
              </a:solidFill>
              <a:latin typeface="Poppins"/>
              <a:ea typeface="Poppins"/>
              <a:cs typeface="Poppins"/>
              <a:sym typeface="Poppins"/>
            </a:endParaRPr>
          </a:p>
          <a:p>
            <a:pPr indent="0" lvl="0" marL="0" rtl="0" algn="l">
              <a:lnSpc>
                <a:spcPct val="115000"/>
              </a:lnSpc>
              <a:spcBef>
                <a:spcPts val="1000"/>
              </a:spcBef>
              <a:spcAft>
                <a:spcPts val="0"/>
              </a:spcAft>
              <a:buClr>
                <a:schemeClr val="dk1"/>
              </a:buClr>
              <a:buSzPts val="1100"/>
              <a:buFont typeface="Arial"/>
              <a:buNone/>
            </a:pPr>
            <a:r>
              <a:rPr lang="fr" sz="900">
                <a:solidFill>
                  <a:srgbClr val="FF0000"/>
                </a:solidFill>
                <a:latin typeface="Poppins"/>
                <a:ea typeface="Poppins"/>
                <a:cs typeface="Poppins"/>
                <a:sym typeface="Poppins"/>
              </a:rPr>
              <a:t>Jean où Jésus pensait t’il qu'un livre soit un esprit ?</a:t>
            </a:r>
            <a:endParaRPr sz="900">
              <a:solidFill>
                <a:srgbClr val="FF0000"/>
              </a:solidFill>
              <a:latin typeface="Poppins"/>
              <a:ea typeface="Poppins"/>
              <a:cs typeface="Poppins"/>
              <a:sym typeface="Poppins"/>
            </a:endParaRPr>
          </a:p>
          <a:p>
            <a:pPr indent="0" lvl="0" marL="0" rtl="0" algn="l">
              <a:lnSpc>
                <a:spcPct val="115000"/>
              </a:lnSpc>
              <a:spcBef>
                <a:spcPts val="1000"/>
              </a:spcBef>
              <a:spcAft>
                <a:spcPts val="0"/>
              </a:spcAft>
              <a:buClr>
                <a:schemeClr val="dk1"/>
              </a:buClr>
              <a:buSzPts val="1100"/>
              <a:buFont typeface="Arial"/>
              <a:buNone/>
            </a:pPr>
            <a:r>
              <a:rPr lang="fr" sz="900">
                <a:solidFill>
                  <a:srgbClr val="FF0000"/>
                </a:solidFill>
                <a:latin typeface="Poppins"/>
                <a:ea typeface="Poppins"/>
                <a:cs typeface="Poppins"/>
                <a:sym typeface="Poppins"/>
              </a:rPr>
              <a:t>Quel verset du coran contient le mot “coran” dans le verset 42:52 ?</a:t>
            </a:r>
            <a:endParaRPr sz="900">
              <a:solidFill>
                <a:srgbClr val="FF0000"/>
              </a:solidFill>
              <a:latin typeface="Poppins"/>
              <a:ea typeface="Poppins"/>
              <a:cs typeface="Poppins"/>
              <a:sym typeface="Poppins"/>
            </a:endParaRPr>
          </a:p>
          <a:p>
            <a:pPr indent="0" lvl="0" marL="0" rtl="0" algn="l">
              <a:spcBef>
                <a:spcPts val="100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g201721a77e0_0_2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0" name="Google Shape;450;g201721a77e0_0_2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400"/>
              </a:spcBef>
              <a:spcAft>
                <a:spcPts val="0"/>
              </a:spcAft>
              <a:buClr>
                <a:schemeClr val="dk1"/>
              </a:buClr>
              <a:buSzPts val="1100"/>
              <a:buFont typeface="Arial"/>
              <a:buNone/>
            </a:pPr>
            <a:r>
              <a:rPr lang="fr" sz="1200">
                <a:solidFill>
                  <a:srgbClr val="666666"/>
                </a:solidFill>
                <a:latin typeface="Poppins"/>
                <a:ea typeface="Poppins"/>
                <a:cs typeface="Poppins"/>
                <a:sym typeface="Poppins"/>
              </a:rPr>
              <a:t>Réfutation 3 </a:t>
            </a:r>
            <a:r>
              <a:rPr baseline="30000" lang="fr" sz="1200">
                <a:solidFill>
                  <a:srgbClr val="666666"/>
                </a:solidFill>
                <a:latin typeface="Poppins"/>
                <a:ea typeface="Poppins"/>
                <a:cs typeface="Poppins"/>
                <a:sym typeface="Poppins"/>
              </a:rPr>
              <a:t>Tchoutchouka</a:t>
            </a:r>
            <a:r>
              <a:rPr lang="fr" sz="1200">
                <a:solidFill>
                  <a:srgbClr val="666666"/>
                </a:solidFill>
                <a:latin typeface="Poppins"/>
                <a:ea typeface="Poppins"/>
                <a:cs typeface="Poppins"/>
                <a:sym typeface="Poppins"/>
              </a:rPr>
              <a:t> / </a:t>
            </a:r>
            <a:r>
              <a:rPr baseline="-25000" lang="fr" sz="1200" u="sng">
                <a:solidFill>
                  <a:srgbClr val="1155CC"/>
                </a:solidFill>
                <a:latin typeface="Poppins"/>
                <a:ea typeface="Poppins"/>
                <a:cs typeface="Poppins"/>
                <a:sym typeface="Poppins"/>
                <a:hlinkClick r:id="rId2">
                  <a:extLst>
                    <a:ext uri="{A12FA001-AC4F-418D-AE19-62706E023703}">
                      <ahyp:hlinkClr val="tx"/>
                    </a:ext>
                  </a:extLst>
                </a:hlinkClick>
              </a:rPr>
              <a:t>Arg 2</a:t>
            </a:r>
            <a:endParaRPr sz="1200">
              <a:solidFill>
                <a:srgbClr val="666666"/>
              </a:solidFill>
              <a:latin typeface="Poppins"/>
              <a:ea typeface="Poppins"/>
              <a:cs typeface="Poppins"/>
              <a:sym typeface="Poppins"/>
            </a:endParaRPr>
          </a:p>
          <a:p>
            <a:pPr indent="0" lvl="0" marL="0" rtl="0" algn="l">
              <a:lnSpc>
                <a:spcPct val="115000"/>
              </a:lnSpc>
              <a:spcBef>
                <a:spcPts val="1000"/>
              </a:spcBef>
              <a:spcAft>
                <a:spcPts val="0"/>
              </a:spcAft>
              <a:buClr>
                <a:schemeClr val="dk1"/>
              </a:buClr>
              <a:buSzPts val="1100"/>
              <a:buFont typeface="Arial"/>
              <a:buNone/>
            </a:pPr>
            <a:r>
              <a:rPr lang="fr" sz="900">
                <a:solidFill>
                  <a:schemeClr val="dk1"/>
                </a:solidFill>
                <a:latin typeface="Poppins"/>
                <a:ea typeface="Poppins"/>
                <a:cs typeface="Poppins"/>
                <a:sym typeface="Poppins"/>
              </a:rPr>
              <a:t>Il faut que le débatteur musulman soit clair, ici qui est le paraclet ? le coran ou Muhammad ? C'est un raccourci fallacieux de regrouper les deux, ça ne fait pas sens. Jésus parle d’un autre paraclet au singulier.</a:t>
            </a:r>
            <a:endParaRPr sz="900">
              <a:solidFill>
                <a:schemeClr val="dk1"/>
              </a:solidFill>
              <a:latin typeface="Poppins"/>
              <a:ea typeface="Poppins"/>
              <a:cs typeface="Poppins"/>
              <a:sym typeface="Poppins"/>
            </a:endParaRPr>
          </a:p>
          <a:p>
            <a:pPr indent="0" lvl="0" marL="0" rtl="0" algn="l">
              <a:lnSpc>
                <a:spcPct val="115000"/>
              </a:lnSpc>
              <a:spcBef>
                <a:spcPts val="1600"/>
              </a:spcBef>
              <a:spcAft>
                <a:spcPts val="0"/>
              </a:spcAft>
              <a:buClr>
                <a:schemeClr val="dk1"/>
              </a:buClr>
              <a:buSzPts val="1100"/>
              <a:buFont typeface="Arial"/>
              <a:buNone/>
            </a:pPr>
            <a:r>
              <a:rPr lang="fr" sz="1400">
                <a:solidFill>
                  <a:srgbClr val="434343"/>
                </a:solidFill>
                <a:latin typeface="Poppins"/>
                <a:ea typeface="Poppins"/>
                <a:cs typeface="Poppins"/>
                <a:sym typeface="Poppins"/>
              </a:rPr>
              <a:t>Contre argumentation</a:t>
            </a:r>
            <a:endParaRPr sz="1400">
              <a:solidFill>
                <a:srgbClr val="434343"/>
              </a:solidFill>
              <a:latin typeface="Poppins"/>
              <a:ea typeface="Poppins"/>
              <a:cs typeface="Poppins"/>
              <a:sym typeface="Poppins"/>
            </a:endParaRPr>
          </a:p>
          <a:p>
            <a:pPr indent="0" lvl="0" marL="0" rtl="0" algn="l">
              <a:lnSpc>
                <a:spcPct val="115000"/>
              </a:lnSpc>
              <a:spcBef>
                <a:spcPts val="400"/>
              </a:spcBef>
              <a:spcAft>
                <a:spcPts val="1000"/>
              </a:spcAft>
              <a:buClr>
                <a:schemeClr val="dk1"/>
              </a:buClr>
              <a:buSzPts val="1100"/>
              <a:buFont typeface="Arial"/>
              <a:buNone/>
            </a:pPr>
            <a:r>
              <a:rPr lang="fr" sz="900">
                <a:solidFill>
                  <a:schemeClr val="dk1"/>
                </a:solidFill>
                <a:latin typeface="Poppins"/>
                <a:ea typeface="Poppins"/>
                <a:cs typeface="Poppins"/>
                <a:sym typeface="Poppins"/>
              </a:rPr>
              <a:t>Voir aussi : </a:t>
            </a:r>
            <a:r>
              <a:rPr lang="fr" sz="900" u="sng">
                <a:solidFill>
                  <a:srgbClr val="1155CC"/>
                </a:solidFill>
                <a:latin typeface="Poppins"/>
                <a:ea typeface="Poppins"/>
                <a:cs typeface="Poppins"/>
                <a:sym typeface="Poppins"/>
                <a:hlinkClick r:id="rId3">
                  <a:extLst>
                    <a:ext uri="{A12FA001-AC4F-418D-AE19-62706E023703}">
                      <ahyp:hlinkClr val="tx"/>
                    </a:ext>
                  </a:extLst>
                </a:hlinkClick>
              </a:rPr>
              <a:t>Muhammad n’est pas le paraclet</a:t>
            </a:r>
            <a:r>
              <a:rPr lang="fr" sz="900">
                <a:solidFill>
                  <a:schemeClr val="dk1"/>
                </a:solidFill>
                <a:latin typeface="Poppins"/>
                <a:ea typeface="Poppins"/>
                <a:cs typeface="Poppins"/>
                <a:sym typeface="Poppins"/>
              </a:rPr>
              <a:t>.</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 name="Shape 454"/>
        <p:cNvGrpSpPr/>
        <p:nvPr/>
      </p:nvGrpSpPr>
      <p:grpSpPr>
        <a:xfrm>
          <a:off x="0" y="0"/>
          <a:ext cx="0" cy="0"/>
          <a:chOff x="0" y="0"/>
          <a:chExt cx="0" cy="0"/>
        </a:xfrm>
      </p:grpSpPr>
      <p:sp>
        <p:nvSpPr>
          <p:cNvPr id="455" name="Google Shape;455;g201721a77e0_0_2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6" name="Google Shape;456;g201721a77e0_0_2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800"/>
              </a:spcBef>
              <a:spcAft>
                <a:spcPts val="0"/>
              </a:spcAft>
              <a:buClr>
                <a:schemeClr val="dk1"/>
              </a:buClr>
              <a:buSzPts val="1100"/>
              <a:buFont typeface="Arial"/>
              <a:buNone/>
            </a:pPr>
            <a:r>
              <a:rPr lang="fr" sz="1500">
                <a:solidFill>
                  <a:schemeClr val="dk1"/>
                </a:solidFill>
                <a:latin typeface="Poppins"/>
                <a:ea typeface="Poppins"/>
                <a:cs typeface="Poppins"/>
                <a:sym typeface="Poppins"/>
              </a:rPr>
              <a:t>Thèse 5 / </a:t>
            </a:r>
            <a:r>
              <a:rPr baseline="-25000" lang="fr" sz="1500">
                <a:solidFill>
                  <a:schemeClr val="dk1"/>
                </a:solidFill>
                <a:latin typeface="Poppins"/>
                <a:ea typeface="Poppins"/>
                <a:cs typeface="Poppins"/>
                <a:sym typeface="Poppins"/>
              </a:rPr>
              <a:t>Vous communautaire</a:t>
            </a:r>
            <a:endParaRPr baseline="-25000" sz="1500">
              <a:solidFill>
                <a:schemeClr val="dk1"/>
              </a:solidFill>
              <a:latin typeface="Poppins"/>
              <a:ea typeface="Poppins"/>
              <a:cs typeface="Poppins"/>
              <a:sym typeface="Poppins"/>
            </a:endParaRPr>
          </a:p>
          <a:p>
            <a:pPr indent="0" lvl="0" marL="0" rtl="0" algn="l">
              <a:lnSpc>
                <a:spcPct val="115000"/>
              </a:lnSpc>
              <a:spcBef>
                <a:spcPts val="1000"/>
              </a:spcBef>
              <a:spcAft>
                <a:spcPts val="0"/>
              </a:spcAft>
              <a:buClr>
                <a:schemeClr val="dk1"/>
              </a:buClr>
              <a:buSzPts val="1100"/>
              <a:buFont typeface="Arial"/>
              <a:buNone/>
            </a:pPr>
            <a:r>
              <a:rPr lang="fr" sz="900">
                <a:solidFill>
                  <a:schemeClr val="dk1"/>
                </a:solidFill>
                <a:latin typeface="Poppins"/>
                <a:ea typeface="Poppins"/>
                <a:cs typeface="Poppins"/>
                <a:sym typeface="Poppins"/>
              </a:rPr>
              <a:t>Le </a:t>
            </a:r>
            <a:r>
              <a:rPr i="1" lang="fr" sz="900" u="sng">
                <a:solidFill>
                  <a:schemeClr val="dk1"/>
                </a:solidFill>
                <a:latin typeface="Poppins"/>
                <a:ea typeface="Poppins"/>
                <a:cs typeface="Poppins"/>
                <a:sym typeface="Poppins"/>
              </a:rPr>
              <a:t>vous</a:t>
            </a:r>
            <a:r>
              <a:rPr lang="fr" sz="900">
                <a:solidFill>
                  <a:schemeClr val="dk1"/>
                </a:solidFill>
                <a:latin typeface="Poppins"/>
                <a:ea typeface="Poppins"/>
                <a:cs typeface="Poppins"/>
                <a:sym typeface="Poppins"/>
              </a:rPr>
              <a:t> ne concerne pas les apôtres mais la communauté de tous les croyants, en particulier ceux ici ce qui croit en Jésus et ça ne concerne pas forcément que ce de son temps.</a:t>
            </a:r>
            <a:endParaRPr sz="900">
              <a:solidFill>
                <a:schemeClr val="dk1"/>
              </a:solidFill>
              <a:latin typeface="Poppins"/>
              <a:ea typeface="Poppins"/>
              <a:cs typeface="Poppins"/>
              <a:sym typeface="Poppins"/>
            </a:endParaRPr>
          </a:p>
          <a:p>
            <a:pPr indent="0" lvl="0" marL="0" rtl="0" algn="r">
              <a:lnSpc>
                <a:spcPct val="115000"/>
              </a:lnSpc>
              <a:spcBef>
                <a:spcPts val="1000"/>
              </a:spcBef>
              <a:spcAft>
                <a:spcPts val="0"/>
              </a:spcAft>
              <a:buClr>
                <a:schemeClr val="dk1"/>
              </a:buClr>
              <a:buSzPts val="1100"/>
              <a:buFont typeface="Arial"/>
              <a:buNone/>
            </a:pPr>
            <a:r>
              <a:rPr lang="fr" sz="800" u="sng">
                <a:solidFill>
                  <a:srgbClr val="1155CC"/>
                </a:solidFill>
                <a:latin typeface="Poppins"/>
                <a:ea typeface="Poppins"/>
                <a:cs typeface="Poppins"/>
                <a:sym typeface="Poppins"/>
                <a:hlinkClick r:id="rId2">
                  <a:extLst>
                    <a:ext uri="{A12FA001-AC4F-418D-AE19-62706E023703}">
                      <ahyp:hlinkClr val="tx"/>
                    </a:ext>
                  </a:extLst>
                </a:hlinkClick>
              </a:rPr>
              <a:t>voir la réfutation ➡️</a:t>
            </a:r>
            <a:endParaRPr sz="900">
              <a:solidFill>
                <a:schemeClr val="dk1"/>
              </a:solidFill>
              <a:latin typeface="Poppins"/>
              <a:ea typeface="Poppins"/>
              <a:cs typeface="Poppins"/>
              <a:sym typeface="Poppins"/>
            </a:endParaRPr>
          </a:p>
          <a:p>
            <a:pPr indent="0" lvl="0" marL="0" rtl="0" algn="l">
              <a:lnSpc>
                <a:spcPct val="115000"/>
              </a:lnSpc>
              <a:spcBef>
                <a:spcPts val="1000"/>
              </a:spcBef>
              <a:spcAft>
                <a:spcPts val="0"/>
              </a:spcAft>
              <a:buClr>
                <a:schemeClr val="dk1"/>
              </a:buClr>
              <a:buSzPts val="1100"/>
              <a:buFont typeface="Arial"/>
              <a:buNone/>
            </a:pPr>
            <a:r>
              <a:rPr lang="fr" sz="900">
                <a:solidFill>
                  <a:srgbClr val="0000FF"/>
                </a:solidFill>
                <a:latin typeface="Poppins"/>
                <a:ea typeface="Poppins"/>
                <a:cs typeface="Poppins"/>
                <a:sym typeface="Poppins"/>
              </a:rPr>
              <a:t>Jean 15:26-27</a:t>
            </a:r>
            <a:endParaRPr sz="900">
              <a:solidFill>
                <a:srgbClr val="0000FF"/>
              </a:solidFill>
              <a:latin typeface="Poppins"/>
              <a:ea typeface="Poppins"/>
              <a:cs typeface="Poppins"/>
              <a:sym typeface="Poppins"/>
            </a:endParaRPr>
          </a:p>
          <a:p>
            <a:pPr indent="0" lvl="0" marL="457200" rtl="0" algn="l">
              <a:lnSpc>
                <a:spcPct val="115000"/>
              </a:lnSpc>
              <a:spcBef>
                <a:spcPts val="1000"/>
              </a:spcBef>
              <a:spcAft>
                <a:spcPts val="0"/>
              </a:spcAft>
              <a:buClr>
                <a:schemeClr val="dk1"/>
              </a:buClr>
              <a:buSzPts val="1100"/>
              <a:buFont typeface="Arial"/>
              <a:buNone/>
            </a:pPr>
            <a:r>
              <a:rPr lang="fr" sz="900">
                <a:solidFill>
                  <a:srgbClr val="0000FF"/>
                </a:solidFill>
                <a:latin typeface="Poppins"/>
                <a:ea typeface="Poppins"/>
                <a:cs typeface="Poppins"/>
                <a:sym typeface="Poppins"/>
              </a:rPr>
              <a:t>Quand sera venu le consolateur, que </a:t>
            </a:r>
            <a:r>
              <a:rPr b="1" lang="fr" sz="900">
                <a:solidFill>
                  <a:srgbClr val="0000FF"/>
                </a:solidFill>
                <a:latin typeface="Poppins"/>
                <a:ea typeface="Poppins"/>
                <a:cs typeface="Poppins"/>
                <a:sym typeface="Poppins"/>
              </a:rPr>
              <a:t>je (Jésus) vous enverrai</a:t>
            </a:r>
            <a:r>
              <a:rPr lang="fr" sz="900">
                <a:solidFill>
                  <a:srgbClr val="0000FF"/>
                </a:solidFill>
                <a:latin typeface="Poppins"/>
                <a:ea typeface="Poppins"/>
                <a:cs typeface="Poppins"/>
                <a:sym typeface="Poppins"/>
              </a:rPr>
              <a:t> de la part du Père, l'Esprit de vérité, qui vient du Père, il rendra témoignage de moi; et vous aussi, vous rendrez témoignage, parce que vous êtes avec moi dès le commencement.</a:t>
            </a:r>
            <a:endParaRPr sz="900">
              <a:solidFill>
                <a:srgbClr val="0000FF"/>
              </a:solidFill>
              <a:latin typeface="Poppins"/>
              <a:ea typeface="Poppins"/>
              <a:cs typeface="Poppins"/>
              <a:sym typeface="Poppins"/>
            </a:endParaRPr>
          </a:p>
          <a:p>
            <a:pPr indent="0" lvl="0" marL="0" rtl="0" algn="l">
              <a:lnSpc>
                <a:spcPct val="115000"/>
              </a:lnSpc>
              <a:spcBef>
                <a:spcPts val="1000"/>
              </a:spcBef>
              <a:spcAft>
                <a:spcPts val="0"/>
              </a:spcAft>
              <a:buClr>
                <a:schemeClr val="dk1"/>
              </a:buClr>
              <a:buSzPts val="1100"/>
              <a:buFont typeface="Arial"/>
              <a:buNone/>
            </a:pPr>
            <a:r>
              <a:rPr lang="fr" sz="900">
                <a:solidFill>
                  <a:srgbClr val="0000FF"/>
                </a:solidFill>
                <a:latin typeface="Poppins"/>
                <a:ea typeface="Poppins"/>
                <a:cs typeface="Poppins"/>
                <a:sym typeface="Poppins"/>
              </a:rPr>
              <a:t>Jean 16:7</a:t>
            </a:r>
            <a:endParaRPr sz="900">
              <a:solidFill>
                <a:srgbClr val="0000FF"/>
              </a:solidFill>
              <a:latin typeface="Poppins"/>
              <a:ea typeface="Poppins"/>
              <a:cs typeface="Poppins"/>
              <a:sym typeface="Poppins"/>
            </a:endParaRPr>
          </a:p>
          <a:p>
            <a:pPr indent="0" lvl="0" marL="457200" rtl="0" algn="l">
              <a:lnSpc>
                <a:spcPct val="115000"/>
              </a:lnSpc>
              <a:spcBef>
                <a:spcPts val="1000"/>
              </a:spcBef>
              <a:spcAft>
                <a:spcPts val="0"/>
              </a:spcAft>
              <a:buClr>
                <a:schemeClr val="dk1"/>
              </a:buClr>
              <a:buSzPts val="1100"/>
              <a:buFont typeface="Arial"/>
              <a:buNone/>
            </a:pPr>
            <a:r>
              <a:rPr lang="fr" sz="900">
                <a:solidFill>
                  <a:srgbClr val="0000FF"/>
                </a:solidFill>
                <a:latin typeface="Poppins"/>
                <a:ea typeface="Poppins"/>
                <a:cs typeface="Poppins"/>
                <a:sym typeface="Poppins"/>
              </a:rPr>
              <a:t>Cependant je vous dis la vérité: il vous est avantageux que je m'en aille, car si je ne m'en vais pas, le consolateur (Paraclet) ne viendra pas vers vous; mais, si je m'en vais, </a:t>
            </a:r>
            <a:r>
              <a:rPr b="1" lang="fr" sz="900">
                <a:solidFill>
                  <a:srgbClr val="0000FF"/>
                </a:solidFill>
                <a:latin typeface="Poppins"/>
                <a:ea typeface="Poppins"/>
                <a:cs typeface="Poppins"/>
                <a:sym typeface="Poppins"/>
              </a:rPr>
              <a:t>je vous l'enverrai</a:t>
            </a:r>
            <a:r>
              <a:rPr lang="fr" sz="900">
                <a:solidFill>
                  <a:srgbClr val="0000FF"/>
                </a:solidFill>
                <a:latin typeface="Poppins"/>
                <a:ea typeface="Poppins"/>
                <a:cs typeface="Poppins"/>
                <a:sym typeface="Poppins"/>
              </a:rPr>
              <a:t>.</a:t>
            </a:r>
            <a:endParaRPr sz="900">
              <a:solidFill>
                <a:srgbClr val="0000FF"/>
              </a:solidFill>
              <a:latin typeface="Poppins"/>
              <a:ea typeface="Poppins"/>
              <a:cs typeface="Poppins"/>
              <a:sym typeface="Poppins"/>
            </a:endParaRPr>
          </a:p>
          <a:p>
            <a:pPr indent="0" lvl="0" marL="0" rtl="0" algn="l">
              <a:lnSpc>
                <a:spcPct val="115000"/>
              </a:lnSpc>
              <a:spcBef>
                <a:spcPts val="1000"/>
              </a:spcBef>
              <a:spcAft>
                <a:spcPts val="0"/>
              </a:spcAft>
              <a:buClr>
                <a:schemeClr val="dk1"/>
              </a:buClr>
              <a:buSzPts val="1100"/>
              <a:buFont typeface="Arial"/>
              <a:buNone/>
            </a:pPr>
            <a:r>
              <a:rPr lang="fr" sz="900">
                <a:solidFill>
                  <a:srgbClr val="0000FF"/>
                </a:solidFill>
                <a:latin typeface="Poppins"/>
                <a:ea typeface="Poppins"/>
                <a:cs typeface="Poppins"/>
                <a:sym typeface="Poppins"/>
              </a:rPr>
              <a:t>Genèse 50:25</a:t>
            </a:r>
            <a:endParaRPr sz="900">
              <a:solidFill>
                <a:srgbClr val="0000FF"/>
              </a:solidFill>
              <a:latin typeface="Poppins"/>
              <a:ea typeface="Poppins"/>
              <a:cs typeface="Poppins"/>
              <a:sym typeface="Poppins"/>
            </a:endParaRPr>
          </a:p>
          <a:p>
            <a:pPr indent="0" lvl="0" marL="457200" rtl="0" algn="l">
              <a:lnSpc>
                <a:spcPct val="115000"/>
              </a:lnSpc>
              <a:spcBef>
                <a:spcPts val="1000"/>
              </a:spcBef>
              <a:spcAft>
                <a:spcPts val="0"/>
              </a:spcAft>
              <a:buClr>
                <a:schemeClr val="dk1"/>
              </a:buClr>
              <a:buSzPts val="1100"/>
              <a:buFont typeface="Arial"/>
              <a:buNone/>
            </a:pPr>
            <a:r>
              <a:rPr b="1" lang="fr" sz="900">
                <a:solidFill>
                  <a:srgbClr val="0000FF"/>
                </a:solidFill>
                <a:latin typeface="Poppins"/>
                <a:ea typeface="Poppins"/>
                <a:cs typeface="Poppins"/>
                <a:sym typeface="Poppins"/>
              </a:rPr>
              <a:t>Joseph fit jurer les fils d'Israël</a:t>
            </a:r>
            <a:r>
              <a:rPr lang="fr" sz="900">
                <a:solidFill>
                  <a:srgbClr val="0000FF"/>
                </a:solidFill>
                <a:latin typeface="Poppins"/>
                <a:ea typeface="Poppins"/>
                <a:cs typeface="Poppins"/>
                <a:sym typeface="Poppins"/>
              </a:rPr>
              <a:t>, en disant: </a:t>
            </a:r>
            <a:r>
              <a:rPr b="1" lang="fr" sz="900">
                <a:solidFill>
                  <a:srgbClr val="0000FF"/>
                </a:solidFill>
                <a:latin typeface="Poppins"/>
                <a:ea typeface="Poppins"/>
                <a:cs typeface="Poppins"/>
                <a:sym typeface="Poppins"/>
              </a:rPr>
              <a:t>Dieu vous visitera</a:t>
            </a:r>
            <a:r>
              <a:rPr lang="fr" sz="900">
                <a:solidFill>
                  <a:srgbClr val="0000FF"/>
                </a:solidFill>
                <a:latin typeface="Poppins"/>
                <a:ea typeface="Poppins"/>
                <a:cs typeface="Poppins"/>
                <a:sym typeface="Poppins"/>
              </a:rPr>
              <a:t>; et </a:t>
            </a:r>
            <a:r>
              <a:rPr b="1" lang="fr" sz="900">
                <a:solidFill>
                  <a:srgbClr val="0000FF"/>
                </a:solidFill>
                <a:latin typeface="Poppins"/>
                <a:ea typeface="Poppins"/>
                <a:cs typeface="Poppins"/>
                <a:sym typeface="Poppins"/>
              </a:rPr>
              <a:t>vous ferez remonter mes os</a:t>
            </a:r>
            <a:r>
              <a:rPr lang="fr" sz="900">
                <a:solidFill>
                  <a:srgbClr val="0000FF"/>
                </a:solidFill>
                <a:latin typeface="Poppins"/>
                <a:ea typeface="Poppins"/>
                <a:cs typeface="Poppins"/>
                <a:sym typeface="Poppins"/>
              </a:rPr>
              <a:t> loin d'ici.</a:t>
            </a:r>
            <a:endParaRPr sz="900">
              <a:solidFill>
                <a:srgbClr val="0000FF"/>
              </a:solidFill>
              <a:latin typeface="Poppins"/>
              <a:ea typeface="Poppins"/>
              <a:cs typeface="Poppins"/>
              <a:sym typeface="Poppins"/>
            </a:endParaRPr>
          </a:p>
          <a:p>
            <a:pPr indent="0" lvl="0" marL="0" rtl="0" algn="l">
              <a:lnSpc>
                <a:spcPct val="115000"/>
              </a:lnSpc>
              <a:spcBef>
                <a:spcPts val="1000"/>
              </a:spcBef>
              <a:spcAft>
                <a:spcPts val="0"/>
              </a:spcAft>
              <a:buClr>
                <a:schemeClr val="dk1"/>
              </a:buClr>
              <a:buSzPts val="1100"/>
              <a:buFont typeface="Arial"/>
              <a:buNone/>
            </a:pPr>
            <a:r>
              <a:rPr lang="fr" sz="900">
                <a:solidFill>
                  <a:srgbClr val="0000FF"/>
                </a:solidFill>
                <a:latin typeface="Poppins"/>
                <a:ea typeface="Poppins"/>
                <a:cs typeface="Poppins"/>
                <a:sym typeface="Poppins"/>
              </a:rPr>
              <a:t>Exode 13:19</a:t>
            </a:r>
            <a:endParaRPr sz="900">
              <a:solidFill>
                <a:srgbClr val="0000FF"/>
              </a:solidFill>
              <a:latin typeface="Poppins"/>
              <a:ea typeface="Poppins"/>
              <a:cs typeface="Poppins"/>
              <a:sym typeface="Poppins"/>
            </a:endParaRPr>
          </a:p>
          <a:p>
            <a:pPr indent="0" lvl="0" marL="457200" rtl="0" algn="l">
              <a:lnSpc>
                <a:spcPct val="115000"/>
              </a:lnSpc>
              <a:spcBef>
                <a:spcPts val="1000"/>
              </a:spcBef>
              <a:spcAft>
                <a:spcPts val="0"/>
              </a:spcAft>
              <a:buClr>
                <a:schemeClr val="dk1"/>
              </a:buClr>
              <a:buSzPts val="1100"/>
              <a:buFont typeface="Arial"/>
              <a:buNone/>
            </a:pPr>
            <a:r>
              <a:rPr b="1" lang="fr" sz="900">
                <a:solidFill>
                  <a:srgbClr val="0000FF"/>
                </a:solidFill>
                <a:latin typeface="Poppins"/>
                <a:ea typeface="Poppins"/>
                <a:cs typeface="Poppins"/>
                <a:sym typeface="Poppins"/>
              </a:rPr>
              <a:t>Moïse prit avec lui les os de Joseph</a:t>
            </a:r>
            <a:r>
              <a:rPr lang="fr" sz="900">
                <a:solidFill>
                  <a:srgbClr val="0000FF"/>
                </a:solidFill>
                <a:latin typeface="Poppins"/>
                <a:ea typeface="Poppins"/>
                <a:cs typeface="Poppins"/>
                <a:sym typeface="Poppins"/>
              </a:rPr>
              <a:t>; car Joseph avait fait jurer les fils d'Israël, en disant: Dieu vous visitera, et vous ferez remonter avec vous mes os loin d'ici.</a:t>
            </a:r>
            <a:endParaRPr sz="900">
              <a:solidFill>
                <a:srgbClr val="0000FF"/>
              </a:solidFill>
              <a:latin typeface="Poppins"/>
              <a:ea typeface="Poppins"/>
              <a:cs typeface="Poppins"/>
              <a:sym typeface="Poppins"/>
            </a:endParaRPr>
          </a:p>
          <a:p>
            <a:pPr indent="0" lvl="0" marL="0" rtl="0" algn="l">
              <a:lnSpc>
                <a:spcPct val="115000"/>
              </a:lnSpc>
              <a:spcBef>
                <a:spcPts val="1000"/>
              </a:spcBef>
              <a:spcAft>
                <a:spcPts val="0"/>
              </a:spcAft>
              <a:buClr>
                <a:schemeClr val="dk1"/>
              </a:buClr>
              <a:buSzPts val="1100"/>
              <a:buFont typeface="Arial"/>
              <a:buNone/>
            </a:pPr>
            <a:r>
              <a:rPr lang="fr" sz="900">
                <a:solidFill>
                  <a:srgbClr val="0000FF"/>
                </a:solidFill>
                <a:latin typeface="Poppins"/>
                <a:ea typeface="Poppins"/>
                <a:cs typeface="Poppins"/>
                <a:sym typeface="Poppins"/>
              </a:rPr>
              <a:t>Matthieu 23:35</a:t>
            </a:r>
            <a:endParaRPr sz="900">
              <a:solidFill>
                <a:srgbClr val="0000FF"/>
              </a:solidFill>
              <a:latin typeface="Poppins"/>
              <a:ea typeface="Poppins"/>
              <a:cs typeface="Poppins"/>
              <a:sym typeface="Poppins"/>
            </a:endParaRPr>
          </a:p>
          <a:p>
            <a:pPr indent="0" lvl="0" marL="457200" rtl="0" algn="l">
              <a:lnSpc>
                <a:spcPct val="115000"/>
              </a:lnSpc>
              <a:spcBef>
                <a:spcPts val="1000"/>
              </a:spcBef>
              <a:spcAft>
                <a:spcPts val="0"/>
              </a:spcAft>
              <a:buClr>
                <a:schemeClr val="dk1"/>
              </a:buClr>
              <a:buSzPts val="1100"/>
              <a:buFont typeface="Arial"/>
              <a:buNone/>
            </a:pPr>
            <a:r>
              <a:rPr lang="fr" sz="900">
                <a:solidFill>
                  <a:srgbClr val="0000FF"/>
                </a:solidFill>
                <a:latin typeface="Poppins"/>
                <a:ea typeface="Poppins"/>
                <a:cs typeface="Poppins"/>
                <a:sym typeface="Poppins"/>
              </a:rPr>
              <a:t>afin que retombe sur </a:t>
            </a:r>
            <a:r>
              <a:rPr b="1" i="1" lang="fr" sz="900" u="sng">
                <a:solidFill>
                  <a:srgbClr val="0000FF"/>
                </a:solidFill>
                <a:latin typeface="Poppins"/>
                <a:ea typeface="Poppins"/>
                <a:cs typeface="Poppins"/>
                <a:sym typeface="Poppins"/>
              </a:rPr>
              <a:t>vous</a:t>
            </a:r>
            <a:r>
              <a:rPr lang="fr" sz="900">
                <a:solidFill>
                  <a:srgbClr val="0000FF"/>
                </a:solidFill>
                <a:latin typeface="Poppins"/>
                <a:ea typeface="Poppins"/>
                <a:cs typeface="Poppins"/>
                <a:sym typeface="Poppins"/>
              </a:rPr>
              <a:t> tout le sang innocent répandu sur la terre, depuis le sang d'Abel le juste jusqu'au sang de Zacharie, fils de Barachie, que </a:t>
            </a:r>
            <a:r>
              <a:rPr b="1" i="1" lang="fr" sz="900" u="sng">
                <a:solidFill>
                  <a:srgbClr val="0000FF"/>
                </a:solidFill>
                <a:latin typeface="Poppins"/>
                <a:ea typeface="Poppins"/>
                <a:cs typeface="Poppins"/>
                <a:sym typeface="Poppins"/>
              </a:rPr>
              <a:t>vous</a:t>
            </a:r>
            <a:r>
              <a:rPr b="1" lang="fr" sz="900">
                <a:solidFill>
                  <a:srgbClr val="0000FF"/>
                </a:solidFill>
                <a:latin typeface="Poppins"/>
                <a:ea typeface="Poppins"/>
                <a:cs typeface="Poppins"/>
                <a:sym typeface="Poppins"/>
              </a:rPr>
              <a:t> avez tué</a:t>
            </a:r>
            <a:r>
              <a:rPr lang="fr" sz="900">
                <a:solidFill>
                  <a:srgbClr val="0000FF"/>
                </a:solidFill>
                <a:latin typeface="Poppins"/>
                <a:ea typeface="Poppins"/>
                <a:cs typeface="Poppins"/>
                <a:sym typeface="Poppins"/>
              </a:rPr>
              <a:t> entre le temple et l'autel.</a:t>
            </a:r>
            <a:endParaRPr sz="900">
              <a:solidFill>
                <a:srgbClr val="0000FF"/>
              </a:solidFill>
              <a:latin typeface="Poppins"/>
              <a:ea typeface="Poppins"/>
              <a:cs typeface="Poppins"/>
              <a:sym typeface="Poppins"/>
            </a:endParaRPr>
          </a:p>
          <a:p>
            <a:pPr indent="0" lvl="0" marL="0" rtl="0" algn="l">
              <a:lnSpc>
                <a:spcPct val="115000"/>
              </a:lnSpc>
              <a:spcBef>
                <a:spcPts val="1600"/>
              </a:spcBef>
              <a:spcAft>
                <a:spcPts val="0"/>
              </a:spcAft>
              <a:buClr>
                <a:schemeClr val="dk1"/>
              </a:buClr>
              <a:buSzPts val="1100"/>
              <a:buFont typeface="Arial"/>
              <a:buNone/>
            </a:pPr>
            <a:r>
              <a:rPr lang="fr" sz="1400">
                <a:solidFill>
                  <a:srgbClr val="434343"/>
                </a:solidFill>
                <a:latin typeface="Poppins"/>
                <a:ea typeface="Poppins"/>
                <a:cs typeface="Poppins"/>
                <a:sym typeface="Poppins"/>
              </a:rPr>
              <a:t>Arguments</a:t>
            </a:r>
            <a:endParaRPr sz="1400">
              <a:solidFill>
                <a:srgbClr val="434343"/>
              </a:solidFill>
              <a:latin typeface="Poppins"/>
              <a:ea typeface="Poppins"/>
              <a:cs typeface="Poppins"/>
              <a:sym typeface="Poppins"/>
            </a:endParaRPr>
          </a:p>
          <a:p>
            <a:pPr indent="0" lvl="0" marL="0" rtl="0" algn="l">
              <a:lnSpc>
                <a:spcPct val="115000"/>
              </a:lnSpc>
              <a:spcBef>
                <a:spcPts val="1400"/>
              </a:spcBef>
              <a:spcAft>
                <a:spcPts val="0"/>
              </a:spcAft>
              <a:buClr>
                <a:schemeClr val="dk1"/>
              </a:buClr>
              <a:buSzPts val="1100"/>
              <a:buFont typeface="Arial"/>
              <a:buNone/>
            </a:pPr>
            <a:r>
              <a:rPr lang="fr" sz="1200">
                <a:solidFill>
                  <a:srgbClr val="666666"/>
                </a:solidFill>
                <a:latin typeface="Poppins"/>
                <a:ea typeface="Poppins"/>
                <a:cs typeface="Poppins"/>
                <a:sym typeface="Poppins"/>
              </a:rPr>
              <a:t>Argument 1 / </a:t>
            </a:r>
            <a:r>
              <a:rPr baseline="-25000" lang="fr" sz="1200">
                <a:solidFill>
                  <a:srgbClr val="666666"/>
                </a:solidFill>
                <a:latin typeface="Poppins"/>
                <a:ea typeface="Poppins"/>
                <a:cs typeface="Poppins"/>
                <a:sym typeface="Poppins"/>
              </a:rPr>
              <a:t>Os de Joseph</a:t>
            </a:r>
            <a:endParaRPr baseline="-25000" sz="1200">
              <a:solidFill>
                <a:srgbClr val="666666"/>
              </a:solidFill>
              <a:latin typeface="Poppins"/>
              <a:ea typeface="Poppins"/>
              <a:cs typeface="Poppins"/>
              <a:sym typeface="Poppins"/>
            </a:endParaRPr>
          </a:p>
          <a:p>
            <a:pPr indent="-298450" lvl="0" marL="457200" rtl="0" algn="l">
              <a:lnSpc>
                <a:spcPct val="115000"/>
              </a:lnSpc>
              <a:spcBef>
                <a:spcPts val="400"/>
              </a:spcBef>
              <a:spcAft>
                <a:spcPts val="0"/>
              </a:spcAft>
              <a:buClr>
                <a:schemeClr val="dk1"/>
              </a:buClr>
              <a:buSzPts val="1100"/>
              <a:buFont typeface="Poppins"/>
              <a:buChar char="●"/>
            </a:pPr>
            <a:r>
              <a:rPr lang="fr" sz="900">
                <a:solidFill>
                  <a:schemeClr val="dk1"/>
                </a:solidFill>
                <a:latin typeface="Poppins"/>
                <a:ea typeface="Poppins"/>
                <a:cs typeface="Poppins"/>
                <a:sym typeface="Poppins"/>
              </a:rPr>
              <a:t>Car pour l'enterrement de ses os, Joseph s’adresse à ses frères et au juifs en face de lui (Gen 50:25) et que l’enterrement a lieu 4 siècles plus tard (Exode 13:19).</a:t>
            </a:r>
            <a:endParaRPr sz="900">
              <a:solidFill>
                <a:schemeClr val="dk1"/>
              </a:solidFill>
              <a:latin typeface="Poppins"/>
              <a:ea typeface="Poppins"/>
              <a:cs typeface="Poppins"/>
              <a:sym typeface="Poppins"/>
            </a:endParaRPr>
          </a:p>
          <a:p>
            <a:pPr indent="-298450" lvl="0" marL="457200" rtl="0" algn="l">
              <a:lnSpc>
                <a:spcPct val="115000"/>
              </a:lnSpc>
              <a:spcBef>
                <a:spcPts val="1000"/>
              </a:spcBef>
              <a:spcAft>
                <a:spcPts val="0"/>
              </a:spcAft>
              <a:buClr>
                <a:schemeClr val="dk1"/>
              </a:buClr>
              <a:buSzPts val="1100"/>
              <a:buFont typeface="Poppins"/>
              <a:buChar char="●"/>
            </a:pPr>
            <a:r>
              <a:rPr lang="fr" sz="900">
                <a:solidFill>
                  <a:schemeClr val="dk1"/>
                </a:solidFill>
                <a:latin typeface="Poppins"/>
                <a:ea typeface="Poppins"/>
                <a:cs typeface="Poppins"/>
                <a:sym typeface="Poppins"/>
              </a:rPr>
              <a:t>Donc le </a:t>
            </a:r>
            <a:r>
              <a:rPr i="1" lang="fr" sz="900" u="sng">
                <a:solidFill>
                  <a:schemeClr val="dk1"/>
                </a:solidFill>
                <a:latin typeface="Poppins"/>
                <a:ea typeface="Poppins"/>
                <a:cs typeface="Poppins"/>
                <a:sym typeface="Poppins"/>
              </a:rPr>
              <a:t>vous</a:t>
            </a:r>
            <a:r>
              <a:rPr lang="fr" sz="900">
                <a:solidFill>
                  <a:schemeClr val="dk1"/>
                </a:solidFill>
                <a:latin typeface="Poppins"/>
                <a:ea typeface="Poppins"/>
                <a:cs typeface="Poppins"/>
                <a:sym typeface="Poppins"/>
              </a:rPr>
              <a:t> utilisez par Jésus peut correspondre aux musulmans du 7 </a:t>
            </a:r>
            <a:r>
              <a:rPr baseline="30000" lang="fr" sz="900">
                <a:solidFill>
                  <a:schemeClr val="dk1"/>
                </a:solidFill>
                <a:latin typeface="Poppins"/>
                <a:ea typeface="Poppins"/>
                <a:cs typeface="Poppins"/>
                <a:sym typeface="Poppins"/>
              </a:rPr>
              <a:t>éme</a:t>
            </a:r>
            <a:r>
              <a:rPr lang="fr" sz="900">
                <a:solidFill>
                  <a:schemeClr val="dk1"/>
                </a:solidFill>
                <a:latin typeface="Poppins"/>
                <a:ea typeface="Poppins"/>
                <a:cs typeface="Poppins"/>
                <a:sym typeface="Poppins"/>
              </a:rPr>
              <a:t> siécle.</a:t>
            </a:r>
            <a:endParaRPr sz="900">
              <a:solidFill>
                <a:schemeClr val="dk1"/>
              </a:solidFill>
              <a:latin typeface="Poppins"/>
              <a:ea typeface="Poppins"/>
              <a:cs typeface="Poppins"/>
              <a:sym typeface="Poppins"/>
            </a:endParaRPr>
          </a:p>
          <a:p>
            <a:pPr indent="0" lvl="0" marL="0" rtl="0" algn="r">
              <a:lnSpc>
                <a:spcPct val="115000"/>
              </a:lnSpc>
              <a:spcBef>
                <a:spcPts val="1000"/>
              </a:spcBef>
              <a:spcAft>
                <a:spcPts val="0"/>
              </a:spcAft>
              <a:buClr>
                <a:schemeClr val="dk1"/>
              </a:buClr>
              <a:buSzPts val="1100"/>
              <a:buFont typeface="Arial"/>
              <a:buNone/>
            </a:pPr>
            <a:r>
              <a:rPr lang="fr" sz="800" u="sng">
                <a:solidFill>
                  <a:srgbClr val="1155CC"/>
                </a:solidFill>
                <a:latin typeface="Poppins"/>
                <a:ea typeface="Poppins"/>
                <a:cs typeface="Poppins"/>
                <a:sym typeface="Poppins"/>
                <a:hlinkClick r:id="rId3">
                  <a:extLst>
                    <a:ext uri="{A12FA001-AC4F-418D-AE19-62706E023703}">
                      <ahyp:hlinkClr val="tx"/>
                    </a:ext>
                  </a:extLst>
                </a:hlinkClick>
              </a:rPr>
              <a:t>voir la réfutation ➡️</a:t>
            </a:r>
            <a:endParaRPr sz="900">
              <a:solidFill>
                <a:schemeClr val="dk1"/>
              </a:solidFill>
              <a:latin typeface="Poppins"/>
              <a:ea typeface="Poppins"/>
              <a:cs typeface="Poppins"/>
              <a:sym typeface="Poppins"/>
            </a:endParaRPr>
          </a:p>
          <a:p>
            <a:pPr indent="0" lvl="0" marL="0" rtl="0" algn="l">
              <a:lnSpc>
                <a:spcPct val="115000"/>
              </a:lnSpc>
              <a:spcBef>
                <a:spcPts val="1400"/>
              </a:spcBef>
              <a:spcAft>
                <a:spcPts val="0"/>
              </a:spcAft>
              <a:buClr>
                <a:schemeClr val="dk1"/>
              </a:buClr>
              <a:buSzPts val="1100"/>
              <a:buFont typeface="Arial"/>
              <a:buNone/>
            </a:pPr>
            <a:r>
              <a:rPr lang="fr" sz="1200">
                <a:solidFill>
                  <a:srgbClr val="666666"/>
                </a:solidFill>
                <a:latin typeface="Poppins"/>
                <a:ea typeface="Poppins"/>
                <a:cs typeface="Poppins"/>
                <a:sym typeface="Poppins"/>
              </a:rPr>
              <a:t>Argument 2 / </a:t>
            </a:r>
            <a:r>
              <a:rPr baseline="-25000" lang="fr" sz="1200">
                <a:solidFill>
                  <a:srgbClr val="666666"/>
                </a:solidFill>
                <a:latin typeface="Poppins"/>
                <a:ea typeface="Poppins"/>
                <a:cs typeface="Poppins"/>
                <a:sym typeface="Poppins"/>
              </a:rPr>
              <a:t>Mort de Zacharie</a:t>
            </a:r>
            <a:endParaRPr baseline="-25000" sz="1200">
              <a:solidFill>
                <a:srgbClr val="666666"/>
              </a:solidFill>
              <a:latin typeface="Poppins"/>
              <a:ea typeface="Poppins"/>
              <a:cs typeface="Poppins"/>
              <a:sym typeface="Poppins"/>
            </a:endParaRPr>
          </a:p>
          <a:p>
            <a:pPr indent="-285750" lvl="0" marL="457200" rtl="0" algn="l">
              <a:lnSpc>
                <a:spcPct val="115000"/>
              </a:lnSpc>
              <a:spcBef>
                <a:spcPts val="400"/>
              </a:spcBef>
              <a:spcAft>
                <a:spcPts val="0"/>
              </a:spcAft>
              <a:buClr>
                <a:schemeClr val="dk1"/>
              </a:buClr>
              <a:buSzPts val="900"/>
              <a:buFont typeface="Poppins"/>
              <a:buChar char="●"/>
            </a:pPr>
            <a:r>
              <a:rPr lang="fr" sz="900">
                <a:solidFill>
                  <a:schemeClr val="dk1"/>
                </a:solidFill>
                <a:latin typeface="Poppins"/>
                <a:ea typeface="Poppins"/>
                <a:cs typeface="Poppins"/>
                <a:sym typeface="Poppins"/>
              </a:rPr>
              <a:t>Car Jésus va utiliser un “</a:t>
            </a:r>
            <a:r>
              <a:rPr i="1" lang="fr" sz="900" u="sng">
                <a:solidFill>
                  <a:schemeClr val="dk1"/>
                </a:solidFill>
                <a:latin typeface="Poppins"/>
                <a:ea typeface="Poppins"/>
                <a:cs typeface="Poppins"/>
                <a:sym typeface="Poppins"/>
              </a:rPr>
              <a:t>vous</a:t>
            </a:r>
            <a:r>
              <a:rPr lang="fr" sz="900">
                <a:solidFill>
                  <a:schemeClr val="dk1"/>
                </a:solidFill>
                <a:latin typeface="Poppins"/>
                <a:ea typeface="Poppins"/>
                <a:cs typeface="Poppins"/>
                <a:sym typeface="Poppins"/>
              </a:rPr>
              <a:t> communautaire” pour reprocher la mort de Zacharie au Jérusalémites (Mat 23:35).</a:t>
            </a:r>
            <a:endParaRPr sz="900">
              <a:solidFill>
                <a:schemeClr val="dk1"/>
              </a:solidFill>
              <a:latin typeface="Poppins"/>
              <a:ea typeface="Poppins"/>
              <a:cs typeface="Poppins"/>
              <a:sym typeface="Poppins"/>
            </a:endParaRPr>
          </a:p>
          <a:p>
            <a:pPr indent="-285750" lvl="0" marL="457200" rtl="0" algn="l">
              <a:lnSpc>
                <a:spcPct val="115000"/>
              </a:lnSpc>
              <a:spcBef>
                <a:spcPts val="1000"/>
              </a:spcBef>
              <a:spcAft>
                <a:spcPts val="0"/>
              </a:spcAft>
              <a:buClr>
                <a:schemeClr val="dk1"/>
              </a:buClr>
              <a:buSzPts val="900"/>
              <a:buFont typeface="Poppins"/>
              <a:buChar char="●"/>
            </a:pPr>
            <a:r>
              <a:rPr lang="fr" sz="900">
                <a:solidFill>
                  <a:schemeClr val="dk1"/>
                </a:solidFill>
                <a:latin typeface="Poppins"/>
                <a:ea typeface="Poppins"/>
                <a:cs typeface="Poppins"/>
                <a:sym typeface="Poppins"/>
              </a:rPr>
              <a:t>Donc le </a:t>
            </a:r>
            <a:r>
              <a:rPr i="1" lang="fr" sz="900" u="sng">
                <a:solidFill>
                  <a:schemeClr val="dk1"/>
                </a:solidFill>
                <a:latin typeface="Poppins"/>
                <a:ea typeface="Poppins"/>
                <a:cs typeface="Poppins"/>
                <a:sym typeface="Poppins"/>
              </a:rPr>
              <a:t>vous</a:t>
            </a:r>
            <a:r>
              <a:rPr lang="fr" sz="900">
                <a:solidFill>
                  <a:schemeClr val="dk1"/>
                </a:solidFill>
                <a:latin typeface="Poppins"/>
                <a:ea typeface="Poppins"/>
                <a:cs typeface="Poppins"/>
                <a:sym typeface="Poppins"/>
              </a:rPr>
              <a:t> utilisez par Jésus peut correspondre aux musulmans du 7 </a:t>
            </a:r>
            <a:r>
              <a:rPr baseline="30000" lang="fr" sz="900">
                <a:solidFill>
                  <a:schemeClr val="dk1"/>
                </a:solidFill>
                <a:latin typeface="Poppins"/>
                <a:ea typeface="Poppins"/>
                <a:cs typeface="Poppins"/>
                <a:sym typeface="Poppins"/>
              </a:rPr>
              <a:t>éme</a:t>
            </a:r>
            <a:r>
              <a:rPr lang="fr" sz="900">
                <a:solidFill>
                  <a:schemeClr val="dk1"/>
                </a:solidFill>
                <a:latin typeface="Poppins"/>
                <a:ea typeface="Poppins"/>
                <a:cs typeface="Poppins"/>
                <a:sym typeface="Poppins"/>
              </a:rPr>
              <a:t> siécle.</a:t>
            </a:r>
            <a:endParaRPr sz="900">
              <a:solidFill>
                <a:schemeClr val="dk1"/>
              </a:solidFill>
              <a:latin typeface="Poppins"/>
              <a:ea typeface="Poppins"/>
              <a:cs typeface="Poppins"/>
              <a:sym typeface="Poppins"/>
            </a:endParaRPr>
          </a:p>
          <a:p>
            <a:pPr indent="0" lvl="0" marL="0" rtl="0" algn="r">
              <a:lnSpc>
                <a:spcPct val="115000"/>
              </a:lnSpc>
              <a:spcBef>
                <a:spcPts val="1000"/>
              </a:spcBef>
              <a:spcAft>
                <a:spcPts val="0"/>
              </a:spcAft>
              <a:buClr>
                <a:schemeClr val="dk1"/>
              </a:buClr>
              <a:buSzPts val="1100"/>
              <a:buFont typeface="Arial"/>
              <a:buNone/>
            </a:pPr>
            <a:r>
              <a:rPr lang="fr" sz="800" u="sng">
                <a:solidFill>
                  <a:srgbClr val="1155CC"/>
                </a:solidFill>
                <a:latin typeface="Poppins"/>
                <a:ea typeface="Poppins"/>
                <a:cs typeface="Poppins"/>
                <a:sym typeface="Poppins"/>
                <a:hlinkClick r:id="rId4">
                  <a:extLst>
                    <a:ext uri="{A12FA001-AC4F-418D-AE19-62706E023703}">
                      <ahyp:hlinkClr val="tx"/>
                    </a:ext>
                  </a:extLst>
                </a:hlinkClick>
              </a:rPr>
              <a:t>voir la réfutation ➡️</a:t>
            </a:r>
            <a:endParaRPr sz="900">
              <a:solidFill>
                <a:schemeClr val="dk1"/>
              </a:solidFill>
              <a:latin typeface="Poppins"/>
              <a:ea typeface="Poppins"/>
              <a:cs typeface="Poppins"/>
              <a:sym typeface="Poppins"/>
            </a:endParaRPr>
          </a:p>
          <a:p>
            <a:pPr indent="0" lvl="0" marL="0" rtl="0" algn="l">
              <a:spcBef>
                <a:spcPts val="100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1" name="Shape 461"/>
        <p:cNvGrpSpPr/>
        <p:nvPr/>
      </p:nvGrpSpPr>
      <p:grpSpPr>
        <a:xfrm>
          <a:off x="0" y="0"/>
          <a:ext cx="0" cy="0"/>
          <a:chOff x="0" y="0"/>
          <a:chExt cx="0" cy="0"/>
        </a:xfrm>
      </p:grpSpPr>
      <p:sp>
        <p:nvSpPr>
          <p:cNvPr id="462" name="Google Shape;462;g201721a77e0_0_2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3" name="Google Shape;463;g201721a77e0_0_2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400"/>
              </a:spcBef>
              <a:spcAft>
                <a:spcPts val="0"/>
              </a:spcAft>
              <a:buClr>
                <a:schemeClr val="dk1"/>
              </a:buClr>
              <a:buSzPts val="1100"/>
              <a:buFont typeface="Arial"/>
              <a:buNone/>
            </a:pPr>
            <a:r>
              <a:rPr lang="fr" sz="1200">
                <a:solidFill>
                  <a:srgbClr val="666666"/>
                </a:solidFill>
                <a:latin typeface="Poppins"/>
                <a:ea typeface="Poppins"/>
                <a:cs typeface="Poppins"/>
                <a:sym typeface="Poppins"/>
              </a:rPr>
              <a:t>Réfutation 1 / </a:t>
            </a:r>
            <a:r>
              <a:rPr baseline="-25000" lang="fr" sz="1200" u="sng">
                <a:solidFill>
                  <a:srgbClr val="1155CC"/>
                </a:solidFill>
                <a:latin typeface="Poppins"/>
                <a:ea typeface="Poppins"/>
                <a:cs typeface="Poppins"/>
                <a:sym typeface="Poppins"/>
                <a:hlinkClick r:id="rId2">
                  <a:extLst>
                    <a:ext uri="{A12FA001-AC4F-418D-AE19-62706E023703}">
                      <ahyp:hlinkClr val="tx"/>
                    </a:ext>
                  </a:extLst>
                </a:hlinkClick>
              </a:rPr>
              <a:t>Arg 1</a:t>
            </a:r>
            <a:endParaRPr baseline="-25000" sz="1400">
              <a:solidFill>
                <a:srgbClr val="434343"/>
              </a:solidFill>
              <a:latin typeface="Poppins"/>
              <a:ea typeface="Poppins"/>
              <a:cs typeface="Poppins"/>
              <a:sym typeface="Poppins"/>
            </a:endParaRPr>
          </a:p>
          <a:p>
            <a:pPr indent="0" lvl="0" marL="0" rtl="0" algn="l">
              <a:lnSpc>
                <a:spcPct val="115000"/>
              </a:lnSpc>
              <a:spcBef>
                <a:spcPts val="1000"/>
              </a:spcBef>
              <a:spcAft>
                <a:spcPts val="0"/>
              </a:spcAft>
              <a:buClr>
                <a:schemeClr val="dk1"/>
              </a:buClr>
              <a:buSzPts val="1100"/>
              <a:buFont typeface="Arial"/>
              <a:buNone/>
            </a:pPr>
            <a:r>
              <a:rPr i="1" lang="fr" sz="900" u="sng">
                <a:solidFill>
                  <a:schemeClr val="dk1"/>
                </a:solidFill>
                <a:latin typeface="Poppins"/>
                <a:ea typeface="Poppins"/>
                <a:cs typeface="Poppins"/>
                <a:sym typeface="Poppins"/>
              </a:rPr>
              <a:t>Comment le “vous” utilisé par Jésus désigne ses contemporains (les apôtres) alors que le “vous” de Joseph ne désigne pas ses contemporains ?</a:t>
            </a:r>
            <a:endParaRPr baseline="-25000" sz="900">
              <a:solidFill>
                <a:schemeClr val="dk1"/>
              </a:solidFill>
              <a:latin typeface="Poppins"/>
              <a:ea typeface="Poppins"/>
              <a:cs typeface="Poppins"/>
              <a:sym typeface="Poppins"/>
            </a:endParaRPr>
          </a:p>
          <a:p>
            <a:pPr indent="0" lvl="0" marL="0" rtl="0" algn="l">
              <a:lnSpc>
                <a:spcPct val="115000"/>
              </a:lnSpc>
              <a:spcBef>
                <a:spcPts val="1000"/>
              </a:spcBef>
              <a:spcAft>
                <a:spcPts val="0"/>
              </a:spcAft>
              <a:buClr>
                <a:schemeClr val="dk1"/>
              </a:buClr>
              <a:buSzPts val="1100"/>
              <a:buFont typeface="Arial"/>
              <a:buNone/>
            </a:pPr>
            <a:r>
              <a:rPr lang="fr" sz="900">
                <a:solidFill>
                  <a:srgbClr val="0000FF"/>
                </a:solidFill>
                <a:latin typeface="Poppins"/>
                <a:ea typeface="Poppins"/>
                <a:cs typeface="Poppins"/>
                <a:sym typeface="Poppins"/>
              </a:rPr>
              <a:t>Genèse 50:23</a:t>
            </a:r>
            <a:endParaRPr sz="900">
              <a:solidFill>
                <a:srgbClr val="0000FF"/>
              </a:solidFill>
              <a:latin typeface="Poppins"/>
              <a:ea typeface="Poppins"/>
              <a:cs typeface="Poppins"/>
              <a:sym typeface="Poppins"/>
            </a:endParaRPr>
          </a:p>
          <a:p>
            <a:pPr indent="0" lvl="0" marL="457200" rtl="0" algn="l">
              <a:lnSpc>
                <a:spcPct val="115000"/>
              </a:lnSpc>
              <a:spcBef>
                <a:spcPts val="1000"/>
              </a:spcBef>
              <a:spcAft>
                <a:spcPts val="0"/>
              </a:spcAft>
              <a:buClr>
                <a:schemeClr val="dk1"/>
              </a:buClr>
              <a:buSzPts val="1100"/>
              <a:buFont typeface="Arial"/>
              <a:buNone/>
            </a:pPr>
            <a:r>
              <a:rPr lang="fr" sz="900">
                <a:solidFill>
                  <a:srgbClr val="0000FF"/>
                </a:solidFill>
                <a:latin typeface="Poppins"/>
                <a:ea typeface="Poppins"/>
                <a:cs typeface="Poppins"/>
                <a:sym typeface="Poppins"/>
              </a:rPr>
              <a:t>Joseph vit les </a:t>
            </a:r>
            <a:r>
              <a:rPr b="1" lang="fr" sz="900">
                <a:solidFill>
                  <a:srgbClr val="0000FF"/>
                </a:solidFill>
                <a:latin typeface="Poppins"/>
                <a:ea typeface="Poppins"/>
                <a:cs typeface="Poppins"/>
                <a:sym typeface="Poppins"/>
              </a:rPr>
              <a:t>fils d'Ephraïm jusqu'à la troisième génération</a:t>
            </a:r>
            <a:r>
              <a:rPr lang="fr" sz="900">
                <a:solidFill>
                  <a:srgbClr val="0000FF"/>
                </a:solidFill>
                <a:latin typeface="Poppins"/>
                <a:ea typeface="Poppins"/>
                <a:cs typeface="Poppins"/>
                <a:sym typeface="Poppins"/>
              </a:rPr>
              <a:t>; et les fils de Makir, fils de Manassé, naquirent sur ses genoux.</a:t>
            </a:r>
            <a:endParaRPr sz="900">
              <a:solidFill>
                <a:srgbClr val="0000FF"/>
              </a:solidFill>
              <a:latin typeface="Poppins"/>
              <a:ea typeface="Poppins"/>
              <a:cs typeface="Poppins"/>
              <a:sym typeface="Poppins"/>
            </a:endParaRPr>
          </a:p>
          <a:p>
            <a:pPr indent="0" lvl="0" marL="0" rtl="0" algn="l">
              <a:lnSpc>
                <a:spcPct val="115000"/>
              </a:lnSpc>
              <a:spcBef>
                <a:spcPts val="1000"/>
              </a:spcBef>
              <a:spcAft>
                <a:spcPts val="0"/>
              </a:spcAft>
              <a:buClr>
                <a:schemeClr val="dk1"/>
              </a:buClr>
              <a:buSzPts val="1100"/>
              <a:buFont typeface="Arial"/>
              <a:buNone/>
            </a:pPr>
            <a:r>
              <a:rPr lang="fr" sz="900">
                <a:solidFill>
                  <a:srgbClr val="0000FF"/>
                </a:solidFill>
                <a:latin typeface="Poppins"/>
                <a:ea typeface="Poppins"/>
                <a:cs typeface="Poppins"/>
                <a:sym typeface="Poppins"/>
              </a:rPr>
              <a:t>Matthieu 1:1</a:t>
            </a:r>
            <a:endParaRPr sz="900">
              <a:solidFill>
                <a:srgbClr val="0000FF"/>
              </a:solidFill>
              <a:latin typeface="Poppins"/>
              <a:ea typeface="Poppins"/>
              <a:cs typeface="Poppins"/>
              <a:sym typeface="Poppins"/>
            </a:endParaRPr>
          </a:p>
          <a:p>
            <a:pPr indent="0" lvl="0" marL="457200" rtl="0" algn="l">
              <a:lnSpc>
                <a:spcPct val="115000"/>
              </a:lnSpc>
              <a:spcBef>
                <a:spcPts val="1000"/>
              </a:spcBef>
              <a:spcAft>
                <a:spcPts val="0"/>
              </a:spcAft>
              <a:buClr>
                <a:schemeClr val="dk1"/>
              </a:buClr>
              <a:buSzPts val="1100"/>
              <a:buFont typeface="Arial"/>
              <a:buNone/>
            </a:pPr>
            <a:r>
              <a:rPr lang="fr" sz="900">
                <a:solidFill>
                  <a:srgbClr val="0000FF"/>
                </a:solidFill>
                <a:latin typeface="Poppins"/>
                <a:ea typeface="Poppins"/>
                <a:cs typeface="Poppins"/>
                <a:sym typeface="Poppins"/>
              </a:rPr>
              <a:t>Généalogie de </a:t>
            </a:r>
            <a:r>
              <a:rPr b="1" lang="fr" sz="900">
                <a:solidFill>
                  <a:srgbClr val="0000FF"/>
                </a:solidFill>
                <a:latin typeface="Poppins"/>
                <a:ea typeface="Poppins"/>
                <a:cs typeface="Poppins"/>
                <a:sym typeface="Poppins"/>
              </a:rPr>
              <a:t>Jésus-Christ, fils de David, fils d'Abraham</a:t>
            </a:r>
            <a:r>
              <a:rPr lang="fr" sz="900">
                <a:solidFill>
                  <a:srgbClr val="0000FF"/>
                </a:solidFill>
                <a:latin typeface="Poppins"/>
                <a:ea typeface="Poppins"/>
                <a:cs typeface="Poppins"/>
                <a:sym typeface="Poppins"/>
              </a:rPr>
              <a:t>.</a:t>
            </a:r>
            <a:endParaRPr sz="900">
              <a:solidFill>
                <a:srgbClr val="0000FF"/>
              </a:solidFill>
              <a:latin typeface="Poppins"/>
              <a:ea typeface="Poppins"/>
              <a:cs typeface="Poppins"/>
              <a:sym typeface="Poppins"/>
            </a:endParaRPr>
          </a:p>
          <a:p>
            <a:pPr indent="0" lvl="0" marL="0" rtl="0" algn="l">
              <a:lnSpc>
                <a:spcPct val="115000"/>
              </a:lnSpc>
              <a:spcBef>
                <a:spcPts val="1000"/>
              </a:spcBef>
              <a:spcAft>
                <a:spcPts val="0"/>
              </a:spcAft>
              <a:buClr>
                <a:schemeClr val="dk1"/>
              </a:buClr>
              <a:buSzPts val="1100"/>
              <a:buFont typeface="Arial"/>
              <a:buNone/>
            </a:pPr>
            <a:r>
              <a:rPr lang="fr" sz="900">
                <a:solidFill>
                  <a:srgbClr val="0000FF"/>
                </a:solidFill>
                <a:latin typeface="Poppins"/>
                <a:ea typeface="Poppins"/>
                <a:cs typeface="Poppins"/>
                <a:sym typeface="Poppins"/>
              </a:rPr>
              <a:t>Jean 13:1-2</a:t>
            </a:r>
            <a:endParaRPr sz="900">
              <a:solidFill>
                <a:srgbClr val="0000FF"/>
              </a:solidFill>
              <a:latin typeface="Poppins"/>
              <a:ea typeface="Poppins"/>
              <a:cs typeface="Poppins"/>
              <a:sym typeface="Poppins"/>
            </a:endParaRPr>
          </a:p>
          <a:p>
            <a:pPr indent="0" lvl="0" marL="457200" rtl="0" algn="l">
              <a:lnSpc>
                <a:spcPct val="115000"/>
              </a:lnSpc>
              <a:spcBef>
                <a:spcPts val="1000"/>
              </a:spcBef>
              <a:spcAft>
                <a:spcPts val="0"/>
              </a:spcAft>
              <a:buClr>
                <a:schemeClr val="dk1"/>
              </a:buClr>
              <a:buSzPts val="1100"/>
              <a:buFont typeface="Arial"/>
              <a:buNone/>
            </a:pPr>
            <a:r>
              <a:rPr lang="fr" sz="900">
                <a:solidFill>
                  <a:srgbClr val="0000FF"/>
                </a:solidFill>
                <a:latin typeface="Poppins"/>
                <a:ea typeface="Poppins"/>
                <a:cs typeface="Poppins"/>
                <a:sym typeface="Poppins"/>
              </a:rPr>
              <a:t>Ensuite il versa de l'eau dans un bassin, et il </a:t>
            </a:r>
            <a:r>
              <a:rPr b="1" lang="fr" sz="900">
                <a:solidFill>
                  <a:srgbClr val="0000FF"/>
                </a:solidFill>
                <a:latin typeface="Poppins"/>
                <a:ea typeface="Poppins"/>
                <a:cs typeface="Poppins"/>
                <a:sym typeface="Poppins"/>
              </a:rPr>
              <a:t>(Jésus) se mit à laver les pieds des disciples</a:t>
            </a:r>
            <a:r>
              <a:rPr lang="fr" sz="900">
                <a:solidFill>
                  <a:srgbClr val="0000FF"/>
                </a:solidFill>
                <a:latin typeface="Poppins"/>
                <a:ea typeface="Poppins"/>
                <a:cs typeface="Poppins"/>
                <a:sym typeface="Poppins"/>
              </a:rPr>
              <a:t>, et à les essuyer avec le linge dont il était ceint.</a:t>
            </a:r>
            <a:endParaRPr i="1" sz="900" u="sng">
              <a:solidFill>
                <a:schemeClr val="dk1"/>
              </a:solidFill>
              <a:latin typeface="Poppins"/>
              <a:ea typeface="Poppins"/>
              <a:cs typeface="Poppins"/>
              <a:sym typeface="Poppins"/>
            </a:endParaRPr>
          </a:p>
          <a:p>
            <a:pPr indent="0" lvl="0" marL="0" rtl="0" algn="l">
              <a:lnSpc>
                <a:spcPct val="115000"/>
              </a:lnSpc>
              <a:spcBef>
                <a:spcPts val="1000"/>
              </a:spcBef>
              <a:spcAft>
                <a:spcPts val="0"/>
              </a:spcAft>
              <a:buClr>
                <a:schemeClr val="dk1"/>
              </a:buClr>
              <a:buSzPts val="1100"/>
              <a:buFont typeface="Arial"/>
              <a:buNone/>
            </a:pPr>
            <a:r>
              <a:rPr lang="fr" sz="900">
                <a:solidFill>
                  <a:srgbClr val="0000FF"/>
                </a:solidFill>
                <a:latin typeface="Poppins"/>
                <a:ea typeface="Poppins"/>
                <a:cs typeface="Poppins"/>
                <a:sym typeface="Poppins"/>
              </a:rPr>
              <a:t>Jean 13:12</a:t>
            </a:r>
            <a:endParaRPr sz="900">
              <a:solidFill>
                <a:srgbClr val="0000FF"/>
              </a:solidFill>
              <a:latin typeface="Poppins"/>
              <a:ea typeface="Poppins"/>
              <a:cs typeface="Poppins"/>
              <a:sym typeface="Poppins"/>
            </a:endParaRPr>
          </a:p>
          <a:p>
            <a:pPr indent="0" lvl="0" marL="457200" rtl="0" algn="l">
              <a:lnSpc>
                <a:spcPct val="115000"/>
              </a:lnSpc>
              <a:spcBef>
                <a:spcPts val="1000"/>
              </a:spcBef>
              <a:spcAft>
                <a:spcPts val="0"/>
              </a:spcAft>
              <a:buClr>
                <a:schemeClr val="dk1"/>
              </a:buClr>
              <a:buSzPts val="1100"/>
              <a:buFont typeface="Arial"/>
              <a:buNone/>
            </a:pPr>
            <a:r>
              <a:rPr b="1" lang="fr" sz="900">
                <a:solidFill>
                  <a:srgbClr val="0000FF"/>
                </a:solidFill>
                <a:latin typeface="Poppins"/>
                <a:ea typeface="Poppins"/>
                <a:cs typeface="Poppins"/>
                <a:sym typeface="Poppins"/>
              </a:rPr>
              <a:t>Après qu'il leur eut lavé les pieds</a:t>
            </a:r>
            <a:r>
              <a:rPr lang="fr" sz="900">
                <a:solidFill>
                  <a:srgbClr val="0000FF"/>
                </a:solidFill>
                <a:latin typeface="Poppins"/>
                <a:ea typeface="Poppins"/>
                <a:cs typeface="Poppins"/>
                <a:sym typeface="Poppins"/>
              </a:rPr>
              <a:t>, et qu'il eut pris ses vêtements, il se remit à table, et </a:t>
            </a:r>
            <a:r>
              <a:rPr b="1" lang="fr" sz="900">
                <a:solidFill>
                  <a:srgbClr val="0000FF"/>
                </a:solidFill>
                <a:latin typeface="Poppins"/>
                <a:ea typeface="Poppins"/>
                <a:cs typeface="Poppins"/>
                <a:sym typeface="Poppins"/>
              </a:rPr>
              <a:t>leur dit: Comprenez-vous ce que je </a:t>
            </a:r>
            <a:r>
              <a:rPr b="1" i="1" lang="fr" sz="900" u="sng">
                <a:solidFill>
                  <a:srgbClr val="0000FF"/>
                </a:solidFill>
                <a:latin typeface="Poppins"/>
                <a:ea typeface="Poppins"/>
                <a:cs typeface="Poppins"/>
                <a:sym typeface="Poppins"/>
              </a:rPr>
              <a:t>vous</a:t>
            </a:r>
            <a:r>
              <a:rPr b="1" lang="fr" sz="900">
                <a:solidFill>
                  <a:srgbClr val="0000FF"/>
                </a:solidFill>
                <a:latin typeface="Poppins"/>
                <a:ea typeface="Poppins"/>
                <a:cs typeface="Poppins"/>
                <a:sym typeface="Poppins"/>
              </a:rPr>
              <a:t> ai fait ?</a:t>
            </a:r>
            <a:endParaRPr sz="900">
              <a:solidFill>
                <a:srgbClr val="0000FF"/>
              </a:solidFill>
              <a:latin typeface="Poppins"/>
              <a:ea typeface="Poppins"/>
              <a:cs typeface="Poppins"/>
              <a:sym typeface="Poppins"/>
            </a:endParaRPr>
          </a:p>
          <a:p>
            <a:pPr indent="0" lvl="0" marL="0" rtl="0" algn="l">
              <a:lnSpc>
                <a:spcPct val="115000"/>
              </a:lnSpc>
              <a:spcBef>
                <a:spcPts val="1000"/>
              </a:spcBef>
              <a:spcAft>
                <a:spcPts val="0"/>
              </a:spcAft>
              <a:buClr>
                <a:schemeClr val="dk1"/>
              </a:buClr>
              <a:buSzPts val="1100"/>
              <a:buFont typeface="Arial"/>
              <a:buNone/>
            </a:pPr>
            <a:r>
              <a:rPr lang="fr" sz="900">
                <a:solidFill>
                  <a:schemeClr val="dk1"/>
                </a:solidFill>
                <a:latin typeface="Poppins"/>
                <a:ea typeface="Poppins"/>
                <a:cs typeface="Poppins"/>
                <a:sym typeface="Poppins"/>
              </a:rPr>
              <a:t>Le texte dit que Joseph fit jurer </a:t>
            </a:r>
            <a:r>
              <a:rPr b="1" lang="fr" sz="900">
                <a:solidFill>
                  <a:schemeClr val="dk1"/>
                </a:solidFill>
                <a:latin typeface="Poppins"/>
                <a:ea typeface="Poppins"/>
                <a:cs typeface="Poppins"/>
                <a:sym typeface="Poppins"/>
              </a:rPr>
              <a:t>les fils d'Israël</a:t>
            </a:r>
            <a:r>
              <a:rPr lang="fr" sz="900">
                <a:solidFill>
                  <a:schemeClr val="dk1"/>
                </a:solidFill>
                <a:latin typeface="Poppins"/>
                <a:ea typeface="Poppins"/>
                <a:cs typeface="Poppins"/>
                <a:sym typeface="Poppins"/>
              </a:rPr>
              <a:t>, il ne dit </a:t>
            </a:r>
            <a:r>
              <a:rPr b="1" lang="fr" sz="900">
                <a:solidFill>
                  <a:schemeClr val="dk1"/>
                </a:solidFill>
                <a:latin typeface="Poppins"/>
                <a:ea typeface="Poppins"/>
                <a:cs typeface="Poppins"/>
                <a:sym typeface="Poppins"/>
              </a:rPr>
              <a:t>pas</a:t>
            </a:r>
            <a:r>
              <a:rPr lang="fr" sz="900">
                <a:solidFill>
                  <a:schemeClr val="dk1"/>
                </a:solidFill>
                <a:latin typeface="Poppins"/>
                <a:ea typeface="Poppins"/>
                <a:cs typeface="Poppins"/>
                <a:sym typeface="Poppins"/>
              </a:rPr>
              <a:t> qu’il fait jurer </a:t>
            </a:r>
            <a:r>
              <a:rPr b="1" lang="fr" sz="900">
                <a:solidFill>
                  <a:schemeClr val="dk1"/>
                </a:solidFill>
                <a:latin typeface="Poppins"/>
                <a:ea typeface="Poppins"/>
                <a:cs typeface="Poppins"/>
                <a:sym typeface="Poppins"/>
              </a:rPr>
              <a:t>ses frères</a:t>
            </a:r>
            <a:r>
              <a:rPr lang="fr" sz="900">
                <a:solidFill>
                  <a:schemeClr val="dk1"/>
                </a:solidFill>
                <a:latin typeface="Poppins"/>
                <a:ea typeface="Poppins"/>
                <a:cs typeface="Poppins"/>
                <a:sym typeface="Poppins"/>
              </a:rPr>
              <a:t>, car en effet l’expression </a:t>
            </a:r>
            <a:r>
              <a:rPr b="1" lang="fr" sz="900">
                <a:solidFill>
                  <a:schemeClr val="dk1"/>
                </a:solidFill>
                <a:latin typeface="Poppins"/>
                <a:ea typeface="Poppins"/>
                <a:cs typeface="Poppins"/>
                <a:sym typeface="Poppins"/>
              </a:rPr>
              <a:t>fils d'Israël ici peut désigner les descendants</a:t>
            </a:r>
            <a:r>
              <a:rPr lang="fr" sz="900">
                <a:solidFill>
                  <a:schemeClr val="dk1"/>
                </a:solidFill>
                <a:latin typeface="Poppins"/>
                <a:ea typeface="Poppins"/>
                <a:cs typeface="Poppins"/>
                <a:sym typeface="Poppins"/>
              </a:rPr>
              <a:t> de Jacob (Mat 1:1, Gen 50:23).</a:t>
            </a:r>
            <a:endParaRPr sz="900">
              <a:solidFill>
                <a:schemeClr val="dk1"/>
              </a:solidFill>
              <a:latin typeface="Poppins"/>
              <a:ea typeface="Poppins"/>
              <a:cs typeface="Poppins"/>
              <a:sym typeface="Poppins"/>
            </a:endParaRPr>
          </a:p>
          <a:p>
            <a:pPr indent="0" lvl="0" marL="0" rtl="0" algn="l">
              <a:lnSpc>
                <a:spcPct val="115000"/>
              </a:lnSpc>
              <a:spcBef>
                <a:spcPts val="1000"/>
              </a:spcBef>
              <a:spcAft>
                <a:spcPts val="0"/>
              </a:spcAft>
              <a:buClr>
                <a:schemeClr val="dk1"/>
              </a:buClr>
              <a:buSzPts val="1100"/>
              <a:buFont typeface="Arial"/>
              <a:buNone/>
            </a:pPr>
            <a:r>
              <a:rPr lang="fr" sz="900">
                <a:solidFill>
                  <a:schemeClr val="dk1"/>
                </a:solidFill>
                <a:latin typeface="Poppins"/>
                <a:ea typeface="Poppins"/>
                <a:cs typeface="Poppins"/>
                <a:sym typeface="Poppins"/>
              </a:rPr>
              <a:t>En ça, c’est belle est bien </a:t>
            </a:r>
            <a:r>
              <a:rPr b="1" lang="fr" sz="900">
                <a:solidFill>
                  <a:schemeClr val="dk1"/>
                </a:solidFill>
                <a:latin typeface="Poppins"/>
                <a:ea typeface="Poppins"/>
                <a:cs typeface="Poppins"/>
                <a:sym typeface="Poppins"/>
              </a:rPr>
              <a:t>les fils d'Israël</a:t>
            </a:r>
            <a:r>
              <a:rPr lang="fr" sz="900">
                <a:solidFill>
                  <a:schemeClr val="dk1"/>
                </a:solidFill>
                <a:latin typeface="Poppins"/>
                <a:ea typeface="Poppins"/>
                <a:cs typeface="Poppins"/>
                <a:sym typeface="Poppins"/>
              </a:rPr>
              <a:t> qui </a:t>
            </a:r>
            <a:r>
              <a:rPr b="1" lang="fr" sz="900">
                <a:solidFill>
                  <a:schemeClr val="dk1"/>
                </a:solidFill>
                <a:latin typeface="Poppins"/>
                <a:ea typeface="Poppins"/>
                <a:cs typeface="Poppins"/>
                <a:sym typeface="Poppins"/>
              </a:rPr>
              <a:t>on enterré les os de Joseph</a:t>
            </a:r>
            <a:r>
              <a:rPr lang="fr" sz="900">
                <a:solidFill>
                  <a:schemeClr val="dk1"/>
                </a:solidFill>
                <a:latin typeface="Poppins"/>
                <a:ea typeface="Poppins"/>
                <a:cs typeface="Poppins"/>
                <a:sym typeface="Poppins"/>
              </a:rPr>
              <a:t>, mais on peux pas en dire autant du </a:t>
            </a:r>
            <a:r>
              <a:rPr i="1" lang="fr" sz="900" u="sng">
                <a:solidFill>
                  <a:schemeClr val="dk1"/>
                </a:solidFill>
                <a:latin typeface="Poppins"/>
                <a:ea typeface="Poppins"/>
                <a:cs typeface="Poppins"/>
                <a:sym typeface="Poppins"/>
              </a:rPr>
              <a:t>nous</a:t>
            </a:r>
            <a:r>
              <a:rPr lang="fr" sz="900">
                <a:solidFill>
                  <a:schemeClr val="dk1"/>
                </a:solidFill>
                <a:latin typeface="Poppins"/>
                <a:ea typeface="Poppins"/>
                <a:cs typeface="Poppins"/>
                <a:sym typeface="Poppins"/>
              </a:rPr>
              <a:t> dans le versets Jn 13:1-2 et Jn 13:12 où Jésus lave les pieds des apôtres et non ceux de la communauté de Muhammad.</a:t>
            </a:r>
            <a:endParaRPr sz="900">
              <a:solidFill>
                <a:schemeClr val="dk1"/>
              </a:solidFill>
              <a:latin typeface="Poppins"/>
              <a:ea typeface="Poppins"/>
              <a:cs typeface="Poppins"/>
              <a:sym typeface="Poppins"/>
            </a:endParaRPr>
          </a:p>
          <a:p>
            <a:pPr indent="0" lvl="0" marL="0" rtl="0" algn="l">
              <a:lnSpc>
                <a:spcPct val="115000"/>
              </a:lnSpc>
              <a:spcBef>
                <a:spcPts val="1000"/>
              </a:spcBef>
              <a:spcAft>
                <a:spcPts val="0"/>
              </a:spcAft>
              <a:buClr>
                <a:schemeClr val="dk1"/>
              </a:buClr>
              <a:buSzPts val="1100"/>
              <a:buFont typeface="Arial"/>
              <a:buNone/>
            </a:pPr>
            <a:r>
              <a:rPr lang="fr" sz="900">
                <a:solidFill>
                  <a:schemeClr val="dk1"/>
                </a:solidFill>
                <a:latin typeface="Poppins"/>
                <a:ea typeface="Poppins"/>
                <a:cs typeface="Poppins"/>
                <a:sym typeface="Poppins"/>
              </a:rPr>
              <a:t>Donc le </a:t>
            </a:r>
            <a:r>
              <a:rPr i="1" lang="fr" sz="900" u="sng">
                <a:solidFill>
                  <a:schemeClr val="dk1"/>
                </a:solidFill>
                <a:latin typeface="Poppins"/>
                <a:ea typeface="Poppins"/>
                <a:cs typeface="Poppins"/>
                <a:sym typeface="Poppins"/>
              </a:rPr>
              <a:t>vous</a:t>
            </a:r>
            <a:r>
              <a:rPr lang="fr" sz="900">
                <a:solidFill>
                  <a:schemeClr val="dk1"/>
                </a:solidFill>
                <a:latin typeface="Poppins"/>
                <a:ea typeface="Poppins"/>
                <a:cs typeface="Poppins"/>
                <a:sym typeface="Poppins"/>
              </a:rPr>
              <a:t> utilisé par Jésus désigne ses contemporains, soit les apôtres, car à eux seuls il à laver les pieds et par </a:t>
            </a:r>
            <a:r>
              <a:rPr b="1" lang="fr" sz="900">
                <a:solidFill>
                  <a:schemeClr val="dk1"/>
                </a:solidFill>
                <a:latin typeface="Poppins"/>
                <a:ea typeface="Poppins"/>
                <a:cs typeface="Poppins"/>
                <a:sym typeface="Poppins"/>
              </a:rPr>
              <a:t>l’étude narrative</a:t>
            </a:r>
            <a:r>
              <a:rPr lang="fr" sz="900">
                <a:solidFill>
                  <a:schemeClr val="dk1"/>
                </a:solidFill>
                <a:latin typeface="Poppins"/>
                <a:ea typeface="Poppins"/>
                <a:cs typeface="Poppins"/>
                <a:sym typeface="Poppins"/>
              </a:rPr>
              <a:t>, on remarque que les versets prophétiques depuis </a:t>
            </a:r>
            <a:r>
              <a:rPr b="1" lang="fr" sz="900">
                <a:solidFill>
                  <a:schemeClr val="dk1"/>
                </a:solidFill>
                <a:latin typeface="Poppins"/>
                <a:ea typeface="Poppins"/>
                <a:cs typeface="Poppins"/>
                <a:sym typeface="Poppins"/>
              </a:rPr>
              <a:t>Jn 14:15 ne peuvent être séparés du reste du récit</a:t>
            </a:r>
            <a:r>
              <a:rPr lang="fr" sz="900">
                <a:solidFill>
                  <a:schemeClr val="dk1"/>
                </a:solidFill>
                <a:latin typeface="Poppins"/>
                <a:ea typeface="Poppins"/>
                <a:cs typeface="Poppins"/>
                <a:sym typeface="Poppins"/>
              </a:rPr>
              <a:t>. Le verset Gen 50:25 quant à lui peut l’être, car Joseph commence seulement à parler et il n’y a donc pas continuité d’un discours.</a:t>
            </a:r>
            <a:endParaRPr sz="900">
              <a:solidFill>
                <a:schemeClr val="dk1"/>
              </a:solidFill>
              <a:latin typeface="Poppins"/>
              <a:ea typeface="Poppins"/>
              <a:cs typeface="Poppins"/>
              <a:sym typeface="Poppins"/>
            </a:endParaRPr>
          </a:p>
          <a:p>
            <a:pPr indent="0" lvl="0" marL="0" rtl="0" algn="l">
              <a:spcBef>
                <a:spcPts val="100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g201721a77e0_0_2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0" name="Google Shape;470;g201721a77e0_0_2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400"/>
              </a:spcBef>
              <a:spcAft>
                <a:spcPts val="0"/>
              </a:spcAft>
              <a:buClr>
                <a:schemeClr val="dk1"/>
              </a:buClr>
              <a:buSzPts val="1100"/>
              <a:buFont typeface="Arial"/>
              <a:buNone/>
            </a:pPr>
            <a:r>
              <a:rPr lang="fr" sz="1200">
                <a:solidFill>
                  <a:srgbClr val="666666"/>
                </a:solidFill>
                <a:latin typeface="Poppins"/>
                <a:ea typeface="Poppins"/>
                <a:cs typeface="Poppins"/>
                <a:sym typeface="Poppins"/>
              </a:rPr>
              <a:t>Réfutation 3 / </a:t>
            </a:r>
            <a:r>
              <a:rPr baseline="-25000" lang="fr" sz="1200" u="sng">
                <a:solidFill>
                  <a:srgbClr val="1155CC"/>
                </a:solidFill>
                <a:latin typeface="Poppins"/>
                <a:ea typeface="Poppins"/>
                <a:cs typeface="Poppins"/>
                <a:sym typeface="Poppins"/>
                <a:hlinkClick r:id="rId2">
                  <a:extLst>
                    <a:ext uri="{A12FA001-AC4F-418D-AE19-62706E023703}">
                      <ahyp:hlinkClr val="tx"/>
                    </a:ext>
                  </a:extLst>
                </a:hlinkClick>
              </a:rPr>
              <a:t>Arg 2</a:t>
            </a:r>
            <a:endParaRPr baseline="-25000" sz="1200">
              <a:solidFill>
                <a:srgbClr val="666666"/>
              </a:solidFill>
              <a:latin typeface="Poppins"/>
              <a:ea typeface="Poppins"/>
              <a:cs typeface="Poppins"/>
              <a:sym typeface="Poppins"/>
            </a:endParaRPr>
          </a:p>
          <a:p>
            <a:pPr indent="0" lvl="0" marL="0" rtl="0" algn="l">
              <a:lnSpc>
                <a:spcPct val="115000"/>
              </a:lnSpc>
              <a:spcBef>
                <a:spcPts val="400"/>
              </a:spcBef>
              <a:spcAft>
                <a:spcPts val="0"/>
              </a:spcAft>
              <a:buClr>
                <a:schemeClr val="dk1"/>
              </a:buClr>
              <a:buSzPts val="1100"/>
              <a:buFont typeface="Arial"/>
              <a:buNone/>
            </a:pPr>
            <a:r>
              <a:rPr i="1" lang="fr" sz="900" u="sng">
                <a:solidFill>
                  <a:schemeClr val="dk1"/>
                </a:solidFill>
                <a:latin typeface="Poppins"/>
                <a:ea typeface="Poppins"/>
                <a:cs typeface="Poppins"/>
                <a:sym typeface="Poppins"/>
              </a:rPr>
              <a:t>Comment le “vous” utilisé par Jésus désigne ses contemporains (les apôtres) et n’est pas un “vous communautaire” alors que le “vous” qu’il utilise face aux Jerusalemites l’est ?</a:t>
            </a:r>
            <a:endParaRPr i="1" sz="900" u="sng">
              <a:solidFill>
                <a:schemeClr val="dk1"/>
              </a:solidFill>
              <a:latin typeface="Poppins"/>
              <a:ea typeface="Poppins"/>
              <a:cs typeface="Poppins"/>
              <a:sym typeface="Poppins"/>
            </a:endParaRPr>
          </a:p>
          <a:p>
            <a:pPr indent="0" lvl="0" marL="0" rtl="0" algn="l">
              <a:lnSpc>
                <a:spcPct val="115000"/>
              </a:lnSpc>
              <a:spcBef>
                <a:spcPts val="1000"/>
              </a:spcBef>
              <a:spcAft>
                <a:spcPts val="0"/>
              </a:spcAft>
              <a:buClr>
                <a:schemeClr val="dk1"/>
              </a:buClr>
              <a:buSzPts val="1100"/>
              <a:buFont typeface="Arial"/>
              <a:buNone/>
            </a:pPr>
            <a:r>
              <a:rPr lang="fr" sz="900">
                <a:solidFill>
                  <a:srgbClr val="0000FF"/>
                </a:solidFill>
                <a:latin typeface="Poppins"/>
                <a:ea typeface="Poppins"/>
                <a:cs typeface="Poppins"/>
                <a:sym typeface="Poppins"/>
              </a:rPr>
              <a:t>Matthieu 23:31-32</a:t>
            </a:r>
            <a:endParaRPr sz="900">
              <a:solidFill>
                <a:srgbClr val="0000FF"/>
              </a:solidFill>
              <a:latin typeface="Poppins"/>
              <a:ea typeface="Poppins"/>
              <a:cs typeface="Poppins"/>
              <a:sym typeface="Poppins"/>
            </a:endParaRPr>
          </a:p>
          <a:p>
            <a:pPr indent="0" lvl="0" marL="457200" rtl="0" algn="l">
              <a:lnSpc>
                <a:spcPct val="115000"/>
              </a:lnSpc>
              <a:spcBef>
                <a:spcPts val="1000"/>
              </a:spcBef>
              <a:spcAft>
                <a:spcPts val="0"/>
              </a:spcAft>
              <a:buClr>
                <a:schemeClr val="dk1"/>
              </a:buClr>
              <a:buSzPts val="1100"/>
              <a:buFont typeface="Arial"/>
              <a:buNone/>
            </a:pPr>
            <a:r>
              <a:rPr lang="fr" sz="900">
                <a:solidFill>
                  <a:srgbClr val="0000FF"/>
                </a:solidFill>
                <a:latin typeface="Poppins"/>
                <a:ea typeface="Poppins"/>
                <a:cs typeface="Poppins"/>
                <a:sym typeface="Poppins"/>
              </a:rPr>
              <a:t>Vous témoignez ainsi contre </a:t>
            </a:r>
            <a:r>
              <a:rPr b="1" lang="fr" sz="900">
                <a:solidFill>
                  <a:srgbClr val="0000FF"/>
                </a:solidFill>
                <a:latin typeface="Poppins"/>
                <a:ea typeface="Poppins"/>
                <a:cs typeface="Poppins"/>
                <a:sym typeface="Poppins"/>
              </a:rPr>
              <a:t>vous-mêmes</a:t>
            </a:r>
            <a:r>
              <a:rPr lang="fr" sz="900">
                <a:solidFill>
                  <a:srgbClr val="0000FF"/>
                </a:solidFill>
                <a:latin typeface="Poppins"/>
                <a:ea typeface="Poppins"/>
                <a:cs typeface="Poppins"/>
                <a:sym typeface="Poppins"/>
              </a:rPr>
              <a:t> que vous êtes les fils de </a:t>
            </a:r>
            <a:r>
              <a:rPr b="1" lang="fr" sz="900">
                <a:solidFill>
                  <a:srgbClr val="0000FF"/>
                </a:solidFill>
                <a:latin typeface="Poppins"/>
                <a:ea typeface="Poppins"/>
                <a:cs typeface="Poppins"/>
                <a:sym typeface="Poppins"/>
              </a:rPr>
              <a:t>ceux qui ont tué les prophètes</a:t>
            </a:r>
            <a:r>
              <a:rPr lang="fr" sz="900">
                <a:solidFill>
                  <a:srgbClr val="0000FF"/>
                </a:solidFill>
                <a:latin typeface="Poppins"/>
                <a:ea typeface="Poppins"/>
                <a:cs typeface="Poppins"/>
                <a:sym typeface="Poppins"/>
              </a:rPr>
              <a:t>. Comblez donc la mesure de vos pères. Serpents, </a:t>
            </a:r>
            <a:r>
              <a:rPr b="1" lang="fr" sz="900">
                <a:solidFill>
                  <a:srgbClr val="0000FF"/>
                </a:solidFill>
                <a:latin typeface="Poppins"/>
                <a:ea typeface="Poppins"/>
                <a:cs typeface="Poppins"/>
                <a:sym typeface="Poppins"/>
              </a:rPr>
              <a:t>race de vipères</a:t>
            </a:r>
            <a:r>
              <a:rPr lang="fr" sz="900">
                <a:solidFill>
                  <a:srgbClr val="0000FF"/>
                </a:solidFill>
                <a:latin typeface="Poppins"/>
                <a:ea typeface="Poppins"/>
                <a:cs typeface="Poppins"/>
                <a:sym typeface="Poppins"/>
              </a:rPr>
              <a:t>! comment échapperez-vous au châtiment de la géhenne?</a:t>
            </a:r>
            <a:endParaRPr sz="900">
              <a:solidFill>
                <a:srgbClr val="0000FF"/>
              </a:solidFill>
              <a:latin typeface="Poppins"/>
              <a:ea typeface="Poppins"/>
              <a:cs typeface="Poppins"/>
              <a:sym typeface="Poppins"/>
            </a:endParaRPr>
          </a:p>
          <a:p>
            <a:pPr indent="0" lvl="0" marL="0" rtl="0" algn="l">
              <a:lnSpc>
                <a:spcPct val="115000"/>
              </a:lnSpc>
              <a:spcBef>
                <a:spcPts val="1000"/>
              </a:spcBef>
              <a:spcAft>
                <a:spcPts val="0"/>
              </a:spcAft>
              <a:buClr>
                <a:schemeClr val="dk1"/>
              </a:buClr>
              <a:buSzPts val="1100"/>
              <a:buFont typeface="Arial"/>
              <a:buNone/>
            </a:pPr>
            <a:r>
              <a:rPr lang="fr" sz="900">
                <a:solidFill>
                  <a:schemeClr val="dk1"/>
                </a:solidFill>
                <a:latin typeface="Poppins"/>
                <a:ea typeface="Poppins"/>
                <a:cs typeface="Poppins"/>
                <a:sym typeface="Poppins"/>
              </a:rPr>
              <a:t>Ici on remarque bien que dans un premier temps </a:t>
            </a:r>
            <a:r>
              <a:rPr b="1" lang="fr" sz="900">
                <a:solidFill>
                  <a:schemeClr val="dk1"/>
                </a:solidFill>
                <a:latin typeface="Poppins"/>
                <a:ea typeface="Poppins"/>
                <a:cs typeface="Poppins"/>
                <a:sym typeface="Poppins"/>
              </a:rPr>
              <a:t>Jésus fait la différence entre ceux qui ont tué les prophètes et leurs fils</a:t>
            </a:r>
            <a:r>
              <a:rPr lang="fr" sz="900">
                <a:solidFill>
                  <a:schemeClr val="dk1"/>
                </a:solidFill>
                <a:latin typeface="Poppins"/>
                <a:ea typeface="Poppins"/>
                <a:cs typeface="Poppins"/>
                <a:sym typeface="Poppins"/>
              </a:rPr>
              <a:t>. Puis il fera savoir qu’en réalité </a:t>
            </a:r>
            <a:r>
              <a:rPr b="1" lang="fr" sz="900">
                <a:solidFill>
                  <a:schemeClr val="dk1"/>
                </a:solidFill>
                <a:latin typeface="Poppins"/>
                <a:ea typeface="Poppins"/>
                <a:cs typeface="Poppins"/>
                <a:sym typeface="Poppins"/>
              </a:rPr>
              <a:t>ils sont semblable</a:t>
            </a:r>
            <a:r>
              <a:rPr lang="fr" sz="900">
                <a:solidFill>
                  <a:schemeClr val="dk1"/>
                </a:solidFill>
                <a:latin typeface="Poppins"/>
                <a:ea typeface="Poppins"/>
                <a:cs typeface="Poppins"/>
                <a:sym typeface="Poppins"/>
              </a:rPr>
              <a:t>, de la même espèce comme dit l’expression, au point de les insulter de race de vipères </a:t>
            </a:r>
            <a:r>
              <a:rPr lang="fr" sz="900">
                <a:solidFill>
                  <a:srgbClr val="0000FF"/>
                </a:solidFill>
                <a:latin typeface="Poppins"/>
                <a:ea typeface="Poppins"/>
                <a:cs typeface="Poppins"/>
                <a:sym typeface="Poppins"/>
              </a:rPr>
              <a:t>parce qu'il est dans la nature des vipères de venir au jour en déchirant le sein de leurs mères, et qu'ainsi font les Juifs, qui condamnent toujours leurs pères et blâment leur conduite (Saint Jean Chrysostome)</a:t>
            </a:r>
            <a:r>
              <a:rPr lang="fr" sz="900">
                <a:solidFill>
                  <a:schemeClr val="dk1"/>
                </a:solidFill>
                <a:latin typeface="Poppins"/>
                <a:ea typeface="Poppins"/>
                <a:cs typeface="Poppins"/>
                <a:sym typeface="Poppins"/>
              </a:rPr>
              <a:t>.</a:t>
            </a:r>
            <a:endParaRPr sz="900">
              <a:solidFill>
                <a:schemeClr val="dk1"/>
              </a:solidFill>
              <a:latin typeface="Poppins"/>
              <a:ea typeface="Poppins"/>
              <a:cs typeface="Poppins"/>
              <a:sym typeface="Poppins"/>
            </a:endParaRPr>
          </a:p>
          <a:p>
            <a:pPr indent="0" lvl="0" marL="0" rtl="0" algn="l">
              <a:lnSpc>
                <a:spcPct val="115000"/>
              </a:lnSpc>
              <a:spcBef>
                <a:spcPts val="1000"/>
              </a:spcBef>
              <a:spcAft>
                <a:spcPts val="0"/>
              </a:spcAft>
              <a:buClr>
                <a:schemeClr val="dk1"/>
              </a:buClr>
              <a:buSzPts val="1100"/>
              <a:buFont typeface="Arial"/>
              <a:buNone/>
            </a:pPr>
            <a:r>
              <a:rPr lang="fr" sz="900">
                <a:solidFill>
                  <a:schemeClr val="dk1"/>
                </a:solidFill>
                <a:latin typeface="Poppins"/>
                <a:ea typeface="Poppins"/>
                <a:cs typeface="Poppins"/>
                <a:sym typeface="Poppins"/>
              </a:rPr>
              <a:t>Donc </a:t>
            </a:r>
            <a:r>
              <a:rPr b="1" lang="fr" sz="900">
                <a:solidFill>
                  <a:schemeClr val="dk1"/>
                </a:solidFill>
                <a:latin typeface="Poppins"/>
                <a:ea typeface="Poppins"/>
                <a:cs typeface="Poppins"/>
                <a:sym typeface="Poppins"/>
              </a:rPr>
              <a:t>dans le pamphlet de Jésus</a:t>
            </a:r>
            <a:r>
              <a:rPr lang="fr" sz="900">
                <a:solidFill>
                  <a:schemeClr val="dk1"/>
                </a:solidFill>
                <a:latin typeface="Poppins"/>
                <a:ea typeface="Poppins"/>
                <a:cs typeface="Poppins"/>
                <a:sym typeface="Poppins"/>
              </a:rPr>
              <a:t> au temple face aux sadducéens et pharisiens, ils les interpellent sur leur comportement et leur discours face à leur prédécesseurs, en dévoilant leur hypocrisie, et c’est </a:t>
            </a:r>
            <a:r>
              <a:rPr b="1" lang="fr" sz="900">
                <a:solidFill>
                  <a:schemeClr val="dk1"/>
                </a:solidFill>
                <a:latin typeface="Poppins"/>
                <a:ea typeface="Poppins"/>
                <a:cs typeface="Poppins"/>
                <a:sym typeface="Poppins"/>
              </a:rPr>
              <a:t>dans ce contexte que le </a:t>
            </a:r>
            <a:r>
              <a:rPr b="1" i="1" lang="fr" sz="900" u="sng">
                <a:solidFill>
                  <a:schemeClr val="dk1"/>
                </a:solidFill>
                <a:latin typeface="Poppins"/>
                <a:ea typeface="Poppins"/>
                <a:cs typeface="Poppins"/>
                <a:sym typeface="Poppins"/>
              </a:rPr>
              <a:t>vous</a:t>
            </a:r>
            <a:r>
              <a:rPr lang="fr" sz="900">
                <a:solidFill>
                  <a:schemeClr val="dk1"/>
                </a:solidFill>
                <a:latin typeface="Poppins"/>
                <a:ea typeface="Poppins"/>
                <a:cs typeface="Poppins"/>
                <a:sym typeface="Poppins"/>
              </a:rPr>
              <a:t> de « Zacharie, fils de Barachie, que vous avez tué entre le temple et l'autel » </a:t>
            </a:r>
            <a:r>
              <a:rPr b="1" lang="fr" sz="900">
                <a:solidFill>
                  <a:schemeClr val="dk1"/>
                </a:solidFill>
                <a:latin typeface="Poppins"/>
                <a:ea typeface="Poppins"/>
                <a:cs typeface="Poppins"/>
                <a:sym typeface="Poppins"/>
              </a:rPr>
              <a:t>est un </a:t>
            </a:r>
            <a:r>
              <a:rPr b="1" i="1" lang="fr" sz="900" u="sng">
                <a:solidFill>
                  <a:schemeClr val="dk1"/>
                </a:solidFill>
                <a:latin typeface="Poppins"/>
                <a:ea typeface="Poppins"/>
                <a:cs typeface="Poppins"/>
                <a:sym typeface="Poppins"/>
              </a:rPr>
              <a:t>vous</a:t>
            </a:r>
            <a:r>
              <a:rPr b="1" lang="fr" sz="900">
                <a:solidFill>
                  <a:schemeClr val="dk1"/>
                </a:solidFill>
                <a:latin typeface="Poppins"/>
                <a:ea typeface="Poppins"/>
                <a:cs typeface="Poppins"/>
                <a:sym typeface="Poppins"/>
              </a:rPr>
              <a:t> communautaire</a:t>
            </a:r>
            <a:r>
              <a:rPr lang="fr" sz="900">
                <a:solidFill>
                  <a:schemeClr val="dk1"/>
                </a:solidFill>
                <a:latin typeface="Poppins"/>
                <a:ea typeface="Poppins"/>
                <a:cs typeface="Poppins"/>
                <a:sym typeface="Poppins"/>
              </a:rPr>
              <a:t>.</a:t>
            </a:r>
            <a:endParaRPr sz="900">
              <a:solidFill>
                <a:srgbClr val="FF00FF"/>
              </a:solidFill>
              <a:latin typeface="Poppins"/>
              <a:ea typeface="Poppins"/>
              <a:cs typeface="Poppins"/>
              <a:sym typeface="Poppins"/>
            </a:endParaRPr>
          </a:p>
          <a:p>
            <a:pPr indent="0" lvl="0" marL="0" rtl="0" algn="l">
              <a:spcBef>
                <a:spcPts val="100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5" name="Shape 475"/>
        <p:cNvGrpSpPr/>
        <p:nvPr/>
      </p:nvGrpSpPr>
      <p:grpSpPr>
        <a:xfrm>
          <a:off x="0" y="0"/>
          <a:ext cx="0" cy="0"/>
          <a:chOff x="0" y="0"/>
          <a:chExt cx="0" cy="0"/>
        </a:xfrm>
      </p:grpSpPr>
      <p:sp>
        <p:nvSpPr>
          <p:cNvPr id="476" name="Google Shape;476;g20299d7c7f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7" name="Google Shape;477;g20299d7c7f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sz="900">
              <a:solidFill>
                <a:srgbClr val="FF0000"/>
              </a:solidFill>
              <a:latin typeface="Poppins"/>
              <a:ea typeface="Poppins"/>
              <a:cs typeface="Poppins"/>
              <a:sym typeface="Poppins"/>
            </a:endParaRPr>
          </a:p>
          <a:p>
            <a:pPr indent="0" lvl="0" marL="0" rtl="0" algn="l">
              <a:lnSpc>
                <a:spcPct val="115000"/>
              </a:lnSpc>
              <a:spcBef>
                <a:spcPts val="1800"/>
              </a:spcBef>
              <a:spcAft>
                <a:spcPts val="0"/>
              </a:spcAft>
              <a:buClr>
                <a:schemeClr val="dk1"/>
              </a:buClr>
              <a:buSzPts val="1100"/>
              <a:buFont typeface="Arial"/>
              <a:buNone/>
            </a:pPr>
            <a:r>
              <a:rPr lang="fr" sz="900">
                <a:solidFill>
                  <a:srgbClr val="FF0000"/>
                </a:solidFill>
                <a:latin typeface="Poppins"/>
                <a:ea typeface="Poppins"/>
                <a:cs typeface="Poppins"/>
                <a:sym typeface="Poppins"/>
              </a:rPr>
              <a:t>Thèse 6 / </a:t>
            </a:r>
            <a:r>
              <a:rPr baseline="-25000" lang="fr" sz="1500">
                <a:solidFill>
                  <a:schemeClr val="dk1"/>
                </a:solidFill>
                <a:latin typeface="Poppins"/>
                <a:ea typeface="Poppins"/>
                <a:cs typeface="Poppins"/>
                <a:sym typeface="Poppins"/>
              </a:rPr>
              <a:t>Erreurs scripturaire</a:t>
            </a:r>
            <a:endParaRPr baseline="-25000">
              <a:solidFill>
                <a:schemeClr val="dk1"/>
              </a:solidFill>
              <a:latin typeface="Poppins"/>
              <a:ea typeface="Poppins"/>
              <a:cs typeface="Poppins"/>
              <a:sym typeface="Poppins"/>
            </a:endParaRPr>
          </a:p>
          <a:p>
            <a:pPr indent="0" lvl="0" marL="0" rtl="0" algn="l">
              <a:lnSpc>
                <a:spcPct val="115000"/>
              </a:lnSpc>
              <a:spcBef>
                <a:spcPts val="1600"/>
              </a:spcBef>
              <a:spcAft>
                <a:spcPts val="0"/>
              </a:spcAft>
              <a:buClr>
                <a:schemeClr val="dk1"/>
              </a:buClr>
              <a:buSzPts val="1100"/>
              <a:buFont typeface="Arial"/>
              <a:buNone/>
            </a:pPr>
            <a:r>
              <a:rPr lang="fr" sz="1400">
                <a:solidFill>
                  <a:srgbClr val="434343"/>
                </a:solidFill>
                <a:latin typeface="Poppins"/>
                <a:ea typeface="Poppins"/>
                <a:cs typeface="Poppins"/>
                <a:sym typeface="Poppins"/>
              </a:rPr>
              <a:t>Arguments</a:t>
            </a:r>
            <a:endParaRPr sz="1400">
              <a:solidFill>
                <a:srgbClr val="434343"/>
              </a:solidFill>
              <a:latin typeface="Poppins"/>
              <a:ea typeface="Poppins"/>
              <a:cs typeface="Poppins"/>
              <a:sym typeface="Poppins"/>
            </a:endParaRPr>
          </a:p>
          <a:p>
            <a:pPr indent="0" lvl="0" marL="0" rtl="0" algn="l">
              <a:lnSpc>
                <a:spcPct val="115000"/>
              </a:lnSpc>
              <a:spcBef>
                <a:spcPts val="1400"/>
              </a:spcBef>
              <a:spcAft>
                <a:spcPts val="0"/>
              </a:spcAft>
              <a:buClr>
                <a:schemeClr val="dk1"/>
              </a:buClr>
              <a:buSzPts val="1100"/>
              <a:buFont typeface="Arial"/>
              <a:buNone/>
            </a:pPr>
            <a:r>
              <a:rPr lang="fr" sz="1200">
                <a:solidFill>
                  <a:srgbClr val="666666"/>
                </a:solidFill>
                <a:latin typeface="Poppins"/>
                <a:ea typeface="Poppins"/>
                <a:cs typeface="Poppins"/>
                <a:sym typeface="Poppins"/>
              </a:rPr>
              <a:t>Argument 1 / </a:t>
            </a:r>
            <a:r>
              <a:rPr baseline="30000" lang="fr" sz="1200">
                <a:solidFill>
                  <a:srgbClr val="666666"/>
                </a:solidFill>
                <a:latin typeface="Poppins"/>
                <a:ea typeface="Poppins"/>
                <a:cs typeface="Poppins"/>
                <a:sym typeface="Poppins"/>
              </a:rPr>
              <a:t>Periklytos</a:t>
            </a:r>
            <a:endParaRPr baseline="30000" sz="1200">
              <a:solidFill>
                <a:srgbClr val="666666"/>
              </a:solidFill>
              <a:latin typeface="Poppins"/>
              <a:ea typeface="Poppins"/>
              <a:cs typeface="Poppins"/>
              <a:sym typeface="Poppins"/>
            </a:endParaRPr>
          </a:p>
          <a:p>
            <a:pPr indent="0" lvl="0" marL="0" rtl="0" algn="l">
              <a:lnSpc>
                <a:spcPct val="115000"/>
              </a:lnSpc>
              <a:spcBef>
                <a:spcPts val="1000"/>
              </a:spcBef>
              <a:spcAft>
                <a:spcPts val="0"/>
              </a:spcAft>
              <a:buClr>
                <a:schemeClr val="dk1"/>
              </a:buClr>
              <a:buSzPts val="1100"/>
              <a:buFont typeface="Arial"/>
              <a:buNone/>
            </a:pPr>
            <a:r>
              <a:rPr lang="fr" sz="900">
                <a:solidFill>
                  <a:srgbClr val="0000FF"/>
                </a:solidFill>
                <a:latin typeface="Poppins"/>
                <a:ea typeface="Poppins"/>
                <a:cs typeface="Poppins"/>
                <a:sym typeface="Poppins"/>
              </a:rPr>
              <a:t>Coran 61:6 </a:t>
            </a:r>
            <a:r>
              <a:rPr baseline="-25000" lang="fr" sz="900">
                <a:solidFill>
                  <a:srgbClr val="0000FF"/>
                </a:solidFill>
                <a:latin typeface="Poppins"/>
                <a:ea typeface="Poppins"/>
                <a:cs typeface="Poppins"/>
                <a:sym typeface="Poppins"/>
              </a:rPr>
              <a:t>(sourate Le rang / As-Saff)</a:t>
            </a:r>
            <a:endParaRPr baseline="-25000" sz="900">
              <a:solidFill>
                <a:srgbClr val="0000FF"/>
              </a:solidFill>
              <a:latin typeface="Poppins"/>
              <a:ea typeface="Poppins"/>
              <a:cs typeface="Poppins"/>
              <a:sym typeface="Poppins"/>
            </a:endParaRPr>
          </a:p>
          <a:p>
            <a:pPr indent="0" lvl="0" marL="457200" rtl="0" algn="l">
              <a:lnSpc>
                <a:spcPct val="115000"/>
              </a:lnSpc>
              <a:spcBef>
                <a:spcPts val="1000"/>
              </a:spcBef>
              <a:spcAft>
                <a:spcPts val="0"/>
              </a:spcAft>
              <a:buClr>
                <a:schemeClr val="dk1"/>
              </a:buClr>
              <a:buSzPts val="1100"/>
              <a:buFont typeface="Arial"/>
              <a:buNone/>
            </a:pPr>
            <a:r>
              <a:rPr lang="fr" sz="900">
                <a:solidFill>
                  <a:srgbClr val="0000FF"/>
                </a:solidFill>
                <a:latin typeface="Poppins"/>
                <a:ea typeface="Poppins"/>
                <a:cs typeface="Poppins"/>
                <a:sym typeface="Poppins"/>
              </a:rPr>
              <a:t>Et quand </a:t>
            </a:r>
            <a:r>
              <a:rPr b="1" lang="fr" sz="900">
                <a:solidFill>
                  <a:srgbClr val="0000FF"/>
                </a:solidFill>
                <a:latin typeface="Poppins"/>
                <a:ea typeface="Poppins"/>
                <a:cs typeface="Poppins"/>
                <a:sym typeface="Poppins"/>
              </a:rPr>
              <a:t>Jésus</a:t>
            </a:r>
            <a:r>
              <a:rPr lang="fr" sz="900">
                <a:solidFill>
                  <a:srgbClr val="0000FF"/>
                </a:solidFill>
                <a:latin typeface="Poppins"/>
                <a:ea typeface="Poppins"/>
                <a:cs typeface="Poppins"/>
                <a:sym typeface="Poppins"/>
              </a:rPr>
              <a:t> fils de Marie dit : "ô Enfants d'Israël, je suis vraiment le Messager d'Allah [envoyé] à vous, confirmateur de ce qui, dans la Thora, est antérieur à moi, et annonciateur d</a:t>
            </a:r>
            <a:r>
              <a:rPr b="1" lang="fr" sz="900">
                <a:solidFill>
                  <a:srgbClr val="0000FF"/>
                </a:solidFill>
                <a:latin typeface="Poppins"/>
                <a:ea typeface="Poppins"/>
                <a:cs typeface="Poppins"/>
                <a:sym typeface="Poppins"/>
              </a:rPr>
              <a:t>'un Messager à venir après moi, dont le nom sera "Ahmad"</a:t>
            </a:r>
            <a:r>
              <a:rPr lang="fr" sz="900">
                <a:solidFill>
                  <a:srgbClr val="0000FF"/>
                </a:solidFill>
                <a:latin typeface="Poppins"/>
                <a:ea typeface="Poppins"/>
                <a:cs typeface="Poppins"/>
                <a:sym typeface="Poppins"/>
              </a:rPr>
              <a:t>. Puis quand celui-ci vint à eux avec des preuves évidentes, ils dirent : "C' est là une magie manifeste".</a:t>
            </a:r>
            <a:endParaRPr sz="900">
              <a:solidFill>
                <a:schemeClr val="dk1"/>
              </a:solidFill>
              <a:latin typeface="Poppins"/>
              <a:ea typeface="Poppins"/>
              <a:cs typeface="Poppins"/>
              <a:sym typeface="Poppins"/>
            </a:endParaRPr>
          </a:p>
          <a:p>
            <a:pPr indent="0" lvl="0" marL="0" rtl="0" algn="r">
              <a:lnSpc>
                <a:spcPct val="115000"/>
              </a:lnSpc>
              <a:spcBef>
                <a:spcPts val="1000"/>
              </a:spcBef>
              <a:spcAft>
                <a:spcPts val="0"/>
              </a:spcAft>
              <a:buClr>
                <a:schemeClr val="dk1"/>
              </a:buClr>
              <a:buSzPts val="1100"/>
              <a:buFont typeface="Arial"/>
              <a:buNone/>
            </a:pPr>
            <a:r>
              <a:rPr lang="fr" sz="800" u="sng">
                <a:solidFill>
                  <a:srgbClr val="1155CC"/>
                </a:solidFill>
                <a:latin typeface="Poppins"/>
                <a:ea typeface="Poppins"/>
                <a:cs typeface="Poppins"/>
                <a:sym typeface="Poppins"/>
                <a:hlinkClick r:id="rId2">
                  <a:extLst>
                    <a:ext uri="{A12FA001-AC4F-418D-AE19-62706E023703}">
                      <ahyp:hlinkClr val="tx"/>
                    </a:ext>
                  </a:extLst>
                </a:hlinkClick>
              </a:rPr>
              <a:t>voir la réfutation ➡️</a:t>
            </a:r>
            <a:endParaRPr sz="900">
              <a:solidFill>
                <a:srgbClr val="0000FF"/>
              </a:solidFill>
              <a:latin typeface="Poppins"/>
              <a:ea typeface="Poppins"/>
              <a:cs typeface="Poppins"/>
              <a:sym typeface="Poppins"/>
            </a:endParaRPr>
          </a:p>
          <a:p>
            <a:pPr indent="0" lvl="0" marL="0" rtl="0" algn="l">
              <a:lnSpc>
                <a:spcPct val="115000"/>
              </a:lnSpc>
              <a:spcBef>
                <a:spcPts val="1000"/>
              </a:spcBef>
              <a:spcAft>
                <a:spcPts val="0"/>
              </a:spcAft>
              <a:buClr>
                <a:schemeClr val="dk1"/>
              </a:buClr>
              <a:buSzPts val="1100"/>
              <a:buFont typeface="Arial"/>
              <a:buNone/>
            </a:pPr>
            <a:r>
              <a:rPr lang="fr" sz="900">
                <a:solidFill>
                  <a:schemeClr val="dk1"/>
                </a:solidFill>
                <a:latin typeface="Poppins"/>
                <a:ea typeface="Poppins"/>
                <a:cs typeface="Poppins"/>
                <a:sym typeface="Poppins"/>
              </a:rPr>
              <a:t>Le texte biblique à était modifié et le mot </a:t>
            </a:r>
            <a:r>
              <a:rPr b="1" lang="fr" sz="900">
                <a:solidFill>
                  <a:schemeClr val="dk1"/>
                </a:solidFill>
                <a:latin typeface="Poppins"/>
                <a:ea typeface="Poppins"/>
                <a:cs typeface="Poppins"/>
                <a:sym typeface="Poppins"/>
              </a:rPr>
              <a:t>parakletos</a:t>
            </a:r>
            <a:r>
              <a:rPr lang="fr" sz="900">
                <a:solidFill>
                  <a:schemeClr val="dk1"/>
                </a:solidFill>
                <a:latin typeface="Poppins"/>
                <a:ea typeface="Poppins"/>
                <a:cs typeface="Poppins"/>
                <a:sym typeface="Poppins"/>
              </a:rPr>
              <a:t> à était remplacé par </a:t>
            </a:r>
            <a:r>
              <a:rPr b="1" lang="fr" sz="900">
                <a:solidFill>
                  <a:schemeClr val="dk1"/>
                </a:solidFill>
                <a:latin typeface="Poppins"/>
                <a:ea typeface="Poppins"/>
                <a:cs typeface="Poppins"/>
                <a:sym typeface="Poppins"/>
              </a:rPr>
              <a:t>periklytos</a:t>
            </a:r>
            <a:r>
              <a:rPr lang="fr" sz="900">
                <a:solidFill>
                  <a:schemeClr val="dk1"/>
                </a:solidFill>
                <a:latin typeface="Poppins"/>
                <a:ea typeface="Poppins"/>
                <a:cs typeface="Poppins"/>
                <a:sym typeface="Poppins"/>
              </a:rPr>
              <a:t>. La venue du Paraclet s'accomplit donc  en Muhammad dans au verset 6 de la sourate 61, car en arabe, les noms </a:t>
            </a:r>
            <a:r>
              <a:rPr b="1" lang="fr" sz="900">
                <a:solidFill>
                  <a:schemeClr val="dk1"/>
                </a:solidFill>
                <a:latin typeface="Poppins"/>
                <a:ea typeface="Poppins"/>
                <a:cs typeface="Poppins"/>
                <a:sym typeface="Poppins"/>
              </a:rPr>
              <a:t>aHMaD</a:t>
            </a:r>
            <a:r>
              <a:rPr lang="fr" sz="900">
                <a:solidFill>
                  <a:schemeClr val="dk1"/>
                </a:solidFill>
                <a:latin typeface="Poppins"/>
                <a:ea typeface="Poppins"/>
                <a:cs typeface="Poppins"/>
                <a:sym typeface="Poppins"/>
              </a:rPr>
              <a:t> (plus loué) et </a:t>
            </a:r>
            <a:r>
              <a:rPr b="1" lang="fr" sz="900">
                <a:solidFill>
                  <a:schemeClr val="dk1"/>
                </a:solidFill>
                <a:latin typeface="Poppins"/>
                <a:ea typeface="Poppins"/>
                <a:cs typeface="Poppins"/>
                <a:sym typeface="Poppins"/>
              </a:rPr>
              <a:t>muHaMmaD</a:t>
            </a:r>
            <a:r>
              <a:rPr lang="fr" sz="900">
                <a:solidFill>
                  <a:schemeClr val="dk1"/>
                </a:solidFill>
                <a:latin typeface="Poppins"/>
                <a:ea typeface="Poppins"/>
                <a:cs typeface="Poppins"/>
                <a:sym typeface="Poppins"/>
              </a:rPr>
              <a:t> (très loué) ont le même radical et des sens voisins et que periklytos signifie aussi qqun de très louer. Ce texte est une prophétie faite par Jésus et s’accomplissant en Muhammad.</a:t>
            </a:r>
            <a:endParaRPr sz="900">
              <a:solidFill>
                <a:schemeClr val="dk1"/>
              </a:solidFill>
              <a:latin typeface="Poppins"/>
              <a:ea typeface="Poppins"/>
              <a:cs typeface="Poppins"/>
              <a:sym typeface="Poppins"/>
            </a:endParaRPr>
          </a:p>
          <a:p>
            <a:pPr indent="0" lvl="0" marL="0" rtl="0" algn="l">
              <a:lnSpc>
                <a:spcPct val="115000"/>
              </a:lnSpc>
              <a:spcBef>
                <a:spcPts val="1000"/>
              </a:spcBef>
              <a:spcAft>
                <a:spcPts val="0"/>
              </a:spcAft>
              <a:buClr>
                <a:schemeClr val="dk1"/>
              </a:buClr>
              <a:buSzPts val="1100"/>
              <a:buFont typeface="Arial"/>
              <a:buNone/>
            </a:pPr>
            <a:r>
              <a:rPr lang="fr" sz="900">
                <a:solidFill>
                  <a:srgbClr val="FF0000"/>
                </a:solidFill>
                <a:latin typeface="Poppins"/>
                <a:ea typeface="Poppins"/>
                <a:cs typeface="Poppins"/>
                <a:sym typeface="Poppins"/>
              </a:rPr>
              <a:t>Pourquoi Muhammad n’a jamais citer les versets qui parlent de lui comme Jésus l'a fait avec le rouleau d'Esaïe (Luc 4:17-21) ?</a:t>
            </a:r>
            <a:endParaRPr sz="900">
              <a:solidFill>
                <a:srgbClr val="FF0000"/>
              </a:solidFill>
              <a:latin typeface="Poppins"/>
              <a:ea typeface="Poppins"/>
              <a:cs typeface="Poppins"/>
              <a:sym typeface="Poppins"/>
            </a:endParaRPr>
          </a:p>
          <a:p>
            <a:pPr indent="0" lvl="0" marL="0" rtl="0" algn="l">
              <a:lnSpc>
                <a:spcPct val="115000"/>
              </a:lnSpc>
              <a:spcBef>
                <a:spcPts val="1400"/>
              </a:spcBef>
              <a:spcAft>
                <a:spcPts val="0"/>
              </a:spcAft>
              <a:buClr>
                <a:schemeClr val="dk1"/>
              </a:buClr>
              <a:buSzPts val="1100"/>
              <a:buFont typeface="Arial"/>
              <a:buNone/>
            </a:pPr>
            <a:r>
              <a:rPr lang="fr" sz="1200">
                <a:solidFill>
                  <a:srgbClr val="666666"/>
                </a:solidFill>
                <a:latin typeface="Poppins"/>
                <a:ea typeface="Poppins"/>
                <a:cs typeface="Poppins"/>
                <a:sym typeface="Poppins"/>
              </a:rPr>
              <a:t>Argument 2 / </a:t>
            </a:r>
            <a:r>
              <a:rPr baseline="30000" lang="fr" sz="1200">
                <a:solidFill>
                  <a:srgbClr val="666666"/>
                </a:solidFill>
                <a:latin typeface="Poppins"/>
                <a:ea typeface="Poppins"/>
                <a:cs typeface="Poppins"/>
                <a:sym typeface="Poppins"/>
              </a:rPr>
              <a:t>Mot Manquant</a:t>
            </a:r>
            <a:endParaRPr sz="1200">
              <a:solidFill>
                <a:srgbClr val="666666"/>
              </a:solidFill>
              <a:latin typeface="Poppins"/>
              <a:ea typeface="Poppins"/>
              <a:cs typeface="Poppins"/>
              <a:sym typeface="Poppins"/>
            </a:endParaRPr>
          </a:p>
          <a:p>
            <a:pPr indent="0" lvl="0" marL="0" rtl="0" algn="l">
              <a:lnSpc>
                <a:spcPct val="115000"/>
              </a:lnSpc>
              <a:spcBef>
                <a:spcPts val="1000"/>
              </a:spcBef>
              <a:spcAft>
                <a:spcPts val="0"/>
              </a:spcAft>
              <a:buClr>
                <a:schemeClr val="dk1"/>
              </a:buClr>
              <a:buSzPts val="1100"/>
              <a:buFont typeface="Arial"/>
              <a:buNone/>
            </a:pPr>
            <a:r>
              <a:rPr lang="fr" sz="900">
                <a:solidFill>
                  <a:schemeClr val="dk1"/>
                </a:solidFill>
                <a:latin typeface="Poppins"/>
                <a:ea typeface="Poppins"/>
                <a:cs typeface="Poppins"/>
                <a:sym typeface="Poppins"/>
              </a:rPr>
              <a:t>Le texte biblique à était modifié et le mot </a:t>
            </a:r>
            <a:r>
              <a:rPr b="1" lang="fr" sz="900">
                <a:solidFill>
                  <a:schemeClr val="dk1"/>
                </a:solidFill>
                <a:latin typeface="Poppins"/>
                <a:ea typeface="Poppins"/>
                <a:cs typeface="Poppins"/>
                <a:sym typeface="Poppins"/>
              </a:rPr>
              <a:t>saint</a:t>
            </a:r>
            <a:r>
              <a:rPr lang="fr" sz="900">
                <a:solidFill>
                  <a:schemeClr val="dk1"/>
                </a:solidFill>
                <a:latin typeface="Poppins"/>
                <a:ea typeface="Poppins"/>
                <a:cs typeface="Poppins"/>
                <a:sym typeface="Poppins"/>
              </a:rPr>
              <a:t> à été ajouté au verset Jn 14:26.</a:t>
            </a:r>
            <a:endParaRPr sz="900">
              <a:solidFill>
                <a:schemeClr val="dk1"/>
              </a:solidFill>
              <a:latin typeface="Poppins"/>
              <a:ea typeface="Poppins"/>
              <a:cs typeface="Poppins"/>
              <a:sym typeface="Poppins"/>
            </a:endParaRPr>
          </a:p>
          <a:p>
            <a:pPr indent="0" lvl="0" marL="0" rtl="0" algn="l">
              <a:lnSpc>
                <a:spcPct val="115000"/>
              </a:lnSpc>
              <a:spcBef>
                <a:spcPts val="1600"/>
              </a:spcBef>
              <a:spcAft>
                <a:spcPts val="0"/>
              </a:spcAft>
              <a:buClr>
                <a:schemeClr val="dk1"/>
              </a:buClr>
              <a:buSzPts val="1100"/>
              <a:buFont typeface="Arial"/>
              <a:buNone/>
            </a:pPr>
            <a:r>
              <a:rPr lang="fr" sz="900">
                <a:solidFill>
                  <a:schemeClr val="dk1"/>
                </a:solidFill>
                <a:latin typeface="Poppins"/>
                <a:ea typeface="Poppins"/>
                <a:cs typeface="Poppins"/>
                <a:sym typeface="Poppins"/>
              </a:rPr>
              <a:t>Réfutations</a:t>
            </a:r>
            <a:endParaRPr sz="900">
              <a:solidFill>
                <a:schemeClr val="dk1"/>
              </a:solidFill>
              <a:latin typeface="Poppins"/>
              <a:ea typeface="Poppins"/>
              <a:cs typeface="Poppins"/>
              <a:sym typeface="Poppins"/>
            </a:endParaRPr>
          </a:p>
          <a:p>
            <a:pPr indent="0" lvl="0" marL="0" rtl="0" algn="l">
              <a:lnSpc>
                <a:spcPct val="115000"/>
              </a:lnSpc>
              <a:spcBef>
                <a:spcPts val="1400"/>
              </a:spcBef>
              <a:spcAft>
                <a:spcPts val="0"/>
              </a:spcAft>
              <a:buClr>
                <a:schemeClr val="dk1"/>
              </a:buClr>
              <a:buSzPts val="1100"/>
              <a:buFont typeface="Arial"/>
              <a:buNone/>
            </a:pPr>
            <a:r>
              <a:rPr lang="fr" sz="1200">
                <a:solidFill>
                  <a:srgbClr val="666666"/>
                </a:solidFill>
                <a:latin typeface="Poppins"/>
                <a:ea typeface="Poppins"/>
                <a:cs typeface="Poppins"/>
                <a:sym typeface="Poppins"/>
              </a:rPr>
              <a:t>Réfutations 1 </a:t>
            </a:r>
            <a:r>
              <a:rPr baseline="30000" lang="fr" sz="1200">
                <a:solidFill>
                  <a:srgbClr val="666666"/>
                </a:solidFill>
                <a:latin typeface="Poppins"/>
                <a:ea typeface="Poppins"/>
                <a:cs typeface="Poppins"/>
                <a:sym typeface="Poppins"/>
              </a:rPr>
              <a:t>Periklytos</a:t>
            </a:r>
            <a:r>
              <a:rPr lang="fr" sz="1200">
                <a:solidFill>
                  <a:srgbClr val="666666"/>
                </a:solidFill>
                <a:latin typeface="Poppins"/>
                <a:ea typeface="Poppins"/>
                <a:cs typeface="Poppins"/>
                <a:sym typeface="Poppins"/>
              </a:rPr>
              <a:t> / </a:t>
            </a:r>
            <a:r>
              <a:rPr baseline="-25000" lang="fr" sz="1200" u="sng">
                <a:solidFill>
                  <a:srgbClr val="1155CC"/>
                </a:solidFill>
                <a:latin typeface="Poppins"/>
                <a:ea typeface="Poppins"/>
                <a:cs typeface="Poppins"/>
                <a:sym typeface="Poppins"/>
                <a:hlinkClick r:id="rId3">
                  <a:extLst>
                    <a:ext uri="{A12FA001-AC4F-418D-AE19-62706E023703}">
                      <ahyp:hlinkClr val="tx"/>
                    </a:ext>
                  </a:extLst>
                </a:hlinkClick>
              </a:rPr>
              <a:t>Arg 1</a:t>
            </a:r>
            <a:endParaRPr baseline="-25000" sz="1200">
              <a:solidFill>
                <a:srgbClr val="666666"/>
              </a:solidFill>
              <a:latin typeface="Poppins"/>
              <a:ea typeface="Poppins"/>
              <a:cs typeface="Poppins"/>
              <a:sym typeface="Poppins"/>
            </a:endParaRPr>
          </a:p>
          <a:p>
            <a:pPr indent="0" lvl="0" marL="0" rtl="0" algn="l">
              <a:lnSpc>
                <a:spcPct val="115000"/>
              </a:lnSpc>
              <a:spcBef>
                <a:spcPts val="1000"/>
              </a:spcBef>
              <a:spcAft>
                <a:spcPts val="0"/>
              </a:spcAft>
              <a:buClr>
                <a:schemeClr val="dk1"/>
              </a:buClr>
              <a:buSzPts val="1100"/>
              <a:buFont typeface="Arial"/>
              <a:buNone/>
            </a:pPr>
            <a:r>
              <a:rPr lang="fr" sz="900">
                <a:solidFill>
                  <a:schemeClr val="dk1"/>
                </a:solidFill>
                <a:latin typeface="Poppins"/>
                <a:ea typeface="Poppins"/>
                <a:cs typeface="Poppins"/>
                <a:sym typeface="Poppins"/>
              </a:rPr>
              <a:t>Le mot periklytos ne se trouve dans aucun manuscrit :</a:t>
            </a:r>
            <a:endParaRPr sz="900">
              <a:solidFill>
                <a:schemeClr val="dk1"/>
              </a:solidFill>
              <a:latin typeface="Poppins"/>
              <a:ea typeface="Poppins"/>
              <a:cs typeface="Poppins"/>
              <a:sym typeface="Poppins"/>
            </a:endParaRPr>
          </a:p>
          <a:p>
            <a:pPr indent="-285750" lvl="0" marL="457200" rtl="0" algn="l">
              <a:lnSpc>
                <a:spcPct val="115000"/>
              </a:lnSpc>
              <a:spcBef>
                <a:spcPts val="1000"/>
              </a:spcBef>
              <a:spcAft>
                <a:spcPts val="0"/>
              </a:spcAft>
              <a:buClr>
                <a:schemeClr val="dk1"/>
              </a:buClr>
              <a:buSzPts val="900"/>
              <a:buFont typeface="Poppins"/>
              <a:buChar char="●"/>
            </a:pPr>
            <a:r>
              <a:rPr lang="fr" sz="900">
                <a:solidFill>
                  <a:schemeClr val="dk1"/>
                </a:solidFill>
                <a:latin typeface="Poppins"/>
                <a:ea typeface="Poppins"/>
                <a:cs typeface="Poppins"/>
                <a:sym typeface="Poppins"/>
              </a:rPr>
              <a:t>Dans le </a:t>
            </a:r>
            <a:r>
              <a:rPr b="1" lang="fr" sz="900" u="sng">
                <a:solidFill>
                  <a:srgbClr val="1155CC"/>
                </a:solidFill>
                <a:latin typeface="Poppins"/>
                <a:ea typeface="Poppins"/>
                <a:cs typeface="Poppins"/>
                <a:sym typeface="Poppins"/>
                <a:hlinkClick r:id="rId4">
                  <a:extLst>
                    <a:ext uri="{A12FA001-AC4F-418D-AE19-62706E023703}">
                      <ahyp:hlinkClr val="tx"/>
                    </a:ext>
                  </a:extLst>
                </a:hlinkClick>
              </a:rPr>
              <a:t>Codex Sinaiticus</a:t>
            </a:r>
            <a:r>
              <a:rPr lang="fr" sz="900">
                <a:solidFill>
                  <a:schemeClr val="dk1"/>
                </a:solidFill>
                <a:latin typeface="Poppins"/>
                <a:ea typeface="Poppins"/>
                <a:cs typeface="Poppins"/>
                <a:sym typeface="Poppins"/>
              </a:rPr>
              <a:t>, le mot est « </a:t>
            </a:r>
            <a:r>
              <a:rPr i="1" lang="fr" sz="900">
                <a:solidFill>
                  <a:schemeClr val="dk1"/>
                </a:solidFill>
                <a:latin typeface="Poppins"/>
                <a:ea typeface="Poppins"/>
                <a:cs typeface="Poppins"/>
                <a:sym typeface="Poppins"/>
              </a:rPr>
              <a:t>Parakletos</a:t>
            </a:r>
            <a:r>
              <a:rPr lang="fr" sz="900">
                <a:solidFill>
                  <a:schemeClr val="dk1"/>
                </a:solidFill>
                <a:latin typeface="Poppins"/>
                <a:ea typeface="Poppins"/>
                <a:cs typeface="Poppins"/>
                <a:sym typeface="Poppins"/>
              </a:rPr>
              <a:t> » et non « </a:t>
            </a:r>
            <a:r>
              <a:rPr i="1" lang="fr" sz="900">
                <a:solidFill>
                  <a:schemeClr val="dk1"/>
                </a:solidFill>
                <a:latin typeface="Poppins"/>
                <a:ea typeface="Poppins"/>
                <a:cs typeface="Poppins"/>
                <a:sym typeface="Poppins"/>
              </a:rPr>
              <a:t>Periklytos</a:t>
            </a:r>
            <a:r>
              <a:rPr lang="fr" sz="900">
                <a:solidFill>
                  <a:schemeClr val="dk1"/>
                </a:solidFill>
                <a:latin typeface="Poppins"/>
                <a:ea typeface="Poppins"/>
                <a:cs typeface="Poppins"/>
                <a:sym typeface="Poppins"/>
              </a:rPr>
              <a:t> », voir </a:t>
            </a:r>
            <a:r>
              <a:rPr lang="fr" sz="900" u="sng">
                <a:solidFill>
                  <a:srgbClr val="1155CC"/>
                </a:solidFill>
                <a:latin typeface="Poppins"/>
                <a:ea typeface="Poppins"/>
                <a:cs typeface="Poppins"/>
                <a:sym typeface="Poppins"/>
                <a:hlinkClick r:id="rId5">
                  <a:extLst>
                    <a:ext uri="{A12FA001-AC4F-418D-AE19-62706E023703}">
                      <ahyp:hlinkClr val="tx"/>
                    </a:ext>
                  </a:extLst>
                </a:hlinkClick>
              </a:rPr>
              <a:t>Annexe 3</a:t>
            </a:r>
            <a:r>
              <a:rPr lang="fr" sz="900">
                <a:solidFill>
                  <a:schemeClr val="dk1"/>
                </a:solidFill>
                <a:latin typeface="Poppins"/>
                <a:ea typeface="Poppins"/>
                <a:cs typeface="Poppins"/>
                <a:sym typeface="Poppins"/>
              </a:rPr>
              <a:t>.</a:t>
            </a:r>
            <a:endParaRPr sz="900">
              <a:solidFill>
                <a:schemeClr val="dk1"/>
              </a:solidFill>
              <a:latin typeface="Poppins"/>
              <a:ea typeface="Poppins"/>
              <a:cs typeface="Poppins"/>
              <a:sym typeface="Poppins"/>
            </a:endParaRPr>
          </a:p>
          <a:p>
            <a:pPr indent="-285750" lvl="0" marL="457200" rtl="0" algn="l">
              <a:lnSpc>
                <a:spcPct val="115000"/>
              </a:lnSpc>
              <a:spcBef>
                <a:spcPts val="1000"/>
              </a:spcBef>
              <a:spcAft>
                <a:spcPts val="0"/>
              </a:spcAft>
              <a:buClr>
                <a:schemeClr val="dk1"/>
              </a:buClr>
              <a:buSzPts val="900"/>
              <a:buFont typeface="Poppins"/>
              <a:buChar char="●"/>
            </a:pPr>
            <a:r>
              <a:rPr lang="fr" sz="900">
                <a:solidFill>
                  <a:schemeClr val="dk1"/>
                </a:solidFill>
                <a:latin typeface="Poppins"/>
                <a:ea typeface="Poppins"/>
                <a:cs typeface="Poppins"/>
                <a:sym typeface="Poppins"/>
              </a:rPr>
              <a:t>Dans le </a:t>
            </a:r>
            <a:r>
              <a:rPr b="1" lang="fr" sz="900" u="sng">
                <a:solidFill>
                  <a:srgbClr val="1155CC"/>
                </a:solidFill>
                <a:latin typeface="Poppins"/>
                <a:ea typeface="Poppins"/>
                <a:cs typeface="Poppins"/>
                <a:sym typeface="Poppins"/>
                <a:hlinkClick r:id="rId6">
                  <a:extLst>
                    <a:ext uri="{A12FA001-AC4F-418D-AE19-62706E023703}">
                      <ahyp:hlinkClr val="tx"/>
                    </a:ext>
                  </a:extLst>
                </a:hlinkClick>
              </a:rPr>
              <a:t>Codex Alexandrinus</a:t>
            </a:r>
            <a:r>
              <a:rPr lang="fr" sz="900">
                <a:solidFill>
                  <a:schemeClr val="dk1"/>
                </a:solidFill>
                <a:latin typeface="Poppins"/>
                <a:ea typeface="Poppins"/>
                <a:cs typeface="Poppins"/>
                <a:sym typeface="Poppins"/>
              </a:rPr>
              <a:t>, le mot est « Parakletos » et non « Periklytos », voir </a:t>
            </a:r>
            <a:r>
              <a:rPr lang="fr" sz="900" u="sng">
                <a:solidFill>
                  <a:srgbClr val="1155CC"/>
                </a:solidFill>
                <a:latin typeface="Poppins"/>
                <a:ea typeface="Poppins"/>
                <a:cs typeface="Poppins"/>
                <a:sym typeface="Poppins"/>
                <a:hlinkClick r:id="rId7">
                  <a:extLst>
                    <a:ext uri="{A12FA001-AC4F-418D-AE19-62706E023703}">
                      <ahyp:hlinkClr val="tx"/>
                    </a:ext>
                  </a:extLst>
                </a:hlinkClick>
              </a:rPr>
              <a:t>Annexe 4</a:t>
            </a:r>
            <a:r>
              <a:rPr lang="fr" sz="900">
                <a:solidFill>
                  <a:schemeClr val="dk1"/>
                </a:solidFill>
                <a:latin typeface="Poppins"/>
                <a:ea typeface="Poppins"/>
                <a:cs typeface="Poppins"/>
                <a:sym typeface="Poppins"/>
              </a:rPr>
              <a:t>.</a:t>
            </a:r>
            <a:endParaRPr sz="900">
              <a:solidFill>
                <a:schemeClr val="dk1"/>
              </a:solidFill>
              <a:latin typeface="Poppins"/>
              <a:ea typeface="Poppins"/>
              <a:cs typeface="Poppins"/>
              <a:sym typeface="Poppins"/>
            </a:endParaRPr>
          </a:p>
          <a:p>
            <a:pPr indent="-285750" lvl="0" marL="457200" rtl="0" algn="l">
              <a:lnSpc>
                <a:spcPct val="115000"/>
              </a:lnSpc>
              <a:spcBef>
                <a:spcPts val="1000"/>
              </a:spcBef>
              <a:spcAft>
                <a:spcPts val="0"/>
              </a:spcAft>
              <a:buClr>
                <a:schemeClr val="dk1"/>
              </a:buClr>
              <a:buSzPts val="900"/>
              <a:buFont typeface="Poppins"/>
              <a:buChar char="●"/>
            </a:pPr>
            <a:r>
              <a:rPr lang="fr" sz="900">
                <a:solidFill>
                  <a:schemeClr val="dk1"/>
                </a:solidFill>
                <a:latin typeface="Poppins"/>
                <a:ea typeface="Poppins"/>
                <a:cs typeface="Poppins"/>
                <a:sym typeface="Poppins"/>
              </a:rPr>
              <a:t>Dans le </a:t>
            </a:r>
            <a:r>
              <a:rPr b="1" lang="fr" sz="900" u="sng">
                <a:solidFill>
                  <a:srgbClr val="1155CC"/>
                </a:solidFill>
                <a:latin typeface="Poppins"/>
                <a:ea typeface="Poppins"/>
                <a:cs typeface="Poppins"/>
                <a:sym typeface="Poppins"/>
                <a:hlinkClick r:id="rId8">
                  <a:extLst>
                    <a:ext uri="{A12FA001-AC4F-418D-AE19-62706E023703}">
                      <ahyp:hlinkClr val="tx"/>
                    </a:ext>
                  </a:extLst>
                </a:hlinkClick>
              </a:rPr>
              <a:t>Codex Vaticanus</a:t>
            </a:r>
            <a:r>
              <a:rPr lang="fr" sz="900">
                <a:solidFill>
                  <a:schemeClr val="dk1"/>
                </a:solidFill>
                <a:latin typeface="Poppins"/>
                <a:ea typeface="Poppins"/>
                <a:cs typeface="Poppins"/>
                <a:sym typeface="Poppins"/>
              </a:rPr>
              <a:t>, le mot est « Parakletos » et non « Periklytos », voir </a:t>
            </a:r>
            <a:r>
              <a:rPr lang="fr" sz="900" u="sng">
                <a:solidFill>
                  <a:srgbClr val="1155CC"/>
                </a:solidFill>
                <a:latin typeface="Poppins"/>
                <a:ea typeface="Poppins"/>
                <a:cs typeface="Poppins"/>
                <a:sym typeface="Poppins"/>
                <a:hlinkClick r:id="rId9">
                  <a:extLst>
                    <a:ext uri="{A12FA001-AC4F-418D-AE19-62706E023703}">
                      <ahyp:hlinkClr val="tx"/>
                    </a:ext>
                  </a:extLst>
                </a:hlinkClick>
              </a:rPr>
              <a:t>Annexe 16</a:t>
            </a:r>
            <a:r>
              <a:rPr lang="fr" sz="900">
                <a:solidFill>
                  <a:schemeClr val="dk1"/>
                </a:solidFill>
                <a:latin typeface="Poppins"/>
                <a:ea typeface="Poppins"/>
                <a:cs typeface="Poppins"/>
                <a:sym typeface="Poppins"/>
              </a:rPr>
              <a:t>.</a:t>
            </a:r>
            <a:endParaRPr sz="900">
              <a:solidFill>
                <a:schemeClr val="dk1"/>
              </a:solidFill>
              <a:latin typeface="Poppins"/>
              <a:ea typeface="Poppins"/>
              <a:cs typeface="Poppins"/>
              <a:sym typeface="Poppins"/>
            </a:endParaRPr>
          </a:p>
          <a:p>
            <a:pPr indent="-285750" lvl="0" marL="457200" rtl="0" algn="l">
              <a:lnSpc>
                <a:spcPct val="115000"/>
              </a:lnSpc>
              <a:spcBef>
                <a:spcPts val="1000"/>
              </a:spcBef>
              <a:spcAft>
                <a:spcPts val="0"/>
              </a:spcAft>
              <a:buClr>
                <a:schemeClr val="dk1"/>
              </a:buClr>
              <a:buSzPts val="900"/>
              <a:buFont typeface="Poppins"/>
              <a:buChar char="●"/>
            </a:pPr>
            <a:r>
              <a:rPr lang="fr" sz="900">
                <a:solidFill>
                  <a:schemeClr val="dk1"/>
                </a:solidFill>
                <a:latin typeface="Poppins"/>
                <a:ea typeface="Poppins"/>
                <a:cs typeface="Poppins"/>
                <a:sym typeface="Poppins"/>
              </a:rPr>
              <a:t>Dans le </a:t>
            </a:r>
            <a:r>
              <a:rPr b="1" lang="fr" sz="900" u="sng">
                <a:solidFill>
                  <a:srgbClr val="1155CC"/>
                </a:solidFill>
                <a:latin typeface="Poppins"/>
                <a:ea typeface="Poppins"/>
                <a:cs typeface="Poppins"/>
                <a:sym typeface="Poppins"/>
                <a:hlinkClick r:id="rId10">
                  <a:extLst>
                    <a:ext uri="{A12FA001-AC4F-418D-AE19-62706E023703}">
                      <ahyp:hlinkClr val="tx"/>
                    </a:ext>
                  </a:extLst>
                </a:hlinkClick>
              </a:rPr>
              <a:t>Papyrus 75</a:t>
            </a:r>
            <a:r>
              <a:rPr lang="fr" sz="900">
                <a:solidFill>
                  <a:schemeClr val="dk1"/>
                </a:solidFill>
                <a:latin typeface="Poppins"/>
                <a:ea typeface="Poppins"/>
                <a:cs typeface="Poppins"/>
                <a:sym typeface="Poppins"/>
              </a:rPr>
              <a:t>, le mot est « </a:t>
            </a:r>
            <a:r>
              <a:rPr i="1" lang="fr" sz="900">
                <a:solidFill>
                  <a:schemeClr val="dk1"/>
                </a:solidFill>
                <a:latin typeface="Poppins"/>
                <a:ea typeface="Poppins"/>
                <a:cs typeface="Poppins"/>
                <a:sym typeface="Poppins"/>
              </a:rPr>
              <a:t>Parakletos</a:t>
            </a:r>
            <a:r>
              <a:rPr lang="fr" sz="900">
                <a:solidFill>
                  <a:schemeClr val="dk1"/>
                </a:solidFill>
                <a:latin typeface="Poppins"/>
                <a:ea typeface="Poppins"/>
                <a:cs typeface="Poppins"/>
                <a:sym typeface="Poppins"/>
              </a:rPr>
              <a:t> » et non « </a:t>
            </a:r>
            <a:r>
              <a:rPr i="1" lang="fr" sz="900">
                <a:solidFill>
                  <a:schemeClr val="dk1"/>
                </a:solidFill>
                <a:latin typeface="Poppins"/>
                <a:ea typeface="Poppins"/>
                <a:cs typeface="Poppins"/>
                <a:sym typeface="Poppins"/>
              </a:rPr>
              <a:t>Periklytos</a:t>
            </a:r>
            <a:r>
              <a:rPr lang="fr" sz="900">
                <a:solidFill>
                  <a:schemeClr val="dk1"/>
                </a:solidFill>
                <a:latin typeface="Poppins"/>
                <a:ea typeface="Poppins"/>
                <a:cs typeface="Poppins"/>
                <a:sym typeface="Poppins"/>
              </a:rPr>
              <a:t> », voir </a:t>
            </a:r>
            <a:r>
              <a:rPr lang="fr" sz="900" u="sng">
                <a:solidFill>
                  <a:srgbClr val="1155CC"/>
                </a:solidFill>
                <a:latin typeface="Poppins"/>
                <a:ea typeface="Poppins"/>
                <a:cs typeface="Poppins"/>
                <a:sym typeface="Poppins"/>
                <a:hlinkClick r:id="rId11">
                  <a:extLst>
                    <a:ext uri="{A12FA001-AC4F-418D-AE19-62706E023703}">
                      <ahyp:hlinkClr val="tx"/>
                    </a:ext>
                  </a:extLst>
                </a:hlinkClick>
              </a:rPr>
              <a:t>Annexe 5</a:t>
            </a:r>
            <a:r>
              <a:rPr lang="fr" sz="900">
                <a:solidFill>
                  <a:schemeClr val="dk1"/>
                </a:solidFill>
                <a:latin typeface="Poppins"/>
                <a:ea typeface="Poppins"/>
                <a:cs typeface="Poppins"/>
                <a:sym typeface="Poppins"/>
              </a:rPr>
              <a:t>.</a:t>
            </a:r>
            <a:endParaRPr sz="900">
              <a:solidFill>
                <a:schemeClr val="dk1"/>
              </a:solidFill>
              <a:latin typeface="Poppins"/>
              <a:ea typeface="Poppins"/>
              <a:cs typeface="Poppins"/>
              <a:sym typeface="Poppins"/>
            </a:endParaRPr>
          </a:p>
          <a:p>
            <a:pPr indent="0" lvl="0" marL="0" rtl="0" algn="just">
              <a:lnSpc>
                <a:spcPct val="115000"/>
              </a:lnSpc>
              <a:spcBef>
                <a:spcPts val="1000"/>
              </a:spcBef>
              <a:spcAft>
                <a:spcPts val="0"/>
              </a:spcAft>
              <a:buClr>
                <a:schemeClr val="dk1"/>
              </a:buClr>
              <a:buSzPts val="1100"/>
              <a:buFont typeface="Arial"/>
              <a:buNone/>
            </a:pPr>
            <a:r>
              <a:rPr lang="fr" sz="900">
                <a:solidFill>
                  <a:schemeClr val="dk1"/>
                </a:solidFill>
                <a:latin typeface="Poppins"/>
                <a:ea typeface="Poppins"/>
                <a:cs typeface="Poppins"/>
                <a:sym typeface="Poppins"/>
              </a:rPr>
              <a:t>Si Jésus avait défini le « periklytos » en se référant à l'Esprit-Saint, il n'y aurait rien eu de bizarre ; il s'agit toujours d'un attribut largement positif et élogieux et on ne voit aucune raison de le changer. </a:t>
            </a:r>
            <a:endParaRPr sz="900">
              <a:solidFill>
                <a:schemeClr val="dk1"/>
              </a:solidFill>
              <a:latin typeface="Poppins"/>
              <a:ea typeface="Poppins"/>
              <a:cs typeface="Poppins"/>
              <a:sym typeface="Poppins"/>
            </a:endParaRPr>
          </a:p>
          <a:p>
            <a:pPr indent="0" lvl="0" marL="0" rtl="0" algn="just">
              <a:lnSpc>
                <a:spcPct val="115000"/>
              </a:lnSpc>
              <a:spcBef>
                <a:spcPts val="1000"/>
              </a:spcBef>
              <a:spcAft>
                <a:spcPts val="0"/>
              </a:spcAft>
              <a:buClr>
                <a:schemeClr val="dk1"/>
              </a:buClr>
              <a:buSzPts val="1100"/>
              <a:buFont typeface="Arial"/>
              <a:buNone/>
            </a:pPr>
            <a:r>
              <a:rPr lang="fr" sz="900">
                <a:solidFill>
                  <a:schemeClr val="dk1"/>
                </a:solidFill>
                <a:latin typeface="Poppins"/>
                <a:ea typeface="Poppins"/>
                <a:cs typeface="Poppins"/>
                <a:sym typeface="Poppins"/>
              </a:rPr>
              <a:t>Certes, « parakletos » qui signifie : appelé à côté, conseiller, consolateur (c'est le terme technique légal pour définir l'avocat défenseur dans les procès) à une valeur qui inspire en nous avec une force particulière quelque  chose de plus : le courage et l'espérance ; mais ceci est un jugement a posteriori.</a:t>
            </a:r>
            <a:endParaRPr sz="900">
              <a:solidFill>
                <a:schemeClr val="dk1"/>
              </a:solidFill>
              <a:latin typeface="Poppins"/>
              <a:ea typeface="Poppins"/>
              <a:cs typeface="Poppins"/>
              <a:sym typeface="Poppins"/>
            </a:endParaRPr>
          </a:p>
          <a:p>
            <a:pPr indent="0" lvl="0" marL="0" rtl="0" algn="just">
              <a:lnSpc>
                <a:spcPct val="115000"/>
              </a:lnSpc>
              <a:spcBef>
                <a:spcPts val="1000"/>
              </a:spcBef>
              <a:spcAft>
                <a:spcPts val="0"/>
              </a:spcAft>
              <a:buClr>
                <a:schemeClr val="dk1"/>
              </a:buClr>
              <a:buSzPts val="1100"/>
              <a:buFont typeface="Arial"/>
              <a:buNone/>
            </a:pPr>
            <a:r>
              <a:rPr lang="fr" sz="900">
                <a:solidFill>
                  <a:schemeClr val="dk1"/>
                </a:solidFill>
                <a:latin typeface="Poppins"/>
                <a:ea typeface="Poppins"/>
                <a:cs typeface="Poppins"/>
                <a:sym typeface="Poppins"/>
              </a:rPr>
              <a:t>Si Jésus avait voulu dire « Perikyltos » cela n’aurait rien changé car « Periklytos signifie « Glorieux » et l’Esprit-Saint est Glorieux. </a:t>
            </a:r>
            <a:endParaRPr sz="900">
              <a:solidFill>
                <a:schemeClr val="dk1"/>
              </a:solidFill>
              <a:latin typeface="Poppins"/>
              <a:ea typeface="Poppins"/>
              <a:cs typeface="Poppins"/>
              <a:sym typeface="Poppins"/>
            </a:endParaRPr>
          </a:p>
          <a:p>
            <a:pPr indent="0" lvl="0" marL="0" rtl="0" algn="just">
              <a:lnSpc>
                <a:spcPct val="115000"/>
              </a:lnSpc>
              <a:spcBef>
                <a:spcPts val="1000"/>
              </a:spcBef>
              <a:spcAft>
                <a:spcPts val="0"/>
              </a:spcAft>
              <a:buClr>
                <a:schemeClr val="dk1"/>
              </a:buClr>
              <a:buSzPts val="1100"/>
              <a:buFont typeface="Arial"/>
              <a:buNone/>
            </a:pPr>
            <a:r>
              <a:rPr lang="fr" sz="900">
                <a:solidFill>
                  <a:schemeClr val="dk1"/>
                </a:solidFill>
                <a:latin typeface="Poppins"/>
                <a:ea typeface="Poppins"/>
                <a:cs typeface="Poppins"/>
                <a:sym typeface="Poppins"/>
              </a:rPr>
              <a:t>Les dictionnaires de grec évoquent le terme « periklytos » comme présent </a:t>
            </a:r>
            <a:r>
              <a:rPr b="1" lang="fr" sz="900">
                <a:solidFill>
                  <a:schemeClr val="dk1"/>
                </a:solidFill>
                <a:latin typeface="Poppins"/>
                <a:ea typeface="Poppins"/>
                <a:cs typeface="Poppins"/>
                <a:sym typeface="Poppins"/>
              </a:rPr>
              <a:t>seulement dans l'Iliade, dans l'Odyssée et chez le poète Hésiode</a:t>
            </a:r>
            <a:r>
              <a:rPr lang="fr" sz="900">
                <a:solidFill>
                  <a:schemeClr val="dk1"/>
                </a:solidFill>
                <a:latin typeface="Poppins"/>
                <a:ea typeface="Poppins"/>
                <a:cs typeface="Poppins"/>
                <a:sym typeface="Poppins"/>
              </a:rPr>
              <a:t> : nous sommes </a:t>
            </a:r>
            <a:r>
              <a:rPr b="1" lang="fr" sz="900">
                <a:solidFill>
                  <a:schemeClr val="dk1"/>
                </a:solidFill>
                <a:latin typeface="Poppins"/>
                <a:ea typeface="Poppins"/>
                <a:cs typeface="Poppins"/>
                <a:sym typeface="Poppins"/>
              </a:rPr>
              <a:t>au plus tard, au huitième siècle avant Jésus-Christ</a:t>
            </a:r>
            <a:r>
              <a:rPr lang="fr" sz="900">
                <a:solidFill>
                  <a:schemeClr val="dk1"/>
                </a:solidFill>
                <a:latin typeface="Poppins"/>
                <a:ea typeface="Poppins"/>
                <a:cs typeface="Poppins"/>
                <a:sym typeface="Poppins"/>
              </a:rPr>
              <a:t>, à tel point que certains le marquent d'un astérisque pour indiquer qu'il s'agit d'</a:t>
            </a:r>
            <a:r>
              <a:rPr b="1" lang="fr" sz="900">
                <a:solidFill>
                  <a:schemeClr val="dk1"/>
                </a:solidFill>
                <a:latin typeface="Poppins"/>
                <a:ea typeface="Poppins"/>
                <a:cs typeface="Poppins"/>
                <a:sym typeface="Poppins"/>
              </a:rPr>
              <a:t>un mot archaïque</a:t>
            </a:r>
            <a:r>
              <a:rPr lang="fr" sz="900">
                <a:solidFill>
                  <a:schemeClr val="dk1"/>
                </a:solidFill>
                <a:latin typeface="Poppins"/>
                <a:ea typeface="Poppins"/>
                <a:cs typeface="Poppins"/>
                <a:sym typeface="Poppins"/>
              </a:rPr>
              <a:t>. Il est impensable que dans la Koinè, la langue grecque courante au temps des Évangiles écrits volontairement d'une façon simple et amplement accessible, on ait utilisé </a:t>
            </a:r>
            <a:r>
              <a:rPr b="1" lang="fr" sz="900">
                <a:solidFill>
                  <a:schemeClr val="dk1"/>
                </a:solidFill>
                <a:latin typeface="Poppins"/>
                <a:ea typeface="Poppins"/>
                <a:cs typeface="Poppins"/>
                <a:sym typeface="Poppins"/>
              </a:rPr>
              <a:t>un mot tellement désuet</a:t>
            </a:r>
            <a:r>
              <a:rPr lang="fr" sz="900">
                <a:solidFill>
                  <a:schemeClr val="dk1"/>
                </a:solidFill>
                <a:latin typeface="Poppins"/>
                <a:ea typeface="Poppins"/>
                <a:cs typeface="Poppins"/>
                <a:sym typeface="Poppins"/>
              </a:rPr>
              <a:t>, compréhensible peut-être par de peu nombreux savants, de la même façon que si aujourd'hui pour parler au peuple, on s'exprimait avec des termes qui n'ont plus été utilisés depuis le temps de Dante ou de Pétrarque.</a:t>
            </a:r>
            <a:endParaRPr sz="900">
              <a:solidFill>
                <a:schemeClr val="dk1"/>
              </a:solidFill>
              <a:latin typeface="Poppins"/>
              <a:ea typeface="Poppins"/>
              <a:cs typeface="Poppins"/>
              <a:sym typeface="Poppins"/>
            </a:endParaRPr>
          </a:p>
          <a:p>
            <a:pPr indent="0" lvl="0" marL="0" rtl="0" algn="l">
              <a:lnSpc>
                <a:spcPct val="115000"/>
              </a:lnSpc>
              <a:spcBef>
                <a:spcPts val="1400"/>
              </a:spcBef>
              <a:spcAft>
                <a:spcPts val="0"/>
              </a:spcAft>
              <a:buClr>
                <a:schemeClr val="dk1"/>
              </a:buClr>
              <a:buSzPts val="1100"/>
              <a:buFont typeface="Arial"/>
              <a:buNone/>
            </a:pPr>
            <a:r>
              <a:rPr lang="fr" sz="1200">
                <a:solidFill>
                  <a:srgbClr val="666666"/>
                </a:solidFill>
                <a:latin typeface="Poppins"/>
                <a:ea typeface="Poppins"/>
                <a:cs typeface="Poppins"/>
                <a:sym typeface="Poppins"/>
              </a:rPr>
              <a:t>Réfutations 2 </a:t>
            </a:r>
            <a:r>
              <a:rPr baseline="30000" lang="fr" sz="1200">
                <a:solidFill>
                  <a:srgbClr val="666666"/>
                </a:solidFill>
                <a:latin typeface="Poppins"/>
                <a:ea typeface="Poppins"/>
                <a:cs typeface="Poppins"/>
                <a:sym typeface="Poppins"/>
              </a:rPr>
              <a:t>Mot Manquant</a:t>
            </a:r>
            <a:r>
              <a:rPr lang="fr" sz="1200">
                <a:solidFill>
                  <a:srgbClr val="666666"/>
                </a:solidFill>
                <a:latin typeface="Poppins"/>
                <a:ea typeface="Poppins"/>
                <a:cs typeface="Poppins"/>
                <a:sym typeface="Poppins"/>
              </a:rPr>
              <a:t> / </a:t>
            </a:r>
            <a:r>
              <a:rPr baseline="-25000" lang="fr" sz="1200" u="sng">
                <a:solidFill>
                  <a:srgbClr val="1155CC"/>
                </a:solidFill>
                <a:latin typeface="Poppins"/>
                <a:ea typeface="Poppins"/>
                <a:cs typeface="Poppins"/>
                <a:sym typeface="Poppins"/>
                <a:hlinkClick r:id="rId12">
                  <a:extLst>
                    <a:ext uri="{A12FA001-AC4F-418D-AE19-62706E023703}">
                      <ahyp:hlinkClr val="tx"/>
                    </a:ext>
                  </a:extLst>
                </a:hlinkClick>
              </a:rPr>
              <a:t>Arg 2</a:t>
            </a:r>
            <a:endParaRPr baseline="-25000" sz="1200">
              <a:solidFill>
                <a:srgbClr val="666666"/>
              </a:solidFill>
              <a:latin typeface="Poppins"/>
              <a:ea typeface="Poppins"/>
              <a:cs typeface="Poppins"/>
              <a:sym typeface="Poppins"/>
            </a:endParaRPr>
          </a:p>
          <a:p>
            <a:pPr indent="0" lvl="0" marL="0" rtl="0" algn="l">
              <a:lnSpc>
                <a:spcPct val="115000"/>
              </a:lnSpc>
              <a:spcBef>
                <a:spcPts val="1000"/>
              </a:spcBef>
              <a:spcAft>
                <a:spcPts val="0"/>
              </a:spcAft>
              <a:buClr>
                <a:schemeClr val="dk1"/>
              </a:buClr>
              <a:buSzPts val="1100"/>
              <a:buFont typeface="Arial"/>
              <a:buNone/>
            </a:pPr>
            <a:r>
              <a:rPr lang="fr" sz="900">
                <a:solidFill>
                  <a:schemeClr val="dk1"/>
                </a:solidFill>
                <a:latin typeface="Poppins"/>
                <a:ea typeface="Poppins"/>
                <a:cs typeface="Poppins"/>
                <a:sym typeface="Poppins"/>
              </a:rPr>
              <a:t>Le mot Saint (hágion / Ἅγιον) est bien présent dans les manuscript ancien : </a:t>
            </a:r>
            <a:endParaRPr sz="900">
              <a:solidFill>
                <a:schemeClr val="dk1"/>
              </a:solidFill>
              <a:latin typeface="Poppins"/>
              <a:ea typeface="Poppins"/>
              <a:cs typeface="Poppins"/>
              <a:sym typeface="Poppins"/>
            </a:endParaRPr>
          </a:p>
          <a:p>
            <a:pPr indent="-298450" lvl="0" marL="457200" rtl="0" algn="l">
              <a:lnSpc>
                <a:spcPct val="115000"/>
              </a:lnSpc>
              <a:spcBef>
                <a:spcPts val="1000"/>
              </a:spcBef>
              <a:spcAft>
                <a:spcPts val="0"/>
              </a:spcAft>
              <a:buClr>
                <a:schemeClr val="dk1"/>
              </a:buClr>
              <a:buSzPts val="1100"/>
              <a:buFont typeface="Poppins"/>
              <a:buChar char="●"/>
            </a:pPr>
            <a:r>
              <a:rPr lang="fr" sz="900">
                <a:solidFill>
                  <a:schemeClr val="dk1"/>
                </a:solidFill>
                <a:latin typeface="Poppins"/>
                <a:ea typeface="Poppins"/>
                <a:cs typeface="Poppins"/>
                <a:sym typeface="Poppins"/>
              </a:rPr>
              <a:t>On le constate dans le </a:t>
            </a:r>
            <a:r>
              <a:rPr lang="fr" sz="900" u="sng">
                <a:solidFill>
                  <a:srgbClr val="1155CC"/>
                </a:solidFill>
                <a:latin typeface="Poppins"/>
                <a:ea typeface="Poppins"/>
                <a:cs typeface="Poppins"/>
                <a:sym typeface="Poppins"/>
                <a:hlinkClick r:id="rId13">
                  <a:extLst>
                    <a:ext uri="{A12FA001-AC4F-418D-AE19-62706E023703}">
                      <ahyp:hlinkClr val="tx"/>
                    </a:ext>
                  </a:extLst>
                </a:hlinkClick>
              </a:rPr>
              <a:t>Nestle-Aland</a:t>
            </a:r>
            <a:r>
              <a:rPr lang="fr" sz="900">
                <a:solidFill>
                  <a:schemeClr val="dk1"/>
                </a:solidFill>
                <a:latin typeface="Poppins"/>
                <a:ea typeface="Poppins"/>
                <a:cs typeface="Poppins"/>
                <a:sym typeface="Poppins"/>
              </a:rPr>
              <a:t>.</a:t>
            </a:r>
            <a:endParaRPr sz="900">
              <a:solidFill>
                <a:schemeClr val="dk1"/>
              </a:solidFill>
              <a:latin typeface="Poppins"/>
              <a:ea typeface="Poppins"/>
              <a:cs typeface="Poppins"/>
              <a:sym typeface="Poppins"/>
            </a:endParaRPr>
          </a:p>
          <a:p>
            <a:pPr indent="-298450" lvl="0" marL="457200" rtl="0" algn="l">
              <a:lnSpc>
                <a:spcPct val="115000"/>
              </a:lnSpc>
              <a:spcBef>
                <a:spcPts val="1000"/>
              </a:spcBef>
              <a:spcAft>
                <a:spcPts val="0"/>
              </a:spcAft>
              <a:buClr>
                <a:schemeClr val="dk1"/>
              </a:buClr>
              <a:buSzPts val="1100"/>
              <a:buFont typeface="Poppins"/>
              <a:buChar char="●"/>
            </a:pPr>
            <a:r>
              <a:rPr lang="fr" sz="900">
                <a:solidFill>
                  <a:schemeClr val="dk1"/>
                </a:solidFill>
                <a:latin typeface="Poppins"/>
                <a:ea typeface="Poppins"/>
                <a:cs typeface="Poppins"/>
                <a:sym typeface="Poppins"/>
              </a:rPr>
              <a:t>Dans le </a:t>
            </a:r>
            <a:r>
              <a:rPr b="1" lang="fr" sz="900" u="sng">
                <a:solidFill>
                  <a:srgbClr val="1155CC"/>
                </a:solidFill>
                <a:latin typeface="Poppins"/>
                <a:ea typeface="Poppins"/>
                <a:cs typeface="Poppins"/>
                <a:sym typeface="Poppins"/>
                <a:hlinkClick r:id="rId14">
                  <a:extLst>
                    <a:ext uri="{A12FA001-AC4F-418D-AE19-62706E023703}">
                      <ahyp:hlinkClr val="tx"/>
                    </a:ext>
                  </a:extLst>
                </a:hlinkClick>
              </a:rPr>
              <a:t>Codex Sinaiticus</a:t>
            </a:r>
            <a:r>
              <a:rPr lang="fr" sz="900">
                <a:solidFill>
                  <a:schemeClr val="dk1"/>
                </a:solidFill>
                <a:latin typeface="Poppins"/>
                <a:ea typeface="Poppins"/>
                <a:cs typeface="Poppins"/>
                <a:sym typeface="Poppins"/>
              </a:rPr>
              <a:t>, le mot est bien présent voir </a:t>
            </a:r>
            <a:r>
              <a:rPr lang="fr" sz="900" u="sng">
                <a:solidFill>
                  <a:srgbClr val="1155CC"/>
                </a:solidFill>
                <a:latin typeface="Poppins"/>
                <a:ea typeface="Poppins"/>
                <a:cs typeface="Poppins"/>
                <a:sym typeface="Poppins"/>
                <a:hlinkClick r:id="rId15">
                  <a:extLst>
                    <a:ext uri="{A12FA001-AC4F-418D-AE19-62706E023703}">
                      <ahyp:hlinkClr val="tx"/>
                    </a:ext>
                  </a:extLst>
                </a:hlinkClick>
              </a:rPr>
              <a:t>Annexe 9</a:t>
            </a:r>
            <a:r>
              <a:rPr lang="fr" sz="900">
                <a:solidFill>
                  <a:schemeClr val="dk1"/>
                </a:solidFill>
                <a:latin typeface="Poppins"/>
                <a:ea typeface="Poppins"/>
                <a:cs typeface="Poppins"/>
                <a:sym typeface="Poppins"/>
              </a:rPr>
              <a:t>.</a:t>
            </a:r>
            <a:endParaRPr sz="900">
              <a:solidFill>
                <a:schemeClr val="dk1"/>
              </a:solidFill>
              <a:latin typeface="Poppins"/>
              <a:ea typeface="Poppins"/>
              <a:cs typeface="Poppins"/>
              <a:sym typeface="Poppins"/>
            </a:endParaRPr>
          </a:p>
          <a:p>
            <a:pPr indent="-285750" lvl="0" marL="457200" rtl="0" algn="l">
              <a:lnSpc>
                <a:spcPct val="115000"/>
              </a:lnSpc>
              <a:spcBef>
                <a:spcPts val="1000"/>
              </a:spcBef>
              <a:spcAft>
                <a:spcPts val="0"/>
              </a:spcAft>
              <a:buClr>
                <a:schemeClr val="dk1"/>
              </a:buClr>
              <a:buSzPts val="900"/>
              <a:buFont typeface="Poppins"/>
              <a:buChar char="●"/>
            </a:pPr>
            <a:r>
              <a:rPr lang="fr" sz="900">
                <a:solidFill>
                  <a:schemeClr val="dk1"/>
                </a:solidFill>
                <a:latin typeface="Poppins"/>
                <a:ea typeface="Poppins"/>
                <a:cs typeface="Poppins"/>
                <a:sym typeface="Poppins"/>
              </a:rPr>
              <a:t>Dans le </a:t>
            </a:r>
            <a:r>
              <a:rPr b="1" lang="fr" sz="900" u="sng">
                <a:solidFill>
                  <a:srgbClr val="1155CC"/>
                </a:solidFill>
                <a:latin typeface="Poppins"/>
                <a:ea typeface="Poppins"/>
                <a:cs typeface="Poppins"/>
                <a:sym typeface="Poppins"/>
                <a:hlinkClick r:id="rId16">
                  <a:extLst>
                    <a:ext uri="{A12FA001-AC4F-418D-AE19-62706E023703}">
                      <ahyp:hlinkClr val="tx"/>
                    </a:ext>
                  </a:extLst>
                </a:hlinkClick>
              </a:rPr>
              <a:t>Codex Alexandrinus</a:t>
            </a:r>
            <a:r>
              <a:rPr lang="fr" sz="900">
                <a:solidFill>
                  <a:schemeClr val="dk1"/>
                </a:solidFill>
                <a:latin typeface="Poppins"/>
                <a:ea typeface="Poppins"/>
                <a:cs typeface="Poppins"/>
                <a:sym typeface="Poppins"/>
              </a:rPr>
              <a:t>, le mot est bien présent, voir </a:t>
            </a:r>
            <a:r>
              <a:rPr lang="fr" sz="900" u="sng">
                <a:solidFill>
                  <a:srgbClr val="1155CC"/>
                </a:solidFill>
                <a:latin typeface="Poppins"/>
                <a:ea typeface="Poppins"/>
                <a:cs typeface="Poppins"/>
                <a:sym typeface="Poppins"/>
                <a:hlinkClick r:id="rId17">
                  <a:extLst>
                    <a:ext uri="{A12FA001-AC4F-418D-AE19-62706E023703}">
                      <ahyp:hlinkClr val="tx"/>
                    </a:ext>
                  </a:extLst>
                </a:hlinkClick>
              </a:rPr>
              <a:t>Annexe 10</a:t>
            </a:r>
            <a:r>
              <a:rPr lang="fr" sz="900">
                <a:solidFill>
                  <a:schemeClr val="dk1"/>
                </a:solidFill>
                <a:latin typeface="Poppins"/>
                <a:ea typeface="Poppins"/>
                <a:cs typeface="Poppins"/>
                <a:sym typeface="Poppins"/>
              </a:rPr>
              <a:t>.</a:t>
            </a:r>
            <a:endParaRPr sz="900">
              <a:solidFill>
                <a:schemeClr val="dk1"/>
              </a:solidFill>
              <a:latin typeface="Poppins"/>
              <a:ea typeface="Poppins"/>
              <a:cs typeface="Poppins"/>
              <a:sym typeface="Poppins"/>
            </a:endParaRPr>
          </a:p>
          <a:p>
            <a:pPr indent="-285750" lvl="0" marL="457200" rtl="0" algn="l">
              <a:lnSpc>
                <a:spcPct val="115000"/>
              </a:lnSpc>
              <a:spcBef>
                <a:spcPts val="1000"/>
              </a:spcBef>
              <a:spcAft>
                <a:spcPts val="0"/>
              </a:spcAft>
              <a:buClr>
                <a:schemeClr val="dk1"/>
              </a:buClr>
              <a:buSzPts val="900"/>
              <a:buFont typeface="Poppins"/>
              <a:buChar char="●"/>
            </a:pPr>
            <a:r>
              <a:rPr lang="fr" sz="900">
                <a:solidFill>
                  <a:schemeClr val="dk1"/>
                </a:solidFill>
                <a:latin typeface="Poppins"/>
                <a:ea typeface="Poppins"/>
                <a:cs typeface="Poppins"/>
                <a:sym typeface="Poppins"/>
              </a:rPr>
              <a:t>Dans le </a:t>
            </a:r>
            <a:r>
              <a:rPr b="1" lang="fr" sz="900" u="sng">
                <a:solidFill>
                  <a:srgbClr val="1155CC"/>
                </a:solidFill>
                <a:latin typeface="Poppins"/>
                <a:ea typeface="Poppins"/>
                <a:cs typeface="Poppins"/>
                <a:sym typeface="Poppins"/>
                <a:hlinkClick r:id="rId18">
                  <a:extLst>
                    <a:ext uri="{A12FA001-AC4F-418D-AE19-62706E023703}">
                      <ahyp:hlinkClr val="tx"/>
                    </a:ext>
                  </a:extLst>
                </a:hlinkClick>
              </a:rPr>
              <a:t>Codex Vaticanus</a:t>
            </a:r>
            <a:r>
              <a:rPr lang="fr" sz="900">
                <a:solidFill>
                  <a:schemeClr val="dk1"/>
                </a:solidFill>
                <a:latin typeface="Poppins"/>
                <a:ea typeface="Poppins"/>
                <a:cs typeface="Poppins"/>
                <a:sym typeface="Poppins"/>
              </a:rPr>
              <a:t>, le mot est bien présent, voir </a:t>
            </a:r>
            <a:r>
              <a:rPr lang="fr" sz="900" u="sng">
                <a:solidFill>
                  <a:srgbClr val="1155CC"/>
                </a:solidFill>
                <a:latin typeface="Poppins"/>
                <a:ea typeface="Poppins"/>
                <a:cs typeface="Poppins"/>
                <a:sym typeface="Poppins"/>
                <a:hlinkClick r:id="rId19">
                  <a:extLst>
                    <a:ext uri="{A12FA001-AC4F-418D-AE19-62706E023703}">
                      <ahyp:hlinkClr val="tx"/>
                    </a:ext>
                  </a:extLst>
                </a:hlinkClick>
              </a:rPr>
              <a:t>Annexe 16</a:t>
            </a:r>
            <a:r>
              <a:rPr lang="fr" sz="900">
                <a:solidFill>
                  <a:schemeClr val="dk1"/>
                </a:solidFill>
                <a:latin typeface="Poppins"/>
                <a:ea typeface="Poppins"/>
                <a:cs typeface="Poppins"/>
                <a:sym typeface="Poppins"/>
              </a:rPr>
              <a:t>.</a:t>
            </a:r>
            <a:endParaRPr sz="900">
              <a:solidFill>
                <a:schemeClr val="dk1"/>
              </a:solidFill>
              <a:latin typeface="Poppins"/>
              <a:ea typeface="Poppins"/>
              <a:cs typeface="Poppins"/>
              <a:sym typeface="Poppins"/>
            </a:endParaRPr>
          </a:p>
          <a:p>
            <a:pPr indent="-285750" lvl="0" marL="457200" rtl="0" algn="l">
              <a:lnSpc>
                <a:spcPct val="115000"/>
              </a:lnSpc>
              <a:spcBef>
                <a:spcPts val="1000"/>
              </a:spcBef>
              <a:spcAft>
                <a:spcPts val="0"/>
              </a:spcAft>
              <a:buClr>
                <a:schemeClr val="dk1"/>
              </a:buClr>
              <a:buSzPts val="900"/>
              <a:buFont typeface="Poppins"/>
              <a:buChar char="●"/>
            </a:pPr>
            <a:r>
              <a:rPr lang="fr" sz="900">
                <a:solidFill>
                  <a:schemeClr val="dk1"/>
                </a:solidFill>
                <a:latin typeface="Poppins"/>
                <a:ea typeface="Poppins"/>
                <a:cs typeface="Poppins"/>
                <a:sym typeface="Poppins"/>
              </a:rPr>
              <a:t>Dans le </a:t>
            </a:r>
            <a:r>
              <a:rPr b="1" lang="fr" sz="900" u="sng">
                <a:solidFill>
                  <a:srgbClr val="1155CC"/>
                </a:solidFill>
                <a:latin typeface="Poppins"/>
                <a:ea typeface="Poppins"/>
                <a:cs typeface="Poppins"/>
                <a:sym typeface="Poppins"/>
                <a:hlinkClick r:id="rId20">
                  <a:extLst>
                    <a:ext uri="{A12FA001-AC4F-418D-AE19-62706E023703}">
                      <ahyp:hlinkClr val="tx"/>
                    </a:ext>
                  </a:extLst>
                </a:hlinkClick>
              </a:rPr>
              <a:t>Papyrus 75</a:t>
            </a:r>
            <a:r>
              <a:rPr lang="fr" sz="900">
                <a:solidFill>
                  <a:schemeClr val="dk1"/>
                </a:solidFill>
                <a:latin typeface="Poppins"/>
                <a:ea typeface="Poppins"/>
                <a:cs typeface="Poppins"/>
                <a:sym typeface="Poppins"/>
              </a:rPr>
              <a:t>, le mot est bien présent, voir </a:t>
            </a:r>
            <a:r>
              <a:rPr lang="fr" sz="900" u="sng">
                <a:solidFill>
                  <a:srgbClr val="1155CC"/>
                </a:solidFill>
                <a:latin typeface="Poppins"/>
                <a:ea typeface="Poppins"/>
                <a:cs typeface="Poppins"/>
                <a:sym typeface="Poppins"/>
                <a:hlinkClick r:id="rId21">
                  <a:extLst>
                    <a:ext uri="{A12FA001-AC4F-418D-AE19-62706E023703}">
                      <ahyp:hlinkClr val="tx"/>
                    </a:ext>
                  </a:extLst>
                </a:hlinkClick>
              </a:rPr>
              <a:t>Annexe 8</a:t>
            </a:r>
            <a:r>
              <a:rPr lang="fr" sz="900">
                <a:solidFill>
                  <a:schemeClr val="dk1"/>
                </a:solidFill>
                <a:latin typeface="Poppins"/>
                <a:ea typeface="Poppins"/>
                <a:cs typeface="Poppins"/>
                <a:sym typeface="Poppins"/>
              </a:rPr>
              <a:t>.</a:t>
            </a:r>
            <a:endParaRPr sz="900">
              <a:solidFill>
                <a:schemeClr val="dk1"/>
              </a:solidFill>
              <a:latin typeface="Poppins"/>
              <a:ea typeface="Poppins"/>
              <a:cs typeface="Poppins"/>
              <a:sym typeface="Poppins"/>
            </a:endParaRPr>
          </a:p>
          <a:p>
            <a:pPr indent="0" lvl="0" marL="0" rtl="0" algn="l">
              <a:spcBef>
                <a:spcPts val="100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2" name="Shape 482"/>
        <p:cNvGrpSpPr/>
        <p:nvPr/>
      </p:nvGrpSpPr>
      <p:grpSpPr>
        <a:xfrm>
          <a:off x="0" y="0"/>
          <a:ext cx="0" cy="0"/>
          <a:chOff x="0" y="0"/>
          <a:chExt cx="0" cy="0"/>
        </a:xfrm>
      </p:grpSpPr>
      <p:sp>
        <p:nvSpPr>
          <p:cNvPr id="483" name="Google Shape;483;g20299d7c7f0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4" name="Google Shape;484;g20299d7c7f0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8" name="Shape 488"/>
        <p:cNvGrpSpPr/>
        <p:nvPr/>
      </p:nvGrpSpPr>
      <p:grpSpPr>
        <a:xfrm>
          <a:off x="0" y="0"/>
          <a:ext cx="0" cy="0"/>
          <a:chOff x="0" y="0"/>
          <a:chExt cx="0" cy="0"/>
        </a:xfrm>
      </p:grpSpPr>
      <p:sp>
        <p:nvSpPr>
          <p:cNvPr id="489" name="Google Shape;489;g2018a38836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0" name="Google Shape;490;g2018a38836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014ae79438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014ae79438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2000"/>
              </a:spcBef>
              <a:spcAft>
                <a:spcPts val="1000"/>
              </a:spcAft>
              <a:buClr>
                <a:schemeClr val="dk1"/>
              </a:buClr>
              <a:buSzPts val="1100"/>
              <a:buFont typeface="Arial"/>
              <a:buNone/>
            </a:pPr>
            <a:r>
              <a:rPr lang="fr" sz="1800">
                <a:solidFill>
                  <a:schemeClr val="dk1"/>
                </a:solidFill>
                <a:latin typeface="Poppins"/>
                <a:ea typeface="Poppins"/>
                <a:cs typeface="Poppins"/>
                <a:sym typeface="Poppins"/>
              </a:rPr>
              <a:t>Le paraclet dans la Bible</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5" name="Shape 495"/>
        <p:cNvGrpSpPr/>
        <p:nvPr/>
      </p:nvGrpSpPr>
      <p:grpSpPr>
        <a:xfrm>
          <a:off x="0" y="0"/>
          <a:ext cx="0" cy="0"/>
          <a:chOff x="0" y="0"/>
          <a:chExt cx="0" cy="0"/>
        </a:xfrm>
      </p:grpSpPr>
      <p:sp>
        <p:nvSpPr>
          <p:cNvPr id="496" name="Google Shape;496;g20299d7c7f0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7" name="Google Shape;497;g20299d7c7f0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1" name="Shape 501"/>
        <p:cNvGrpSpPr/>
        <p:nvPr/>
      </p:nvGrpSpPr>
      <p:grpSpPr>
        <a:xfrm>
          <a:off x="0" y="0"/>
          <a:ext cx="0" cy="0"/>
          <a:chOff x="0" y="0"/>
          <a:chExt cx="0" cy="0"/>
        </a:xfrm>
      </p:grpSpPr>
      <p:sp>
        <p:nvSpPr>
          <p:cNvPr id="502" name="Google Shape;502;g20299d7c7f0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3" name="Google Shape;503;g20299d7c7f0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600"/>
              </a:spcBef>
              <a:spcAft>
                <a:spcPts val="0"/>
              </a:spcAft>
              <a:buClr>
                <a:schemeClr val="dk1"/>
              </a:buClr>
              <a:buSzPts val="1100"/>
              <a:buFont typeface="Arial"/>
              <a:buNone/>
            </a:pPr>
            <a:r>
              <a:rPr lang="fr" sz="1400">
                <a:solidFill>
                  <a:srgbClr val="434343"/>
                </a:solidFill>
                <a:latin typeface="Poppins"/>
                <a:ea typeface="Poppins"/>
                <a:cs typeface="Poppins"/>
                <a:sym typeface="Poppins"/>
              </a:rPr>
              <a:t>Affirmation 5 / </a:t>
            </a:r>
            <a:r>
              <a:rPr baseline="-25000" lang="fr" sz="1400">
                <a:solidFill>
                  <a:srgbClr val="434343"/>
                </a:solidFill>
                <a:latin typeface="Poppins"/>
                <a:ea typeface="Poppins"/>
                <a:cs typeface="Poppins"/>
                <a:sym typeface="Poppins"/>
              </a:rPr>
              <a:t>Montanisme &amp; Paulisme</a:t>
            </a:r>
            <a:endParaRPr baseline="-25000" sz="1400">
              <a:solidFill>
                <a:srgbClr val="434343"/>
              </a:solidFill>
              <a:latin typeface="Poppins"/>
              <a:ea typeface="Poppins"/>
              <a:cs typeface="Poppins"/>
              <a:sym typeface="Poppins"/>
            </a:endParaRPr>
          </a:p>
          <a:p>
            <a:pPr indent="0" lvl="0" marL="0" rtl="0" algn="l">
              <a:lnSpc>
                <a:spcPct val="115000"/>
              </a:lnSpc>
              <a:spcBef>
                <a:spcPts val="1400"/>
              </a:spcBef>
              <a:spcAft>
                <a:spcPts val="0"/>
              </a:spcAft>
              <a:buClr>
                <a:schemeClr val="dk1"/>
              </a:buClr>
              <a:buSzPts val="1100"/>
              <a:buFont typeface="Arial"/>
              <a:buNone/>
            </a:pPr>
            <a:r>
              <a:rPr lang="fr" sz="1200">
                <a:solidFill>
                  <a:srgbClr val="666666"/>
                </a:solidFill>
                <a:latin typeface="Poppins"/>
                <a:ea typeface="Poppins"/>
                <a:cs typeface="Poppins"/>
                <a:sym typeface="Poppins"/>
              </a:rPr>
              <a:t>Affirmation</a:t>
            </a:r>
            <a:endParaRPr sz="1200">
              <a:solidFill>
                <a:srgbClr val="666666"/>
              </a:solidFill>
              <a:latin typeface="Poppins"/>
              <a:ea typeface="Poppins"/>
              <a:cs typeface="Poppins"/>
              <a:sym typeface="Poppins"/>
            </a:endParaRPr>
          </a:p>
          <a:p>
            <a:pPr indent="-292100" lvl="0" marL="457200" rtl="0" algn="l">
              <a:lnSpc>
                <a:spcPct val="115000"/>
              </a:lnSpc>
              <a:spcBef>
                <a:spcPts val="400"/>
              </a:spcBef>
              <a:spcAft>
                <a:spcPts val="0"/>
              </a:spcAft>
              <a:buClr>
                <a:schemeClr val="dk1"/>
              </a:buClr>
              <a:buSzPts val="1000"/>
              <a:buFont typeface="Poppins"/>
              <a:buChar char="●"/>
            </a:pPr>
            <a:r>
              <a:rPr lang="fr" sz="900">
                <a:solidFill>
                  <a:schemeClr val="dk1"/>
                </a:solidFill>
                <a:latin typeface="Poppins"/>
                <a:ea typeface="Poppins"/>
                <a:cs typeface="Poppins"/>
                <a:sym typeface="Poppins"/>
              </a:rPr>
              <a:t>Des chrétiens ont associer le paraclet johannique à Montanus (ou Montan)</a:t>
            </a:r>
            <a:endParaRPr sz="1200">
              <a:solidFill>
                <a:srgbClr val="666666"/>
              </a:solidFill>
              <a:latin typeface="Poppins"/>
              <a:ea typeface="Poppins"/>
              <a:cs typeface="Poppins"/>
              <a:sym typeface="Poppins"/>
            </a:endParaRPr>
          </a:p>
          <a:p>
            <a:pPr indent="-285750" lvl="0" marL="457200" rtl="0" algn="l">
              <a:lnSpc>
                <a:spcPct val="115000"/>
              </a:lnSpc>
              <a:spcBef>
                <a:spcPts val="0"/>
              </a:spcBef>
              <a:spcAft>
                <a:spcPts val="0"/>
              </a:spcAft>
              <a:buClr>
                <a:schemeClr val="dk1"/>
              </a:buClr>
              <a:buSzPts val="900"/>
              <a:buFont typeface="Poppins"/>
              <a:buChar char="●"/>
            </a:pPr>
            <a:r>
              <a:rPr lang="fr" sz="900">
                <a:solidFill>
                  <a:schemeClr val="dk1"/>
                </a:solidFill>
                <a:latin typeface="Poppins"/>
                <a:ea typeface="Poppins"/>
                <a:cs typeface="Poppins"/>
                <a:sym typeface="Poppins"/>
              </a:rPr>
              <a:t>Des chrétiens ont associer le paraclet johannique à Paul de Tarse</a:t>
            </a:r>
            <a:endParaRPr sz="900">
              <a:solidFill>
                <a:schemeClr val="dk1"/>
              </a:solidFill>
              <a:latin typeface="Poppins"/>
              <a:ea typeface="Poppins"/>
              <a:cs typeface="Poppins"/>
              <a:sym typeface="Poppins"/>
            </a:endParaRPr>
          </a:p>
          <a:p>
            <a:pPr indent="0" lvl="0" marL="0" rtl="0" algn="l">
              <a:lnSpc>
                <a:spcPct val="115000"/>
              </a:lnSpc>
              <a:spcBef>
                <a:spcPts val="1400"/>
              </a:spcBef>
              <a:spcAft>
                <a:spcPts val="0"/>
              </a:spcAft>
              <a:buClr>
                <a:schemeClr val="dk1"/>
              </a:buClr>
              <a:buSzPts val="1100"/>
              <a:buFont typeface="Arial"/>
              <a:buNone/>
            </a:pPr>
            <a:r>
              <a:rPr lang="fr" sz="1200">
                <a:solidFill>
                  <a:srgbClr val="666666"/>
                </a:solidFill>
                <a:latin typeface="Poppins"/>
                <a:ea typeface="Poppins"/>
                <a:cs typeface="Poppins"/>
                <a:sym typeface="Poppins"/>
              </a:rPr>
              <a:t>Réfutation</a:t>
            </a:r>
            <a:endParaRPr sz="1200">
              <a:solidFill>
                <a:srgbClr val="666666"/>
              </a:solidFill>
              <a:latin typeface="Poppins"/>
              <a:ea typeface="Poppins"/>
              <a:cs typeface="Poppins"/>
              <a:sym typeface="Poppins"/>
            </a:endParaRPr>
          </a:p>
          <a:p>
            <a:pPr indent="0" lvl="0" marL="0" rtl="0" algn="l">
              <a:lnSpc>
                <a:spcPct val="115000"/>
              </a:lnSpc>
              <a:spcBef>
                <a:spcPts val="1000"/>
              </a:spcBef>
              <a:spcAft>
                <a:spcPts val="0"/>
              </a:spcAft>
              <a:buClr>
                <a:schemeClr val="dk1"/>
              </a:buClr>
              <a:buSzPts val="1100"/>
              <a:buFont typeface="Arial"/>
              <a:buNone/>
            </a:pPr>
            <a:r>
              <a:rPr lang="fr" sz="900">
                <a:solidFill>
                  <a:schemeClr val="dk1"/>
                </a:solidFill>
                <a:latin typeface="Poppins"/>
                <a:ea typeface="Poppins"/>
                <a:cs typeface="Poppins"/>
                <a:sym typeface="Poppins"/>
              </a:rPr>
              <a:t>Paul n’à jamais été considéré comme le paraclet par des Chrétiens.</a:t>
            </a:r>
            <a:endParaRPr sz="900">
              <a:solidFill>
                <a:schemeClr val="dk1"/>
              </a:solidFill>
              <a:latin typeface="Poppins"/>
              <a:ea typeface="Poppins"/>
              <a:cs typeface="Poppins"/>
              <a:sym typeface="Poppins"/>
            </a:endParaRPr>
          </a:p>
          <a:p>
            <a:pPr indent="0" lvl="0" marL="0" rtl="0" algn="l">
              <a:lnSpc>
                <a:spcPct val="115000"/>
              </a:lnSpc>
              <a:spcBef>
                <a:spcPts val="1000"/>
              </a:spcBef>
              <a:spcAft>
                <a:spcPts val="0"/>
              </a:spcAft>
              <a:buClr>
                <a:schemeClr val="dk1"/>
              </a:buClr>
              <a:buSzPts val="1100"/>
              <a:buFont typeface="Arial"/>
              <a:buNone/>
            </a:pPr>
            <a:r>
              <a:rPr lang="fr" sz="900">
                <a:solidFill>
                  <a:srgbClr val="FF0000"/>
                </a:solidFill>
                <a:latin typeface="Poppins"/>
                <a:ea typeface="Poppins"/>
                <a:cs typeface="Poppins"/>
                <a:sym typeface="Poppins"/>
              </a:rPr>
              <a:t>Les musulmans peuvent-ils avancer une seul source chrétienne ou Paul est considéré être le Paraclet ? Ou que n’importe quelle homme ai était considéré comme le Paraclet ?</a:t>
            </a:r>
            <a:endParaRPr sz="900">
              <a:solidFill>
                <a:srgbClr val="FF0000"/>
              </a:solidFill>
              <a:latin typeface="Poppins"/>
              <a:ea typeface="Poppins"/>
              <a:cs typeface="Poppins"/>
              <a:sym typeface="Poppins"/>
            </a:endParaRPr>
          </a:p>
          <a:p>
            <a:pPr indent="0" lvl="0" marL="0" rtl="0" algn="l">
              <a:lnSpc>
                <a:spcPct val="115000"/>
              </a:lnSpc>
              <a:spcBef>
                <a:spcPts val="1000"/>
              </a:spcBef>
              <a:spcAft>
                <a:spcPts val="0"/>
              </a:spcAft>
              <a:buClr>
                <a:schemeClr val="dk1"/>
              </a:buClr>
              <a:buSzPts val="1100"/>
              <a:buFont typeface="Arial"/>
              <a:buNone/>
            </a:pPr>
            <a:r>
              <a:rPr lang="fr" sz="900">
                <a:solidFill>
                  <a:schemeClr val="dk1"/>
                </a:solidFill>
                <a:latin typeface="Poppins"/>
                <a:ea typeface="Poppins"/>
                <a:cs typeface="Poppins"/>
                <a:sym typeface="Poppins"/>
              </a:rPr>
              <a:t>C’est une hérésie, ce n’est pas la doctrine chrétienne, c’est un homme de paille.</a:t>
            </a:r>
            <a:endParaRPr sz="900">
              <a:solidFill>
                <a:schemeClr val="dk1"/>
              </a:solidFill>
              <a:latin typeface="Poppins"/>
              <a:ea typeface="Poppins"/>
              <a:cs typeface="Poppins"/>
              <a:sym typeface="Poppins"/>
            </a:endParaRPr>
          </a:p>
          <a:p>
            <a:pPr indent="0" lvl="0" marL="0" rtl="0" algn="l">
              <a:lnSpc>
                <a:spcPct val="115000"/>
              </a:lnSpc>
              <a:spcBef>
                <a:spcPts val="1000"/>
              </a:spcBef>
              <a:spcAft>
                <a:spcPts val="0"/>
              </a:spcAft>
              <a:buClr>
                <a:schemeClr val="dk1"/>
              </a:buClr>
              <a:buSzPts val="1100"/>
              <a:buFont typeface="Arial"/>
              <a:buNone/>
            </a:pPr>
            <a:r>
              <a:rPr lang="fr" sz="900">
                <a:solidFill>
                  <a:schemeClr val="dk1"/>
                </a:solidFill>
                <a:latin typeface="Poppins"/>
                <a:ea typeface="Poppins"/>
                <a:cs typeface="Poppins"/>
                <a:sym typeface="Poppins"/>
              </a:rPr>
              <a:t>Montanus se disait être </a:t>
            </a:r>
            <a:r>
              <a:rPr b="1" lang="fr" sz="900">
                <a:solidFill>
                  <a:schemeClr val="dk1"/>
                </a:solidFill>
                <a:latin typeface="Poppins"/>
                <a:ea typeface="Poppins"/>
                <a:cs typeface="Poppins"/>
                <a:sym typeface="Poppins"/>
              </a:rPr>
              <a:t>l’organe du paraclet et non le paraclet lui-même</a:t>
            </a:r>
            <a:r>
              <a:rPr lang="fr" sz="900">
                <a:solidFill>
                  <a:schemeClr val="dk1"/>
                </a:solidFill>
                <a:latin typeface="Poppins"/>
                <a:ea typeface="Poppins"/>
                <a:cs typeface="Poppins"/>
                <a:sym typeface="Poppins"/>
              </a:rPr>
              <a:t>, cette deuxième affirmation est tardive.</a:t>
            </a:r>
            <a:endParaRPr sz="900">
              <a:solidFill>
                <a:schemeClr val="dk1"/>
              </a:solidFill>
              <a:latin typeface="Poppins"/>
              <a:ea typeface="Poppins"/>
              <a:cs typeface="Poppins"/>
              <a:sym typeface="Poppins"/>
            </a:endParaRPr>
          </a:p>
          <a:p>
            <a:pPr indent="0" lvl="0" marL="0" rtl="0" algn="l">
              <a:lnSpc>
                <a:spcPct val="115000"/>
              </a:lnSpc>
              <a:spcBef>
                <a:spcPts val="1000"/>
              </a:spcBef>
              <a:spcAft>
                <a:spcPts val="0"/>
              </a:spcAft>
              <a:buClr>
                <a:schemeClr val="dk1"/>
              </a:buClr>
              <a:buSzPts val="1100"/>
              <a:buFont typeface="Arial"/>
              <a:buNone/>
            </a:pPr>
            <a:r>
              <a:rPr lang="fr" sz="900">
                <a:solidFill>
                  <a:schemeClr val="dk1"/>
                </a:solidFill>
                <a:latin typeface="Poppins"/>
                <a:ea typeface="Poppins"/>
                <a:cs typeface="Poppins"/>
                <a:sym typeface="Poppins"/>
              </a:rPr>
              <a:t>Montanus ne pouvait prétendre à être le paraclet car il était 3 gourous dans leurs secte et les 3 se disait être les organes privilégiés du Paraclet, il ne peut y avoir trois paraclet.</a:t>
            </a:r>
            <a:endParaRPr sz="900">
              <a:solidFill>
                <a:schemeClr val="dk1"/>
              </a:solidFill>
              <a:latin typeface="Poppins"/>
              <a:ea typeface="Poppins"/>
              <a:cs typeface="Poppins"/>
              <a:sym typeface="Poppins"/>
            </a:endParaRPr>
          </a:p>
          <a:p>
            <a:pPr indent="0" lvl="0" marL="0" rtl="0" algn="l">
              <a:lnSpc>
                <a:spcPct val="115000"/>
              </a:lnSpc>
              <a:spcBef>
                <a:spcPts val="1000"/>
              </a:spcBef>
              <a:spcAft>
                <a:spcPts val="0"/>
              </a:spcAft>
              <a:buClr>
                <a:schemeClr val="dk1"/>
              </a:buClr>
              <a:buSzPts val="1100"/>
              <a:buFont typeface="Arial"/>
              <a:buNone/>
            </a:pPr>
            <a:r>
              <a:rPr lang="fr" sz="900">
                <a:solidFill>
                  <a:schemeClr val="dk1"/>
                </a:solidFill>
                <a:latin typeface="Poppins"/>
                <a:ea typeface="Poppins"/>
                <a:cs typeface="Poppins"/>
                <a:sym typeface="Poppins"/>
              </a:rPr>
              <a:t>Des récits orthodoxes disent qu'il s'est pendu comme Judas, de même que son épouse Maximilla. Ayant d'abord survécu à sa sœur Priscilla, elle croyait être la dernière prophétesse, la fin du monde devant survenir après elle.</a:t>
            </a:r>
            <a:endParaRPr sz="900">
              <a:solidFill>
                <a:schemeClr val="dk1"/>
              </a:solidFill>
              <a:latin typeface="Poppins"/>
              <a:ea typeface="Poppins"/>
              <a:cs typeface="Poppins"/>
              <a:sym typeface="Poppins"/>
            </a:endParaRPr>
          </a:p>
          <a:p>
            <a:pPr indent="0" lvl="0" marL="0" rtl="0" algn="l">
              <a:lnSpc>
                <a:spcPct val="115000"/>
              </a:lnSpc>
              <a:spcBef>
                <a:spcPts val="1000"/>
              </a:spcBef>
              <a:spcAft>
                <a:spcPts val="0"/>
              </a:spcAft>
              <a:buClr>
                <a:schemeClr val="dk1"/>
              </a:buClr>
              <a:buSzPts val="1100"/>
              <a:buFont typeface="Arial"/>
              <a:buNone/>
            </a:pPr>
            <a:r>
              <a:rPr lang="fr" sz="900">
                <a:solidFill>
                  <a:schemeClr val="dk1"/>
                </a:solidFill>
                <a:latin typeface="Poppins"/>
                <a:ea typeface="Poppins"/>
                <a:cs typeface="Poppins"/>
                <a:sym typeface="Poppins"/>
              </a:rPr>
              <a:t>Cependant, une secte toujours appelée « Montaniste » apparut au viiie siècle ; l'empereur Léon III ordonna la conversion et le baptême de ses membres. Ces montanistes refusèrent, s'enfermèrent dans leurs lieux de culte, incendièrent les bâtiments et périrent.</a:t>
            </a:r>
            <a:endParaRPr sz="900">
              <a:solidFill>
                <a:schemeClr val="dk1"/>
              </a:solidFill>
              <a:latin typeface="Poppins"/>
              <a:ea typeface="Poppins"/>
              <a:cs typeface="Poppins"/>
              <a:sym typeface="Poppins"/>
            </a:endParaRPr>
          </a:p>
          <a:p>
            <a:pPr indent="0" lvl="0" marL="0" rtl="0" algn="l">
              <a:lnSpc>
                <a:spcPct val="115000"/>
              </a:lnSpc>
              <a:spcBef>
                <a:spcPts val="1000"/>
              </a:spcBef>
              <a:spcAft>
                <a:spcPts val="0"/>
              </a:spcAft>
              <a:buClr>
                <a:schemeClr val="dk1"/>
              </a:buClr>
              <a:buSzPts val="1100"/>
              <a:buFont typeface="Arial"/>
              <a:buNone/>
            </a:pPr>
            <a:r>
              <a:rPr lang="fr" sz="900">
                <a:solidFill>
                  <a:schemeClr val="dk1"/>
                </a:solidFill>
                <a:latin typeface="Poppins"/>
                <a:ea typeface="Poppins"/>
                <a:cs typeface="Poppins"/>
                <a:sym typeface="Poppins"/>
              </a:rPr>
              <a:t>Des adeptes montanistes dits « Tacodrugites » sont cependant décrits comme ayant l'habitude de prier le doigt dans le nez (</a:t>
            </a:r>
            <a:r>
              <a:rPr lang="fr" sz="900" u="sng">
                <a:solidFill>
                  <a:srgbClr val="1155CC"/>
                </a:solidFill>
                <a:latin typeface="Poppins"/>
                <a:ea typeface="Poppins"/>
                <a:cs typeface="Poppins"/>
                <a:sym typeface="Poppins"/>
                <a:hlinkClick r:id="rId2">
                  <a:extLst>
                    <a:ext uri="{A12FA001-AC4F-418D-AE19-62706E023703}">
                      <ahyp:hlinkClr val="tx"/>
                    </a:ext>
                  </a:extLst>
                </a:hlinkClick>
              </a:rPr>
              <a:t>Annexe 17</a:t>
            </a:r>
            <a:r>
              <a:rPr lang="fr" sz="900">
                <a:solidFill>
                  <a:schemeClr val="dk1"/>
                </a:solidFill>
                <a:latin typeface="Poppins"/>
                <a:ea typeface="Poppins"/>
                <a:cs typeface="Poppins"/>
                <a:sym typeface="Poppins"/>
              </a:rPr>
              <a:t>)</a:t>
            </a:r>
            <a:endParaRPr sz="900">
              <a:solidFill>
                <a:schemeClr val="dk1"/>
              </a:solidFill>
              <a:latin typeface="Poppins"/>
              <a:ea typeface="Poppins"/>
              <a:cs typeface="Poppins"/>
              <a:sym typeface="Poppins"/>
            </a:endParaRPr>
          </a:p>
          <a:p>
            <a:pPr indent="0" lvl="0" marL="0" rtl="0" algn="l">
              <a:lnSpc>
                <a:spcPct val="115000"/>
              </a:lnSpc>
              <a:spcBef>
                <a:spcPts val="1000"/>
              </a:spcBef>
              <a:spcAft>
                <a:spcPts val="0"/>
              </a:spcAft>
              <a:buClr>
                <a:schemeClr val="dk1"/>
              </a:buClr>
              <a:buSzPts val="1100"/>
              <a:buFont typeface="Arial"/>
              <a:buNone/>
            </a:pPr>
            <a:r>
              <a:rPr lang="fr" sz="900">
                <a:solidFill>
                  <a:schemeClr val="dk1"/>
                </a:solidFill>
                <a:latin typeface="Poppins"/>
                <a:ea typeface="Poppins"/>
                <a:cs typeface="Poppins"/>
                <a:sym typeface="Poppins"/>
              </a:rPr>
              <a:t>Jean d'Éphèse aurait même fait déterrer les cadavres du théologien et de ses deux suivantes pour les brûler.</a:t>
            </a:r>
            <a:endParaRPr sz="900">
              <a:solidFill>
                <a:schemeClr val="dk1"/>
              </a:solidFill>
              <a:latin typeface="Poppins"/>
              <a:ea typeface="Poppins"/>
              <a:cs typeface="Poppins"/>
              <a:sym typeface="Poppins"/>
            </a:endParaRPr>
          </a:p>
          <a:p>
            <a:pPr indent="0" lvl="0" marL="0" rtl="0" algn="l">
              <a:lnSpc>
                <a:spcPct val="115000"/>
              </a:lnSpc>
              <a:spcBef>
                <a:spcPts val="1000"/>
              </a:spcBef>
              <a:spcAft>
                <a:spcPts val="0"/>
              </a:spcAft>
              <a:buClr>
                <a:schemeClr val="dk1"/>
              </a:buClr>
              <a:buSzPts val="1100"/>
              <a:buFont typeface="Arial"/>
              <a:buNone/>
            </a:pPr>
            <a:r>
              <a:rPr lang="fr" sz="900">
                <a:solidFill>
                  <a:srgbClr val="FF0000"/>
                </a:solidFill>
                <a:latin typeface="Poppins"/>
                <a:ea typeface="Poppins"/>
                <a:cs typeface="Poppins"/>
                <a:sym typeface="Poppins"/>
              </a:rPr>
              <a:t>Pourquoi Ayman (Jésus Musulman) à t’il dit que Montan c’est pris pour le paraclet et que Tertullien l’a suivi ? Alors que Montant à juste déclaré qu’il était lui et deux autres femmes, les réceptacles privilégiés du paraclet, soit du Saint Esprit.</a:t>
            </a:r>
            <a:endParaRPr sz="900">
              <a:solidFill>
                <a:srgbClr val="FF0000"/>
              </a:solidFill>
              <a:latin typeface="Poppins"/>
              <a:ea typeface="Poppins"/>
              <a:cs typeface="Poppins"/>
              <a:sym typeface="Poppins"/>
            </a:endParaRPr>
          </a:p>
          <a:p>
            <a:pPr indent="0" lvl="0" marL="0" rtl="0" algn="l">
              <a:spcBef>
                <a:spcPts val="100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7" name="Shape 507"/>
        <p:cNvGrpSpPr/>
        <p:nvPr/>
      </p:nvGrpSpPr>
      <p:grpSpPr>
        <a:xfrm>
          <a:off x="0" y="0"/>
          <a:ext cx="0" cy="0"/>
          <a:chOff x="0" y="0"/>
          <a:chExt cx="0" cy="0"/>
        </a:xfrm>
      </p:grpSpPr>
      <p:sp>
        <p:nvSpPr>
          <p:cNvPr id="508" name="Google Shape;508;g20299d7c7f0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9" name="Google Shape;509;g20299d7c7f0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600"/>
              </a:spcBef>
              <a:spcAft>
                <a:spcPts val="0"/>
              </a:spcAft>
              <a:buClr>
                <a:schemeClr val="dk1"/>
              </a:buClr>
              <a:buSzPts val="1100"/>
              <a:buFont typeface="Arial"/>
              <a:buNone/>
            </a:pPr>
            <a:r>
              <a:rPr lang="fr" sz="1400">
                <a:solidFill>
                  <a:srgbClr val="434343"/>
                </a:solidFill>
                <a:latin typeface="Poppins"/>
                <a:ea typeface="Poppins"/>
                <a:cs typeface="Poppins"/>
                <a:sym typeface="Poppins"/>
              </a:rPr>
              <a:t>Affirmation 1 / </a:t>
            </a:r>
            <a:r>
              <a:rPr baseline="-25000" lang="fr" sz="1400">
                <a:solidFill>
                  <a:srgbClr val="434343"/>
                </a:solidFill>
                <a:latin typeface="Poppins"/>
                <a:ea typeface="Poppins"/>
                <a:cs typeface="Poppins"/>
                <a:sym typeface="Poppins"/>
              </a:rPr>
              <a:t>Couple Esprit Prophètes</a:t>
            </a:r>
            <a:endParaRPr b="1">
              <a:solidFill>
                <a:srgbClr val="0000FF"/>
              </a:solidFill>
              <a:latin typeface="Poppins"/>
              <a:ea typeface="Poppins"/>
              <a:cs typeface="Poppins"/>
              <a:sym typeface="Poppins"/>
            </a:endParaRPr>
          </a:p>
          <a:p>
            <a:pPr indent="0" lvl="0" marL="0" rtl="0" algn="l">
              <a:lnSpc>
                <a:spcPct val="115000"/>
              </a:lnSpc>
              <a:spcBef>
                <a:spcPts val="1000"/>
              </a:spcBef>
              <a:spcAft>
                <a:spcPts val="0"/>
              </a:spcAft>
              <a:buClr>
                <a:schemeClr val="dk1"/>
              </a:buClr>
              <a:buSzPts val="1100"/>
              <a:buFont typeface="Arial"/>
              <a:buNone/>
            </a:pPr>
            <a:r>
              <a:rPr lang="fr" sz="900">
                <a:solidFill>
                  <a:srgbClr val="0000FF"/>
                </a:solidFill>
                <a:latin typeface="Poppins"/>
                <a:ea typeface="Poppins"/>
                <a:cs typeface="Poppins"/>
                <a:sym typeface="Poppins"/>
              </a:rPr>
              <a:t>Éphésiens 4:11</a:t>
            </a:r>
            <a:endParaRPr sz="900">
              <a:solidFill>
                <a:srgbClr val="0000FF"/>
              </a:solidFill>
              <a:latin typeface="Poppins"/>
              <a:ea typeface="Poppins"/>
              <a:cs typeface="Poppins"/>
              <a:sym typeface="Poppins"/>
            </a:endParaRPr>
          </a:p>
          <a:p>
            <a:pPr indent="0" lvl="0" marL="457200" rtl="0" algn="l">
              <a:lnSpc>
                <a:spcPct val="115000"/>
              </a:lnSpc>
              <a:spcBef>
                <a:spcPts val="1000"/>
              </a:spcBef>
              <a:spcAft>
                <a:spcPts val="0"/>
              </a:spcAft>
              <a:buClr>
                <a:schemeClr val="dk1"/>
              </a:buClr>
              <a:buSzPts val="1100"/>
              <a:buFont typeface="Arial"/>
              <a:buNone/>
            </a:pPr>
            <a:r>
              <a:rPr lang="fr" sz="900">
                <a:solidFill>
                  <a:srgbClr val="0000FF"/>
                </a:solidFill>
                <a:latin typeface="Poppins"/>
                <a:ea typeface="Poppins"/>
                <a:cs typeface="Poppins"/>
                <a:sym typeface="Poppins"/>
              </a:rPr>
              <a:t>Et il a donné </a:t>
            </a:r>
            <a:r>
              <a:rPr b="1" lang="fr" sz="900">
                <a:solidFill>
                  <a:srgbClr val="0000FF"/>
                </a:solidFill>
                <a:latin typeface="Poppins"/>
                <a:ea typeface="Poppins"/>
                <a:cs typeface="Poppins"/>
                <a:sym typeface="Poppins"/>
              </a:rPr>
              <a:t>les uns comme apôtres, les autres comme prophètes</a:t>
            </a:r>
            <a:r>
              <a:rPr lang="fr" sz="900">
                <a:solidFill>
                  <a:srgbClr val="0000FF"/>
                </a:solidFill>
                <a:latin typeface="Poppins"/>
                <a:ea typeface="Poppins"/>
                <a:cs typeface="Poppins"/>
                <a:sym typeface="Poppins"/>
              </a:rPr>
              <a:t>, les autres comme évangélistes, les autres comme pasteurs et docteurs.</a:t>
            </a:r>
            <a:endParaRPr sz="900">
              <a:solidFill>
                <a:srgbClr val="0000FF"/>
              </a:solidFill>
              <a:latin typeface="Poppins"/>
              <a:ea typeface="Poppins"/>
              <a:cs typeface="Poppins"/>
              <a:sym typeface="Poppins"/>
            </a:endParaRPr>
          </a:p>
          <a:p>
            <a:pPr indent="0" lvl="0" marL="0" rtl="0" algn="l">
              <a:lnSpc>
                <a:spcPct val="115000"/>
              </a:lnSpc>
              <a:spcBef>
                <a:spcPts val="1400"/>
              </a:spcBef>
              <a:spcAft>
                <a:spcPts val="0"/>
              </a:spcAft>
              <a:buClr>
                <a:schemeClr val="dk1"/>
              </a:buClr>
              <a:buSzPts val="1100"/>
              <a:buFont typeface="Arial"/>
              <a:buNone/>
            </a:pPr>
            <a:r>
              <a:rPr lang="fr" sz="1200">
                <a:solidFill>
                  <a:srgbClr val="666666"/>
                </a:solidFill>
                <a:latin typeface="Poppins"/>
                <a:ea typeface="Poppins"/>
                <a:cs typeface="Poppins"/>
                <a:sym typeface="Poppins"/>
              </a:rPr>
              <a:t>Affirmation</a:t>
            </a:r>
            <a:endParaRPr sz="1200">
              <a:solidFill>
                <a:srgbClr val="666666"/>
              </a:solidFill>
              <a:latin typeface="Poppins"/>
              <a:ea typeface="Poppins"/>
              <a:cs typeface="Poppins"/>
              <a:sym typeface="Poppins"/>
            </a:endParaRPr>
          </a:p>
          <a:p>
            <a:pPr indent="-298450" lvl="0" marL="457200" rtl="0" algn="l">
              <a:lnSpc>
                <a:spcPct val="115000"/>
              </a:lnSpc>
              <a:spcBef>
                <a:spcPts val="400"/>
              </a:spcBef>
              <a:spcAft>
                <a:spcPts val="0"/>
              </a:spcAft>
              <a:buClr>
                <a:schemeClr val="dk1"/>
              </a:buClr>
              <a:buSzPts val="1100"/>
              <a:buFont typeface="Poppins"/>
              <a:buChar char="●"/>
            </a:pPr>
            <a:r>
              <a:rPr lang="fr" sz="900">
                <a:solidFill>
                  <a:schemeClr val="dk1"/>
                </a:solidFill>
                <a:latin typeface="Poppins"/>
                <a:ea typeface="Poppins"/>
                <a:cs typeface="Poppins"/>
                <a:sym typeface="Poppins"/>
              </a:rPr>
              <a:t>Avec l’esprit vient un prophète, donc le paraclet sous-entend un prophète.</a:t>
            </a:r>
            <a:endParaRPr sz="900">
              <a:solidFill>
                <a:schemeClr val="dk1"/>
              </a:solidFill>
              <a:latin typeface="Poppins"/>
              <a:ea typeface="Poppins"/>
              <a:cs typeface="Poppins"/>
              <a:sym typeface="Poppins"/>
            </a:endParaRPr>
          </a:p>
          <a:p>
            <a:pPr indent="0" lvl="0" marL="0" rtl="0" algn="l">
              <a:lnSpc>
                <a:spcPct val="115000"/>
              </a:lnSpc>
              <a:spcBef>
                <a:spcPts val="1400"/>
              </a:spcBef>
              <a:spcAft>
                <a:spcPts val="0"/>
              </a:spcAft>
              <a:buClr>
                <a:schemeClr val="dk1"/>
              </a:buClr>
              <a:buSzPts val="1100"/>
              <a:buFont typeface="Arial"/>
              <a:buNone/>
            </a:pPr>
            <a:r>
              <a:rPr lang="fr" sz="1200">
                <a:solidFill>
                  <a:srgbClr val="666666"/>
                </a:solidFill>
                <a:latin typeface="Poppins"/>
                <a:ea typeface="Poppins"/>
                <a:cs typeface="Poppins"/>
                <a:sym typeface="Poppins"/>
              </a:rPr>
              <a:t>Réfutation</a:t>
            </a:r>
            <a:endParaRPr sz="1200">
              <a:solidFill>
                <a:srgbClr val="666666"/>
              </a:solidFill>
              <a:latin typeface="Poppins"/>
              <a:ea typeface="Poppins"/>
              <a:cs typeface="Poppins"/>
              <a:sym typeface="Poppins"/>
            </a:endParaRPr>
          </a:p>
          <a:p>
            <a:pPr indent="0" lvl="0" marL="0" rtl="0" algn="l">
              <a:lnSpc>
                <a:spcPct val="115000"/>
              </a:lnSpc>
              <a:spcBef>
                <a:spcPts val="400"/>
              </a:spcBef>
              <a:spcAft>
                <a:spcPts val="0"/>
              </a:spcAft>
              <a:buClr>
                <a:schemeClr val="dk1"/>
              </a:buClr>
              <a:buSzPts val="1100"/>
              <a:buFont typeface="Arial"/>
              <a:buNone/>
            </a:pPr>
            <a:r>
              <a:rPr lang="fr" sz="900">
                <a:solidFill>
                  <a:schemeClr val="dk1"/>
                </a:solidFill>
                <a:latin typeface="Poppins"/>
                <a:ea typeface="Poppins"/>
                <a:cs typeface="Poppins"/>
                <a:sym typeface="Poppins"/>
              </a:rPr>
              <a:t>Non, l'esprit ne vient pas que sur les prophètes (comme dans l’AT) mais </a:t>
            </a:r>
            <a:r>
              <a:rPr b="1" lang="fr" sz="900">
                <a:solidFill>
                  <a:schemeClr val="dk1"/>
                </a:solidFill>
                <a:latin typeface="Poppins"/>
                <a:ea typeface="Poppins"/>
                <a:cs typeface="Poppins"/>
                <a:sym typeface="Poppins"/>
              </a:rPr>
              <a:t>il vient aussi sur les apôtres et les croyants</a:t>
            </a:r>
            <a:r>
              <a:rPr lang="fr" sz="900">
                <a:solidFill>
                  <a:schemeClr val="dk1"/>
                </a:solidFill>
                <a:latin typeface="Poppins"/>
                <a:ea typeface="Poppins"/>
                <a:cs typeface="Poppins"/>
                <a:sym typeface="Poppins"/>
              </a:rPr>
              <a:t>.</a:t>
            </a:r>
            <a:endParaRPr sz="900">
              <a:solidFill>
                <a:srgbClr val="0000FF"/>
              </a:solidFill>
              <a:latin typeface="Poppins"/>
              <a:ea typeface="Poppins"/>
              <a:cs typeface="Poppins"/>
              <a:sym typeface="Poppins"/>
            </a:endParaRPr>
          </a:p>
          <a:p>
            <a:pPr indent="0" lvl="0" marL="0" rtl="0" algn="l">
              <a:lnSpc>
                <a:spcPct val="115000"/>
              </a:lnSpc>
              <a:spcBef>
                <a:spcPts val="1600"/>
              </a:spcBef>
              <a:spcAft>
                <a:spcPts val="0"/>
              </a:spcAft>
              <a:buClr>
                <a:schemeClr val="dk1"/>
              </a:buClr>
              <a:buSzPts val="1100"/>
              <a:buFont typeface="Arial"/>
              <a:buNone/>
            </a:pPr>
            <a:r>
              <a:rPr lang="fr" sz="1400">
                <a:solidFill>
                  <a:srgbClr val="434343"/>
                </a:solidFill>
                <a:latin typeface="Poppins"/>
                <a:ea typeface="Poppins"/>
                <a:cs typeface="Poppins"/>
                <a:sym typeface="Poppins"/>
              </a:rPr>
              <a:t>Affirmation 2 / </a:t>
            </a:r>
            <a:r>
              <a:rPr baseline="-25000" lang="fr" sz="1400">
                <a:solidFill>
                  <a:srgbClr val="434343"/>
                </a:solidFill>
                <a:latin typeface="Poppins"/>
                <a:ea typeface="Poppins"/>
                <a:cs typeface="Poppins"/>
                <a:sym typeface="Poppins"/>
              </a:rPr>
              <a:t>Prophètes-Esprit </a:t>
            </a:r>
            <a:endParaRPr b="1">
              <a:solidFill>
                <a:srgbClr val="0000FF"/>
              </a:solidFill>
              <a:latin typeface="Poppins"/>
              <a:ea typeface="Poppins"/>
              <a:cs typeface="Poppins"/>
              <a:sym typeface="Poppins"/>
            </a:endParaRPr>
          </a:p>
          <a:p>
            <a:pPr indent="0" lvl="0" marL="0" rtl="0" algn="l">
              <a:lnSpc>
                <a:spcPct val="115000"/>
              </a:lnSpc>
              <a:spcBef>
                <a:spcPts val="1000"/>
              </a:spcBef>
              <a:spcAft>
                <a:spcPts val="0"/>
              </a:spcAft>
              <a:buClr>
                <a:schemeClr val="dk1"/>
              </a:buClr>
              <a:buSzPts val="1100"/>
              <a:buFont typeface="Arial"/>
              <a:buNone/>
            </a:pPr>
            <a:r>
              <a:rPr lang="fr" sz="900">
                <a:solidFill>
                  <a:srgbClr val="0000FF"/>
                </a:solidFill>
                <a:latin typeface="Poppins"/>
                <a:ea typeface="Poppins"/>
                <a:cs typeface="Poppins"/>
                <a:sym typeface="Poppins"/>
              </a:rPr>
              <a:t>Ésaïe 11:2</a:t>
            </a:r>
            <a:endParaRPr sz="900">
              <a:solidFill>
                <a:srgbClr val="0000FF"/>
              </a:solidFill>
              <a:latin typeface="Poppins"/>
              <a:ea typeface="Poppins"/>
              <a:cs typeface="Poppins"/>
              <a:sym typeface="Poppins"/>
            </a:endParaRPr>
          </a:p>
          <a:p>
            <a:pPr indent="0" lvl="0" marL="457200" rtl="0" algn="l">
              <a:lnSpc>
                <a:spcPct val="115000"/>
              </a:lnSpc>
              <a:spcBef>
                <a:spcPts val="1000"/>
              </a:spcBef>
              <a:spcAft>
                <a:spcPts val="0"/>
              </a:spcAft>
              <a:buClr>
                <a:schemeClr val="dk1"/>
              </a:buClr>
              <a:buSzPts val="1100"/>
              <a:buFont typeface="Arial"/>
              <a:buNone/>
            </a:pPr>
            <a:r>
              <a:rPr lang="fr" sz="900">
                <a:solidFill>
                  <a:srgbClr val="0000FF"/>
                </a:solidFill>
                <a:latin typeface="Poppins"/>
                <a:ea typeface="Poppins"/>
                <a:cs typeface="Poppins"/>
                <a:sym typeface="Poppins"/>
              </a:rPr>
              <a:t>L'Esprit de l'Eternel reposera sur lui: Esprit de sagesse et d'intelligence, Esprit de conseil et de force, Esprit de connaissance et de crainte de l'Eternel.</a:t>
            </a:r>
            <a:endParaRPr sz="900">
              <a:solidFill>
                <a:srgbClr val="0000FF"/>
              </a:solidFill>
              <a:latin typeface="Poppins"/>
              <a:ea typeface="Poppins"/>
              <a:cs typeface="Poppins"/>
              <a:sym typeface="Poppins"/>
            </a:endParaRPr>
          </a:p>
          <a:p>
            <a:pPr indent="0" lvl="0" marL="0" rtl="0" algn="l">
              <a:lnSpc>
                <a:spcPct val="115000"/>
              </a:lnSpc>
              <a:spcBef>
                <a:spcPts val="1000"/>
              </a:spcBef>
              <a:spcAft>
                <a:spcPts val="0"/>
              </a:spcAft>
              <a:buClr>
                <a:schemeClr val="dk1"/>
              </a:buClr>
              <a:buSzPts val="1100"/>
              <a:buFont typeface="Arial"/>
              <a:buNone/>
            </a:pPr>
            <a:r>
              <a:rPr lang="fr" sz="900">
                <a:solidFill>
                  <a:srgbClr val="0000FF"/>
                </a:solidFill>
                <a:latin typeface="Poppins"/>
                <a:ea typeface="Poppins"/>
                <a:cs typeface="Poppins"/>
                <a:sym typeface="Poppins"/>
              </a:rPr>
              <a:t>1 Jean 4:1</a:t>
            </a:r>
            <a:endParaRPr sz="900">
              <a:solidFill>
                <a:srgbClr val="0000FF"/>
              </a:solidFill>
              <a:latin typeface="Poppins"/>
              <a:ea typeface="Poppins"/>
              <a:cs typeface="Poppins"/>
              <a:sym typeface="Poppins"/>
            </a:endParaRPr>
          </a:p>
          <a:p>
            <a:pPr indent="0" lvl="0" marL="457200" rtl="0" algn="l">
              <a:lnSpc>
                <a:spcPct val="115000"/>
              </a:lnSpc>
              <a:spcBef>
                <a:spcPts val="1000"/>
              </a:spcBef>
              <a:spcAft>
                <a:spcPts val="0"/>
              </a:spcAft>
              <a:buClr>
                <a:schemeClr val="dk1"/>
              </a:buClr>
              <a:buSzPts val="1100"/>
              <a:buFont typeface="Arial"/>
              <a:buNone/>
            </a:pPr>
            <a:r>
              <a:rPr lang="fr" sz="900">
                <a:solidFill>
                  <a:srgbClr val="0000FF"/>
                </a:solidFill>
                <a:latin typeface="Poppins"/>
                <a:ea typeface="Poppins"/>
                <a:cs typeface="Poppins"/>
                <a:sym typeface="Poppins"/>
              </a:rPr>
              <a:t>Bien-aimés, n'ajoutez pas foi à tout esprit; mais </a:t>
            </a:r>
            <a:r>
              <a:rPr b="1" lang="fr" sz="900">
                <a:solidFill>
                  <a:srgbClr val="0000FF"/>
                </a:solidFill>
                <a:latin typeface="Poppins"/>
                <a:ea typeface="Poppins"/>
                <a:cs typeface="Poppins"/>
                <a:sym typeface="Poppins"/>
              </a:rPr>
              <a:t>éprouvez les esprits</a:t>
            </a:r>
            <a:r>
              <a:rPr lang="fr" sz="900">
                <a:solidFill>
                  <a:srgbClr val="0000FF"/>
                </a:solidFill>
                <a:latin typeface="Poppins"/>
                <a:ea typeface="Poppins"/>
                <a:cs typeface="Poppins"/>
                <a:sym typeface="Poppins"/>
              </a:rPr>
              <a:t>, pour savoir s'ils sont de Dieu, car plusieurs </a:t>
            </a:r>
            <a:r>
              <a:rPr b="1" lang="fr" sz="900">
                <a:solidFill>
                  <a:srgbClr val="0000FF"/>
                </a:solidFill>
                <a:latin typeface="Poppins"/>
                <a:ea typeface="Poppins"/>
                <a:cs typeface="Poppins"/>
                <a:sym typeface="Poppins"/>
              </a:rPr>
              <a:t>faux prophètes</a:t>
            </a:r>
            <a:r>
              <a:rPr lang="fr" sz="900">
                <a:solidFill>
                  <a:srgbClr val="0000FF"/>
                </a:solidFill>
                <a:latin typeface="Poppins"/>
                <a:ea typeface="Poppins"/>
                <a:cs typeface="Poppins"/>
                <a:sym typeface="Poppins"/>
              </a:rPr>
              <a:t> sont venus dans le monde.</a:t>
            </a:r>
            <a:endParaRPr b="1">
              <a:solidFill>
                <a:srgbClr val="0000FF"/>
              </a:solidFill>
              <a:latin typeface="Poppins"/>
              <a:ea typeface="Poppins"/>
              <a:cs typeface="Poppins"/>
              <a:sym typeface="Poppins"/>
            </a:endParaRPr>
          </a:p>
          <a:p>
            <a:pPr indent="0" lvl="0" marL="0" rtl="0" algn="l">
              <a:lnSpc>
                <a:spcPct val="115000"/>
              </a:lnSpc>
              <a:spcBef>
                <a:spcPts val="1400"/>
              </a:spcBef>
              <a:spcAft>
                <a:spcPts val="0"/>
              </a:spcAft>
              <a:buClr>
                <a:schemeClr val="dk1"/>
              </a:buClr>
              <a:buSzPts val="1100"/>
              <a:buFont typeface="Arial"/>
              <a:buNone/>
            </a:pPr>
            <a:r>
              <a:rPr lang="fr" sz="1200">
                <a:solidFill>
                  <a:srgbClr val="666666"/>
                </a:solidFill>
                <a:latin typeface="Poppins"/>
                <a:ea typeface="Poppins"/>
                <a:cs typeface="Poppins"/>
                <a:sym typeface="Poppins"/>
              </a:rPr>
              <a:t>Affirmation</a:t>
            </a:r>
            <a:endParaRPr sz="1200">
              <a:solidFill>
                <a:srgbClr val="666666"/>
              </a:solidFill>
              <a:latin typeface="Poppins"/>
              <a:ea typeface="Poppins"/>
              <a:cs typeface="Poppins"/>
              <a:sym typeface="Poppins"/>
            </a:endParaRPr>
          </a:p>
          <a:p>
            <a:pPr indent="-285750" lvl="0" marL="457200" rtl="0" algn="l">
              <a:lnSpc>
                <a:spcPct val="115000"/>
              </a:lnSpc>
              <a:spcBef>
                <a:spcPts val="400"/>
              </a:spcBef>
              <a:spcAft>
                <a:spcPts val="0"/>
              </a:spcAft>
              <a:buClr>
                <a:schemeClr val="dk1"/>
              </a:buClr>
              <a:buSzPts val="900"/>
              <a:buFont typeface="Poppins"/>
              <a:buChar char="●"/>
            </a:pPr>
            <a:r>
              <a:rPr lang="fr" sz="900">
                <a:solidFill>
                  <a:schemeClr val="dk1"/>
                </a:solidFill>
                <a:latin typeface="Poppins"/>
                <a:ea typeface="Poppins"/>
                <a:cs typeface="Poppins"/>
                <a:sym typeface="Poppins"/>
              </a:rPr>
              <a:t>Les prophètes sont des esprits.</a:t>
            </a:r>
            <a:endParaRPr sz="900">
              <a:solidFill>
                <a:schemeClr val="dk1"/>
              </a:solidFill>
              <a:latin typeface="Poppins"/>
              <a:ea typeface="Poppins"/>
              <a:cs typeface="Poppins"/>
              <a:sym typeface="Poppins"/>
            </a:endParaRPr>
          </a:p>
          <a:p>
            <a:pPr indent="0" lvl="0" marL="0" rtl="0" algn="l">
              <a:lnSpc>
                <a:spcPct val="115000"/>
              </a:lnSpc>
              <a:spcBef>
                <a:spcPts val="1400"/>
              </a:spcBef>
              <a:spcAft>
                <a:spcPts val="0"/>
              </a:spcAft>
              <a:buClr>
                <a:schemeClr val="dk1"/>
              </a:buClr>
              <a:buSzPts val="1100"/>
              <a:buFont typeface="Arial"/>
              <a:buNone/>
            </a:pPr>
            <a:r>
              <a:rPr lang="fr" sz="1200">
                <a:solidFill>
                  <a:srgbClr val="666666"/>
                </a:solidFill>
                <a:latin typeface="Poppins"/>
                <a:ea typeface="Poppins"/>
                <a:cs typeface="Poppins"/>
                <a:sym typeface="Poppins"/>
              </a:rPr>
              <a:t>Réfutation</a:t>
            </a:r>
            <a:endParaRPr sz="1200">
              <a:solidFill>
                <a:srgbClr val="666666"/>
              </a:solidFill>
              <a:latin typeface="Poppins"/>
              <a:ea typeface="Poppins"/>
              <a:cs typeface="Poppins"/>
              <a:sym typeface="Poppins"/>
            </a:endParaRPr>
          </a:p>
          <a:p>
            <a:pPr indent="0" lvl="0" marL="0" rtl="0" algn="l">
              <a:lnSpc>
                <a:spcPct val="115000"/>
              </a:lnSpc>
              <a:spcBef>
                <a:spcPts val="400"/>
              </a:spcBef>
              <a:spcAft>
                <a:spcPts val="0"/>
              </a:spcAft>
              <a:buClr>
                <a:schemeClr val="dk1"/>
              </a:buClr>
              <a:buSzPts val="1100"/>
              <a:buFont typeface="Arial"/>
              <a:buNone/>
            </a:pPr>
            <a:r>
              <a:rPr lang="fr" sz="900">
                <a:solidFill>
                  <a:schemeClr val="dk1"/>
                </a:solidFill>
                <a:latin typeface="Poppins"/>
                <a:ea typeface="Poppins"/>
                <a:cs typeface="Poppins"/>
                <a:sym typeface="Poppins"/>
              </a:rPr>
              <a:t>Jean utilise dans sa 1</a:t>
            </a:r>
            <a:r>
              <a:rPr baseline="30000" lang="fr" sz="900">
                <a:solidFill>
                  <a:schemeClr val="dk1"/>
                </a:solidFill>
                <a:latin typeface="Poppins"/>
                <a:ea typeface="Poppins"/>
                <a:cs typeface="Poppins"/>
                <a:sym typeface="Poppins"/>
              </a:rPr>
              <a:t>ère</a:t>
            </a:r>
            <a:r>
              <a:rPr lang="fr" sz="900">
                <a:solidFill>
                  <a:schemeClr val="dk1"/>
                </a:solidFill>
                <a:latin typeface="Poppins"/>
                <a:ea typeface="Poppins"/>
                <a:cs typeface="Poppins"/>
                <a:sym typeface="Poppins"/>
              </a:rPr>
              <a:t> épître une </a:t>
            </a:r>
            <a:r>
              <a:rPr b="1" lang="fr" sz="900">
                <a:solidFill>
                  <a:schemeClr val="dk1"/>
                </a:solidFill>
                <a:latin typeface="Poppins"/>
                <a:ea typeface="Poppins"/>
                <a:cs typeface="Poppins"/>
                <a:sym typeface="Poppins"/>
              </a:rPr>
              <a:t>figure de rhétorique, la synecdoque</a:t>
            </a:r>
            <a:r>
              <a:rPr lang="fr" sz="900">
                <a:solidFill>
                  <a:schemeClr val="dk1"/>
                </a:solidFill>
                <a:latin typeface="Poppins"/>
                <a:ea typeface="Poppins"/>
                <a:cs typeface="Poppins"/>
                <a:sym typeface="Poppins"/>
              </a:rPr>
              <a:t>, c’est une métonymie particulière pour laquelle la relation entre le terme donné et le terme évoqué constitue une inclusion ou une dépendance matérielle ou conceptuelle.</a:t>
            </a:r>
            <a:endParaRPr sz="900">
              <a:solidFill>
                <a:schemeClr val="dk1"/>
              </a:solidFill>
              <a:latin typeface="Poppins"/>
              <a:ea typeface="Poppins"/>
              <a:cs typeface="Poppins"/>
              <a:sym typeface="Poppins"/>
            </a:endParaRPr>
          </a:p>
          <a:p>
            <a:pPr indent="0" lvl="0" marL="0" rtl="0" algn="l">
              <a:lnSpc>
                <a:spcPct val="115000"/>
              </a:lnSpc>
              <a:spcBef>
                <a:spcPts val="1000"/>
              </a:spcBef>
              <a:spcAft>
                <a:spcPts val="0"/>
              </a:spcAft>
              <a:buClr>
                <a:schemeClr val="dk1"/>
              </a:buClr>
              <a:buSzPts val="1100"/>
              <a:buFont typeface="Arial"/>
              <a:buNone/>
            </a:pPr>
            <a:r>
              <a:rPr b="1" lang="fr" sz="900">
                <a:solidFill>
                  <a:schemeClr val="dk1"/>
                </a:solidFill>
                <a:latin typeface="Poppins"/>
                <a:ea typeface="Poppins"/>
                <a:cs typeface="Poppins"/>
                <a:sym typeface="Poppins"/>
              </a:rPr>
              <a:t>Ce n’est pas le cas de Jésus</a:t>
            </a:r>
            <a:r>
              <a:rPr lang="fr" sz="900">
                <a:solidFill>
                  <a:schemeClr val="dk1"/>
                </a:solidFill>
                <a:latin typeface="Poppins"/>
                <a:ea typeface="Poppins"/>
                <a:cs typeface="Poppins"/>
                <a:sym typeface="Poppins"/>
              </a:rPr>
              <a:t> dans son discours d’adieux et ça n'aurait pas de sens pour Jésus de désigner l’esprit pour désigner la personne.</a:t>
            </a:r>
            <a:endParaRPr sz="900">
              <a:solidFill>
                <a:schemeClr val="dk1"/>
              </a:solidFill>
              <a:latin typeface="Poppins"/>
              <a:ea typeface="Poppins"/>
              <a:cs typeface="Poppins"/>
              <a:sym typeface="Poppins"/>
            </a:endParaRPr>
          </a:p>
          <a:p>
            <a:pPr indent="0" lvl="0" marL="0" rtl="0" algn="l">
              <a:lnSpc>
                <a:spcPct val="115000"/>
              </a:lnSpc>
              <a:spcBef>
                <a:spcPts val="1000"/>
              </a:spcBef>
              <a:spcAft>
                <a:spcPts val="0"/>
              </a:spcAft>
              <a:buClr>
                <a:schemeClr val="dk1"/>
              </a:buClr>
              <a:buSzPts val="1100"/>
              <a:buFont typeface="Arial"/>
              <a:buNone/>
            </a:pPr>
            <a:r>
              <a:rPr lang="fr" sz="900">
                <a:solidFill>
                  <a:srgbClr val="FF00FF"/>
                </a:solidFill>
                <a:latin typeface="Poppins"/>
                <a:ea typeface="Poppins"/>
                <a:cs typeface="Poppins"/>
                <a:sym typeface="Poppins"/>
              </a:rPr>
              <a:t>[Section à détailler]</a:t>
            </a:r>
            <a:endParaRPr sz="900">
              <a:solidFill>
                <a:srgbClr val="FF00FF"/>
              </a:solidFill>
              <a:latin typeface="Poppins"/>
              <a:ea typeface="Poppins"/>
              <a:cs typeface="Poppins"/>
              <a:sym typeface="Poppins"/>
            </a:endParaRPr>
          </a:p>
          <a:p>
            <a:pPr indent="0" lvl="0" marL="0" rtl="0" algn="l">
              <a:lnSpc>
                <a:spcPct val="115000"/>
              </a:lnSpc>
              <a:spcBef>
                <a:spcPts val="1000"/>
              </a:spcBef>
              <a:spcAft>
                <a:spcPts val="0"/>
              </a:spcAft>
              <a:buClr>
                <a:schemeClr val="dk1"/>
              </a:buClr>
              <a:buSzPts val="1100"/>
              <a:buFont typeface="Arial"/>
              <a:buNone/>
            </a:pPr>
            <a:r>
              <a:rPr lang="fr" sz="900">
                <a:solidFill>
                  <a:srgbClr val="FF0000"/>
                </a:solidFill>
                <a:latin typeface="Poppins"/>
                <a:ea typeface="Poppins"/>
                <a:cs typeface="Poppins"/>
                <a:sym typeface="Poppins"/>
              </a:rPr>
              <a:t>Pourquoi Jésus annoncerait-il qu'un esprit doit venir si c’était un prophète ?</a:t>
            </a:r>
            <a:endParaRPr sz="900">
              <a:solidFill>
                <a:srgbClr val="FF0000"/>
              </a:solidFill>
              <a:latin typeface="Poppins"/>
              <a:ea typeface="Poppins"/>
              <a:cs typeface="Poppins"/>
              <a:sym typeface="Poppins"/>
            </a:endParaRPr>
          </a:p>
          <a:p>
            <a:pPr indent="0" lvl="0" marL="0" rtl="0" algn="l">
              <a:lnSpc>
                <a:spcPct val="115000"/>
              </a:lnSpc>
              <a:spcBef>
                <a:spcPts val="1000"/>
              </a:spcBef>
              <a:spcAft>
                <a:spcPts val="1000"/>
              </a:spcAft>
              <a:buClr>
                <a:schemeClr val="dk1"/>
              </a:buClr>
              <a:buSzPts val="1100"/>
              <a:buFont typeface="Arial"/>
              <a:buNone/>
            </a:pPr>
            <a:r>
              <a:rPr lang="fr" sz="900">
                <a:solidFill>
                  <a:srgbClr val="FF0000"/>
                </a:solidFill>
                <a:latin typeface="Poppins"/>
                <a:ea typeface="Poppins"/>
                <a:cs typeface="Poppins"/>
                <a:sym typeface="Poppins"/>
              </a:rPr>
              <a:t>Si les esprits sont des prophètes, qui est le prophètes dans Ésaïe 11:2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4" name="Shape 514"/>
        <p:cNvGrpSpPr/>
        <p:nvPr/>
      </p:nvGrpSpPr>
      <p:grpSpPr>
        <a:xfrm>
          <a:off x="0" y="0"/>
          <a:ext cx="0" cy="0"/>
          <a:chOff x="0" y="0"/>
          <a:chExt cx="0" cy="0"/>
        </a:xfrm>
      </p:grpSpPr>
      <p:sp>
        <p:nvSpPr>
          <p:cNvPr id="515" name="Google Shape;515;g20299d7c7f0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6" name="Google Shape;516;g20299d7c7f0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600"/>
              </a:spcBef>
              <a:spcAft>
                <a:spcPts val="0"/>
              </a:spcAft>
              <a:buClr>
                <a:schemeClr val="dk1"/>
              </a:buClr>
              <a:buSzPts val="1100"/>
              <a:buFont typeface="Arial"/>
              <a:buNone/>
            </a:pPr>
            <a:r>
              <a:rPr lang="fr" sz="1400">
                <a:solidFill>
                  <a:srgbClr val="434343"/>
                </a:solidFill>
                <a:latin typeface="Poppins"/>
                <a:ea typeface="Poppins"/>
                <a:cs typeface="Poppins"/>
                <a:sym typeface="Poppins"/>
              </a:rPr>
              <a:t>Affirmation 3 / </a:t>
            </a:r>
            <a:r>
              <a:rPr baseline="-25000" lang="fr" sz="1400">
                <a:solidFill>
                  <a:srgbClr val="434343"/>
                </a:solidFill>
                <a:latin typeface="Poppins"/>
                <a:ea typeface="Poppins"/>
                <a:cs typeface="Poppins"/>
                <a:sym typeface="Poppins"/>
              </a:rPr>
              <a:t>Enseignement-Éternel</a:t>
            </a:r>
            <a:endParaRPr>
              <a:solidFill>
                <a:srgbClr val="0000FF"/>
              </a:solidFill>
              <a:latin typeface="Poppins"/>
              <a:ea typeface="Poppins"/>
              <a:cs typeface="Poppins"/>
              <a:sym typeface="Poppins"/>
            </a:endParaRPr>
          </a:p>
          <a:p>
            <a:pPr indent="0" lvl="0" marL="0" rtl="0" algn="l">
              <a:lnSpc>
                <a:spcPct val="115000"/>
              </a:lnSpc>
              <a:spcBef>
                <a:spcPts val="1000"/>
              </a:spcBef>
              <a:spcAft>
                <a:spcPts val="0"/>
              </a:spcAft>
              <a:buClr>
                <a:schemeClr val="dk1"/>
              </a:buClr>
              <a:buSzPts val="1100"/>
              <a:buFont typeface="Arial"/>
              <a:buNone/>
            </a:pPr>
            <a:r>
              <a:rPr lang="fr" sz="900">
                <a:solidFill>
                  <a:srgbClr val="0000FF"/>
                </a:solidFill>
                <a:latin typeface="Poppins"/>
                <a:ea typeface="Poppins"/>
                <a:cs typeface="Poppins"/>
                <a:sym typeface="Poppins"/>
              </a:rPr>
              <a:t>Luc 16:29</a:t>
            </a:r>
            <a:endParaRPr sz="900">
              <a:solidFill>
                <a:srgbClr val="0000FF"/>
              </a:solidFill>
              <a:latin typeface="Poppins"/>
              <a:ea typeface="Poppins"/>
              <a:cs typeface="Poppins"/>
              <a:sym typeface="Poppins"/>
            </a:endParaRPr>
          </a:p>
          <a:p>
            <a:pPr indent="0" lvl="0" marL="457200" rtl="0" algn="l">
              <a:lnSpc>
                <a:spcPct val="115000"/>
              </a:lnSpc>
              <a:spcBef>
                <a:spcPts val="1000"/>
              </a:spcBef>
              <a:spcAft>
                <a:spcPts val="0"/>
              </a:spcAft>
              <a:buClr>
                <a:schemeClr val="dk1"/>
              </a:buClr>
              <a:buSzPts val="1100"/>
              <a:buFont typeface="Arial"/>
              <a:buNone/>
            </a:pPr>
            <a:r>
              <a:rPr lang="fr" sz="900">
                <a:solidFill>
                  <a:srgbClr val="0000FF"/>
                </a:solidFill>
                <a:latin typeface="Poppins"/>
                <a:ea typeface="Poppins"/>
                <a:cs typeface="Poppins"/>
                <a:sym typeface="Poppins"/>
              </a:rPr>
              <a:t>Abraham répondit: </a:t>
            </a:r>
            <a:r>
              <a:rPr b="1" lang="fr" sz="900">
                <a:solidFill>
                  <a:srgbClr val="0000FF"/>
                </a:solidFill>
                <a:latin typeface="Poppins"/>
                <a:ea typeface="Poppins"/>
                <a:cs typeface="Poppins"/>
                <a:sym typeface="Poppins"/>
              </a:rPr>
              <a:t>Ils ont Moïse et les prophètes</a:t>
            </a:r>
            <a:r>
              <a:rPr lang="fr" sz="900">
                <a:solidFill>
                  <a:srgbClr val="0000FF"/>
                </a:solidFill>
                <a:latin typeface="Poppins"/>
                <a:ea typeface="Poppins"/>
                <a:cs typeface="Poppins"/>
                <a:sym typeface="Poppins"/>
              </a:rPr>
              <a:t>; qu'ils les écoutent.</a:t>
            </a:r>
            <a:endParaRPr sz="900">
              <a:solidFill>
                <a:srgbClr val="0000FF"/>
              </a:solidFill>
              <a:latin typeface="Poppins"/>
              <a:ea typeface="Poppins"/>
              <a:cs typeface="Poppins"/>
              <a:sym typeface="Poppins"/>
            </a:endParaRPr>
          </a:p>
          <a:p>
            <a:pPr indent="0" lvl="0" marL="0" rtl="0" algn="l">
              <a:lnSpc>
                <a:spcPct val="115000"/>
              </a:lnSpc>
              <a:spcBef>
                <a:spcPts val="1000"/>
              </a:spcBef>
              <a:spcAft>
                <a:spcPts val="0"/>
              </a:spcAft>
              <a:buClr>
                <a:schemeClr val="dk1"/>
              </a:buClr>
              <a:buSzPts val="1100"/>
              <a:buFont typeface="Arial"/>
              <a:buNone/>
            </a:pPr>
            <a:r>
              <a:rPr lang="fr" sz="900">
                <a:solidFill>
                  <a:srgbClr val="0000FF"/>
                </a:solidFill>
                <a:latin typeface="Poppins"/>
                <a:ea typeface="Poppins"/>
                <a:cs typeface="Poppins"/>
                <a:sym typeface="Poppins"/>
              </a:rPr>
              <a:t>Jean 14:16</a:t>
            </a:r>
            <a:endParaRPr sz="900">
              <a:solidFill>
                <a:srgbClr val="0000FF"/>
              </a:solidFill>
              <a:latin typeface="Poppins"/>
              <a:ea typeface="Poppins"/>
              <a:cs typeface="Poppins"/>
              <a:sym typeface="Poppins"/>
            </a:endParaRPr>
          </a:p>
          <a:p>
            <a:pPr indent="0" lvl="0" marL="457200" rtl="0" algn="l">
              <a:lnSpc>
                <a:spcPct val="115000"/>
              </a:lnSpc>
              <a:spcBef>
                <a:spcPts val="1000"/>
              </a:spcBef>
              <a:spcAft>
                <a:spcPts val="0"/>
              </a:spcAft>
              <a:buClr>
                <a:schemeClr val="dk1"/>
              </a:buClr>
              <a:buSzPts val="1100"/>
              <a:buFont typeface="Arial"/>
              <a:buNone/>
            </a:pPr>
            <a:r>
              <a:rPr lang="fr" sz="900">
                <a:solidFill>
                  <a:srgbClr val="0000FF"/>
                </a:solidFill>
                <a:latin typeface="Poppins"/>
                <a:ea typeface="Poppins"/>
                <a:cs typeface="Poppins"/>
                <a:sym typeface="Poppins"/>
              </a:rPr>
              <a:t>Et moi, je prierai le Père, et il vous donnera un autre consolateur, afin qu'</a:t>
            </a:r>
            <a:r>
              <a:rPr b="1" lang="fr" sz="900">
                <a:solidFill>
                  <a:srgbClr val="0000FF"/>
                </a:solidFill>
                <a:latin typeface="Poppins"/>
                <a:ea typeface="Poppins"/>
                <a:cs typeface="Poppins"/>
                <a:sym typeface="Poppins"/>
              </a:rPr>
              <a:t>il (Paraclet) demeure éternellement avec vous</a:t>
            </a:r>
            <a:r>
              <a:rPr lang="fr" sz="900">
                <a:solidFill>
                  <a:srgbClr val="0000FF"/>
                </a:solidFill>
                <a:latin typeface="Poppins"/>
                <a:ea typeface="Poppins"/>
                <a:cs typeface="Poppins"/>
                <a:sym typeface="Poppins"/>
              </a:rPr>
              <a:t>,</a:t>
            </a:r>
            <a:endParaRPr sz="900">
              <a:solidFill>
                <a:srgbClr val="0000FF"/>
              </a:solidFill>
              <a:latin typeface="Poppins"/>
              <a:ea typeface="Poppins"/>
              <a:cs typeface="Poppins"/>
              <a:sym typeface="Poppins"/>
            </a:endParaRPr>
          </a:p>
          <a:p>
            <a:pPr indent="0" lvl="0" marL="0" rtl="0" algn="l">
              <a:lnSpc>
                <a:spcPct val="115000"/>
              </a:lnSpc>
              <a:spcBef>
                <a:spcPts val="1000"/>
              </a:spcBef>
              <a:spcAft>
                <a:spcPts val="0"/>
              </a:spcAft>
              <a:buClr>
                <a:schemeClr val="dk1"/>
              </a:buClr>
              <a:buSzPts val="1100"/>
              <a:buFont typeface="Arial"/>
              <a:buNone/>
            </a:pPr>
            <a:r>
              <a:rPr lang="fr" sz="900">
                <a:solidFill>
                  <a:srgbClr val="0000FF"/>
                </a:solidFill>
                <a:latin typeface="Poppins"/>
                <a:ea typeface="Poppins"/>
                <a:cs typeface="Poppins"/>
                <a:sym typeface="Poppins"/>
              </a:rPr>
              <a:t>1 Pierre 1:25</a:t>
            </a:r>
            <a:endParaRPr sz="900">
              <a:solidFill>
                <a:srgbClr val="0000FF"/>
              </a:solidFill>
              <a:latin typeface="Poppins"/>
              <a:ea typeface="Poppins"/>
              <a:cs typeface="Poppins"/>
              <a:sym typeface="Poppins"/>
            </a:endParaRPr>
          </a:p>
          <a:p>
            <a:pPr indent="0" lvl="0" marL="457200" rtl="0" algn="l">
              <a:lnSpc>
                <a:spcPct val="115000"/>
              </a:lnSpc>
              <a:spcBef>
                <a:spcPts val="1000"/>
              </a:spcBef>
              <a:spcAft>
                <a:spcPts val="0"/>
              </a:spcAft>
              <a:buClr>
                <a:schemeClr val="dk1"/>
              </a:buClr>
              <a:buSzPts val="1100"/>
              <a:buFont typeface="Arial"/>
              <a:buNone/>
            </a:pPr>
            <a:r>
              <a:rPr lang="fr" sz="900">
                <a:solidFill>
                  <a:srgbClr val="0000FF"/>
                </a:solidFill>
                <a:latin typeface="Poppins"/>
                <a:ea typeface="Poppins"/>
                <a:cs typeface="Poppins"/>
                <a:sym typeface="Poppins"/>
              </a:rPr>
              <a:t>Mais </a:t>
            </a:r>
            <a:r>
              <a:rPr b="1" lang="fr" sz="900">
                <a:solidFill>
                  <a:srgbClr val="0000FF"/>
                </a:solidFill>
                <a:latin typeface="Poppins"/>
                <a:ea typeface="Poppins"/>
                <a:cs typeface="Poppins"/>
                <a:sym typeface="Poppins"/>
              </a:rPr>
              <a:t>la parole du Seigneur demeure éternellement</a:t>
            </a:r>
            <a:r>
              <a:rPr lang="fr" sz="900">
                <a:solidFill>
                  <a:srgbClr val="0000FF"/>
                </a:solidFill>
                <a:latin typeface="Poppins"/>
                <a:ea typeface="Poppins"/>
                <a:cs typeface="Poppins"/>
                <a:sym typeface="Poppins"/>
              </a:rPr>
              <a:t>. Et cette parole est celle qui vous a été annoncée par l'Evangile.</a:t>
            </a:r>
            <a:endParaRPr sz="900">
              <a:solidFill>
                <a:srgbClr val="0000FF"/>
              </a:solidFill>
              <a:latin typeface="Poppins"/>
              <a:ea typeface="Poppins"/>
              <a:cs typeface="Poppins"/>
              <a:sym typeface="Poppins"/>
            </a:endParaRPr>
          </a:p>
          <a:p>
            <a:pPr indent="0" lvl="0" marL="0" rtl="0" algn="l">
              <a:lnSpc>
                <a:spcPct val="115000"/>
              </a:lnSpc>
              <a:spcBef>
                <a:spcPts val="1000"/>
              </a:spcBef>
              <a:spcAft>
                <a:spcPts val="0"/>
              </a:spcAft>
              <a:buClr>
                <a:schemeClr val="dk1"/>
              </a:buClr>
              <a:buSzPts val="1100"/>
              <a:buFont typeface="Arial"/>
              <a:buNone/>
            </a:pPr>
            <a:r>
              <a:rPr lang="fr" sz="900">
                <a:solidFill>
                  <a:srgbClr val="0000FF"/>
                </a:solidFill>
                <a:latin typeface="Poppins"/>
                <a:ea typeface="Poppins"/>
                <a:cs typeface="Poppins"/>
                <a:sym typeface="Poppins"/>
              </a:rPr>
              <a:t>Psaume 119:89</a:t>
            </a:r>
            <a:endParaRPr sz="900">
              <a:solidFill>
                <a:srgbClr val="0000FF"/>
              </a:solidFill>
              <a:latin typeface="Poppins"/>
              <a:ea typeface="Poppins"/>
              <a:cs typeface="Poppins"/>
              <a:sym typeface="Poppins"/>
            </a:endParaRPr>
          </a:p>
          <a:p>
            <a:pPr indent="0" lvl="0" marL="457200" rtl="0" algn="l">
              <a:lnSpc>
                <a:spcPct val="115000"/>
              </a:lnSpc>
              <a:spcBef>
                <a:spcPts val="1000"/>
              </a:spcBef>
              <a:spcAft>
                <a:spcPts val="0"/>
              </a:spcAft>
              <a:buClr>
                <a:schemeClr val="dk1"/>
              </a:buClr>
              <a:buSzPts val="1100"/>
              <a:buFont typeface="Arial"/>
              <a:buNone/>
            </a:pPr>
            <a:r>
              <a:rPr lang="fr" sz="900">
                <a:solidFill>
                  <a:srgbClr val="0000FF"/>
                </a:solidFill>
                <a:latin typeface="Poppins"/>
                <a:ea typeface="Poppins"/>
                <a:cs typeface="Poppins"/>
                <a:sym typeface="Poppins"/>
              </a:rPr>
              <a:t>A toujours, ô Eternel! </a:t>
            </a:r>
            <a:r>
              <a:rPr b="1" lang="fr" sz="900">
                <a:solidFill>
                  <a:srgbClr val="0000FF"/>
                </a:solidFill>
                <a:latin typeface="Poppins"/>
                <a:ea typeface="Poppins"/>
                <a:cs typeface="Poppins"/>
                <a:sym typeface="Poppins"/>
              </a:rPr>
              <a:t>Ta parole subsiste dans les cieux</a:t>
            </a:r>
            <a:r>
              <a:rPr lang="fr" sz="900">
                <a:solidFill>
                  <a:srgbClr val="0000FF"/>
                </a:solidFill>
                <a:latin typeface="Poppins"/>
                <a:ea typeface="Poppins"/>
                <a:cs typeface="Poppins"/>
                <a:sym typeface="Poppins"/>
              </a:rPr>
              <a:t>.</a:t>
            </a:r>
            <a:endParaRPr sz="900">
              <a:solidFill>
                <a:srgbClr val="0000FF"/>
              </a:solidFill>
              <a:latin typeface="Poppins"/>
              <a:ea typeface="Poppins"/>
              <a:cs typeface="Poppins"/>
              <a:sym typeface="Poppins"/>
            </a:endParaRPr>
          </a:p>
          <a:p>
            <a:pPr indent="0" lvl="0" marL="0" rtl="0" algn="l">
              <a:lnSpc>
                <a:spcPct val="115000"/>
              </a:lnSpc>
              <a:spcBef>
                <a:spcPts val="1000"/>
              </a:spcBef>
              <a:spcAft>
                <a:spcPts val="0"/>
              </a:spcAft>
              <a:buClr>
                <a:schemeClr val="dk1"/>
              </a:buClr>
              <a:buSzPts val="1100"/>
              <a:buFont typeface="Arial"/>
              <a:buNone/>
            </a:pPr>
            <a:r>
              <a:rPr lang="fr" sz="900">
                <a:solidFill>
                  <a:srgbClr val="0000FF"/>
                </a:solidFill>
                <a:latin typeface="Poppins"/>
                <a:ea typeface="Poppins"/>
                <a:cs typeface="Poppins"/>
                <a:sym typeface="Poppins"/>
              </a:rPr>
              <a:t>Ésaïe 40:8</a:t>
            </a:r>
            <a:endParaRPr sz="900">
              <a:solidFill>
                <a:srgbClr val="0000FF"/>
              </a:solidFill>
              <a:latin typeface="Poppins"/>
              <a:ea typeface="Poppins"/>
              <a:cs typeface="Poppins"/>
              <a:sym typeface="Poppins"/>
            </a:endParaRPr>
          </a:p>
          <a:p>
            <a:pPr indent="0" lvl="0" marL="457200" rtl="0" algn="l">
              <a:lnSpc>
                <a:spcPct val="115000"/>
              </a:lnSpc>
              <a:spcBef>
                <a:spcPts val="1000"/>
              </a:spcBef>
              <a:spcAft>
                <a:spcPts val="0"/>
              </a:spcAft>
              <a:buClr>
                <a:schemeClr val="dk1"/>
              </a:buClr>
              <a:buSzPts val="1100"/>
              <a:buFont typeface="Arial"/>
              <a:buNone/>
            </a:pPr>
            <a:r>
              <a:rPr lang="fr" sz="900">
                <a:solidFill>
                  <a:srgbClr val="0000FF"/>
                </a:solidFill>
                <a:latin typeface="Poppins"/>
                <a:ea typeface="Poppins"/>
                <a:cs typeface="Poppins"/>
                <a:sym typeface="Poppins"/>
              </a:rPr>
              <a:t>L'herbe sèche, la fleur tombe; Mais </a:t>
            </a:r>
            <a:r>
              <a:rPr b="1" lang="fr" sz="900">
                <a:solidFill>
                  <a:srgbClr val="0000FF"/>
                </a:solidFill>
                <a:latin typeface="Poppins"/>
                <a:ea typeface="Poppins"/>
                <a:cs typeface="Poppins"/>
                <a:sym typeface="Poppins"/>
              </a:rPr>
              <a:t>la parole de notre Dieu subsiste éternellement</a:t>
            </a:r>
            <a:r>
              <a:rPr lang="fr" sz="900">
                <a:solidFill>
                  <a:srgbClr val="0000FF"/>
                </a:solidFill>
                <a:latin typeface="Poppins"/>
                <a:ea typeface="Poppins"/>
                <a:cs typeface="Poppins"/>
                <a:sym typeface="Poppins"/>
              </a:rPr>
              <a:t>.</a:t>
            </a:r>
            <a:endParaRPr sz="900">
              <a:solidFill>
                <a:srgbClr val="0000FF"/>
              </a:solidFill>
              <a:latin typeface="Poppins"/>
              <a:ea typeface="Poppins"/>
              <a:cs typeface="Poppins"/>
              <a:sym typeface="Poppins"/>
            </a:endParaRPr>
          </a:p>
          <a:p>
            <a:pPr indent="0" lvl="0" marL="0" rtl="0" algn="l">
              <a:lnSpc>
                <a:spcPct val="115000"/>
              </a:lnSpc>
              <a:spcBef>
                <a:spcPts val="1400"/>
              </a:spcBef>
              <a:spcAft>
                <a:spcPts val="0"/>
              </a:spcAft>
              <a:buClr>
                <a:schemeClr val="dk1"/>
              </a:buClr>
              <a:buSzPts val="1100"/>
              <a:buFont typeface="Arial"/>
              <a:buNone/>
            </a:pPr>
            <a:r>
              <a:rPr lang="fr" sz="1200">
                <a:solidFill>
                  <a:srgbClr val="666666"/>
                </a:solidFill>
                <a:latin typeface="Poppins"/>
                <a:ea typeface="Poppins"/>
                <a:cs typeface="Poppins"/>
                <a:sym typeface="Poppins"/>
              </a:rPr>
              <a:t>Affirmation</a:t>
            </a:r>
            <a:endParaRPr baseline="-25000" sz="1200">
              <a:solidFill>
                <a:srgbClr val="666666"/>
              </a:solidFill>
              <a:latin typeface="Poppins"/>
              <a:ea typeface="Poppins"/>
              <a:cs typeface="Poppins"/>
              <a:sym typeface="Poppins"/>
            </a:endParaRPr>
          </a:p>
          <a:p>
            <a:pPr indent="-285750" lvl="0" marL="457200" rtl="0" algn="l">
              <a:lnSpc>
                <a:spcPct val="115000"/>
              </a:lnSpc>
              <a:spcBef>
                <a:spcPts val="400"/>
              </a:spcBef>
              <a:spcAft>
                <a:spcPts val="0"/>
              </a:spcAft>
              <a:buClr>
                <a:schemeClr val="dk1"/>
              </a:buClr>
              <a:buSzPts val="900"/>
              <a:buFont typeface="Poppins"/>
              <a:buChar char="●"/>
            </a:pPr>
            <a:r>
              <a:rPr lang="fr" sz="900">
                <a:solidFill>
                  <a:schemeClr val="dk1"/>
                </a:solidFill>
                <a:latin typeface="Poppins"/>
                <a:ea typeface="Poppins"/>
                <a:cs typeface="Poppins"/>
                <a:sym typeface="Poppins"/>
              </a:rPr>
              <a:t>Quand Jésus dit que le paraclet demeure éternellement c’est son enseignement (Luc 16:29), (1 Pi 1:25, Ps 119:89, Ésaïe 40:8).</a:t>
            </a:r>
            <a:endParaRPr sz="900">
              <a:solidFill>
                <a:srgbClr val="FF0000"/>
              </a:solidFill>
              <a:latin typeface="Poppins"/>
              <a:ea typeface="Poppins"/>
              <a:cs typeface="Poppins"/>
              <a:sym typeface="Poppins"/>
            </a:endParaRPr>
          </a:p>
          <a:p>
            <a:pPr indent="0" lvl="0" marL="0" rtl="0" algn="l">
              <a:lnSpc>
                <a:spcPct val="115000"/>
              </a:lnSpc>
              <a:spcBef>
                <a:spcPts val="1400"/>
              </a:spcBef>
              <a:spcAft>
                <a:spcPts val="0"/>
              </a:spcAft>
              <a:buClr>
                <a:schemeClr val="dk1"/>
              </a:buClr>
              <a:buSzPts val="1100"/>
              <a:buFont typeface="Arial"/>
              <a:buNone/>
            </a:pPr>
            <a:r>
              <a:rPr lang="fr" sz="1200">
                <a:solidFill>
                  <a:srgbClr val="666666"/>
                </a:solidFill>
                <a:latin typeface="Poppins"/>
                <a:ea typeface="Poppins"/>
                <a:cs typeface="Poppins"/>
                <a:sym typeface="Poppins"/>
              </a:rPr>
              <a:t>Réfutation</a:t>
            </a:r>
            <a:endParaRPr sz="1200">
              <a:solidFill>
                <a:srgbClr val="666666"/>
              </a:solidFill>
              <a:latin typeface="Poppins"/>
              <a:ea typeface="Poppins"/>
              <a:cs typeface="Poppins"/>
              <a:sym typeface="Poppins"/>
            </a:endParaRPr>
          </a:p>
          <a:p>
            <a:pPr indent="0" lvl="0" marL="0" rtl="0" algn="l">
              <a:lnSpc>
                <a:spcPct val="115000"/>
              </a:lnSpc>
              <a:spcBef>
                <a:spcPts val="400"/>
              </a:spcBef>
              <a:spcAft>
                <a:spcPts val="0"/>
              </a:spcAft>
              <a:buClr>
                <a:schemeClr val="dk1"/>
              </a:buClr>
              <a:buSzPts val="1100"/>
              <a:buFont typeface="Arial"/>
              <a:buNone/>
            </a:pPr>
            <a:r>
              <a:rPr lang="fr" sz="900">
                <a:solidFill>
                  <a:schemeClr val="dk1"/>
                </a:solidFill>
                <a:latin typeface="Poppins"/>
                <a:ea typeface="Poppins"/>
                <a:cs typeface="Poppins"/>
                <a:sym typeface="Poppins"/>
              </a:rPr>
              <a:t>Luc utilise dans son évangile </a:t>
            </a:r>
            <a:r>
              <a:rPr b="1" lang="fr" sz="900">
                <a:solidFill>
                  <a:schemeClr val="dk1"/>
                </a:solidFill>
                <a:latin typeface="Poppins"/>
                <a:ea typeface="Poppins"/>
                <a:cs typeface="Poppins"/>
                <a:sym typeface="Poppins"/>
              </a:rPr>
              <a:t>une figure de style, la Métonymie</a:t>
            </a:r>
            <a:r>
              <a:rPr lang="fr" sz="900">
                <a:solidFill>
                  <a:schemeClr val="dk1"/>
                </a:solidFill>
                <a:latin typeface="Poppins"/>
                <a:ea typeface="Poppins"/>
                <a:cs typeface="Poppins"/>
                <a:sym typeface="Poppins"/>
              </a:rPr>
              <a:t>, qui, dans la langue ou son usage, utilise un mot pour signifier une idée distincte mais qui lui est associée. Ici il cite Moïse et les prophètes pour signifier l’enseignement du Tanakh.</a:t>
            </a:r>
            <a:endParaRPr sz="900">
              <a:solidFill>
                <a:schemeClr val="dk1"/>
              </a:solidFill>
              <a:latin typeface="Poppins"/>
              <a:ea typeface="Poppins"/>
              <a:cs typeface="Poppins"/>
              <a:sym typeface="Poppins"/>
            </a:endParaRPr>
          </a:p>
          <a:p>
            <a:pPr indent="0" lvl="0" marL="0" rtl="0" algn="l">
              <a:lnSpc>
                <a:spcPct val="115000"/>
              </a:lnSpc>
              <a:spcBef>
                <a:spcPts val="1000"/>
              </a:spcBef>
              <a:spcAft>
                <a:spcPts val="0"/>
              </a:spcAft>
              <a:buClr>
                <a:schemeClr val="dk1"/>
              </a:buClr>
              <a:buSzPts val="1100"/>
              <a:buFont typeface="Arial"/>
              <a:buNone/>
            </a:pPr>
            <a:r>
              <a:rPr b="1" lang="fr" sz="900">
                <a:solidFill>
                  <a:schemeClr val="dk1"/>
                </a:solidFill>
                <a:latin typeface="Poppins"/>
                <a:ea typeface="Poppins"/>
                <a:cs typeface="Poppins"/>
                <a:sym typeface="Poppins"/>
              </a:rPr>
              <a:t>Ce n’est pas le cas de Jésus</a:t>
            </a:r>
            <a:r>
              <a:rPr lang="fr" sz="900">
                <a:solidFill>
                  <a:schemeClr val="dk1"/>
                </a:solidFill>
                <a:latin typeface="Poppins"/>
                <a:ea typeface="Poppins"/>
                <a:cs typeface="Poppins"/>
                <a:sym typeface="Poppins"/>
              </a:rPr>
              <a:t> dans son discours d’adieux et ça n'aurait pas de sens pour Jésus de </a:t>
            </a:r>
            <a:r>
              <a:rPr b="1" lang="fr" sz="900">
                <a:solidFill>
                  <a:schemeClr val="dk1"/>
                </a:solidFill>
                <a:latin typeface="Poppins"/>
                <a:ea typeface="Poppins"/>
                <a:cs typeface="Poppins"/>
                <a:sym typeface="Poppins"/>
              </a:rPr>
              <a:t>désigner le paraclet pour désigner l’enseignement de Muhammad</a:t>
            </a:r>
            <a:r>
              <a:rPr lang="fr" sz="900">
                <a:solidFill>
                  <a:schemeClr val="dk1"/>
                </a:solidFill>
                <a:latin typeface="Poppins"/>
                <a:ea typeface="Poppins"/>
                <a:cs typeface="Poppins"/>
                <a:sym typeface="Poppins"/>
              </a:rPr>
              <a:t>.</a:t>
            </a:r>
            <a:endParaRPr sz="900">
              <a:solidFill>
                <a:schemeClr val="dk1"/>
              </a:solidFill>
              <a:latin typeface="Poppins"/>
              <a:ea typeface="Poppins"/>
              <a:cs typeface="Poppins"/>
              <a:sym typeface="Poppins"/>
            </a:endParaRPr>
          </a:p>
          <a:p>
            <a:pPr indent="0" lvl="0" marL="0" rtl="0" algn="l">
              <a:lnSpc>
                <a:spcPct val="115000"/>
              </a:lnSpc>
              <a:spcBef>
                <a:spcPts val="1000"/>
              </a:spcBef>
              <a:spcAft>
                <a:spcPts val="0"/>
              </a:spcAft>
              <a:buClr>
                <a:schemeClr val="dk1"/>
              </a:buClr>
              <a:buSzPts val="1100"/>
              <a:buFont typeface="Arial"/>
              <a:buNone/>
            </a:pPr>
            <a:r>
              <a:rPr lang="fr" sz="900">
                <a:solidFill>
                  <a:schemeClr val="dk1"/>
                </a:solidFill>
                <a:latin typeface="Poppins"/>
                <a:ea typeface="Poppins"/>
                <a:cs typeface="Poppins"/>
                <a:sym typeface="Poppins"/>
              </a:rPr>
              <a:t>Lorsqu’ Abraham répond : « Ils ont Moïse et les prophètes » (Luc 16:19), c’est dans le </a:t>
            </a:r>
            <a:r>
              <a:rPr b="1" lang="fr" sz="900">
                <a:solidFill>
                  <a:schemeClr val="dk1"/>
                </a:solidFill>
                <a:latin typeface="Poppins"/>
                <a:ea typeface="Poppins"/>
                <a:cs typeface="Poppins"/>
                <a:sym typeface="Poppins"/>
              </a:rPr>
              <a:t>contexte d’une parabole</a:t>
            </a:r>
            <a:r>
              <a:rPr lang="fr" sz="900">
                <a:solidFill>
                  <a:schemeClr val="dk1"/>
                </a:solidFill>
                <a:latin typeface="Poppins"/>
                <a:ea typeface="Poppins"/>
                <a:cs typeface="Poppins"/>
                <a:sym typeface="Poppins"/>
              </a:rPr>
              <a:t> racontée par Jésus, mais quand il dit : « afin qu'il (Paraclet) demeure éternellement avec vous » dans son discours d’adieu, ce n'est pas une parabole (Jn 14:16).</a:t>
            </a:r>
            <a:endParaRPr sz="900">
              <a:solidFill>
                <a:schemeClr val="dk1"/>
              </a:solidFill>
              <a:latin typeface="Poppins"/>
              <a:ea typeface="Poppins"/>
              <a:cs typeface="Poppins"/>
              <a:sym typeface="Poppins"/>
            </a:endParaRPr>
          </a:p>
          <a:p>
            <a:pPr indent="0" lvl="0" marL="0" rtl="0" algn="l">
              <a:lnSpc>
                <a:spcPct val="115000"/>
              </a:lnSpc>
              <a:spcBef>
                <a:spcPts val="1000"/>
              </a:spcBef>
              <a:spcAft>
                <a:spcPts val="0"/>
              </a:spcAft>
              <a:buClr>
                <a:schemeClr val="dk1"/>
              </a:buClr>
              <a:buSzPts val="1100"/>
              <a:buFont typeface="Arial"/>
              <a:buNone/>
            </a:pPr>
            <a:r>
              <a:rPr lang="fr" sz="900">
                <a:solidFill>
                  <a:schemeClr val="dk1"/>
                </a:solidFill>
                <a:latin typeface="Poppins"/>
                <a:ea typeface="Poppins"/>
                <a:cs typeface="Poppins"/>
                <a:sym typeface="Poppins"/>
              </a:rPr>
              <a:t>L’enseignement qui demeure éternellement c’est celui qui a été </a:t>
            </a:r>
            <a:r>
              <a:rPr b="1" lang="fr" sz="900">
                <a:solidFill>
                  <a:schemeClr val="dk1"/>
                </a:solidFill>
                <a:latin typeface="Poppins"/>
                <a:ea typeface="Poppins"/>
                <a:cs typeface="Poppins"/>
                <a:sym typeface="Poppins"/>
              </a:rPr>
              <a:t>annoncé par l'Evangile</a:t>
            </a:r>
            <a:r>
              <a:rPr lang="fr" sz="900">
                <a:solidFill>
                  <a:schemeClr val="dk1"/>
                </a:solidFill>
                <a:latin typeface="Poppins"/>
                <a:ea typeface="Poppins"/>
                <a:cs typeface="Poppins"/>
                <a:sym typeface="Poppins"/>
              </a:rPr>
              <a:t> (1 Pi 1:25).</a:t>
            </a:r>
            <a:endParaRPr sz="900">
              <a:solidFill>
                <a:schemeClr val="dk1"/>
              </a:solidFill>
              <a:latin typeface="Poppins"/>
              <a:ea typeface="Poppins"/>
              <a:cs typeface="Poppins"/>
              <a:sym typeface="Poppins"/>
            </a:endParaRPr>
          </a:p>
          <a:p>
            <a:pPr indent="0" lvl="0" marL="0" rtl="0" algn="l">
              <a:lnSpc>
                <a:spcPct val="115000"/>
              </a:lnSpc>
              <a:spcBef>
                <a:spcPts val="1000"/>
              </a:spcBef>
              <a:spcAft>
                <a:spcPts val="0"/>
              </a:spcAft>
              <a:buClr>
                <a:schemeClr val="dk1"/>
              </a:buClr>
              <a:buSzPts val="1100"/>
              <a:buFont typeface="Arial"/>
              <a:buNone/>
            </a:pPr>
            <a:r>
              <a:rPr lang="fr" sz="900">
                <a:solidFill>
                  <a:srgbClr val="FF00FF"/>
                </a:solidFill>
                <a:latin typeface="Poppins"/>
                <a:ea typeface="Poppins"/>
                <a:cs typeface="Poppins"/>
                <a:sym typeface="Poppins"/>
              </a:rPr>
              <a:t>[Section à détailler]</a:t>
            </a:r>
            <a:endParaRPr sz="900">
              <a:solidFill>
                <a:srgbClr val="FF00FF"/>
              </a:solidFill>
              <a:latin typeface="Poppins"/>
              <a:ea typeface="Poppins"/>
              <a:cs typeface="Poppins"/>
              <a:sym typeface="Poppins"/>
            </a:endParaRPr>
          </a:p>
          <a:p>
            <a:pPr indent="0" lvl="0" marL="0" rtl="0" algn="l">
              <a:lnSpc>
                <a:spcPct val="115000"/>
              </a:lnSpc>
              <a:spcBef>
                <a:spcPts val="1000"/>
              </a:spcBef>
              <a:spcAft>
                <a:spcPts val="0"/>
              </a:spcAft>
              <a:buClr>
                <a:schemeClr val="dk1"/>
              </a:buClr>
              <a:buSzPts val="1100"/>
              <a:buFont typeface="Arial"/>
              <a:buNone/>
            </a:pPr>
            <a:r>
              <a:rPr lang="fr" sz="900">
                <a:solidFill>
                  <a:srgbClr val="FF0000"/>
                </a:solidFill>
                <a:latin typeface="Poppins"/>
                <a:ea typeface="Poppins"/>
                <a:cs typeface="Poppins"/>
                <a:sym typeface="Poppins"/>
              </a:rPr>
              <a:t>Si la parole de Dieu subsiste éternellement (1 Pi 1:25), pourquoi les musulmans disent que la bible n’est pas préservée ?</a:t>
            </a:r>
            <a:endParaRPr sz="900">
              <a:solidFill>
                <a:srgbClr val="FF0000"/>
              </a:solidFill>
              <a:latin typeface="Poppins"/>
              <a:ea typeface="Poppins"/>
              <a:cs typeface="Poppins"/>
              <a:sym typeface="Poppins"/>
            </a:endParaRPr>
          </a:p>
          <a:p>
            <a:pPr indent="0" lvl="0" marL="0" rtl="0" algn="l">
              <a:lnSpc>
                <a:spcPct val="115000"/>
              </a:lnSpc>
              <a:spcBef>
                <a:spcPts val="1000"/>
              </a:spcBef>
              <a:spcAft>
                <a:spcPts val="0"/>
              </a:spcAft>
              <a:buClr>
                <a:schemeClr val="dk1"/>
              </a:buClr>
              <a:buSzPts val="1100"/>
              <a:buFont typeface="Arial"/>
              <a:buNone/>
            </a:pPr>
            <a:r>
              <a:rPr lang="fr" sz="900">
                <a:solidFill>
                  <a:srgbClr val="FF0000"/>
                </a:solidFill>
                <a:latin typeface="Poppins"/>
                <a:ea typeface="Poppins"/>
                <a:cs typeface="Poppins"/>
                <a:sym typeface="Poppins"/>
              </a:rPr>
              <a:t>Si les enseignements de Muhammad demeurent éternellement, pourquoi Anas, un compagnon du prophète, ne reconnaît plus rien des enseignements de Muhammad après sa mort ?</a:t>
            </a:r>
            <a:endParaRPr sz="900">
              <a:solidFill>
                <a:srgbClr val="FF0000"/>
              </a:solidFill>
              <a:latin typeface="Poppins"/>
              <a:ea typeface="Poppins"/>
              <a:cs typeface="Poppins"/>
              <a:sym typeface="Poppins"/>
            </a:endParaRPr>
          </a:p>
          <a:p>
            <a:pPr indent="0" lvl="0" marL="0" rtl="0" algn="l">
              <a:lnSpc>
                <a:spcPct val="115000"/>
              </a:lnSpc>
              <a:spcBef>
                <a:spcPts val="1000"/>
              </a:spcBef>
              <a:spcAft>
                <a:spcPts val="1000"/>
              </a:spcAft>
              <a:buClr>
                <a:schemeClr val="dk1"/>
              </a:buClr>
              <a:buSzPts val="1100"/>
              <a:buFont typeface="Arial"/>
              <a:buNone/>
            </a:pPr>
            <a:r>
              <a:rPr lang="fr" sz="900">
                <a:solidFill>
                  <a:srgbClr val="FF0000"/>
                </a:solidFill>
                <a:latin typeface="Poppins"/>
                <a:ea typeface="Poppins"/>
                <a:cs typeface="Poppins"/>
                <a:sym typeface="Poppins"/>
              </a:rPr>
              <a:t>Si les enseignements de Muhammad demeurent éternellement pourquoi y a t il autant de sectes islamiques ? et autant d'apostasies après la mort de Muhammad.</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1" name="Shape 521"/>
        <p:cNvGrpSpPr/>
        <p:nvPr/>
      </p:nvGrpSpPr>
      <p:grpSpPr>
        <a:xfrm>
          <a:off x="0" y="0"/>
          <a:ext cx="0" cy="0"/>
          <a:chOff x="0" y="0"/>
          <a:chExt cx="0" cy="0"/>
        </a:xfrm>
      </p:grpSpPr>
      <p:sp>
        <p:nvSpPr>
          <p:cNvPr id="522" name="Google Shape;522;g20299d7c7f0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3" name="Google Shape;523;g20299d7c7f0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8" name="Shape 528"/>
        <p:cNvGrpSpPr/>
        <p:nvPr/>
      </p:nvGrpSpPr>
      <p:grpSpPr>
        <a:xfrm>
          <a:off x="0" y="0"/>
          <a:ext cx="0" cy="0"/>
          <a:chOff x="0" y="0"/>
          <a:chExt cx="0" cy="0"/>
        </a:xfrm>
      </p:grpSpPr>
      <p:sp>
        <p:nvSpPr>
          <p:cNvPr id="529" name="Google Shape;529;g20299d7c7f0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0" name="Google Shape;530;g20299d7c7f0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600"/>
              </a:spcBef>
              <a:spcAft>
                <a:spcPts val="0"/>
              </a:spcAft>
              <a:buClr>
                <a:schemeClr val="dk1"/>
              </a:buClr>
              <a:buSzPts val="1100"/>
              <a:buFont typeface="Arial"/>
              <a:buNone/>
            </a:pPr>
            <a:r>
              <a:rPr lang="fr" sz="1400">
                <a:solidFill>
                  <a:srgbClr val="434343"/>
                </a:solidFill>
                <a:latin typeface="Poppins"/>
                <a:ea typeface="Poppins"/>
                <a:cs typeface="Poppins"/>
                <a:sym typeface="Poppins"/>
              </a:rPr>
              <a:t>Affirmation 6 / </a:t>
            </a:r>
            <a:r>
              <a:rPr baseline="-25000" lang="fr" sz="1400">
                <a:solidFill>
                  <a:srgbClr val="434343"/>
                </a:solidFill>
                <a:latin typeface="Poppins"/>
                <a:ea typeface="Poppins"/>
                <a:cs typeface="Poppins"/>
                <a:sym typeface="Poppins"/>
              </a:rPr>
              <a:t>Esprit muet</a:t>
            </a:r>
            <a:endParaRPr baseline="-25000" sz="1400">
              <a:solidFill>
                <a:srgbClr val="434343"/>
              </a:solidFill>
              <a:latin typeface="Poppins"/>
              <a:ea typeface="Poppins"/>
              <a:cs typeface="Poppins"/>
              <a:sym typeface="Poppins"/>
            </a:endParaRPr>
          </a:p>
          <a:p>
            <a:pPr indent="0" lvl="0" marL="0" rtl="0" algn="l">
              <a:lnSpc>
                <a:spcPct val="115000"/>
              </a:lnSpc>
              <a:spcBef>
                <a:spcPts val="1400"/>
              </a:spcBef>
              <a:spcAft>
                <a:spcPts val="0"/>
              </a:spcAft>
              <a:buClr>
                <a:schemeClr val="dk1"/>
              </a:buClr>
              <a:buSzPts val="1100"/>
              <a:buFont typeface="Arial"/>
              <a:buNone/>
            </a:pPr>
            <a:r>
              <a:rPr lang="fr" sz="1200">
                <a:solidFill>
                  <a:srgbClr val="666666"/>
                </a:solidFill>
                <a:latin typeface="Poppins"/>
                <a:ea typeface="Poppins"/>
                <a:cs typeface="Poppins"/>
                <a:sym typeface="Poppins"/>
              </a:rPr>
              <a:t>Affirmation</a:t>
            </a:r>
            <a:endParaRPr sz="1200">
              <a:solidFill>
                <a:srgbClr val="666666"/>
              </a:solidFill>
              <a:latin typeface="Poppins"/>
              <a:ea typeface="Poppins"/>
              <a:cs typeface="Poppins"/>
              <a:sym typeface="Poppins"/>
            </a:endParaRPr>
          </a:p>
          <a:p>
            <a:pPr indent="-285750" lvl="0" marL="457200" rtl="0" algn="l">
              <a:lnSpc>
                <a:spcPct val="115000"/>
              </a:lnSpc>
              <a:spcBef>
                <a:spcPts val="400"/>
              </a:spcBef>
              <a:spcAft>
                <a:spcPts val="0"/>
              </a:spcAft>
              <a:buClr>
                <a:schemeClr val="dk1"/>
              </a:buClr>
              <a:buSzPts val="900"/>
              <a:buFont typeface="Poppins"/>
              <a:buChar char="●"/>
            </a:pPr>
            <a:r>
              <a:rPr lang="fr" sz="900">
                <a:solidFill>
                  <a:schemeClr val="dk1"/>
                </a:solidFill>
                <a:latin typeface="Poppins"/>
                <a:ea typeface="Poppins"/>
                <a:cs typeface="Poppins"/>
                <a:sym typeface="Poppins"/>
              </a:rPr>
              <a:t>Le Saint Esprit ne parle pas donc il n’est pas le paraclet</a:t>
            </a:r>
            <a:endParaRPr sz="900">
              <a:solidFill>
                <a:schemeClr val="dk1"/>
              </a:solidFill>
              <a:latin typeface="Poppins"/>
              <a:ea typeface="Poppins"/>
              <a:cs typeface="Poppins"/>
              <a:sym typeface="Poppins"/>
            </a:endParaRPr>
          </a:p>
          <a:p>
            <a:pPr indent="0" lvl="0" marL="0" rtl="0" algn="l">
              <a:lnSpc>
                <a:spcPct val="115000"/>
              </a:lnSpc>
              <a:spcBef>
                <a:spcPts val="1400"/>
              </a:spcBef>
              <a:spcAft>
                <a:spcPts val="0"/>
              </a:spcAft>
              <a:buClr>
                <a:schemeClr val="dk1"/>
              </a:buClr>
              <a:buSzPts val="1100"/>
              <a:buFont typeface="Arial"/>
              <a:buNone/>
            </a:pPr>
            <a:r>
              <a:rPr lang="fr" sz="1200">
                <a:solidFill>
                  <a:srgbClr val="666666"/>
                </a:solidFill>
                <a:latin typeface="Poppins"/>
                <a:ea typeface="Poppins"/>
                <a:cs typeface="Poppins"/>
                <a:sym typeface="Poppins"/>
              </a:rPr>
              <a:t>Réfutation</a:t>
            </a:r>
            <a:endParaRPr sz="1200">
              <a:solidFill>
                <a:srgbClr val="FF00FF"/>
              </a:solidFill>
              <a:latin typeface="Poppins"/>
              <a:ea typeface="Poppins"/>
              <a:cs typeface="Poppins"/>
              <a:sym typeface="Poppins"/>
            </a:endParaRPr>
          </a:p>
          <a:p>
            <a:pPr indent="0" lvl="0" marL="0" rtl="0" algn="l">
              <a:lnSpc>
                <a:spcPct val="115000"/>
              </a:lnSpc>
              <a:spcBef>
                <a:spcPts val="1000"/>
              </a:spcBef>
              <a:spcAft>
                <a:spcPts val="0"/>
              </a:spcAft>
              <a:buClr>
                <a:schemeClr val="dk1"/>
              </a:buClr>
              <a:buSzPts val="1100"/>
              <a:buFont typeface="Arial"/>
              <a:buNone/>
            </a:pPr>
            <a:r>
              <a:rPr lang="fr" sz="900">
                <a:solidFill>
                  <a:srgbClr val="0000FF"/>
                </a:solidFill>
                <a:latin typeface="Poppins"/>
                <a:ea typeface="Poppins"/>
                <a:cs typeface="Poppins"/>
                <a:sym typeface="Poppins"/>
              </a:rPr>
              <a:t>Actes 13:2</a:t>
            </a:r>
            <a:endParaRPr sz="900">
              <a:solidFill>
                <a:srgbClr val="0000FF"/>
              </a:solidFill>
              <a:latin typeface="Poppins"/>
              <a:ea typeface="Poppins"/>
              <a:cs typeface="Poppins"/>
              <a:sym typeface="Poppins"/>
            </a:endParaRPr>
          </a:p>
          <a:p>
            <a:pPr indent="0" lvl="0" marL="457200" rtl="0" algn="l">
              <a:lnSpc>
                <a:spcPct val="115000"/>
              </a:lnSpc>
              <a:spcBef>
                <a:spcPts val="1000"/>
              </a:spcBef>
              <a:spcAft>
                <a:spcPts val="0"/>
              </a:spcAft>
              <a:buClr>
                <a:schemeClr val="dk1"/>
              </a:buClr>
              <a:buSzPts val="1100"/>
              <a:buFont typeface="Arial"/>
              <a:buNone/>
            </a:pPr>
            <a:r>
              <a:rPr lang="fr" sz="900">
                <a:solidFill>
                  <a:srgbClr val="0000FF"/>
                </a:solidFill>
                <a:latin typeface="Poppins"/>
                <a:ea typeface="Poppins"/>
                <a:cs typeface="Poppins"/>
                <a:sym typeface="Poppins"/>
              </a:rPr>
              <a:t>Pendant qu'ils servaient le Seigneur dans leur ministère et qu'ils jeûnaient,</a:t>
            </a:r>
            <a:r>
              <a:rPr b="1" lang="fr" sz="900">
                <a:solidFill>
                  <a:srgbClr val="0000FF"/>
                </a:solidFill>
                <a:latin typeface="Poppins"/>
                <a:ea typeface="Poppins"/>
                <a:cs typeface="Poppins"/>
                <a:sym typeface="Poppins"/>
              </a:rPr>
              <a:t> le Saint-Esprit dit</a:t>
            </a:r>
            <a:r>
              <a:rPr lang="fr" sz="900">
                <a:solidFill>
                  <a:srgbClr val="0000FF"/>
                </a:solidFill>
                <a:latin typeface="Poppins"/>
                <a:ea typeface="Poppins"/>
                <a:cs typeface="Poppins"/>
                <a:sym typeface="Poppins"/>
              </a:rPr>
              <a:t>: Mettez-moi à part Barnabas et Saul pour l'œuvre à laquelle je les ai appelés.</a:t>
            </a:r>
            <a:endParaRPr sz="900">
              <a:solidFill>
                <a:srgbClr val="0000FF"/>
              </a:solidFill>
              <a:latin typeface="Poppins"/>
              <a:ea typeface="Poppins"/>
              <a:cs typeface="Poppins"/>
              <a:sym typeface="Poppins"/>
            </a:endParaRPr>
          </a:p>
          <a:p>
            <a:pPr indent="0" lvl="0" marL="0" rtl="0" algn="l">
              <a:lnSpc>
                <a:spcPct val="115000"/>
              </a:lnSpc>
              <a:spcBef>
                <a:spcPts val="1000"/>
              </a:spcBef>
              <a:spcAft>
                <a:spcPts val="0"/>
              </a:spcAft>
              <a:buClr>
                <a:schemeClr val="dk1"/>
              </a:buClr>
              <a:buSzPts val="1100"/>
              <a:buFont typeface="Arial"/>
              <a:buNone/>
            </a:pPr>
            <a:r>
              <a:t/>
            </a:r>
            <a:endParaRPr sz="900">
              <a:solidFill>
                <a:schemeClr val="dk1"/>
              </a:solidFill>
              <a:latin typeface="Poppins"/>
              <a:ea typeface="Poppins"/>
              <a:cs typeface="Poppins"/>
              <a:sym typeface="Poppins"/>
            </a:endParaRPr>
          </a:p>
          <a:p>
            <a:pPr indent="0" lvl="0" marL="0" rtl="0" algn="l">
              <a:lnSpc>
                <a:spcPct val="115000"/>
              </a:lnSpc>
              <a:spcBef>
                <a:spcPts val="1000"/>
              </a:spcBef>
              <a:spcAft>
                <a:spcPts val="1000"/>
              </a:spcAft>
              <a:buClr>
                <a:schemeClr val="dk1"/>
              </a:buClr>
              <a:buSzPts val="1100"/>
              <a:buFont typeface="Arial"/>
              <a:buNone/>
            </a:pPr>
            <a:r>
              <a:rPr lang="fr" sz="900">
                <a:solidFill>
                  <a:schemeClr val="dk1"/>
                </a:solidFill>
                <a:latin typeface="Poppins"/>
                <a:ea typeface="Poppins"/>
                <a:cs typeface="Poppins"/>
                <a:sym typeface="Poppins"/>
              </a:rPr>
              <a:t>Le Saint Esprit ne parle pas au travers de cordes vocales, cependant la bible dit qu’il parle dans Actes des apôtres Actes 13:2.</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014ae79438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014ae79438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014ae79438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014ae79438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fr" sz="1500">
                <a:solidFill>
                  <a:schemeClr val="dk1"/>
                </a:solidFill>
                <a:latin typeface="Poppins"/>
                <a:ea typeface="Poppins"/>
                <a:cs typeface="Poppins"/>
                <a:sym typeface="Poppins"/>
              </a:rPr>
              <a:t>Contexte</a:t>
            </a:r>
            <a:endParaRPr sz="900">
              <a:solidFill>
                <a:schemeClr val="dk1"/>
              </a:solidFill>
              <a:latin typeface="Poppins"/>
              <a:ea typeface="Poppins"/>
              <a:cs typeface="Poppins"/>
              <a:sym typeface="Poppins"/>
            </a:endParaRPr>
          </a:p>
          <a:p>
            <a:pPr indent="0" lvl="0" marL="0" rtl="0" algn="l">
              <a:lnSpc>
                <a:spcPct val="115000"/>
              </a:lnSpc>
              <a:spcBef>
                <a:spcPts val="1000"/>
              </a:spcBef>
              <a:spcAft>
                <a:spcPts val="0"/>
              </a:spcAft>
              <a:buClr>
                <a:schemeClr val="dk1"/>
              </a:buClr>
              <a:buSzPts val="1100"/>
              <a:buFont typeface="Arial"/>
              <a:buNone/>
            </a:pPr>
            <a:r>
              <a:rPr lang="fr" sz="900">
                <a:solidFill>
                  <a:srgbClr val="0000FF"/>
                </a:solidFill>
                <a:latin typeface="Poppins"/>
                <a:ea typeface="Poppins"/>
                <a:cs typeface="Poppins"/>
                <a:sym typeface="Poppins"/>
              </a:rPr>
              <a:t>Jean 13:1-2</a:t>
            </a:r>
            <a:endParaRPr sz="900">
              <a:solidFill>
                <a:srgbClr val="0000FF"/>
              </a:solidFill>
              <a:latin typeface="Poppins"/>
              <a:ea typeface="Poppins"/>
              <a:cs typeface="Poppins"/>
              <a:sym typeface="Poppins"/>
            </a:endParaRPr>
          </a:p>
          <a:p>
            <a:pPr indent="0" lvl="0" marL="457200" rtl="0" algn="l">
              <a:lnSpc>
                <a:spcPct val="115000"/>
              </a:lnSpc>
              <a:spcBef>
                <a:spcPts val="1000"/>
              </a:spcBef>
              <a:spcAft>
                <a:spcPts val="0"/>
              </a:spcAft>
              <a:buClr>
                <a:schemeClr val="dk1"/>
              </a:buClr>
              <a:buSzPts val="1100"/>
              <a:buFont typeface="Arial"/>
              <a:buNone/>
            </a:pPr>
            <a:r>
              <a:rPr b="1" lang="fr" sz="900">
                <a:solidFill>
                  <a:srgbClr val="0000FF"/>
                </a:solidFill>
                <a:latin typeface="Poppins"/>
                <a:ea typeface="Poppins"/>
                <a:cs typeface="Poppins"/>
                <a:sym typeface="Poppins"/>
              </a:rPr>
              <a:t>Avant la fête de Pâque</a:t>
            </a:r>
            <a:r>
              <a:rPr lang="fr" sz="900">
                <a:solidFill>
                  <a:srgbClr val="0000FF"/>
                </a:solidFill>
                <a:latin typeface="Poppins"/>
                <a:ea typeface="Poppins"/>
                <a:cs typeface="Poppins"/>
                <a:sym typeface="Poppins"/>
              </a:rPr>
              <a:t>, Jésus, sachant que son heure était venue de passer de ce monde au Père, et ayant aimé les siens qui étaient dans le monde, mit le comble à son amour pour eux. </a:t>
            </a:r>
            <a:r>
              <a:rPr b="1" lang="fr" sz="900">
                <a:solidFill>
                  <a:srgbClr val="0000FF"/>
                </a:solidFill>
                <a:latin typeface="Poppins"/>
                <a:ea typeface="Poppins"/>
                <a:cs typeface="Poppins"/>
                <a:sym typeface="Poppins"/>
              </a:rPr>
              <a:t>Pendant le souper</a:t>
            </a:r>
            <a:r>
              <a:rPr lang="fr" sz="900">
                <a:solidFill>
                  <a:srgbClr val="0000FF"/>
                </a:solidFill>
                <a:latin typeface="Poppins"/>
                <a:ea typeface="Poppins"/>
                <a:cs typeface="Poppins"/>
                <a:sym typeface="Poppins"/>
              </a:rPr>
              <a:t>, lorsque le diable avait déjà inspiré au coeur de Judas Iscariot, fils de Simon, le dessein de le livrer, </a:t>
            </a:r>
            <a:endParaRPr sz="900">
              <a:solidFill>
                <a:schemeClr val="dk1"/>
              </a:solidFill>
              <a:latin typeface="Poppins"/>
              <a:ea typeface="Poppins"/>
              <a:cs typeface="Poppins"/>
              <a:sym typeface="Poppins"/>
            </a:endParaRPr>
          </a:p>
          <a:p>
            <a:pPr indent="0" lvl="0" marL="0" rtl="0" algn="l">
              <a:lnSpc>
                <a:spcPct val="115000"/>
              </a:lnSpc>
              <a:spcBef>
                <a:spcPts val="1000"/>
              </a:spcBef>
              <a:spcAft>
                <a:spcPts val="0"/>
              </a:spcAft>
              <a:buClr>
                <a:schemeClr val="dk1"/>
              </a:buClr>
              <a:buSzPts val="1100"/>
              <a:buFont typeface="Arial"/>
              <a:buNone/>
            </a:pPr>
            <a:r>
              <a:rPr i="1" lang="fr" sz="900" u="sng">
                <a:solidFill>
                  <a:schemeClr val="dk1"/>
                </a:solidFill>
                <a:latin typeface="Poppins"/>
                <a:ea typeface="Poppins"/>
                <a:cs typeface="Poppins"/>
                <a:sym typeface="Poppins"/>
              </a:rPr>
              <a:t>Jésus soupe avec ceux de sa maison.</a:t>
            </a:r>
            <a:endParaRPr i="1" sz="900" u="sng">
              <a:solidFill>
                <a:schemeClr val="dk1"/>
              </a:solidFill>
              <a:latin typeface="Poppins"/>
              <a:ea typeface="Poppins"/>
              <a:cs typeface="Poppins"/>
              <a:sym typeface="Poppins"/>
            </a:endParaRPr>
          </a:p>
          <a:p>
            <a:pPr indent="0" lvl="0" marL="0" rtl="0" algn="l">
              <a:lnSpc>
                <a:spcPct val="115000"/>
              </a:lnSpc>
              <a:spcBef>
                <a:spcPts val="1000"/>
              </a:spcBef>
              <a:spcAft>
                <a:spcPts val="0"/>
              </a:spcAft>
              <a:buClr>
                <a:schemeClr val="dk1"/>
              </a:buClr>
              <a:buSzPts val="1100"/>
              <a:buFont typeface="Arial"/>
              <a:buNone/>
            </a:pPr>
            <a:r>
              <a:rPr lang="fr" sz="900">
                <a:solidFill>
                  <a:srgbClr val="0000FF"/>
                </a:solidFill>
                <a:latin typeface="Poppins"/>
                <a:ea typeface="Poppins"/>
                <a:cs typeface="Poppins"/>
                <a:sym typeface="Poppins"/>
              </a:rPr>
              <a:t>Jean 13:12</a:t>
            </a:r>
            <a:endParaRPr sz="900">
              <a:solidFill>
                <a:srgbClr val="0000FF"/>
              </a:solidFill>
              <a:latin typeface="Poppins"/>
              <a:ea typeface="Poppins"/>
              <a:cs typeface="Poppins"/>
              <a:sym typeface="Poppins"/>
            </a:endParaRPr>
          </a:p>
          <a:p>
            <a:pPr indent="0" lvl="0" marL="457200" rtl="0" algn="l">
              <a:lnSpc>
                <a:spcPct val="115000"/>
              </a:lnSpc>
              <a:spcBef>
                <a:spcPts val="1000"/>
              </a:spcBef>
              <a:spcAft>
                <a:spcPts val="0"/>
              </a:spcAft>
              <a:buClr>
                <a:schemeClr val="dk1"/>
              </a:buClr>
              <a:buSzPts val="1100"/>
              <a:buFont typeface="Arial"/>
              <a:buNone/>
            </a:pPr>
            <a:r>
              <a:rPr lang="fr" sz="900">
                <a:solidFill>
                  <a:srgbClr val="0000FF"/>
                </a:solidFill>
                <a:latin typeface="Poppins"/>
                <a:ea typeface="Poppins"/>
                <a:cs typeface="Poppins"/>
                <a:sym typeface="Poppins"/>
              </a:rPr>
              <a:t>Ensuite il versa de l'eau dans un bassin, et il </a:t>
            </a:r>
            <a:r>
              <a:rPr b="1" lang="fr" sz="900">
                <a:solidFill>
                  <a:srgbClr val="0000FF"/>
                </a:solidFill>
                <a:latin typeface="Poppins"/>
                <a:ea typeface="Poppins"/>
                <a:cs typeface="Poppins"/>
                <a:sym typeface="Poppins"/>
              </a:rPr>
              <a:t>(Jésus) se mit à laver les pieds des disciples</a:t>
            </a:r>
            <a:r>
              <a:rPr lang="fr" sz="900">
                <a:solidFill>
                  <a:srgbClr val="0000FF"/>
                </a:solidFill>
                <a:latin typeface="Poppins"/>
                <a:ea typeface="Poppins"/>
                <a:cs typeface="Poppins"/>
                <a:sym typeface="Poppins"/>
              </a:rPr>
              <a:t>, et à les essuyer avec le linge dont il était ceint.</a:t>
            </a:r>
            <a:endParaRPr i="1" sz="900" u="sng">
              <a:solidFill>
                <a:schemeClr val="dk1"/>
              </a:solidFill>
              <a:latin typeface="Poppins"/>
              <a:ea typeface="Poppins"/>
              <a:cs typeface="Poppins"/>
              <a:sym typeface="Poppins"/>
            </a:endParaRPr>
          </a:p>
          <a:p>
            <a:pPr indent="0" lvl="0" marL="0" rtl="0" algn="l">
              <a:lnSpc>
                <a:spcPct val="115000"/>
              </a:lnSpc>
              <a:spcBef>
                <a:spcPts val="1000"/>
              </a:spcBef>
              <a:spcAft>
                <a:spcPts val="0"/>
              </a:spcAft>
              <a:buClr>
                <a:schemeClr val="dk1"/>
              </a:buClr>
              <a:buSzPts val="1100"/>
              <a:buFont typeface="Arial"/>
              <a:buNone/>
            </a:pPr>
            <a:r>
              <a:rPr i="1" lang="fr" sz="900" u="sng">
                <a:solidFill>
                  <a:schemeClr val="dk1"/>
                </a:solidFill>
                <a:latin typeface="Poppins"/>
                <a:ea typeface="Poppins"/>
                <a:cs typeface="Poppins"/>
                <a:sym typeface="Poppins"/>
              </a:rPr>
              <a:t>Jésus lave les pieds des apôtres.</a:t>
            </a:r>
            <a:endParaRPr i="1" sz="900" u="sng">
              <a:solidFill>
                <a:schemeClr val="dk1"/>
              </a:solidFill>
              <a:latin typeface="Poppins"/>
              <a:ea typeface="Poppins"/>
              <a:cs typeface="Poppins"/>
              <a:sym typeface="Poppins"/>
            </a:endParaRPr>
          </a:p>
          <a:p>
            <a:pPr indent="0" lvl="0" marL="0" rtl="0" algn="l">
              <a:lnSpc>
                <a:spcPct val="115000"/>
              </a:lnSpc>
              <a:spcBef>
                <a:spcPts val="1000"/>
              </a:spcBef>
              <a:spcAft>
                <a:spcPts val="0"/>
              </a:spcAft>
              <a:buClr>
                <a:schemeClr val="dk1"/>
              </a:buClr>
              <a:buSzPts val="1100"/>
              <a:buFont typeface="Arial"/>
              <a:buNone/>
            </a:pPr>
            <a:r>
              <a:rPr lang="fr" sz="900">
                <a:solidFill>
                  <a:srgbClr val="0000FF"/>
                </a:solidFill>
                <a:latin typeface="Poppins"/>
                <a:ea typeface="Poppins"/>
                <a:cs typeface="Poppins"/>
                <a:sym typeface="Poppins"/>
              </a:rPr>
              <a:t>Jean 13:12</a:t>
            </a:r>
            <a:endParaRPr sz="900">
              <a:solidFill>
                <a:srgbClr val="0000FF"/>
              </a:solidFill>
              <a:latin typeface="Poppins"/>
              <a:ea typeface="Poppins"/>
              <a:cs typeface="Poppins"/>
              <a:sym typeface="Poppins"/>
            </a:endParaRPr>
          </a:p>
          <a:p>
            <a:pPr indent="0" lvl="0" marL="457200" rtl="0" algn="l">
              <a:lnSpc>
                <a:spcPct val="115000"/>
              </a:lnSpc>
              <a:spcBef>
                <a:spcPts val="1000"/>
              </a:spcBef>
              <a:spcAft>
                <a:spcPts val="0"/>
              </a:spcAft>
              <a:buClr>
                <a:schemeClr val="dk1"/>
              </a:buClr>
              <a:buSzPts val="1100"/>
              <a:buFont typeface="Arial"/>
              <a:buNone/>
            </a:pPr>
            <a:r>
              <a:rPr b="1" lang="fr" sz="900">
                <a:solidFill>
                  <a:srgbClr val="0000FF"/>
                </a:solidFill>
                <a:latin typeface="Poppins"/>
                <a:ea typeface="Poppins"/>
                <a:cs typeface="Poppins"/>
                <a:sym typeface="Poppins"/>
              </a:rPr>
              <a:t>Après qu'il leur eut lavé les pieds</a:t>
            </a:r>
            <a:r>
              <a:rPr lang="fr" sz="900">
                <a:solidFill>
                  <a:srgbClr val="0000FF"/>
                </a:solidFill>
                <a:latin typeface="Poppins"/>
                <a:ea typeface="Poppins"/>
                <a:cs typeface="Poppins"/>
                <a:sym typeface="Poppins"/>
              </a:rPr>
              <a:t>, et qu'il eut pris ses vêtements, il se remit à table, et </a:t>
            </a:r>
            <a:r>
              <a:rPr b="1" lang="fr" sz="900">
                <a:solidFill>
                  <a:srgbClr val="0000FF"/>
                </a:solidFill>
                <a:latin typeface="Poppins"/>
                <a:ea typeface="Poppins"/>
                <a:cs typeface="Poppins"/>
                <a:sym typeface="Poppins"/>
              </a:rPr>
              <a:t>leur dit: Comprenez-vous ce que je </a:t>
            </a:r>
            <a:r>
              <a:rPr b="1" i="1" lang="fr" sz="900" u="sng">
                <a:solidFill>
                  <a:srgbClr val="0000FF"/>
                </a:solidFill>
                <a:latin typeface="Poppins"/>
                <a:ea typeface="Poppins"/>
                <a:cs typeface="Poppins"/>
                <a:sym typeface="Poppins"/>
              </a:rPr>
              <a:t>vous</a:t>
            </a:r>
            <a:r>
              <a:rPr b="1" lang="fr" sz="900">
                <a:solidFill>
                  <a:srgbClr val="0000FF"/>
                </a:solidFill>
                <a:latin typeface="Poppins"/>
                <a:ea typeface="Poppins"/>
                <a:cs typeface="Poppins"/>
                <a:sym typeface="Poppins"/>
              </a:rPr>
              <a:t> ai fait ?</a:t>
            </a:r>
            <a:endParaRPr b="1" i="1" sz="900" u="sng">
              <a:solidFill>
                <a:srgbClr val="0000FF"/>
              </a:solidFill>
              <a:latin typeface="Poppins"/>
              <a:ea typeface="Poppins"/>
              <a:cs typeface="Poppins"/>
              <a:sym typeface="Poppins"/>
            </a:endParaRPr>
          </a:p>
          <a:p>
            <a:pPr indent="0" lvl="0" marL="0" rtl="0" algn="l">
              <a:lnSpc>
                <a:spcPct val="115000"/>
              </a:lnSpc>
              <a:spcBef>
                <a:spcPts val="1000"/>
              </a:spcBef>
              <a:spcAft>
                <a:spcPts val="0"/>
              </a:spcAft>
              <a:buClr>
                <a:schemeClr val="dk1"/>
              </a:buClr>
              <a:buSzPts val="1100"/>
              <a:buFont typeface="Arial"/>
              <a:buNone/>
            </a:pPr>
            <a:r>
              <a:rPr i="1" lang="fr" sz="900" u="sng">
                <a:solidFill>
                  <a:schemeClr val="dk1"/>
                </a:solidFill>
                <a:latin typeface="Poppins"/>
                <a:ea typeface="Poppins"/>
                <a:cs typeface="Poppins"/>
                <a:sym typeface="Poppins"/>
              </a:rPr>
              <a:t>Début du dialogue entre Jésus et ceux de sa maison.</a:t>
            </a:r>
            <a:endParaRPr i="1" sz="900" u="sng">
              <a:solidFill>
                <a:schemeClr val="dk1"/>
              </a:solidFill>
              <a:latin typeface="Poppins"/>
              <a:ea typeface="Poppins"/>
              <a:cs typeface="Poppins"/>
              <a:sym typeface="Poppins"/>
            </a:endParaRPr>
          </a:p>
          <a:p>
            <a:pPr indent="0" lvl="0" marL="0" rtl="0" algn="l">
              <a:lnSpc>
                <a:spcPct val="115000"/>
              </a:lnSpc>
              <a:spcBef>
                <a:spcPts val="1000"/>
              </a:spcBef>
              <a:spcAft>
                <a:spcPts val="0"/>
              </a:spcAft>
              <a:buClr>
                <a:schemeClr val="dk1"/>
              </a:buClr>
              <a:buSzPts val="1100"/>
              <a:buFont typeface="Arial"/>
              <a:buNone/>
            </a:pPr>
            <a:r>
              <a:rPr b="1" lang="fr" sz="900">
                <a:solidFill>
                  <a:schemeClr val="dk1"/>
                </a:solidFill>
                <a:uFill>
                  <a:noFill/>
                </a:uFill>
                <a:latin typeface="Poppins"/>
                <a:ea typeface="Poppins"/>
                <a:cs typeface="Poppins"/>
                <a:sym typeface="Poppins"/>
                <a:hlinkClick r:id="rId2">
                  <a:extLst>
                    <a:ext uri="{A12FA001-AC4F-418D-AE19-62706E023703}">
                      <ahyp:hlinkClr val="tx"/>
                    </a:ext>
                  </a:extLst>
                </a:hlinkClick>
              </a:rPr>
              <a:t>🔺 A noter :</a:t>
            </a:r>
            <a:r>
              <a:rPr lang="fr" sz="900">
                <a:solidFill>
                  <a:schemeClr val="dk1"/>
                </a:solidFill>
                <a:uFill>
                  <a:noFill/>
                </a:uFill>
                <a:latin typeface="Poppins"/>
                <a:ea typeface="Poppins"/>
                <a:cs typeface="Poppins"/>
                <a:sym typeface="Poppins"/>
                <a:hlinkClick r:id="rId3">
                  <a:extLst>
                    <a:ext uri="{A12FA001-AC4F-418D-AE19-62706E023703}">
                      <ahyp:hlinkClr val="tx"/>
                    </a:ext>
                  </a:extLst>
                </a:hlinkClick>
              </a:rPr>
              <a:t> Ici en étudiant la </a:t>
            </a:r>
            <a:r>
              <a:rPr b="1" lang="fr" sz="900">
                <a:solidFill>
                  <a:schemeClr val="dk1"/>
                </a:solidFill>
                <a:uFill>
                  <a:noFill/>
                </a:uFill>
                <a:latin typeface="Poppins"/>
                <a:ea typeface="Poppins"/>
                <a:cs typeface="Poppins"/>
                <a:sym typeface="Poppins"/>
                <a:hlinkClick r:id="rId4">
                  <a:extLst>
                    <a:ext uri="{A12FA001-AC4F-418D-AE19-62706E023703}">
                      <ahyp:hlinkClr val="tx"/>
                    </a:ext>
                  </a:extLst>
                </a:hlinkClick>
              </a:rPr>
              <a:t>narratologie</a:t>
            </a:r>
            <a:r>
              <a:rPr lang="fr" sz="900">
                <a:solidFill>
                  <a:schemeClr val="dk1"/>
                </a:solidFill>
                <a:uFill>
                  <a:noFill/>
                </a:uFill>
                <a:latin typeface="Poppins"/>
                <a:ea typeface="Poppins"/>
                <a:cs typeface="Poppins"/>
                <a:sym typeface="Poppins"/>
                <a:hlinkClick r:id="rId5">
                  <a:extLst>
                    <a:ext uri="{A12FA001-AC4F-418D-AE19-62706E023703}">
                      <ahyp:hlinkClr val="tx"/>
                    </a:ext>
                  </a:extLst>
                </a:hlinkClick>
              </a:rPr>
              <a:t>, on remarque le premier “</a:t>
            </a:r>
            <a:r>
              <a:rPr i="1" lang="fr" sz="900">
                <a:solidFill>
                  <a:schemeClr val="dk1"/>
                </a:solidFill>
                <a:uFill>
                  <a:noFill/>
                </a:uFill>
                <a:latin typeface="Poppins"/>
                <a:ea typeface="Poppins"/>
                <a:cs typeface="Poppins"/>
                <a:sym typeface="Poppins"/>
                <a:hlinkClick r:id="rId6">
                  <a:extLst>
                    <a:ext uri="{A12FA001-AC4F-418D-AE19-62706E023703}">
                      <ahyp:hlinkClr val="tx"/>
                    </a:ext>
                  </a:extLst>
                </a:hlinkClick>
              </a:rPr>
              <a:t>vous</a:t>
            </a:r>
            <a:r>
              <a:rPr lang="fr" sz="900">
                <a:solidFill>
                  <a:schemeClr val="dk1"/>
                </a:solidFill>
                <a:uFill>
                  <a:noFill/>
                </a:uFill>
                <a:latin typeface="Poppins"/>
                <a:ea typeface="Poppins"/>
                <a:cs typeface="Poppins"/>
                <a:sym typeface="Poppins"/>
                <a:hlinkClick r:id="rId7">
                  <a:extLst>
                    <a:ext uri="{A12FA001-AC4F-418D-AE19-62706E023703}">
                      <ahyp:hlinkClr val="tx"/>
                    </a:ext>
                  </a:extLst>
                </a:hlinkClick>
              </a:rPr>
              <a:t>” et il va nous permettre de savoir </a:t>
            </a:r>
            <a:r>
              <a:rPr b="1" lang="fr" sz="900">
                <a:solidFill>
                  <a:schemeClr val="dk1"/>
                </a:solidFill>
                <a:uFill>
                  <a:noFill/>
                </a:uFill>
                <a:latin typeface="Poppins"/>
                <a:ea typeface="Poppins"/>
                <a:cs typeface="Poppins"/>
                <a:sym typeface="Poppins"/>
                <a:hlinkClick r:id="rId8">
                  <a:extLst>
                    <a:ext uri="{A12FA001-AC4F-418D-AE19-62706E023703}">
                      <ahyp:hlinkClr val="tx"/>
                    </a:ext>
                  </a:extLst>
                </a:hlinkClick>
              </a:rPr>
              <a:t>à qui s’adresse Jésus</a:t>
            </a:r>
            <a:r>
              <a:rPr lang="fr" sz="900">
                <a:solidFill>
                  <a:schemeClr val="dk1"/>
                </a:solidFill>
                <a:uFill>
                  <a:noFill/>
                </a:uFill>
                <a:latin typeface="Poppins"/>
                <a:ea typeface="Poppins"/>
                <a:cs typeface="Poppins"/>
                <a:sym typeface="Poppins"/>
                <a:hlinkClick r:id="rId9">
                  <a:extLst>
                    <a:ext uri="{A12FA001-AC4F-418D-AE19-62706E023703}">
                      <ahyp:hlinkClr val="tx"/>
                    </a:ext>
                  </a:extLst>
                </a:hlinkClick>
              </a:rPr>
              <a:t> dans la suite de son échange.</a:t>
            </a:r>
            <a:endParaRPr sz="900">
              <a:solidFill>
                <a:schemeClr val="dk1"/>
              </a:solidFill>
              <a:latin typeface="Poppins"/>
              <a:ea typeface="Poppins"/>
              <a:cs typeface="Poppins"/>
              <a:sym typeface="Poppins"/>
            </a:endParaRPr>
          </a:p>
          <a:p>
            <a:pPr indent="0" lvl="0" marL="0" rtl="0" algn="l">
              <a:lnSpc>
                <a:spcPct val="115000"/>
              </a:lnSpc>
              <a:spcBef>
                <a:spcPts val="1000"/>
              </a:spcBef>
              <a:spcAft>
                <a:spcPts val="0"/>
              </a:spcAft>
              <a:buClr>
                <a:schemeClr val="dk1"/>
              </a:buClr>
              <a:buSzPts val="1100"/>
              <a:buFont typeface="Arial"/>
              <a:buNone/>
            </a:pPr>
            <a:r>
              <a:rPr lang="fr" sz="900">
                <a:solidFill>
                  <a:srgbClr val="0000FF"/>
                </a:solidFill>
                <a:latin typeface="Poppins"/>
                <a:ea typeface="Poppins"/>
                <a:cs typeface="Poppins"/>
                <a:sym typeface="Poppins"/>
              </a:rPr>
              <a:t>Jean 14:5</a:t>
            </a:r>
            <a:endParaRPr sz="900">
              <a:solidFill>
                <a:srgbClr val="0000FF"/>
              </a:solidFill>
              <a:latin typeface="Poppins"/>
              <a:ea typeface="Poppins"/>
              <a:cs typeface="Poppins"/>
              <a:sym typeface="Poppins"/>
            </a:endParaRPr>
          </a:p>
          <a:p>
            <a:pPr indent="0" lvl="0" marL="457200" rtl="0" algn="l">
              <a:lnSpc>
                <a:spcPct val="115000"/>
              </a:lnSpc>
              <a:spcBef>
                <a:spcPts val="1000"/>
              </a:spcBef>
              <a:spcAft>
                <a:spcPts val="0"/>
              </a:spcAft>
              <a:buClr>
                <a:schemeClr val="dk1"/>
              </a:buClr>
              <a:buSzPts val="1100"/>
              <a:buFont typeface="Arial"/>
              <a:buNone/>
            </a:pPr>
            <a:r>
              <a:rPr b="1" lang="fr" sz="900">
                <a:solidFill>
                  <a:srgbClr val="0000FF"/>
                </a:solidFill>
                <a:latin typeface="Poppins"/>
                <a:ea typeface="Poppins"/>
                <a:cs typeface="Poppins"/>
                <a:sym typeface="Poppins"/>
              </a:rPr>
              <a:t>Thomas lui dit</a:t>
            </a:r>
            <a:r>
              <a:rPr lang="fr" sz="900">
                <a:solidFill>
                  <a:srgbClr val="0000FF"/>
                </a:solidFill>
                <a:latin typeface="Poppins"/>
                <a:ea typeface="Poppins"/>
                <a:cs typeface="Poppins"/>
                <a:sym typeface="Poppins"/>
              </a:rPr>
              <a:t>: Seigneur, nous ne savons où tu vas; comment pouvons-nous en savoir le chemin ? </a:t>
            </a:r>
            <a:r>
              <a:rPr b="1" lang="fr" sz="900">
                <a:solidFill>
                  <a:srgbClr val="0000FF"/>
                </a:solidFill>
                <a:latin typeface="Poppins"/>
                <a:ea typeface="Poppins"/>
                <a:cs typeface="Poppins"/>
                <a:sym typeface="Poppins"/>
              </a:rPr>
              <a:t>Jésus lui dit</a:t>
            </a:r>
            <a:r>
              <a:rPr lang="fr" sz="900">
                <a:solidFill>
                  <a:srgbClr val="0000FF"/>
                </a:solidFill>
                <a:latin typeface="Poppins"/>
                <a:ea typeface="Poppins"/>
                <a:cs typeface="Poppins"/>
                <a:sym typeface="Poppins"/>
              </a:rPr>
              <a:t>: Je suis le chemin, la vérité, et la vie. Nul ne vient au Père que par moi.</a:t>
            </a:r>
            <a:endParaRPr sz="900">
              <a:solidFill>
                <a:srgbClr val="0000FF"/>
              </a:solidFill>
              <a:latin typeface="Poppins"/>
              <a:ea typeface="Poppins"/>
              <a:cs typeface="Poppins"/>
              <a:sym typeface="Poppins"/>
            </a:endParaRPr>
          </a:p>
          <a:p>
            <a:pPr indent="0" lvl="0" marL="0" rtl="0" algn="l">
              <a:lnSpc>
                <a:spcPct val="115000"/>
              </a:lnSpc>
              <a:spcBef>
                <a:spcPts val="1000"/>
              </a:spcBef>
              <a:spcAft>
                <a:spcPts val="0"/>
              </a:spcAft>
              <a:buClr>
                <a:schemeClr val="dk1"/>
              </a:buClr>
              <a:buSzPts val="1100"/>
              <a:buFont typeface="Arial"/>
              <a:buNone/>
            </a:pPr>
            <a:r>
              <a:rPr lang="fr" sz="900">
                <a:solidFill>
                  <a:srgbClr val="0000FF"/>
                </a:solidFill>
                <a:latin typeface="Poppins"/>
                <a:ea typeface="Poppins"/>
                <a:cs typeface="Poppins"/>
                <a:sym typeface="Poppins"/>
              </a:rPr>
              <a:t>Jean 14:8</a:t>
            </a:r>
            <a:endParaRPr sz="900">
              <a:solidFill>
                <a:srgbClr val="0000FF"/>
              </a:solidFill>
              <a:latin typeface="Poppins"/>
              <a:ea typeface="Poppins"/>
              <a:cs typeface="Poppins"/>
              <a:sym typeface="Poppins"/>
            </a:endParaRPr>
          </a:p>
          <a:p>
            <a:pPr indent="0" lvl="0" marL="457200" rtl="0" algn="l">
              <a:lnSpc>
                <a:spcPct val="115000"/>
              </a:lnSpc>
              <a:spcBef>
                <a:spcPts val="1000"/>
              </a:spcBef>
              <a:spcAft>
                <a:spcPts val="0"/>
              </a:spcAft>
              <a:buClr>
                <a:schemeClr val="dk1"/>
              </a:buClr>
              <a:buSzPts val="1100"/>
              <a:buFont typeface="Arial"/>
              <a:buNone/>
            </a:pPr>
            <a:r>
              <a:rPr b="1" lang="fr" sz="900">
                <a:solidFill>
                  <a:srgbClr val="0000FF"/>
                </a:solidFill>
                <a:latin typeface="Poppins"/>
                <a:ea typeface="Poppins"/>
                <a:cs typeface="Poppins"/>
                <a:sym typeface="Poppins"/>
              </a:rPr>
              <a:t>Philippe lui dit</a:t>
            </a:r>
            <a:r>
              <a:rPr lang="fr" sz="900">
                <a:solidFill>
                  <a:srgbClr val="0000FF"/>
                </a:solidFill>
                <a:latin typeface="Poppins"/>
                <a:ea typeface="Poppins"/>
                <a:cs typeface="Poppins"/>
                <a:sym typeface="Poppins"/>
              </a:rPr>
              <a:t>: Seigneur, montre-nous le Père, et cela nous suffit. </a:t>
            </a:r>
            <a:r>
              <a:rPr b="1" lang="fr" sz="900">
                <a:solidFill>
                  <a:srgbClr val="0000FF"/>
                </a:solidFill>
                <a:latin typeface="Poppins"/>
                <a:ea typeface="Poppins"/>
                <a:cs typeface="Poppins"/>
                <a:sym typeface="Poppins"/>
              </a:rPr>
              <a:t>Jésus lui dit</a:t>
            </a:r>
            <a:r>
              <a:rPr lang="fr" sz="900">
                <a:solidFill>
                  <a:srgbClr val="0000FF"/>
                </a:solidFill>
                <a:latin typeface="Poppins"/>
                <a:ea typeface="Poppins"/>
                <a:cs typeface="Poppins"/>
                <a:sym typeface="Poppins"/>
              </a:rPr>
              <a:t>: Il y a si longtemps que je suis avec </a:t>
            </a:r>
            <a:r>
              <a:rPr b="1" i="1" lang="fr" sz="900" u="sng">
                <a:solidFill>
                  <a:srgbClr val="0000FF"/>
                </a:solidFill>
                <a:latin typeface="Poppins"/>
                <a:ea typeface="Poppins"/>
                <a:cs typeface="Poppins"/>
                <a:sym typeface="Poppins"/>
              </a:rPr>
              <a:t>vous</a:t>
            </a:r>
            <a:r>
              <a:rPr lang="fr" sz="900">
                <a:solidFill>
                  <a:srgbClr val="0000FF"/>
                </a:solidFill>
                <a:latin typeface="Poppins"/>
                <a:ea typeface="Poppins"/>
                <a:cs typeface="Poppins"/>
                <a:sym typeface="Poppins"/>
              </a:rPr>
              <a:t>, et tu ne m'as pas connu, Philippe! Celui qui m'a vu a vu le Père; comment dis-tu: Montre-nous le Père?</a:t>
            </a:r>
            <a:endParaRPr sz="900">
              <a:solidFill>
                <a:srgbClr val="0000FF"/>
              </a:solidFill>
              <a:latin typeface="Poppins"/>
              <a:ea typeface="Poppins"/>
              <a:cs typeface="Poppins"/>
              <a:sym typeface="Poppins"/>
            </a:endParaRPr>
          </a:p>
          <a:p>
            <a:pPr indent="0" lvl="0" marL="0" rtl="0" algn="l">
              <a:lnSpc>
                <a:spcPct val="115000"/>
              </a:lnSpc>
              <a:spcBef>
                <a:spcPts val="1000"/>
              </a:spcBef>
              <a:spcAft>
                <a:spcPts val="1000"/>
              </a:spcAft>
              <a:buClr>
                <a:schemeClr val="dk1"/>
              </a:buClr>
              <a:buSzPts val="1100"/>
              <a:buFont typeface="Arial"/>
              <a:buNone/>
            </a:pPr>
            <a:r>
              <a:rPr lang="fr" sz="900">
                <a:solidFill>
                  <a:schemeClr val="dk1"/>
                </a:solidFill>
                <a:latin typeface="Poppins"/>
                <a:ea typeface="Poppins"/>
                <a:cs typeface="Poppins"/>
                <a:sym typeface="Poppins"/>
              </a:rPr>
              <a:t>Ici on voit que le dialogue se fait </a:t>
            </a:r>
            <a:r>
              <a:rPr b="1" lang="fr" sz="900">
                <a:solidFill>
                  <a:schemeClr val="dk1"/>
                </a:solidFill>
                <a:latin typeface="Poppins"/>
                <a:ea typeface="Poppins"/>
                <a:cs typeface="Poppins"/>
                <a:sym typeface="Poppins"/>
              </a:rPr>
              <a:t>entre Jésus et les apôtres</a:t>
            </a:r>
            <a:r>
              <a:rPr lang="fr" sz="900">
                <a:solidFill>
                  <a:schemeClr val="dk1"/>
                </a:solidFill>
                <a:latin typeface="Poppins"/>
                <a:ea typeface="Poppins"/>
                <a:cs typeface="Poppins"/>
                <a:sym typeface="Poppins"/>
              </a:rPr>
              <a:t> (Thomas, Philippe) et que à chaque question d’un apôtre </a:t>
            </a:r>
            <a:r>
              <a:rPr b="1" lang="fr" sz="900">
                <a:solidFill>
                  <a:schemeClr val="dk1"/>
                </a:solidFill>
                <a:latin typeface="Poppins"/>
                <a:ea typeface="Poppins"/>
                <a:cs typeface="Poppins"/>
                <a:sym typeface="Poppins"/>
              </a:rPr>
              <a:t>Jésus répond avec un “</a:t>
            </a:r>
            <a:r>
              <a:rPr b="1" i="1" lang="fr" sz="900" u="sng">
                <a:solidFill>
                  <a:schemeClr val="dk1"/>
                </a:solidFill>
                <a:latin typeface="Poppins"/>
                <a:ea typeface="Poppins"/>
                <a:cs typeface="Poppins"/>
                <a:sym typeface="Poppins"/>
              </a:rPr>
              <a:t>vous</a:t>
            </a:r>
            <a:r>
              <a:rPr b="1" lang="fr" sz="900">
                <a:solidFill>
                  <a:schemeClr val="dk1"/>
                </a:solidFill>
                <a:latin typeface="Poppins"/>
                <a:ea typeface="Poppins"/>
                <a:cs typeface="Poppins"/>
                <a:sym typeface="Poppins"/>
              </a:rPr>
              <a:t>”</a:t>
            </a:r>
            <a:r>
              <a:rPr lang="fr" sz="900">
                <a:solidFill>
                  <a:schemeClr val="dk1"/>
                </a:solidFill>
                <a:latin typeface="Poppins"/>
                <a:ea typeface="Poppins"/>
                <a:cs typeface="Poppins"/>
                <a:sym typeface="Poppins"/>
              </a:rPr>
              <a:t>.</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rgbClr val="CDA625"/>
        </a:solidFill>
      </p:bgPr>
    </p:bg>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5200"/>
              <a:buNone/>
              <a:defRPr sz="5200">
                <a:solidFill>
                  <a:schemeClr val="lt1"/>
                </a:solidFill>
              </a:defRPr>
            </a:lvl1pPr>
            <a:lvl2pPr lvl="1" algn="ctr">
              <a:spcBef>
                <a:spcPts val="0"/>
              </a:spcBef>
              <a:spcAft>
                <a:spcPts val="0"/>
              </a:spcAft>
              <a:buClr>
                <a:schemeClr val="lt1"/>
              </a:buClr>
              <a:buSzPts val="5200"/>
              <a:buNone/>
              <a:defRPr sz="5200">
                <a:solidFill>
                  <a:schemeClr val="lt1"/>
                </a:solidFill>
              </a:defRPr>
            </a:lvl2pPr>
            <a:lvl3pPr lvl="2" algn="ctr">
              <a:spcBef>
                <a:spcPts val="0"/>
              </a:spcBef>
              <a:spcAft>
                <a:spcPts val="0"/>
              </a:spcAft>
              <a:buClr>
                <a:schemeClr val="lt1"/>
              </a:buClr>
              <a:buSzPts val="5200"/>
              <a:buNone/>
              <a:defRPr sz="5200">
                <a:solidFill>
                  <a:schemeClr val="lt1"/>
                </a:solidFill>
              </a:defRPr>
            </a:lvl3pPr>
            <a:lvl4pPr lvl="3" algn="ctr">
              <a:spcBef>
                <a:spcPts val="0"/>
              </a:spcBef>
              <a:spcAft>
                <a:spcPts val="0"/>
              </a:spcAft>
              <a:buClr>
                <a:schemeClr val="lt1"/>
              </a:buClr>
              <a:buSzPts val="5200"/>
              <a:buNone/>
              <a:defRPr sz="5200">
                <a:solidFill>
                  <a:schemeClr val="lt1"/>
                </a:solidFill>
              </a:defRPr>
            </a:lvl4pPr>
            <a:lvl5pPr lvl="4" algn="ctr">
              <a:spcBef>
                <a:spcPts val="0"/>
              </a:spcBef>
              <a:spcAft>
                <a:spcPts val="0"/>
              </a:spcAft>
              <a:buClr>
                <a:schemeClr val="lt1"/>
              </a:buClr>
              <a:buSzPts val="5200"/>
              <a:buNone/>
              <a:defRPr sz="5200">
                <a:solidFill>
                  <a:schemeClr val="lt1"/>
                </a:solidFill>
              </a:defRPr>
            </a:lvl5pPr>
            <a:lvl6pPr lvl="5" algn="ctr">
              <a:spcBef>
                <a:spcPts val="0"/>
              </a:spcBef>
              <a:spcAft>
                <a:spcPts val="0"/>
              </a:spcAft>
              <a:buClr>
                <a:schemeClr val="lt1"/>
              </a:buClr>
              <a:buSzPts val="5200"/>
              <a:buNone/>
              <a:defRPr sz="5200">
                <a:solidFill>
                  <a:schemeClr val="lt1"/>
                </a:solidFill>
              </a:defRPr>
            </a:lvl6pPr>
            <a:lvl7pPr lvl="6" algn="ctr">
              <a:spcBef>
                <a:spcPts val="0"/>
              </a:spcBef>
              <a:spcAft>
                <a:spcPts val="0"/>
              </a:spcAft>
              <a:buClr>
                <a:schemeClr val="lt1"/>
              </a:buClr>
              <a:buSzPts val="5200"/>
              <a:buNone/>
              <a:defRPr sz="5200">
                <a:solidFill>
                  <a:schemeClr val="lt1"/>
                </a:solidFill>
              </a:defRPr>
            </a:lvl7pPr>
            <a:lvl8pPr lvl="7" algn="ctr">
              <a:spcBef>
                <a:spcPts val="0"/>
              </a:spcBef>
              <a:spcAft>
                <a:spcPts val="0"/>
              </a:spcAft>
              <a:buClr>
                <a:schemeClr val="lt1"/>
              </a:buClr>
              <a:buSzPts val="5200"/>
              <a:buNone/>
              <a:defRPr sz="5200">
                <a:solidFill>
                  <a:schemeClr val="lt1"/>
                </a:solidFill>
              </a:defRPr>
            </a:lvl8pPr>
            <a:lvl9pPr lvl="8" algn="ctr">
              <a:spcBef>
                <a:spcPts val="0"/>
              </a:spcBef>
              <a:spcAft>
                <a:spcPts val="0"/>
              </a:spcAft>
              <a:buClr>
                <a:schemeClr val="lt1"/>
              </a:buClr>
              <a:buSzPts val="5200"/>
              <a:buNone/>
              <a:defRPr sz="5200">
                <a:solidFill>
                  <a:schemeClr val="lt1"/>
                </a:solidFill>
              </a:defRPr>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2800"/>
              <a:buNone/>
              <a:defRPr sz="2800">
                <a:solidFill>
                  <a:schemeClr val="lt1"/>
                </a:solidFill>
              </a:defRPr>
            </a:lvl1pPr>
            <a:lvl2pPr lvl="1" algn="ctr">
              <a:lnSpc>
                <a:spcPct val="100000"/>
              </a:lnSpc>
              <a:spcBef>
                <a:spcPts val="0"/>
              </a:spcBef>
              <a:spcAft>
                <a:spcPts val="0"/>
              </a:spcAft>
              <a:buClr>
                <a:schemeClr val="lt1"/>
              </a:buClr>
              <a:buSzPts val="2800"/>
              <a:buNone/>
              <a:defRPr sz="2800">
                <a:solidFill>
                  <a:schemeClr val="lt1"/>
                </a:solidFill>
              </a:defRPr>
            </a:lvl2pPr>
            <a:lvl3pPr lvl="2" algn="ctr">
              <a:lnSpc>
                <a:spcPct val="100000"/>
              </a:lnSpc>
              <a:spcBef>
                <a:spcPts val="0"/>
              </a:spcBef>
              <a:spcAft>
                <a:spcPts val="0"/>
              </a:spcAft>
              <a:buClr>
                <a:schemeClr val="lt1"/>
              </a:buClr>
              <a:buSzPts val="2800"/>
              <a:buNone/>
              <a:defRPr sz="2800">
                <a:solidFill>
                  <a:schemeClr val="lt1"/>
                </a:solidFill>
              </a:defRPr>
            </a:lvl3pPr>
            <a:lvl4pPr lvl="3" algn="ctr">
              <a:lnSpc>
                <a:spcPct val="100000"/>
              </a:lnSpc>
              <a:spcBef>
                <a:spcPts val="0"/>
              </a:spcBef>
              <a:spcAft>
                <a:spcPts val="0"/>
              </a:spcAft>
              <a:buClr>
                <a:schemeClr val="lt1"/>
              </a:buClr>
              <a:buSzPts val="2800"/>
              <a:buNone/>
              <a:defRPr sz="2800">
                <a:solidFill>
                  <a:schemeClr val="lt1"/>
                </a:solidFill>
              </a:defRPr>
            </a:lvl4pPr>
            <a:lvl5pPr lvl="4" algn="ctr">
              <a:lnSpc>
                <a:spcPct val="100000"/>
              </a:lnSpc>
              <a:spcBef>
                <a:spcPts val="0"/>
              </a:spcBef>
              <a:spcAft>
                <a:spcPts val="0"/>
              </a:spcAft>
              <a:buClr>
                <a:schemeClr val="lt1"/>
              </a:buClr>
              <a:buSzPts val="2800"/>
              <a:buNone/>
              <a:defRPr sz="2800">
                <a:solidFill>
                  <a:schemeClr val="lt1"/>
                </a:solidFill>
              </a:defRPr>
            </a:lvl5pPr>
            <a:lvl6pPr lvl="5" algn="ctr">
              <a:lnSpc>
                <a:spcPct val="100000"/>
              </a:lnSpc>
              <a:spcBef>
                <a:spcPts val="0"/>
              </a:spcBef>
              <a:spcAft>
                <a:spcPts val="0"/>
              </a:spcAft>
              <a:buClr>
                <a:schemeClr val="lt1"/>
              </a:buClr>
              <a:buSzPts val="2800"/>
              <a:buNone/>
              <a:defRPr sz="2800">
                <a:solidFill>
                  <a:schemeClr val="lt1"/>
                </a:solidFill>
              </a:defRPr>
            </a:lvl6pPr>
            <a:lvl7pPr lvl="6" algn="ctr">
              <a:lnSpc>
                <a:spcPct val="100000"/>
              </a:lnSpc>
              <a:spcBef>
                <a:spcPts val="0"/>
              </a:spcBef>
              <a:spcAft>
                <a:spcPts val="0"/>
              </a:spcAft>
              <a:buClr>
                <a:schemeClr val="lt1"/>
              </a:buClr>
              <a:buSzPts val="2800"/>
              <a:buNone/>
              <a:defRPr sz="2800">
                <a:solidFill>
                  <a:schemeClr val="lt1"/>
                </a:solidFill>
              </a:defRPr>
            </a:lvl7pPr>
            <a:lvl8pPr lvl="7" algn="ctr">
              <a:lnSpc>
                <a:spcPct val="100000"/>
              </a:lnSpc>
              <a:spcBef>
                <a:spcPts val="0"/>
              </a:spcBef>
              <a:spcAft>
                <a:spcPts val="0"/>
              </a:spcAft>
              <a:buClr>
                <a:schemeClr val="lt1"/>
              </a:buClr>
              <a:buSzPts val="2800"/>
              <a:buNone/>
              <a:defRPr sz="2800">
                <a:solidFill>
                  <a:schemeClr val="lt1"/>
                </a:solidFill>
              </a:defRPr>
            </a:lvl8pPr>
            <a:lvl9pPr lvl="8" algn="ctr">
              <a:lnSpc>
                <a:spcPct val="100000"/>
              </a:lnSpc>
              <a:spcBef>
                <a:spcPts val="0"/>
              </a:spcBef>
              <a:spcAft>
                <a:spcPts val="0"/>
              </a:spcAft>
              <a:buClr>
                <a:schemeClr val="lt1"/>
              </a:buClr>
              <a:buSzPts val="2800"/>
              <a:buNone/>
              <a:defRPr sz="2800">
                <a:solidFill>
                  <a:schemeClr val="lt1"/>
                </a:solidFill>
              </a:defRPr>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1pPr>
            <a:lvl2pPr lvl="1">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2pPr>
            <a:lvl3pPr lvl="2">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3pPr>
            <a:lvl4pPr lvl="3">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4pPr>
            <a:lvl5pPr lvl="4">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5pPr>
            <a:lvl6pPr lvl="5">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6pPr>
            <a:lvl7pPr lvl="6">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7pPr>
            <a:lvl8pPr lvl="7">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8pPr>
            <a:lvl9pPr lvl="8">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Roboto Slab"/>
              <a:buChar char="●"/>
              <a:defRPr sz="1800">
                <a:solidFill>
                  <a:schemeClr val="dk1"/>
                </a:solidFill>
                <a:latin typeface="Roboto Slab"/>
                <a:ea typeface="Roboto Slab"/>
                <a:cs typeface="Roboto Slab"/>
                <a:sym typeface="Roboto Slab"/>
              </a:defRPr>
            </a:lvl1pPr>
            <a:lvl2pPr indent="-317500" lvl="1" marL="914400">
              <a:lnSpc>
                <a:spcPct val="115000"/>
              </a:lnSpc>
              <a:spcBef>
                <a:spcPts val="0"/>
              </a:spcBef>
              <a:spcAft>
                <a:spcPts val="0"/>
              </a:spcAft>
              <a:buClr>
                <a:schemeClr val="dk1"/>
              </a:buClr>
              <a:buSzPts val="1400"/>
              <a:buFont typeface="Roboto Slab"/>
              <a:buChar char="○"/>
              <a:defRPr>
                <a:solidFill>
                  <a:schemeClr val="dk1"/>
                </a:solidFill>
                <a:latin typeface="Roboto Slab"/>
                <a:ea typeface="Roboto Slab"/>
                <a:cs typeface="Roboto Slab"/>
                <a:sym typeface="Roboto Slab"/>
              </a:defRPr>
            </a:lvl2pPr>
            <a:lvl3pPr indent="-317500" lvl="2" marL="1371600">
              <a:lnSpc>
                <a:spcPct val="115000"/>
              </a:lnSpc>
              <a:spcBef>
                <a:spcPts val="0"/>
              </a:spcBef>
              <a:spcAft>
                <a:spcPts val="0"/>
              </a:spcAft>
              <a:buClr>
                <a:schemeClr val="dk1"/>
              </a:buClr>
              <a:buSzPts val="1400"/>
              <a:buFont typeface="Roboto Slab"/>
              <a:buChar char="■"/>
              <a:defRPr>
                <a:solidFill>
                  <a:schemeClr val="dk1"/>
                </a:solidFill>
                <a:latin typeface="Roboto Slab"/>
                <a:ea typeface="Roboto Slab"/>
                <a:cs typeface="Roboto Slab"/>
                <a:sym typeface="Roboto Slab"/>
              </a:defRPr>
            </a:lvl3pPr>
            <a:lvl4pPr indent="-317500" lvl="3" marL="1828800">
              <a:lnSpc>
                <a:spcPct val="115000"/>
              </a:lnSpc>
              <a:spcBef>
                <a:spcPts val="0"/>
              </a:spcBef>
              <a:spcAft>
                <a:spcPts val="0"/>
              </a:spcAft>
              <a:buClr>
                <a:schemeClr val="dk1"/>
              </a:buClr>
              <a:buSzPts val="1400"/>
              <a:buFont typeface="Roboto Slab"/>
              <a:buChar char="●"/>
              <a:defRPr>
                <a:solidFill>
                  <a:schemeClr val="dk1"/>
                </a:solidFill>
                <a:latin typeface="Roboto Slab"/>
                <a:ea typeface="Roboto Slab"/>
                <a:cs typeface="Roboto Slab"/>
                <a:sym typeface="Roboto Slab"/>
              </a:defRPr>
            </a:lvl4pPr>
            <a:lvl5pPr indent="-317500" lvl="4" marL="2286000">
              <a:lnSpc>
                <a:spcPct val="115000"/>
              </a:lnSpc>
              <a:spcBef>
                <a:spcPts val="0"/>
              </a:spcBef>
              <a:spcAft>
                <a:spcPts val="0"/>
              </a:spcAft>
              <a:buClr>
                <a:schemeClr val="dk1"/>
              </a:buClr>
              <a:buSzPts val="1400"/>
              <a:buFont typeface="Roboto Slab"/>
              <a:buChar char="○"/>
              <a:defRPr>
                <a:solidFill>
                  <a:schemeClr val="dk1"/>
                </a:solidFill>
                <a:latin typeface="Roboto Slab"/>
                <a:ea typeface="Roboto Slab"/>
                <a:cs typeface="Roboto Slab"/>
                <a:sym typeface="Roboto Slab"/>
              </a:defRPr>
            </a:lvl5pPr>
            <a:lvl6pPr indent="-317500" lvl="5" marL="2743200">
              <a:lnSpc>
                <a:spcPct val="115000"/>
              </a:lnSpc>
              <a:spcBef>
                <a:spcPts val="0"/>
              </a:spcBef>
              <a:spcAft>
                <a:spcPts val="0"/>
              </a:spcAft>
              <a:buClr>
                <a:schemeClr val="dk1"/>
              </a:buClr>
              <a:buSzPts val="1400"/>
              <a:buFont typeface="Roboto Slab"/>
              <a:buChar char="■"/>
              <a:defRPr>
                <a:solidFill>
                  <a:schemeClr val="dk1"/>
                </a:solidFill>
                <a:latin typeface="Roboto Slab"/>
                <a:ea typeface="Roboto Slab"/>
                <a:cs typeface="Roboto Slab"/>
                <a:sym typeface="Roboto Slab"/>
              </a:defRPr>
            </a:lvl6pPr>
            <a:lvl7pPr indent="-317500" lvl="6" marL="3200400">
              <a:lnSpc>
                <a:spcPct val="115000"/>
              </a:lnSpc>
              <a:spcBef>
                <a:spcPts val="0"/>
              </a:spcBef>
              <a:spcAft>
                <a:spcPts val="0"/>
              </a:spcAft>
              <a:buClr>
                <a:schemeClr val="dk1"/>
              </a:buClr>
              <a:buSzPts val="1400"/>
              <a:buFont typeface="Roboto Slab"/>
              <a:buChar char="●"/>
              <a:defRPr>
                <a:solidFill>
                  <a:schemeClr val="dk1"/>
                </a:solidFill>
                <a:latin typeface="Roboto Slab"/>
                <a:ea typeface="Roboto Slab"/>
                <a:cs typeface="Roboto Slab"/>
                <a:sym typeface="Roboto Slab"/>
              </a:defRPr>
            </a:lvl7pPr>
            <a:lvl8pPr indent="-317500" lvl="7" marL="3657600">
              <a:lnSpc>
                <a:spcPct val="115000"/>
              </a:lnSpc>
              <a:spcBef>
                <a:spcPts val="0"/>
              </a:spcBef>
              <a:spcAft>
                <a:spcPts val="0"/>
              </a:spcAft>
              <a:buClr>
                <a:schemeClr val="dk1"/>
              </a:buClr>
              <a:buSzPts val="1400"/>
              <a:buFont typeface="Roboto Slab"/>
              <a:buChar char="○"/>
              <a:defRPr>
                <a:solidFill>
                  <a:schemeClr val="dk1"/>
                </a:solidFill>
                <a:latin typeface="Roboto Slab"/>
                <a:ea typeface="Roboto Slab"/>
                <a:cs typeface="Roboto Slab"/>
                <a:sym typeface="Roboto Slab"/>
              </a:defRPr>
            </a:lvl8pPr>
            <a:lvl9pPr indent="-317500" lvl="8" marL="4114800">
              <a:lnSpc>
                <a:spcPct val="115000"/>
              </a:lnSpc>
              <a:spcBef>
                <a:spcPts val="0"/>
              </a:spcBef>
              <a:spcAft>
                <a:spcPts val="0"/>
              </a:spcAft>
              <a:buClr>
                <a:schemeClr val="dk1"/>
              </a:buClr>
              <a:buSzPts val="1400"/>
              <a:buFont typeface="Roboto Slab"/>
              <a:buChar char="■"/>
              <a:defRPr>
                <a:solidFill>
                  <a:schemeClr val="dk1"/>
                </a:solidFill>
                <a:latin typeface="Roboto Slab"/>
                <a:ea typeface="Roboto Slab"/>
                <a:cs typeface="Roboto Slab"/>
                <a:sym typeface="Roboto Slab"/>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f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spd="slow" p14:dur="1000">
        <p:push/>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8.xml"/><Relationship Id="rId3" Type="http://schemas.openxmlformats.org/officeDocument/2006/relationships/image" Target="../media/image2.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6.jpg"/><Relationship Id="rId4" Type="http://schemas.openxmlformats.org/officeDocument/2006/relationships/image" Target="../media/image5.jp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8.xml"/><Relationship Id="rId3" Type="http://schemas.openxmlformats.org/officeDocument/2006/relationships/image" Target="../media/image4.png"/><Relationship Id="rId4" Type="http://schemas.openxmlformats.org/officeDocument/2006/relationships/image" Target="../media/image3.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fr"/>
              <a:t>Le Paraclet</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fr"/>
              <a:t>N'est pas Muhammad</a:t>
            </a:r>
            <a:endParaRPr/>
          </a:p>
        </p:txBody>
      </p:sp>
      <p:pic>
        <p:nvPicPr>
          <p:cNvPr id="56" name="Google Shape;56;p13"/>
          <p:cNvPicPr preferRelativeResize="0"/>
          <p:nvPr/>
        </p:nvPicPr>
        <p:blipFill>
          <a:blip r:embed="rId3">
            <a:alphaModFix/>
          </a:blip>
          <a:stretch>
            <a:fillRect/>
          </a:stretch>
        </p:blipFill>
        <p:spPr>
          <a:xfrm>
            <a:off x="8385025" y="4377175"/>
            <a:ext cx="597551" cy="597550"/>
          </a:xfrm>
          <a:prstGeom prst="rect">
            <a:avLst/>
          </a:prstGeom>
          <a:noFill/>
          <a:ln>
            <a:noFill/>
          </a:ln>
        </p:spPr>
      </p:pic>
      <p:sp>
        <p:nvSpPr>
          <p:cNvPr id="57" name="Google Shape;57;p13"/>
          <p:cNvSpPr txBox="1"/>
          <p:nvPr/>
        </p:nvSpPr>
        <p:spPr>
          <a:xfrm>
            <a:off x="7276125" y="4475850"/>
            <a:ext cx="1029000" cy="4617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fr" sz="1800">
                <a:solidFill>
                  <a:schemeClr val="lt1"/>
                </a:solidFill>
                <a:latin typeface="Caveat"/>
                <a:ea typeface="Caveat"/>
                <a:cs typeface="Caveat"/>
                <a:sym typeface="Caveat"/>
              </a:rPr>
              <a:t>écrit par</a:t>
            </a:r>
            <a:endParaRPr sz="1800">
              <a:solidFill>
                <a:schemeClr val="lt1"/>
              </a:solidFill>
              <a:latin typeface="Caveat"/>
              <a:ea typeface="Caveat"/>
              <a:cs typeface="Caveat"/>
              <a:sym typeface="Cavea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fr"/>
              <a:t>1 ére énonciation de la prophétie</a:t>
            </a:r>
            <a:endParaRPr/>
          </a:p>
          <a:p>
            <a:pPr indent="0" lvl="0" marL="0" rtl="0" algn="l">
              <a:spcBef>
                <a:spcPts val="0"/>
              </a:spcBef>
              <a:spcAft>
                <a:spcPts val="0"/>
              </a:spcAft>
              <a:buClr>
                <a:schemeClr val="dk1"/>
              </a:buClr>
              <a:buSzPct val="39285"/>
              <a:buFont typeface="Arial"/>
              <a:buNone/>
            </a:pPr>
            <a:r>
              <a:t/>
            </a:r>
            <a:endParaRPr/>
          </a:p>
          <a:p>
            <a:pPr indent="0" lvl="0" marL="0" rtl="0" algn="l">
              <a:spcBef>
                <a:spcPts val="0"/>
              </a:spcBef>
              <a:spcAft>
                <a:spcPts val="0"/>
              </a:spcAft>
              <a:buNone/>
            </a:pPr>
            <a:r>
              <a:t/>
            </a:r>
            <a:endParaRPr/>
          </a:p>
        </p:txBody>
      </p:sp>
      <p:sp>
        <p:nvSpPr>
          <p:cNvPr id="110" name="Google Shape;110;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Clr>
                <a:schemeClr val="dk1"/>
              </a:buClr>
              <a:buSzPct val="61111"/>
              <a:buFont typeface="Arial"/>
              <a:buNone/>
            </a:pPr>
            <a:r>
              <a:rPr lang="fr">
                <a:solidFill>
                  <a:srgbClr val="CDA625"/>
                </a:solidFill>
              </a:rPr>
              <a:t>Jean 14:15-20</a:t>
            </a:r>
            <a:endParaRPr>
              <a:solidFill>
                <a:srgbClr val="CDA625"/>
              </a:solidFill>
            </a:endParaRPr>
          </a:p>
          <a:p>
            <a:pPr indent="0" lvl="0" marL="457200" rtl="0" algn="l">
              <a:spcBef>
                <a:spcPts val="1200"/>
              </a:spcBef>
              <a:spcAft>
                <a:spcPts val="0"/>
              </a:spcAft>
              <a:buClr>
                <a:schemeClr val="dk1"/>
              </a:buClr>
              <a:buSzPct val="61111"/>
              <a:buFont typeface="Arial"/>
              <a:buNone/>
            </a:pPr>
            <a:r>
              <a:rPr lang="fr"/>
              <a:t>Ici on voit que:</a:t>
            </a:r>
            <a:endParaRPr/>
          </a:p>
          <a:p>
            <a:pPr indent="-334327" lvl="0" marL="914400" rtl="0" algn="l">
              <a:spcBef>
                <a:spcPts val="1200"/>
              </a:spcBef>
              <a:spcAft>
                <a:spcPts val="0"/>
              </a:spcAft>
              <a:buSzPct val="100000"/>
              <a:buChar char="●"/>
            </a:pPr>
            <a:r>
              <a:rPr lang="fr"/>
              <a:t>Jésus va prier le Père pour que le Paraclet vienne.</a:t>
            </a:r>
            <a:endParaRPr/>
          </a:p>
          <a:p>
            <a:pPr indent="-334327" lvl="0" marL="914400" rtl="0" algn="l">
              <a:spcBef>
                <a:spcPts val="0"/>
              </a:spcBef>
              <a:spcAft>
                <a:spcPts val="0"/>
              </a:spcAft>
              <a:buSzPct val="100000"/>
              <a:buChar char="●"/>
            </a:pPr>
            <a:r>
              <a:rPr lang="fr"/>
              <a:t>C’est un autre consolateur que Jésus Christ qui va venir.</a:t>
            </a:r>
            <a:endParaRPr/>
          </a:p>
          <a:p>
            <a:pPr indent="-334327" lvl="0" marL="914400" rtl="0" algn="l">
              <a:spcBef>
                <a:spcPts val="0"/>
              </a:spcBef>
              <a:spcAft>
                <a:spcPts val="0"/>
              </a:spcAft>
              <a:buSzPct val="100000"/>
              <a:buChar char="●"/>
            </a:pPr>
            <a:r>
              <a:rPr lang="fr"/>
              <a:t>Le </a:t>
            </a:r>
            <a:r>
              <a:rPr lang="fr" u="sng"/>
              <a:t>nous</a:t>
            </a:r>
            <a:r>
              <a:rPr lang="fr"/>
              <a:t> ici comme on l’a vu jusqu'à maintenant correspond aux apôtres.</a:t>
            </a:r>
            <a:endParaRPr/>
          </a:p>
          <a:p>
            <a:pPr indent="-334327" lvl="0" marL="914400" rtl="0" algn="l">
              <a:spcBef>
                <a:spcPts val="0"/>
              </a:spcBef>
              <a:spcAft>
                <a:spcPts val="0"/>
              </a:spcAft>
              <a:buSzPct val="100000"/>
              <a:buChar char="●"/>
            </a:pPr>
            <a:r>
              <a:rPr lang="fr"/>
              <a:t>Le Paraclet va demeurer éternellement avec les apôtres.</a:t>
            </a:r>
            <a:endParaRPr/>
          </a:p>
          <a:p>
            <a:pPr indent="-334327" lvl="0" marL="914400" rtl="0" algn="l">
              <a:spcBef>
                <a:spcPts val="0"/>
              </a:spcBef>
              <a:spcAft>
                <a:spcPts val="0"/>
              </a:spcAft>
              <a:buSzPct val="100000"/>
              <a:buChar char="●"/>
            </a:pPr>
            <a:r>
              <a:rPr lang="fr"/>
              <a:t>Le paraclet est un esprit (vérité).</a:t>
            </a:r>
            <a:endParaRPr/>
          </a:p>
          <a:p>
            <a:pPr indent="-334327" lvl="0" marL="914400" rtl="0" algn="l">
              <a:spcBef>
                <a:spcPts val="0"/>
              </a:spcBef>
              <a:spcAft>
                <a:spcPts val="0"/>
              </a:spcAft>
              <a:buSzPct val="100000"/>
              <a:buChar char="●"/>
            </a:pPr>
            <a:r>
              <a:rPr lang="fr"/>
              <a:t>Le Paraclet peut être reçu mais pas du monde.</a:t>
            </a:r>
            <a:endParaRPr/>
          </a:p>
          <a:p>
            <a:pPr indent="-334327" lvl="0" marL="914400" rtl="0" algn="l">
              <a:spcBef>
                <a:spcPts val="0"/>
              </a:spcBef>
              <a:spcAft>
                <a:spcPts val="0"/>
              </a:spcAft>
              <a:buSzPct val="100000"/>
              <a:buChar char="●"/>
            </a:pPr>
            <a:r>
              <a:rPr lang="fr"/>
              <a:t>Le Paraclet ne peut être vue du monde.</a:t>
            </a:r>
            <a:endParaRPr/>
          </a:p>
          <a:p>
            <a:pPr indent="-334327" lvl="0" marL="914400" rtl="0" algn="l">
              <a:spcBef>
                <a:spcPts val="0"/>
              </a:spcBef>
              <a:spcAft>
                <a:spcPts val="0"/>
              </a:spcAft>
              <a:buSzPct val="100000"/>
              <a:buChar char="●"/>
            </a:pPr>
            <a:r>
              <a:rPr lang="fr"/>
              <a:t>Le Paraclet est connu des apôtres.</a:t>
            </a:r>
            <a:endParaRPr/>
          </a:p>
          <a:p>
            <a:pPr indent="-334327" lvl="0" marL="914400" rtl="0" algn="l">
              <a:spcBef>
                <a:spcPts val="0"/>
              </a:spcBef>
              <a:spcAft>
                <a:spcPts val="0"/>
              </a:spcAft>
              <a:buSzPct val="100000"/>
              <a:buChar char="●"/>
            </a:pPr>
            <a:r>
              <a:rPr lang="fr"/>
              <a:t>Le Paraclet sera dans les apôtres.</a:t>
            </a:r>
            <a:endParaRPr/>
          </a:p>
          <a:p>
            <a:pPr indent="-334327" lvl="0" marL="914400" rtl="0" algn="l">
              <a:spcBef>
                <a:spcPts val="0"/>
              </a:spcBef>
              <a:spcAft>
                <a:spcPts val="0"/>
              </a:spcAft>
              <a:buSzPct val="100000"/>
              <a:buChar char="●"/>
            </a:pPr>
            <a:r>
              <a:rPr lang="fr"/>
              <a:t>Jésus ne laissera pas les apôtres orphelins.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fr"/>
              <a:t>Contexte</a:t>
            </a:r>
            <a:endParaRPr/>
          </a:p>
          <a:p>
            <a:pPr indent="0" lvl="0" marL="0" rtl="0" algn="l">
              <a:spcBef>
                <a:spcPts val="0"/>
              </a:spcBef>
              <a:spcAft>
                <a:spcPts val="0"/>
              </a:spcAft>
              <a:buClr>
                <a:schemeClr val="dk1"/>
              </a:buClr>
              <a:buSzPct val="39285"/>
              <a:buFont typeface="Arial"/>
              <a:buNone/>
            </a:pPr>
            <a:r>
              <a:t/>
            </a:r>
            <a:endParaRPr/>
          </a:p>
          <a:p>
            <a:pPr indent="0" lvl="0" marL="0" rtl="0" algn="l">
              <a:spcBef>
                <a:spcPts val="0"/>
              </a:spcBef>
              <a:spcAft>
                <a:spcPts val="0"/>
              </a:spcAft>
              <a:buNone/>
            </a:pPr>
            <a:r>
              <a:t/>
            </a:r>
            <a:endParaRPr/>
          </a:p>
        </p:txBody>
      </p:sp>
      <p:sp>
        <p:nvSpPr>
          <p:cNvPr id="116" name="Google Shape;116;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solidFill>
                  <a:srgbClr val="CDA625"/>
                </a:solidFill>
              </a:rPr>
              <a:t>Jean 14:22-23</a:t>
            </a:r>
            <a:endParaRPr>
              <a:solidFill>
                <a:srgbClr val="CDA625"/>
              </a:solidFill>
            </a:endParaRPr>
          </a:p>
          <a:p>
            <a:pPr indent="0" lvl="0" marL="457200" rtl="0" algn="l">
              <a:spcBef>
                <a:spcPts val="1200"/>
              </a:spcBef>
              <a:spcAft>
                <a:spcPts val="1200"/>
              </a:spcAft>
              <a:buNone/>
            </a:pPr>
            <a:r>
              <a:rPr lang="fr"/>
              <a:t>Ici on voit que le dialogue se fait entre Jésus et les apôtres (excepté Juda).</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fr"/>
              <a:t>2 éme énonciation de la prophétie</a:t>
            </a:r>
            <a:endParaRPr/>
          </a:p>
          <a:p>
            <a:pPr indent="0" lvl="0" marL="0" rtl="0" algn="l">
              <a:spcBef>
                <a:spcPts val="0"/>
              </a:spcBef>
              <a:spcAft>
                <a:spcPts val="0"/>
              </a:spcAft>
              <a:buClr>
                <a:schemeClr val="dk1"/>
              </a:buClr>
              <a:buSzPct val="39285"/>
              <a:buFont typeface="Arial"/>
              <a:buNone/>
            </a:pPr>
            <a:r>
              <a:t/>
            </a:r>
            <a:endParaRPr/>
          </a:p>
          <a:p>
            <a:pPr indent="0" lvl="0" marL="0" rtl="0" algn="l">
              <a:spcBef>
                <a:spcPts val="0"/>
              </a:spcBef>
              <a:spcAft>
                <a:spcPts val="0"/>
              </a:spcAft>
              <a:buNone/>
            </a:pPr>
            <a:r>
              <a:t/>
            </a:r>
            <a:endParaRPr/>
          </a:p>
        </p:txBody>
      </p:sp>
      <p:sp>
        <p:nvSpPr>
          <p:cNvPr id="122" name="Google Shape;122;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fr">
                <a:solidFill>
                  <a:srgbClr val="CDA625"/>
                </a:solidFill>
              </a:rPr>
              <a:t>Jean 14:25-26</a:t>
            </a:r>
            <a:endParaRPr>
              <a:solidFill>
                <a:srgbClr val="CDA625"/>
              </a:solidFill>
            </a:endParaRPr>
          </a:p>
          <a:p>
            <a:pPr indent="0" lvl="0" marL="457200" rtl="0" algn="l">
              <a:spcBef>
                <a:spcPts val="1200"/>
              </a:spcBef>
              <a:spcAft>
                <a:spcPts val="0"/>
              </a:spcAft>
              <a:buNone/>
            </a:pPr>
            <a:r>
              <a:rPr lang="fr"/>
              <a:t>Ici on voit que:</a:t>
            </a:r>
            <a:endParaRPr/>
          </a:p>
          <a:p>
            <a:pPr indent="-342900" lvl="0" marL="914400" rtl="0" algn="l">
              <a:spcBef>
                <a:spcPts val="1200"/>
              </a:spcBef>
              <a:spcAft>
                <a:spcPts val="0"/>
              </a:spcAft>
              <a:buSzPts val="1800"/>
              <a:buChar char="●"/>
            </a:pPr>
            <a:r>
              <a:rPr lang="fr"/>
              <a:t>Jésus ancre le vous dans le temps et l’espace, ceux qui reçoivent le paraclet sont ceux pour qui Jésus dit ces choses alors qu’il demeure avec eux.</a:t>
            </a:r>
            <a:endParaRPr/>
          </a:p>
          <a:p>
            <a:pPr indent="-342900" lvl="0" marL="914400" rtl="0" algn="l">
              <a:spcBef>
                <a:spcPts val="0"/>
              </a:spcBef>
              <a:spcAft>
                <a:spcPts val="0"/>
              </a:spcAft>
              <a:buSzPts val="1800"/>
              <a:buChar char="●"/>
            </a:pPr>
            <a:r>
              <a:rPr lang="fr"/>
              <a:t>Le paraclet est un esprit x2 (saint).</a:t>
            </a:r>
            <a:endParaRPr/>
          </a:p>
          <a:p>
            <a:pPr indent="-342900" lvl="0" marL="914400" rtl="0" algn="l">
              <a:spcBef>
                <a:spcPts val="0"/>
              </a:spcBef>
              <a:spcAft>
                <a:spcPts val="0"/>
              </a:spcAft>
              <a:buSzPts val="1800"/>
              <a:buChar char="●"/>
            </a:pPr>
            <a:r>
              <a:rPr lang="fr"/>
              <a:t>Le paraclet est envoyé du Père.</a:t>
            </a:r>
            <a:endParaRPr/>
          </a:p>
          <a:p>
            <a:pPr indent="-342900" lvl="0" marL="914400" rtl="0" algn="l">
              <a:spcBef>
                <a:spcPts val="0"/>
              </a:spcBef>
              <a:spcAft>
                <a:spcPts val="0"/>
              </a:spcAft>
              <a:buSzPts val="1800"/>
              <a:buChar char="●"/>
            </a:pPr>
            <a:r>
              <a:rPr lang="fr"/>
              <a:t>Le paraclet est envoyé au nom de Jésus Christ.</a:t>
            </a:r>
            <a:endParaRPr/>
          </a:p>
          <a:p>
            <a:pPr indent="-342900" lvl="0" marL="914400" rtl="0" algn="l">
              <a:spcBef>
                <a:spcPts val="0"/>
              </a:spcBef>
              <a:spcAft>
                <a:spcPts val="0"/>
              </a:spcAft>
              <a:buSzPts val="1800"/>
              <a:buChar char="●"/>
            </a:pPr>
            <a:r>
              <a:rPr lang="fr"/>
              <a:t>Le paraclet enseigne.</a:t>
            </a:r>
            <a:endParaRPr/>
          </a:p>
          <a:p>
            <a:pPr indent="-342900" lvl="0" marL="914400" rtl="0" algn="l">
              <a:spcBef>
                <a:spcPts val="0"/>
              </a:spcBef>
              <a:spcAft>
                <a:spcPts val="0"/>
              </a:spcAft>
              <a:buSzPts val="1800"/>
              <a:buChar char="●"/>
            </a:pPr>
            <a:r>
              <a:rPr lang="fr"/>
              <a:t>Le paraclet rappellera tout ce que Jésus à dit.</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Contexte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28" name="Google Shape;128;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solidFill>
                  <a:srgbClr val="CDA625"/>
                </a:solidFill>
              </a:rPr>
              <a:t>Jean 15:18</a:t>
            </a:r>
            <a:endParaRPr>
              <a:solidFill>
                <a:srgbClr val="CDA625"/>
              </a:solidFill>
            </a:endParaRPr>
          </a:p>
          <a:p>
            <a:pPr indent="0" lvl="0" marL="457200" rtl="0" algn="l">
              <a:spcBef>
                <a:spcPts val="1200"/>
              </a:spcBef>
              <a:spcAft>
                <a:spcPts val="1200"/>
              </a:spcAft>
              <a:buNone/>
            </a:pPr>
            <a:r>
              <a:rPr lang="fr"/>
              <a:t>Jésus prévient les apôtres des tribulations qui les attendent.</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3 éme énonciation de la prophétie</a:t>
            </a:r>
            <a:endParaRPr/>
          </a:p>
        </p:txBody>
      </p:sp>
      <p:sp>
        <p:nvSpPr>
          <p:cNvPr id="134" name="Google Shape;134;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fr">
                <a:solidFill>
                  <a:srgbClr val="CDA625"/>
                </a:solidFill>
              </a:rPr>
              <a:t>Jean 15:26-27</a:t>
            </a:r>
            <a:endParaRPr>
              <a:solidFill>
                <a:srgbClr val="CDA625"/>
              </a:solidFill>
            </a:endParaRPr>
          </a:p>
          <a:p>
            <a:pPr indent="0" lvl="0" marL="457200" rtl="0" algn="l">
              <a:spcBef>
                <a:spcPts val="1200"/>
              </a:spcBef>
              <a:spcAft>
                <a:spcPts val="0"/>
              </a:spcAft>
              <a:buClr>
                <a:schemeClr val="dk1"/>
              </a:buClr>
              <a:buSzPts val="1100"/>
              <a:buFont typeface="Arial"/>
              <a:buNone/>
            </a:pPr>
            <a:r>
              <a:rPr lang="fr"/>
              <a:t>Ici on voit que:</a:t>
            </a:r>
            <a:endParaRPr/>
          </a:p>
          <a:p>
            <a:pPr indent="-342900" lvl="0" marL="914400" rtl="0" algn="l">
              <a:spcBef>
                <a:spcPts val="1200"/>
              </a:spcBef>
              <a:spcAft>
                <a:spcPts val="0"/>
              </a:spcAft>
              <a:buSzPts val="1800"/>
              <a:buChar char="●"/>
            </a:pPr>
            <a:r>
              <a:rPr lang="fr"/>
              <a:t>Le paraclet est envoyé par Jésus.</a:t>
            </a:r>
            <a:endParaRPr/>
          </a:p>
          <a:p>
            <a:pPr indent="-342900" lvl="0" marL="914400" rtl="0" algn="l">
              <a:spcBef>
                <a:spcPts val="0"/>
              </a:spcBef>
              <a:spcAft>
                <a:spcPts val="0"/>
              </a:spcAft>
              <a:buSzPts val="1800"/>
              <a:buChar char="●"/>
            </a:pPr>
            <a:r>
              <a:rPr lang="fr"/>
              <a:t>Le paraclet est envoyé de la part du Père.</a:t>
            </a:r>
            <a:endParaRPr/>
          </a:p>
          <a:p>
            <a:pPr indent="-342900" lvl="0" marL="914400" rtl="0" algn="l">
              <a:spcBef>
                <a:spcPts val="0"/>
              </a:spcBef>
              <a:spcAft>
                <a:spcPts val="0"/>
              </a:spcAft>
              <a:buSzPts val="1800"/>
              <a:buChar char="●"/>
            </a:pPr>
            <a:r>
              <a:rPr lang="fr"/>
              <a:t>Le paraclet est un esprit x3 (vérité).</a:t>
            </a:r>
            <a:endParaRPr/>
          </a:p>
          <a:p>
            <a:pPr indent="-342900" lvl="0" marL="914400" rtl="0" algn="l">
              <a:spcBef>
                <a:spcPts val="0"/>
              </a:spcBef>
              <a:spcAft>
                <a:spcPts val="0"/>
              </a:spcAft>
              <a:buSzPts val="1800"/>
              <a:buChar char="●"/>
            </a:pPr>
            <a:r>
              <a:rPr lang="fr"/>
              <a:t>Le paraclet est issu du Père.</a:t>
            </a:r>
            <a:endParaRPr/>
          </a:p>
          <a:p>
            <a:pPr indent="-342900" lvl="0" marL="914400" rtl="0" algn="l">
              <a:spcBef>
                <a:spcPts val="0"/>
              </a:spcBef>
              <a:spcAft>
                <a:spcPts val="0"/>
              </a:spcAft>
              <a:buSzPts val="1800"/>
              <a:buChar char="●"/>
            </a:pPr>
            <a:r>
              <a:rPr lang="fr"/>
              <a:t>Le paraclet rend témoignage de Jésus.</a:t>
            </a:r>
            <a:endParaRPr/>
          </a:p>
          <a:p>
            <a:pPr indent="0" lvl="0" marL="457200" rtl="0" algn="l">
              <a:spcBef>
                <a:spcPts val="1200"/>
              </a:spcBef>
              <a:spcAft>
                <a:spcPts val="0"/>
              </a:spcAft>
              <a:buClr>
                <a:schemeClr val="dk1"/>
              </a:buClr>
              <a:buSzPts val="1100"/>
              <a:buFont typeface="Arial"/>
              <a:buNone/>
            </a:pPr>
            <a:r>
              <a:t/>
            </a:r>
            <a:endParaRPr/>
          </a:p>
          <a:p>
            <a:pPr indent="0" lvl="0" marL="457200" rtl="0" algn="l">
              <a:spcBef>
                <a:spcPts val="1200"/>
              </a:spcBef>
              <a:spcAft>
                <a:spcPts val="12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fr"/>
              <a:t>4 éme énonciation de la prophétie</a:t>
            </a:r>
            <a:endParaRPr/>
          </a:p>
          <a:p>
            <a:pPr indent="0" lvl="0" marL="0" rtl="0" algn="l">
              <a:spcBef>
                <a:spcPts val="0"/>
              </a:spcBef>
              <a:spcAft>
                <a:spcPts val="0"/>
              </a:spcAft>
              <a:buClr>
                <a:schemeClr val="dk1"/>
              </a:buClr>
              <a:buSzPct val="39285"/>
              <a:buFont typeface="Arial"/>
              <a:buNone/>
            </a:pPr>
            <a:r>
              <a:t/>
            </a:r>
            <a:endParaRPr/>
          </a:p>
          <a:p>
            <a:pPr indent="0" lvl="0" marL="0" rtl="0" algn="l">
              <a:spcBef>
                <a:spcPts val="0"/>
              </a:spcBef>
              <a:spcAft>
                <a:spcPts val="0"/>
              </a:spcAft>
              <a:buNone/>
            </a:pPr>
            <a:r>
              <a:t/>
            </a:r>
            <a:endParaRPr/>
          </a:p>
        </p:txBody>
      </p:sp>
      <p:sp>
        <p:nvSpPr>
          <p:cNvPr id="140" name="Google Shape;140;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fr">
                <a:solidFill>
                  <a:srgbClr val="CDA625"/>
                </a:solidFill>
              </a:rPr>
              <a:t>Jean 16:5-16</a:t>
            </a:r>
            <a:endParaRPr>
              <a:solidFill>
                <a:srgbClr val="CDA625"/>
              </a:solidFill>
            </a:endParaRPr>
          </a:p>
          <a:p>
            <a:pPr indent="0" lvl="0" marL="457200" rtl="0" algn="l">
              <a:spcBef>
                <a:spcPts val="1200"/>
              </a:spcBef>
              <a:spcAft>
                <a:spcPts val="0"/>
              </a:spcAft>
              <a:buClr>
                <a:schemeClr val="dk1"/>
              </a:buClr>
              <a:buSzPts val="1100"/>
              <a:buFont typeface="Arial"/>
              <a:buNone/>
            </a:pPr>
            <a:r>
              <a:rPr lang="fr"/>
              <a:t>Ici on voit que:</a:t>
            </a:r>
            <a:endParaRPr/>
          </a:p>
          <a:p>
            <a:pPr indent="-342900" lvl="0" marL="914400" rtl="0" algn="l">
              <a:spcBef>
                <a:spcPts val="1200"/>
              </a:spcBef>
              <a:spcAft>
                <a:spcPts val="0"/>
              </a:spcAft>
              <a:buSzPts val="1800"/>
              <a:buChar char="●"/>
            </a:pPr>
            <a:r>
              <a:rPr lang="fr"/>
              <a:t>Si Jésus ne s'en va pas, le paraclet ne viendra pas aux apôtres.</a:t>
            </a:r>
            <a:endParaRPr/>
          </a:p>
          <a:p>
            <a:pPr indent="-342900" lvl="0" marL="914400" rtl="0" algn="l">
              <a:spcBef>
                <a:spcPts val="0"/>
              </a:spcBef>
              <a:spcAft>
                <a:spcPts val="0"/>
              </a:spcAft>
              <a:buSzPts val="1800"/>
              <a:buChar char="●"/>
            </a:pPr>
            <a:r>
              <a:rPr lang="fr"/>
              <a:t>Le paraclet est envoyé par Jésus.</a:t>
            </a:r>
            <a:endParaRPr/>
          </a:p>
          <a:p>
            <a:pPr indent="-342900" lvl="0" marL="914400" rtl="0" algn="l">
              <a:spcBef>
                <a:spcPts val="0"/>
              </a:spcBef>
              <a:spcAft>
                <a:spcPts val="0"/>
              </a:spcAft>
              <a:buSzPts val="1800"/>
              <a:buChar char="●"/>
            </a:pPr>
            <a:r>
              <a:rPr lang="fr"/>
              <a:t>Le paraclet convaincra le monde de la vérité.</a:t>
            </a:r>
            <a:endParaRPr/>
          </a:p>
          <a:p>
            <a:pPr indent="-342900" lvl="0" marL="914400" rtl="0" algn="l">
              <a:spcBef>
                <a:spcPts val="0"/>
              </a:spcBef>
              <a:spcAft>
                <a:spcPts val="0"/>
              </a:spcAft>
              <a:buSzPts val="1800"/>
              <a:buChar char="●"/>
            </a:pPr>
            <a:r>
              <a:rPr lang="fr"/>
              <a:t>Le paraclet est un esprit x4 (vérité).</a:t>
            </a:r>
            <a:endParaRPr/>
          </a:p>
          <a:p>
            <a:pPr indent="-342900" lvl="0" marL="914400" rtl="0" algn="l">
              <a:spcBef>
                <a:spcPts val="0"/>
              </a:spcBef>
              <a:spcAft>
                <a:spcPts val="0"/>
              </a:spcAft>
              <a:buSzPts val="1800"/>
              <a:buChar char="●"/>
            </a:pPr>
            <a:r>
              <a:rPr lang="fr"/>
              <a:t>Le paraclet ne parlera pas de lui-même.</a:t>
            </a:r>
            <a:endParaRPr/>
          </a:p>
          <a:p>
            <a:pPr indent="-342900" lvl="0" marL="914400" rtl="0" algn="l">
              <a:spcBef>
                <a:spcPts val="0"/>
              </a:spcBef>
              <a:spcAft>
                <a:spcPts val="0"/>
              </a:spcAft>
              <a:buSzPts val="1800"/>
              <a:buChar char="●"/>
            </a:pPr>
            <a:r>
              <a:rPr lang="fr"/>
              <a:t>Le paraclet dira tout ce qu'il aura entendu.</a:t>
            </a:r>
            <a:endParaRPr/>
          </a:p>
          <a:p>
            <a:pPr indent="-342900" lvl="0" marL="914400" rtl="0" algn="l">
              <a:spcBef>
                <a:spcPts val="0"/>
              </a:spcBef>
              <a:spcAft>
                <a:spcPts val="0"/>
              </a:spcAft>
              <a:buSzPts val="1800"/>
              <a:buChar char="●"/>
            </a:pPr>
            <a:r>
              <a:rPr lang="fr"/>
              <a:t>Le paraclet vous annoncera les choses à venir.</a:t>
            </a:r>
            <a:endParaRPr/>
          </a:p>
          <a:p>
            <a:pPr indent="-342900" lvl="0" marL="914400" rtl="0" algn="l">
              <a:spcBef>
                <a:spcPts val="0"/>
              </a:spcBef>
              <a:spcAft>
                <a:spcPts val="0"/>
              </a:spcAft>
              <a:buSzPts val="1800"/>
              <a:buChar char="●"/>
            </a:pPr>
            <a:r>
              <a:rPr lang="fr"/>
              <a:t>Le paraclet prendra de ce qui est à Jésus.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Contexte</a:t>
            </a:r>
            <a:endParaRPr/>
          </a:p>
        </p:txBody>
      </p:sp>
      <p:sp>
        <p:nvSpPr>
          <p:cNvPr id="146" name="Google Shape;146;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solidFill>
                  <a:srgbClr val="CDA625"/>
                </a:solidFill>
              </a:rPr>
              <a:t>Jean 17:18</a:t>
            </a:r>
            <a:endParaRPr>
              <a:solidFill>
                <a:srgbClr val="CDA625"/>
              </a:solidFill>
            </a:endParaRPr>
          </a:p>
          <a:p>
            <a:pPr indent="0" lvl="0" marL="0" rtl="0" algn="l">
              <a:spcBef>
                <a:spcPts val="1200"/>
              </a:spcBef>
              <a:spcAft>
                <a:spcPts val="0"/>
              </a:spcAft>
              <a:buClr>
                <a:schemeClr val="dk1"/>
              </a:buClr>
              <a:buSzPts val="1100"/>
              <a:buFont typeface="Arial"/>
              <a:buNone/>
            </a:pPr>
            <a:r>
              <a:rPr lang="fr"/>
              <a:t>Après l’annonce de la prophétie du Paraclet, Jésus prie pour les apôtres.</a:t>
            </a:r>
            <a:endParaRPr/>
          </a:p>
          <a:p>
            <a:pPr indent="0" lvl="0" marL="457200" rtl="0" algn="l">
              <a:spcBef>
                <a:spcPts val="1200"/>
              </a:spcBef>
              <a:spcAft>
                <a:spcPts val="0"/>
              </a:spcAft>
              <a:buClr>
                <a:schemeClr val="dk1"/>
              </a:buClr>
              <a:buSzPts val="1100"/>
              <a:buFont typeface="Arial"/>
              <a:buNone/>
            </a:pPr>
            <a:r>
              <a:rPr lang="fr"/>
              <a:t>Ici on voit que:</a:t>
            </a:r>
            <a:endParaRPr/>
          </a:p>
          <a:p>
            <a:pPr indent="-342900" lvl="0" marL="914400" rtl="0" algn="l">
              <a:spcBef>
                <a:spcPts val="1200"/>
              </a:spcBef>
              <a:spcAft>
                <a:spcPts val="0"/>
              </a:spcAft>
              <a:buSzPts val="1800"/>
              <a:buChar char="●"/>
            </a:pPr>
            <a:r>
              <a:rPr lang="fr"/>
              <a:t>Jésus à envoyer les apôtres.</a:t>
            </a:r>
            <a:endParaRPr/>
          </a:p>
          <a:p>
            <a:pPr indent="-342900" lvl="0" marL="914400" rtl="0" algn="l">
              <a:spcBef>
                <a:spcPts val="0"/>
              </a:spcBef>
              <a:spcAft>
                <a:spcPts val="0"/>
              </a:spcAft>
              <a:buSzPts val="1800"/>
              <a:buChar char="●"/>
            </a:pPr>
            <a:r>
              <a:rPr lang="fr"/>
              <a:t>Jésus ne prie pas que pour </a:t>
            </a:r>
            <a:r>
              <a:rPr lang="fr" u="sng"/>
              <a:t>eux</a:t>
            </a:r>
            <a:r>
              <a:rPr lang="fr"/>
              <a:t>, le “</a:t>
            </a:r>
            <a:r>
              <a:rPr i="1" lang="fr" u="sng"/>
              <a:t>eux</a:t>
            </a:r>
            <a:r>
              <a:rPr lang="fr" u="sng"/>
              <a:t>”</a:t>
            </a:r>
            <a:r>
              <a:rPr lang="fr"/>
              <a:t> étant ceux pour qui Jésus à prier , donc les apôtres mais aussi ceux qui reçoivent le paraclet.</a:t>
            </a:r>
            <a:endParaRPr/>
          </a:p>
          <a:p>
            <a:pPr indent="0" lvl="0" marL="0" rtl="0" algn="l">
              <a:spcBef>
                <a:spcPts val="1200"/>
              </a:spcBef>
              <a:spcAft>
                <a:spcPts val="12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9"/>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fr"/>
              <a:t>Le paraclet est reçu des Apôtres</a:t>
            </a:r>
            <a:endParaRPr/>
          </a:p>
        </p:txBody>
      </p:sp>
      <p:sp>
        <p:nvSpPr>
          <p:cNvPr id="152" name="Google Shape;152;p29"/>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fontScale="85000" lnSpcReduction="20000"/>
          </a:bodyPr>
          <a:lstStyle/>
          <a:p>
            <a:pPr indent="0" lvl="0" marL="0" rtl="0" algn="ctr">
              <a:spcBef>
                <a:spcPts val="0"/>
              </a:spcBef>
              <a:spcAft>
                <a:spcPts val="0"/>
              </a:spcAft>
              <a:buClr>
                <a:schemeClr val="dk1"/>
              </a:buClr>
              <a:buSzPct val="39285"/>
              <a:buFont typeface="Arial"/>
              <a:buNone/>
            </a:pPr>
            <a:r>
              <a:rPr lang="fr"/>
              <a:t>Comment sait-on que le Paraclet est reçu des Apôtres ?</a:t>
            </a:r>
            <a:endParaRPr/>
          </a:p>
          <a:p>
            <a:pPr indent="0" lvl="0" marL="0" rtl="0" algn="l">
              <a:spcBef>
                <a:spcPts val="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fr"/>
              <a:t>Argument 1 / Critiques universitaires</a:t>
            </a:r>
            <a:endParaRPr/>
          </a:p>
          <a:p>
            <a:pPr indent="0" lvl="0" marL="0" rtl="0" algn="l">
              <a:spcBef>
                <a:spcPts val="0"/>
              </a:spcBef>
              <a:spcAft>
                <a:spcPts val="0"/>
              </a:spcAft>
              <a:buClr>
                <a:schemeClr val="dk1"/>
              </a:buClr>
              <a:buSzPct val="39285"/>
              <a:buFont typeface="Arial"/>
              <a:buNone/>
            </a:pPr>
            <a:r>
              <a:t/>
            </a:r>
            <a:endParaRPr/>
          </a:p>
          <a:p>
            <a:pPr indent="0" lvl="0" marL="0" rtl="0" algn="l">
              <a:spcBef>
                <a:spcPts val="0"/>
              </a:spcBef>
              <a:spcAft>
                <a:spcPts val="0"/>
              </a:spcAft>
              <a:buNone/>
            </a:pPr>
            <a:r>
              <a:t/>
            </a:r>
            <a:endParaRPr/>
          </a:p>
        </p:txBody>
      </p:sp>
      <p:sp>
        <p:nvSpPr>
          <p:cNvPr id="158" name="Google Shape;158;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lang="fr">
                <a:solidFill>
                  <a:srgbClr val="CDA625"/>
                </a:solidFill>
              </a:rPr>
              <a:t>Boring et Johnston : </a:t>
            </a:r>
            <a:endParaRPr>
              <a:solidFill>
                <a:srgbClr val="CDA625"/>
              </a:solidFill>
            </a:endParaRPr>
          </a:p>
          <a:p>
            <a:pPr indent="0" lvl="0" marL="0" rtl="0" algn="l">
              <a:spcBef>
                <a:spcPts val="1200"/>
              </a:spcBef>
              <a:spcAft>
                <a:spcPts val="0"/>
              </a:spcAft>
              <a:buNone/>
            </a:pPr>
            <a:r>
              <a:rPr lang="fr"/>
              <a:t>un groupe spécifique de la communauté (</a:t>
            </a:r>
            <a:r>
              <a:rPr b="1" lang="fr"/>
              <a:t>apôtres</a:t>
            </a:r>
            <a:r>
              <a:rPr lang="fr"/>
              <a:t>)</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fr">
                <a:solidFill>
                  <a:srgbClr val="CDA625"/>
                </a:solidFill>
              </a:rPr>
              <a:t>R.E. Brown :</a:t>
            </a:r>
            <a:endParaRPr>
              <a:solidFill>
                <a:srgbClr val="CDA625"/>
              </a:solidFill>
            </a:endParaRPr>
          </a:p>
          <a:p>
            <a:pPr indent="0" lvl="0" marL="0" rtl="0" algn="l">
              <a:spcBef>
                <a:spcPts val="1200"/>
              </a:spcBef>
              <a:spcAft>
                <a:spcPts val="0"/>
              </a:spcAft>
              <a:buNone/>
            </a:pPr>
            <a:r>
              <a:rPr lang="fr"/>
              <a:t>n’est </a:t>
            </a:r>
            <a:r>
              <a:rPr lang="fr"/>
              <a:t>pas réservé à un groupe d'intermédiaire (</a:t>
            </a:r>
            <a:r>
              <a:rPr b="1" lang="fr"/>
              <a:t>1 Jean 4:1-4</a:t>
            </a:r>
            <a:r>
              <a:rPr lang="fr"/>
              <a:t>)</a:t>
            </a:r>
            <a:endParaRPr/>
          </a:p>
          <a:p>
            <a:pPr indent="0" lvl="0" marL="0" rtl="0" algn="l">
              <a:spcBef>
                <a:spcPts val="1200"/>
              </a:spcBef>
              <a:spcAft>
                <a:spcPts val="0"/>
              </a:spcAft>
              <a:buNone/>
            </a:pPr>
            <a:r>
              <a:t/>
            </a:r>
            <a:endParaRPr>
              <a:solidFill>
                <a:srgbClr val="CDA625"/>
              </a:solidFill>
            </a:endParaRPr>
          </a:p>
          <a:p>
            <a:pPr indent="0" lvl="0" marL="0" rtl="0" algn="l">
              <a:spcBef>
                <a:spcPts val="1200"/>
              </a:spcBef>
              <a:spcAft>
                <a:spcPts val="0"/>
              </a:spcAft>
              <a:buNone/>
            </a:pPr>
            <a:r>
              <a:rPr lang="fr">
                <a:solidFill>
                  <a:srgbClr val="CDA625"/>
                </a:solidFill>
              </a:rPr>
              <a:t>Rudolf Schnackenburg :</a:t>
            </a:r>
            <a:endParaRPr>
              <a:solidFill>
                <a:srgbClr val="CDA625"/>
              </a:solidFill>
            </a:endParaRPr>
          </a:p>
          <a:p>
            <a:pPr indent="0" lvl="0" marL="0" rtl="0" algn="l">
              <a:spcBef>
                <a:spcPts val="1200"/>
              </a:spcBef>
              <a:spcAft>
                <a:spcPts val="0"/>
              </a:spcAft>
              <a:buClr>
                <a:schemeClr val="dk1"/>
              </a:buClr>
              <a:buSzPct val="61111"/>
              <a:buFont typeface="Arial"/>
              <a:buNone/>
            </a:pPr>
            <a:r>
              <a:rPr lang="fr"/>
              <a:t>dans </a:t>
            </a:r>
            <a:r>
              <a:rPr b="1" lang="fr"/>
              <a:t>toute la communauté</a:t>
            </a:r>
            <a:r>
              <a:rPr lang="fr"/>
              <a:t> représentée par les apôtres.</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fr"/>
              <a:t>Pas de prophète non chrétien </a:t>
            </a:r>
            <a:r>
              <a:rPr lang="fr"/>
              <a:t>du 7</a:t>
            </a:r>
            <a:r>
              <a:rPr baseline="30000" lang="fr"/>
              <a:t>ème</a:t>
            </a:r>
            <a:r>
              <a:rPr lang="fr"/>
              <a:t> siècle</a:t>
            </a:r>
            <a:r>
              <a:rPr lang="fr"/>
              <a:t>.</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fr"/>
              <a:t>Argument 2 / Narration</a:t>
            </a:r>
            <a:endParaRPr/>
          </a:p>
          <a:p>
            <a:pPr indent="0" lvl="0" marL="0" rtl="0" algn="l">
              <a:spcBef>
                <a:spcPts val="0"/>
              </a:spcBef>
              <a:spcAft>
                <a:spcPts val="0"/>
              </a:spcAft>
              <a:buClr>
                <a:schemeClr val="dk1"/>
              </a:buClr>
              <a:buSzPct val="39285"/>
              <a:buFont typeface="Arial"/>
              <a:buNone/>
            </a:pPr>
            <a:r>
              <a:t/>
            </a:r>
            <a:endParaRPr/>
          </a:p>
          <a:p>
            <a:pPr indent="0" lvl="0" marL="0" rtl="0" algn="l">
              <a:spcBef>
                <a:spcPts val="0"/>
              </a:spcBef>
              <a:spcAft>
                <a:spcPts val="0"/>
              </a:spcAft>
              <a:buNone/>
            </a:pPr>
            <a:r>
              <a:t/>
            </a:r>
            <a:endParaRPr/>
          </a:p>
        </p:txBody>
      </p:sp>
      <p:sp>
        <p:nvSpPr>
          <p:cNvPr id="164" name="Google Shape;164;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fr"/>
              <a:t>Jésus s’adresse aux apôtres depuis le début.</a:t>
            </a:r>
            <a:endParaRPr/>
          </a:p>
          <a:p>
            <a:pPr indent="0" lvl="0" marL="0" rtl="0" algn="l">
              <a:spcBef>
                <a:spcPts val="1200"/>
              </a:spcBef>
              <a:spcAft>
                <a:spcPts val="0"/>
              </a:spcAft>
              <a:buNone/>
            </a:pPr>
            <a:r>
              <a:rPr lang="fr"/>
              <a:t>Ce</a:t>
            </a:r>
            <a:r>
              <a:rPr lang="fr"/>
              <a:t> sont ceux à qui les pieds on était lavé.</a:t>
            </a:r>
            <a:endParaRPr/>
          </a:p>
          <a:p>
            <a:pPr indent="0" lvl="0" marL="0" rtl="0" algn="l">
              <a:spcBef>
                <a:spcPts val="1200"/>
              </a:spcBef>
              <a:spcAft>
                <a:spcPts val="0"/>
              </a:spcAft>
              <a:buNone/>
            </a:pPr>
            <a:r>
              <a:rPr lang="fr"/>
              <a:t>Aucune</a:t>
            </a:r>
            <a:r>
              <a:rPr lang="fr"/>
              <a:t> rupture dans le dialogue.</a:t>
            </a:r>
            <a:endParaRPr/>
          </a:p>
          <a:p>
            <a:pPr indent="0" lvl="0" marL="0" rtl="0" algn="l">
              <a:spcBef>
                <a:spcPts val="1200"/>
              </a:spcBef>
              <a:spcAft>
                <a:spcPts val="0"/>
              </a:spcAft>
              <a:buNone/>
            </a:pPr>
            <a:r>
              <a:rPr lang="fr"/>
              <a:t>À chaque</a:t>
            </a:r>
            <a:r>
              <a:rPr lang="fr"/>
              <a:t> question d’un apôtre (</a:t>
            </a:r>
            <a:r>
              <a:rPr lang="fr"/>
              <a:t>Thomas, Philippe</a:t>
            </a:r>
            <a:r>
              <a:rPr lang="fr"/>
              <a:t>) Jésus répond avec un “</a:t>
            </a:r>
            <a:r>
              <a:rPr i="1" lang="fr" u="sng"/>
              <a:t>vous</a:t>
            </a:r>
            <a:r>
              <a:rPr lang="fr"/>
              <a:t>”.</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b="1" lang="fr"/>
              <a:t>L’étude narratologique du texte attribue clairement et sans ambiguïté le discours de Jésus aux apôtres.</a:t>
            </a:r>
            <a:endParaRPr b="1"/>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Prémisses &amp; Règles de l’art du débat</a:t>
            </a:r>
            <a:endParaRPr/>
          </a:p>
        </p:txBody>
      </p:sp>
      <p:sp>
        <p:nvSpPr>
          <p:cNvPr id="63" name="Google Shape;63;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7500" lnSpcReduction="10000"/>
          </a:bodyPr>
          <a:lstStyle/>
          <a:p>
            <a:pPr indent="0" lvl="0" marL="0" rtl="0" algn="l">
              <a:spcBef>
                <a:spcPts val="0"/>
              </a:spcBef>
              <a:spcAft>
                <a:spcPts val="0"/>
              </a:spcAft>
              <a:buNone/>
            </a:pPr>
            <a:r>
              <a:rPr lang="fr"/>
              <a:t>Est-ce que les musulmans acceptent ces écrits comme inspirés de Dieu ?</a:t>
            </a:r>
            <a:endParaRPr/>
          </a:p>
          <a:p>
            <a:pPr indent="0" lvl="0" marL="0" rtl="0" algn="l">
              <a:spcBef>
                <a:spcPts val="1200"/>
              </a:spcBef>
              <a:spcAft>
                <a:spcPts val="0"/>
              </a:spcAft>
              <a:buNone/>
            </a:pPr>
            <a:r>
              <a:rPr lang="fr"/>
              <a:t>Est-ce que les musulmans acceptent les définitions de Parakletos et de Periklytos ?</a:t>
            </a:r>
            <a:endParaRPr/>
          </a:p>
          <a:p>
            <a:pPr indent="0" lvl="0" marL="0" rtl="0" algn="l">
              <a:spcBef>
                <a:spcPts val="1200"/>
              </a:spcBef>
              <a:spcAft>
                <a:spcPts val="0"/>
              </a:spcAft>
              <a:buNone/>
            </a:pPr>
            <a:r>
              <a:rPr lang="fr"/>
              <a:t>Les </a:t>
            </a:r>
            <a:r>
              <a:rPr b="1" lang="fr"/>
              <a:t>sophismes et hommes de paille</a:t>
            </a:r>
            <a:r>
              <a:rPr lang="fr"/>
              <a:t> n'ont </a:t>
            </a:r>
            <a:r>
              <a:rPr b="1" lang="fr"/>
              <a:t>pas besoin d’être répondu</a:t>
            </a:r>
            <a:r>
              <a:rPr lang="fr"/>
              <a:t> mais uniquement dévoilés.</a:t>
            </a:r>
            <a:endParaRPr/>
          </a:p>
          <a:p>
            <a:pPr indent="0" lvl="0" marL="0" rtl="0" algn="l">
              <a:spcBef>
                <a:spcPts val="1200"/>
              </a:spcBef>
              <a:spcAft>
                <a:spcPts val="0"/>
              </a:spcAft>
              <a:buNone/>
            </a:pPr>
            <a:r>
              <a:rPr lang="fr"/>
              <a:t>Les </a:t>
            </a:r>
            <a:r>
              <a:rPr b="1" lang="fr"/>
              <a:t>interprétations personnelles sans appui scripturaire</a:t>
            </a:r>
            <a:r>
              <a:rPr lang="fr"/>
              <a:t> ne servent pas d’arguments.</a:t>
            </a:r>
            <a:endParaRPr/>
          </a:p>
          <a:p>
            <a:pPr indent="0" lvl="0" marL="0" rtl="0" algn="l">
              <a:spcBef>
                <a:spcPts val="1200"/>
              </a:spcBef>
              <a:spcAft>
                <a:spcPts val="0"/>
              </a:spcAft>
              <a:buNone/>
            </a:pPr>
            <a:r>
              <a:rPr lang="fr"/>
              <a:t>Les réponses apportées prendront en compte les différentes doctrines christologiques chrétiennes.</a:t>
            </a:r>
            <a:endParaRPr/>
          </a:p>
          <a:p>
            <a:pPr indent="0" lvl="0" marL="0" rtl="0" algn="l">
              <a:spcBef>
                <a:spcPts val="1200"/>
              </a:spcBef>
              <a:spcAft>
                <a:spcPts val="0"/>
              </a:spcAft>
              <a:buNone/>
            </a:pPr>
            <a:r>
              <a:rPr lang="fr"/>
              <a:t>Définir initialement, </a:t>
            </a:r>
            <a:r>
              <a:rPr b="1" lang="fr"/>
              <a:t>combien y a t il de Paraclet et de Saint Esprit</a:t>
            </a:r>
            <a:r>
              <a:rPr lang="fr"/>
              <a:t>.</a:t>
            </a:r>
            <a:endParaRPr/>
          </a:p>
          <a:p>
            <a:pPr indent="0" lvl="0" marL="0" rtl="0" algn="l">
              <a:spcBef>
                <a:spcPts val="1200"/>
              </a:spcBef>
              <a:spcAft>
                <a:spcPts val="0"/>
              </a:spcAft>
              <a:buNone/>
            </a:pPr>
            <a:r>
              <a:rPr lang="fr"/>
              <a:t>Il n’est pas </a:t>
            </a:r>
            <a:r>
              <a:rPr b="1" lang="fr"/>
              <a:t>utile de répéter un argument réfuté</a:t>
            </a:r>
            <a:r>
              <a:rPr lang="fr"/>
              <a:t>.</a:t>
            </a:r>
            <a:endParaRPr/>
          </a:p>
          <a:p>
            <a:pPr indent="0" lvl="0" marL="0" rtl="0" algn="l">
              <a:spcBef>
                <a:spcPts val="1200"/>
              </a:spcBef>
              <a:spcAft>
                <a:spcPts val="1200"/>
              </a:spcAft>
              <a:buNone/>
            </a:pPr>
            <a:r>
              <a:rPr b="1" lang="fr"/>
              <a:t>Le Saint Espri</a:t>
            </a:r>
            <a:r>
              <a:rPr lang="fr"/>
              <a:t>t est un article de foi </a:t>
            </a:r>
            <a:r>
              <a:rPr b="1" lang="fr"/>
              <a:t>indiscutable </a:t>
            </a:r>
            <a:r>
              <a:rPr lang="fr"/>
              <a:t>du christianimse, son existence ne peut être remise en doute (credo).</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fr"/>
              <a:t>Argument 2 / Narration</a:t>
            </a:r>
            <a:endParaRPr/>
          </a:p>
          <a:p>
            <a:pPr indent="0" lvl="0" marL="0" rtl="0" algn="l">
              <a:spcBef>
                <a:spcPts val="0"/>
              </a:spcBef>
              <a:spcAft>
                <a:spcPts val="0"/>
              </a:spcAft>
              <a:buClr>
                <a:schemeClr val="dk1"/>
              </a:buClr>
              <a:buSzPct val="39285"/>
              <a:buFont typeface="Arial"/>
              <a:buNone/>
            </a:pPr>
            <a:r>
              <a:t/>
            </a:r>
            <a:endParaRPr/>
          </a:p>
          <a:p>
            <a:pPr indent="0" lvl="0" marL="0" rtl="0" algn="l">
              <a:spcBef>
                <a:spcPts val="0"/>
              </a:spcBef>
              <a:spcAft>
                <a:spcPts val="0"/>
              </a:spcAft>
              <a:buClr>
                <a:schemeClr val="dk1"/>
              </a:buClr>
              <a:buSzPct val="39285"/>
              <a:buFont typeface="Arial"/>
              <a:buNone/>
            </a:pPr>
            <a:r>
              <a:t/>
            </a:r>
            <a:endParaRPr/>
          </a:p>
          <a:p>
            <a:pPr indent="0" lvl="0" marL="0" rtl="0" algn="l">
              <a:spcBef>
                <a:spcPts val="0"/>
              </a:spcBef>
              <a:spcAft>
                <a:spcPts val="0"/>
              </a:spcAft>
              <a:buNone/>
            </a:pPr>
            <a:r>
              <a:t/>
            </a:r>
            <a:endParaRPr/>
          </a:p>
        </p:txBody>
      </p:sp>
      <p:sp>
        <p:nvSpPr>
          <p:cNvPr id="170" name="Google Shape;170;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fr">
                <a:solidFill>
                  <a:srgbClr val="CDA625"/>
                </a:solidFill>
              </a:rPr>
              <a:t>Jean 16:12</a:t>
            </a:r>
            <a:endParaRPr>
              <a:solidFill>
                <a:srgbClr val="CDA625"/>
              </a:solidFill>
            </a:endParaRPr>
          </a:p>
          <a:p>
            <a:pPr indent="0" lvl="0" marL="457200" rtl="0" algn="l">
              <a:spcBef>
                <a:spcPts val="1200"/>
              </a:spcBef>
              <a:spcAft>
                <a:spcPts val="0"/>
              </a:spcAft>
              <a:buClr>
                <a:schemeClr val="dk1"/>
              </a:buClr>
              <a:buSzPts val="1100"/>
              <a:buFont typeface="Arial"/>
              <a:buNone/>
            </a:pPr>
            <a:r>
              <a:rPr lang="fr">
                <a:solidFill>
                  <a:srgbClr val="CDA625"/>
                </a:solidFill>
              </a:rPr>
              <a:t>J'ai </a:t>
            </a:r>
            <a:r>
              <a:rPr b="1" lang="fr">
                <a:solidFill>
                  <a:srgbClr val="CDA625"/>
                </a:solidFill>
              </a:rPr>
              <a:t>encore</a:t>
            </a:r>
            <a:r>
              <a:rPr lang="fr">
                <a:solidFill>
                  <a:srgbClr val="CDA625"/>
                </a:solidFill>
              </a:rPr>
              <a:t> beaucoup de choses à vous dire, mais vous ne pouvez pas les porter </a:t>
            </a:r>
            <a:r>
              <a:rPr b="1" lang="fr">
                <a:solidFill>
                  <a:srgbClr val="CDA625"/>
                </a:solidFill>
              </a:rPr>
              <a:t>maintenant</a:t>
            </a:r>
            <a:r>
              <a:rPr lang="fr">
                <a:solidFill>
                  <a:srgbClr val="CDA625"/>
                </a:solidFill>
              </a:rPr>
              <a:t>.</a:t>
            </a:r>
            <a:endParaRPr>
              <a:solidFill>
                <a:srgbClr val="CDA625"/>
              </a:solidFill>
            </a:endParaRPr>
          </a:p>
          <a:p>
            <a:pPr indent="0" lvl="0" marL="0" rtl="0" algn="l">
              <a:spcBef>
                <a:spcPts val="1200"/>
              </a:spcBef>
              <a:spcAft>
                <a:spcPts val="0"/>
              </a:spcAft>
              <a:buNone/>
            </a:pPr>
            <a:r>
              <a:t/>
            </a:r>
            <a:endParaRPr/>
          </a:p>
          <a:p>
            <a:pPr indent="0" lvl="0" marL="0" rtl="0" algn="l">
              <a:spcBef>
                <a:spcPts val="1200"/>
              </a:spcBef>
              <a:spcAft>
                <a:spcPts val="0"/>
              </a:spcAft>
              <a:buNone/>
            </a:pPr>
            <a:r>
              <a:rPr lang="fr"/>
              <a:t>ἄρτι (arti) =&gt; maintenant</a:t>
            </a:r>
            <a:endParaRPr/>
          </a:p>
          <a:p>
            <a:pPr indent="0" lvl="0" marL="0" rtl="0" algn="l">
              <a:spcBef>
                <a:spcPts val="1200"/>
              </a:spcBef>
              <a:spcAft>
                <a:spcPts val="1200"/>
              </a:spcAft>
              <a:buNone/>
            </a:pPr>
            <a:r>
              <a:rPr lang="fr"/>
              <a:t>Ἔτι(Eti) =&gt; Encore</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fr"/>
              <a:t>Argument 3 / Présent</a:t>
            </a:r>
            <a:endParaRPr/>
          </a:p>
          <a:p>
            <a:pPr indent="0" lvl="0" marL="0" rtl="0" algn="l">
              <a:spcBef>
                <a:spcPts val="0"/>
              </a:spcBef>
              <a:spcAft>
                <a:spcPts val="0"/>
              </a:spcAft>
              <a:buClr>
                <a:schemeClr val="dk1"/>
              </a:buClr>
              <a:buSzPct val="39285"/>
              <a:buFont typeface="Arial"/>
              <a:buNone/>
            </a:pPr>
            <a:r>
              <a:t/>
            </a:r>
            <a:endParaRPr/>
          </a:p>
          <a:p>
            <a:pPr indent="0" lvl="0" marL="0" rtl="0" algn="l">
              <a:spcBef>
                <a:spcPts val="0"/>
              </a:spcBef>
              <a:spcAft>
                <a:spcPts val="0"/>
              </a:spcAft>
              <a:buNone/>
            </a:pPr>
            <a:r>
              <a:t/>
            </a:r>
            <a:endParaRPr/>
          </a:p>
        </p:txBody>
      </p:sp>
      <p:sp>
        <p:nvSpPr>
          <p:cNvPr id="176" name="Google Shape;176;p33"/>
          <p:cNvSpPr txBox="1"/>
          <p:nvPr>
            <p:ph idx="1" type="body"/>
          </p:nvPr>
        </p:nvSpPr>
        <p:spPr>
          <a:xfrm>
            <a:off x="311700" y="2112725"/>
            <a:ext cx="8520600" cy="245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solidFill>
                  <a:srgbClr val="CDA625"/>
                </a:solidFill>
              </a:rPr>
              <a:t>Jean 14:16-17</a:t>
            </a:r>
            <a:endParaRPr>
              <a:solidFill>
                <a:srgbClr val="CDA625"/>
              </a:solidFill>
            </a:endParaRPr>
          </a:p>
          <a:p>
            <a:pPr indent="0" lvl="0" marL="457200" rtl="0" algn="l">
              <a:spcBef>
                <a:spcPts val="1200"/>
              </a:spcBef>
              <a:spcAft>
                <a:spcPts val="0"/>
              </a:spcAft>
              <a:buNone/>
            </a:pPr>
            <a:r>
              <a:rPr lang="fr"/>
              <a:t>L</a:t>
            </a:r>
            <a:r>
              <a:rPr lang="fr"/>
              <a:t>e verbe </a:t>
            </a:r>
            <a:r>
              <a:rPr b="1" lang="fr"/>
              <a:t>μένει (demeure)</a:t>
            </a:r>
            <a:r>
              <a:rPr lang="fr"/>
              <a:t> est au </a:t>
            </a:r>
            <a:r>
              <a:rPr b="1" lang="fr"/>
              <a:t>présent</a:t>
            </a:r>
            <a:r>
              <a:rPr lang="fr"/>
              <a:t>.</a:t>
            </a:r>
            <a:endParaRPr/>
          </a:p>
          <a:p>
            <a:pPr indent="0" lvl="0" marL="457200" rtl="0" algn="l">
              <a:spcBef>
                <a:spcPts val="1200"/>
              </a:spcBef>
              <a:spcAft>
                <a:spcPts val="1200"/>
              </a:spcAft>
              <a:buNone/>
            </a:pPr>
            <a:r>
              <a:rPr lang="fr"/>
              <a:t>Le paraclet est </a:t>
            </a:r>
            <a:r>
              <a:rPr b="1" lang="fr"/>
              <a:t>déjà au côté</a:t>
            </a:r>
            <a:r>
              <a:rPr lang="fr"/>
              <a:t> des </a:t>
            </a:r>
            <a:r>
              <a:rPr lang="fr"/>
              <a:t>apôtres</a:t>
            </a:r>
            <a:r>
              <a:rPr lang="fr"/>
              <a:t> mais pas en eux.</a:t>
            </a:r>
            <a:endParaRPr/>
          </a:p>
        </p:txBody>
      </p:sp>
      <p:graphicFrame>
        <p:nvGraphicFramePr>
          <p:cNvPr id="177" name="Google Shape;177;p33"/>
          <p:cNvGraphicFramePr/>
          <p:nvPr/>
        </p:nvGraphicFramePr>
        <p:xfrm>
          <a:off x="311663" y="1152475"/>
          <a:ext cx="3000000" cy="3000000"/>
        </p:xfrm>
        <a:graphic>
          <a:graphicData uri="http://schemas.openxmlformats.org/drawingml/2006/table">
            <a:tbl>
              <a:tblPr>
                <a:noFill/>
                <a:tableStyleId>{85F58189-EF72-4DB5-B557-AD3F59301C01}</a:tableStyleId>
              </a:tblPr>
              <a:tblGrid>
                <a:gridCol w="1065075"/>
                <a:gridCol w="1065075"/>
                <a:gridCol w="1065075"/>
                <a:gridCol w="1065075"/>
                <a:gridCol w="1065075"/>
                <a:gridCol w="1065075"/>
                <a:gridCol w="1065075"/>
                <a:gridCol w="1065075"/>
              </a:tblGrid>
              <a:tr h="12700">
                <a:tc>
                  <a:txBody>
                    <a:bodyPr/>
                    <a:lstStyle/>
                    <a:p>
                      <a:pPr indent="0" lvl="0" marL="0" rtl="0" algn="l">
                        <a:lnSpc>
                          <a:spcPct val="115000"/>
                        </a:lnSpc>
                        <a:spcBef>
                          <a:spcPts val="0"/>
                        </a:spcBef>
                        <a:spcAft>
                          <a:spcPts val="1000"/>
                        </a:spcAft>
                        <a:buNone/>
                      </a:pPr>
                      <a:r>
                        <a:rPr lang="fr" sz="900">
                          <a:solidFill>
                            <a:srgbClr val="0000FF"/>
                          </a:solidFill>
                          <a:latin typeface="Poppins"/>
                          <a:ea typeface="Poppins"/>
                          <a:cs typeface="Poppins"/>
                          <a:sym typeface="Poppins"/>
                        </a:rPr>
                        <a:t>⸀ὑμεῖς</a:t>
                      </a:r>
                      <a:endParaRPr sz="900">
                        <a:solidFill>
                          <a:srgbClr val="0000FF"/>
                        </a:solidFill>
                        <a:latin typeface="Poppins"/>
                        <a:ea typeface="Poppins"/>
                        <a:cs typeface="Poppins"/>
                        <a:sym typeface="Poppins"/>
                      </a:endParaRPr>
                    </a:p>
                  </a:txBody>
                  <a:tcPr marT="63500" marB="63500" marR="63500" marL="63500">
                    <a:lnL cap="flat" cmpd="sng" w="12700">
                      <a:solidFill>
                        <a:srgbClr val="0000FF"/>
                      </a:solidFill>
                      <a:prstDash val="solid"/>
                      <a:round/>
                      <a:headEnd len="sm" w="sm" type="none"/>
                      <a:tailEnd len="sm" w="sm" type="none"/>
                    </a:lnL>
                    <a:lnR cap="flat" cmpd="sng" w="12700">
                      <a:solidFill>
                        <a:srgbClr val="0000FF"/>
                      </a:solidFill>
                      <a:prstDash val="solid"/>
                      <a:round/>
                      <a:headEnd len="sm" w="sm" type="none"/>
                      <a:tailEnd len="sm" w="sm" type="none"/>
                    </a:lnR>
                    <a:lnT cap="flat" cmpd="sng" w="12700">
                      <a:solidFill>
                        <a:srgbClr val="0000FF"/>
                      </a:solidFill>
                      <a:prstDash val="solid"/>
                      <a:round/>
                      <a:headEnd len="sm" w="sm" type="none"/>
                      <a:tailEnd len="sm" w="sm" type="none"/>
                    </a:lnT>
                    <a:lnB cap="flat" cmpd="sng" w="12700">
                      <a:solidFill>
                        <a:srgbClr val="0000FF"/>
                      </a:solidFill>
                      <a:prstDash val="solid"/>
                      <a:round/>
                      <a:headEnd len="sm" w="sm" type="none"/>
                      <a:tailEnd len="sm" w="sm" type="none"/>
                    </a:lnB>
                  </a:tcPr>
                </a:tc>
                <a:tc>
                  <a:txBody>
                    <a:bodyPr/>
                    <a:lstStyle/>
                    <a:p>
                      <a:pPr indent="0" lvl="0" marL="0" rtl="0" algn="l">
                        <a:lnSpc>
                          <a:spcPct val="115000"/>
                        </a:lnSpc>
                        <a:spcBef>
                          <a:spcPts val="0"/>
                        </a:spcBef>
                        <a:spcAft>
                          <a:spcPts val="1000"/>
                        </a:spcAft>
                        <a:buNone/>
                      </a:pPr>
                      <a:r>
                        <a:rPr lang="fr" sz="900">
                          <a:solidFill>
                            <a:srgbClr val="0000FF"/>
                          </a:solidFill>
                          <a:latin typeface="Poppins"/>
                          <a:ea typeface="Poppins"/>
                          <a:cs typeface="Poppins"/>
                          <a:sym typeface="Poppins"/>
                        </a:rPr>
                        <a:t>γινώσκετε αὐτό</a:t>
                      </a:r>
                      <a:endParaRPr sz="900">
                        <a:solidFill>
                          <a:srgbClr val="0000FF"/>
                        </a:solidFill>
                        <a:latin typeface="Poppins"/>
                        <a:ea typeface="Poppins"/>
                        <a:cs typeface="Poppins"/>
                        <a:sym typeface="Poppins"/>
                      </a:endParaRPr>
                    </a:p>
                  </a:txBody>
                  <a:tcPr marT="63500" marB="63500" marR="63500" marL="63500">
                    <a:lnL cap="flat" cmpd="sng" w="12700">
                      <a:solidFill>
                        <a:srgbClr val="0000FF"/>
                      </a:solidFill>
                      <a:prstDash val="solid"/>
                      <a:round/>
                      <a:headEnd len="sm" w="sm" type="none"/>
                      <a:tailEnd len="sm" w="sm" type="none"/>
                    </a:lnL>
                    <a:lnR cap="flat" cmpd="sng" w="12700">
                      <a:solidFill>
                        <a:srgbClr val="0000FF"/>
                      </a:solidFill>
                      <a:prstDash val="solid"/>
                      <a:round/>
                      <a:headEnd len="sm" w="sm" type="none"/>
                      <a:tailEnd len="sm" w="sm" type="none"/>
                    </a:lnR>
                    <a:lnT cap="flat" cmpd="sng" w="12700">
                      <a:solidFill>
                        <a:srgbClr val="0000FF"/>
                      </a:solidFill>
                      <a:prstDash val="solid"/>
                      <a:round/>
                      <a:headEnd len="sm" w="sm" type="none"/>
                      <a:tailEnd len="sm" w="sm" type="none"/>
                    </a:lnT>
                    <a:lnB cap="flat" cmpd="sng" w="12700">
                      <a:solidFill>
                        <a:srgbClr val="0000FF"/>
                      </a:solidFill>
                      <a:prstDash val="solid"/>
                      <a:round/>
                      <a:headEnd len="sm" w="sm" type="none"/>
                      <a:tailEnd len="sm" w="sm" type="none"/>
                    </a:lnB>
                  </a:tcPr>
                </a:tc>
                <a:tc>
                  <a:txBody>
                    <a:bodyPr/>
                    <a:lstStyle/>
                    <a:p>
                      <a:pPr indent="0" lvl="0" marL="0" rtl="0" algn="l">
                        <a:lnSpc>
                          <a:spcPct val="115000"/>
                        </a:lnSpc>
                        <a:spcBef>
                          <a:spcPts val="0"/>
                        </a:spcBef>
                        <a:spcAft>
                          <a:spcPts val="1000"/>
                        </a:spcAft>
                        <a:buNone/>
                      </a:pPr>
                      <a:r>
                        <a:rPr lang="fr" sz="900">
                          <a:solidFill>
                            <a:srgbClr val="0000FF"/>
                          </a:solidFill>
                          <a:latin typeface="Poppins"/>
                          <a:ea typeface="Poppins"/>
                          <a:cs typeface="Poppins"/>
                          <a:sym typeface="Poppins"/>
                        </a:rPr>
                        <a:t>ὅτι</a:t>
                      </a:r>
                      <a:endParaRPr sz="900">
                        <a:solidFill>
                          <a:srgbClr val="0000FF"/>
                        </a:solidFill>
                        <a:latin typeface="Poppins"/>
                        <a:ea typeface="Poppins"/>
                        <a:cs typeface="Poppins"/>
                        <a:sym typeface="Poppins"/>
                      </a:endParaRPr>
                    </a:p>
                  </a:txBody>
                  <a:tcPr marT="63500" marB="63500" marR="63500" marL="63500">
                    <a:lnL cap="flat" cmpd="sng" w="12700">
                      <a:solidFill>
                        <a:srgbClr val="0000FF"/>
                      </a:solidFill>
                      <a:prstDash val="solid"/>
                      <a:round/>
                      <a:headEnd len="sm" w="sm" type="none"/>
                      <a:tailEnd len="sm" w="sm" type="none"/>
                    </a:lnL>
                    <a:lnR cap="flat" cmpd="sng" w="12700">
                      <a:solidFill>
                        <a:srgbClr val="0000FF"/>
                      </a:solidFill>
                      <a:prstDash val="solid"/>
                      <a:round/>
                      <a:headEnd len="sm" w="sm" type="none"/>
                      <a:tailEnd len="sm" w="sm" type="none"/>
                    </a:lnR>
                    <a:lnT cap="flat" cmpd="sng" w="12700">
                      <a:solidFill>
                        <a:srgbClr val="0000FF"/>
                      </a:solidFill>
                      <a:prstDash val="solid"/>
                      <a:round/>
                      <a:headEnd len="sm" w="sm" type="none"/>
                      <a:tailEnd len="sm" w="sm" type="none"/>
                    </a:lnT>
                    <a:lnB cap="flat" cmpd="sng" w="12700">
                      <a:solidFill>
                        <a:srgbClr val="0000FF"/>
                      </a:solidFill>
                      <a:prstDash val="solid"/>
                      <a:round/>
                      <a:headEnd len="sm" w="sm" type="none"/>
                      <a:tailEnd len="sm" w="sm" type="none"/>
                    </a:lnB>
                  </a:tcPr>
                </a:tc>
                <a:tc>
                  <a:txBody>
                    <a:bodyPr/>
                    <a:lstStyle/>
                    <a:p>
                      <a:pPr indent="0" lvl="0" marL="0" rtl="0" algn="l">
                        <a:lnSpc>
                          <a:spcPct val="115000"/>
                        </a:lnSpc>
                        <a:spcBef>
                          <a:spcPts val="0"/>
                        </a:spcBef>
                        <a:spcAft>
                          <a:spcPts val="1000"/>
                        </a:spcAft>
                        <a:buNone/>
                      </a:pPr>
                      <a:r>
                        <a:rPr lang="fr" sz="900">
                          <a:solidFill>
                            <a:srgbClr val="0000FF"/>
                          </a:solidFill>
                          <a:latin typeface="Poppins"/>
                          <a:ea typeface="Poppins"/>
                          <a:cs typeface="Poppins"/>
                          <a:sym typeface="Poppins"/>
                        </a:rPr>
                        <a:t>παρ’ ὑμῖν</a:t>
                      </a:r>
                      <a:endParaRPr sz="900">
                        <a:solidFill>
                          <a:srgbClr val="0000FF"/>
                        </a:solidFill>
                        <a:latin typeface="Poppins"/>
                        <a:ea typeface="Poppins"/>
                        <a:cs typeface="Poppins"/>
                        <a:sym typeface="Poppins"/>
                      </a:endParaRPr>
                    </a:p>
                  </a:txBody>
                  <a:tcPr marT="63500" marB="63500" marR="63500" marL="63500">
                    <a:lnL cap="flat" cmpd="sng" w="12700">
                      <a:solidFill>
                        <a:srgbClr val="0000FF"/>
                      </a:solidFill>
                      <a:prstDash val="solid"/>
                      <a:round/>
                      <a:headEnd len="sm" w="sm" type="none"/>
                      <a:tailEnd len="sm" w="sm" type="none"/>
                    </a:lnL>
                    <a:lnR cap="flat" cmpd="sng" w="12700">
                      <a:solidFill>
                        <a:srgbClr val="0000FF"/>
                      </a:solidFill>
                      <a:prstDash val="solid"/>
                      <a:round/>
                      <a:headEnd len="sm" w="sm" type="none"/>
                      <a:tailEnd len="sm" w="sm" type="none"/>
                    </a:lnR>
                    <a:lnT cap="flat" cmpd="sng" w="12700">
                      <a:solidFill>
                        <a:srgbClr val="0000FF"/>
                      </a:solidFill>
                      <a:prstDash val="solid"/>
                      <a:round/>
                      <a:headEnd len="sm" w="sm" type="none"/>
                      <a:tailEnd len="sm" w="sm" type="none"/>
                    </a:lnT>
                    <a:lnB cap="flat" cmpd="sng" w="12700">
                      <a:solidFill>
                        <a:srgbClr val="0000FF"/>
                      </a:solidFill>
                      <a:prstDash val="solid"/>
                      <a:round/>
                      <a:headEnd len="sm" w="sm" type="none"/>
                      <a:tailEnd len="sm" w="sm" type="none"/>
                    </a:lnB>
                  </a:tcPr>
                </a:tc>
                <a:tc>
                  <a:txBody>
                    <a:bodyPr/>
                    <a:lstStyle/>
                    <a:p>
                      <a:pPr indent="0" lvl="0" marL="0" rtl="0" algn="l">
                        <a:lnSpc>
                          <a:spcPct val="115000"/>
                        </a:lnSpc>
                        <a:spcBef>
                          <a:spcPts val="0"/>
                        </a:spcBef>
                        <a:spcAft>
                          <a:spcPts val="1000"/>
                        </a:spcAft>
                        <a:buNone/>
                      </a:pPr>
                      <a:r>
                        <a:rPr b="1" lang="fr" sz="900">
                          <a:solidFill>
                            <a:srgbClr val="0000FF"/>
                          </a:solidFill>
                          <a:latin typeface="Poppins"/>
                          <a:ea typeface="Poppins"/>
                          <a:cs typeface="Poppins"/>
                          <a:sym typeface="Poppins"/>
                        </a:rPr>
                        <a:t>μένει </a:t>
                      </a:r>
                      <a:endParaRPr b="1" sz="900">
                        <a:solidFill>
                          <a:srgbClr val="0000FF"/>
                        </a:solidFill>
                        <a:latin typeface="Poppins"/>
                        <a:ea typeface="Poppins"/>
                        <a:cs typeface="Poppins"/>
                        <a:sym typeface="Poppins"/>
                      </a:endParaRPr>
                    </a:p>
                  </a:txBody>
                  <a:tcPr marT="63500" marB="63500" marR="63500" marL="63500">
                    <a:lnL cap="flat" cmpd="sng" w="12700">
                      <a:solidFill>
                        <a:srgbClr val="0000FF"/>
                      </a:solidFill>
                      <a:prstDash val="solid"/>
                      <a:round/>
                      <a:headEnd len="sm" w="sm" type="none"/>
                      <a:tailEnd len="sm" w="sm" type="none"/>
                    </a:lnL>
                    <a:lnR cap="flat" cmpd="sng" w="12700">
                      <a:solidFill>
                        <a:srgbClr val="0000FF"/>
                      </a:solidFill>
                      <a:prstDash val="solid"/>
                      <a:round/>
                      <a:headEnd len="sm" w="sm" type="none"/>
                      <a:tailEnd len="sm" w="sm" type="none"/>
                    </a:lnR>
                    <a:lnT cap="flat" cmpd="sng" w="12700">
                      <a:solidFill>
                        <a:srgbClr val="0000FF"/>
                      </a:solidFill>
                      <a:prstDash val="solid"/>
                      <a:round/>
                      <a:headEnd len="sm" w="sm" type="none"/>
                      <a:tailEnd len="sm" w="sm" type="none"/>
                    </a:lnT>
                    <a:lnB cap="flat" cmpd="sng" w="12700">
                      <a:solidFill>
                        <a:srgbClr val="0000FF"/>
                      </a:solidFill>
                      <a:prstDash val="solid"/>
                      <a:round/>
                      <a:headEnd len="sm" w="sm" type="none"/>
                      <a:tailEnd len="sm" w="sm" type="none"/>
                    </a:lnB>
                  </a:tcPr>
                </a:tc>
                <a:tc>
                  <a:txBody>
                    <a:bodyPr/>
                    <a:lstStyle/>
                    <a:p>
                      <a:pPr indent="0" lvl="0" marL="0" rtl="0" algn="l">
                        <a:lnSpc>
                          <a:spcPct val="115000"/>
                        </a:lnSpc>
                        <a:spcBef>
                          <a:spcPts val="0"/>
                        </a:spcBef>
                        <a:spcAft>
                          <a:spcPts val="1000"/>
                        </a:spcAft>
                        <a:buNone/>
                      </a:pPr>
                      <a:r>
                        <a:rPr lang="fr" sz="900">
                          <a:solidFill>
                            <a:srgbClr val="0000FF"/>
                          </a:solidFill>
                          <a:latin typeface="Poppins"/>
                          <a:ea typeface="Poppins"/>
                          <a:cs typeface="Poppins"/>
                          <a:sym typeface="Poppins"/>
                        </a:rPr>
                        <a:t>καὶ</a:t>
                      </a:r>
                      <a:endParaRPr sz="900">
                        <a:solidFill>
                          <a:srgbClr val="0000FF"/>
                        </a:solidFill>
                        <a:latin typeface="Poppins"/>
                        <a:ea typeface="Poppins"/>
                        <a:cs typeface="Poppins"/>
                        <a:sym typeface="Poppins"/>
                      </a:endParaRPr>
                    </a:p>
                  </a:txBody>
                  <a:tcPr marT="63500" marB="63500" marR="63500" marL="63500">
                    <a:lnL cap="flat" cmpd="sng" w="12700">
                      <a:solidFill>
                        <a:srgbClr val="0000FF"/>
                      </a:solidFill>
                      <a:prstDash val="solid"/>
                      <a:round/>
                      <a:headEnd len="sm" w="sm" type="none"/>
                      <a:tailEnd len="sm" w="sm" type="none"/>
                    </a:lnL>
                    <a:lnR cap="flat" cmpd="sng" w="12700">
                      <a:solidFill>
                        <a:srgbClr val="0000FF"/>
                      </a:solidFill>
                      <a:prstDash val="solid"/>
                      <a:round/>
                      <a:headEnd len="sm" w="sm" type="none"/>
                      <a:tailEnd len="sm" w="sm" type="none"/>
                    </a:lnR>
                    <a:lnT cap="flat" cmpd="sng" w="12700">
                      <a:solidFill>
                        <a:srgbClr val="0000FF"/>
                      </a:solidFill>
                      <a:prstDash val="solid"/>
                      <a:round/>
                      <a:headEnd len="sm" w="sm" type="none"/>
                      <a:tailEnd len="sm" w="sm" type="none"/>
                    </a:lnT>
                    <a:lnB cap="flat" cmpd="sng" w="12700">
                      <a:solidFill>
                        <a:srgbClr val="0000FF"/>
                      </a:solidFill>
                      <a:prstDash val="solid"/>
                      <a:round/>
                      <a:headEnd len="sm" w="sm" type="none"/>
                      <a:tailEnd len="sm" w="sm" type="none"/>
                    </a:lnB>
                  </a:tcPr>
                </a:tc>
                <a:tc>
                  <a:txBody>
                    <a:bodyPr/>
                    <a:lstStyle/>
                    <a:p>
                      <a:pPr indent="0" lvl="0" marL="0" rtl="0" algn="l">
                        <a:spcBef>
                          <a:spcPts val="0"/>
                        </a:spcBef>
                        <a:spcAft>
                          <a:spcPts val="0"/>
                        </a:spcAft>
                        <a:buNone/>
                      </a:pPr>
                      <a:r>
                        <a:rPr lang="fr" sz="900">
                          <a:solidFill>
                            <a:srgbClr val="0000FF"/>
                          </a:solidFill>
                          <a:latin typeface="Poppins"/>
                          <a:ea typeface="Poppins"/>
                          <a:cs typeface="Poppins"/>
                          <a:sym typeface="Poppins"/>
                        </a:rPr>
                        <a:t>ἐν ὑμῖν</a:t>
                      </a:r>
                      <a:endParaRPr sz="900">
                        <a:solidFill>
                          <a:srgbClr val="0000FF"/>
                        </a:solidFill>
                        <a:latin typeface="Poppins"/>
                        <a:ea typeface="Poppins"/>
                        <a:cs typeface="Poppins"/>
                        <a:sym typeface="Poppins"/>
                      </a:endParaRPr>
                    </a:p>
                  </a:txBody>
                  <a:tcPr marT="63500" marB="63500" marR="63500" marL="63500">
                    <a:lnL cap="flat" cmpd="sng" w="12700">
                      <a:solidFill>
                        <a:srgbClr val="0000FF"/>
                      </a:solidFill>
                      <a:prstDash val="solid"/>
                      <a:round/>
                      <a:headEnd len="sm" w="sm" type="none"/>
                      <a:tailEnd len="sm" w="sm" type="none"/>
                    </a:lnL>
                    <a:lnR cap="flat" cmpd="sng" w="12700">
                      <a:solidFill>
                        <a:srgbClr val="0000FF"/>
                      </a:solidFill>
                      <a:prstDash val="solid"/>
                      <a:round/>
                      <a:headEnd len="sm" w="sm" type="none"/>
                      <a:tailEnd len="sm" w="sm" type="none"/>
                    </a:lnR>
                    <a:lnT cap="flat" cmpd="sng" w="12700">
                      <a:solidFill>
                        <a:srgbClr val="0000FF"/>
                      </a:solidFill>
                      <a:prstDash val="solid"/>
                      <a:round/>
                      <a:headEnd len="sm" w="sm" type="none"/>
                      <a:tailEnd len="sm" w="sm" type="none"/>
                    </a:lnT>
                    <a:lnB cap="flat" cmpd="sng" w="12700">
                      <a:solidFill>
                        <a:srgbClr val="0000FF"/>
                      </a:solidFill>
                      <a:prstDash val="solid"/>
                      <a:round/>
                      <a:headEnd len="sm" w="sm" type="none"/>
                      <a:tailEnd len="sm" w="sm" type="none"/>
                    </a:lnB>
                  </a:tcPr>
                </a:tc>
                <a:tc>
                  <a:txBody>
                    <a:bodyPr/>
                    <a:lstStyle/>
                    <a:p>
                      <a:pPr indent="0" lvl="0" marL="0" rtl="0" algn="l">
                        <a:spcBef>
                          <a:spcPts val="0"/>
                        </a:spcBef>
                        <a:spcAft>
                          <a:spcPts val="0"/>
                        </a:spcAft>
                        <a:buNone/>
                      </a:pPr>
                      <a:r>
                        <a:rPr lang="fr" sz="900">
                          <a:solidFill>
                            <a:srgbClr val="0000FF"/>
                          </a:solidFill>
                          <a:latin typeface="Poppins"/>
                          <a:ea typeface="Poppins"/>
                          <a:cs typeface="Poppins"/>
                          <a:sym typeface="Poppins"/>
                        </a:rPr>
                        <a:t>⸀ἔσται</a:t>
                      </a:r>
                      <a:endParaRPr sz="900">
                        <a:solidFill>
                          <a:srgbClr val="0000FF"/>
                        </a:solidFill>
                        <a:latin typeface="Poppins"/>
                        <a:ea typeface="Poppins"/>
                        <a:cs typeface="Poppins"/>
                        <a:sym typeface="Poppins"/>
                      </a:endParaRPr>
                    </a:p>
                  </a:txBody>
                  <a:tcPr marT="63500" marB="63500" marR="63500" marL="63500">
                    <a:lnL cap="flat" cmpd="sng" w="12700">
                      <a:solidFill>
                        <a:srgbClr val="0000FF"/>
                      </a:solidFill>
                      <a:prstDash val="solid"/>
                      <a:round/>
                      <a:headEnd len="sm" w="sm" type="none"/>
                      <a:tailEnd len="sm" w="sm" type="none"/>
                    </a:lnL>
                    <a:lnR cap="flat" cmpd="sng" w="12700">
                      <a:solidFill>
                        <a:srgbClr val="0000FF"/>
                      </a:solidFill>
                      <a:prstDash val="solid"/>
                      <a:round/>
                      <a:headEnd len="sm" w="sm" type="none"/>
                      <a:tailEnd len="sm" w="sm" type="none"/>
                    </a:lnR>
                    <a:lnT cap="flat" cmpd="sng" w="12700">
                      <a:solidFill>
                        <a:srgbClr val="0000FF"/>
                      </a:solidFill>
                      <a:prstDash val="solid"/>
                      <a:round/>
                      <a:headEnd len="sm" w="sm" type="none"/>
                      <a:tailEnd len="sm" w="sm" type="none"/>
                    </a:lnT>
                    <a:lnB cap="flat" cmpd="sng" w="12700">
                      <a:solidFill>
                        <a:srgbClr val="0000FF"/>
                      </a:solidFill>
                      <a:prstDash val="solid"/>
                      <a:round/>
                      <a:headEnd len="sm" w="sm" type="none"/>
                      <a:tailEnd len="sm" w="sm" type="none"/>
                    </a:lnB>
                  </a:tcPr>
                </a:tc>
              </a:tr>
              <a:tr h="12700">
                <a:tc>
                  <a:txBody>
                    <a:bodyPr/>
                    <a:lstStyle/>
                    <a:p>
                      <a:pPr indent="0" lvl="0" marL="0" rtl="0" algn="l">
                        <a:lnSpc>
                          <a:spcPct val="115000"/>
                        </a:lnSpc>
                        <a:spcBef>
                          <a:spcPts val="0"/>
                        </a:spcBef>
                        <a:spcAft>
                          <a:spcPts val="1000"/>
                        </a:spcAft>
                        <a:buNone/>
                      </a:pPr>
                      <a:r>
                        <a:rPr lang="fr" sz="900">
                          <a:solidFill>
                            <a:srgbClr val="0000FF"/>
                          </a:solidFill>
                          <a:latin typeface="Poppins"/>
                          <a:ea typeface="Poppins"/>
                          <a:cs typeface="Poppins"/>
                          <a:sym typeface="Poppins"/>
                        </a:rPr>
                        <a:t>vous</a:t>
                      </a:r>
                      <a:endParaRPr sz="900">
                        <a:solidFill>
                          <a:srgbClr val="0000FF"/>
                        </a:solidFill>
                        <a:latin typeface="Poppins"/>
                        <a:ea typeface="Poppins"/>
                        <a:cs typeface="Poppins"/>
                        <a:sym typeface="Poppins"/>
                      </a:endParaRPr>
                    </a:p>
                  </a:txBody>
                  <a:tcPr marT="63500" marB="63500" marR="63500" marL="63500">
                    <a:lnL cap="flat" cmpd="sng" w="12700">
                      <a:solidFill>
                        <a:srgbClr val="0000FF"/>
                      </a:solidFill>
                      <a:prstDash val="solid"/>
                      <a:round/>
                      <a:headEnd len="sm" w="sm" type="none"/>
                      <a:tailEnd len="sm" w="sm" type="none"/>
                    </a:lnL>
                    <a:lnR cap="flat" cmpd="sng" w="12700">
                      <a:solidFill>
                        <a:srgbClr val="0000FF"/>
                      </a:solidFill>
                      <a:prstDash val="solid"/>
                      <a:round/>
                      <a:headEnd len="sm" w="sm" type="none"/>
                      <a:tailEnd len="sm" w="sm" type="none"/>
                    </a:lnR>
                    <a:lnT cap="flat" cmpd="sng" w="12700">
                      <a:solidFill>
                        <a:srgbClr val="0000FF"/>
                      </a:solidFill>
                      <a:prstDash val="solid"/>
                      <a:round/>
                      <a:headEnd len="sm" w="sm" type="none"/>
                      <a:tailEnd len="sm" w="sm" type="none"/>
                    </a:lnT>
                    <a:lnB cap="flat" cmpd="sng" w="12700">
                      <a:solidFill>
                        <a:srgbClr val="0000FF"/>
                      </a:solidFill>
                      <a:prstDash val="solid"/>
                      <a:round/>
                      <a:headEnd len="sm" w="sm" type="none"/>
                      <a:tailEnd len="sm" w="sm" type="none"/>
                    </a:lnB>
                  </a:tcPr>
                </a:tc>
                <a:tc>
                  <a:txBody>
                    <a:bodyPr/>
                    <a:lstStyle/>
                    <a:p>
                      <a:pPr indent="0" lvl="0" marL="0" rtl="0" algn="l">
                        <a:lnSpc>
                          <a:spcPct val="115000"/>
                        </a:lnSpc>
                        <a:spcBef>
                          <a:spcPts val="0"/>
                        </a:spcBef>
                        <a:spcAft>
                          <a:spcPts val="1000"/>
                        </a:spcAft>
                        <a:buNone/>
                      </a:pPr>
                      <a:r>
                        <a:rPr lang="fr" sz="900">
                          <a:solidFill>
                            <a:srgbClr val="0000FF"/>
                          </a:solidFill>
                          <a:latin typeface="Poppins"/>
                          <a:ea typeface="Poppins"/>
                          <a:cs typeface="Poppins"/>
                          <a:sym typeface="Poppins"/>
                        </a:rPr>
                        <a:t>le connaissez</a:t>
                      </a:r>
                      <a:endParaRPr sz="900">
                        <a:solidFill>
                          <a:srgbClr val="0000FF"/>
                        </a:solidFill>
                        <a:latin typeface="Poppins"/>
                        <a:ea typeface="Poppins"/>
                        <a:cs typeface="Poppins"/>
                        <a:sym typeface="Poppins"/>
                      </a:endParaRPr>
                    </a:p>
                  </a:txBody>
                  <a:tcPr marT="63500" marB="63500" marR="63500" marL="63500">
                    <a:lnL cap="flat" cmpd="sng" w="12700">
                      <a:solidFill>
                        <a:srgbClr val="0000FF"/>
                      </a:solidFill>
                      <a:prstDash val="solid"/>
                      <a:round/>
                      <a:headEnd len="sm" w="sm" type="none"/>
                      <a:tailEnd len="sm" w="sm" type="none"/>
                    </a:lnL>
                    <a:lnR cap="flat" cmpd="sng" w="12700">
                      <a:solidFill>
                        <a:srgbClr val="0000FF"/>
                      </a:solidFill>
                      <a:prstDash val="solid"/>
                      <a:round/>
                      <a:headEnd len="sm" w="sm" type="none"/>
                      <a:tailEnd len="sm" w="sm" type="none"/>
                    </a:lnR>
                    <a:lnT cap="flat" cmpd="sng" w="12700">
                      <a:solidFill>
                        <a:srgbClr val="0000FF"/>
                      </a:solidFill>
                      <a:prstDash val="solid"/>
                      <a:round/>
                      <a:headEnd len="sm" w="sm" type="none"/>
                      <a:tailEnd len="sm" w="sm" type="none"/>
                    </a:lnT>
                    <a:lnB cap="flat" cmpd="sng" w="12700">
                      <a:solidFill>
                        <a:srgbClr val="0000FF"/>
                      </a:solidFill>
                      <a:prstDash val="solid"/>
                      <a:round/>
                      <a:headEnd len="sm" w="sm" type="none"/>
                      <a:tailEnd len="sm" w="sm" type="none"/>
                    </a:lnB>
                  </a:tcPr>
                </a:tc>
                <a:tc>
                  <a:txBody>
                    <a:bodyPr/>
                    <a:lstStyle/>
                    <a:p>
                      <a:pPr indent="0" lvl="0" marL="0" rtl="0" algn="l">
                        <a:lnSpc>
                          <a:spcPct val="115000"/>
                        </a:lnSpc>
                        <a:spcBef>
                          <a:spcPts val="0"/>
                        </a:spcBef>
                        <a:spcAft>
                          <a:spcPts val="1000"/>
                        </a:spcAft>
                        <a:buNone/>
                      </a:pPr>
                      <a:r>
                        <a:rPr lang="fr" sz="900">
                          <a:solidFill>
                            <a:srgbClr val="0000FF"/>
                          </a:solidFill>
                          <a:latin typeface="Poppins"/>
                          <a:ea typeface="Poppins"/>
                          <a:cs typeface="Poppins"/>
                          <a:sym typeface="Poppins"/>
                        </a:rPr>
                        <a:t>car</a:t>
                      </a:r>
                      <a:endParaRPr sz="900">
                        <a:solidFill>
                          <a:srgbClr val="0000FF"/>
                        </a:solidFill>
                        <a:latin typeface="Poppins"/>
                        <a:ea typeface="Poppins"/>
                        <a:cs typeface="Poppins"/>
                        <a:sym typeface="Poppins"/>
                      </a:endParaRPr>
                    </a:p>
                  </a:txBody>
                  <a:tcPr marT="63500" marB="63500" marR="63500" marL="63500">
                    <a:lnL cap="flat" cmpd="sng" w="12700">
                      <a:solidFill>
                        <a:srgbClr val="0000FF"/>
                      </a:solidFill>
                      <a:prstDash val="solid"/>
                      <a:round/>
                      <a:headEnd len="sm" w="sm" type="none"/>
                      <a:tailEnd len="sm" w="sm" type="none"/>
                    </a:lnL>
                    <a:lnR cap="flat" cmpd="sng" w="12700">
                      <a:solidFill>
                        <a:srgbClr val="0000FF"/>
                      </a:solidFill>
                      <a:prstDash val="solid"/>
                      <a:round/>
                      <a:headEnd len="sm" w="sm" type="none"/>
                      <a:tailEnd len="sm" w="sm" type="none"/>
                    </a:lnR>
                    <a:lnT cap="flat" cmpd="sng" w="12700">
                      <a:solidFill>
                        <a:srgbClr val="0000FF"/>
                      </a:solidFill>
                      <a:prstDash val="solid"/>
                      <a:round/>
                      <a:headEnd len="sm" w="sm" type="none"/>
                      <a:tailEnd len="sm" w="sm" type="none"/>
                    </a:lnT>
                    <a:lnB cap="flat" cmpd="sng" w="12700">
                      <a:solidFill>
                        <a:srgbClr val="0000FF"/>
                      </a:solidFill>
                      <a:prstDash val="solid"/>
                      <a:round/>
                      <a:headEnd len="sm" w="sm" type="none"/>
                      <a:tailEnd len="sm" w="sm" type="none"/>
                    </a:lnB>
                  </a:tcPr>
                </a:tc>
                <a:tc>
                  <a:txBody>
                    <a:bodyPr/>
                    <a:lstStyle/>
                    <a:p>
                      <a:pPr indent="0" lvl="0" marL="0" rtl="0" algn="l">
                        <a:lnSpc>
                          <a:spcPct val="115000"/>
                        </a:lnSpc>
                        <a:spcBef>
                          <a:spcPts val="0"/>
                        </a:spcBef>
                        <a:spcAft>
                          <a:spcPts val="1000"/>
                        </a:spcAft>
                        <a:buNone/>
                      </a:pPr>
                      <a:r>
                        <a:rPr lang="fr" sz="900">
                          <a:solidFill>
                            <a:srgbClr val="0000FF"/>
                          </a:solidFill>
                          <a:latin typeface="Poppins"/>
                          <a:ea typeface="Poppins"/>
                          <a:cs typeface="Poppins"/>
                          <a:sym typeface="Poppins"/>
                        </a:rPr>
                        <a:t>auprès de vous</a:t>
                      </a:r>
                      <a:endParaRPr sz="900">
                        <a:solidFill>
                          <a:srgbClr val="0000FF"/>
                        </a:solidFill>
                        <a:latin typeface="Poppins"/>
                        <a:ea typeface="Poppins"/>
                        <a:cs typeface="Poppins"/>
                        <a:sym typeface="Poppins"/>
                      </a:endParaRPr>
                    </a:p>
                  </a:txBody>
                  <a:tcPr marT="63500" marB="63500" marR="63500" marL="63500">
                    <a:lnL cap="flat" cmpd="sng" w="12700">
                      <a:solidFill>
                        <a:srgbClr val="0000FF"/>
                      </a:solidFill>
                      <a:prstDash val="solid"/>
                      <a:round/>
                      <a:headEnd len="sm" w="sm" type="none"/>
                      <a:tailEnd len="sm" w="sm" type="none"/>
                    </a:lnL>
                    <a:lnR cap="flat" cmpd="sng" w="12700">
                      <a:solidFill>
                        <a:srgbClr val="0000FF"/>
                      </a:solidFill>
                      <a:prstDash val="solid"/>
                      <a:round/>
                      <a:headEnd len="sm" w="sm" type="none"/>
                      <a:tailEnd len="sm" w="sm" type="none"/>
                    </a:lnR>
                    <a:lnT cap="flat" cmpd="sng" w="12700">
                      <a:solidFill>
                        <a:srgbClr val="0000FF"/>
                      </a:solidFill>
                      <a:prstDash val="solid"/>
                      <a:round/>
                      <a:headEnd len="sm" w="sm" type="none"/>
                      <a:tailEnd len="sm" w="sm" type="none"/>
                    </a:lnT>
                    <a:lnB cap="flat" cmpd="sng" w="12700">
                      <a:solidFill>
                        <a:srgbClr val="0000FF"/>
                      </a:solidFill>
                      <a:prstDash val="solid"/>
                      <a:round/>
                      <a:headEnd len="sm" w="sm" type="none"/>
                      <a:tailEnd len="sm" w="sm" type="none"/>
                    </a:lnB>
                  </a:tcPr>
                </a:tc>
                <a:tc>
                  <a:txBody>
                    <a:bodyPr/>
                    <a:lstStyle/>
                    <a:p>
                      <a:pPr indent="0" lvl="0" marL="0" rtl="0" algn="l">
                        <a:lnSpc>
                          <a:spcPct val="115000"/>
                        </a:lnSpc>
                        <a:spcBef>
                          <a:spcPts val="0"/>
                        </a:spcBef>
                        <a:spcAft>
                          <a:spcPts val="1000"/>
                        </a:spcAft>
                        <a:buNone/>
                      </a:pPr>
                      <a:r>
                        <a:rPr b="1" lang="fr" sz="900">
                          <a:solidFill>
                            <a:srgbClr val="0000FF"/>
                          </a:solidFill>
                          <a:latin typeface="Poppins"/>
                          <a:ea typeface="Poppins"/>
                          <a:cs typeface="Poppins"/>
                          <a:sym typeface="Poppins"/>
                        </a:rPr>
                        <a:t>il demeure</a:t>
                      </a:r>
                      <a:endParaRPr b="1" sz="900">
                        <a:solidFill>
                          <a:srgbClr val="0000FF"/>
                        </a:solidFill>
                        <a:latin typeface="Poppins"/>
                        <a:ea typeface="Poppins"/>
                        <a:cs typeface="Poppins"/>
                        <a:sym typeface="Poppins"/>
                      </a:endParaRPr>
                    </a:p>
                  </a:txBody>
                  <a:tcPr marT="63500" marB="63500" marR="63500" marL="63500">
                    <a:lnL cap="flat" cmpd="sng" w="12700">
                      <a:solidFill>
                        <a:srgbClr val="0000FF"/>
                      </a:solidFill>
                      <a:prstDash val="solid"/>
                      <a:round/>
                      <a:headEnd len="sm" w="sm" type="none"/>
                      <a:tailEnd len="sm" w="sm" type="none"/>
                    </a:lnL>
                    <a:lnR cap="flat" cmpd="sng" w="12700">
                      <a:solidFill>
                        <a:srgbClr val="0000FF"/>
                      </a:solidFill>
                      <a:prstDash val="solid"/>
                      <a:round/>
                      <a:headEnd len="sm" w="sm" type="none"/>
                      <a:tailEnd len="sm" w="sm" type="none"/>
                    </a:lnR>
                    <a:lnT cap="flat" cmpd="sng" w="12700">
                      <a:solidFill>
                        <a:srgbClr val="0000FF"/>
                      </a:solidFill>
                      <a:prstDash val="solid"/>
                      <a:round/>
                      <a:headEnd len="sm" w="sm" type="none"/>
                      <a:tailEnd len="sm" w="sm" type="none"/>
                    </a:lnT>
                    <a:lnB cap="flat" cmpd="sng" w="12700">
                      <a:solidFill>
                        <a:srgbClr val="0000FF"/>
                      </a:solidFill>
                      <a:prstDash val="solid"/>
                      <a:round/>
                      <a:headEnd len="sm" w="sm" type="none"/>
                      <a:tailEnd len="sm" w="sm" type="none"/>
                    </a:lnB>
                  </a:tcPr>
                </a:tc>
                <a:tc>
                  <a:txBody>
                    <a:bodyPr/>
                    <a:lstStyle/>
                    <a:p>
                      <a:pPr indent="0" lvl="0" marL="0" rtl="0" algn="l">
                        <a:spcBef>
                          <a:spcPts val="0"/>
                        </a:spcBef>
                        <a:spcAft>
                          <a:spcPts val="0"/>
                        </a:spcAft>
                        <a:buNone/>
                      </a:pPr>
                      <a:r>
                        <a:rPr lang="fr" sz="900">
                          <a:solidFill>
                            <a:srgbClr val="0000FF"/>
                          </a:solidFill>
                          <a:latin typeface="Poppins"/>
                          <a:ea typeface="Poppins"/>
                          <a:cs typeface="Poppins"/>
                          <a:sym typeface="Poppins"/>
                        </a:rPr>
                        <a:t>et</a:t>
                      </a:r>
                      <a:endParaRPr sz="900">
                        <a:solidFill>
                          <a:srgbClr val="0000FF"/>
                        </a:solidFill>
                        <a:latin typeface="Poppins"/>
                        <a:ea typeface="Poppins"/>
                        <a:cs typeface="Poppins"/>
                        <a:sym typeface="Poppins"/>
                      </a:endParaRPr>
                    </a:p>
                  </a:txBody>
                  <a:tcPr marT="63500" marB="63500" marR="63500" marL="63500">
                    <a:lnL cap="flat" cmpd="sng" w="12700">
                      <a:solidFill>
                        <a:srgbClr val="0000FF"/>
                      </a:solidFill>
                      <a:prstDash val="solid"/>
                      <a:round/>
                      <a:headEnd len="sm" w="sm" type="none"/>
                      <a:tailEnd len="sm" w="sm" type="none"/>
                    </a:lnL>
                    <a:lnR cap="flat" cmpd="sng" w="12700">
                      <a:solidFill>
                        <a:srgbClr val="0000FF"/>
                      </a:solidFill>
                      <a:prstDash val="solid"/>
                      <a:round/>
                      <a:headEnd len="sm" w="sm" type="none"/>
                      <a:tailEnd len="sm" w="sm" type="none"/>
                    </a:lnR>
                    <a:lnT cap="flat" cmpd="sng" w="12700">
                      <a:solidFill>
                        <a:srgbClr val="0000FF"/>
                      </a:solidFill>
                      <a:prstDash val="solid"/>
                      <a:round/>
                      <a:headEnd len="sm" w="sm" type="none"/>
                      <a:tailEnd len="sm" w="sm" type="none"/>
                    </a:lnT>
                    <a:lnB cap="flat" cmpd="sng" w="12700">
                      <a:solidFill>
                        <a:srgbClr val="0000FF"/>
                      </a:solidFill>
                      <a:prstDash val="solid"/>
                      <a:round/>
                      <a:headEnd len="sm" w="sm" type="none"/>
                      <a:tailEnd len="sm" w="sm" type="none"/>
                    </a:lnB>
                  </a:tcPr>
                </a:tc>
                <a:tc>
                  <a:txBody>
                    <a:bodyPr/>
                    <a:lstStyle/>
                    <a:p>
                      <a:pPr indent="0" lvl="0" marL="0" rtl="0" algn="l">
                        <a:spcBef>
                          <a:spcPts val="0"/>
                        </a:spcBef>
                        <a:spcAft>
                          <a:spcPts val="0"/>
                        </a:spcAft>
                        <a:buNone/>
                      </a:pPr>
                      <a:r>
                        <a:rPr lang="fr" sz="900">
                          <a:solidFill>
                            <a:srgbClr val="0000FF"/>
                          </a:solidFill>
                          <a:latin typeface="Poppins"/>
                          <a:ea typeface="Poppins"/>
                          <a:cs typeface="Poppins"/>
                          <a:sym typeface="Poppins"/>
                        </a:rPr>
                        <a:t>en vous</a:t>
                      </a:r>
                      <a:endParaRPr sz="900">
                        <a:solidFill>
                          <a:srgbClr val="0000FF"/>
                        </a:solidFill>
                        <a:latin typeface="Poppins"/>
                        <a:ea typeface="Poppins"/>
                        <a:cs typeface="Poppins"/>
                        <a:sym typeface="Poppins"/>
                      </a:endParaRPr>
                    </a:p>
                  </a:txBody>
                  <a:tcPr marT="63500" marB="63500" marR="63500" marL="63500">
                    <a:lnL cap="flat" cmpd="sng" w="12700">
                      <a:solidFill>
                        <a:srgbClr val="0000FF"/>
                      </a:solidFill>
                      <a:prstDash val="solid"/>
                      <a:round/>
                      <a:headEnd len="sm" w="sm" type="none"/>
                      <a:tailEnd len="sm" w="sm" type="none"/>
                    </a:lnL>
                    <a:lnR cap="flat" cmpd="sng" w="12700">
                      <a:solidFill>
                        <a:srgbClr val="0000FF"/>
                      </a:solidFill>
                      <a:prstDash val="solid"/>
                      <a:round/>
                      <a:headEnd len="sm" w="sm" type="none"/>
                      <a:tailEnd len="sm" w="sm" type="none"/>
                    </a:lnR>
                    <a:lnT cap="flat" cmpd="sng" w="12700">
                      <a:solidFill>
                        <a:srgbClr val="0000FF"/>
                      </a:solidFill>
                      <a:prstDash val="solid"/>
                      <a:round/>
                      <a:headEnd len="sm" w="sm" type="none"/>
                      <a:tailEnd len="sm" w="sm" type="none"/>
                    </a:lnT>
                    <a:lnB cap="flat" cmpd="sng" w="12700">
                      <a:solidFill>
                        <a:srgbClr val="0000FF"/>
                      </a:solidFill>
                      <a:prstDash val="solid"/>
                      <a:round/>
                      <a:headEnd len="sm" w="sm" type="none"/>
                      <a:tailEnd len="sm" w="sm" type="none"/>
                    </a:lnB>
                  </a:tcPr>
                </a:tc>
                <a:tc>
                  <a:txBody>
                    <a:bodyPr/>
                    <a:lstStyle/>
                    <a:p>
                      <a:pPr indent="0" lvl="0" marL="0" rtl="0" algn="l">
                        <a:spcBef>
                          <a:spcPts val="0"/>
                        </a:spcBef>
                        <a:spcAft>
                          <a:spcPts val="0"/>
                        </a:spcAft>
                        <a:buNone/>
                      </a:pPr>
                      <a:r>
                        <a:rPr lang="fr" sz="900">
                          <a:solidFill>
                            <a:srgbClr val="0000FF"/>
                          </a:solidFill>
                          <a:latin typeface="Poppins"/>
                          <a:ea typeface="Poppins"/>
                          <a:cs typeface="Poppins"/>
                          <a:sym typeface="Poppins"/>
                        </a:rPr>
                        <a:t>il sera </a:t>
                      </a:r>
                      <a:endParaRPr sz="900">
                        <a:solidFill>
                          <a:srgbClr val="0000FF"/>
                        </a:solidFill>
                        <a:latin typeface="Poppins"/>
                        <a:ea typeface="Poppins"/>
                        <a:cs typeface="Poppins"/>
                        <a:sym typeface="Poppins"/>
                      </a:endParaRPr>
                    </a:p>
                  </a:txBody>
                  <a:tcPr marT="63500" marB="63500" marR="63500" marL="63500">
                    <a:lnL cap="flat" cmpd="sng" w="12700">
                      <a:solidFill>
                        <a:srgbClr val="0000FF"/>
                      </a:solidFill>
                      <a:prstDash val="solid"/>
                      <a:round/>
                      <a:headEnd len="sm" w="sm" type="none"/>
                      <a:tailEnd len="sm" w="sm" type="none"/>
                    </a:lnL>
                    <a:lnR cap="flat" cmpd="sng" w="12700">
                      <a:solidFill>
                        <a:srgbClr val="0000FF"/>
                      </a:solidFill>
                      <a:prstDash val="solid"/>
                      <a:round/>
                      <a:headEnd len="sm" w="sm" type="none"/>
                      <a:tailEnd len="sm" w="sm" type="none"/>
                    </a:lnR>
                    <a:lnT cap="flat" cmpd="sng" w="12700">
                      <a:solidFill>
                        <a:srgbClr val="0000FF"/>
                      </a:solidFill>
                      <a:prstDash val="solid"/>
                      <a:round/>
                      <a:headEnd len="sm" w="sm" type="none"/>
                      <a:tailEnd len="sm" w="sm" type="none"/>
                    </a:lnT>
                    <a:lnB cap="flat" cmpd="sng" w="12700">
                      <a:solidFill>
                        <a:srgbClr val="0000FF"/>
                      </a:solidFill>
                      <a:prstDash val="solid"/>
                      <a:round/>
                      <a:headEnd len="sm" w="sm" type="none"/>
                      <a:tailEnd len="sm" w="sm" type="none"/>
                    </a:lnB>
                  </a:tcPr>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34"/>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fr"/>
              <a:t>Le paraclet est le Saint Esprit</a:t>
            </a:r>
            <a:endParaRPr/>
          </a:p>
        </p:txBody>
      </p:sp>
      <p:sp>
        <p:nvSpPr>
          <p:cNvPr id="183" name="Google Shape;183;p34"/>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fr"/>
              <a:t>Argument 1 / Autre paraclet</a:t>
            </a:r>
            <a:endParaRPr/>
          </a:p>
          <a:p>
            <a:pPr indent="0" lvl="0" marL="0" rtl="0" algn="l">
              <a:spcBef>
                <a:spcPts val="0"/>
              </a:spcBef>
              <a:spcAft>
                <a:spcPts val="0"/>
              </a:spcAft>
              <a:buClr>
                <a:schemeClr val="dk1"/>
              </a:buClr>
              <a:buSzPct val="39285"/>
              <a:buFont typeface="Arial"/>
              <a:buNone/>
            </a:pPr>
            <a:r>
              <a:t/>
            </a:r>
            <a:endParaRPr/>
          </a:p>
          <a:p>
            <a:pPr indent="0" lvl="0" marL="0" rtl="0" algn="l">
              <a:spcBef>
                <a:spcPts val="0"/>
              </a:spcBef>
              <a:spcAft>
                <a:spcPts val="0"/>
              </a:spcAft>
              <a:buNone/>
            </a:pPr>
            <a:r>
              <a:t/>
            </a:r>
            <a:endParaRPr/>
          </a:p>
        </p:txBody>
      </p:sp>
      <p:sp>
        <p:nvSpPr>
          <p:cNvPr id="189" name="Google Shape;189;p3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62500"/>
          </a:bodyPr>
          <a:lstStyle/>
          <a:p>
            <a:pPr indent="0" lvl="0" marL="0" rtl="0" algn="l">
              <a:spcBef>
                <a:spcPts val="0"/>
              </a:spcBef>
              <a:spcAft>
                <a:spcPts val="0"/>
              </a:spcAft>
              <a:buNone/>
            </a:pPr>
            <a:r>
              <a:rPr lang="fr">
                <a:solidFill>
                  <a:srgbClr val="CDA625"/>
                </a:solidFill>
              </a:rPr>
              <a:t>Matthieu 3:16</a:t>
            </a:r>
            <a:endParaRPr>
              <a:solidFill>
                <a:srgbClr val="CDA625"/>
              </a:solidFill>
            </a:endParaRPr>
          </a:p>
          <a:p>
            <a:pPr indent="0" lvl="0" marL="457200" rtl="0" algn="l">
              <a:spcBef>
                <a:spcPts val="1200"/>
              </a:spcBef>
              <a:spcAft>
                <a:spcPts val="0"/>
              </a:spcAft>
              <a:buClr>
                <a:schemeClr val="dk1"/>
              </a:buClr>
              <a:buSzPct val="61111"/>
              <a:buFont typeface="Arial"/>
              <a:buNone/>
            </a:pPr>
            <a:r>
              <a:rPr lang="fr"/>
              <a:t>Dès que Jésus eut été baptisé, il sortit de l'eau. Et voici, les cieux s'ouvrirent, et il (Jésus) vit </a:t>
            </a:r>
            <a:r>
              <a:rPr b="1" lang="fr"/>
              <a:t>l'Esprit de Dieu descendre comme une colombe</a:t>
            </a:r>
            <a:r>
              <a:rPr lang="fr"/>
              <a:t> et venir sur lui.</a:t>
            </a:r>
            <a:endParaRPr/>
          </a:p>
          <a:p>
            <a:pPr indent="0" lvl="0" marL="0" rtl="0" algn="l">
              <a:spcBef>
                <a:spcPts val="1200"/>
              </a:spcBef>
              <a:spcAft>
                <a:spcPts val="0"/>
              </a:spcAft>
              <a:buClr>
                <a:schemeClr val="dk1"/>
              </a:buClr>
              <a:buSzPct val="61111"/>
              <a:buFont typeface="Arial"/>
              <a:buNone/>
            </a:pPr>
            <a:r>
              <a:rPr lang="fr">
                <a:solidFill>
                  <a:srgbClr val="CDA625"/>
                </a:solidFill>
              </a:rPr>
              <a:t>Marc 1:10</a:t>
            </a:r>
            <a:endParaRPr>
              <a:solidFill>
                <a:srgbClr val="CDA625"/>
              </a:solidFill>
            </a:endParaRPr>
          </a:p>
          <a:p>
            <a:pPr indent="0" lvl="0" marL="457200" rtl="0" algn="l">
              <a:spcBef>
                <a:spcPts val="1200"/>
              </a:spcBef>
              <a:spcAft>
                <a:spcPts val="0"/>
              </a:spcAft>
              <a:buClr>
                <a:schemeClr val="dk1"/>
              </a:buClr>
              <a:buSzPct val="61111"/>
              <a:buFont typeface="Arial"/>
              <a:buNone/>
            </a:pPr>
            <a:r>
              <a:rPr lang="fr"/>
              <a:t>Au moment où il sortait de l'eau, il (Jésus) vit les cieux s'ouvrir, et </a:t>
            </a:r>
            <a:r>
              <a:rPr b="1" lang="fr"/>
              <a:t>l'Esprit descendre sur lui comme une colombe</a:t>
            </a:r>
            <a:r>
              <a:rPr lang="fr"/>
              <a:t>.</a:t>
            </a:r>
            <a:endParaRPr/>
          </a:p>
          <a:p>
            <a:pPr indent="0" lvl="0" marL="0" rtl="0" algn="l">
              <a:spcBef>
                <a:spcPts val="1200"/>
              </a:spcBef>
              <a:spcAft>
                <a:spcPts val="0"/>
              </a:spcAft>
              <a:buClr>
                <a:schemeClr val="dk1"/>
              </a:buClr>
              <a:buSzPct val="61111"/>
              <a:buFont typeface="Arial"/>
              <a:buNone/>
            </a:pPr>
            <a:r>
              <a:rPr lang="fr">
                <a:solidFill>
                  <a:srgbClr val="CDA625"/>
                </a:solidFill>
              </a:rPr>
              <a:t>Luc 3:22</a:t>
            </a:r>
            <a:endParaRPr>
              <a:solidFill>
                <a:srgbClr val="CDA625"/>
              </a:solidFill>
            </a:endParaRPr>
          </a:p>
          <a:p>
            <a:pPr indent="0" lvl="0" marL="457200" rtl="0" algn="l">
              <a:spcBef>
                <a:spcPts val="1200"/>
              </a:spcBef>
              <a:spcAft>
                <a:spcPts val="0"/>
              </a:spcAft>
              <a:buClr>
                <a:schemeClr val="dk1"/>
              </a:buClr>
              <a:buSzPct val="61111"/>
              <a:buFont typeface="Arial"/>
              <a:buNone/>
            </a:pPr>
            <a:r>
              <a:rPr lang="fr"/>
              <a:t>et </a:t>
            </a:r>
            <a:r>
              <a:rPr b="1" lang="fr"/>
              <a:t>le Saint-Esprit descendit sur lui (Jésus) sous une forme corporelle, comme une colombe</a:t>
            </a:r>
            <a:r>
              <a:rPr lang="fr"/>
              <a:t>. Et une voix fit entendre du ciel ces paroles: Tu es mon Fils bien-aimé; en toi j'ai mis toute mon affection.</a:t>
            </a:r>
            <a:endParaRPr/>
          </a:p>
          <a:p>
            <a:pPr indent="0" lvl="0" marL="0" rtl="0" algn="l">
              <a:spcBef>
                <a:spcPts val="1200"/>
              </a:spcBef>
              <a:spcAft>
                <a:spcPts val="0"/>
              </a:spcAft>
              <a:buClr>
                <a:schemeClr val="dk1"/>
              </a:buClr>
              <a:buSzPct val="61111"/>
              <a:buFont typeface="Arial"/>
              <a:buNone/>
            </a:pPr>
            <a:r>
              <a:rPr lang="fr">
                <a:solidFill>
                  <a:srgbClr val="CDA625"/>
                </a:solidFill>
              </a:rPr>
              <a:t>Jean 1:32</a:t>
            </a:r>
            <a:endParaRPr>
              <a:solidFill>
                <a:srgbClr val="CDA625"/>
              </a:solidFill>
            </a:endParaRPr>
          </a:p>
          <a:p>
            <a:pPr indent="0" lvl="0" marL="457200" rtl="0" algn="l">
              <a:spcBef>
                <a:spcPts val="1200"/>
              </a:spcBef>
              <a:spcAft>
                <a:spcPts val="1200"/>
              </a:spcAft>
              <a:buNone/>
            </a:pPr>
            <a:r>
              <a:rPr lang="fr"/>
              <a:t>Jean rendit ce témoignage: J'ai vu </a:t>
            </a:r>
            <a:r>
              <a:rPr b="1" lang="fr"/>
              <a:t>l'Esprit descendre du ciel comme une colombe</a:t>
            </a:r>
            <a:r>
              <a:rPr lang="fr"/>
              <a:t> et s'arrêter sur lui (Jésus).</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Argument 1 / Autre paraclet</a:t>
            </a:r>
            <a:endParaRPr/>
          </a:p>
        </p:txBody>
      </p:sp>
      <p:sp>
        <p:nvSpPr>
          <p:cNvPr id="195" name="Google Shape;195;p3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Dans la trinité le Fils et le Saint Esprit, sont deux hypostases divine, </a:t>
            </a:r>
            <a:r>
              <a:rPr lang="fr">
                <a:solidFill>
                  <a:srgbClr val="CDA625"/>
                </a:solidFill>
              </a:rPr>
              <a:t>l’hypostase du Fils</a:t>
            </a:r>
            <a:r>
              <a:rPr lang="fr"/>
              <a:t> </a:t>
            </a:r>
            <a:r>
              <a:rPr b="1" lang="fr"/>
              <a:t>n’est pas</a:t>
            </a:r>
            <a:r>
              <a:rPr lang="fr"/>
              <a:t> </a:t>
            </a:r>
            <a:r>
              <a:rPr lang="fr">
                <a:solidFill>
                  <a:srgbClr val="CDA625"/>
                </a:solidFill>
              </a:rPr>
              <a:t>l’hypostase du Saint Esprit</a:t>
            </a:r>
            <a:r>
              <a:rPr lang="fr"/>
              <a:t>.</a:t>
            </a:r>
            <a:endParaRPr/>
          </a:p>
          <a:p>
            <a:pPr indent="0" lvl="0" marL="0" rtl="0" algn="ctr">
              <a:spcBef>
                <a:spcPts val="1200"/>
              </a:spcBef>
              <a:spcAft>
                <a:spcPts val="0"/>
              </a:spcAft>
              <a:buNone/>
            </a:pPr>
            <a:r>
              <a:t/>
            </a:r>
            <a:endParaRPr/>
          </a:p>
          <a:p>
            <a:pPr indent="0" lvl="0" marL="0" rtl="0" algn="l">
              <a:spcBef>
                <a:spcPts val="1200"/>
              </a:spcBef>
              <a:spcAft>
                <a:spcPts val="1200"/>
              </a:spcAft>
              <a:buNone/>
            </a:pPr>
            <a:r>
              <a:rPr lang="fr"/>
              <a:t>Selon Michel Gourgues (Auteur), « Une autre vision paraît préférable », « ne peut-on pas comprendre que le Christ exercera dans la gloire son rôle de paraclet en intervenant en faveur des siens auprès du Père (1 Jn 2:1), mais qu’en même temps les disciples pourront compter sur un autre paraclet qui, lui, sera auprès d'eux ?». Le Christ johannique insiste donc sur </a:t>
            </a:r>
            <a:r>
              <a:rPr b="1" lang="fr"/>
              <a:t>un autre mode de sa présence au croyants</a:t>
            </a:r>
            <a:r>
              <a:rPr lang="fr"/>
              <a:t>.</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Argument 2 / Éternellement</a:t>
            </a:r>
            <a:endParaRPr/>
          </a:p>
        </p:txBody>
      </p:sp>
      <p:sp>
        <p:nvSpPr>
          <p:cNvPr id="201" name="Google Shape;201;p3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Clr>
                <a:schemeClr val="dk1"/>
              </a:buClr>
              <a:buSzPct val="61111"/>
              <a:buFont typeface="Arial"/>
              <a:buNone/>
            </a:pPr>
            <a:r>
              <a:rPr lang="fr">
                <a:solidFill>
                  <a:srgbClr val="CDA625"/>
                </a:solidFill>
              </a:rPr>
              <a:t>Hébreux 9:8</a:t>
            </a:r>
            <a:endParaRPr>
              <a:solidFill>
                <a:srgbClr val="CDA625"/>
              </a:solidFill>
            </a:endParaRPr>
          </a:p>
          <a:p>
            <a:pPr indent="0" lvl="0" marL="457200" rtl="0" algn="l">
              <a:spcBef>
                <a:spcPts val="1200"/>
              </a:spcBef>
              <a:spcAft>
                <a:spcPts val="0"/>
              </a:spcAft>
              <a:buClr>
                <a:schemeClr val="dk1"/>
              </a:buClr>
              <a:buSzPct val="61111"/>
              <a:buFont typeface="Arial"/>
              <a:buNone/>
            </a:pPr>
            <a:r>
              <a:rPr b="1" lang="fr"/>
              <a:t>Le Saint-Esprit</a:t>
            </a:r>
            <a:r>
              <a:rPr lang="fr"/>
              <a:t> montrait par là que le chemin du lieu très saint n'était pas encore ouvert, tant que le premier tabernacle subsistait.</a:t>
            </a:r>
            <a:endParaRPr/>
          </a:p>
          <a:p>
            <a:pPr indent="0" lvl="0" marL="0" rtl="0" algn="l">
              <a:spcBef>
                <a:spcPts val="1200"/>
              </a:spcBef>
              <a:spcAft>
                <a:spcPts val="0"/>
              </a:spcAft>
              <a:buClr>
                <a:schemeClr val="dk1"/>
              </a:buClr>
              <a:buSzPct val="61111"/>
              <a:buFont typeface="Arial"/>
              <a:buNone/>
            </a:pPr>
            <a:r>
              <a:rPr lang="fr">
                <a:solidFill>
                  <a:srgbClr val="CDA625"/>
                </a:solidFill>
              </a:rPr>
              <a:t>Hébreux 9:14</a:t>
            </a:r>
            <a:endParaRPr>
              <a:solidFill>
                <a:srgbClr val="CDA625"/>
              </a:solidFill>
            </a:endParaRPr>
          </a:p>
          <a:p>
            <a:pPr indent="0" lvl="0" marL="457200" rtl="0" algn="l">
              <a:spcBef>
                <a:spcPts val="1200"/>
              </a:spcBef>
              <a:spcAft>
                <a:spcPts val="0"/>
              </a:spcAft>
              <a:buClr>
                <a:schemeClr val="dk1"/>
              </a:buClr>
              <a:buSzPct val="61111"/>
              <a:buFont typeface="Arial"/>
              <a:buNone/>
            </a:pPr>
            <a:r>
              <a:rPr lang="fr"/>
              <a:t>combien plus le sang de Christ, qui, par </a:t>
            </a:r>
            <a:r>
              <a:rPr b="1" lang="fr"/>
              <a:t>un esprit </a:t>
            </a:r>
            <a:r>
              <a:rPr b="1" lang="fr"/>
              <a:t>éternel</a:t>
            </a:r>
            <a:r>
              <a:rPr b="1" lang="fr"/>
              <a:t>,</a:t>
            </a:r>
            <a:r>
              <a:rPr lang="fr"/>
              <a:t> s'est offert lui-même sans tache à Dieu, purifiera-t-il votre conscience des œuvres mortes, afin que vous serviez le Dieu vivant !</a:t>
            </a:r>
            <a:endParaRPr/>
          </a:p>
          <a:p>
            <a:pPr indent="0" lvl="0" marL="0" rtl="0" algn="l">
              <a:spcBef>
                <a:spcPts val="1200"/>
              </a:spcBef>
              <a:spcAft>
                <a:spcPts val="0"/>
              </a:spcAft>
              <a:buNone/>
            </a:pPr>
            <a:r>
              <a:rPr lang="fr"/>
              <a:t>Hébreux 9:8 comme </a:t>
            </a:r>
            <a:r>
              <a:rPr b="1" lang="fr"/>
              <a:t>contexte</a:t>
            </a:r>
            <a:r>
              <a:rPr lang="fr"/>
              <a:t> au verset Hébreux 9:14</a:t>
            </a:r>
            <a:endParaRPr/>
          </a:p>
          <a:p>
            <a:pPr indent="0" lvl="0" marL="0" rtl="0" algn="l">
              <a:spcBef>
                <a:spcPts val="1200"/>
              </a:spcBef>
              <a:spcAft>
                <a:spcPts val="0"/>
              </a:spcAft>
              <a:buNone/>
            </a:pPr>
            <a:r>
              <a:rPr lang="fr"/>
              <a:t>Cet esprit éternel et le Saint Esprit.</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fr"/>
              <a:t>Être éternel est l’un des </a:t>
            </a:r>
            <a:r>
              <a:rPr b="1" lang="fr"/>
              <a:t>attributs essentiels</a:t>
            </a:r>
            <a:r>
              <a:rPr lang="fr"/>
              <a:t> de Dieu</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fr"/>
              <a:t>Argument 3 / esprit / Invisible</a:t>
            </a:r>
            <a:endParaRPr/>
          </a:p>
          <a:p>
            <a:pPr indent="0" lvl="0" marL="0" rtl="0" algn="l">
              <a:spcBef>
                <a:spcPts val="0"/>
              </a:spcBef>
              <a:spcAft>
                <a:spcPts val="0"/>
              </a:spcAft>
              <a:buClr>
                <a:schemeClr val="dk1"/>
              </a:buClr>
              <a:buSzPct val="39285"/>
              <a:buFont typeface="Arial"/>
              <a:buNone/>
            </a:pPr>
            <a:r>
              <a:t/>
            </a:r>
            <a:endParaRPr/>
          </a:p>
          <a:p>
            <a:pPr indent="0" lvl="0" marL="0" rtl="0" algn="l">
              <a:spcBef>
                <a:spcPts val="0"/>
              </a:spcBef>
              <a:spcAft>
                <a:spcPts val="0"/>
              </a:spcAft>
              <a:buNone/>
            </a:pPr>
            <a:r>
              <a:t/>
            </a:r>
            <a:endParaRPr/>
          </a:p>
        </p:txBody>
      </p:sp>
      <p:sp>
        <p:nvSpPr>
          <p:cNvPr id="207" name="Google Shape;207;p3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0000" lnSpcReduction="10000"/>
          </a:bodyPr>
          <a:lstStyle/>
          <a:p>
            <a:pPr indent="0" lvl="0" marL="0" rtl="0" algn="l">
              <a:spcBef>
                <a:spcPts val="0"/>
              </a:spcBef>
              <a:spcAft>
                <a:spcPts val="0"/>
              </a:spcAft>
              <a:buNone/>
            </a:pPr>
            <a:r>
              <a:rPr lang="fr"/>
              <a:t>Le Saint Esprit est esprit (Jn 14:17, Jn 14:26, Jn 15:26, Jn 16:13).</a:t>
            </a:r>
            <a:endParaRPr b="1"/>
          </a:p>
          <a:p>
            <a:pPr indent="0" lvl="0" marL="0" rtl="0" algn="l">
              <a:spcBef>
                <a:spcPts val="1200"/>
              </a:spcBef>
              <a:spcAft>
                <a:spcPts val="0"/>
              </a:spcAft>
              <a:buNone/>
            </a:pPr>
            <a:r>
              <a:rPr b="1" lang="fr"/>
              <a:t>métaphysique</a:t>
            </a:r>
            <a:r>
              <a:rPr lang="fr"/>
              <a:t> , ne rentre donc pas dans le champ des </a:t>
            </a:r>
            <a:r>
              <a:rPr b="1" lang="fr"/>
              <a:t>objets visibles</a:t>
            </a:r>
            <a:r>
              <a:rPr lang="fr"/>
              <a:t>.</a:t>
            </a:r>
            <a:endParaRPr/>
          </a:p>
          <a:p>
            <a:pPr indent="0" lvl="0" marL="0" rtl="0" algn="l">
              <a:spcBef>
                <a:spcPts val="1200"/>
              </a:spcBef>
              <a:spcAft>
                <a:spcPts val="0"/>
              </a:spcAft>
              <a:buNone/>
            </a:pPr>
            <a:r>
              <a:t/>
            </a:r>
            <a:endParaRPr b="1"/>
          </a:p>
          <a:p>
            <a:pPr indent="0" lvl="0" marL="0" rtl="0" algn="l">
              <a:spcBef>
                <a:spcPts val="1200"/>
              </a:spcBef>
              <a:spcAft>
                <a:spcPts val="0"/>
              </a:spcAft>
              <a:buNone/>
            </a:pPr>
            <a:r>
              <a:rPr lang="fr">
                <a:solidFill>
                  <a:srgbClr val="CDA625"/>
                </a:solidFill>
              </a:rPr>
              <a:t>1 Corinthiens 2:9-13</a:t>
            </a:r>
            <a:endParaRPr>
              <a:solidFill>
                <a:srgbClr val="CDA625"/>
              </a:solidFill>
            </a:endParaRPr>
          </a:p>
          <a:p>
            <a:pPr indent="0" lvl="0" marL="457200" rtl="0" algn="l">
              <a:spcBef>
                <a:spcPts val="1200"/>
              </a:spcBef>
              <a:spcAft>
                <a:spcPts val="0"/>
              </a:spcAft>
              <a:buNone/>
            </a:pPr>
            <a:r>
              <a:rPr lang="fr"/>
              <a:t>Mais, comme il est écrit, </a:t>
            </a:r>
            <a:r>
              <a:rPr b="1" lang="fr"/>
              <a:t>ce sont des choses que l'œil n'a point vues</a:t>
            </a:r>
            <a:r>
              <a:rPr lang="fr"/>
              <a:t>, que l'oreille n'a point entendues, et qui ne sont point montées au cœur de l'homme, des choses que Dieu a préparées pour ceux qui l'aiment. </a:t>
            </a:r>
            <a:endParaRPr/>
          </a:p>
          <a:p>
            <a:pPr indent="0" lvl="0" marL="457200" rtl="0" algn="l">
              <a:spcBef>
                <a:spcPts val="1200"/>
              </a:spcBef>
              <a:spcAft>
                <a:spcPts val="1200"/>
              </a:spcAft>
              <a:buNone/>
            </a:pPr>
            <a:r>
              <a:rPr b="1" lang="fr"/>
              <a:t>Dieu nous les a révélées par l'Esprit</a:t>
            </a:r>
            <a:r>
              <a:rPr lang="fr"/>
              <a:t>. Car </a:t>
            </a:r>
            <a:r>
              <a:rPr b="1" lang="fr"/>
              <a:t>l'Esprit sonde tout, même les profondeurs de Dieu</a:t>
            </a:r>
            <a:r>
              <a:rPr lang="fr"/>
              <a:t>. Lequel des hommes, en effet, connaît les choses de l'homme, si ce n'est l'esprit de l'homme qui est en lui? De même, personne ne connaît les choses de Dieu, si ce n'est l'Esprit de Dieu. Or nous, nous n'avons pas reçu l'esprit du monde, mais l'Esprit qui vient de Dieu, afin que nous connaissions les choses que Dieu nous a données par sa grâce. Et nous en parlons, non avec des discours qu'enseigne la sagesse humaine, mais avec ceux qu'enseigne l'Esprit, employant un langage spirituel pour les choses spirituelles.</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fr"/>
              <a:t>Argument 4 / Acquis et intérieur</a:t>
            </a:r>
            <a:endParaRPr/>
          </a:p>
          <a:p>
            <a:pPr indent="0" lvl="0" marL="0" rtl="0" algn="l">
              <a:spcBef>
                <a:spcPts val="0"/>
              </a:spcBef>
              <a:spcAft>
                <a:spcPts val="0"/>
              </a:spcAft>
              <a:buClr>
                <a:schemeClr val="dk1"/>
              </a:buClr>
              <a:buSzPct val="39285"/>
              <a:buFont typeface="Arial"/>
              <a:buNone/>
            </a:pPr>
            <a:r>
              <a:t/>
            </a:r>
            <a:endParaRPr/>
          </a:p>
          <a:p>
            <a:pPr indent="0" lvl="0" marL="0" rtl="0" algn="l">
              <a:spcBef>
                <a:spcPts val="0"/>
              </a:spcBef>
              <a:spcAft>
                <a:spcPts val="0"/>
              </a:spcAft>
              <a:buNone/>
            </a:pPr>
            <a:r>
              <a:t/>
            </a:r>
            <a:endParaRPr/>
          </a:p>
        </p:txBody>
      </p:sp>
      <p:sp>
        <p:nvSpPr>
          <p:cNvPr id="213" name="Google Shape;213;p39"/>
          <p:cNvSpPr txBox="1"/>
          <p:nvPr>
            <p:ph idx="1" type="body"/>
          </p:nvPr>
        </p:nvSpPr>
        <p:spPr>
          <a:xfrm>
            <a:off x="311700" y="3034875"/>
            <a:ext cx="8520600" cy="1533900"/>
          </a:xfrm>
          <a:prstGeom prst="rect">
            <a:avLst/>
          </a:prstGeom>
        </p:spPr>
        <p:txBody>
          <a:bodyPr anchorCtr="0" anchor="t" bIns="91425" lIns="91425" spcFirstLastPara="1" rIns="91425" wrap="square" tIns="91425">
            <a:normAutofit fontScale="62500" lnSpcReduction="10000"/>
          </a:bodyPr>
          <a:lstStyle/>
          <a:p>
            <a:pPr indent="0" lvl="0" marL="0" rtl="0" algn="l">
              <a:spcBef>
                <a:spcPts val="0"/>
              </a:spcBef>
              <a:spcAft>
                <a:spcPts val="0"/>
              </a:spcAft>
              <a:buClr>
                <a:schemeClr val="dk1"/>
              </a:buClr>
              <a:buSzPct val="61111"/>
              <a:buFont typeface="Arial"/>
              <a:buNone/>
            </a:pPr>
            <a:r>
              <a:rPr lang="fr"/>
              <a:t>Le paraclet (</a:t>
            </a:r>
            <a:r>
              <a:rPr lang="fr">
                <a:solidFill>
                  <a:srgbClr val="CDA625"/>
                </a:solidFill>
              </a:rPr>
              <a:t>Jn 14:17</a:t>
            </a:r>
            <a:r>
              <a:rPr lang="fr"/>
              <a:t>) :</a:t>
            </a:r>
            <a:endParaRPr/>
          </a:p>
          <a:p>
            <a:pPr indent="-300037" lvl="0" marL="457200" rtl="0" algn="l">
              <a:spcBef>
                <a:spcPts val="1200"/>
              </a:spcBef>
              <a:spcAft>
                <a:spcPts val="0"/>
              </a:spcAft>
              <a:buSzPct val="100000"/>
              <a:buChar char="●"/>
            </a:pPr>
            <a:r>
              <a:rPr lang="fr"/>
              <a:t>est reçus/acquis/posséder (lambein / λαβεῖν)</a:t>
            </a:r>
            <a:endParaRPr/>
          </a:p>
          <a:p>
            <a:pPr indent="-300037" lvl="0" marL="457200" rtl="0" algn="l">
              <a:spcBef>
                <a:spcPts val="0"/>
              </a:spcBef>
              <a:spcAft>
                <a:spcPts val="0"/>
              </a:spcAft>
              <a:buSzPct val="100000"/>
              <a:buChar char="●"/>
            </a:pPr>
            <a:r>
              <a:rPr lang="fr"/>
              <a:t>sera dans les apôtres (en hymin / ἐν ὑμῖν)</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fr"/>
              <a:t>Versets : Actes 2:38-39, Éphésiens 5:18-19, 1 Corinthiens 3:16, 1 Corinthiens 6:19, Jacques 4:5, Romains 8:9</a:t>
            </a:r>
            <a:endParaRPr/>
          </a:p>
        </p:txBody>
      </p:sp>
      <p:graphicFrame>
        <p:nvGraphicFramePr>
          <p:cNvPr id="214" name="Google Shape;214;p39"/>
          <p:cNvGraphicFramePr/>
          <p:nvPr/>
        </p:nvGraphicFramePr>
        <p:xfrm>
          <a:off x="311725" y="2074625"/>
          <a:ext cx="3000000" cy="3000000"/>
        </p:xfrm>
        <a:graphic>
          <a:graphicData uri="http://schemas.openxmlformats.org/drawingml/2006/table">
            <a:tbl>
              <a:tblPr>
                <a:noFill/>
                <a:tableStyleId>{85F58189-EF72-4DB5-B557-AD3F59301C01}</a:tableStyleId>
              </a:tblPr>
              <a:tblGrid>
                <a:gridCol w="1065075"/>
                <a:gridCol w="1065075"/>
                <a:gridCol w="1065075"/>
                <a:gridCol w="1065075"/>
                <a:gridCol w="1065075"/>
                <a:gridCol w="1065075"/>
                <a:gridCol w="1065075"/>
                <a:gridCol w="1065075"/>
              </a:tblGrid>
              <a:tr h="12700">
                <a:tc>
                  <a:txBody>
                    <a:bodyPr/>
                    <a:lstStyle/>
                    <a:p>
                      <a:pPr indent="0" lvl="0" marL="0" rtl="0" algn="l">
                        <a:lnSpc>
                          <a:spcPct val="115000"/>
                        </a:lnSpc>
                        <a:spcBef>
                          <a:spcPts val="0"/>
                        </a:spcBef>
                        <a:spcAft>
                          <a:spcPts val="1000"/>
                        </a:spcAft>
                        <a:buNone/>
                      </a:pPr>
                      <a:r>
                        <a:rPr lang="fr" sz="900">
                          <a:solidFill>
                            <a:srgbClr val="0000FF"/>
                          </a:solidFill>
                          <a:latin typeface="Poppins"/>
                          <a:ea typeface="Poppins"/>
                          <a:cs typeface="Poppins"/>
                          <a:sym typeface="Poppins"/>
                        </a:rPr>
                        <a:t>⸀ὑμεῖς</a:t>
                      </a:r>
                      <a:endParaRPr sz="900">
                        <a:solidFill>
                          <a:srgbClr val="0000FF"/>
                        </a:solidFill>
                        <a:latin typeface="Poppins"/>
                        <a:ea typeface="Poppins"/>
                        <a:cs typeface="Poppins"/>
                        <a:sym typeface="Poppins"/>
                      </a:endParaRPr>
                    </a:p>
                  </a:txBody>
                  <a:tcPr marT="63500" marB="63500" marR="63500" marL="63500">
                    <a:lnL cap="flat" cmpd="sng" w="12700">
                      <a:solidFill>
                        <a:srgbClr val="0000FF"/>
                      </a:solidFill>
                      <a:prstDash val="solid"/>
                      <a:round/>
                      <a:headEnd len="sm" w="sm" type="none"/>
                      <a:tailEnd len="sm" w="sm" type="none"/>
                    </a:lnL>
                    <a:lnR cap="flat" cmpd="sng" w="12700">
                      <a:solidFill>
                        <a:srgbClr val="0000FF"/>
                      </a:solidFill>
                      <a:prstDash val="solid"/>
                      <a:round/>
                      <a:headEnd len="sm" w="sm" type="none"/>
                      <a:tailEnd len="sm" w="sm" type="none"/>
                    </a:lnR>
                    <a:lnT cap="flat" cmpd="sng" w="12700">
                      <a:solidFill>
                        <a:srgbClr val="0000FF"/>
                      </a:solidFill>
                      <a:prstDash val="solid"/>
                      <a:round/>
                      <a:headEnd len="sm" w="sm" type="none"/>
                      <a:tailEnd len="sm" w="sm" type="none"/>
                    </a:lnT>
                    <a:lnB cap="flat" cmpd="sng" w="12700">
                      <a:solidFill>
                        <a:srgbClr val="0000FF"/>
                      </a:solidFill>
                      <a:prstDash val="solid"/>
                      <a:round/>
                      <a:headEnd len="sm" w="sm" type="none"/>
                      <a:tailEnd len="sm" w="sm" type="none"/>
                    </a:lnB>
                  </a:tcPr>
                </a:tc>
                <a:tc>
                  <a:txBody>
                    <a:bodyPr/>
                    <a:lstStyle/>
                    <a:p>
                      <a:pPr indent="0" lvl="0" marL="0" rtl="0" algn="l">
                        <a:lnSpc>
                          <a:spcPct val="115000"/>
                        </a:lnSpc>
                        <a:spcBef>
                          <a:spcPts val="0"/>
                        </a:spcBef>
                        <a:spcAft>
                          <a:spcPts val="1000"/>
                        </a:spcAft>
                        <a:buNone/>
                      </a:pPr>
                      <a:r>
                        <a:rPr lang="fr" sz="900">
                          <a:solidFill>
                            <a:srgbClr val="0000FF"/>
                          </a:solidFill>
                          <a:latin typeface="Poppins"/>
                          <a:ea typeface="Poppins"/>
                          <a:cs typeface="Poppins"/>
                          <a:sym typeface="Poppins"/>
                        </a:rPr>
                        <a:t>γινώσκετε αὐτό</a:t>
                      </a:r>
                      <a:endParaRPr sz="900">
                        <a:solidFill>
                          <a:srgbClr val="0000FF"/>
                        </a:solidFill>
                        <a:latin typeface="Poppins"/>
                        <a:ea typeface="Poppins"/>
                        <a:cs typeface="Poppins"/>
                        <a:sym typeface="Poppins"/>
                      </a:endParaRPr>
                    </a:p>
                  </a:txBody>
                  <a:tcPr marT="63500" marB="63500" marR="63500" marL="63500">
                    <a:lnL cap="flat" cmpd="sng" w="12700">
                      <a:solidFill>
                        <a:srgbClr val="0000FF"/>
                      </a:solidFill>
                      <a:prstDash val="solid"/>
                      <a:round/>
                      <a:headEnd len="sm" w="sm" type="none"/>
                      <a:tailEnd len="sm" w="sm" type="none"/>
                    </a:lnL>
                    <a:lnR cap="flat" cmpd="sng" w="12700">
                      <a:solidFill>
                        <a:srgbClr val="0000FF"/>
                      </a:solidFill>
                      <a:prstDash val="solid"/>
                      <a:round/>
                      <a:headEnd len="sm" w="sm" type="none"/>
                      <a:tailEnd len="sm" w="sm" type="none"/>
                    </a:lnR>
                    <a:lnT cap="flat" cmpd="sng" w="12700">
                      <a:solidFill>
                        <a:srgbClr val="0000FF"/>
                      </a:solidFill>
                      <a:prstDash val="solid"/>
                      <a:round/>
                      <a:headEnd len="sm" w="sm" type="none"/>
                      <a:tailEnd len="sm" w="sm" type="none"/>
                    </a:lnT>
                    <a:lnB cap="flat" cmpd="sng" w="12700">
                      <a:solidFill>
                        <a:srgbClr val="0000FF"/>
                      </a:solidFill>
                      <a:prstDash val="solid"/>
                      <a:round/>
                      <a:headEnd len="sm" w="sm" type="none"/>
                      <a:tailEnd len="sm" w="sm" type="none"/>
                    </a:lnB>
                  </a:tcPr>
                </a:tc>
                <a:tc>
                  <a:txBody>
                    <a:bodyPr/>
                    <a:lstStyle/>
                    <a:p>
                      <a:pPr indent="0" lvl="0" marL="0" rtl="0" algn="l">
                        <a:lnSpc>
                          <a:spcPct val="115000"/>
                        </a:lnSpc>
                        <a:spcBef>
                          <a:spcPts val="0"/>
                        </a:spcBef>
                        <a:spcAft>
                          <a:spcPts val="1000"/>
                        </a:spcAft>
                        <a:buNone/>
                      </a:pPr>
                      <a:r>
                        <a:rPr lang="fr" sz="900">
                          <a:solidFill>
                            <a:srgbClr val="0000FF"/>
                          </a:solidFill>
                          <a:latin typeface="Poppins"/>
                          <a:ea typeface="Poppins"/>
                          <a:cs typeface="Poppins"/>
                          <a:sym typeface="Poppins"/>
                        </a:rPr>
                        <a:t>ὅτι</a:t>
                      </a:r>
                      <a:endParaRPr sz="900">
                        <a:solidFill>
                          <a:srgbClr val="0000FF"/>
                        </a:solidFill>
                        <a:latin typeface="Poppins"/>
                        <a:ea typeface="Poppins"/>
                        <a:cs typeface="Poppins"/>
                        <a:sym typeface="Poppins"/>
                      </a:endParaRPr>
                    </a:p>
                  </a:txBody>
                  <a:tcPr marT="63500" marB="63500" marR="63500" marL="63500">
                    <a:lnL cap="flat" cmpd="sng" w="12700">
                      <a:solidFill>
                        <a:srgbClr val="0000FF"/>
                      </a:solidFill>
                      <a:prstDash val="solid"/>
                      <a:round/>
                      <a:headEnd len="sm" w="sm" type="none"/>
                      <a:tailEnd len="sm" w="sm" type="none"/>
                    </a:lnL>
                    <a:lnR cap="flat" cmpd="sng" w="12700">
                      <a:solidFill>
                        <a:srgbClr val="0000FF"/>
                      </a:solidFill>
                      <a:prstDash val="solid"/>
                      <a:round/>
                      <a:headEnd len="sm" w="sm" type="none"/>
                      <a:tailEnd len="sm" w="sm" type="none"/>
                    </a:lnR>
                    <a:lnT cap="flat" cmpd="sng" w="12700">
                      <a:solidFill>
                        <a:srgbClr val="0000FF"/>
                      </a:solidFill>
                      <a:prstDash val="solid"/>
                      <a:round/>
                      <a:headEnd len="sm" w="sm" type="none"/>
                      <a:tailEnd len="sm" w="sm" type="none"/>
                    </a:lnT>
                    <a:lnB cap="flat" cmpd="sng" w="12700">
                      <a:solidFill>
                        <a:srgbClr val="0000FF"/>
                      </a:solidFill>
                      <a:prstDash val="solid"/>
                      <a:round/>
                      <a:headEnd len="sm" w="sm" type="none"/>
                      <a:tailEnd len="sm" w="sm" type="none"/>
                    </a:lnB>
                  </a:tcPr>
                </a:tc>
                <a:tc>
                  <a:txBody>
                    <a:bodyPr/>
                    <a:lstStyle/>
                    <a:p>
                      <a:pPr indent="0" lvl="0" marL="0" rtl="0" algn="l">
                        <a:lnSpc>
                          <a:spcPct val="115000"/>
                        </a:lnSpc>
                        <a:spcBef>
                          <a:spcPts val="0"/>
                        </a:spcBef>
                        <a:spcAft>
                          <a:spcPts val="1000"/>
                        </a:spcAft>
                        <a:buNone/>
                      </a:pPr>
                      <a:r>
                        <a:rPr lang="fr" sz="900">
                          <a:solidFill>
                            <a:srgbClr val="0000FF"/>
                          </a:solidFill>
                          <a:latin typeface="Poppins"/>
                          <a:ea typeface="Poppins"/>
                          <a:cs typeface="Poppins"/>
                          <a:sym typeface="Poppins"/>
                        </a:rPr>
                        <a:t>παρ’ ὑμῖν</a:t>
                      </a:r>
                      <a:endParaRPr sz="900">
                        <a:solidFill>
                          <a:srgbClr val="0000FF"/>
                        </a:solidFill>
                        <a:latin typeface="Poppins"/>
                        <a:ea typeface="Poppins"/>
                        <a:cs typeface="Poppins"/>
                        <a:sym typeface="Poppins"/>
                      </a:endParaRPr>
                    </a:p>
                  </a:txBody>
                  <a:tcPr marT="63500" marB="63500" marR="63500" marL="63500">
                    <a:lnL cap="flat" cmpd="sng" w="12700">
                      <a:solidFill>
                        <a:srgbClr val="0000FF"/>
                      </a:solidFill>
                      <a:prstDash val="solid"/>
                      <a:round/>
                      <a:headEnd len="sm" w="sm" type="none"/>
                      <a:tailEnd len="sm" w="sm" type="none"/>
                    </a:lnL>
                    <a:lnR cap="flat" cmpd="sng" w="12700">
                      <a:solidFill>
                        <a:srgbClr val="0000FF"/>
                      </a:solidFill>
                      <a:prstDash val="solid"/>
                      <a:round/>
                      <a:headEnd len="sm" w="sm" type="none"/>
                      <a:tailEnd len="sm" w="sm" type="none"/>
                    </a:lnR>
                    <a:lnT cap="flat" cmpd="sng" w="12700">
                      <a:solidFill>
                        <a:srgbClr val="0000FF"/>
                      </a:solidFill>
                      <a:prstDash val="solid"/>
                      <a:round/>
                      <a:headEnd len="sm" w="sm" type="none"/>
                      <a:tailEnd len="sm" w="sm" type="none"/>
                    </a:lnT>
                    <a:lnB cap="flat" cmpd="sng" w="12700">
                      <a:solidFill>
                        <a:srgbClr val="0000FF"/>
                      </a:solidFill>
                      <a:prstDash val="solid"/>
                      <a:round/>
                      <a:headEnd len="sm" w="sm" type="none"/>
                      <a:tailEnd len="sm" w="sm" type="none"/>
                    </a:lnB>
                  </a:tcPr>
                </a:tc>
                <a:tc>
                  <a:txBody>
                    <a:bodyPr/>
                    <a:lstStyle/>
                    <a:p>
                      <a:pPr indent="0" lvl="0" marL="0" rtl="0" algn="l">
                        <a:lnSpc>
                          <a:spcPct val="115000"/>
                        </a:lnSpc>
                        <a:spcBef>
                          <a:spcPts val="0"/>
                        </a:spcBef>
                        <a:spcAft>
                          <a:spcPts val="1000"/>
                        </a:spcAft>
                        <a:buNone/>
                      </a:pPr>
                      <a:r>
                        <a:rPr lang="fr" sz="900">
                          <a:solidFill>
                            <a:srgbClr val="0000FF"/>
                          </a:solidFill>
                          <a:latin typeface="Poppins"/>
                          <a:ea typeface="Poppins"/>
                          <a:cs typeface="Poppins"/>
                          <a:sym typeface="Poppins"/>
                        </a:rPr>
                        <a:t>μένει </a:t>
                      </a:r>
                      <a:endParaRPr sz="900">
                        <a:solidFill>
                          <a:srgbClr val="0000FF"/>
                        </a:solidFill>
                        <a:latin typeface="Poppins"/>
                        <a:ea typeface="Poppins"/>
                        <a:cs typeface="Poppins"/>
                        <a:sym typeface="Poppins"/>
                      </a:endParaRPr>
                    </a:p>
                  </a:txBody>
                  <a:tcPr marT="63500" marB="63500" marR="63500" marL="63500">
                    <a:lnL cap="flat" cmpd="sng" w="12700">
                      <a:solidFill>
                        <a:srgbClr val="0000FF"/>
                      </a:solidFill>
                      <a:prstDash val="solid"/>
                      <a:round/>
                      <a:headEnd len="sm" w="sm" type="none"/>
                      <a:tailEnd len="sm" w="sm" type="none"/>
                    </a:lnL>
                    <a:lnR cap="flat" cmpd="sng" w="12700">
                      <a:solidFill>
                        <a:srgbClr val="0000FF"/>
                      </a:solidFill>
                      <a:prstDash val="solid"/>
                      <a:round/>
                      <a:headEnd len="sm" w="sm" type="none"/>
                      <a:tailEnd len="sm" w="sm" type="none"/>
                    </a:lnR>
                    <a:lnT cap="flat" cmpd="sng" w="12700">
                      <a:solidFill>
                        <a:srgbClr val="0000FF"/>
                      </a:solidFill>
                      <a:prstDash val="solid"/>
                      <a:round/>
                      <a:headEnd len="sm" w="sm" type="none"/>
                      <a:tailEnd len="sm" w="sm" type="none"/>
                    </a:lnT>
                    <a:lnB cap="flat" cmpd="sng" w="12700">
                      <a:solidFill>
                        <a:srgbClr val="0000FF"/>
                      </a:solidFill>
                      <a:prstDash val="solid"/>
                      <a:round/>
                      <a:headEnd len="sm" w="sm" type="none"/>
                      <a:tailEnd len="sm" w="sm" type="none"/>
                    </a:lnB>
                  </a:tcPr>
                </a:tc>
                <a:tc>
                  <a:txBody>
                    <a:bodyPr/>
                    <a:lstStyle/>
                    <a:p>
                      <a:pPr indent="0" lvl="0" marL="0" rtl="0" algn="l">
                        <a:lnSpc>
                          <a:spcPct val="115000"/>
                        </a:lnSpc>
                        <a:spcBef>
                          <a:spcPts val="0"/>
                        </a:spcBef>
                        <a:spcAft>
                          <a:spcPts val="1000"/>
                        </a:spcAft>
                        <a:buNone/>
                      </a:pPr>
                      <a:r>
                        <a:rPr lang="fr" sz="900">
                          <a:solidFill>
                            <a:srgbClr val="0000FF"/>
                          </a:solidFill>
                          <a:latin typeface="Poppins"/>
                          <a:ea typeface="Poppins"/>
                          <a:cs typeface="Poppins"/>
                          <a:sym typeface="Poppins"/>
                        </a:rPr>
                        <a:t>καὶ</a:t>
                      </a:r>
                      <a:endParaRPr sz="900">
                        <a:solidFill>
                          <a:srgbClr val="0000FF"/>
                        </a:solidFill>
                        <a:latin typeface="Poppins"/>
                        <a:ea typeface="Poppins"/>
                        <a:cs typeface="Poppins"/>
                        <a:sym typeface="Poppins"/>
                      </a:endParaRPr>
                    </a:p>
                  </a:txBody>
                  <a:tcPr marT="63500" marB="63500" marR="63500" marL="63500">
                    <a:lnL cap="flat" cmpd="sng" w="12700">
                      <a:solidFill>
                        <a:srgbClr val="0000FF"/>
                      </a:solidFill>
                      <a:prstDash val="solid"/>
                      <a:round/>
                      <a:headEnd len="sm" w="sm" type="none"/>
                      <a:tailEnd len="sm" w="sm" type="none"/>
                    </a:lnL>
                    <a:lnR cap="flat" cmpd="sng" w="12700">
                      <a:solidFill>
                        <a:srgbClr val="0000FF"/>
                      </a:solidFill>
                      <a:prstDash val="solid"/>
                      <a:round/>
                      <a:headEnd len="sm" w="sm" type="none"/>
                      <a:tailEnd len="sm" w="sm" type="none"/>
                    </a:lnR>
                    <a:lnT cap="flat" cmpd="sng" w="12700">
                      <a:solidFill>
                        <a:srgbClr val="0000FF"/>
                      </a:solidFill>
                      <a:prstDash val="solid"/>
                      <a:round/>
                      <a:headEnd len="sm" w="sm" type="none"/>
                      <a:tailEnd len="sm" w="sm" type="none"/>
                    </a:lnT>
                    <a:lnB cap="flat" cmpd="sng" w="12700">
                      <a:solidFill>
                        <a:srgbClr val="0000FF"/>
                      </a:solidFill>
                      <a:prstDash val="solid"/>
                      <a:round/>
                      <a:headEnd len="sm" w="sm" type="none"/>
                      <a:tailEnd len="sm" w="sm" type="none"/>
                    </a:lnB>
                  </a:tcPr>
                </a:tc>
                <a:tc>
                  <a:txBody>
                    <a:bodyPr/>
                    <a:lstStyle/>
                    <a:p>
                      <a:pPr indent="0" lvl="0" marL="0" rtl="0" algn="l">
                        <a:spcBef>
                          <a:spcPts val="0"/>
                        </a:spcBef>
                        <a:spcAft>
                          <a:spcPts val="1000"/>
                        </a:spcAft>
                        <a:buNone/>
                      </a:pPr>
                      <a:r>
                        <a:rPr lang="fr" sz="900">
                          <a:solidFill>
                            <a:srgbClr val="0000FF"/>
                          </a:solidFill>
                          <a:latin typeface="Poppins"/>
                          <a:ea typeface="Poppins"/>
                          <a:cs typeface="Poppins"/>
                          <a:sym typeface="Poppins"/>
                        </a:rPr>
                        <a:t>ἐν ὑμῖν</a:t>
                      </a:r>
                      <a:endParaRPr sz="900">
                        <a:solidFill>
                          <a:srgbClr val="0000FF"/>
                        </a:solidFill>
                        <a:latin typeface="Poppins"/>
                        <a:ea typeface="Poppins"/>
                        <a:cs typeface="Poppins"/>
                        <a:sym typeface="Poppins"/>
                      </a:endParaRPr>
                    </a:p>
                  </a:txBody>
                  <a:tcPr marT="63500" marB="63500" marR="63500" marL="63500">
                    <a:lnL cap="flat" cmpd="sng" w="12700">
                      <a:solidFill>
                        <a:srgbClr val="0000FF"/>
                      </a:solidFill>
                      <a:prstDash val="solid"/>
                      <a:round/>
                      <a:headEnd len="sm" w="sm" type="none"/>
                      <a:tailEnd len="sm" w="sm" type="none"/>
                    </a:lnL>
                    <a:lnR cap="flat" cmpd="sng" w="12700">
                      <a:solidFill>
                        <a:srgbClr val="0000FF"/>
                      </a:solidFill>
                      <a:prstDash val="solid"/>
                      <a:round/>
                      <a:headEnd len="sm" w="sm" type="none"/>
                      <a:tailEnd len="sm" w="sm" type="none"/>
                    </a:lnR>
                    <a:lnT cap="flat" cmpd="sng" w="12700">
                      <a:solidFill>
                        <a:srgbClr val="0000FF"/>
                      </a:solidFill>
                      <a:prstDash val="solid"/>
                      <a:round/>
                      <a:headEnd len="sm" w="sm" type="none"/>
                      <a:tailEnd len="sm" w="sm" type="none"/>
                    </a:lnT>
                    <a:lnB cap="flat" cmpd="sng" w="12700">
                      <a:solidFill>
                        <a:srgbClr val="0000FF"/>
                      </a:solidFill>
                      <a:prstDash val="solid"/>
                      <a:round/>
                      <a:headEnd len="sm" w="sm" type="none"/>
                      <a:tailEnd len="sm" w="sm" type="none"/>
                    </a:lnB>
                  </a:tcPr>
                </a:tc>
                <a:tc>
                  <a:txBody>
                    <a:bodyPr/>
                    <a:lstStyle/>
                    <a:p>
                      <a:pPr indent="0" lvl="0" marL="0" rtl="0" algn="l">
                        <a:spcBef>
                          <a:spcPts val="0"/>
                        </a:spcBef>
                        <a:spcAft>
                          <a:spcPts val="1000"/>
                        </a:spcAft>
                        <a:buNone/>
                      </a:pPr>
                      <a:r>
                        <a:rPr lang="fr" sz="900">
                          <a:solidFill>
                            <a:srgbClr val="0000FF"/>
                          </a:solidFill>
                          <a:latin typeface="Poppins"/>
                          <a:ea typeface="Poppins"/>
                          <a:cs typeface="Poppins"/>
                          <a:sym typeface="Poppins"/>
                        </a:rPr>
                        <a:t>⸀ἔσται</a:t>
                      </a:r>
                      <a:endParaRPr sz="900">
                        <a:solidFill>
                          <a:srgbClr val="0000FF"/>
                        </a:solidFill>
                        <a:latin typeface="Poppins"/>
                        <a:ea typeface="Poppins"/>
                        <a:cs typeface="Poppins"/>
                        <a:sym typeface="Poppins"/>
                      </a:endParaRPr>
                    </a:p>
                  </a:txBody>
                  <a:tcPr marT="63500" marB="63500" marR="63500" marL="63500">
                    <a:lnL cap="flat" cmpd="sng" w="12700">
                      <a:solidFill>
                        <a:srgbClr val="0000FF"/>
                      </a:solidFill>
                      <a:prstDash val="solid"/>
                      <a:round/>
                      <a:headEnd len="sm" w="sm" type="none"/>
                      <a:tailEnd len="sm" w="sm" type="none"/>
                    </a:lnL>
                    <a:lnR cap="flat" cmpd="sng" w="12700">
                      <a:solidFill>
                        <a:srgbClr val="0000FF"/>
                      </a:solidFill>
                      <a:prstDash val="solid"/>
                      <a:round/>
                      <a:headEnd len="sm" w="sm" type="none"/>
                      <a:tailEnd len="sm" w="sm" type="none"/>
                    </a:lnR>
                    <a:lnT cap="flat" cmpd="sng" w="12700">
                      <a:solidFill>
                        <a:srgbClr val="0000FF"/>
                      </a:solidFill>
                      <a:prstDash val="solid"/>
                      <a:round/>
                      <a:headEnd len="sm" w="sm" type="none"/>
                      <a:tailEnd len="sm" w="sm" type="none"/>
                    </a:lnT>
                    <a:lnB cap="flat" cmpd="sng" w="12700">
                      <a:solidFill>
                        <a:srgbClr val="0000FF"/>
                      </a:solidFill>
                      <a:prstDash val="solid"/>
                      <a:round/>
                      <a:headEnd len="sm" w="sm" type="none"/>
                      <a:tailEnd len="sm" w="sm" type="none"/>
                    </a:lnB>
                  </a:tcPr>
                </a:tc>
              </a:tr>
              <a:tr h="12700">
                <a:tc>
                  <a:txBody>
                    <a:bodyPr/>
                    <a:lstStyle/>
                    <a:p>
                      <a:pPr indent="0" lvl="0" marL="0" rtl="0" algn="l">
                        <a:lnSpc>
                          <a:spcPct val="115000"/>
                        </a:lnSpc>
                        <a:spcBef>
                          <a:spcPts val="0"/>
                        </a:spcBef>
                        <a:spcAft>
                          <a:spcPts val="1000"/>
                        </a:spcAft>
                        <a:buNone/>
                      </a:pPr>
                      <a:r>
                        <a:rPr lang="fr" sz="900">
                          <a:solidFill>
                            <a:srgbClr val="0000FF"/>
                          </a:solidFill>
                          <a:latin typeface="Poppins"/>
                          <a:ea typeface="Poppins"/>
                          <a:cs typeface="Poppins"/>
                          <a:sym typeface="Poppins"/>
                        </a:rPr>
                        <a:t>vous</a:t>
                      </a:r>
                      <a:endParaRPr sz="900">
                        <a:solidFill>
                          <a:srgbClr val="0000FF"/>
                        </a:solidFill>
                        <a:latin typeface="Poppins"/>
                        <a:ea typeface="Poppins"/>
                        <a:cs typeface="Poppins"/>
                        <a:sym typeface="Poppins"/>
                      </a:endParaRPr>
                    </a:p>
                  </a:txBody>
                  <a:tcPr marT="63500" marB="63500" marR="63500" marL="63500">
                    <a:lnL cap="flat" cmpd="sng" w="12700">
                      <a:solidFill>
                        <a:srgbClr val="0000FF"/>
                      </a:solidFill>
                      <a:prstDash val="solid"/>
                      <a:round/>
                      <a:headEnd len="sm" w="sm" type="none"/>
                      <a:tailEnd len="sm" w="sm" type="none"/>
                    </a:lnL>
                    <a:lnR cap="flat" cmpd="sng" w="12700">
                      <a:solidFill>
                        <a:srgbClr val="0000FF"/>
                      </a:solidFill>
                      <a:prstDash val="solid"/>
                      <a:round/>
                      <a:headEnd len="sm" w="sm" type="none"/>
                      <a:tailEnd len="sm" w="sm" type="none"/>
                    </a:lnR>
                    <a:lnT cap="flat" cmpd="sng" w="12700">
                      <a:solidFill>
                        <a:srgbClr val="0000FF"/>
                      </a:solidFill>
                      <a:prstDash val="solid"/>
                      <a:round/>
                      <a:headEnd len="sm" w="sm" type="none"/>
                      <a:tailEnd len="sm" w="sm" type="none"/>
                    </a:lnT>
                    <a:lnB cap="flat" cmpd="sng" w="12700">
                      <a:solidFill>
                        <a:srgbClr val="0000FF"/>
                      </a:solidFill>
                      <a:prstDash val="solid"/>
                      <a:round/>
                      <a:headEnd len="sm" w="sm" type="none"/>
                      <a:tailEnd len="sm" w="sm" type="none"/>
                    </a:lnB>
                  </a:tcPr>
                </a:tc>
                <a:tc>
                  <a:txBody>
                    <a:bodyPr/>
                    <a:lstStyle/>
                    <a:p>
                      <a:pPr indent="0" lvl="0" marL="0" rtl="0" algn="l">
                        <a:lnSpc>
                          <a:spcPct val="115000"/>
                        </a:lnSpc>
                        <a:spcBef>
                          <a:spcPts val="0"/>
                        </a:spcBef>
                        <a:spcAft>
                          <a:spcPts val="1000"/>
                        </a:spcAft>
                        <a:buNone/>
                      </a:pPr>
                      <a:r>
                        <a:rPr lang="fr" sz="900">
                          <a:solidFill>
                            <a:srgbClr val="0000FF"/>
                          </a:solidFill>
                          <a:latin typeface="Poppins"/>
                          <a:ea typeface="Poppins"/>
                          <a:cs typeface="Poppins"/>
                          <a:sym typeface="Poppins"/>
                        </a:rPr>
                        <a:t>le connaissez</a:t>
                      </a:r>
                      <a:endParaRPr sz="900">
                        <a:solidFill>
                          <a:srgbClr val="0000FF"/>
                        </a:solidFill>
                        <a:latin typeface="Poppins"/>
                        <a:ea typeface="Poppins"/>
                        <a:cs typeface="Poppins"/>
                        <a:sym typeface="Poppins"/>
                      </a:endParaRPr>
                    </a:p>
                  </a:txBody>
                  <a:tcPr marT="63500" marB="63500" marR="63500" marL="63500">
                    <a:lnL cap="flat" cmpd="sng" w="12700">
                      <a:solidFill>
                        <a:srgbClr val="0000FF"/>
                      </a:solidFill>
                      <a:prstDash val="solid"/>
                      <a:round/>
                      <a:headEnd len="sm" w="sm" type="none"/>
                      <a:tailEnd len="sm" w="sm" type="none"/>
                    </a:lnL>
                    <a:lnR cap="flat" cmpd="sng" w="12700">
                      <a:solidFill>
                        <a:srgbClr val="0000FF"/>
                      </a:solidFill>
                      <a:prstDash val="solid"/>
                      <a:round/>
                      <a:headEnd len="sm" w="sm" type="none"/>
                      <a:tailEnd len="sm" w="sm" type="none"/>
                    </a:lnR>
                    <a:lnT cap="flat" cmpd="sng" w="12700">
                      <a:solidFill>
                        <a:srgbClr val="0000FF"/>
                      </a:solidFill>
                      <a:prstDash val="solid"/>
                      <a:round/>
                      <a:headEnd len="sm" w="sm" type="none"/>
                      <a:tailEnd len="sm" w="sm" type="none"/>
                    </a:lnT>
                    <a:lnB cap="flat" cmpd="sng" w="12700">
                      <a:solidFill>
                        <a:srgbClr val="0000FF"/>
                      </a:solidFill>
                      <a:prstDash val="solid"/>
                      <a:round/>
                      <a:headEnd len="sm" w="sm" type="none"/>
                      <a:tailEnd len="sm" w="sm" type="none"/>
                    </a:lnB>
                  </a:tcPr>
                </a:tc>
                <a:tc>
                  <a:txBody>
                    <a:bodyPr/>
                    <a:lstStyle/>
                    <a:p>
                      <a:pPr indent="0" lvl="0" marL="0" rtl="0" algn="l">
                        <a:lnSpc>
                          <a:spcPct val="115000"/>
                        </a:lnSpc>
                        <a:spcBef>
                          <a:spcPts val="0"/>
                        </a:spcBef>
                        <a:spcAft>
                          <a:spcPts val="1000"/>
                        </a:spcAft>
                        <a:buNone/>
                      </a:pPr>
                      <a:r>
                        <a:rPr lang="fr" sz="900">
                          <a:solidFill>
                            <a:srgbClr val="0000FF"/>
                          </a:solidFill>
                          <a:latin typeface="Poppins"/>
                          <a:ea typeface="Poppins"/>
                          <a:cs typeface="Poppins"/>
                          <a:sym typeface="Poppins"/>
                        </a:rPr>
                        <a:t>car</a:t>
                      </a:r>
                      <a:endParaRPr sz="900">
                        <a:solidFill>
                          <a:srgbClr val="0000FF"/>
                        </a:solidFill>
                        <a:latin typeface="Poppins"/>
                        <a:ea typeface="Poppins"/>
                        <a:cs typeface="Poppins"/>
                        <a:sym typeface="Poppins"/>
                      </a:endParaRPr>
                    </a:p>
                  </a:txBody>
                  <a:tcPr marT="63500" marB="63500" marR="63500" marL="63500">
                    <a:lnL cap="flat" cmpd="sng" w="12700">
                      <a:solidFill>
                        <a:srgbClr val="0000FF"/>
                      </a:solidFill>
                      <a:prstDash val="solid"/>
                      <a:round/>
                      <a:headEnd len="sm" w="sm" type="none"/>
                      <a:tailEnd len="sm" w="sm" type="none"/>
                    </a:lnL>
                    <a:lnR cap="flat" cmpd="sng" w="12700">
                      <a:solidFill>
                        <a:srgbClr val="0000FF"/>
                      </a:solidFill>
                      <a:prstDash val="solid"/>
                      <a:round/>
                      <a:headEnd len="sm" w="sm" type="none"/>
                      <a:tailEnd len="sm" w="sm" type="none"/>
                    </a:lnR>
                    <a:lnT cap="flat" cmpd="sng" w="12700">
                      <a:solidFill>
                        <a:srgbClr val="0000FF"/>
                      </a:solidFill>
                      <a:prstDash val="solid"/>
                      <a:round/>
                      <a:headEnd len="sm" w="sm" type="none"/>
                      <a:tailEnd len="sm" w="sm" type="none"/>
                    </a:lnT>
                    <a:lnB cap="flat" cmpd="sng" w="12700">
                      <a:solidFill>
                        <a:srgbClr val="0000FF"/>
                      </a:solidFill>
                      <a:prstDash val="solid"/>
                      <a:round/>
                      <a:headEnd len="sm" w="sm" type="none"/>
                      <a:tailEnd len="sm" w="sm" type="none"/>
                    </a:lnB>
                  </a:tcPr>
                </a:tc>
                <a:tc>
                  <a:txBody>
                    <a:bodyPr/>
                    <a:lstStyle/>
                    <a:p>
                      <a:pPr indent="0" lvl="0" marL="0" rtl="0" algn="l">
                        <a:lnSpc>
                          <a:spcPct val="115000"/>
                        </a:lnSpc>
                        <a:spcBef>
                          <a:spcPts val="0"/>
                        </a:spcBef>
                        <a:spcAft>
                          <a:spcPts val="1000"/>
                        </a:spcAft>
                        <a:buNone/>
                      </a:pPr>
                      <a:r>
                        <a:rPr lang="fr" sz="900">
                          <a:solidFill>
                            <a:srgbClr val="0000FF"/>
                          </a:solidFill>
                          <a:latin typeface="Poppins"/>
                          <a:ea typeface="Poppins"/>
                          <a:cs typeface="Poppins"/>
                          <a:sym typeface="Poppins"/>
                        </a:rPr>
                        <a:t>auprès de vous</a:t>
                      </a:r>
                      <a:endParaRPr sz="900">
                        <a:solidFill>
                          <a:srgbClr val="0000FF"/>
                        </a:solidFill>
                        <a:latin typeface="Poppins"/>
                        <a:ea typeface="Poppins"/>
                        <a:cs typeface="Poppins"/>
                        <a:sym typeface="Poppins"/>
                      </a:endParaRPr>
                    </a:p>
                  </a:txBody>
                  <a:tcPr marT="63500" marB="63500" marR="63500" marL="63500">
                    <a:lnL cap="flat" cmpd="sng" w="12700">
                      <a:solidFill>
                        <a:srgbClr val="0000FF"/>
                      </a:solidFill>
                      <a:prstDash val="solid"/>
                      <a:round/>
                      <a:headEnd len="sm" w="sm" type="none"/>
                      <a:tailEnd len="sm" w="sm" type="none"/>
                    </a:lnL>
                    <a:lnR cap="flat" cmpd="sng" w="12700">
                      <a:solidFill>
                        <a:srgbClr val="0000FF"/>
                      </a:solidFill>
                      <a:prstDash val="solid"/>
                      <a:round/>
                      <a:headEnd len="sm" w="sm" type="none"/>
                      <a:tailEnd len="sm" w="sm" type="none"/>
                    </a:lnR>
                    <a:lnT cap="flat" cmpd="sng" w="12700">
                      <a:solidFill>
                        <a:srgbClr val="0000FF"/>
                      </a:solidFill>
                      <a:prstDash val="solid"/>
                      <a:round/>
                      <a:headEnd len="sm" w="sm" type="none"/>
                      <a:tailEnd len="sm" w="sm" type="none"/>
                    </a:lnT>
                    <a:lnB cap="flat" cmpd="sng" w="12700">
                      <a:solidFill>
                        <a:srgbClr val="0000FF"/>
                      </a:solidFill>
                      <a:prstDash val="solid"/>
                      <a:round/>
                      <a:headEnd len="sm" w="sm" type="none"/>
                      <a:tailEnd len="sm" w="sm" type="none"/>
                    </a:lnB>
                  </a:tcPr>
                </a:tc>
                <a:tc>
                  <a:txBody>
                    <a:bodyPr/>
                    <a:lstStyle/>
                    <a:p>
                      <a:pPr indent="0" lvl="0" marL="0" rtl="0" algn="l">
                        <a:lnSpc>
                          <a:spcPct val="115000"/>
                        </a:lnSpc>
                        <a:spcBef>
                          <a:spcPts val="0"/>
                        </a:spcBef>
                        <a:spcAft>
                          <a:spcPts val="1000"/>
                        </a:spcAft>
                        <a:buNone/>
                      </a:pPr>
                      <a:r>
                        <a:rPr lang="fr" sz="900">
                          <a:solidFill>
                            <a:srgbClr val="0000FF"/>
                          </a:solidFill>
                          <a:latin typeface="Poppins"/>
                          <a:ea typeface="Poppins"/>
                          <a:cs typeface="Poppins"/>
                          <a:sym typeface="Poppins"/>
                        </a:rPr>
                        <a:t>il demeure</a:t>
                      </a:r>
                      <a:endParaRPr sz="900">
                        <a:solidFill>
                          <a:srgbClr val="0000FF"/>
                        </a:solidFill>
                        <a:latin typeface="Poppins"/>
                        <a:ea typeface="Poppins"/>
                        <a:cs typeface="Poppins"/>
                        <a:sym typeface="Poppins"/>
                      </a:endParaRPr>
                    </a:p>
                  </a:txBody>
                  <a:tcPr marT="63500" marB="63500" marR="63500" marL="63500">
                    <a:lnL cap="flat" cmpd="sng" w="12700">
                      <a:solidFill>
                        <a:srgbClr val="0000FF"/>
                      </a:solidFill>
                      <a:prstDash val="solid"/>
                      <a:round/>
                      <a:headEnd len="sm" w="sm" type="none"/>
                      <a:tailEnd len="sm" w="sm" type="none"/>
                    </a:lnL>
                    <a:lnR cap="flat" cmpd="sng" w="12700">
                      <a:solidFill>
                        <a:srgbClr val="0000FF"/>
                      </a:solidFill>
                      <a:prstDash val="solid"/>
                      <a:round/>
                      <a:headEnd len="sm" w="sm" type="none"/>
                      <a:tailEnd len="sm" w="sm" type="none"/>
                    </a:lnR>
                    <a:lnT cap="flat" cmpd="sng" w="12700">
                      <a:solidFill>
                        <a:srgbClr val="0000FF"/>
                      </a:solidFill>
                      <a:prstDash val="solid"/>
                      <a:round/>
                      <a:headEnd len="sm" w="sm" type="none"/>
                      <a:tailEnd len="sm" w="sm" type="none"/>
                    </a:lnT>
                    <a:lnB cap="flat" cmpd="sng" w="12700">
                      <a:solidFill>
                        <a:srgbClr val="0000FF"/>
                      </a:solidFill>
                      <a:prstDash val="solid"/>
                      <a:round/>
                      <a:headEnd len="sm" w="sm" type="none"/>
                      <a:tailEnd len="sm" w="sm" type="none"/>
                    </a:lnB>
                  </a:tcPr>
                </a:tc>
                <a:tc>
                  <a:txBody>
                    <a:bodyPr/>
                    <a:lstStyle/>
                    <a:p>
                      <a:pPr indent="0" lvl="0" marL="0" rtl="0" algn="l">
                        <a:spcBef>
                          <a:spcPts val="0"/>
                        </a:spcBef>
                        <a:spcAft>
                          <a:spcPts val="1000"/>
                        </a:spcAft>
                        <a:buNone/>
                      </a:pPr>
                      <a:r>
                        <a:rPr lang="fr" sz="900">
                          <a:solidFill>
                            <a:srgbClr val="0000FF"/>
                          </a:solidFill>
                          <a:latin typeface="Poppins"/>
                          <a:ea typeface="Poppins"/>
                          <a:cs typeface="Poppins"/>
                          <a:sym typeface="Poppins"/>
                        </a:rPr>
                        <a:t>et</a:t>
                      </a:r>
                      <a:endParaRPr sz="900">
                        <a:solidFill>
                          <a:srgbClr val="0000FF"/>
                        </a:solidFill>
                        <a:latin typeface="Poppins"/>
                        <a:ea typeface="Poppins"/>
                        <a:cs typeface="Poppins"/>
                        <a:sym typeface="Poppins"/>
                      </a:endParaRPr>
                    </a:p>
                  </a:txBody>
                  <a:tcPr marT="63500" marB="63500" marR="63500" marL="63500">
                    <a:lnL cap="flat" cmpd="sng" w="12700">
                      <a:solidFill>
                        <a:srgbClr val="0000FF"/>
                      </a:solidFill>
                      <a:prstDash val="solid"/>
                      <a:round/>
                      <a:headEnd len="sm" w="sm" type="none"/>
                      <a:tailEnd len="sm" w="sm" type="none"/>
                    </a:lnL>
                    <a:lnR cap="flat" cmpd="sng" w="12700">
                      <a:solidFill>
                        <a:srgbClr val="0000FF"/>
                      </a:solidFill>
                      <a:prstDash val="solid"/>
                      <a:round/>
                      <a:headEnd len="sm" w="sm" type="none"/>
                      <a:tailEnd len="sm" w="sm" type="none"/>
                    </a:lnR>
                    <a:lnT cap="flat" cmpd="sng" w="12700">
                      <a:solidFill>
                        <a:srgbClr val="0000FF"/>
                      </a:solidFill>
                      <a:prstDash val="solid"/>
                      <a:round/>
                      <a:headEnd len="sm" w="sm" type="none"/>
                      <a:tailEnd len="sm" w="sm" type="none"/>
                    </a:lnT>
                    <a:lnB cap="flat" cmpd="sng" w="12700">
                      <a:solidFill>
                        <a:srgbClr val="0000FF"/>
                      </a:solidFill>
                      <a:prstDash val="solid"/>
                      <a:round/>
                      <a:headEnd len="sm" w="sm" type="none"/>
                      <a:tailEnd len="sm" w="sm" type="none"/>
                    </a:lnB>
                  </a:tcPr>
                </a:tc>
                <a:tc>
                  <a:txBody>
                    <a:bodyPr/>
                    <a:lstStyle/>
                    <a:p>
                      <a:pPr indent="0" lvl="0" marL="0" rtl="0" algn="l">
                        <a:spcBef>
                          <a:spcPts val="0"/>
                        </a:spcBef>
                        <a:spcAft>
                          <a:spcPts val="1000"/>
                        </a:spcAft>
                        <a:buNone/>
                      </a:pPr>
                      <a:r>
                        <a:rPr b="1" lang="fr" sz="900">
                          <a:solidFill>
                            <a:srgbClr val="0000FF"/>
                          </a:solidFill>
                          <a:latin typeface="Poppins"/>
                          <a:ea typeface="Poppins"/>
                          <a:cs typeface="Poppins"/>
                          <a:sym typeface="Poppins"/>
                        </a:rPr>
                        <a:t>en vous</a:t>
                      </a:r>
                      <a:endParaRPr b="1" sz="900">
                        <a:solidFill>
                          <a:srgbClr val="0000FF"/>
                        </a:solidFill>
                        <a:latin typeface="Poppins"/>
                        <a:ea typeface="Poppins"/>
                        <a:cs typeface="Poppins"/>
                        <a:sym typeface="Poppins"/>
                      </a:endParaRPr>
                    </a:p>
                  </a:txBody>
                  <a:tcPr marT="63500" marB="63500" marR="63500" marL="63500">
                    <a:lnL cap="flat" cmpd="sng" w="12700">
                      <a:solidFill>
                        <a:srgbClr val="0000FF"/>
                      </a:solidFill>
                      <a:prstDash val="solid"/>
                      <a:round/>
                      <a:headEnd len="sm" w="sm" type="none"/>
                      <a:tailEnd len="sm" w="sm" type="none"/>
                    </a:lnL>
                    <a:lnR cap="flat" cmpd="sng" w="12700">
                      <a:solidFill>
                        <a:srgbClr val="0000FF"/>
                      </a:solidFill>
                      <a:prstDash val="solid"/>
                      <a:round/>
                      <a:headEnd len="sm" w="sm" type="none"/>
                      <a:tailEnd len="sm" w="sm" type="none"/>
                    </a:lnR>
                    <a:lnT cap="flat" cmpd="sng" w="12700">
                      <a:solidFill>
                        <a:srgbClr val="0000FF"/>
                      </a:solidFill>
                      <a:prstDash val="solid"/>
                      <a:round/>
                      <a:headEnd len="sm" w="sm" type="none"/>
                      <a:tailEnd len="sm" w="sm" type="none"/>
                    </a:lnT>
                    <a:lnB cap="flat" cmpd="sng" w="12700">
                      <a:solidFill>
                        <a:srgbClr val="0000FF"/>
                      </a:solidFill>
                      <a:prstDash val="solid"/>
                      <a:round/>
                      <a:headEnd len="sm" w="sm" type="none"/>
                      <a:tailEnd len="sm" w="sm" type="none"/>
                    </a:lnB>
                  </a:tcPr>
                </a:tc>
                <a:tc>
                  <a:txBody>
                    <a:bodyPr/>
                    <a:lstStyle/>
                    <a:p>
                      <a:pPr indent="0" lvl="0" marL="0" rtl="0" algn="l">
                        <a:spcBef>
                          <a:spcPts val="0"/>
                        </a:spcBef>
                        <a:spcAft>
                          <a:spcPts val="1000"/>
                        </a:spcAft>
                        <a:buNone/>
                      </a:pPr>
                      <a:r>
                        <a:rPr lang="fr" sz="900">
                          <a:solidFill>
                            <a:srgbClr val="0000FF"/>
                          </a:solidFill>
                          <a:latin typeface="Poppins"/>
                          <a:ea typeface="Poppins"/>
                          <a:cs typeface="Poppins"/>
                          <a:sym typeface="Poppins"/>
                        </a:rPr>
                        <a:t>il sera </a:t>
                      </a:r>
                      <a:endParaRPr sz="900">
                        <a:solidFill>
                          <a:srgbClr val="0000FF"/>
                        </a:solidFill>
                        <a:latin typeface="Poppins"/>
                        <a:ea typeface="Poppins"/>
                        <a:cs typeface="Poppins"/>
                        <a:sym typeface="Poppins"/>
                      </a:endParaRPr>
                    </a:p>
                  </a:txBody>
                  <a:tcPr marT="63500" marB="63500" marR="63500" marL="63500">
                    <a:lnL cap="flat" cmpd="sng" w="12700">
                      <a:solidFill>
                        <a:srgbClr val="0000FF"/>
                      </a:solidFill>
                      <a:prstDash val="solid"/>
                      <a:round/>
                      <a:headEnd len="sm" w="sm" type="none"/>
                      <a:tailEnd len="sm" w="sm" type="none"/>
                    </a:lnL>
                    <a:lnR cap="flat" cmpd="sng" w="12700">
                      <a:solidFill>
                        <a:srgbClr val="0000FF"/>
                      </a:solidFill>
                      <a:prstDash val="solid"/>
                      <a:round/>
                      <a:headEnd len="sm" w="sm" type="none"/>
                      <a:tailEnd len="sm" w="sm" type="none"/>
                    </a:lnR>
                    <a:lnT cap="flat" cmpd="sng" w="12700">
                      <a:solidFill>
                        <a:srgbClr val="0000FF"/>
                      </a:solidFill>
                      <a:prstDash val="solid"/>
                      <a:round/>
                      <a:headEnd len="sm" w="sm" type="none"/>
                      <a:tailEnd len="sm" w="sm" type="none"/>
                    </a:lnT>
                    <a:lnB cap="flat" cmpd="sng" w="12700">
                      <a:solidFill>
                        <a:srgbClr val="0000FF"/>
                      </a:solidFill>
                      <a:prstDash val="solid"/>
                      <a:round/>
                      <a:headEnd len="sm" w="sm" type="none"/>
                      <a:tailEnd len="sm" w="sm" type="none"/>
                    </a:lnB>
                  </a:tcPr>
                </a:tc>
              </a:tr>
            </a:tbl>
          </a:graphicData>
        </a:graphic>
      </p:graphicFrame>
      <p:graphicFrame>
        <p:nvGraphicFramePr>
          <p:cNvPr id="215" name="Google Shape;215;p39"/>
          <p:cNvGraphicFramePr/>
          <p:nvPr/>
        </p:nvGraphicFramePr>
        <p:xfrm>
          <a:off x="311725" y="1152475"/>
          <a:ext cx="3000000" cy="3000000"/>
        </p:xfrm>
        <a:graphic>
          <a:graphicData uri="http://schemas.openxmlformats.org/drawingml/2006/table">
            <a:tbl>
              <a:tblPr>
                <a:noFill/>
                <a:tableStyleId>{85F58189-EF72-4DB5-B557-AD3F59301C01}</a:tableStyleId>
              </a:tblPr>
              <a:tblGrid>
                <a:gridCol w="1217225"/>
                <a:gridCol w="1217225"/>
                <a:gridCol w="1217225"/>
                <a:gridCol w="1217225"/>
                <a:gridCol w="1217225"/>
                <a:gridCol w="1217225"/>
                <a:gridCol w="1217225"/>
              </a:tblGrid>
              <a:tr h="12700">
                <a:tc>
                  <a:txBody>
                    <a:bodyPr/>
                    <a:lstStyle/>
                    <a:p>
                      <a:pPr indent="0" lvl="0" marL="0" rtl="0" algn="l">
                        <a:spcBef>
                          <a:spcPts val="0"/>
                        </a:spcBef>
                        <a:spcAft>
                          <a:spcPts val="1000"/>
                        </a:spcAft>
                        <a:buNone/>
                      </a:pPr>
                      <a:r>
                        <a:rPr lang="fr" sz="900">
                          <a:solidFill>
                            <a:srgbClr val="0000FF"/>
                          </a:solidFill>
                          <a:latin typeface="Poppins"/>
                          <a:ea typeface="Poppins"/>
                          <a:cs typeface="Poppins"/>
                          <a:sym typeface="Poppins"/>
                        </a:rPr>
                        <a:t>τὸ πνεῦμα </a:t>
                      </a:r>
                      <a:endParaRPr sz="900">
                        <a:solidFill>
                          <a:srgbClr val="0000FF"/>
                        </a:solidFill>
                        <a:latin typeface="Poppins"/>
                        <a:ea typeface="Poppins"/>
                        <a:cs typeface="Poppins"/>
                        <a:sym typeface="Poppins"/>
                      </a:endParaRPr>
                    </a:p>
                  </a:txBody>
                  <a:tcPr marT="63500" marB="63500" marR="63500" marL="63500">
                    <a:lnL cap="flat" cmpd="sng" w="12700">
                      <a:solidFill>
                        <a:srgbClr val="0000FF"/>
                      </a:solidFill>
                      <a:prstDash val="solid"/>
                      <a:round/>
                      <a:headEnd len="sm" w="sm" type="none"/>
                      <a:tailEnd len="sm" w="sm" type="none"/>
                    </a:lnL>
                    <a:lnR cap="flat" cmpd="sng" w="12700">
                      <a:solidFill>
                        <a:srgbClr val="0000FF"/>
                      </a:solidFill>
                      <a:prstDash val="solid"/>
                      <a:round/>
                      <a:headEnd len="sm" w="sm" type="none"/>
                      <a:tailEnd len="sm" w="sm" type="none"/>
                    </a:lnR>
                    <a:lnT cap="flat" cmpd="sng" w="12700">
                      <a:solidFill>
                        <a:srgbClr val="0000FF"/>
                      </a:solidFill>
                      <a:prstDash val="solid"/>
                      <a:round/>
                      <a:headEnd len="sm" w="sm" type="none"/>
                      <a:tailEnd len="sm" w="sm" type="none"/>
                    </a:lnT>
                    <a:lnB cap="flat" cmpd="sng" w="12700">
                      <a:solidFill>
                        <a:srgbClr val="0000FF"/>
                      </a:solidFill>
                      <a:prstDash val="solid"/>
                      <a:round/>
                      <a:headEnd len="sm" w="sm" type="none"/>
                      <a:tailEnd len="sm" w="sm" type="none"/>
                    </a:lnB>
                  </a:tcPr>
                </a:tc>
                <a:tc>
                  <a:txBody>
                    <a:bodyPr/>
                    <a:lstStyle/>
                    <a:p>
                      <a:pPr indent="0" lvl="0" marL="0" rtl="0" algn="l">
                        <a:spcBef>
                          <a:spcPts val="0"/>
                        </a:spcBef>
                        <a:spcAft>
                          <a:spcPts val="1000"/>
                        </a:spcAft>
                        <a:buNone/>
                      </a:pPr>
                      <a:r>
                        <a:rPr lang="fr" sz="900">
                          <a:solidFill>
                            <a:srgbClr val="0000FF"/>
                          </a:solidFill>
                          <a:latin typeface="Poppins"/>
                          <a:ea typeface="Poppins"/>
                          <a:cs typeface="Poppins"/>
                          <a:sym typeface="Poppins"/>
                        </a:rPr>
                        <a:t>τῆς ἀληθείας</a:t>
                      </a:r>
                      <a:endParaRPr sz="900">
                        <a:solidFill>
                          <a:srgbClr val="0000FF"/>
                        </a:solidFill>
                        <a:latin typeface="Poppins"/>
                        <a:ea typeface="Poppins"/>
                        <a:cs typeface="Poppins"/>
                        <a:sym typeface="Poppins"/>
                      </a:endParaRPr>
                    </a:p>
                  </a:txBody>
                  <a:tcPr marT="63500" marB="63500" marR="63500" marL="63500">
                    <a:lnL cap="flat" cmpd="sng" w="12700">
                      <a:solidFill>
                        <a:srgbClr val="0000FF"/>
                      </a:solidFill>
                      <a:prstDash val="solid"/>
                      <a:round/>
                      <a:headEnd len="sm" w="sm" type="none"/>
                      <a:tailEnd len="sm" w="sm" type="none"/>
                    </a:lnL>
                    <a:lnR cap="flat" cmpd="sng" w="12700">
                      <a:solidFill>
                        <a:srgbClr val="0000FF"/>
                      </a:solidFill>
                      <a:prstDash val="solid"/>
                      <a:round/>
                      <a:headEnd len="sm" w="sm" type="none"/>
                      <a:tailEnd len="sm" w="sm" type="none"/>
                    </a:lnR>
                    <a:lnT cap="flat" cmpd="sng" w="12700">
                      <a:solidFill>
                        <a:srgbClr val="0000FF"/>
                      </a:solidFill>
                      <a:prstDash val="solid"/>
                      <a:round/>
                      <a:headEnd len="sm" w="sm" type="none"/>
                      <a:tailEnd len="sm" w="sm" type="none"/>
                    </a:lnT>
                    <a:lnB cap="flat" cmpd="sng" w="12700">
                      <a:solidFill>
                        <a:srgbClr val="0000FF"/>
                      </a:solidFill>
                      <a:prstDash val="solid"/>
                      <a:round/>
                      <a:headEnd len="sm" w="sm" type="none"/>
                      <a:tailEnd len="sm" w="sm" type="none"/>
                    </a:lnB>
                  </a:tcPr>
                </a:tc>
                <a:tc>
                  <a:txBody>
                    <a:bodyPr/>
                    <a:lstStyle/>
                    <a:p>
                      <a:pPr indent="0" lvl="0" marL="0" rtl="0" algn="l">
                        <a:spcBef>
                          <a:spcPts val="0"/>
                        </a:spcBef>
                        <a:spcAft>
                          <a:spcPts val="1000"/>
                        </a:spcAft>
                        <a:buNone/>
                      </a:pPr>
                      <a:r>
                        <a:rPr lang="fr" sz="900">
                          <a:solidFill>
                            <a:srgbClr val="0000FF"/>
                          </a:solidFill>
                          <a:latin typeface="Poppins"/>
                          <a:ea typeface="Poppins"/>
                          <a:cs typeface="Poppins"/>
                          <a:sym typeface="Poppins"/>
                        </a:rPr>
                        <a:t>ὃ</a:t>
                      </a:r>
                      <a:endParaRPr sz="900">
                        <a:solidFill>
                          <a:srgbClr val="0000FF"/>
                        </a:solidFill>
                        <a:latin typeface="Poppins"/>
                        <a:ea typeface="Poppins"/>
                        <a:cs typeface="Poppins"/>
                        <a:sym typeface="Poppins"/>
                      </a:endParaRPr>
                    </a:p>
                  </a:txBody>
                  <a:tcPr marT="63500" marB="63500" marR="63500" marL="63500">
                    <a:lnL cap="flat" cmpd="sng" w="12700">
                      <a:solidFill>
                        <a:srgbClr val="0000FF"/>
                      </a:solidFill>
                      <a:prstDash val="solid"/>
                      <a:round/>
                      <a:headEnd len="sm" w="sm" type="none"/>
                      <a:tailEnd len="sm" w="sm" type="none"/>
                    </a:lnL>
                    <a:lnR cap="flat" cmpd="sng" w="12700">
                      <a:solidFill>
                        <a:srgbClr val="0000FF"/>
                      </a:solidFill>
                      <a:prstDash val="solid"/>
                      <a:round/>
                      <a:headEnd len="sm" w="sm" type="none"/>
                      <a:tailEnd len="sm" w="sm" type="none"/>
                    </a:lnR>
                    <a:lnT cap="flat" cmpd="sng" w="12700">
                      <a:solidFill>
                        <a:srgbClr val="0000FF"/>
                      </a:solidFill>
                      <a:prstDash val="solid"/>
                      <a:round/>
                      <a:headEnd len="sm" w="sm" type="none"/>
                      <a:tailEnd len="sm" w="sm" type="none"/>
                    </a:lnT>
                    <a:lnB cap="flat" cmpd="sng" w="12700">
                      <a:solidFill>
                        <a:srgbClr val="0000FF"/>
                      </a:solidFill>
                      <a:prstDash val="solid"/>
                      <a:round/>
                      <a:headEnd len="sm" w="sm" type="none"/>
                      <a:tailEnd len="sm" w="sm" type="none"/>
                    </a:lnB>
                  </a:tcPr>
                </a:tc>
                <a:tc>
                  <a:txBody>
                    <a:bodyPr/>
                    <a:lstStyle/>
                    <a:p>
                      <a:pPr indent="0" lvl="0" marL="0" rtl="0" algn="l">
                        <a:spcBef>
                          <a:spcPts val="0"/>
                        </a:spcBef>
                        <a:spcAft>
                          <a:spcPts val="1000"/>
                        </a:spcAft>
                        <a:buNone/>
                      </a:pPr>
                      <a:r>
                        <a:rPr lang="fr" sz="900">
                          <a:solidFill>
                            <a:srgbClr val="0000FF"/>
                          </a:solidFill>
                          <a:latin typeface="Poppins"/>
                          <a:ea typeface="Poppins"/>
                          <a:cs typeface="Poppins"/>
                          <a:sym typeface="Poppins"/>
                        </a:rPr>
                        <a:t>ὁ κόσμος</a:t>
                      </a:r>
                      <a:endParaRPr sz="900">
                        <a:solidFill>
                          <a:srgbClr val="0000FF"/>
                        </a:solidFill>
                        <a:latin typeface="Poppins"/>
                        <a:ea typeface="Poppins"/>
                        <a:cs typeface="Poppins"/>
                        <a:sym typeface="Poppins"/>
                      </a:endParaRPr>
                    </a:p>
                  </a:txBody>
                  <a:tcPr marT="63500" marB="63500" marR="63500" marL="63500">
                    <a:lnL cap="flat" cmpd="sng" w="12700">
                      <a:solidFill>
                        <a:srgbClr val="0000FF"/>
                      </a:solidFill>
                      <a:prstDash val="solid"/>
                      <a:round/>
                      <a:headEnd len="sm" w="sm" type="none"/>
                      <a:tailEnd len="sm" w="sm" type="none"/>
                    </a:lnL>
                    <a:lnR cap="flat" cmpd="sng" w="12700">
                      <a:solidFill>
                        <a:srgbClr val="0000FF"/>
                      </a:solidFill>
                      <a:prstDash val="solid"/>
                      <a:round/>
                      <a:headEnd len="sm" w="sm" type="none"/>
                      <a:tailEnd len="sm" w="sm" type="none"/>
                    </a:lnR>
                    <a:lnT cap="flat" cmpd="sng" w="12700">
                      <a:solidFill>
                        <a:srgbClr val="0000FF"/>
                      </a:solidFill>
                      <a:prstDash val="solid"/>
                      <a:round/>
                      <a:headEnd len="sm" w="sm" type="none"/>
                      <a:tailEnd len="sm" w="sm" type="none"/>
                    </a:lnT>
                    <a:lnB cap="flat" cmpd="sng" w="12700">
                      <a:solidFill>
                        <a:srgbClr val="0000FF"/>
                      </a:solidFill>
                      <a:prstDash val="solid"/>
                      <a:round/>
                      <a:headEnd len="sm" w="sm" type="none"/>
                      <a:tailEnd len="sm" w="sm" type="none"/>
                    </a:lnB>
                  </a:tcPr>
                </a:tc>
                <a:tc>
                  <a:txBody>
                    <a:bodyPr/>
                    <a:lstStyle/>
                    <a:p>
                      <a:pPr indent="0" lvl="0" marL="0" rtl="0" algn="l">
                        <a:spcBef>
                          <a:spcPts val="0"/>
                        </a:spcBef>
                        <a:spcAft>
                          <a:spcPts val="1000"/>
                        </a:spcAft>
                        <a:buNone/>
                      </a:pPr>
                      <a:r>
                        <a:rPr lang="fr" sz="900">
                          <a:solidFill>
                            <a:srgbClr val="0000FF"/>
                          </a:solidFill>
                          <a:latin typeface="Poppins"/>
                          <a:ea typeface="Poppins"/>
                          <a:cs typeface="Poppins"/>
                          <a:sym typeface="Poppins"/>
                        </a:rPr>
                        <a:t>οὐ</a:t>
                      </a:r>
                      <a:endParaRPr sz="900">
                        <a:solidFill>
                          <a:srgbClr val="0000FF"/>
                        </a:solidFill>
                        <a:latin typeface="Poppins"/>
                        <a:ea typeface="Poppins"/>
                        <a:cs typeface="Poppins"/>
                        <a:sym typeface="Poppins"/>
                      </a:endParaRPr>
                    </a:p>
                  </a:txBody>
                  <a:tcPr marT="63500" marB="63500" marR="63500" marL="63500">
                    <a:lnL cap="flat" cmpd="sng" w="12700">
                      <a:solidFill>
                        <a:srgbClr val="0000FF"/>
                      </a:solidFill>
                      <a:prstDash val="solid"/>
                      <a:round/>
                      <a:headEnd len="sm" w="sm" type="none"/>
                      <a:tailEnd len="sm" w="sm" type="none"/>
                    </a:lnL>
                    <a:lnR cap="flat" cmpd="sng" w="12700">
                      <a:solidFill>
                        <a:srgbClr val="0000FF"/>
                      </a:solidFill>
                      <a:prstDash val="solid"/>
                      <a:round/>
                      <a:headEnd len="sm" w="sm" type="none"/>
                      <a:tailEnd len="sm" w="sm" type="none"/>
                    </a:lnR>
                    <a:lnT cap="flat" cmpd="sng" w="12700">
                      <a:solidFill>
                        <a:srgbClr val="0000FF"/>
                      </a:solidFill>
                      <a:prstDash val="solid"/>
                      <a:round/>
                      <a:headEnd len="sm" w="sm" type="none"/>
                      <a:tailEnd len="sm" w="sm" type="none"/>
                    </a:lnT>
                    <a:lnB cap="flat" cmpd="sng" w="12700">
                      <a:solidFill>
                        <a:srgbClr val="0000FF"/>
                      </a:solidFill>
                      <a:prstDash val="solid"/>
                      <a:round/>
                      <a:headEnd len="sm" w="sm" type="none"/>
                      <a:tailEnd len="sm" w="sm" type="none"/>
                    </a:lnB>
                  </a:tcPr>
                </a:tc>
                <a:tc>
                  <a:txBody>
                    <a:bodyPr/>
                    <a:lstStyle/>
                    <a:p>
                      <a:pPr indent="0" lvl="0" marL="0" rtl="0" algn="l">
                        <a:spcBef>
                          <a:spcPts val="0"/>
                        </a:spcBef>
                        <a:spcAft>
                          <a:spcPts val="1000"/>
                        </a:spcAft>
                        <a:buNone/>
                      </a:pPr>
                      <a:r>
                        <a:rPr lang="fr" sz="900">
                          <a:solidFill>
                            <a:srgbClr val="0000FF"/>
                          </a:solidFill>
                          <a:latin typeface="Poppins"/>
                          <a:ea typeface="Poppins"/>
                          <a:cs typeface="Poppins"/>
                          <a:sym typeface="Poppins"/>
                        </a:rPr>
                        <a:t>δύναται </a:t>
                      </a:r>
                      <a:endParaRPr sz="900">
                        <a:solidFill>
                          <a:srgbClr val="0000FF"/>
                        </a:solidFill>
                        <a:latin typeface="Poppins"/>
                        <a:ea typeface="Poppins"/>
                        <a:cs typeface="Poppins"/>
                        <a:sym typeface="Poppins"/>
                      </a:endParaRPr>
                    </a:p>
                  </a:txBody>
                  <a:tcPr marT="63500" marB="63500" marR="63500" marL="63500">
                    <a:lnL cap="flat" cmpd="sng" w="12700">
                      <a:solidFill>
                        <a:srgbClr val="0000FF"/>
                      </a:solidFill>
                      <a:prstDash val="solid"/>
                      <a:round/>
                      <a:headEnd len="sm" w="sm" type="none"/>
                      <a:tailEnd len="sm" w="sm" type="none"/>
                    </a:lnL>
                    <a:lnR cap="flat" cmpd="sng" w="12700">
                      <a:solidFill>
                        <a:srgbClr val="0000FF"/>
                      </a:solidFill>
                      <a:prstDash val="solid"/>
                      <a:round/>
                      <a:headEnd len="sm" w="sm" type="none"/>
                      <a:tailEnd len="sm" w="sm" type="none"/>
                    </a:lnR>
                    <a:lnT cap="flat" cmpd="sng" w="12700">
                      <a:solidFill>
                        <a:srgbClr val="0000FF"/>
                      </a:solidFill>
                      <a:prstDash val="solid"/>
                      <a:round/>
                      <a:headEnd len="sm" w="sm" type="none"/>
                      <a:tailEnd len="sm" w="sm" type="none"/>
                    </a:lnT>
                    <a:lnB cap="flat" cmpd="sng" w="12700">
                      <a:solidFill>
                        <a:srgbClr val="0000FF"/>
                      </a:solidFill>
                      <a:prstDash val="solid"/>
                      <a:round/>
                      <a:headEnd len="sm" w="sm" type="none"/>
                      <a:tailEnd len="sm" w="sm" type="none"/>
                    </a:lnB>
                  </a:tcPr>
                </a:tc>
                <a:tc>
                  <a:txBody>
                    <a:bodyPr/>
                    <a:lstStyle/>
                    <a:p>
                      <a:pPr indent="0" lvl="0" marL="0" rtl="0" algn="l">
                        <a:spcBef>
                          <a:spcPts val="0"/>
                        </a:spcBef>
                        <a:spcAft>
                          <a:spcPts val="1000"/>
                        </a:spcAft>
                        <a:buNone/>
                      </a:pPr>
                      <a:r>
                        <a:rPr lang="fr" sz="900">
                          <a:solidFill>
                            <a:srgbClr val="0000FF"/>
                          </a:solidFill>
                          <a:latin typeface="Poppins"/>
                          <a:ea typeface="Poppins"/>
                          <a:cs typeface="Poppins"/>
                          <a:sym typeface="Poppins"/>
                        </a:rPr>
                        <a:t>λαβεῖν</a:t>
                      </a:r>
                      <a:endParaRPr sz="900">
                        <a:solidFill>
                          <a:srgbClr val="0000FF"/>
                        </a:solidFill>
                        <a:latin typeface="Poppins"/>
                        <a:ea typeface="Poppins"/>
                        <a:cs typeface="Poppins"/>
                        <a:sym typeface="Poppins"/>
                      </a:endParaRPr>
                    </a:p>
                  </a:txBody>
                  <a:tcPr marT="63500" marB="63500" marR="63500" marL="63500">
                    <a:lnL cap="flat" cmpd="sng" w="12700">
                      <a:solidFill>
                        <a:srgbClr val="0000FF"/>
                      </a:solidFill>
                      <a:prstDash val="solid"/>
                      <a:round/>
                      <a:headEnd len="sm" w="sm" type="none"/>
                      <a:tailEnd len="sm" w="sm" type="none"/>
                    </a:lnL>
                    <a:lnR cap="flat" cmpd="sng" w="12700">
                      <a:solidFill>
                        <a:srgbClr val="0000FF"/>
                      </a:solidFill>
                      <a:prstDash val="solid"/>
                      <a:round/>
                      <a:headEnd len="sm" w="sm" type="none"/>
                      <a:tailEnd len="sm" w="sm" type="none"/>
                    </a:lnR>
                    <a:lnT cap="flat" cmpd="sng" w="12700">
                      <a:solidFill>
                        <a:srgbClr val="0000FF"/>
                      </a:solidFill>
                      <a:prstDash val="solid"/>
                      <a:round/>
                      <a:headEnd len="sm" w="sm" type="none"/>
                      <a:tailEnd len="sm" w="sm" type="none"/>
                    </a:lnT>
                    <a:lnB cap="flat" cmpd="sng" w="12700">
                      <a:solidFill>
                        <a:srgbClr val="0000FF"/>
                      </a:solidFill>
                      <a:prstDash val="solid"/>
                      <a:round/>
                      <a:headEnd len="sm" w="sm" type="none"/>
                      <a:tailEnd len="sm" w="sm" type="none"/>
                    </a:lnB>
                  </a:tcPr>
                </a:tc>
              </a:tr>
              <a:tr h="12700">
                <a:tc>
                  <a:txBody>
                    <a:bodyPr/>
                    <a:lstStyle/>
                    <a:p>
                      <a:pPr indent="0" lvl="0" marL="0" rtl="0" algn="l">
                        <a:spcBef>
                          <a:spcPts val="0"/>
                        </a:spcBef>
                        <a:spcAft>
                          <a:spcPts val="1000"/>
                        </a:spcAft>
                        <a:buNone/>
                      </a:pPr>
                      <a:r>
                        <a:rPr lang="fr" sz="900">
                          <a:solidFill>
                            <a:srgbClr val="0000FF"/>
                          </a:solidFill>
                          <a:latin typeface="Poppins"/>
                          <a:ea typeface="Poppins"/>
                          <a:cs typeface="Poppins"/>
                          <a:sym typeface="Poppins"/>
                        </a:rPr>
                        <a:t>l'Esprit</a:t>
                      </a:r>
                      <a:endParaRPr sz="900">
                        <a:solidFill>
                          <a:srgbClr val="0000FF"/>
                        </a:solidFill>
                        <a:latin typeface="Poppins"/>
                        <a:ea typeface="Poppins"/>
                        <a:cs typeface="Poppins"/>
                        <a:sym typeface="Poppins"/>
                      </a:endParaRPr>
                    </a:p>
                  </a:txBody>
                  <a:tcPr marT="63500" marB="63500" marR="63500" marL="63500">
                    <a:lnL cap="flat" cmpd="sng" w="12700">
                      <a:solidFill>
                        <a:srgbClr val="0000FF"/>
                      </a:solidFill>
                      <a:prstDash val="solid"/>
                      <a:round/>
                      <a:headEnd len="sm" w="sm" type="none"/>
                      <a:tailEnd len="sm" w="sm" type="none"/>
                    </a:lnL>
                    <a:lnR cap="flat" cmpd="sng" w="12700">
                      <a:solidFill>
                        <a:srgbClr val="0000FF"/>
                      </a:solidFill>
                      <a:prstDash val="solid"/>
                      <a:round/>
                      <a:headEnd len="sm" w="sm" type="none"/>
                      <a:tailEnd len="sm" w="sm" type="none"/>
                    </a:lnR>
                    <a:lnT cap="flat" cmpd="sng" w="12700">
                      <a:solidFill>
                        <a:srgbClr val="0000FF"/>
                      </a:solidFill>
                      <a:prstDash val="solid"/>
                      <a:round/>
                      <a:headEnd len="sm" w="sm" type="none"/>
                      <a:tailEnd len="sm" w="sm" type="none"/>
                    </a:lnT>
                    <a:lnB cap="flat" cmpd="sng" w="12700">
                      <a:solidFill>
                        <a:srgbClr val="0000FF"/>
                      </a:solidFill>
                      <a:prstDash val="solid"/>
                      <a:round/>
                      <a:headEnd len="sm" w="sm" type="none"/>
                      <a:tailEnd len="sm" w="sm" type="none"/>
                    </a:lnB>
                  </a:tcPr>
                </a:tc>
                <a:tc>
                  <a:txBody>
                    <a:bodyPr/>
                    <a:lstStyle/>
                    <a:p>
                      <a:pPr indent="0" lvl="0" marL="0" rtl="0" algn="l">
                        <a:spcBef>
                          <a:spcPts val="0"/>
                        </a:spcBef>
                        <a:spcAft>
                          <a:spcPts val="1000"/>
                        </a:spcAft>
                        <a:buNone/>
                      </a:pPr>
                      <a:r>
                        <a:rPr lang="fr" sz="900">
                          <a:solidFill>
                            <a:srgbClr val="0000FF"/>
                          </a:solidFill>
                          <a:latin typeface="Poppins"/>
                          <a:ea typeface="Poppins"/>
                          <a:cs typeface="Poppins"/>
                          <a:sym typeface="Poppins"/>
                        </a:rPr>
                        <a:t>de vérité</a:t>
                      </a:r>
                      <a:endParaRPr sz="900">
                        <a:solidFill>
                          <a:srgbClr val="0000FF"/>
                        </a:solidFill>
                        <a:latin typeface="Poppins"/>
                        <a:ea typeface="Poppins"/>
                        <a:cs typeface="Poppins"/>
                        <a:sym typeface="Poppins"/>
                      </a:endParaRPr>
                    </a:p>
                  </a:txBody>
                  <a:tcPr marT="63500" marB="63500" marR="63500" marL="63500">
                    <a:lnL cap="flat" cmpd="sng" w="12700">
                      <a:solidFill>
                        <a:srgbClr val="0000FF"/>
                      </a:solidFill>
                      <a:prstDash val="solid"/>
                      <a:round/>
                      <a:headEnd len="sm" w="sm" type="none"/>
                      <a:tailEnd len="sm" w="sm" type="none"/>
                    </a:lnL>
                    <a:lnR cap="flat" cmpd="sng" w="12700">
                      <a:solidFill>
                        <a:srgbClr val="0000FF"/>
                      </a:solidFill>
                      <a:prstDash val="solid"/>
                      <a:round/>
                      <a:headEnd len="sm" w="sm" type="none"/>
                      <a:tailEnd len="sm" w="sm" type="none"/>
                    </a:lnR>
                    <a:lnT cap="flat" cmpd="sng" w="12700">
                      <a:solidFill>
                        <a:srgbClr val="0000FF"/>
                      </a:solidFill>
                      <a:prstDash val="solid"/>
                      <a:round/>
                      <a:headEnd len="sm" w="sm" type="none"/>
                      <a:tailEnd len="sm" w="sm" type="none"/>
                    </a:lnT>
                    <a:lnB cap="flat" cmpd="sng" w="12700">
                      <a:solidFill>
                        <a:srgbClr val="0000FF"/>
                      </a:solidFill>
                      <a:prstDash val="solid"/>
                      <a:round/>
                      <a:headEnd len="sm" w="sm" type="none"/>
                      <a:tailEnd len="sm" w="sm" type="none"/>
                    </a:lnB>
                  </a:tcPr>
                </a:tc>
                <a:tc>
                  <a:txBody>
                    <a:bodyPr/>
                    <a:lstStyle/>
                    <a:p>
                      <a:pPr indent="0" lvl="0" marL="0" rtl="0" algn="l">
                        <a:spcBef>
                          <a:spcPts val="0"/>
                        </a:spcBef>
                        <a:spcAft>
                          <a:spcPts val="1000"/>
                        </a:spcAft>
                        <a:buNone/>
                      </a:pPr>
                      <a:r>
                        <a:rPr lang="fr" sz="900">
                          <a:solidFill>
                            <a:srgbClr val="0000FF"/>
                          </a:solidFill>
                          <a:latin typeface="Poppins"/>
                          <a:ea typeface="Poppins"/>
                          <a:cs typeface="Poppins"/>
                          <a:sym typeface="Poppins"/>
                        </a:rPr>
                        <a:t>que</a:t>
                      </a:r>
                      <a:endParaRPr sz="900">
                        <a:solidFill>
                          <a:srgbClr val="0000FF"/>
                        </a:solidFill>
                        <a:latin typeface="Poppins"/>
                        <a:ea typeface="Poppins"/>
                        <a:cs typeface="Poppins"/>
                        <a:sym typeface="Poppins"/>
                      </a:endParaRPr>
                    </a:p>
                  </a:txBody>
                  <a:tcPr marT="63500" marB="63500" marR="63500" marL="63500">
                    <a:lnL cap="flat" cmpd="sng" w="12700">
                      <a:solidFill>
                        <a:srgbClr val="0000FF"/>
                      </a:solidFill>
                      <a:prstDash val="solid"/>
                      <a:round/>
                      <a:headEnd len="sm" w="sm" type="none"/>
                      <a:tailEnd len="sm" w="sm" type="none"/>
                    </a:lnL>
                    <a:lnR cap="flat" cmpd="sng" w="12700">
                      <a:solidFill>
                        <a:srgbClr val="0000FF"/>
                      </a:solidFill>
                      <a:prstDash val="solid"/>
                      <a:round/>
                      <a:headEnd len="sm" w="sm" type="none"/>
                      <a:tailEnd len="sm" w="sm" type="none"/>
                    </a:lnR>
                    <a:lnT cap="flat" cmpd="sng" w="12700">
                      <a:solidFill>
                        <a:srgbClr val="0000FF"/>
                      </a:solidFill>
                      <a:prstDash val="solid"/>
                      <a:round/>
                      <a:headEnd len="sm" w="sm" type="none"/>
                      <a:tailEnd len="sm" w="sm" type="none"/>
                    </a:lnT>
                    <a:lnB cap="flat" cmpd="sng" w="12700">
                      <a:solidFill>
                        <a:srgbClr val="0000FF"/>
                      </a:solidFill>
                      <a:prstDash val="solid"/>
                      <a:round/>
                      <a:headEnd len="sm" w="sm" type="none"/>
                      <a:tailEnd len="sm" w="sm" type="none"/>
                    </a:lnB>
                  </a:tcPr>
                </a:tc>
                <a:tc>
                  <a:txBody>
                    <a:bodyPr/>
                    <a:lstStyle/>
                    <a:p>
                      <a:pPr indent="0" lvl="0" marL="0" rtl="0" algn="l">
                        <a:spcBef>
                          <a:spcPts val="0"/>
                        </a:spcBef>
                        <a:spcAft>
                          <a:spcPts val="1000"/>
                        </a:spcAft>
                        <a:buNone/>
                      </a:pPr>
                      <a:r>
                        <a:rPr lang="fr" sz="900">
                          <a:solidFill>
                            <a:srgbClr val="0000FF"/>
                          </a:solidFill>
                          <a:latin typeface="Poppins"/>
                          <a:ea typeface="Poppins"/>
                          <a:cs typeface="Poppins"/>
                          <a:sym typeface="Poppins"/>
                        </a:rPr>
                        <a:t>le monde</a:t>
                      </a:r>
                      <a:endParaRPr sz="900">
                        <a:solidFill>
                          <a:srgbClr val="0000FF"/>
                        </a:solidFill>
                        <a:latin typeface="Poppins"/>
                        <a:ea typeface="Poppins"/>
                        <a:cs typeface="Poppins"/>
                        <a:sym typeface="Poppins"/>
                      </a:endParaRPr>
                    </a:p>
                  </a:txBody>
                  <a:tcPr marT="63500" marB="63500" marR="63500" marL="63500">
                    <a:lnL cap="flat" cmpd="sng" w="12700">
                      <a:solidFill>
                        <a:srgbClr val="0000FF"/>
                      </a:solidFill>
                      <a:prstDash val="solid"/>
                      <a:round/>
                      <a:headEnd len="sm" w="sm" type="none"/>
                      <a:tailEnd len="sm" w="sm" type="none"/>
                    </a:lnL>
                    <a:lnR cap="flat" cmpd="sng" w="12700">
                      <a:solidFill>
                        <a:srgbClr val="0000FF"/>
                      </a:solidFill>
                      <a:prstDash val="solid"/>
                      <a:round/>
                      <a:headEnd len="sm" w="sm" type="none"/>
                      <a:tailEnd len="sm" w="sm" type="none"/>
                    </a:lnR>
                    <a:lnT cap="flat" cmpd="sng" w="12700">
                      <a:solidFill>
                        <a:srgbClr val="0000FF"/>
                      </a:solidFill>
                      <a:prstDash val="solid"/>
                      <a:round/>
                      <a:headEnd len="sm" w="sm" type="none"/>
                      <a:tailEnd len="sm" w="sm" type="none"/>
                    </a:lnT>
                    <a:lnB cap="flat" cmpd="sng" w="12700">
                      <a:solidFill>
                        <a:srgbClr val="0000FF"/>
                      </a:solidFill>
                      <a:prstDash val="solid"/>
                      <a:round/>
                      <a:headEnd len="sm" w="sm" type="none"/>
                      <a:tailEnd len="sm" w="sm" type="none"/>
                    </a:lnB>
                  </a:tcPr>
                </a:tc>
                <a:tc>
                  <a:txBody>
                    <a:bodyPr/>
                    <a:lstStyle/>
                    <a:p>
                      <a:pPr indent="0" lvl="0" marL="0" rtl="0" algn="l">
                        <a:spcBef>
                          <a:spcPts val="0"/>
                        </a:spcBef>
                        <a:spcAft>
                          <a:spcPts val="1000"/>
                        </a:spcAft>
                        <a:buNone/>
                      </a:pPr>
                      <a:r>
                        <a:rPr lang="fr" sz="900">
                          <a:solidFill>
                            <a:srgbClr val="0000FF"/>
                          </a:solidFill>
                          <a:latin typeface="Poppins"/>
                          <a:ea typeface="Poppins"/>
                          <a:cs typeface="Poppins"/>
                          <a:sym typeface="Poppins"/>
                        </a:rPr>
                        <a:t>n’est pas</a:t>
                      </a:r>
                      <a:endParaRPr sz="900">
                        <a:solidFill>
                          <a:srgbClr val="0000FF"/>
                        </a:solidFill>
                        <a:latin typeface="Poppins"/>
                        <a:ea typeface="Poppins"/>
                        <a:cs typeface="Poppins"/>
                        <a:sym typeface="Poppins"/>
                      </a:endParaRPr>
                    </a:p>
                  </a:txBody>
                  <a:tcPr marT="63500" marB="63500" marR="63500" marL="63500">
                    <a:lnL cap="flat" cmpd="sng" w="12700">
                      <a:solidFill>
                        <a:srgbClr val="0000FF"/>
                      </a:solidFill>
                      <a:prstDash val="solid"/>
                      <a:round/>
                      <a:headEnd len="sm" w="sm" type="none"/>
                      <a:tailEnd len="sm" w="sm" type="none"/>
                    </a:lnL>
                    <a:lnR cap="flat" cmpd="sng" w="12700">
                      <a:solidFill>
                        <a:srgbClr val="0000FF"/>
                      </a:solidFill>
                      <a:prstDash val="solid"/>
                      <a:round/>
                      <a:headEnd len="sm" w="sm" type="none"/>
                      <a:tailEnd len="sm" w="sm" type="none"/>
                    </a:lnR>
                    <a:lnT cap="flat" cmpd="sng" w="12700">
                      <a:solidFill>
                        <a:srgbClr val="0000FF"/>
                      </a:solidFill>
                      <a:prstDash val="solid"/>
                      <a:round/>
                      <a:headEnd len="sm" w="sm" type="none"/>
                      <a:tailEnd len="sm" w="sm" type="none"/>
                    </a:lnT>
                    <a:lnB cap="flat" cmpd="sng" w="12700">
                      <a:solidFill>
                        <a:srgbClr val="0000FF"/>
                      </a:solidFill>
                      <a:prstDash val="solid"/>
                      <a:round/>
                      <a:headEnd len="sm" w="sm" type="none"/>
                      <a:tailEnd len="sm" w="sm" type="none"/>
                    </a:lnB>
                  </a:tcPr>
                </a:tc>
                <a:tc>
                  <a:txBody>
                    <a:bodyPr/>
                    <a:lstStyle/>
                    <a:p>
                      <a:pPr indent="0" lvl="0" marL="0" rtl="0" algn="l">
                        <a:spcBef>
                          <a:spcPts val="0"/>
                        </a:spcBef>
                        <a:spcAft>
                          <a:spcPts val="1000"/>
                        </a:spcAft>
                        <a:buNone/>
                      </a:pPr>
                      <a:r>
                        <a:rPr lang="fr" sz="900">
                          <a:solidFill>
                            <a:srgbClr val="0000FF"/>
                          </a:solidFill>
                          <a:latin typeface="Poppins"/>
                          <a:ea typeface="Poppins"/>
                          <a:cs typeface="Poppins"/>
                          <a:sym typeface="Poppins"/>
                        </a:rPr>
                        <a:t>capable</a:t>
                      </a:r>
                      <a:endParaRPr sz="900">
                        <a:solidFill>
                          <a:srgbClr val="0000FF"/>
                        </a:solidFill>
                        <a:latin typeface="Poppins"/>
                        <a:ea typeface="Poppins"/>
                        <a:cs typeface="Poppins"/>
                        <a:sym typeface="Poppins"/>
                      </a:endParaRPr>
                    </a:p>
                  </a:txBody>
                  <a:tcPr marT="63500" marB="63500" marR="63500" marL="63500">
                    <a:lnL cap="flat" cmpd="sng" w="12700">
                      <a:solidFill>
                        <a:srgbClr val="0000FF"/>
                      </a:solidFill>
                      <a:prstDash val="solid"/>
                      <a:round/>
                      <a:headEnd len="sm" w="sm" type="none"/>
                      <a:tailEnd len="sm" w="sm" type="none"/>
                    </a:lnL>
                    <a:lnR cap="flat" cmpd="sng" w="12700">
                      <a:solidFill>
                        <a:srgbClr val="0000FF"/>
                      </a:solidFill>
                      <a:prstDash val="solid"/>
                      <a:round/>
                      <a:headEnd len="sm" w="sm" type="none"/>
                      <a:tailEnd len="sm" w="sm" type="none"/>
                    </a:lnR>
                    <a:lnT cap="flat" cmpd="sng" w="12700">
                      <a:solidFill>
                        <a:srgbClr val="0000FF"/>
                      </a:solidFill>
                      <a:prstDash val="solid"/>
                      <a:round/>
                      <a:headEnd len="sm" w="sm" type="none"/>
                      <a:tailEnd len="sm" w="sm" type="none"/>
                    </a:lnT>
                    <a:lnB cap="flat" cmpd="sng" w="12700">
                      <a:solidFill>
                        <a:srgbClr val="0000FF"/>
                      </a:solidFill>
                      <a:prstDash val="solid"/>
                      <a:round/>
                      <a:headEnd len="sm" w="sm" type="none"/>
                      <a:tailEnd len="sm" w="sm" type="none"/>
                    </a:lnB>
                  </a:tcPr>
                </a:tc>
                <a:tc>
                  <a:txBody>
                    <a:bodyPr/>
                    <a:lstStyle/>
                    <a:p>
                      <a:pPr indent="0" lvl="0" marL="0" rtl="0" algn="l">
                        <a:spcBef>
                          <a:spcPts val="0"/>
                        </a:spcBef>
                        <a:spcAft>
                          <a:spcPts val="1000"/>
                        </a:spcAft>
                        <a:buNone/>
                      </a:pPr>
                      <a:r>
                        <a:rPr b="1" lang="fr" sz="900">
                          <a:solidFill>
                            <a:srgbClr val="0000FF"/>
                          </a:solidFill>
                          <a:latin typeface="Poppins"/>
                          <a:ea typeface="Poppins"/>
                          <a:cs typeface="Poppins"/>
                          <a:sym typeface="Poppins"/>
                        </a:rPr>
                        <a:t>de recevoir</a:t>
                      </a:r>
                      <a:endParaRPr b="1" sz="900">
                        <a:solidFill>
                          <a:srgbClr val="0000FF"/>
                        </a:solidFill>
                        <a:latin typeface="Poppins"/>
                        <a:ea typeface="Poppins"/>
                        <a:cs typeface="Poppins"/>
                        <a:sym typeface="Poppins"/>
                      </a:endParaRPr>
                    </a:p>
                  </a:txBody>
                  <a:tcPr marT="63500" marB="63500" marR="63500" marL="63500">
                    <a:lnL cap="flat" cmpd="sng" w="12700">
                      <a:solidFill>
                        <a:srgbClr val="0000FF"/>
                      </a:solidFill>
                      <a:prstDash val="solid"/>
                      <a:round/>
                      <a:headEnd len="sm" w="sm" type="none"/>
                      <a:tailEnd len="sm" w="sm" type="none"/>
                    </a:lnL>
                    <a:lnR cap="flat" cmpd="sng" w="12700">
                      <a:solidFill>
                        <a:srgbClr val="0000FF"/>
                      </a:solidFill>
                      <a:prstDash val="solid"/>
                      <a:round/>
                      <a:headEnd len="sm" w="sm" type="none"/>
                      <a:tailEnd len="sm" w="sm" type="none"/>
                    </a:lnR>
                    <a:lnT cap="flat" cmpd="sng" w="12700">
                      <a:solidFill>
                        <a:srgbClr val="0000FF"/>
                      </a:solidFill>
                      <a:prstDash val="solid"/>
                      <a:round/>
                      <a:headEnd len="sm" w="sm" type="none"/>
                      <a:tailEnd len="sm" w="sm" type="none"/>
                    </a:lnT>
                    <a:lnB cap="flat" cmpd="sng" w="12700">
                      <a:solidFill>
                        <a:srgbClr val="0000FF"/>
                      </a:solidFill>
                      <a:prstDash val="solid"/>
                      <a:round/>
                      <a:headEnd len="sm" w="sm" type="none"/>
                      <a:tailEnd len="sm" w="sm" type="none"/>
                    </a:lnB>
                  </a:tcPr>
                </a:tc>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fr"/>
              <a:t>Argument 5 / Consolateur</a:t>
            </a:r>
            <a:endParaRPr/>
          </a:p>
          <a:p>
            <a:pPr indent="0" lvl="0" marL="0" rtl="0" algn="l">
              <a:spcBef>
                <a:spcPts val="0"/>
              </a:spcBef>
              <a:spcAft>
                <a:spcPts val="0"/>
              </a:spcAft>
              <a:buClr>
                <a:schemeClr val="dk1"/>
              </a:buClr>
              <a:buSzPct val="39285"/>
              <a:buFont typeface="Arial"/>
              <a:buNone/>
            </a:pPr>
            <a:r>
              <a:t/>
            </a:r>
            <a:endParaRPr/>
          </a:p>
          <a:p>
            <a:pPr indent="0" lvl="0" marL="0" rtl="0" algn="l">
              <a:spcBef>
                <a:spcPts val="0"/>
              </a:spcBef>
              <a:spcAft>
                <a:spcPts val="0"/>
              </a:spcAft>
              <a:buNone/>
            </a:pPr>
            <a:r>
              <a:t/>
            </a:r>
            <a:endParaRPr/>
          </a:p>
        </p:txBody>
      </p:sp>
      <p:sp>
        <p:nvSpPr>
          <p:cNvPr id="221" name="Google Shape;221;p4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Clr>
                <a:schemeClr val="dk1"/>
              </a:buClr>
              <a:buSzPct val="61111"/>
              <a:buFont typeface="Arial"/>
              <a:buNone/>
            </a:pPr>
            <a:r>
              <a:rPr lang="fr">
                <a:solidFill>
                  <a:srgbClr val="CDA625"/>
                </a:solidFill>
              </a:rPr>
              <a:t>Ésaïe 66:13</a:t>
            </a:r>
            <a:endParaRPr>
              <a:solidFill>
                <a:srgbClr val="CDA625"/>
              </a:solidFill>
            </a:endParaRPr>
          </a:p>
          <a:p>
            <a:pPr indent="0" lvl="0" marL="457200" rtl="0" algn="l">
              <a:spcBef>
                <a:spcPts val="1200"/>
              </a:spcBef>
              <a:spcAft>
                <a:spcPts val="0"/>
              </a:spcAft>
              <a:buClr>
                <a:schemeClr val="dk1"/>
              </a:buClr>
              <a:buSzPct val="61111"/>
              <a:buFont typeface="Arial"/>
              <a:buNone/>
            </a:pPr>
            <a:r>
              <a:rPr lang="fr"/>
              <a:t>Comme un homme que sa mère console, Ainsi </a:t>
            </a:r>
            <a:r>
              <a:rPr b="1" lang="fr"/>
              <a:t>je vous consolerai</a:t>
            </a:r>
            <a:r>
              <a:rPr lang="fr"/>
              <a:t>; Vous serez consolés dans Jérusalem.</a:t>
            </a:r>
            <a:endParaRPr/>
          </a:p>
          <a:p>
            <a:pPr indent="0" lvl="0" marL="0" rtl="0" algn="l">
              <a:spcBef>
                <a:spcPts val="1200"/>
              </a:spcBef>
              <a:spcAft>
                <a:spcPts val="0"/>
              </a:spcAft>
              <a:buClr>
                <a:schemeClr val="dk1"/>
              </a:buClr>
              <a:buSzPct val="61111"/>
              <a:buFont typeface="Arial"/>
              <a:buNone/>
            </a:pPr>
            <a:r>
              <a:rPr lang="fr">
                <a:solidFill>
                  <a:srgbClr val="CDA625"/>
                </a:solidFill>
              </a:rPr>
              <a:t>2 Corinthiens 7:6</a:t>
            </a:r>
            <a:endParaRPr>
              <a:solidFill>
                <a:srgbClr val="CDA625"/>
              </a:solidFill>
            </a:endParaRPr>
          </a:p>
          <a:p>
            <a:pPr indent="0" lvl="0" marL="457200" rtl="0" algn="l">
              <a:spcBef>
                <a:spcPts val="1200"/>
              </a:spcBef>
              <a:spcAft>
                <a:spcPts val="0"/>
              </a:spcAft>
              <a:buClr>
                <a:schemeClr val="dk1"/>
              </a:buClr>
              <a:buSzPct val="61111"/>
              <a:buFont typeface="Arial"/>
              <a:buNone/>
            </a:pPr>
            <a:r>
              <a:rPr lang="fr"/>
              <a:t>Mais </a:t>
            </a:r>
            <a:r>
              <a:rPr b="1" lang="fr"/>
              <a:t>Dieu, qui console ceux qui sont abattus</a:t>
            </a:r>
            <a:r>
              <a:rPr lang="fr"/>
              <a:t>, nous a consolés par l'arrivée de Tite,</a:t>
            </a:r>
            <a:endParaRPr/>
          </a:p>
          <a:p>
            <a:pPr indent="0" lvl="0" marL="0" rtl="0" algn="l">
              <a:spcBef>
                <a:spcPts val="1200"/>
              </a:spcBef>
              <a:spcAft>
                <a:spcPts val="0"/>
              </a:spcAft>
              <a:buClr>
                <a:schemeClr val="dk1"/>
              </a:buClr>
              <a:buSzPct val="61111"/>
              <a:buFont typeface="Arial"/>
              <a:buNone/>
            </a:pPr>
            <a:r>
              <a:rPr lang="fr">
                <a:solidFill>
                  <a:srgbClr val="CDA625"/>
                </a:solidFill>
              </a:rPr>
              <a:t>2 Thessaloniciens 2:16</a:t>
            </a:r>
            <a:endParaRPr>
              <a:solidFill>
                <a:srgbClr val="CDA625"/>
              </a:solidFill>
            </a:endParaRPr>
          </a:p>
          <a:p>
            <a:pPr indent="0" lvl="0" marL="457200" rtl="0" algn="l">
              <a:spcBef>
                <a:spcPts val="1200"/>
              </a:spcBef>
              <a:spcAft>
                <a:spcPts val="1200"/>
              </a:spcAft>
              <a:buNone/>
            </a:pPr>
            <a:r>
              <a:rPr lang="fr"/>
              <a:t>Que notre Seigneur Jésus-Christ lui-même, et Dieu notre Père, qui nous a aimés, et qui nous a donné par sa grâce </a:t>
            </a:r>
            <a:r>
              <a:rPr b="1" lang="fr"/>
              <a:t>une consolation éternelle</a:t>
            </a:r>
            <a:r>
              <a:rPr lang="fr"/>
              <a:t> et une bonne espérance,</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4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fr"/>
              <a:t>Argument 6 / Envoyé de Dieu</a:t>
            </a:r>
            <a:endParaRPr/>
          </a:p>
          <a:p>
            <a:pPr indent="0" lvl="0" marL="0" rtl="0" algn="l">
              <a:spcBef>
                <a:spcPts val="0"/>
              </a:spcBef>
              <a:spcAft>
                <a:spcPts val="0"/>
              </a:spcAft>
              <a:buClr>
                <a:schemeClr val="dk1"/>
              </a:buClr>
              <a:buSzPct val="39285"/>
              <a:buFont typeface="Arial"/>
              <a:buNone/>
            </a:pPr>
            <a:r>
              <a:t/>
            </a:r>
            <a:endParaRPr/>
          </a:p>
          <a:p>
            <a:pPr indent="0" lvl="0" marL="0" rtl="0" algn="l">
              <a:spcBef>
                <a:spcPts val="0"/>
              </a:spcBef>
              <a:spcAft>
                <a:spcPts val="0"/>
              </a:spcAft>
              <a:buNone/>
            </a:pPr>
            <a:r>
              <a:t/>
            </a:r>
            <a:endParaRPr/>
          </a:p>
        </p:txBody>
      </p:sp>
      <p:sp>
        <p:nvSpPr>
          <p:cNvPr id="227" name="Google Shape;227;p4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Clr>
                <a:schemeClr val="dk1"/>
              </a:buClr>
              <a:buSzPct val="61111"/>
              <a:buFont typeface="Arial"/>
              <a:buNone/>
            </a:pPr>
            <a:r>
              <a:rPr lang="fr">
                <a:solidFill>
                  <a:srgbClr val="CDA625"/>
                </a:solidFill>
              </a:rPr>
              <a:t>Joël 2:27-28</a:t>
            </a:r>
            <a:endParaRPr>
              <a:solidFill>
                <a:srgbClr val="CDA625"/>
              </a:solidFill>
            </a:endParaRPr>
          </a:p>
          <a:p>
            <a:pPr indent="0" lvl="0" marL="457200" rtl="0" algn="l">
              <a:spcBef>
                <a:spcPts val="1200"/>
              </a:spcBef>
              <a:spcAft>
                <a:spcPts val="0"/>
              </a:spcAft>
              <a:buClr>
                <a:schemeClr val="dk1"/>
              </a:buClr>
              <a:buSzPct val="61111"/>
              <a:buFont typeface="Arial"/>
              <a:buNone/>
            </a:pPr>
            <a:r>
              <a:rPr lang="fr"/>
              <a:t>Et vous saurez que </a:t>
            </a:r>
            <a:r>
              <a:rPr b="1" lang="fr"/>
              <a:t>je suis au milieu d'Israël, Que je suis l'Eternel</a:t>
            </a:r>
            <a:r>
              <a:rPr lang="fr"/>
              <a:t>, votre Dieu, et qu'il n'y en a point d'autre, Et mon peuple ne sera plus jamais dans la confusion. Après cela,</a:t>
            </a:r>
            <a:r>
              <a:rPr b="1" lang="fr"/>
              <a:t> je répandrai mon esprit</a:t>
            </a:r>
            <a:r>
              <a:rPr lang="fr"/>
              <a:t> sur toute chair; Vos fils et </a:t>
            </a:r>
            <a:r>
              <a:rPr b="1" lang="fr"/>
              <a:t>vos filles prophétiseront, vos vieillards auront des songes,</a:t>
            </a:r>
            <a:r>
              <a:rPr lang="fr"/>
              <a:t> Et vos jeunes gens des visions.</a:t>
            </a:r>
            <a:endParaRPr/>
          </a:p>
          <a:p>
            <a:pPr indent="0" lvl="0" marL="0" rtl="0" algn="l">
              <a:spcBef>
                <a:spcPts val="1200"/>
              </a:spcBef>
              <a:spcAft>
                <a:spcPts val="0"/>
              </a:spcAft>
              <a:buClr>
                <a:schemeClr val="dk1"/>
              </a:buClr>
              <a:buSzPct val="61111"/>
              <a:buFont typeface="Arial"/>
              <a:buNone/>
            </a:pPr>
            <a:r>
              <a:rPr lang="fr">
                <a:solidFill>
                  <a:srgbClr val="CDA625"/>
                </a:solidFill>
              </a:rPr>
              <a:t>Proverbes 1:23</a:t>
            </a:r>
            <a:endParaRPr>
              <a:solidFill>
                <a:srgbClr val="CDA625"/>
              </a:solidFill>
            </a:endParaRPr>
          </a:p>
          <a:p>
            <a:pPr indent="0" lvl="0" marL="457200" rtl="0" algn="l">
              <a:spcBef>
                <a:spcPts val="1200"/>
              </a:spcBef>
              <a:spcAft>
                <a:spcPts val="0"/>
              </a:spcAft>
              <a:buClr>
                <a:schemeClr val="dk1"/>
              </a:buClr>
              <a:buSzPct val="61111"/>
              <a:buFont typeface="Arial"/>
              <a:buNone/>
            </a:pPr>
            <a:r>
              <a:rPr lang="fr"/>
              <a:t>Tournez-vous pour écouter mes réprimandes! Voici, je </a:t>
            </a:r>
            <a:r>
              <a:rPr b="1" lang="fr"/>
              <a:t>(l’Eternel) répandrai sur vous mon esprit,</a:t>
            </a:r>
            <a:r>
              <a:rPr lang="fr"/>
              <a:t> Je vous ferai connaître mes paroles…</a:t>
            </a:r>
            <a:endParaRPr/>
          </a:p>
          <a:p>
            <a:pPr indent="0" lvl="0" marL="0" rtl="0" algn="l">
              <a:spcBef>
                <a:spcPts val="1200"/>
              </a:spcBef>
              <a:spcAft>
                <a:spcPts val="0"/>
              </a:spcAft>
              <a:buClr>
                <a:schemeClr val="dk1"/>
              </a:buClr>
              <a:buSzPct val="61111"/>
              <a:buFont typeface="Arial"/>
              <a:buNone/>
            </a:pPr>
            <a:r>
              <a:rPr lang="fr">
                <a:solidFill>
                  <a:srgbClr val="CDA625"/>
                </a:solidFill>
              </a:rPr>
              <a:t>Ézéchiel 36:25-27</a:t>
            </a:r>
            <a:endParaRPr>
              <a:solidFill>
                <a:srgbClr val="CDA625"/>
              </a:solidFill>
            </a:endParaRPr>
          </a:p>
          <a:p>
            <a:pPr indent="0" lvl="0" marL="457200" rtl="0" algn="l">
              <a:spcBef>
                <a:spcPts val="1200"/>
              </a:spcBef>
              <a:spcAft>
                <a:spcPts val="1200"/>
              </a:spcAft>
              <a:buNone/>
            </a:pPr>
            <a:r>
              <a:rPr lang="fr"/>
              <a:t>Je répandrai sur vous une eau pure, et vous serez purifiés; je vous purifierai de toutes vos souillures et de toutes vos idoles. Je vous donnerai un cœur nouveau, et je </a:t>
            </a:r>
            <a:r>
              <a:rPr b="1" lang="fr"/>
              <a:t>(l’Eternel) mettrai en vous un esprit nouveau</a:t>
            </a:r>
            <a:r>
              <a:rPr lang="fr"/>
              <a:t>; j'ôterai de votre corps le cœur de pierre, et je vous donnerai un cœur de chair. </a:t>
            </a:r>
            <a:r>
              <a:rPr b="1" lang="fr"/>
              <a:t>Je mettrai mon esprit en vous</a:t>
            </a:r>
            <a:r>
              <a:rPr lang="fr"/>
              <a:t>, et je ferai en sorte que vous suiviez mes ordonnances, et que vous observiez et pratiquiez mes lois.</a:t>
            </a:r>
            <a:endParaRPr/>
          </a:p>
        </p:txBody>
      </p:sp>
      <p:sp>
        <p:nvSpPr>
          <p:cNvPr id="228" name="Google Shape;228;p41"/>
          <p:cNvSpPr txBox="1"/>
          <p:nvPr/>
        </p:nvSpPr>
        <p:spPr>
          <a:xfrm>
            <a:off x="4677525" y="2132450"/>
            <a:ext cx="1550700" cy="346200"/>
          </a:xfrm>
          <a:prstGeom prst="rect">
            <a:avLst/>
          </a:prstGeom>
          <a:noFill/>
          <a:ln>
            <a:noFill/>
          </a:ln>
        </p:spPr>
        <p:txBody>
          <a:bodyPr anchorCtr="0" anchor="t" bIns="91425" lIns="91425" spcFirstLastPara="1" rIns="91425" wrap="square" tIns="91425">
            <a:spAutoFit/>
          </a:bodyPr>
          <a:lstStyle/>
          <a:p>
            <a:pPr indent="0" lvl="0" marL="0" marR="114300" rtl="0" algn="r">
              <a:lnSpc>
                <a:spcPct val="142857"/>
              </a:lnSpc>
              <a:spcBef>
                <a:spcPts val="500"/>
              </a:spcBef>
              <a:spcAft>
                <a:spcPts val="0"/>
              </a:spcAft>
              <a:buNone/>
            </a:pPr>
            <a:r>
              <a:rPr i="1" lang="fr" sz="1050" u="sng">
                <a:solidFill>
                  <a:srgbClr val="CDA625"/>
                </a:solidFill>
                <a:highlight>
                  <a:srgbClr val="FFFFFF"/>
                </a:highlight>
                <a:latin typeface="Roboto"/>
                <a:ea typeface="Roboto"/>
                <a:cs typeface="Roboto"/>
                <a:sym typeface="Roboto"/>
              </a:rPr>
              <a:t>Cf : Actes 21:9-10</a:t>
            </a:r>
            <a:endParaRPr i="1" u="sng">
              <a:solidFill>
                <a:srgbClr val="CDA625"/>
              </a:solidFill>
              <a:latin typeface="Roboto Slab"/>
              <a:ea typeface="Roboto Slab"/>
              <a:cs typeface="Roboto Slab"/>
              <a:sym typeface="Roboto Slab"/>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fr"/>
              <a:t>Enjeux &amp; Objectif du débat</a:t>
            </a:r>
            <a:endParaRPr/>
          </a:p>
          <a:p>
            <a:pPr indent="0" lvl="0" marL="0" rtl="0" algn="l">
              <a:spcBef>
                <a:spcPts val="0"/>
              </a:spcBef>
              <a:spcAft>
                <a:spcPts val="0"/>
              </a:spcAft>
              <a:buClr>
                <a:schemeClr val="dk1"/>
              </a:buClr>
              <a:buSzPct val="39285"/>
              <a:buFont typeface="Arial"/>
              <a:buNone/>
            </a:pPr>
            <a:r>
              <a:t/>
            </a:r>
            <a:endParaRPr/>
          </a:p>
          <a:p>
            <a:pPr indent="0" lvl="0" marL="0" rtl="0" algn="l">
              <a:spcBef>
                <a:spcPts val="0"/>
              </a:spcBef>
              <a:spcAft>
                <a:spcPts val="0"/>
              </a:spcAft>
              <a:buNone/>
            </a:pPr>
            <a:r>
              <a:t/>
            </a:r>
            <a:endParaRPr/>
          </a:p>
        </p:txBody>
      </p:sp>
      <p:sp>
        <p:nvSpPr>
          <p:cNvPr id="69" name="Google Shape;69;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Clr>
                <a:schemeClr val="dk1"/>
              </a:buClr>
              <a:buSzPct val="61111"/>
              <a:buFont typeface="Arial"/>
              <a:buNone/>
            </a:pPr>
            <a:r>
              <a:rPr lang="fr"/>
              <a:t>Démontrer qu’il n’existe </a:t>
            </a:r>
            <a:r>
              <a:rPr b="1" lang="fr"/>
              <a:t>pas de prophétie anoncant l’islam</a:t>
            </a:r>
            <a:r>
              <a:rPr lang="fr"/>
              <a:t> dans le corpus Johanique.</a:t>
            </a:r>
            <a:endParaRPr/>
          </a:p>
          <a:p>
            <a:pPr indent="0" lvl="0" marL="0" rtl="0" algn="l">
              <a:spcBef>
                <a:spcPts val="1200"/>
              </a:spcBef>
              <a:spcAft>
                <a:spcPts val="0"/>
              </a:spcAft>
              <a:buClr>
                <a:schemeClr val="dk1"/>
              </a:buClr>
              <a:buSzPct val="61111"/>
              <a:buFont typeface="Arial"/>
              <a:buNone/>
            </a:pPr>
            <a:r>
              <a:rPr lang="fr"/>
              <a:t>Démontrer que les thèses islamique ne repose que sur des </a:t>
            </a:r>
            <a:r>
              <a:rPr b="1" lang="fr"/>
              <a:t>sophismes </a:t>
            </a:r>
            <a:r>
              <a:rPr lang="fr"/>
              <a:t>et de </a:t>
            </a:r>
            <a:r>
              <a:rPr b="1" lang="fr"/>
              <a:t>fausses inductions</a:t>
            </a:r>
            <a:r>
              <a:rPr lang="fr"/>
              <a:t>.</a:t>
            </a:r>
            <a:endParaRPr/>
          </a:p>
          <a:p>
            <a:pPr indent="0" lvl="0" marL="0" rtl="0" algn="l">
              <a:spcBef>
                <a:spcPts val="1200"/>
              </a:spcBef>
              <a:spcAft>
                <a:spcPts val="0"/>
              </a:spcAft>
              <a:buClr>
                <a:schemeClr val="dk1"/>
              </a:buClr>
              <a:buSzPct val="61111"/>
              <a:buFont typeface="Arial"/>
              <a:buNone/>
            </a:pPr>
            <a:r>
              <a:rPr lang="fr"/>
              <a:t>Démontrer que les thèses islamique ne repose que sur des </a:t>
            </a:r>
            <a:r>
              <a:rPr b="1" lang="fr"/>
              <a:t>théories douteuses de falsifications et de corruptions</a:t>
            </a:r>
            <a:r>
              <a:rPr lang="fr"/>
              <a:t>.</a:t>
            </a:r>
            <a:endParaRPr/>
          </a:p>
          <a:p>
            <a:pPr indent="0" lvl="0" marL="0" rtl="0" algn="l">
              <a:spcBef>
                <a:spcPts val="1200"/>
              </a:spcBef>
              <a:spcAft>
                <a:spcPts val="0"/>
              </a:spcAft>
              <a:buClr>
                <a:schemeClr val="dk1"/>
              </a:buClr>
              <a:buSzPct val="61111"/>
              <a:buFont typeface="Arial"/>
              <a:buNone/>
            </a:pPr>
            <a:r>
              <a:rPr lang="fr"/>
              <a:t>Démontrer que les apologistes musulmans </a:t>
            </a:r>
            <a:r>
              <a:rPr b="1" lang="fr"/>
              <a:t>tronquent les versets</a:t>
            </a:r>
            <a:r>
              <a:rPr lang="fr"/>
              <a:t> prophétiques pour prendre ce qu'ils veulent pour leur doctrine et ne prenne pas les contextes.</a:t>
            </a:r>
            <a:endParaRPr/>
          </a:p>
          <a:p>
            <a:pPr indent="0" lvl="0" marL="0" rtl="0" algn="l">
              <a:spcBef>
                <a:spcPts val="1200"/>
              </a:spcBef>
              <a:spcAft>
                <a:spcPts val="1200"/>
              </a:spcAft>
              <a:buNone/>
            </a:pPr>
            <a:r>
              <a:rPr lang="fr"/>
              <a:t>Démontrer que </a:t>
            </a:r>
            <a:r>
              <a:rPr b="1" lang="fr"/>
              <a:t>la prophétie annonçant le paraclet</a:t>
            </a:r>
            <a:r>
              <a:rPr lang="fr"/>
              <a:t> est </a:t>
            </a:r>
            <a:r>
              <a:rPr b="1" lang="fr"/>
              <a:t>la même</a:t>
            </a:r>
            <a:r>
              <a:rPr lang="fr"/>
              <a:t> que </a:t>
            </a:r>
            <a:r>
              <a:rPr b="1" lang="fr"/>
              <a:t>celle annonçant le Saint Esprit</a:t>
            </a:r>
            <a:r>
              <a:rPr lang="fr"/>
              <a:t> et qu’</a:t>
            </a:r>
            <a:r>
              <a:rPr b="1" lang="fr"/>
              <a:t>il n’existe pas deux prophéties</a:t>
            </a:r>
            <a:r>
              <a:rPr lang="fr"/>
              <a:t>.</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4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Argument 7 / Enseignements / Vérité &amp; Guidée</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ct val="39285"/>
              <a:buFont typeface="Arial"/>
              <a:buNone/>
            </a:pPr>
            <a:r>
              <a:t/>
            </a:r>
            <a:endParaRPr/>
          </a:p>
          <a:p>
            <a:pPr indent="0" lvl="0" marL="0" rtl="0" algn="l">
              <a:spcBef>
                <a:spcPts val="0"/>
              </a:spcBef>
              <a:spcAft>
                <a:spcPts val="0"/>
              </a:spcAft>
              <a:buClr>
                <a:schemeClr val="dk1"/>
              </a:buClr>
              <a:buSzPct val="39285"/>
              <a:buFont typeface="Arial"/>
              <a:buNone/>
            </a:pPr>
            <a:r>
              <a:t/>
            </a:r>
            <a:endParaRPr/>
          </a:p>
          <a:p>
            <a:pPr indent="0" lvl="0" marL="0" rtl="0" algn="l">
              <a:spcBef>
                <a:spcPts val="0"/>
              </a:spcBef>
              <a:spcAft>
                <a:spcPts val="0"/>
              </a:spcAft>
              <a:buNone/>
            </a:pPr>
            <a:r>
              <a:t/>
            </a:r>
            <a:endParaRPr/>
          </a:p>
        </p:txBody>
      </p:sp>
      <p:sp>
        <p:nvSpPr>
          <p:cNvPr id="234" name="Google Shape;234;p4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E</a:t>
            </a:r>
            <a:r>
              <a:rPr lang="fr"/>
              <a:t>nseignant face aux magistrats et aux autorités (Luc 12:12, Marc 13:11)</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fr"/>
              <a:t>O</a:t>
            </a:r>
            <a:r>
              <a:rPr lang="fr"/>
              <a:t>nction qui enseigne toute chose (1 Jn 2:27) </a:t>
            </a:r>
            <a:endParaRPr/>
          </a:p>
          <a:p>
            <a:pPr indent="0" lvl="0" marL="0" rtl="0" algn="l">
              <a:spcBef>
                <a:spcPts val="1200"/>
              </a:spcBef>
              <a:spcAft>
                <a:spcPts val="0"/>
              </a:spcAft>
              <a:buNone/>
            </a:pPr>
            <a:br>
              <a:rPr lang="fr"/>
            </a:br>
            <a:r>
              <a:rPr lang="fr"/>
              <a:t>Les apôtres disent disent la vérité par le Saint Esprit (Rom 9:1)</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fr"/>
              <a:t>Dieu n'est point un homme pour mentir (Nb 23:19)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4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fr"/>
              <a:t>Argument 8 / Parlez de soi-même</a:t>
            </a:r>
            <a:endParaRPr/>
          </a:p>
          <a:p>
            <a:pPr indent="0" lvl="0" marL="0" rtl="0" algn="l">
              <a:spcBef>
                <a:spcPts val="0"/>
              </a:spcBef>
              <a:spcAft>
                <a:spcPts val="0"/>
              </a:spcAft>
              <a:buNone/>
            </a:pPr>
            <a:r>
              <a:t/>
            </a:r>
            <a:endParaRPr/>
          </a:p>
        </p:txBody>
      </p:sp>
      <p:sp>
        <p:nvSpPr>
          <p:cNvPr id="240" name="Google Shape;240;p4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fr">
                <a:solidFill>
                  <a:schemeClr val="accent4"/>
                </a:solidFill>
              </a:rPr>
              <a:t>Actes 1:2</a:t>
            </a:r>
            <a:endParaRPr>
              <a:solidFill>
                <a:schemeClr val="accent4"/>
              </a:solidFill>
            </a:endParaRPr>
          </a:p>
          <a:p>
            <a:pPr indent="0" lvl="0" marL="457200" rtl="0" algn="l">
              <a:spcBef>
                <a:spcPts val="1200"/>
              </a:spcBef>
              <a:spcAft>
                <a:spcPts val="0"/>
              </a:spcAft>
              <a:buClr>
                <a:schemeClr val="dk1"/>
              </a:buClr>
              <a:buSzPts val="1100"/>
              <a:buFont typeface="Arial"/>
              <a:buNone/>
            </a:pPr>
            <a:r>
              <a:rPr lang="fr"/>
              <a:t>jusqu'au jour où il fut enlevé au ciel, après avoir </a:t>
            </a:r>
            <a:r>
              <a:rPr b="1" lang="fr"/>
              <a:t>donné ses ordres, par le Saint-Esprit</a:t>
            </a:r>
            <a:r>
              <a:rPr lang="fr"/>
              <a:t>, aux apôtres qu'il avait choisis.</a:t>
            </a:r>
            <a:endParaRPr/>
          </a:p>
          <a:p>
            <a:pPr indent="0" lvl="0" marL="0" rtl="0" algn="l">
              <a:spcBef>
                <a:spcPts val="1200"/>
              </a:spcBef>
              <a:spcAft>
                <a:spcPts val="1200"/>
              </a:spcAft>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4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fr"/>
              <a:t>Argument 9 / Réalisation</a:t>
            </a:r>
            <a:endParaRPr/>
          </a:p>
          <a:p>
            <a:pPr indent="0" lvl="0" marL="0" rtl="0" algn="l">
              <a:spcBef>
                <a:spcPts val="0"/>
              </a:spcBef>
              <a:spcAft>
                <a:spcPts val="0"/>
              </a:spcAft>
              <a:buClr>
                <a:schemeClr val="dk1"/>
              </a:buClr>
              <a:buSzPct val="39285"/>
              <a:buFont typeface="Arial"/>
              <a:buNone/>
            </a:pPr>
            <a:r>
              <a:t/>
            </a:r>
            <a:endParaRPr/>
          </a:p>
          <a:p>
            <a:pPr indent="0" lvl="0" marL="0" rtl="0" algn="l">
              <a:spcBef>
                <a:spcPts val="0"/>
              </a:spcBef>
              <a:spcAft>
                <a:spcPts val="0"/>
              </a:spcAft>
              <a:buNone/>
            </a:pPr>
            <a:r>
              <a:t/>
            </a:r>
            <a:endParaRPr/>
          </a:p>
        </p:txBody>
      </p:sp>
      <p:sp>
        <p:nvSpPr>
          <p:cNvPr id="246" name="Google Shape;246;p4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ctr">
              <a:spcBef>
                <a:spcPts val="0"/>
              </a:spcBef>
              <a:spcAft>
                <a:spcPts val="0"/>
              </a:spcAft>
              <a:buNone/>
            </a:pPr>
            <a:r>
              <a:rPr b="1" lang="fr"/>
              <a:t>Une seule prophétie</a:t>
            </a:r>
            <a:endParaRPr b="1"/>
          </a:p>
          <a:p>
            <a:pPr indent="0" lvl="0" marL="0" rtl="0" algn="l">
              <a:spcBef>
                <a:spcPts val="1200"/>
              </a:spcBef>
              <a:spcAft>
                <a:spcPts val="0"/>
              </a:spcAft>
              <a:buNone/>
            </a:pPr>
            <a:r>
              <a:rPr lang="fr">
                <a:solidFill>
                  <a:srgbClr val="CDA625"/>
                </a:solidFill>
              </a:rPr>
              <a:t>Luc 24:48-49</a:t>
            </a:r>
            <a:endParaRPr>
              <a:solidFill>
                <a:srgbClr val="CDA625"/>
              </a:solidFill>
            </a:endParaRPr>
          </a:p>
          <a:p>
            <a:pPr indent="0" lvl="0" marL="457200" rtl="0" algn="l">
              <a:spcBef>
                <a:spcPts val="1200"/>
              </a:spcBef>
              <a:spcAft>
                <a:spcPts val="0"/>
              </a:spcAft>
              <a:buNone/>
            </a:pPr>
            <a:r>
              <a:rPr lang="fr"/>
              <a:t>Vous êtes témoins de ces choses. Et voici,</a:t>
            </a:r>
            <a:r>
              <a:rPr b="1" lang="fr"/>
              <a:t> j'enverrai sur vous ce que mon Père a promis (τὴν ἐπαγγελίαν); mais vous, restez dans la ville</a:t>
            </a:r>
            <a:r>
              <a:rPr lang="fr"/>
              <a:t> jusqu'à ce que vous soyez revêtus de la puissance d'en haut.</a:t>
            </a:r>
            <a:endParaRPr/>
          </a:p>
          <a:p>
            <a:pPr indent="0" lvl="0" marL="0" rtl="0" algn="l">
              <a:spcBef>
                <a:spcPts val="1200"/>
              </a:spcBef>
              <a:spcAft>
                <a:spcPts val="0"/>
              </a:spcAft>
              <a:buNone/>
            </a:pPr>
            <a:r>
              <a:rPr lang="fr">
                <a:solidFill>
                  <a:srgbClr val="CDA625"/>
                </a:solidFill>
              </a:rPr>
              <a:t>Actes 1:4-5</a:t>
            </a:r>
            <a:endParaRPr>
              <a:solidFill>
                <a:srgbClr val="CDA625"/>
              </a:solidFill>
            </a:endParaRPr>
          </a:p>
          <a:p>
            <a:pPr indent="0" lvl="0" marL="457200" rtl="0" algn="l">
              <a:spcBef>
                <a:spcPts val="1200"/>
              </a:spcBef>
              <a:spcAft>
                <a:spcPts val="1200"/>
              </a:spcAft>
              <a:buNone/>
            </a:pPr>
            <a:r>
              <a:rPr lang="fr"/>
              <a:t>Comme il se trouvait avec eux, il leur recommanda de </a:t>
            </a:r>
            <a:r>
              <a:rPr b="1" lang="fr"/>
              <a:t>ne pas s'éloigner de Jérusalem, mais d'attendre ce que le Père avait promis (τὴν ἐπαγγελίαν)</a:t>
            </a:r>
            <a:r>
              <a:rPr lang="fr"/>
              <a:t>, ce que je vous ai annoncé, leur dit-il; car Jean a baptisé d'eau, mais vous, dans peu de jours, vous serez baptisés du </a:t>
            </a:r>
            <a:r>
              <a:rPr b="1" lang="fr"/>
              <a:t>Saint-Esprit</a:t>
            </a:r>
            <a:r>
              <a:rPr lang="fr"/>
              <a:t>.</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graphicFrame>
        <p:nvGraphicFramePr>
          <p:cNvPr id="251" name="Google Shape;251;p45"/>
          <p:cNvGraphicFramePr/>
          <p:nvPr/>
        </p:nvGraphicFramePr>
        <p:xfrm>
          <a:off x="3761438" y="3286088"/>
          <a:ext cx="3000000" cy="3000000"/>
        </p:xfrm>
        <a:graphic>
          <a:graphicData uri="http://schemas.openxmlformats.org/drawingml/2006/table">
            <a:tbl>
              <a:tblPr>
                <a:noFill/>
                <a:tableStyleId>{BFB2B4EA-D3EC-4EEC-8BA7-1C780A3CC5D8}</a:tableStyleId>
              </a:tblPr>
              <a:tblGrid>
                <a:gridCol w="405275"/>
                <a:gridCol w="405275"/>
                <a:gridCol w="405275"/>
                <a:gridCol w="405275"/>
              </a:tblGrid>
              <a:tr h="245475">
                <a:tc>
                  <a:txBody>
                    <a:bodyPr/>
                    <a:lstStyle/>
                    <a:p>
                      <a:pPr indent="0" lvl="0" marL="0" rtl="0" algn="l">
                        <a:lnSpc>
                          <a:spcPct val="115000"/>
                        </a:lnSpc>
                        <a:spcBef>
                          <a:spcPts val="0"/>
                        </a:spcBef>
                        <a:spcAft>
                          <a:spcPts val="0"/>
                        </a:spcAft>
                        <a:buNone/>
                      </a:pPr>
                      <a:r>
                        <a:rPr b="1" lang="fr" sz="1000"/>
                        <a:t>V</a:t>
                      </a:r>
                      <a:endParaRPr b="1" sz="1000"/>
                    </a:p>
                  </a:txBody>
                  <a:tcPr marT="19050" marB="19050" marR="28575" marL="28575" anchor="ctr">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solidFill>
                      <a:srgbClr val="B7E1CD"/>
                    </a:solidFill>
                  </a:tcPr>
                </a:tc>
                <a:tc gridSpan="3">
                  <a:txBody>
                    <a:bodyPr/>
                    <a:lstStyle/>
                    <a:p>
                      <a:pPr indent="0" lvl="0" marL="0" rtl="0" algn="l">
                        <a:lnSpc>
                          <a:spcPct val="115000"/>
                        </a:lnSpc>
                        <a:spcBef>
                          <a:spcPts val="0"/>
                        </a:spcBef>
                        <a:spcAft>
                          <a:spcPts val="0"/>
                        </a:spcAft>
                        <a:buNone/>
                      </a:pPr>
                      <a:r>
                        <a:rPr lang="fr" sz="1000"/>
                        <a:t>Correspondance sûre</a:t>
                      </a:r>
                      <a:endParaRPr sz="1000"/>
                    </a:p>
                  </a:txBody>
                  <a:tcPr marT="19050" marB="19050" marR="28575" marL="28575" anchor="b">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hMerge="1"/>
                <a:tc hMerge="1"/>
              </a:tr>
              <a:tr h="318300">
                <a:tc>
                  <a:txBody>
                    <a:bodyPr/>
                    <a:lstStyle/>
                    <a:p>
                      <a:pPr indent="0" lvl="0" marL="0" rtl="0" algn="l">
                        <a:lnSpc>
                          <a:spcPct val="115000"/>
                        </a:lnSpc>
                        <a:spcBef>
                          <a:spcPts val="0"/>
                        </a:spcBef>
                        <a:spcAft>
                          <a:spcPts val="0"/>
                        </a:spcAft>
                        <a:buNone/>
                      </a:pPr>
                      <a:r>
                        <a:rPr b="1" lang="fr" sz="1000"/>
                        <a:t>X</a:t>
                      </a:r>
                      <a:endParaRPr b="1" sz="1000"/>
                    </a:p>
                  </a:txBody>
                  <a:tcPr marT="19050" marB="19050" marR="28575" marL="28575" anchor="ctr">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solidFill>
                      <a:srgbClr val="F4C7C3"/>
                    </a:solidFill>
                  </a:tcPr>
                </a:tc>
                <a:tc gridSpan="3">
                  <a:txBody>
                    <a:bodyPr/>
                    <a:lstStyle/>
                    <a:p>
                      <a:pPr indent="0" lvl="0" marL="0" rtl="0" algn="l">
                        <a:lnSpc>
                          <a:spcPct val="115000"/>
                        </a:lnSpc>
                        <a:spcBef>
                          <a:spcPts val="0"/>
                        </a:spcBef>
                        <a:spcAft>
                          <a:spcPts val="0"/>
                        </a:spcAft>
                        <a:buNone/>
                      </a:pPr>
                      <a:r>
                        <a:rPr lang="fr" sz="1000"/>
                        <a:t>Correspondance impossible</a:t>
                      </a:r>
                      <a:endParaRPr sz="1000"/>
                    </a:p>
                  </a:txBody>
                  <a:tcPr marT="19050" marB="19050" marR="28575" marL="28575" anchor="b">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hMerge="1"/>
                <a:tc hMerge="1"/>
              </a:tr>
              <a:tr h="318300">
                <a:tc>
                  <a:txBody>
                    <a:bodyPr/>
                    <a:lstStyle/>
                    <a:p>
                      <a:pPr indent="0" lvl="0" marL="0" rtl="0" algn="l">
                        <a:lnSpc>
                          <a:spcPct val="115000"/>
                        </a:lnSpc>
                        <a:spcBef>
                          <a:spcPts val="0"/>
                        </a:spcBef>
                        <a:spcAft>
                          <a:spcPts val="0"/>
                        </a:spcAft>
                        <a:buNone/>
                      </a:pPr>
                      <a:r>
                        <a:rPr b="1" lang="fr" sz="1000"/>
                        <a:t>?</a:t>
                      </a:r>
                      <a:endParaRPr b="1" sz="1000"/>
                    </a:p>
                  </a:txBody>
                  <a:tcPr marT="19050" marB="19050" marR="28575" marL="28575" anchor="ctr">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gridSpan="3">
                  <a:txBody>
                    <a:bodyPr/>
                    <a:lstStyle/>
                    <a:p>
                      <a:pPr indent="0" lvl="0" marL="0" rtl="0" algn="l">
                        <a:lnSpc>
                          <a:spcPct val="115000"/>
                        </a:lnSpc>
                        <a:spcBef>
                          <a:spcPts val="0"/>
                        </a:spcBef>
                        <a:spcAft>
                          <a:spcPts val="0"/>
                        </a:spcAft>
                        <a:buNone/>
                      </a:pPr>
                      <a:r>
                        <a:rPr lang="fr" sz="1000"/>
                        <a:t>Correspondance plausible</a:t>
                      </a:r>
                      <a:endParaRPr sz="1000"/>
                    </a:p>
                  </a:txBody>
                  <a:tcPr marT="19050" marB="19050" marR="28575" marL="28575" anchor="b">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hMerge="1"/>
                <a:tc hMerge="1"/>
              </a:tr>
            </a:tbl>
          </a:graphicData>
        </a:graphic>
      </p:graphicFrame>
      <p:graphicFrame>
        <p:nvGraphicFramePr>
          <p:cNvPr id="252" name="Google Shape;252;p45"/>
          <p:cNvGraphicFramePr/>
          <p:nvPr/>
        </p:nvGraphicFramePr>
        <p:xfrm>
          <a:off x="568338" y="1044888"/>
          <a:ext cx="3000000" cy="3000000"/>
        </p:xfrm>
        <a:graphic>
          <a:graphicData uri="http://schemas.openxmlformats.org/drawingml/2006/table">
            <a:tbl>
              <a:tblPr>
                <a:noFill/>
                <a:tableStyleId>{BFB2B4EA-D3EC-4EEC-8BA7-1C780A3CC5D8}</a:tableStyleId>
              </a:tblPr>
              <a:tblGrid>
                <a:gridCol w="2077750"/>
                <a:gridCol w="405275"/>
                <a:gridCol w="405275"/>
                <a:gridCol w="405275"/>
                <a:gridCol w="405275"/>
              </a:tblGrid>
              <a:tr h="318300">
                <a:tc>
                  <a:txBody>
                    <a:bodyPr/>
                    <a:lstStyle/>
                    <a:p>
                      <a:pPr indent="0" lvl="0" marL="0" rtl="0" algn="l">
                        <a:spcBef>
                          <a:spcPts val="0"/>
                        </a:spcBef>
                        <a:spcAft>
                          <a:spcPts val="0"/>
                        </a:spcAft>
                        <a:buNone/>
                      </a:pPr>
                      <a:r>
                        <a:t/>
                      </a:r>
                      <a:endParaRPr/>
                    </a:p>
                  </a:txBody>
                  <a:tcPr marT="19050" marB="19050" marR="28575" marL="28575" anchor="ctr">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fr" sz="1000"/>
                        <a:t>Luc 24</a:t>
                      </a:r>
                      <a:endParaRPr b="1" sz="1000"/>
                    </a:p>
                  </a:txBody>
                  <a:tcPr marT="19050" marB="19050" marR="28575" marL="28575" anchor="ctr">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fr" sz="1000"/>
                        <a:t>Actes 1</a:t>
                      </a:r>
                      <a:endParaRPr b="1" sz="1000"/>
                    </a:p>
                  </a:txBody>
                  <a:tcPr marT="19050" marB="19050" marR="28575" marL="28575" anchor="ctr">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fr" sz="1000"/>
                        <a:t>Jean 14</a:t>
                      </a:r>
                      <a:endParaRPr b="1" sz="1000"/>
                    </a:p>
                  </a:txBody>
                  <a:tcPr marT="19050" marB="19050" marR="28575" marL="28575" anchor="ctr">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fr" sz="1000"/>
                        <a:t>Jean 15</a:t>
                      </a:r>
                      <a:endParaRPr b="1" sz="1000"/>
                    </a:p>
                  </a:txBody>
                  <a:tcPr marT="19050" marB="19050" marR="28575" marL="28575" anchor="ctr">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r>
              <a:tr h="245475">
                <a:tc>
                  <a:txBody>
                    <a:bodyPr/>
                    <a:lstStyle/>
                    <a:p>
                      <a:pPr indent="0" lvl="0" marL="0" rtl="0" algn="l">
                        <a:lnSpc>
                          <a:spcPct val="115000"/>
                        </a:lnSpc>
                        <a:spcBef>
                          <a:spcPts val="0"/>
                        </a:spcBef>
                        <a:spcAft>
                          <a:spcPts val="0"/>
                        </a:spcAft>
                        <a:buNone/>
                      </a:pPr>
                      <a:r>
                        <a:rPr b="1" lang="fr" sz="1000"/>
                        <a:t>Jésus envoi</a:t>
                      </a:r>
                      <a:endParaRPr b="1" sz="1000"/>
                    </a:p>
                  </a:txBody>
                  <a:tcPr marT="19050" marB="19050" marR="28575" marL="28575" anchor="ctr">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fr" sz="1000"/>
                        <a:t>V</a:t>
                      </a:r>
                      <a:endParaRPr b="1" sz="1000"/>
                    </a:p>
                  </a:txBody>
                  <a:tcPr marT="19050" marB="19050" marR="28575" marL="28575" anchor="ctr">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solidFill>
                      <a:srgbClr val="B7E1CD"/>
                    </a:solidFill>
                  </a:tcPr>
                </a:tc>
                <a:tc>
                  <a:txBody>
                    <a:bodyPr/>
                    <a:lstStyle/>
                    <a:p>
                      <a:pPr indent="0" lvl="0" marL="0" rtl="0" algn="l">
                        <a:lnSpc>
                          <a:spcPct val="115000"/>
                        </a:lnSpc>
                        <a:spcBef>
                          <a:spcPts val="0"/>
                        </a:spcBef>
                        <a:spcAft>
                          <a:spcPts val="0"/>
                        </a:spcAft>
                        <a:buNone/>
                      </a:pPr>
                      <a:r>
                        <a:rPr b="1" lang="fr" sz="1000"/>
                        <a:t>V</a:t>
                      </a:r>
                      <a:endParaRPr b="1" sz="1000"/>
                    </a:p>
                  </a:txBody>
                  <a:tcPr marT="19050" marB="19050" marR="28575" marL="28575" anchor="ctr">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solidFill>
                      <a:srgbClr val="B7E1CD"/>
                    </a:solidFill>
                  </a:tcPr>
                </a:tc>
                <a:tc>
                  <a:txBody>
                    <a:bodyPr/>
                    <a:lstStyle/>
                    <a:p>
                      <a:pPr indent="0" lvl="0" marL="0" rtl="0" algn="l">
                        <a:lnSpc>
                          <a:spcPct val="115000"/>
                        </a:lnSpc>
                        <a:spcBef>
                          <a:spcPts val="0"/>
                        </a:spcBef>
                        <a:spcAft>
                          <a:spcPts val="0"/>
                        </a:spcAft>
                        <a:buNone/>
                      </a:pPr>
                      <a:r>
                        <a:rPr b="1" lang="fr" sz="1000"/>
                        <a:t>V</a:t>
                      </a:r>
                      <a:endParaRPr b="1" sz="1000"/>
                    </a:p>
                  </a:txBody>
                  <a:tcPr marT="19050" marB="19050" marR="28575" marL="28575" anchor="ctr">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solidFill>
                      <a:srgbClr val="B7E1CD"/>
                    </a:solidFill>
                  </a:tcPr>
                </a:tc>
                <a:tc>
                  <a:txBody>
                    <a:bodyPr/>
                    <a:lstStyle/>
                    <a:p>
                      <a:pPr indent="0" lvl="0" marL="0" rtl="0" algn="l">
                        <a:lnSpc>
                          <a:spcPct val="115000"/>
                        </a:lnSpc>
                        <a:spcBef>
                          <a:spcPts val="0"/>
                        </a:spcBef>
                        <a:spcAft>
                          <a:spcPts val="0"/>
                        </a:spcAft>
                        <a:buNone/>
                      </a:pPr>
                      <a:r>
                        <a:rPr b="1" lang="fr" sz="1000"/>
                        <a:t>V</a:t>
                      </a:r>
                      <a:endParaRPr b="1" sz="1000"/>
                    </a:p>
                  </a:txBody>
                  <a:tcPr marT="19050" marB="19050" marR="28575" marL="28575" anchor="ctr">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solidFill>
                      <a:srgbClr val="B7E1CD"/>
                    </a:solidFill>
                  </a:tcPr>
                </a:tc>
              </a:tr>
              <a:tr h="245475">
                <a:tc>
                  <a:txBody>
                    <a:bodyPr/>
                    <a:lstStyle/>
                    <a:p>
                      <a:pPr indent="0" lvl="0" marL="0" rtl="0" algn="l">
                        <a:lnSpc>
                          <a:spcPct val="115000"/>
                        </a:lnSpc>
                        <a:spcBef>
                          <a:spcPts val="0"/>
                        </a:spcBef>
                        <a:spcAft>
                          <a:spcPts val="0"/>
                        </a:spcAft>
                        <a:buNone/>
                      </a:pPr>
                      <a:r>
                        <a:rPr b="1" lang="fr" sz="1000"/>
                        <a:t>Ce que le Père à promis</a:t>
                      </a:r>
                      <a:endParaRPr b="1" sz="1000"/>
                    </a:p>
                  </a:txBody>
                  <a:tcPr marT="19050" marB="19050" marR="28575" marL="28575" anchor="ctr">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fr" sz="1000"/>
                        <a:t>V</a:t>
                      </a:r>
                      <a:endParaRPr b="1" sz="1000"/>
                    </a:p>
                  </a:txBody>
                  <a:tcPr marT="19050" marB="19050" marR="28575" marL="28575" anchor="ctr">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solidFill>
                      <a:srgbClr val="B7E1CD"/>
                    </a:solidFill>
                  </a:tcPr>
                </a:tc>
                <a:tc>
                  <a:txBody>
                    <a:bodyPr/>
                    <a:lstStyle/>
                    <a:p>
                      <a:pPr indent="0" lvl="0" marL="0" rtl="0" algn="l">
                        <a:lnSpc>
                          <a:spcPct val="115000"/>
                        </a:lnSpc>
                        <a:spcBef>
                          <a:spcPts val="0"/>
                        </a:spcBef>
                        <a:spcAft>
                          <a:spcPts val="0"/>
                        </a:spcAft>
                        <a:buNone/>
                      </a:pPr>
                      <a:r>
                        <a:rPr b="1" lang="fr" sz="1000"/>
                        <a:t>V</a:t>
                      </a:r>
                      <a:endParaRPr b="1" sz="1000"/>
                    </a:p>
                  </a:txBody>
                  <a:tcPr marT="19050" marB="19050" marR="28575" marL="28575" anchor="ctr">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solidFill>
                      <a:srgbClr val="B7E1CD"/>
                    </a:solidFill>
                  </a:tcPr>
                </a:tc>
                <a:tc>
                  <a:txBody>
                    <a:bodyPr/>
                    <a:lstStyle/>
                    <a:p>
                      <a:pPr indent="0" lvl="0" marL="0" rtl="0" algn="l">
                        <a:lnSpc>
                          <a:spcPct val="115000"/>
                        </a:lnSpc>
                        <a:spcBef>
                          <a:spcPts val="0"/>
                        </a:spcBef>
                        <a:spcAft>
                          <a:spcPts val="0"/>
                        </a:spcAft>
                        <a:buNone/>
                      </a:pPr>
                      <a:r>
                        <a:rPr b="1" lang="fr" sz="1000"/>
                        <a:t>V</a:t>
                      </a:r>
                      <a:endParaRPr b="1" sz="1000"/>
                    </a:p>
                  </a:txBody>
                  <a:tcPr marT="19050" marB="19050" marR="28575" marL="28575" anchor="ctr">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solidFill>
                      <a:srgbClr val="B7E1CD"/>
                    </a:solidFill>
                  </a:tcPr>
                </a:tc>
                <a:tc>
                  <a:txBody>
                    <a:bodyPr/>
                    <a:lstStyle/>
                    <a:p>
                      <a:pPr indent="0" lvl="0" marL="0" rtl="0" algn="l">
                        <a:lnSpc>
                          <a:spcPct val="115000"/>
                        </a:lnSpc>
                        <a:spcBef>
                          <a:spcPts val="0"/>
                        </a:spcBef>
                        <a:spcAft>
                          <a:spcPts val="0"/>
                        </a:spcAft>
                        <a:buNone/>
                      </a:pPr>
                      <a:r>
                        <a:rPr b="1" lang="fr" sz="1000"/>
                        <a:t>V</a:t>
                      </a:r>
                      <a:endParaRPr b="1" sz="1000"/>
                    </a:p>
                  </a:txBody>
                  <a:tcPr marT="19050" marB="19050" marR="28575" marL="28575" anchor="ctr">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solidFill>
                      <a:srgbClr val="B7E1CD"/>
                    </a:solidFill>
                  </a:tcPr>
                </a:tc>
              </a:tr>
              <a:tr h="245475">
                <a:tc>
                  <a:txBody>
                    <a:bodyPr/>
                    <a:lstStyle/>
                    <a:p>
                      <a:pPr indent="0" lvl="0" marL="0" rtl="0" algn="l">
                        <a:lnSpc>
                          <a:spcPct val="115000"/>
                        </a:lnSpc>
                        <a:spcBef>
                          <a:spcPts val="0"/>
                        </a:spcBef>
                        <a:spcAft>
                          <a:spcPts val="0"/>
                        </a:spcAft>
                        <a:buNone/>
                      </a:pPr>
                      <a:r>
                        <a:rPr b="1" lang="fr" sz="1000"/>
                        <a:t>Lorsque les apôtres reste dans la ville</a:t>
                      </a:r>
                      <a:endParaRPr b="1" sz="1000"/>
                    </a:p>
                  </a:txBody>
                  <a:tcPr marT="19050" marB="19050" marR="28575" marL="28575" anchor="ctr">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fr" sz="1000"/>
                        <a:t>V</a:t>
                      </a:r>
                      <a:endParaRPr b="1" sz="1000"/>
                    </a:p>
                  </a:txBody>
                  <a:tcPr marT="19050" marB="19050" marR="28575" marL="28575" anchor="ctr">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solidFill>
                      <a:srgbClr val="B7E1CD"/>
                    </a:solidFill>
                  </a:tcPr>
                </a:tc>
                <a:tc>
                  <a:txBody>
                    <a:bodyPr/>
                    <a:lstStyle/>
                    <a:p>
                      <a:pPr indent="0" lvl="0" marL="0" rtl="0" algn="l">
                        <a:lnSpc>
                          <a:spcPct val="115000"/>
                        </a:lnSpc>
                        <a:spcBef>
                          <a:spcPts val="0"/>
                        </a:spcBef>
                        <a:spcAft>
                          <a:spcPts val="0"/>
                        </a:spcAft>
                        <a:buNone/>
                      </a:pPr>
                      <a:r>
                        <a:rPr b="1" lang="fr" sz="1000"/>
                        <a:t>V</a:t>
                      </a:r>
                      <a:endParaRPr b="1" sz="1000"/>
                    </a:p>
                  </a:txBody>
                  <a:tcPr marT="19050" marB="19050" marR="28575" marL="28575" anchor="ctr">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solidFill>
                      <a:srgbClr val="B7E1CD"/>
                    </a:solidFill>
                  </a:tcPr>
                </a:tc>
                <a:tc>
                  <a:txBody>
                    <a:bodyPr/>
                    <a:lstStyle/>
                    <a:p>
                      <a:pPr indent="0" lvl="0" marL="0" rtl="0" algn="l">
                        <a:lnSpc>
                          <a:spcPct val="115000"/>
                        </a:lnSpc>
                        <a:spcBef>
                          <a:spcPts val="0"/>
                        </a:spcBef>
                        <a:spcAft>
                          <a:spcPts val="0"/>
                        </a:spcAft>
                        <a:buNone/>
                      </a:pPr>
                      <a:r>
                        <a:rPr b="1" lang="fr" sz="1000"/>
                        <a:t>?</a:t>
                      </a:r>
                      <a:endParaRPr b="1" sz="1000"/>
                    </a:p>
                  </a:txBody>
                  <a:tcPr marT="19050" marB="19050" marR="28575" marL="28575" anchor="ctr">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fr" sz="1000"/>
                        <a:t>?</a:t>
                      </a:r>
                      <a:endParaRPr b="1" sz="1000"/>
                    </a:p>
                  </a:txBody>
                  <a:tcPr marT="19050" marB="19050" marR="28575" marL="28575" anchor="ctr">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r>
              <a:tr h="245475">
                <a:tc>
                  <a:txBody>
                    <a:bodyPr/>
                    <a:lstStyle/>
                    <a:p>
                      <a:pPr indent="0" lvl="0" marL="0" rtl="0" algn="l">
                        <a:lnSpc>
                          <a:spcPct val="115000"/>
                        </a:lnSpc>
                        <a:spcBef>
                          <a:spcPts val="0"/>
                        </a:spcBef>
                        <a:spcAft>
                          <a:spcPts val="0"/>
                        </a:spcAft>
                        <a:buNone/>
                      </a:pPr>
                      <a:r>
                        <a:rPr b="1" lang="fr" sz="1000"/>
                        <a:t>L'Esprit Saint</a:t>
                      </a:r>
                      <a:endParaRPr b="1" sz="1000"/>
                    </a:p>
                  </a:txBody>
                  <a:tcPr marT="19050" marB="19050" marR="28575" marL="28575" anchor="ctr">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fr" sz="1000"/>
                        <a:t>?</a:t>
                      </a:r>
                      <a:endParaRPr b="1" sz="1000"/>
                    </a:p>
                  </a:txBody>
                  <a:tcPr marT="19050" marB="19050" marR="28575" marL="28575" anchor="ctr">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fr" sz="1000"/>
                        <a:t>V</a:t>
                      </a:r>
                      <a:endParaRPr b="1" sz="1000"/>
                    </a:p>
                  </a:txBody>
                  <a:tcPr marT="19050" marB="19050" marR="28575" marL="28575" anchor="ctr">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solidFill>
                      <a:srgbClr val="B7E1CD"/>
                    </a:solidFill>
                  </a:tcPr>
                </a:tc>
                <a:tc>
                  <a:txBody>
                    <a:bodyPr/>
                    <a:lstStyle/>
                    <a:p>
                      <a:pPr indent="0" lvl="0" marL="0" rtl="0" algn="l">
                        <a:lnSpc>
                          <a:spcPct val="115000"/>
                        </a:lnSpc>
                        <a:spcBef>
                          <a:spcPts val="0"/>
                        </a:spcBef>
                        <a:spcAft>
                          <a:spcPts val="0"/>
                        </a:spcAft>
                        <a:buNone/>
                      </a:pPr>
                      <a:r>
                        <a:rPr b="1" lang="fr" sz="1000"/>
                        <a:t>V</a:t>
                      </a:r>
                      <a:endParaRPr b="1" sz="1000"/>
                    </a:p>
                  </a:txBody>
                  <a:tcPr marT="19050" marB="19050" marR="28575" marL="28575" anchor="ctr">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solidFill>
                      <a:srgbClr val="B7E1CD"/>
                    </a:solidFill>
                  </a:tcPr>
                </a:tc>
                <a:tc>
                  <a:txBody>
                    <a:bodyPr/>
                    <a:lstStyle/>
                    <a:p>
                      <a:pPr indent="0" lvl="0" marL="0" rtl="0" algn="l">
                        <a:lnSpc>
                          <a:spcPct val="115000"/>
                        </a:lnSpc>
                        <a:spcBef>
                          <a:spcPts val="0"/>
                        </a:spcBef>
                        <a:spcAft>
                          <a:spcPts val="0"/>
                        </a:spcAft>
                        <a:buNone/>
                      </a:pPr>
                      <a:r>
                        <a:rPr b="1" lang="fr" sz="1000"/>
                        <a:t>?</a:t>
                      </a:r>
                      <a:endParaRPr b="1" sz="1000"/>
                    </a:p>
                  </a:txBody>
                  <a:tcPr marT="19050" marB="19050" marR="28575" marL="28575" anchor="ctr">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r>
              <a:tr h="245475">
                <a:tc>
                  <a:txBody>
                    <a:bodyPr/>
                    <a:lstStyle/>
                    <a:p>
                      <a:pPr indent="0" lvl="0" marL="0" rtl="0" algn="l">
                        <a:lnSpc>
                          <a:spcPct val="115000"/>
                        </a:lnSpc>
                        <a:spcBef>
                          <a:spcPts val="0"/>
                        </a:spcBef>
                        <a:spcAft>
                          <a:spcPts val="0"/>
                        </a:spcAft>
                        <a:buNone/>
                      </a:pPr>
                      <a:r>
                        <a:rPr b="1" lang="fr" sz="1000"/>
                        <a:t>Le Paraclet</a:t>
                      </a:r>
                      <a:endParaRPr b="1" sz="1000"/>
                    </a:p>
                  </a:txBody>
                  <a:tcPr marT="19050" marB="19050" marR="28575" marL="28575" anchor="ctr">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fr" sz="1000"/>
                        <a:t>?</a:t>
                      </a:r>
                      <a:endParaRPr b="1" sz="1000"/>
                    </a:p>
                  </a:txBody>
                  <a:tcPr marT="19050" marB="19050" marR="28575" marL="28575" anchor="ctr">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fr" sz="1000"/>
                        <a:t>?</a:t>
                      </a:r>
                      <a:endParaRPr b="1" sz="1000"/>
                    </a:p>
                  </a:txBody>
                  <a:tcPr marT="19050" marB="19050" marR="28575" marL="28575" anchor="ctr">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fr" sz="1000"/>
                        <a:t>V</a:t>
                      </a:r>
                      <a:endParaRPr b="1" sz="1000"/>
                    </a:p>
                  </a:txBody>
                  <a:tcPr marT="19050" marB="19050" marR="28575" marL="28575" anchor="ctr">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solidFill>
                      <a:srgbClr val="B7E1CD"/>
                    </a:solidFill>
                  </a:tcPr>
                </a:tc>
                <a:tc>
                  <a:txBody>
                    <a:bodyPr/>
                    <a:lstStyle/>
                    <a:p>
                      <a:pPr indent="0" lvl="0" marL="0" rtl="0" algn="l">
                        <a:lnSpc>
                          <a:spcPct val="115000"/>
                        </a:lnSpc>
                        <a:spcBef>
                          <a:spcPts val="0"/>
                        </a:spcBef>
                        <a:spcAft>
                          <a:spcPts val="0"/>
                        </a:spcAft>
                        <a:buNone/>
                      </a:pPr>
                      <a:r>
                        <a:rPr b="1" lang="fr" sz="1000"/>
                        <a:t>V</a:t>
                      </a:r>
                      <a:endParaRPr b="1" sz="1000"/>
                    </a:p>
                  </a:txBody>
                  <a:tcPr marT="19050" marB="19050" marR="28575" marL="28575" anchor="ctr">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solidFill>
                      <a:srgbClr val="B7E1CD"/>
                    </a:solidFill>
                  </a:tcPr>
                </a:tc>
              </a:tr>
            </a:tbl>
          </a:graphicData>
        </a:graphic>
      </p:graphicFrame>
      <p:graphicFrame>
        <p:nvGraphicFramePr>
          <p:cNvPr id="253" name="Google Shape;253;p45"/>
          <p:cNvGraphicFramePr/>
          <p:nvPr/>
        </p:nvGraphicFramePr>
        <p:xfrm>
          <a:off x="4876788" y="1044888"/>
          <a:ext cx="3000000" cy="3000000"/>
        </p:xfrm>
        <a:graphic>
          <a:graphicData uri="http://schemas.openxmlformats.org/drawingml/2006/table">
            <a:tbl>
              <a:tblPr>
                <a:noFill/>
                <a:tableStyleId>{BFB2B4EA-D3EC-4EEC-8BA7-1C780A3CC5D8}</a:tableStyleId>
              </a:tblPr>
              <a:tblGrid>
                <a:gridCol w="2077750"/>
                <a:gridCol w="405275"/>
                <a:gridCol w="405275"/>
                <a:gridCol w="405275"/>
                <a:gridCol w="405275"/>
              </a:tblGrid>
              <a:tr h="195575">
                <a:tc>
                  <a:txBody>
                    <a:bodyPr/>
                    <a:lstStyle/>
                    <a:p>
                      <a:pPr indent="0" lvl="0" marL="0" rtl="0" algn="l">
                        <a:spcBef>
                          <a:spcPts val="0"/>
                        </a:spcBef>
                        <a:spcAft>
                          <a:spcPts val="0"/>
                        </a:spcAft>
                        <a:buNone/>
                      </a:pPr>
                      <a:r>
                        <a:t/>
                      </a:r>
                      <a:endParaRPr/>
                    </a:p>
                  </a:txBody>
                  <a:tcPr marT="19050" marB="19050" marR="28575" marL="28575" anchor="ctr">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fr" sz="1000"/>
                        <a:t>Luc 24</a:t>
                      </a:r>
                      <a:endParaRPr b="1" sz="1000"/>
                    </a:p>
                  </a:txBody>
                  <a:tcPr marT="19050" marB="19050" marR="28575" marL="28575" anchor="ctr">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fr" sz="1000"/>
                        <a:t>Actes 1</a:t>
                      </a:r>
                      <a:endParaRPr b="1" sz="1000"/>
                    </a:p>
                  </a:txBody>
                  <a:tcPr marT="19050" marB="19050" marR="28575" marL="28575" anchor="ctr">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fr" sz="1000"/>
                        <a:t>Jean 14</a:t>
                      </a:r>
                      <a:endParaRPr b="1" sz="1000"/>
                    </a:p>
                  </a:txBody>
                  <a:tcPr marT="19050" marB="19050" marR="28575" marL="28575" anchor="ctr">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fr" sz="1000"/>
                        <a:t>Jean 15</a:t>
                      </a:r>
                      <a:endParaRPr b="1" sz="1000"/>
                    </a:p>
                  </a:txBody>
                  <a:tcPr marT="19050" marB="19050" marR="28575" marL="28575" anchor="ctr">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r>
              <a:tr h="245475">
                <a:tc>
                  <a:txBody>
                    <a:bodyPr/>
                    <a:lstStyle/>
                    <a:p>
                      <a:pPr indent="0" lvl="0" marL="0" rtl="0" algn="l">
                        <a:lnSpc>
                          <a:spcPct val="115000"/>
                        </a:lnSpc>
                        <a:spcBef>
                          <a:spcPts val="0"/>
                        </a:spcBef>
                        <a:spcAft>
                          <a:spcPts val="0"/>
                        </a:spcAft>
                        <a:buNone/>
                      </a:pPr>
                      <a:r>
                        <a:rPr b="1" lang="fr" sz="1000"/>
                        <a:t>Jésus envoi</a:t>
                      </a:r>
                      <a:endParaRPr b="1" sz="1000"/>
                    </a:p>
                  </a:txBody>
                  <a:tcPr marT="19050" marB="19050" marR="28575" marL="28575" anchor="ctr">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fr" sz="1000"/>
                        <a:t>V</a:t>
                      </a:r>
                      <a:endParaRPr b="1" sz="1000"/>
                    </a:p>
                  </a:txBody>
                  <a:tcPr marT="19050" marB="19050" marR="28575" marL="28575" anchor="ctr">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solidFill>
                      <a:srgbClr val="B7E1CD"/>
                    </a:solidFill>
                  </a:tcPr>
                </a:tc>
                <a:tc>
                  <a:txBody>
                    <a:bodyPr/>
                    <a:lstStyle/>
                    <a:p>
                      <a:pPr indent="0" lvl="0" marL="0" rtl="0" algn="l">
                        <a:lnSpc>
                          <a:spcPct val="115000"/>
                        </a:lnSpc>
                        <a:spcBef>
                          <a:spcPts val="0"/>
                        </a:spcBef>
                        <a:spcAft>
                          <a:spcPts val="0"/>
                        </a:spcAft>
                        <a:buNone/>
                      </a:pPr>
                      <a:r>
                        <a:rPr b="1" lang="fr" sz="1000"/>
                        <a:t>V</a:t>
                      </a:r>
                      <a:endParaRPr b="1" sz="1000"/>
                    </a:p>
                  </a:txBody>
                  <a:tcPr marT="19050" marB="19050" marR="28575" marL="28575" anchor="ctr">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solidFill>
                      <a:srgbClr val="B7E1CD"/>
                    </a:solidFill>
                  </a:tcPr>
                </a:tc>
                <a:tc>
                  <a:txBody>
                    <a:bodyPr/>
                    <a:lstStyle/>
                    <a:p>
                      <a:pPr indent="0" lvl="0" marL="0" rtl="0" algn="l">
                        <a:lnSpc>
                          <a:spcPct val="115000"/>
                        </a:lnSpc>
                        <a:spcBef>
                          <a:spcPts val="0"/>
                        </a:spcBef>
                        <a:spcAft>
                          <a:spcPts val="0"/>
                        </a:spcAft>
                        <a:buNone/>
                      </a:pPr>
                      <a:r>
                        <a:rPr b="1" lang="fr" sz="1000"/>
                        <a:t>V</a:t>
                      </a:r>
                      <a:endParaRPr b="1" sz="1000"/>
                    </a:p>
                  </a:txBody>
                  <a:tcPr marT="19050" marB="19050" marR="28575" marL="28575" anchor="ctr">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solidFill>
                      <a:srgbClr val="B7E1CD"/>
                    </a:solidFill>
                  </a:tcPr>
                </a:tc>
                <a:tc>
                  <a:txBody>
                    <a:bodyPr/>
                    <a:lstStyle/>
                    <a:p>
                      <a:pPr indent="0" lvl="0" marL="0" rtl="0" algn="l">
                        <a:lnSpc>
                          <a:spcPct val="115000"/>
                        </a:lnSpc>
                        <a:spcBef>
                          <a:spcPts val="0"/>
                        </a:spcBef>
                        <a:spcAft>
                          <a:spcPts val="0"/>
                        </a:spcAft>
                        <a:buNone/>
                      </a:pPr>
                      <a:r>
                        <a:rPr b="1" lang="fr" sz="1000"/>
                        <a:t>V</a:t>
                      </a:r>
                      <a:endParaRPr b="1" sz="1000"/>
                    </a:p>
                  </a:txBody>
                  <a:tcPr marT="19050" marB="19050" marR="28575" marL="28575" anchor="ctr">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solidFill>
                      <a:srgbClr val="B7E1CD"/>
                    </a:solidFill>
                  </a:tcPr>
                </a:tc>
              </a:tr>
              <a:tr h="245475">
                <a:tc>
                  <a:txBody>
                    <a:bodyPr/>
                    <a:lstStyle/>
                    <a:p>
                      <a:pPr indent="0" lvl="0" marL="0" rtl="0" algn="l">
                        <a:lnSpc>
                          <a:spcPct val="115000"/>
                        </a:lnSpc>
                        <a:spcBef>
                          <a:spcPts val="0"/>
                        </a:spcBef>
                        <a:spcAft>
                          <a:spcPts val="0"/>
                        </a:spcAft>
                        <a:buNone/>
                      </a:pPr>
                      <a:r>
                        <a:rPr b="1" lang="fr" sz="1000"/>
                        <a:t>Ce que le Père à promis</a:t>
                      </a:r>
                      <a:endParaRPr b="1" sz="1000"/>
                    </a:p>
                  </a:txBody>
                  <a:tcPr marT="19050" marB="19050" marR="28575" marL="28575" anchor="ctr">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fr" sz="1000"/>
                        <a:t>V</a:t>
                      </a:r>
                      <a:endParaRPr b="1" sz="1000"/>
                    </a:p>
                  </a:txBody>
                  <a:tcPr marT="19050" marB="19050" marR="28575" marL="28575" anchor="ctr">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solidFill>
                      <a:srgbClr val="B7E1CD"/>
                    </a:solidFill>
                  </a:tcPr>
                </a:tc>
                <a:tc>
                  <a:txBody>
                    <a:bodyPr/>
                    <a:lstStyle/>
                    <a:p>
                      <a:pPr indent="0" lvl="0" marL="0" rtl="0" algn="l">
                        <a:lnSpc>
                          <a:spcPct val="115000"/>
                        </a:lnSpc>
                        <a:spcBef>
                          <a:spcPts val="0"/>
                        </a:spcBef>
                        <a:spcAft>
                          <a:spcPts val="0"/>
                        </a:spcAft>
                        <a:buNone/>
                      </a:pPr>
                      <a:r>
                        <a:rPr b="1" lang="fr" sz="1000"/>
                        <a:t>V</a:t>
                      </a:r>
                      <a:endParaRPr b="1" sz="1000"/>
                    </a:p>
                  </a:txBody>
                  <a:tcPr marT="19050" marB="19050" marR="28575" marL="28575" anchor="ctr">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solidFill>
                      <a:srgbClr val="B7E1CD"/>
                    </a:solidFill>
                  </a:tcPr>
                </a:tc>
                <a:tc>
                  <a:txBody>
                    <a:bodyPr/>
                    <a:lstStyle/>
                    <a:p>
                      <a:pPr indent="0" lvl="0" marL="0" rtl="0" algn="l">
                        <a:lnSpc>
                          <a:spcPct val="115000"/>
                        </a:lnSpc>
                        <a:spcBef>
                          <a:spcPts val="0"/>
                        </a:spcBef>
                        <a:spcAft>
                          <a:spcPts val="0"/>
                        </a:spcAft>
                        <a:buNone/>
                      </a:pPr>
                      <a:r>
                        <a:rPr b="1" lang="fr" sz="1000"/>
                        <a:t>V</a:t>
                      </a:r>
                      <a:endParaRPr b="1" sz="1000"/>
                    </a:p>
                  </a:txBody>
                  <a:tcPr marT="19050" marB="19050" marR="28575" marL="28575" anchor="ctr">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solidFill>
                      <a:srgbClr val="B7E1CD"/>
                    </a:solidFill>
                  </a:tcPr>
                </a:tc>
                <a:tc>
                  <a:txBody>
                    <a:bodyPr/>
                    <a:lstStyle/>
                    <a:p>
                      <a:pPr indent="0" lvl="0" marL="0" rtl="0" algn="l">
                        <a:lnSpc>
                          <a:spcPct val="115000"/>
                        </a:lnSpc>
                        <a:spcBef>
                          <a:spcPts val="0"/>
                        </a:spcBef>
                        <a:spcAft>
                          <a:spcPts val="0"/>
                        </a:spcAft>
                        <a:buNone/>
                      </a:pPr>
                      <a:r>
                        <a:rPr b="1" lang="fr" sz="1000"/>
                        <a:t>V</a:t>
                      </a:r>
                      <a:endParaRPr b="1" sz="1000"/>
                    </a:p>
                  </a:txBody>
                  <a:tcPr marT="19050" marB="19050" marR="28575" marL="28575" anchor="ctr">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solidFill>
                      <a:srgbClr val="B7E1CD"/>
                    </a:solidFill>
                  </a:tcPr>
                </a:tc>
              </a:tr>
              <a:tr h="245475">
                <a:tc>
                  <a:txBody>
                    <a:bodyPr/>
                    <a:lstStyle/>
                    <a:p>
                      <a:pPr indent="0" lvl="0" marL="0" rtl="0" algn="l">
                        <a:lnSpc>
                          <a:spcPct val="115000"/>
                        </a:lnSpc>
                        <a:spcBef>
                          <a:spcPts val="0"/>
                        </a:spcBef>
                        <a:spcAft>
                          <a:spcPts val="0"/>
                        </a:spcAft>
                        <a:buNone/>
                      </a:pPr>
                      <a:r>
                        <a:rPr b="1" lang="fr" sz="1000"/>
                        <a:t>Lorsque les apôtres reste dans la ville</a:t>
                      </a:r>
                      <a:endParaRPr b="1" sz="1000"/>
                    </a:p>
                  </a:txBody>
                  <a:tcPr marT="19050" marB="19050" marR="28575" marL="28575" anchor="ctr">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fr" sz="1000"/>
                        <a:t>V</a:t>
                      </a:r>
                      <a:endParaRPr b="1" sz="1000"/>
                    </a:p>
                  </a:txBody>
                  <a:tcPr marT="19050" marB="19050" marR="28575" marL="28575" anchor="ctr">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solidFill>
                      <a:srgbClr val="B7E1CD"/>
                    </a:solidFill>
                  </a:tcPr>
                </a:tc>
                <a:tc>
                  <a:txBody>
                    <a:bodyPr/>
                    <a:lstStyle/>
                    <a:p>
                      <a:pPr indent="0" lvl="0" marL="0" rtl="0" algn="l">
                        <a:lnSpc>
                          <a:spcPct val="115000"/>
                        </a:lnSpc>
                        <a:spcBef>
                          <a:spcPts val="0"/>
                        </a:spcBef>
                        <a:spcAft>
                          <a:spcPts val="0"/>
                        </a:spcAft>
                        <a:buNone/>
                      </a:pPr>
                      <a:r>
                        <a:rPr b="1" lang="fr" sz="1000"/>
                        <a:t>V</a:t>
                      </a:r>
                      <a:endParaRPr b="1" sz="1000"/>
                    </a:p>
                  </a:txBody>
                  <a:tcPr marT="19050" marB="19050" marR="28575" marL="28575" anchor="ctr">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solidFill>
                      <a:srgbClr val="B7E1CD"/>
                    </a:solidFill>
                  </a:tcPr>
                </a:tc>
                <a:tc>
                  <a:txBody>
                    <a:bodyPr/>
                    <a:lstStyle/>
                    <a:p>
                      <a:pPr indent="0" lvl="0" marL="0" rtl="0" algn="l">
                        <a:lnSpc>
                          <a:spcPct val="115000"/>
                        </a:lnSpc>
                        <a:spcBef>
                          <a:spcPts val="0"/>
                        </a:spcBef>
                        <a:spcAft>
                          <a:spcPts val="0"/>
                        </a:spcAft>
                        <a:buNone/>
                      </a:pPr>
                      <a:r>
                        <a:rPr b="1" lang="fr" sz="1000"/>
                        <a:t>?</a:t>
                      </a:r>
                      <a:endParaRPr b="1" sz="1000"/>
                    </a:p>
                  </a:txBody>
                  <a:tcPr marT="19050" marB="19050" marR="28575" marL="28575" anchor="ctr">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fr" sz="1000"/>
                        <a:t>?</a:t>
                      </a:r>
                      <a:endParaRPr b="1" sz="1000"/>
                    </a:p>
                  </a:txBody>
                  <a:tcPr marT="19050" marB="19050" marR="28575" marL="28575" anchor="ctr">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r>
              <a:tr h="245475">
                <a:tc>
                  <a:txBody>
                    <a:bodyPr/>
                    <a:lstStyle/>
                    <a:p>
                      <a:pPr indent="0" lvl="0" marL="0" rtl="0" algn="l">
                        <a:lnSpc>
                          <a:spcPct val="115000"/>
                        </a:lnSpc>
                        <a:spcBef>
                          <a:spcPts val="0"/>
                        </a:spcBef>
                        <a:spcAft>
                          <a:spcPts val="0"/>
                        </a:spcAft>
                        <a:buNone/>
                      </a:pPr>
                      <a:r>
                        <a:rPr b="1" lang="fr" sz="1000"/>
                        <a:t>Muhammad</a:t>
                      </a:r>
                      <a:endParaRPr b="1" sz="1000"/>
                    </a:p>
                  </a:txBody>
                  <a:tcPr marT="19050" marB="19050" marR="28575" marL="28575" anchor="ctr">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fr" sz="1000"/>
                        <a:t>X</a:t>
                      </a:r>
                      <a:endParaRPr b="1" sz="1000"/>
                    </a:p>
                  </a:txBody>
                  <a:tcPr marT="19050" marB="19050" marR="28575" marL="28575" anchor="ctr">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solidFill>
                      <a:srgbClr val="F4C7C3"/>
                    </a:solidFill>
                  </a:tcPr>
                </a:tc>
                <a:tc>
                  <a:txBody>
                    <a:bodyPr/>
                    <a:lstStyle/>
                    <a:p>
                      <a:pPr indent="0" lvl="0" marL="0" rtl="0" algn="l">
                        <a:lnSpc>
                          <a:spcPct val="115000"/>
                        </a:lnSpc>
                        <a:spcBef>
                          <a:spcPts val="0"/>
                        </a:spcBef>
                        <a:spcAft>
                          <a:spcPts val="0"/>
                        </a:spcAft>
                        <a:buNone/>
                      </a:pPr>
                      <a:r>
                        <a:rPr b="1" lang="fr" sz="1000"/>
                        <a:t>V</a:t>
                      </a:r>
                      <a:endParaRPr b="1" sz="1000"/>
                    </a:p>
                  </a:txBody>
                  <a:tcPr marT="19050" marB="19050" marR="28575" marL="28575" anchor="ctr">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solidFill>
                      <a:srgbClr val="B7E1CD"/>
                    </a:solidFill>
                  </a:tcPr>
                </a:tc>
                <a:tc>
                  <a:txBody>
                    <a:bodyPr/>
                    <a:lstStyle/>
                    <a:p>
                      <a:pPr indent="0" lvl="0" marL="0" rtl="0" algn="l">
                        <a:lnSpc>
                          <a:spcPct val="115000"/>
                        </a:lnSpc>
                        <a:spcBef>
                          <a:spcPts val="0"/>
                        </a:spcBef>
                        <a:spcAft>
                          <a:spcPts val="0"/>
                        </a:spcAft>
                        <a:buNone/>
                      </a:pPr>
                      <a:r>
                        <a:rPr b="1" lang="fr" sz="1000"/>
                        <a:t>V</a:t>
                      </a:r>
                      <a:endParaRPr b="1" sz="1000"/>
                    </a:p>
                  </a:txBody>
                  <a:tcPr marT="19050" marB="19050" marR="28575" marL="28575" anchor="ctr">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solidFill>
                      <a:srgbClr val="B7E1CD"/>
                    </a:solidFill>
                  </a:tcPr>
                </a:tc>
                <a:tc>
                  <a:txBody>
                    <a:bodyPr/>
                    <a:lstStyle/>
                    <a:p>
                      <a:pPr indent="0" lvl="0" marL="0" rtl="0" algn="l">
                        <a:lnSpc>
                          <a:spcPct val="115000"/>
                        </a:lnSpc>
                        <a:spcBef>
                          <a:spcPts val="0"/>
                        </a:spcBef>
                        <a:spcAft>
                          <a:spcPts val="0"/>
                        </a:spcAft>
                        <a:buNone/>
                      </a:pPr>
                      <a:r>
                        <a:rPr b="1" lang="fr" sz="1000"/>
                        <a:t>?</a:t>
                      </a:r>
                      <a:endParaRPr b="1" sz="1000"/>
                    </a:p>
                  </a:txBody>
                  <a:tcPr marT="19050" marB="19050" marR="28575" marL="28575" anchor="ctr">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r>
              <a:tr h="245475">
                <a:tc>
                  <a:txBody>
                    <a:bodyPr/>
                    <a:lstStyle/>
                    <a:p>
                      <a:pPr indent="0" lvl="0" marL="0" rtl="0" algn="l">
                        <a:lnSpc>
                          <a:spcPct val="115000"/>
                        </a:lnSpc>
                        <a:spcBef>
                          <a:spcPts val="0"/>
                        </a:spcBef>
                        <a:spcAft>
                          <a:spcPts val="0"/>
                        </a:spcAft>
                        <a:buNone/>
                      </a:pPr>
                      <a:r>
                        <a:rPr b="1" lang="fr" sz="1000"/>
                        <a:t>Le Paraclet</a:t>
                      </a:r>
                      <a:endParaRPr b="1" sz="1000"/>
                    </a:p>
                  </a:txBody>
                  <a:tcPr marT="19050" marB="19050" marR="28575" marL="28575" anchor="ctr">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fr" sz="1000"/>
                        <a:t>?</a:t>
                      </a:r>
                      <a:endParaRPr b="1" sz="1000"/>
                    </a:p>
                  </a:txBody>
                  <a:tcPr marT="19050" marB="19050" marR="28575" marL="28575" anchor="ctr">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fr" sz="1000"/>
                        <a:t>?</a:t>
                      </a:r>
                      <a:endParaRPr b="1" sz="1000"/>
                    </a:p>
                  </a:txBody>
                  <a:tcPr marT="19050" marB="19050" marR="28575" marL="28575" anchor="ctr">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fr" sz="1000"/>
                        <a:t>V</a:t>
                      </a:r>
                      <a:endParaRPr b="1" sz="1000"/>
                    </a:p>
                  </a:txBody>
                  <a:tcPr marT="19050" marB="19050" marR="28575" marL="28575" anchor="ctr">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solidFill>
                      <a:srgbClr val="B7E1CD"/>
                    </a:solidFill>
                  </a:tcPr>
                </a:tc>
                <a:tc>
                  <a:txBody>
                    <a:bodyPr/>
                    <a:lstStyle/>
                    <a:p>
                      <a:pPr indent="0" lvl="0" marL="0" rtl="0" algn="l">
                        <a:lnSpc>
                          <a:spcPct val="115000"/>
                        </a:lnSpc>
                        <a:spcBef>
                          <a:spcPts val="0"/>
                        </a:spcBef>
                        <a:spcAft>
                          <a:spcPts val="0"/>
                        </a:spcAft>
                        <a:buNone/>
                      </a:pPr>
                      <a:r>
                        <a:rPr b="1" lang="fr" sz="1000"/>
                        <a:t>V</a:t>
                      </a:r>
                      <a:endParaRPr b="1" sz="1000"/>
                    </a:p>
                  </a:txBody>
                  <a:tcPr marT="19050" marB="19050" marR="28575" marL="28575" anchor="ctr">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solidFill>
                      <a:srgbClr val="B7E1CD"/>
                    </a:solidFill>
                  </a:tcPr>
                </a:tc>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4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ctr">
              <a:spcBef>
                <a:spcPts val="0"/>
              </a:spcBef>
              <a:spcAft>
                <a:spcPts val="0"/>
              </a:spcAft>
              <a:buNone/>
            </a:pPr>
            <a:r>
              <a:rPr b="1" lang="fr"/>
              <a:t>Le temps Pascal</a:t>
            </a:r>
            <a:endParaRPr b="1"/>
          </a:p>
          <a:p>
            <a:pPr indent="0" lvl="0" marL="0" rtl="0" algn="l">
              <a:spcBef>
                <a:spcPts val="1200"/>
              </a:spcBef>
              <a:spcAft>
                <a:spcPts val="0"/>
              </a:spcAft>
              <a:buNone/>
            </a:pPr>
            <a:r>
              <a:rPr lang="fr">
                <a:solidFill>
                  <a:srgbClr val="CDA625"/>
                </a:solidFill>
              </a:rPr>
              <a:t>j+0</a:t>
            </a:r>
            <a:r>
              <a:rPr lang="fr"/>
              <a:t>,	Pâque et </a:t>
            </a:r>
            <a:r>
              <a:rPr b="1" lang="fr"/>
              <a:t>annonce du paraclet</a:t>
            </a:r>
            <a:r>
              <a:rPr lang="fr"/>
              <a:t> (jeudi)</a:t>
            </a:r>
            <a:endParaRPr/>
          </a:p>
          <a:p>
            <a:pPr indent="0" lvl="0" marL="0" rtl="0" algn="l">
              <a:spcBef>
                <a:spcPts val="1200"/>
              </a:spcBef>
              <a:spcAft>
                <a:spcPts val="0"/>
              </a:spcAft>
              <a:buNone/>
            </a:pPr>
            <a:r>
              <a:rPr lang="fr">
                <a:solidFill>
                  <a:srgbClr val="CDA625"/>
                </a:solidFill>
              </a:rPr>
              <a:t>j+1</a:t>
            </a:r>
            <a:r>
              <a:rPr lang="fr"/>
              <a:t>,	Crucifixion (vendredi)</a:t>
            </a:r>
            <a:endParaRPr/>
          </a:p>
          <a:p>
            <a:pPr indent="0" lvl="0" marL="0" rtl="0" algn="l">
              <a:spcBef>
                <a:spcPts val="1200"/>
              </a:spcBef>
              <a:spcAft>
                <a:spcPts val="0"/>
              </a:spcAft>
              <a:buNone/>
            </a:pPr>
            <a:r>
              <a:rPr lang="fr">
                <a:solidFill>
                  <a:srgbClr val="CDA625"/>
                </a:solidFill>
              </a:rPr>
              <a:t>j+2</a:t>
            </a:r>
            <a:r>
              <a:rPr lang="fr"/>
              <a:t>,	Résurrection (samedi-dimanche)</a:t>
            </a:r>
            <a:endParaRPr/>
          </a:p>
          <a:p>
            <a:pPr indent="0" lvl="0" marL="0" rtl="0" algn="l">
              <a:spcBef>
                <a:spcPts val="1200"/>
              </a:spcBef>
              <a:spcAft>
                <a:spcPts val="0"/>
              </a:spcAft>
              <a:buNone/>
            </a:pPr>
            <a:r>
              <a:rPr lang="fr">
                <a:solidFill>
                  <a:srgbClr val="CDA625"/>
                </a:solidFill>
              </a:rPr>
              <a:t>j+3</a:t>
            </a:r>
            <a:r>
              <a:rPr lang="fr"/>
              <a:t>,	Jésus se montre aux apôtres et Jésus souffle sur eux (dimanche)</a:t>
            </a:r>
            <a:endParaRPr/>
          </a:p>
          <a:p>
            <a:pPr indent="0" lvl="0" marL="0" rtl="0" algn="l">
              <a:spcBef>
                <a:spcPts val="1200"/>
              </a:spcBef>
              <a:spcAft>
                <a:spcPts val="0"/>
              </a:spcAft>
              <a:buNone/>
            </a:pPr>
            <a:r>
              <a:rPr lang="fr">
                <a:solidFill>
                  <a:srgbClr val="CDA625"/>
                </a:solidFill>
              </a:rPr>
              <a:t>j+11</a:t>
            </a:r>
            <a:r>
              <a:rPr lang="fr"/>
              <a:t>,	Jésus se montre à Thomas (8j + tard)</a:t>
            </a:r>
            <a:endParaRPr/>
          </a:p>
          <a:p>
            <a:pPr indent="0" lvl="0" marL="0" rtl="0" algn="l">
              <a:spcBef>
                <a:spcPts val="1200"/>
              </a:spcBef>
              <a:spcAft>
                <a:spcPts val="0"/>
              </a:spcAft>
              <a:buNone/>
            </a:pPr>
            <a:r>
              <a:rPr lang="fr">
                <a:solidFill>
                  <a:srgbClr val="CDA625"/>
                </a:solidFill>
              </a:rPr>
              <a:t>j+43</a:t>
            </a:r>
            <a:r>
              <a:rPr lang="fr"/>
              <a:t>, Jésus se montre aux apôtres (pdt 40j)</a:t>
            </a:r>
            <a:endParaRPr/>
          </a:p>
          <a:p>
            <a:pPr indent="0" lvl="0" marL="0" rtl="0" algn="l">
              <a:spcBef>
                <a:spcPts val="1200"/>
              </a:spcBef>
              <a:spcAft>
                <a:spcPts val="1200"/>
              </a:spcAft>
              <a:buNone/>
            </a:pPr>
            <a:r>
              <a:rPr lang="fr">
                <a:solidFill>
                  <a:srgbClr val="CDA625"/>
                </a:solidFill>
              </a:rPr>
              <a:t>j+50</a:t>
            </a:r>
            <a:r>
              <a:rPr lang="fr"/>
              <a:t>, </a:t>
            </a:r>
            <a:r>
              <a:rPr b="1" lang="fr"/>
              <a:t>Descente du Saint Esprit</a:t>
            </a:r>
            <a:endParaRPr b="1"/>
          </a:p>
        </p:txBody>
      </p:sp>
      <p:sp>
        <p:nvSpPr>
          <p:cNvPr id="259" name="Google Shape;259;p4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fr"/>
              <a:t>Argument 9 / Réalisation</a:t>
            </a:r>
            <a:endParaRPr/>
          </a:p>
          <a:p>
            <a:pPr indent="0" lvl="0" marL="0" rtl="0" algn="l">
              <a:spcBef>
                <a:spcPts val="0"/>
              </a:spcBef>
              <a:spcAft>
                <a:spcPts val="0"/>
              </a:spcAft>
              <a:buClr>
                <a:schemeClr val="dk1"/>
              </a:buClr>
              <a:buSzPct val="39285"/>
              <a:buFont typeface="Arial"/>
              <a:buNone/>
            </a:pPr>
            <a:r>
              <a:t/>
            </a:r>
            <a:endParaRPr/>
          </a:p>
          <a:p>
            <a:pPr indent="0" lvl="0" marL="0" rtl="0" algn="l">
              <a:spcBef>
                <a:spcPts val="0"/>
              </a:spcBef>
              <a:spcAft>
                <a:spcPts val="0"/>
              </a:spcAft>
              <a:buNone/>
            </a:pPr>
            <a:r>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4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Argument 10 / Provient du Père</a:t>
            </a:r>
            <a:endParaRPr/>
          </a:p>
        </p:txBody>
      </p:sp>
      <p:sp>
        <p:nvSpPr>
          <p:cNvPr id="265" name="Google Shape;265;p4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fr">
                <a:solidFill>
                  <a:srgbClr val="CDA625"/>
                </a:solidFill>
              </a:rPr>
              <a:t>Jean 15:26</a:t>
            </a:r>
            <a:endParaRPr>
              <a:solidFill>
                <a:srgbClr val="CDA625"/>
              </a:solidFill>
            </a:endParaRPr>
          </a:p>
          <a:p>
            <a:pPr indent="0" lvl="0" marL="457200" rtl="0" algn="l">
              <a:spcBef>
                <a:spcPts val="1200"/>
              </a:spcBef>
              <a:spcAft>
                <a:spcPts val="0"/>
              </a:spcAft>
              <a:buNone/>
            </a:pPr>
            <a:r>
              <a:rPr lang="fr"/>
              <a:t>Quand sera venu le consolateur, que je vous enverrai de la part du Père, l'Esprit de vérité, qui </a:t>
            </a:r>
            <a:r>
              <a:rPr b="1" lang="fr"/>
              <a:t>vient (ekporeuetai / ἐκπορεύεται) du Père</a:t>
            </a:r>
            <a:r>
              <a:rPr lang="fr"/>
              <a:t>, il rendra témoignage de moi;</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fr"/>
              <a:t>Le Saint Esprit provient du Père en ce qu’il est l’esprit de Dieu</a:t>
            </a:r>
            <a:endParaRPr/>
          </a:p>
          <a:p>
            <a:pPr indent="0" lvl="0" marL="0" rtl="0" algn="l">
              <a:spcBef>
                <a:spcPts val="1200"/>
              </a:spcBef>
              <a:spcAft>
                <a:spcPts val="1200"/>
              </a:spcAft>
              <a:buNone/>
            </a:pPr>
            <a:r>
              <a:rPr lang="fr"/>
              <a:t>Cette hypostase procède de l’hypostase Père ou de l’hypostase Père par celle du Fils</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48"/>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fr"/>
              <a:t>Muhammad n’est pas le Paraclet</a:t>
            </a:r>
            <a:endParaRPr/>
          </a:p>
        </p:txBody>
      </p:sp>
      <p:sp>
        <p:nvSpPr>
          <p:cNvPr id="271" name="Google Shape;271;p48"/>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4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i="1" lang="fr" u="sng"/>
              <a:t>Muhammad ne peut être le paraclet car il n’est pas connu des apôtres.</a:t>
            </a:r>
            <a:endParaRPr i="1" u="sng"/>
          </a:p>
          <a:p>
            <a:pPr indent="0" lvl="0" marL="0" rtl="0" algn="l">
              <a:spcBef>
                <a:spcPts val="1200"/>
              </a:spcBef>
              <a:spcAft>
                <a:spcPts val="0"/>
              </a:spcAft>
              <a:buNone/>
            </a:pPr>
            <a:r>
              <a:t/>
            </a:r>
            <a:endParaRPr/>
          </a:p>
          <a:p>
            <a:pPr indent="0" lvl="0" marL="0" rtl="0" algn="l">
              <a:spcBef>
                <a:spcPts val="1200"/>
              </a:spcBef>
              <a:spcAft>
                <a:spcPts val="0"/>
              </a:spcAft>
              <a:buNone/>
            </a:pPr>
            <a:r>
              <a:rPr lang="fr">
                <a:solidFill>
                  <a:srgbClr val="CDA625"/>
                </a:solidFill>
              </a:rPr>
              <a:t>Jean 14:17 (Κατα ιωαννην)</a:t>
            </a:r>
            <a:endParaRPr>
              <a:solidFill>
                <a:srgbClr val="CDA625"/>
              </a:solidFill>
            </a:endParaRPr>
          </a:p>
          <a:p>
            <a:pPr indent="0" lvl="0" marL="457200" rtl="0" algn="l">
              <a:spcBef>
                <a:spcPts val="1200"/>
              </a:spcBef>
              <a:spcAft>
                <a:spcPts val="0"/>
              </a:spcAft>
              <a:buNone/>
            </a:pPr>
            <a:r>
              <a:rPr lang="fr"/>
              <a:t>l'Esprit de vérité, que le monde ne peut recevoir, parce qu'il ne le voit point et ne le connaît point; mais vous, </a:t>
            </a:r>
            <a:r>
              <a:rPr b="1" lang="fr"/>
              <a:t>vous le connaissez</a:t>
            </a:r>
            <a:r>
              <a:rPr lang="fr"/>
              <a:t>, car </a:t>
            </a:r>
            <a:r>
              <a:rPr b="1" lang="fr"/>
              <a:t>il demeure avec vous</a:t>
            </a:r>
            <a:r>
              <a:rPr lang="fr"/>
              <a:t>, et il sera en vous.</a:t>
            </a:r>
            <a:endParaRPr/>
          </a:p>
          <a:p>
            <a:pPr indent="0" lvl="0" marL="457200" rtl="0" algn="l">
              <a:spcBef>
                <a:spcPts val="1200"/>
              </a:spcBef>
              <a:spcAft>
                <a:spcPts val="1200"/>
              </a:spcAft>
              <a:buNone/>
            </a:pPr>
            <a:r>
              <a:rPr lang="fr"/>
              <a:t>τὸ πνεῦμα τῆς ἀληθείας, ὃ ὁ κόσμος οὐ δύναται λαβεῖν, ὅτι οὐ θεωρεῖ αὐτὸ οὐδὲ ⸀γινώσκει· </a:t>
            </a:r>
            <a:r>
              <a:rPr b="1" lang="fr"/>
              <a:t>⸀ὑμεῖς γινώσκετε αὐτό</a:t>
            </a:r>
            <a:r>
              <a:rPr lang="fr"/>
              <a:t>, ὅτι </a:t>
            </a:r>
            <a:r>
              <a:rPr b="1" lang="fr"/>
              <a:t>παρ’ ὑμῖν μένει</a:t>
            </a:r>
            <a:r>
              <a:rPr lang="fr"/>
              <a:t> καὶ ἐν ὑμῖν ⸀ἔσται.</a:t>
            </a:r>
            <a:endParaRPr/>
          </a:p>
        </p:txBody>
      </p:sp>
      <p:sp>
        <p:nvSpPr>
          <p:cNvPr id="277" name="Google Shape;277;p4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fr"/>
              <a:t>Thèse 1 / Apôtres</a:t>
            </a:r>
            <a:endParaRPr/>
          </a:p>
          <a:p>
            <a:pPr indent="0" lvl="0" marL="0" rtl="0" algn="l">
              <a:spcBef>
                <a:spcPts val="0"/>
              </a:spcBef>
              <a:spcAft>
                <a:spcPts val="0"/>
              </a:spcAft>
              <a:buClr>
                <a:schemeClr val="dk1"/>
              </a:buClr>
              <a:buSzPct val="39285"/>
              <a:buFont typeface="Arial"/>
              <a:buNone/>
            </a:pPr>
            <a:r>
              <a:t/>
            </a:r>
            <a:endParaRPr/>
          </a:p>
          <a:p>
            <a:pPr indent="0" lvl="0" marL="0" rtl="0" algn="l">
              <a:spcBef>
                <a:spcPts val="0"/>
              </a:spcBef>
              <a:spcAft>
                <a:spcPts val="0"/>
              </a:spcAft>
              <a:buNone/>
            </a:pPr>
            <a:r>
              <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50"/>
          <p:cNvSpPr txBox="1"/>
          <p:nvPr>
            <p:ph idx="1" type="body"/>
          </p:nvPr>
        </p:nvSpPr>
        <p:spPr>
          <a:xfrm>
            <a:off x="311700" y="1152475"/>
            <a:ext cx="3999900" cy="3416400"/>
          </a:xfrm>
          <a:prstGeom prst="rect">
            <a:avLst/>
          </a:prstGeom>
        </p:spPr>
        <p:txBody>
          <a:bodyPr anchorCtr="0" anchor="t" bIns="91425" lIns="91425" spcFirstLastPara="1" rIns="91425" wrap="square" tIns="91425">
            <a:normAutofit fontScale="62500" lnSpcReduction="10000"/>
          </a:bodyPr>
          <a:lstStyle/>
          <a:p>
            <a:pPr indent="0" lvl="0" marL="0" rtl="0" algn="l">
              <a:spcBef>
                <a:spcPts val="0"/>
              </a:spcBef>
              <a:spcAft>
                <a:spcPts val="0"/>
              </a:spcAft>
              <a:buNone/>
            </a:pPr>
            <a:r>
              <a:rPr i="1" lang="fr" u="sng"/>
              <a:t>Muhammad ne peut être le paraclet car il n’est pas un esprit.</a:t>
            </a:r>
            <a:endParaRPr i="1" u="sng"/>
          </a:p>
          <a:p>
            <a:pPr indent="0" lvl="0" marL="0" rtl="0" algn="l">
              <a:spcBef>
                <a:spcPts val="1200"/>
              </a:spcBef>
              <a:spcAft>
                <a:spcPts val="0"/>
              </a:spcAft>
              <a:buNone/>
            </a:pPr>
            <a:r>
              <a:rPr b="1" lang="fr"/>
              <a:t>Argument 1 / Insistance</a:t>
            </a:r>
            <a:endParaRPr b="1"/>
          </a:p>
          <a:p>
            <a:pPr indent="0" lvl="0" marL="0" rtl="0" algn="l">
              <a:spcBef>
                <a:spcPts val="1200"/>
              </a:spcBef>
              <a:spcAft>
                <a:spcPts val="0"/>
              </a:spcAft>
              <a:buNone/>
            </a:pPr>
            <a:r>
              <a:rPr lang="fr"/>
              <a:t>Jésus insiste 4 fois sur le fait que le Paraclet est un esprit</a:t>
            </a:r>
            <a:endParaRPr/>
          </a:p>
          <a:p>
            <a:pPr indent="0" lvl="0" marL="0" rtl="0" algn="l">
              <a:spcBef>
                <a:spcPts val="1200"/>
              </a:spcBef>
              <a:spcAft>
                <a:spcPts val="0"/>
              </a:spcAft>
              <a:buNone/>
            </a:pPr>
            <a:r>
              <a:rPr b="1" lang="fr"/>
              <a:t>Argument 2 / Doublons</a:t>
            </a:r>
            <a:endParaRPr b="1"/>
          </a:p>
          <a:p>
            <a:pPr indent="0" lvl="0" marL="0" rtl="0" algn="l">
              <a:spcBef>
                <a:spcPts val="1200"/>
              </a:spcBef>
              <a:spcAft>
                <a:spcPts val="0"/>
              </a:spcAft>
              <a:buNone/>
            </a:pPr>
            <a:r>
              <a:rPr lang="fr"/>
              <a:t>Il ne </a:t>
            </a:r>
            <a:r>
              <a:rPr lang="fr"/>
              <a:t>peut</a:t>
            </a:r>
            <a:r>
              <a:rPr lang="fr"/>
              <a:t> y avoir deux Esprit Saint</a:t>
            </a:r>
            <a:endParaRPr/>
          </a:p>
          <a:p>
            <a:pPr indent="0" lvl="0" marL="0" rtl="0" algn="l">
              <a:spcBef>
                <a:spcPts val="1200"/>
              </a:spcBef>
              <a:spcAft>
                <a:spcPts val="0"/>
              </a:spcAft>
              <a:buNone/>
            </a:pPr>
            <a:r>
              <a:rPr b="1" lang="fr"/>
              <a:t>Argument 3 / Acquis</a:t>
            </a:r>
            <a:endParaRPr b="1"/>
          </a:p>
          <a:p>
            <a:pPr indent="0" lvl="0" marL="0" rtl="0" algn="l">
              <a:spcBef>
                <a:spcPts val="1200"/>
              </a:spcBef>
              <a:spcAft>
                <a:spcPts val="0"/>
              </a:spcAft>
              <a:buClr>
                <a:schemeClr val="dk1"/>
              </a:buClr>
              <a:buSzPct val="78571"/>
              <a:buFont typeface="Arial"/>
              <a:buNone/>
            </a:pPr>
            <a:r>
              <a:rPr lang="fr"/>
              <a:t>Jésus dit du paraclet (Jn 14:17) qu’il sera :</a:t>
            </a:r>
            <a:endParaRPr/>
          </a:p>
          <a:p>
            <a:pPr indent="-284162" lvl="0" marL="457200" rtl="0" algn="l">
              <a:spcBef>
                <a:spcPts val="1200"/>
              </a:spcBef>
              <a:spcAft>
                <a:spcPts val="0"/>
              </a:spcAft>
              <a:buSzPct val="100000"/>
              <a:buChar char="●"/>
            </a:pPr>
            <a:r>
              <a:rPr lang="fr"/>
              <a:t>reçus/acquis (labein λαβεῖν)</a:t>
            </a:r>
            <a:endParaRPr/>
          </a:p>
          <a:p>
            <a:pPr indent="-284162" lvl="0" marL="457200" rtl="0" algn="l">
              <a:spcBef>
                <a:spcPts val="0"/>
              </a:spcBef>
              <a:spcAft>
                <a:spcPts val="0"/>
              </a:spcAft>
              <a:buSzPct val="100000"/>
              <a:buChar char="●"/>
            </a:pPr>
            <a:r>
              <a:rPr lang="fr"/>
              <a:t>dans les apôtres (en hymin ἐν ὑμῖν)</a:t>
            </a:r>
            <a:endParaRPr/>
          </a:p>
          <a:p>
            <a:pPr indent="0" lvl="0" marL="0" rtl="0" algn="l">
              <a:spcBef>
                <a:spcPts val="1200"/>
              </a:spcBef>
              <a:spcAft>
                <a:spcPts val="0"/>
              </a:spcAft>
              <a:buNone/>
            </a:pPr>
            <a:r>
              <a:rPr lang="fr"/>
              <a:t>🔺Pré-shoot: La parabole du Cep est une parabole</a:t>
            </a:r>
            <a:endParaRPr/>
          </a:p>
          <a:p>
            <a:pPr indent="0" lvl="0" marL="0" rtl="0" algn="l">
              <a:spcBef>
                <a:spcPts val="1200"/>
              </a:spcBef>
              <a:spcAft>
                <a:spcPts val="0"/>
              </a:spcAft>
              <a:buNone/>
            </a:pPr>
            <a:r>
              <a:rPr b="1" lang="fr"/>
              <a:t>Argument 3 / Provient du Père</a:t>
            </a:r>
            <a:endParaRPr b="1"/>
          </a:p>
          <a:p>
            <a:pPr indent="0" lvl="0" marL="0" rtl="0" algn="l">
              <a:spcBef>
                <a:spcPts val="1200"/>
              </a:spcBef>
              <a:spcAft>
                <a:spcPts val="1200"/>
              </a:spcAft>
              <a:buNone/>
            </a:pPr>
            <a:r>
              <a:rPr lang="fr"/>
              <a:t>Vient du Père, part de chez le Père avec une suggestion d'union de lieu</a:t>
            </a:r>
            <a:endParaRPr/>
          </a:p>
        </p:txBody>
      </p:sp>
      <p:sp>
        <p:nvSpPr>
          <p:cNvPr id="283" name="Google Shape;283;p5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Thèse 2 / Incorporel</a:t>
            </a:r>
            <a:endParaRPr/>
          </a:p>
        </p:txBody>
      </p:sp>
      <p:sp>
        <p:nvSpPr>
          <p:cNvPr id="284" name="Google Shape;284;p50"/>
          <p:cNvSpPr txBox="1"/>
          <p:nvPr>
            <p:ph idx="2" type="body"/>
          </p:nvPr>
        </p:nvSpPr>
        <p:spPr>
          <a:xfrm>
            <a:off x="4832400" y="445025"/>
            <a:ext cx="3999900" cy="323100"/>
          </a:xfrm>
          <a:prstGeom prst="rect">
            <a:avLst/>
          </a:prstGeom>
        </p:spPr>
        <p:txBody>
          <a:bodyPr anchorCtr="0" anchor="t" bIns="91425" lIns="91425" spcFirstLastPara="1" rIns="91425" wrap="square" tIns="91425">
            <a:spAutoFit/>
          </a:bodyPr>
          <a:lstStyle/>
          <a:p>
            <a:pPr indent="0" lvl="0" marL="0" rtl="0" algn="l">
              <a:spcBef>
                <a:spcPts val="0"/>
              </a:spcBef>
              <a:spcAft>
                <a:spcPts val="1200"/>
              </a:spcAft>
              <a:buNone/>
            </a:pPr>
            <a:r>
              <a:rPr i="1" lang="fr" sz="900" u="sng"/>
              <a:t>Muhammad ne peut être le paraclet car il ne provient pas du Père.</a:t>
            </a:r>
            <a:endParaRPr sz="900"/>
          </a:p>
        </p:txBody>
      </p:sp>
      <p:pic>
        <p:nvPicPr>
          <p:cNvPr id="285" name="Google Shape;285;p50"/>
          <p:cNvPicPr preferRelativeResize="0"/>
          <p:nvPr/>
        </p:nvPicPr>
        <p:blipFill>
          <a:blip r:embed="rId3">
            <a:alphaModFix/>
          </a:blip>
          <a:stretch>
            <a:fillRect/>
          </a:stretch>
        </p:blipFill>
        <p:spPr>
          <a:xfrm>
            <a:off x="5104800" y="768125"/>
            <a:ext cx="3455102" cy="4123551"/>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5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fr"/>
              <a:t>Thèse 2 / Incorporel</a:t>
            </a:r>
            <a:endParaRPr/>
          </a:p>
          <a:p>
            <a:pPr indent="0" lvl="0" marL="0" rtl="0" algn="l">
              <a:spcBef>
                <a:spcPts val="0"/>
              </a:spcBef>
              <a:spcAft>
                <a:spcPts val="0"/>
              </a:spcAft>
              <a:buClr>
                <a:schemeClr val="dk1"/>
              </a:buClr>
              <a:buSzPct val="39285"/>
              <a:buFont typeface="Arial"/>
              <a:buNone/>
            </a:pPr>
            <a:r>
              <a:t/>
            </a:r>
            <a:endParaRPr/>
          </a:p>
          <a:p>
            <a:pPr indent="0" lvl="0" marL="0" rtl="0" algn="l">
              <a:spcBef>
                <a:spcPts val="0"/>
              </a:spcBef>
              <a:spcAft>
                <a:spcPts val="0"/>
              </a:spcAft>
              <a:buNone/>
            </a:pPr>
            <a:r>
              <a:t/>
            </a:r>
            <a:endParaRPr/>
          </a:p>
        </p:txBody>
      </p:sp>
      <p:sp>
        <p:nvSpPr>
          <p:cNvPr id="291" name="Google Shape;291;p51"/>
          <p:cNvSpPr txBox="1"/>
          <p:nvPr>
            <p:ph idx="1" type="body"/>
          </p:nvPr>
        </p:nvSpPr>
        <p:spPr>
          <a:xfrm>
            <a:off x="311700" y="1152475"/>
            <a:ext cx="3999900" cy="341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Clr>
                <a:schemeClr val="dk1"/>
              </a:buClr>
              <a:buSzPct val="78571"/>
              <a:buFont typeface="Arial"/>
              <a:buNone/>
            </a:pPr>
            <a:r>
              <a:rPr b="1" lang="fr"/>
              <a:t>Argument 5 / Pas un envoyé</a:t>
            </a:r>
            <a:endParaRPr b="1"/>
          </a:p>
          <a:p>
            <a:pPr indent="0" lvl="0" marL="0" rtl="0" algn="l">
              <a:spcBef>
                <a:spcPts val="1200"/>
              </a:spcBef>
              <a:spcAft>
                <a:spcPts val="0"/>
              </a:spcAft>
              <a:buClr>
                <a:schemeClr val="dk1"/>
              </a:buClr>
              <a:buSzPct val="78571"/>
              <a:buFont typeface="Arial"/>
              <a:buNone/>
            </a:pPr>
            <a:r>
              <a:rPr lang="fr"/>
              <a:t>Si le paraclet aurait était un prophètes, </a:t>
            </a:r>
            <a:r>
              <a:rPr b="1" lang="fr"/>
              <a:t>Jean aurait pu utiliser le mot</a:t>
            </a:r>
            <a:r>
              <a:rPr lang="fr"/>
              <a:t> ἀποστέλλω (apostello) comme il l’a fait pour </a:t>
            </a:r>
            <a:r>
              <a:rPr b="1" lang="fr"/>
              <a:t>designer des envoyé</a:t>
            </a:r>
            <a:r>
              <a:rPr lang="fr"/>
              <a:t> comme :</a:t>
            </a:r>
            <a:endParaRPr/>
          </a:p>
          <a:p>
            <a:pPr indent="-310832" lvl="0" marL="457200" rtl="0" algn="l">
              <a:spcBef>
                <a:spcPts val="1200"/>
              </a:spcBef>
              <a:spcAft>
                <a:spcPts val="0"/>
              </a:spcAft>
              <a:buSzPct val="100000"/>
              <a:buChar char="●"/>
            </a:pPr>
            <a:r>
              <a:rPr lang="fr"/>
              <a:t>Jean Baptiste</a:t>
            </a:r>
            <a:endParaRPr/>
          </a:p>
          <a:p>
            <a:pPr indent="-310832" lvl="0" marL="457200" rtl="0" algn="l">
              <a:spcBef>
                <a:spcPts val="0"/>
              </a:spcBef>
              <a:spcAft>
                <a:spcPts val="0"/>
              </a:spcAft>
              <a:buSzPct val="100000"/>
              <a:buChar char="●"/>
            </a:pPr>
            <a:r>
              <a:rPr lang="fr"/>
              <a:t>Jésus</a:t>
            </a:r>
            <a:endParaRPr/>
          </a:p>
          <a:p>
            <a:pPr indent="-310832" lvl="0" marL="457200" rtl="0" algn="l">
              <a:spcBef>
                <a:spcPts val="0"/>
              </a:spcBef>
              <a:spcAft>
                <a:spcPts val="0"/>
              </a:spcAft>
              <a:buSzPct val="100000"/>
              <a:buChar char="●"/>
            </a:pPr>
            <a:r>
              <a:rPr lang="fr"/>
              <a:t>Des sacrificateurs</a:t>
            </a:r>
            <a:endParaRPr/>
          </a:p>
          <a:p>
            <a:pPr indent="-310832" lvl="0" marL="457200" rtl="0" algn="l">
              <a:spcBef>
                <a:spcPts val="0"/>
              </a:spcBef>
              <a:spcAft>
                <a:spcPts val="0"/>
              </a:spcAft>
              <a:buSzPct val="100000"/>
              <a:buChar char="●"/>
            </a:pPr>
            <a:r>
              <a:rPr lang="fr"/>
              <a:t>Des lévites</a:t>
            </a:r>
            <a:endParaRPr/>
          </a:p>
          <a:p>
            <a:pPr indent="-310832" lvl="0" marL="457200" rtl="0" algn="l">
              <a:spcBef>
                <a:spcPts val="0"/>
              </a:spcBef>
              <a:spcAft>
                <a:spcPts val="0"/>
              </a:spcAft>
              <a:buSzPct val="100000"/>
              <a:buChar char="●"/>
            </a:pPr>
            <a:r>
              <a:rPr lang="fr"/>
              <a:t>Des pharisiens</a:t>
            </a:r>
            <a:endParaRPr/>
          </a:p>
          <a:p>
            <a:pPr indent="-310832" lvl="0" marL="457200" rtl="0" algn="l">
              <a:spcBef>
                <a:spcPts val="0"/>
              </a:spcBef>
              <a:spcAft>
                <a:spcPts val="0"/>
              </a:spcAft>
              <a:buSzPct val="100000"/>
              <a:buChar char="●"/>
            </a:pPr>
            <a:r>
              <a:rPr lang="fr"/>
              <a:t>Des huissiers </a:t>
            </a:r>
            <a:endParaRPr/>
          </a:p>
          <a:p>
            <a:pPr indent="-310832" lvl="0" marL="457200" rtl="0" algn="l">
              <a:spcBef>
                <a:spcPts val="0"/>
              </a:spcBef>
              <a:spcAft>
                <a:spcPts val="0"/>
              </a:spcAft>
              <a:buSzPct val="100000"/>
              <a:buChar char="●"/>
            </a:pPr>
            <a:r>
              <a:rPr lang="fr"/>
              <a:t>Les apôtres</a:t>
            </a:r>
            <a:endParaRPr/>
          </a:p>
          <a:p>
            <a:pPr indent="0" lvl="0" marL="0" rtl="0" algn="l">
              <a:spcBef>
                <a:spcPts val="1200"/>
              </a:spcBef>
              <a:spcAft>
                <a:spcPts val="1200"/>
              </a:spcAft>
              <a:buNone/>
            </a:pPr>
            <a:r>
              <a:rPr lang="fr"/>
              <a:t>Mais il ne l’a </a:t>
            </a:r>
            <a:r>
              <a:rPr b="1" lang="fr"/>
              <a:t>jamais utilisé ce mot pour le Saint Esprit ni le Paraclet.</a:t>
            </a:r>
            <a:endParaRPr/>
          </a:p>
        </p:txBody>
      </p:sp>
      <p:sp>
        <p:nvSpPr>
          <p:cNvPr id="292" name="Google Shape;292;p51"/>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b="1" lang="fr"/>
              <a:t>Argument 6 / Eternel</a:t>
            </a:r>
            <a:endParaRPr b="1"/>
          </a:p>
          <a:p>
            <a:pPr indent="0" lvl="0" marL="0" rtl="0" algn="l">
              <a:spcBef>
                <a:spcPts val="1200"/>
              </a:spcBef>
              <a:spcAft>
                <a:spcPts val="0"/>
              </a:spcAft>
              <a:buClr>
                <a:schemeClr val="dk1"/>
              </a:buClr>
              <a:buSzPts val="1100"/>
              <a:buFont typeface="Arial"/>
              <a:buNone/>
            </a:pPr>
            <a:r>
              <a:rPr lang="fr">
                <a:solidFill>
                  <a:srgbClr val="CDA625"/>
                </a:solidFill>
              </a:rPr>
              <a:t>Jean 14:16</a:t>
            </a:r>
            <a:endParaRPr>
              <a:solidFill>
                <a:srgbClr val="CDA625"/>
              </a:solidFill>
            </a:endParaRPr>
          </a:p>
          <a:p>
            <a:pPr indent="0" lvl="0" marL="457200" rtl="0" algn="l">
              <a:spcBef>
                <a:spcPts val="1200"/>
              </a:spcBef>
              <a:spcAft>
                <a:spcPts val="0"/>
              </a:spcAft>
              <a:buClr>
                <a:schemeClr val="dk1"/>
              </a:buClr>
              <a:buSzPts val="1100"/>
              <a:buFont typeface="Arial"/>
              <a:buNone/>
            </a:pPr>
            <a:r>
              <a:rPr lang="fr"/>
              <a:t>Et moi, je prierai le Père, et il vous donnera un autre consolateur, afin qu'il (Paraclet) demeure éternellement avec vous,</a:t>
            </a:r>
            <a:endParaRPr/>
          </a:p>
          <a:p>
            <a:pPr indent="0" lvl="0" marL="0" rtl="0" algn="l">
              <a:spcBef>
                <a:spcPts val="1200"/>
              </a:spcBef>
              <a:spcAft>
                <a:spcPts val="0"/>
              </a:spcAft>
              <a:buClr>
                <a:schemeClr val="dk1"/>
              </a:buClr>
              <a:buSzPts val="1100"/>
              <a:buFont typeface="Arial"/>
              <a:buNone/>
            </a:pPr>
            <a:r>
              <a:rPr lang="fr"/>
              <a:t>Le Paraclet est éternel, Muhammad ne l'est pas.</a:t>
            </a:r>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fr"/>
              <a:t>Définitions &amp; Étymologies</a:t>
            </a:r>
            <a:endParaRPr/>
          </a:p>
          <a:p>
            <a:pPr indent="0" lvl="0" marL="0" rtl="0" algn="l">
              <a:spcBef>
                <a:spcPts val="0"/>
              </a:spcBef>
              <a:spcAft>
                <a:spcPts val="0"/>
              </a:spcAft>
              <a:buClr>
                <a:schemeClr val="dk1"/>
              </a:buClr>
              <a:buSzPct val="39285"/>
              <a:buFont typeface="Arial"/>
              <a:buNone/>
            </a:pPr>
            <a:r>
              <a:t/>
            </a:r>
            <a:endParaRPr/>
          </a:p>
          <a:p>
            <a:pPr indent="0" lvl="0" marL="0" rtl="0" algn="l">
              <a:spcBef>
                <a:spcPts val="0"/>
              </a:spcBef>
              <a:spcAft>
                <a:spcPts val="0"/>
              </a:spcAft>
              <a:buNone/>
            </a:pPr>
            <a:r>
              <a:t/>
            </a:r>
            <a:endParaRPr/>
          </a:p>
        </p:txBody>
      </p:sp>
      <p:sp>
        <p:nvSpPr>
          <p:cNvPr id="75" name="Google Shape;75;p16"/>
          <p:cNvSpPr txBox="1"/>
          <p:nvPr>
            <p:ph idx="1" type="body"/>
          </p:nvPr>
        </p:nvSpPr>
        <p:spPr>
          <a:xfrm>
            <a:off x="311700" y="1630650"/>
            <a:ext cx="3999900" cy="1882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b="1" lang="fr"/>
              <a:t>Παρά (pará)</a:t>
            </a:r>
            <a:endParaRPr b="1"/>
          </a:p>
          <a:p>
            <a:pPr indent="0" lvl="0" marL="0" rtl="0" algn="l">
              <a:spcBef>
                <a:spcPts val="1200"/>
              </a:spcBef>
              <a:spcAft>
                <a:spcPts val="0"/>
              </a:spcAft>
              <a:buNone/>
            </a:pPr>
            <a:r>
              <a:rPr lang="fr"/>
              <a:t>Auprès de, à côté de</a:t>
            </a:r>
            <a:endParaRPr/>
          </a:p>
          <a:p>
            <a:pPr indent="0" lvl="0" marL="0" rtl="0" algn="l">
              <a:spcBef>
                <a:spcPts val="1200"/>
              </a:spcBef>
              <a:spcAft>
                <a:spcPts val="0"/>
              </a:spcAft>
              <a:buNone/>
            </a:pPr>
            <a:r>
              <a:rPr b="1" lang="fr"/>
              <a:t>κλητος (klêtós)</a:t>
            </a:r>
            <a:endParaRPr b="1"/>
          </a:p>
          <a:p>
            <a:pPr indent="0" lvl="0" marL="0" rtl="0" algn="l">
              <a:spcBef>
                <a:spcPts val="1200"/>
              </a:spcBef>
              <a:spcAft>
                <a:spcPts val="1200"/>
              </a:spcAft>
              <a:buNone/>
            </a:pPr>
            <a:r>
              <a:rPr lang="fr"/>
              <a:t>Invité, appelé, choisi, invoqué, convoqué au tribunal</a:t>
            </a:r>
            <a:endParaRPr/>
          </a:p>
        </p:txBody>
      </p:sp>
      <p:sp>
        <p:nvSpPr>
          <p:cNvPr id="76" name="Google Shape;76;p16"/>
          <p:cNvSpPr txBox="1"/>
          <p:nvPr>
            <p:ph idx="2" type="body"/>
          </p:nvPr>
        </p:nvSpPr>
        <p:spPr>
          <a:xfrm>
            <a:off x="4832400" y="1630650"/>
            <a:ext cx="3999900" cy="1882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b="1" lang="fr"/>
              <a:t>περί (peri)</a:t>
            </a:r>
            <a:endParaRPr b="1"/>
          </a:p>
          <a:p>
            <a:pPr indent="0" lvl="0" marL="0" rtl="0" algn="l">
              <a:spcBef>
                <a:spcPts val="1200"/>
              </a:spcBef>
              <a:spcAft>
                <a:spcPts val="0"/>
              </a:spcAft>
              <a:buClr>
                <a:schemeClr val="dk1"/>
              </a:buClr>
              <a:buSzPts val="1100"/>
              <a:buFont typeface="Arial"/>
              <a:buNone/>
            </a:pPr>
            <a:r>
              <a:rPr lang="fr"/>
              <a:t>Tout autour, tout autour</a:t>
            </a:r>
            <a:endParaRPr/>
          </a:p>
          <a:p>
            <a:pPr indent="0" lvl="0" marL="0" rtl="0" algn="l">
              <a:spcBef>
                <a:spcPts val="1200"/>
              </a:spcBef>
              <a:spcAft>
                <a:spcPts val="0"/>
              </a:spcAft>
              <a:buClr>
                <a:schemeClr val="dk1"/>
              </a:buClr>
              <a:buSzPts val="1100"/>
              <a:buFont typeface="Arial"/>
              <a:buNone/>
            </a:pPr>
            <a:r>
              <a:rPr b="1" lang="fr"/>
              <a:t>κλυτος (klutós)</a:t>
            </a:r>
            <a:endParaRPr b="1"/>
          </a:p>
          <a:p>
            <a:pPr indent="0" lvl="0" marL="0" rtl="0" algn="l">
              <a:spcBef>
                <a:spcPts val="1200"/>
              </a:spcBef>
              <a:spcAft>
                <a:spcPts val="1200"/>
              </a:spcAft>
              <a:buClr>
                <a:schemeClr val="dk1"/>
              </a:buClr>
              <a:buSzPts val="1100"/>
              <a:buFont typeface="Arial"/>
              <a:buNone/>
            </a:pPr>
            <a:r>
              <a:rPr lang="fr"/>
              <a:t>Renommé, glorieux</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5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Thèse 3 / Paroles de Jésus</a:t>
            </a:r>
            <a:endParaRPr/>
          </a:p>
        </p:txBody>
      </p:sp>
      <p:sp>
        <p:nvSpPr>
          <p:cNvPr id="298" name="Google Shape;298;p5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i="1" lang="fr" u="sng"/>
              <a:t>Muhammad ne peut être le paraclet car il ne rappelle pas les paroles de Jésus.</a:t>
            </a:r>
            <a:endParaRPr/>
          </a:p>
          <a:p>
            <a:pPr indent="0" lvl="0" marL="0" rtl="0" algn="l">
              <a:spcBef>
                <a:spcPts val="1200"/>
              </a:spcBef>
              <a:spcAft>
                <a:spcPts val="0"/>
              </a:spcAft>
              <a:buNone/>
            </a:pPr>
            <a:r>
              <a:t/>
            </a:r>
            <a:endParaRPr/>
          </a:p>
          <a:p>
            <a:pPr indent="0" lvl="0" marL="457200" rtl="0" algn="l">
              <a:spcBef>
                <a:spcPts val="1200"/>
              </a:spcBef>
              <a:spcAft>
                <a:spcPts val="0"/>
              </a:spcAft>
              <a:buNone/>
            </a:pPr>
            <a:r>
              <a:rPr lang="fr"/>
              <a:t>Le dilemme de l'adultère</a:t>
            </a:r>
            <a:endParaRPr/>
          </a:p>
          <a:p>
            <a:pPr indent="0" lvl="0" marL="457200" rtl="0" algn="l">
              <a:spcBef>
                <a:spcPts val="1200"/>
              </a:spcBef>
              <a:spcAft>
                <a:spcPts val="0"/>
              </a:spcAft>
              <a:buNone/>
            </a:pPr>
            <a:r>
              <a:rPr lang="fr"/>
              <a:t>Le dilemme du Paradis</a:t>
            </a:r>
            <a:endParaRPr/>
          </a:p>
          <a:p>
            <a:pPr indent="0" lvl="0" marL="457200" rtl="0" algn="l">
              <a:spcBef>
                <a:spcPts val="1200"/>
              </a:spcBef>
              <a:spcAft>
                <a:spcPts val="0"/>
              </a:spcAft>
              <a:buNone/>
            </a:pPr>
            <a:r>
              <a:rPr lang="fr"/>
              <a:t>Le dilemme de la Crucifixion</a:t>
            </a:r>
            <a:endParaRPr/>
          </a:p>
          <a:p>
            <a:pPr indent="0" lvl="0" marL="457200" rtl="0" algn="l">
              <a:spcBef>
                <a:spcPts val="1200"/>
              </a:spcBef>
              <a:spcAft>
                <a:spcPts val="0"/>
              </a:spcAft>
              <a:buNone/>
            </a:pPr>
            <a:r>
              <a:rPr lang="fr"/>
              <a:t>Le dilemme du Fils de Dieu</a:t>
            </a:r>
            <a:endParaRPr/>
          </a:p>
          <a:p>
            <a:pPr indent="0" lvl="0" marL="457200" rtl="0" algn="l">
              <a:spcBef>
                <a:spcPts val="1200"/>
              </a:spcBef>
              <a:spcAft>
                <a:spcPts val="0"/>
              </a:spcAft>
              <a:buNone/>
            </a:pPr>
            <a:r>
              <a:rPr lang="fr"/>
              <a:t>Le dilemme du Fils de l’Eucharistie</a:t>
            </a:r>
            <a:endParaRPr/>
          </a:p>
          <a:p>
            <a:pPr indent="0" lvl="0" marL="457200" rtl="0" algn="l">
              <a:spcBef>
                <a:spcPts val="1200"/>
              </a:spcBef>
              <a:spcAft>
                <a:spcPts val="1200"/>
              </a:spcAft>
              <a:buNone/>
            </a:pPr>
            <a:r>
              <a:rPr lang="fr"/>
              <a:t>Le dilemme du Baptême</a:t>
            </a:r>
            <a:endParaRPr/>
          </a:p>
        </p:txBody>
      </p:sp>
      <p:pic>
        <p:nvPicPr>
          <p:cNvPr id="299" name="Google Shape;299;p52"/>
          <p:cNvPicPr preferRelativeResize="0"/>
          <p:nvPr/>
        </p:nvPicPr>
        <p:blipFill>
          <a:blip r:embed="rId3">
            <a:alphaModFix/>
          </a:blip>
          <a:stretch>
            <a:fillRect/>
          </a:stretch>
        </p:blipFill>
        <p:spPr>
          <a:xfrm rot="861258">
            <a:off x="6351726" y="1926244"/>
            <a:ext cx="2046449" cy="2894421"/>
          </a:xfrm>
          <a:prstGeom prst="rect">
            <a:avLst/>
          </a:prstGeom>
          <a:noFill/>
          <a:ln cap="flat" cmpd="sng" w="9525">
            <a:solidFill>
              <a:schemeClr val="dk2"/>
            </a:solidFill>
            <a:prstDash val="solid"/>
            <a:round/>
            <a:headEnd len="sm" w="sm" type="none"/>
            <a:tailEnd len="sm" w="sm" type="none"/>
          </a:ln>
        </p:spPr>
      </p:pic>
      <p:pic>
        <p:nvPicPr>
          <p:cNvPr id="300" name="Google Shape;300;p52"/>
          <p:cNvPicPr preferRelativeResize="0"/>
          <p:nvPr/>
        </p:nvPicPr>
        <p:blipFill>
          <a:blip r:embed="rId4">
            <a:alphaModFix/>
          </a:blip>
          <a:stretch>
            <a:fillRect/>
          </a:stretch>
        </p:blipFill>
        <p:spPr>
          <a:xfrm rot="-658988">
            <a:off x="5430025" y="1928128"/>
            <a:ext cx="1938899" cy="2742347"/>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5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fr"/>
              <a:t>Thèse 3 / Paroles de Jésus</a:t>
            </a:r>
            <a:endParaRPr/>
          </a:p>
          <a:p>
            <a:pPr indent="0" lvl="0" marL="0" rtl="0" algn="l">
              <a:spcBef>
                <a:spcPts val="0"/>
              </a:spcBef>
              <a:spcAft>
                <a:spcPts val="0"/>
              </a:spcAft>
              <a:buClr>
                <a:schemeClr val="dk1"/>
              </a:buClr>
              <a:buSzPct val="39285"/>
              <a:buFont typeface="Arial"/>
              <a:buNone/>
            </a:pPr>
            <a:r>
              <a:t/>
            </a:r>
            <a:endParaRPr/>
          </a:p>
          <a:p>
            <a:pPr indent="0" lvl="0" marL="0" rtl="0" algn="l">
              <a:spcBef>
                <a:spcPts val="0"/>
              </a:spcBef>
              <a:spcAft>
                <a:spcPts val="0"/>
              </a:spcAft>
              <a:buClr>
                <a:schemeClr val="dk1"/>
              </a:buClr>
              <a:buSzPct val="39285"/>
              <a:buFont typeface="Arial"/>
              <a:buNone/>
            </a:pPr>
            <a:r>
              <a:t/>
            </a:r>
            <a:endParaRPr/>
          </a:p>
          <a:p>
            <a:pPr indent="0" lvl="0" marL="0" rtl="0" algn="l">
              <a:spcBef>
                <a:spcPts val="0"/>
              </a:spcBef>
              <a:spcAft>
                <a:spcPts val="0"/>
              </a:spcAft>
              <a:buClr>
                <a:schemeClr val="dk1"/>
              </a:buClr>
              <a:buSzPct val="39285"/>
              <a:buFont typeface="Arial"/>
              <a:buNone/>
            </a:pPr>
            <a:r>
              <a:t/>
            </a:r>
            <a:endParaRPr/>
          </a:p>
          <a:p>
            <a:pPr indent="0" lvl="0" marL="0" rtl="0" algn="l">
              <a:spcBef>
                <a:spcPts val="0"/>
              </a:spcBef>
              <a:spcAft>
                <a:spcPts val="0"/>
              </a:spcAft>
              <a:buNone/>
            </a:pPr>
            <a:r>
              <a:t/>
            </a:r>
            <a:endParaRPr/>
          </a:p>
        </p:txBody>
      </p:sp>
      <p:sp>
        <p:nvSpPr>
          <p:cNvPr id="306" name="Google Shape;306;p5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7500" lnSpcReduction="20000"/>
          </a:bodyPr>
          <a:lstStyle/>
          <a:p>
            <a:pPr indent="0" lvl="0" marL="0" rtl="0" algn="ctr">
              <a:spcBef>
                <a:spcPts val="0"/>
              </a:spcBef>
              <a:spcAft>
                <a:spcPts val="0"/>
              </a:spcAft>
              <a:buClr>
                <a:schemeClr val="dk1"/>
              </a:buClr>
              <a:buSzPct val="61111"/>
              <a:buFont typeface="Arial"/>
              <a:buNone/>
            </a:pPr>
            <a:r>
              <a:rPr b="1" lang="fr"/>
              <a:t>Honneurs</a:t>
            </a:r>
            <a:endParaRPr b="1"/>
          </a:p>
          <a:p>
            <a:pPr indent="0" lvl="0" marL="0" rtl="0" algn="l">
              <a:spcBef>
                <a:spcPts val="1200"/>
              </a:spcBef>
              <a:spcAft>
                <a:spcPts val="0"/>
              </a:spcAft>
              <a:buClr>
                <a:schemeClr val="dk1"/>
              </a:buClr>
              <a:buSzPct val="61111"/>
              <a:buFont typeface="Arial"/>
              <a:buNone/>
            </a:pPr>
            <a:r>
              <a:rPr lang="fr">
                <a:solidFill>
                  <a:srgbClr val="CDA625"/>
                </a:solidFill>
              </a:rPr>
              <a:t>Jean 5:23</a:t>
            </a:r>
            <a:endParaRPr>
              <a:solidFill>
                <a:srgbClr val="CDA625"/>
              </a:solidFill>
            </a:endParaRPr>
          </a:p>
          <a:p>
            <a:pPr indent="0" lvl="0" marL="457200" rtl="0" algn="l">
              <a:spcBef>
                <a:spcPts val="1200"/>
              </a:spcBef>
              <a:spcAft>
                <a:spcPts val="0"/>
              </a:spcAft>
              <a:buNone/>
            </a:pPr>
            <a:r>
              <a:rPr lang="fr"/>
              <a:t>afin que tous honorent le Fils comme ils honorent le Père. Celui qui n'honore pas le Fils n'honore pas le Père qui l'a envoyé.</a:t>
            </a:r>
            <a:endParaRPr/>
          </a:p>
          <a:p>
            <a:pPr indent="0" lvl="0" marL="0" rtl="0" algn="l">
              <a:spcBef>
                <a:spcPts val="1200"/>
              </a:spcBef>
              <a:spcAft>
                <a:spcPts val="0"/>
              </a:spcAft>
              <a:buNone/>
            </a:pPr>
            <a:r>
              <a:rPr lang="fr">
                <a:solidFill>
                  <a:srgbClr val="CDA625"/>
                </a:solidFill>
              </a:rPr>
              <a:t>Coran 19:35</a:t>
            </a:r>
            <a:endParaRPr>
              <a:solidFill>
                <a:srgbClr val="CDA625"/>
              </a:solidFill>
            </a:endParaRPr>
          </a:p>
          <a:p>
            <a:pPr indent="0" lvl="0" marL="457200" rtl="0" algn="l">
              <a:spcBef>
                <a:spcPts val="1200"/>
              </a:spcBef>
              <a:spcAft>
                <a:spcPts val="0"/>
              </a:spcAft>
              <a:buNone/>
            </a:pPr>
            <a:r>
              <a:rPr lang="fr"/>
              <a:t>Il ne convient pas à Allah de S´attribuer un fils. Gloire et Pureté à Lui ! Quand Il décide d´une chose, Il dit seulement : "Soi ! " et elle est.</a:t>
            </a:r>
            <a:endParaRPr/>
          </a:p>
          <a:p>
            <a:pPr indent="0" lvl="0" marL="457200" rtl="0" algn="l">
              <a:spcBef>
                <a:spcPts val="1200"/>
              </a:spcBef>
              <a:spcAft>
                <a:spcPts val="0"/>
              </a:spcAft>
              <a:buNone/>
            </a:pPr>
            <a:r>
              <a:t/>
            </a:r>
            <a:endParaRPr/>
          </a:p>
          <a:p>
            <a:pPr indent="0" lvl="0" marL="457200" rtl="0" algn="l">
              <a:spcBef>
                <a:spcPts val="1200"/>
              </a:spcBef>
              <a:spcAft>
                <a:spcPts val="0"/>
              </a:spcAft>
              <a:buClr>
                <a:schemeClr val="dk1"/>
              </a:buClr>
              <a:buSzPct val="61111"/>
              <a:buFont typeface="Arial"/>
              <a:buNone/>
            </a:pPr>
            <a:r>
              <a:t/>
            </a:r>
            <a:endParaRPr/>
          </a:p>
          <a:p>
            <a:pPr indent="0" lvl="0" marL="0" rtl="0" algn="l">
              <a:spcBef>
                <a:spcPts val="1200"/>
              </a:spcBef>
              <a:spcAft>
                <a:spcPts val="1200"/>
              </a:spcAft>
              <a:buNone/>
            </a:pPr>
            <a:r>
              <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5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Thèse 4 / Doublons</a:t>
            </a:r>
            <a:endParaRPr/>
          </a:p>
        </p:txBody>
      </p:sp>
      <p:sp>
        <p:nvSpPr>
          <p:cNvPr id="312" name="Google Shape;312;p5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Clr>
                <a:schemeClr val="dk1"/>
              </a:buClr>
              <a:buSzPct val="61111"/>
              <a:buFont typeface="Arial"/>
              <a:buNone/>
            </a:pPr>
            <a:r>
              <a:rPr i="1" lang="fr" u="sng"/>
              <a:t>Muhammad ne peut être le paraclet car le Saint Esprit remplit déjà ce rôle.</a:t>
            </a:r>
            <a:endParaRPr i="1" u="sng"/>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0"/>
              </a:spcAft>
              <a:buNone/>
            </a:pPr>
            <a:r>
              <a:rPr lang="fr"/>
              <a:t>L</a:t>
            </a:r>
            <a:r>
              <a:rPr lang="fr"/>
              <a:t>e paraclet est </a:t>
            </a:r>
            <a:r>
              <a:rPr b="1" lang="fr"/>
              <a:t>L’esprit</a:t>
            </a:r>
            <a:r>
              <a:rPr lang="fr"/>
              <a:t> Saint et non </a:t>
            </a:r>
            <a:r>
              <a:rPr b="1" lang="fr"/>
              <a:t>UN esprit</a:t>
            </a:r>
            <a:r>
              <a:rPr lang="fr"/>
              <a:t> Saint</a:t>
            </a:r>
            <a:endParaRPr/>
          </a:p>
          <a:p>
            <a:pPr indent="0" lvl="0" marL="0" rtl="0" algn="l">
              <a:spcBef>
                <a:spcPts val="1200"/>
              </a:spcBef>
              <a:spcAft>
                <a:spcPts val="0"/>
              </a:spcAft>
              <a:buNone/>
            </a:pPr>
            <a:r>
              <a:rPr lang="fr"/>
              <a:t>Il n'y a qu'une seule promesse</a:t>
            </a:r>
            <a:endParaRPr/>
          </a:p>
          <a:p>
            <a:pPr indent="0" lvl="0" marL="0" rtl="0" algn="l">
              <a:spcBef>
                <a:spcPts val="1200"/>
              </a:spcBef>
              <a:spcAft>
                <a:spcPts val="0"/>
              </a:spcAft>
              <a:buClr>
                <a:schemeClr val="dk1"/>
              </a:buClr>
              <a:buSzPct val="61111"/>
              <a:buFont typeface="Arial"/>
              <a:buNone/>
            </a:pPr>
            <a:r>
              <a:rPr lang="fr">
                <a:solidFill>
                  <a:srgbClr val="CDA625"/>
                </a:solidFill>
              </a:rPr>
              <a:t>Luc 24:48-49</a:t>
            </a:r>
            <a:endParaRPr>
              <a:solidFill>
                <a:srgbClr val="CDA625"/>
              </a:solidFill>
            </a:endParaRPr>
          </a:p>
          <a:p>
            <a:pPr indent="0" lvl="0" marL="457200" rtl="0" algn="l">
              <a:spcBef>
                <a:spcPts val="1200"/>
              </a:spcBef>
              <a:spcAft>
                <a:spcPts val="0"/>
              </a:spcAft>
              <a:buClr>
                <a:schemeClr val="dk1"/>
              </a:buClr>
              <a:buSzPct val="61111"/>
              <a:buFont typeface="Arial"/>
              <a:buNone/>
            </a:pPr>
            <a:r>
              <a:rPr lang="fr"/>
              <a:t>Vous êtes témoins de ces choses. Et voici, j'enverrai sur vous </a:t>
            </a:r>
            <a:r>
              <a:rPr b="1" lang="fr">
                <a:solidFill>
                  <a:srgbClr val="CDA625"/>
                </a:solidFill>
              </a:rPr>
              <a:t>ce que mon Père a promis (τὴν ἐπαγγελίαν)</a:t>
            </a:r>
            <a:r>
              <a:rPr lang="fr"/>
              <a:t>; mais vous, </a:t>
            </a:r>
            <a:r>
              <a:rPr b="1" lang="fr"/>
              <a:t>restez dans la ville</a:t>
            </a:r>
            <a:r>
              <a:rPr lang="fr"/>
              <a:t> jusqu'à ce que vous soyez revêtus de la puissance d'en haut.</a:t>
            </a:r>
            <a:endParaRPr/>
          </a:p>
          <a:p>
            <a:pPr indent="0" lvl="0" marL="0" rtl="0" algn="l">
              <a:spcBef>
                <a:spcPts val="1200"/>
              </a:spcBef>
              <a:spcAft>
                <a:spcPts val="0"/>
              </a:spcAft>
              <a:buClr>
                <a:schemeClr val="dk1"/>
              </a:buClr>
              <a:buSzPct val="61111"/>
              <a:buFont typeface="Arial"/>
              <a:buNone/>
            </a:pPr>
            <a:r>
              <a:rPr lang="fr">
                <a:solidFill>
                  <a:srgbClr val="CDA625"/>
                </a:solidFill>
              </a:rPr>
              <a:t>Actes 1:4-5</a:t>
            </a:r>
            <a:endParaRPr>
              <a:solidFill>
                <a:srgbClr val="CDA625"/>
              </a:solidFill>
            </a:endParaRPr>
          </a:p>
          <a:p>
            <a:pPr indent="0" lvl="0" marL="457200" rtl="0" algn="l">
              <a:spcBef>
                <a:spcPts val="1200"/>
              </a:spcBef>
              <a:spcAft>
                <a:spcPts val="1200"/>
              </a:spcAft>
              <a:buNone/>
            </a:pPr>
            <a:r>
              <a:rPr lang="fr"/>
              <a:t>Comme il se trouvait avec eux, il leur recommanda de </a:t>
            </a:r>
            <a:r>
              <a:rPr b="1" lang="fr"/>
              <a:t>ne pas s'éloigner de Jérusalem</a:t>
            </a:r>
            <a:r>
              <a:rPr lang="fr"/>
              <a:t>, mais d'attendre </a:t>
            </a:r>
            <a:r>
              <a:rPr b="1" lang="fr">
                <a:solidFill>
                  <a:srgbClr val="CDA625"/>
                </a:solidFill>
              </a:rPr>
              <a:t>ce que le Père avait promis (τὴν ἐπαγγελίαν)</a:t>
            </a:r>
            <a:r>
              <a:rPr lang="fr"/>
              <a:t>, ce que je vous ai annoncé, leur dit-il; car Jean a baptisé d'eau, mais vous, dans peu de jours, vous serez baptisés du </a:t>
            </a:r>
            <a:r>
              <a:rPr b="1" lang="fr"/>
              <a:t>Saint-Esprit.</a:t>
            </a:r>
            <a:endParaRPr b="1"/>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5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fr"/>
              <a:t>Argument 3 / Prophète après le messie</a:t>
            </a:r>
            <a:endParaRPr b="1"/>
          </a:p>
          <a:p>
            <a:pPr indent="0" lvl="0" marL="0" rtl="0" algn="l">
              <a:spcBef>
                <a:spcPts val="1200"/>
              </a:spcBef>
              <a:spcAft>
                <a:spcPts val="0"/>
              </a:spcAft>
              <a:buNone/>
            </a:pPr>
            <a:r>
              <a:rPr lang="fr"/>
              <a:t>Muhammad ne peut être le paraclet car </a:t>
            </a:r>
            <a:r>
              <a:rPr b="1" lang="fr"/>
              <a:t>aucun prophète</a:t>
            </a:r>
            <a:r>
              <a:rPr lang="fr"/>
              <a:t> ne peut venir </a:t>
            </a:r>
            <a:r>
              <a:rPr b="1" lang="fr"/>
              <a:t>après le messie</a:t>
            </a:r>
            <a:r>
              <a:rPr lang="fr"/>
              <a:t> (</a:t>
            </a:r>
            <a:r>
              <a:rPr lang="fr">
                <a:solidFill>
                  <a:srgbClr val="CDA625"/>
                </a:solidFill>
              </a:rPr>
              <a:t>Daniel 9:26</a:t>
            </a:r>
            <a:r>
              <a:rPr lang="fr"/>
              <a:t>).</a:t>
            </a:r>
            <a:endParaRPr/>
          </a:p>
          <a:p>
            <a:pPr indent="0" lvl="0" marL="0" rtl="0" algn="l">
              <a:spcBef>
                <a:spcPts val="1200"/>
              </a:spcBef>
              <a:spcAft>
                <a:spcPts val="0"/>
              </a:spcAft>
              <a:buClr>
                <a:schemeClr val="dk1"/>
              </a:buClr>
              <a:buSzPts val="1100"/>
              <a:buFont typeface="Arial"/>
              <a:buNone/>
            </a:pPr>
            <a:r>
              <a:rPr lang="fr"/>
              <a:t>Jésus est le </a:t>
            </a:r>
            <a:r>
              <a:rPr b="1" lang="fr"/>
              <a:t>dernier prophète envoyé</a:t>
            </a:r>
            <a:r>
              <a:rPr lang="fr"/>
              <a:t> de Dieu conformément à la parabole des vignerons (</a:t>
            </a:r>
            <a:r>
              <a:rPr lang="fr">
                <a:solidFill>
                  <a:srgbClr val="CDA625"/>
                </a:solidFill>
              </a:rPr>
              <a:t>Marc 12:6</a:t>
            </a:r>
            <a:r>
              <a:rPr lang="fr"/>
              <a:t>).</a:t>
            </a:r>
            <a:endParaRPr/>
          </a:p>
          <a:p>
            <a:pPr indent="0" lvl="0" marL="0" rtl="0" algn="l">
              <a:spcBef>
                <a:spcPts val="1200"/>
              </a:spcBef>
              <a:spcAft>
                <a:spcPts val="0"/>
              </a:spcAft>
              <a:buClr>
                <a:schemeClr val="dk1"/>
              </a:buClr>
              <a:buSzPts val="1100"/>
              <a:buFont typeface="Arial"/>
              <a:buNone/>
            </a:pPr>
            <a:r>
              <a:rPr b="1" lang="fr"/>
              <a:t>Argument 4 / Aide ou Aidé</a:t>
            </a:r>
            <a:endParaRPr b="1"/>
          </a:p>
          <a:p>
            <a:pPr indent="0" lvl="0" marL="0" rtl="0" algn="l">
              <a:spcBef>
                <a:spcPts val="1200"/>
              </a:spcBef>
              <a:spcAft>
                <a:spcPts val="0"/>
              </a:spcAft>
              <a:buNone/>
            </a:pPr>
            <a:r>
              <a:rPr lang="fr"/>
              <a:t>Muhammad ne peut être le paraclet car on lui porte secours (</a:t>
            </a:r>
            <a:r>
              <a:rPr lang="fr">
                <a:solidFill>
                  <a:srgbClr val="CDA625"/>
                </a:solidFill>
              </a:rPr>
              <a:t>Coran 7:157</a:t>
            </a:r>
            <a:r>
              <a:rPr lang="fr"/>
              <a:t>).</a:t>
            </a:r>
            <a:endParaRPr/>
          </a:p>
          <a:p>
            <a:pPr indent="0" lvl="0" marL="0" rtl="0" algn="l">
              <a:spcBef>
                <a:spcPts val="1200"/>
              </a:spcBef>
              <a:spcAft>
                <a:spcPts val="1200"/>
              </a:spcAft>
              <a:buNone/>
            </a:pPr>
            <a:r>
              <a:rPr lang="fr"/>
              <a:t>Ce qui n’est pas le cas du Saint Esprit</a:t>
            </a:r>
            <a:endParaRPr/>
          </a:p>
        </p:txBody>
      </p:sp>
      <p:sp>
        <p:nvSpPr>
          <p:cNvPr id="318" name="Google Shape;318;p5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Autres arguments</a:t>
            </a:r>
            <a:endParaRPr/>
          </a:p>
        </p:txBody>
      </p:sp>
      <p:sp>
        <p:nvSpPr>
          <p:cNvPr id="319" name="Google Shape;319;p5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fr"/>
              <a:t>Argument 1 / Prophétisme de Jean</a:t>
            </a:r>
            <a:endParaRPr b="1"/>
          </a:p>
          <a:p>
            <a:pPr indent="0" lvl="0" marL="0" rtl="0" algn="l">
              <a:spcBef>
                <a:spcPts val="1200"/>
              </a:spcBef>
              <a:spcAft>
                <a:spcPts val="0"/>
              </a:spcAft>
              <a:buClr>
                <a:schemeClr val="dk1"/>
              </a:buClr>
              <a:buSzPts val="1100"/>
              <a:buFont typeface="Arial"/>
              <a:buNone/>
            </a:pPr>
            <a:r>
              <a:rPr lang="fr"/>
              <a:t>Muhammad ne peut être le paraclet car si le paraclet serait un prophète Jean l’aurait explicité.</a:t>
            </a:r>
            <a:endParaRPr/>
          </a:p>
          <a:p>
            <a:pPr indent="0" lvl="0" marL="0" rtl="0" algn="l">
              <a:spcBef>
                <a:spcPts val="1200"/>
              </a:spcBef>
              <a:spcAft>
                <a:spcPts val="0"/>
              </a:spcAft>
              <a:buNone/>
            </a:pPr>
            <a:r>
              <a:rPr b="1" lang="fr"/>
              <a:t>Argument 2 / Unique Médiateur</a:t>
            </a:r>
            <a:endParaRPr b="1"/>
          </a:p>
          <a:p>
            <a:pPr indent="0" lvl="0" marL="0" rtl="0" algn="l">
              <a:spcBef>
                <a:spcPts val="1200"/>
              </a:spcBef>
              <a:spcAft>
                <a:spcPts val="0"/>
              </a:spcAft>
              <a:buNone/>
            </a:pPr>
            <a:r>
              <a:rPr lang="fr"/>
              <a:t>Muhammad ne peut être le paraclet car il ne peut être un médiateur entre Dieu et les hommes.</a:t>
            </a:r>
            <a:endParaRPr/>
          </a:p>
          <a:p>
            <a:pPr indent="0" lvl="0" marL="0" rtl="0" algn="l">
              <a:spcBef>
                <a:spcPts val="1200"/>
              </a:spcBef>
              <a:spcAft>
                <a:spcPts val="0"/>
              </a:spcAft>
              <a:buNone/>
            </a:pPr>
            <a:r>
              <a:rPr b="1" lang="fr"/>
              <a:t>Argument 3 / Sacerdoce intransmissible</a:t>
            </a:r>
            <a:endParaRPr b="1"/>
          </a:p>
          <a:p>
            <a:pPr indent="0" lvl="0" marL="0" rtl="0" algn="l">
              <a:spcBef>
                <a:spcPts val="1200"/>
              </a:spcBef>
              <a:spcAft>
                <a:spcPts val="1200"/>
              </a:spcAft>
              <a:buNone/>
            </a:pPr>
            <a:r>
              <a:rPr lang="fr"/>
              <a:t>Le sacerdoce du Christ est </a:t>
            </a:r>
            <a:r>
              <a:rPr b="1" lang="fr"/>
              <a:t>éternel</a:t>
            </a:r>
            <a:r>
              <a:rPr lang="fr"/>
              <a:t>, </a:t>
            </a:r>
            <a:r>
              <a:rPr b="1" lang="fr"/>
              <a:t>non transmissible</a:t>
            </a:r>
            <a:r>
              <a:rPr lang="fr"/>
              <a:t> ni héritable (</a:t>
            </a:r>
            <a:r>
              <a:rPr lang="fr">
                <a:solidFill>
                  <a:srgbClr val="CDA625"/>
                </a:solidFill>
              </a:rPr>
              <a:t>Hé 7:24</a:t>
            </a:r>
            <a:r>
              <a:rPr lang="fr"/>
              <a:t>), il n’a </a:t>
            </a:r>
            <a:r>
              <a:rPr b="1" lang="fr"/>
              <a:t>pas de successeur</a:t>
            </a:r>
            <a:r>
              <a:rPr lang="fr"/>
              <a:t> (</a:t>
            </a:r>
            <a:r>
              <a:rPr lang="fr">
                <a:solidFill>
                  <a:srgbClr val="CDA625"/>
                </a:solidFill>
              </a:rPr>
              <a:t>Dn 9:26</a:t>
            </a:r>
            <a:r>
              <a:rPr lang="fr"/>
              <a:t>).</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56"/>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fr"/>
              <a:t>Réfutation des thèses islamiques</a:t>
            </a:r>
            <a:endParaRPr/>
          </a:p>
        </p:txBody>
      </p:sp>
      <p:sp>
        <p:nvSpPr>
          <p:cNvPr id="325" name="Google Shape;325;p56"/>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5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fr"/>
              <a:t>Thèse 1 / Parlez de soi-même</a:t>
            </a:r>
            <a:endParaRPr/>
          </a:p>
          <a:p>
            <a:pPr indent="0" lvl="0" marL="0" rtl="0" algn="l">
              <a:spcBef>
                <a:spcPts val="0"/>
              </a:spcBef>
              <a:spcAft>
                <a:spcPts val="0"/>
              </a:spcAft>
              <a:buClr>
                <a:schemeClr val="dk1"/>
              </a:buClr>
              <a:buSzPct val="39285"/>
              <a:buFont typeface="Arial"/>
              <a:buNone/>
            </a:pPr>
            <a:r>
              <a:t/>
            </a:r>
            <a:endParaRPr/>
          </a:p>
          <a:p>
            <a:pPr indent="0" lvl="0" marL="0" rtl="0" algn="l">
              <a:spcBef>
                <a:spcPts val="0"/>
              </a:spcBef>
              <a:spcAft>
                <a:spcPts val="0"/>
              </a:spcAft>
              <a:buNone/>
            </a:pPr>
            <a:r>
              <a:t/>
            </a:r>
            <a:endParaRPr/>
          </a:p>
        </p:txBody>
      </p:sp>
      <p:sp>
        <p:nvSpPr>
          <p:cNvPr id="331" name="Google Shape;331;p57"/>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fr"/>
              <a:t>Argument 1 / Prophète</a:t>
            </a:r>
            <a:endParaRPr b="1"/>
          </a:p>
          <a:p>
            <a:pPr indent="0" lvl="0" marL="0" rtl="0" algn="l">
              <a:spcBef>
                <a:spcPts val="1200"/>
              </a:spcBef>
              <a:spcAft>
                <a:spcPts val="0"/>
              </a:spcAft>
              <a:buClr>
                <a:schemeClr val="dk1"/>
              </a:buClr>
              <a:buSzPts val="1100"/>
              <a:buFont typeface="Arial"/>
              <a:buNone/>
            </a:pPr>
            <a:r>
              <a:t/>
            </a:r>
            <a:endParaRPr b="1"/>
          </a:p>
          <a:p>
            <a:pPr indent="0" lvl="0" marL="0" rtl="0" algn="l">
              <a:spcBef>
                <a:spcPts val="1200"/>
              </a:spcBef>
              <a:spcAft>
                <a:spcPts val="0"/>
              </a:spcAft>
              <a:buClr>
                <a:schemeClr val="dk1"/>
              </a:buClr>
              <a:buSzPts val="1100"/>
              <a:buFont typeface="Arial"/>
              <a:buNone/>
            </a:pPr>
            <a:r>
              <a:rPr lang="fr"/>
              <a:t>Car Jésus décrit le paraclet comme quelqu'un qui ne parle pas de lui-même (Jn 16:13).</a:t>
            </a:r>
            <a:endParaRPr/>
          </a:p>
          <a:p>
            <a:pPr indent="0" lvl="0" marL="0" rtl="0" algn="l">
              <a:spcBef>
                <a:spcPts val="1200"/>
              </a:spcBef>
              <a:spcAft>
                <a:spcPts val="0"/>
              </a:spcAft>
              <a:buClr>
                <a:schemeClr val="dk1"/>
              </a:buClr>
              <a:buSzPts val="1100"/>
              <a:buFont typeface="Arial"/>
              <a:buNone/>
            </a:pPr>
            <a:r>
              <a:rPr lang="fr"/>
              <a:t>Donc c’est la fonction d’un messager / prophète.</a:t>
            </a:r>
            <a:endParaRPr/>
          </a:p>
          <a:p>
            <a:pPr indent="0" lvl="0" marL="0" rtl="0" algn="l">
              <a:spcBef>
                <a:spcPts val="1200"/>
              </a:spcBef>
              <a:spcAft>
                <a:spcPts val="0"/>
              </a:spcAft>
              <a:buClr>
                <a:schemeClr val="dk1"/>
              </a:buClr>
              <a:buSzPts val="1100"/>
              <a:buFont typeface="Arial"/>
              <a:buNone/>
            </a:pPr>
            <a:r>
              <a:t/>
            </a:r>
            <a:endParaRPr/>
          </a:p>
          <a:p>
            <a:pPr indent="0" lvl="0" marL="0" rtl="0" algn="l">
              <a:spcBef>
                <a:spcPts val="1200"/>
              </a:spcBef>
              <a:spcAft>
                <a:spcPts val="1200"/>
              </a:spcAft>
              <a:buNone/>
            </a:pPr>
            <a:r>
              <a:t/>
            </a:r>
            <a:endParaRPr/>
          </a:p>
        </p:txBody>
      </p:sp>
      <p:sp>
        <p:nvSpPr>
          <p:cNvPr id="332" name="Google Shape;332;p57"/>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fr"/>
              <a:t>Argument 1 bis / Prophète</a:t>
            </a:r>
            <a:endParaRPr b="1"/>
          </a:p>
          <a:p>
            <a:pPr indent="0" lvl="0" marL="0" rtl="0" algn="l">
              <a:spcBef>
                <a:spcPts val="1200"/>
              </a:spcBef>
              <a:spcAft>
                <a:spcPts val="0"/>
              </a:spcAft>
              <a:buClr>
                <a:schemeClr val="dk1"/>
              </a:buClr>
              <a:buSzPts val="1100"/>
              <a:buFont typeface="Arial"/>
              <a:buNone/>
            </a:pPr>
            <a:r>
              <a:t/>
            </a:r>
            <a:endParaRPr b="1"/>
          </a:p>
          <a:p>
            <a:pPr indent="0" lvl="0" marL="0" rtl="0" algn="l">
              <a:spcBef>
                <a:spcPts val="1200"/>
              </a:spcBef>
              <a:spcAft>
                <a:spcPts val="0"/>
              </a:spcAft>
              <a:buClr>
                <a:schemeClr val="dk1"/>
              </a:buClr>
              <a:buSzPts val="1100"/>
              <a:buFont typeface="Arial"/>
              <a:buNone/>
            </a:pPr>
            <a:r>
              <a:rPr lang="fr"/>
              <a:t>Car Dieu met ses paroles dans la bouche de ses prophètes, comme Jésus et Moïse (Deut 18:18, Jn 12:49) et que le paraclet est semblable à Jésus et Moïse parce qu'il répète les paroles de Dieu.</a:t>
            </a:r>
            <a:endParaRPr/>
          </a:p>
          <a:p>
            <a:pPr indent="0" lvl="0" marL="0" rtl="0" algn="l">
              <a:spcBef>
                <a:spcPts val="1200"/>
              </a:spcBef>
              <a:spcAft>
                <a:spcPts val="0"/>
              </a:spcAft>
              <a:buClr>
                <a:schemeClr val="dk1"/>
              </a:buClr>
              <a:buSzPts val="1100"/>
              <a:buFont typeface="Arial"/>
              <a:buNone/>
            </a:pPr>
            <a:r>
              <a:rPr lang="fr"/>
              <a:t>Donc le paraclet est un prophète.</a:t>
            </a:r>
            <a:endParaRPr/>
          </a:p>
          <a:p>
            <a:pPr indent="0" lvl="0" marL="0" rtl="0" algn="l">
              <a:spcBef>
                <a:spcPts val="1200"/>
              </a:spcBef>
              <a:spcAft>
                <a:spcPts val="0"/>
              </a:spcAft>
              <a:buClr>
                <a:schemeClr val="dk1"/>
              </a:buClr>
              <a:buSzPts val="1100"/>
              <a:buFont typeface="Arial"/>
              <a:buNone/>
            </a:pPr>
            <a:r>
              <a:t/>
            </a:r>
            <a:endParaRPr/>
          </a:p>
          <a:p>
            <a:pPr indent="0" lvl="0" marL="0" rtl="0" algn="l">
              <a:spcBef>
                <a:spcPts val="1200"/>
              </a:spcBef>
              <a:spcAft>
                <a:spcPts val="1200"/>
              </a:spcAft>
              <a:buNone/>
            </a:pPr>
            <a:r>
              <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5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Thèse 1 / Parlez de soi-même</a:t>
            </a:r>
            <a:endParaRPr/>
          </a:p>
        </p:txBody>
      </p:sp>
      <p:sp>
        <p:nvSpPr>
          <p:cNvPr id="338" name="Google Shape;338;p58"/>
          <p:cNvSpPr txBox="1"/>
          <p:nvPr>
            <p:ph idx="1" type="body"/>
          </p:nvPr>
        </p:nvSpPr>
        <p:spPr>
          <a:xfrm>
            <a:off x="311700" y="1152475"/>
            <a:ext cx="39999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Clr>
                <a:schemeClr val="dk1"/>
              </a:buClr>
              <a:buSzPts val="1100"/>
              <a:buFont typeface="Arial"/>
              <a:buNone/>
            </a:pPr>
            <a:r>
              <a:rPr b="1" lang="fr"/>
              <a:t>Argument 2 / Saint Esprit Dieu</a:t>
            </a:r>
            <a:endParaRPr b="1"/>
          </a:p>
          <a:p>
            <a:pPr indent="0" lvl="0" marL="0" rtl="0" algn="l">
              <a:spcBef>
                <a:spcPts val="1200"/>
              </a:spcBef>
              <a:spcAft>
                <a:spcPts val="0"/>
              </a:spcAft>
              <a:buNone/>
            </a:pPr>
            <a:r>
              <a:t/>
            </a:r>
            <a:endParaRPr/>
          </a:p>
          <a:p>
            <a:pPr indent="0" lvl="0" marL="0" rtl="0" algn="l">
              <a:spcBef>
                <a:spcPts val="1200"/>
              </a:spcBef>
              <a:spcAft>
                <a:spcPts val="0"/>
              </a:spcAft>
              <a:buClr>
                <a:schemeClr val="dk1"/>
              </a:buClr>
              <a:buSzPts val="1100"/>
              <a:buFont typeface="Arial"/>
              <a:buNone/>
            </a:pPr>
            <a:r>
              <a:rPr lang="fr"/>
              <a:t>Car Jésus décrit le paraclet comme quelqu'un qui ne parle pas de lui-même et que Dieu parle toujours de lui-même et il ne pourra pas répéter les paroles de quelqu’un d’autres (Jn 16:13).</a:t>
            </a:r>
            <a:endParaRPr/>
          </a:p>
          <a:p>
            <a:pPr indent="0" lvl="0" marL="0" rtl="0" algn="l">
              <a:spcBef>
                <a:spcPts val="1200"/>
              </a:spcBef>
              <a:spcAft>
                <a:spcPts val="0"/>
              </a:spcAft>
              <a:buClr>
                <a:schemeClr val="dk1"/>
              </a:buClr>
              <a:buSzPts val="1100"/>
              <a:buFont typeface="Arial"/>
              <a:buNone/>
            </a:pPr>
            <a:r>
              <a:rPr lang="fr"/>
              <a:t>Alors si le Saint Esprit est Dieu alors il n’est pas question de lui.</a:t>
            </a:r>
            <a:endParaRPr/>
          </a:p>
          <a:p>
            <a:pPr indent="0" lvl="0" marL="0" rtl="0" algn="l">
              <a:spcBef>
                <a:spcPts val="1200"/>
              </a:spcBef>
              <a:spcAft>
                <a:spcPts val="0"/>
              </a:spcAft>
              <a:buClr>
                <a:schemeClr val="dk1"/>
              </a:buClr>
              <a:buSzPts val="1100"/>
              <a:buFont typeface="Arial"/>
              <a:buNone/>
            </a:pPr>
            <a:r>
              <a:t/>
            </a:r>
            <a:endParaRPr/>
          </a:p>
          <a:p>
            <a:pPr indent="0" lvl="0" marL="0" rtl="0" algn="l">
              <a:spcBef>
                <a:spcPts val="1200"/>
              </a:spcBef>
              <a:spcAft>
                <a:spcPts val="1200"/>
              </a:spcAft>
              <a:buNone/>
            </a:pPr>
            <a:r>
              <a:t/>
            </a:r>
            <a:endParaRPr/>
          </a:p>
        </p:txBody>
      </p:sp>
      <p:sp>
        <p:nvSpPr>
          <p:cNvPr id="339" name="Google Shape;339;p58"/>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fr"/>
              <a:t>Argument 3 / Muhammad Paraclet</a:t>
            </a:r>
            <a:endParaRPr b="1"/>
          </a:p>
          <a:p>
            <a:pPr indent="0" lvl="0" marL="0" rtl="0" algn="l">
              <a:spcBef>
                <a:spcPts val="1200"/>
              </a:spcBef>
              <a:spcAft>
                <a:spcPts val="0"/>
              </a:spcAft>
              <a:buClr>
                <a:schemeClr val="dk1"/>
              </a:buClr>
              <a:buSzPts val="1100"/>
              <a:buFont typeface="Arial"/>
              <a:buNone/>
            </a:pPr>
            <a:r>
              <a:t/>
            </a:r>
            <a:endParaRPr b="1"/>
          </a:p>
          <a:p>
            <a:pPr indent="0" lvl="0" marL="0" rtl="0" algn="l">
              <a:spcBef>
                <a:spcPts val="1200"/>
              </a:spcBef>
              <a:spcAft>
                <a:spcPts val="0"/>
              </a:spcAft>
              <a:buClr>
                <a:schemeClr val="dk1"/>
              </a:buClr>
              <a:buSzPts val="1100"/>
              <a:buFont typeface="Arial"/>
              <a:buNone/>
            </a:pPr>
            <a:r>
              <a:rPr lang="fr"/>
              <a:t>Car Muhammad répète les paroles de Dieu (Coran 53:2-4).</a:t>
            </a:r>
            <a:endParaRPr/>
          </a:p>
          <a:p>
            <a:pPr indent="0" lvl="0" marL="0" rtl="0" algn="l">
              <a:spcBef>
                <a:spcPts val="1200"/>
              </a:spcBef>
              <a:spcAft>
                <a:spcPts val="0"/>
              </a:spcAft>
              <a:buClr>
                <a:schemeClr val="dk1"/>
              </a:buClr>
              <a:buSzPts val="1100"/>
              <a:buFont typeface="Arial"/>
              <a:buNone/>
            </a:pPr>
            <a:r>
              <a:rPr lang="fr"/>
              <a:t>Alors il est le Paraclet</a:t>
            </a:r>
            <a:endParaRPr/>
          </a:p>
          <a:p>
            <a:pPr indent="0" lvl="0" marL="0" rtl="0" algn="l">
              <a:spcBef>
                <a:spcPts val="1200"/>
              </a:spcBef>
              <a:spcAft>
                <a:spcPts val="0"/>
              </a:spcAft>
              <a:buClr>
                <a:schemeClr val="dk1"/>
              </a:buClr>
              <a:buSzPts val="1100"/>
              <a:buFont typeface="Arial"/>
              <a:buNone/>
            </a:pPr>
            <a:r>
              <a:t/>
            </a:r>
            <a:endParaRPr/>
          </a:p>
          <a:p>
            <a:pPr indent="0" lvl="0" marL="0" rtl="0" algn="l">
              <a:spcBef>
                <a:spcPts val="1200"/>
              </a:spcBef>
              <a:spcAft>
                <a:spcPts val="1200"/>
              </a:spcAft>
              <a:buNone/>
            </a:pPr>
            <a:r>
              <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5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Clr>
                <a:schemeClr val="dk1"/>
              </a:buClr>
              <a:buSzPct val="61111"/>
              <a:buFont typeface="Arial"/>
              <a:buNone/>
            </a:pPr>
            <a:r>
              <a:rPr i="1" lang="fr" u="sng"/>
              <a:t>Comment le Saint Esprit ne parle-t-il pas de lui-même en étant Dieu ?</a:t>
            </a:r>
            <a:endParaRPr i="1" u="sng"/>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0"/>
              </a:spcAft>
              <a:buClr>
                <a:schemeClr val="dk1"/>
              </a:buClr>
              <a:buSzPct val="61111"/>
              <a:buFont typeface="Arial"/>
              <a:buNone/>
            </a:pPr>
            <a:r>
              <a:rPr lang="fr">
                <a:solidFill>
                  <a:srgbClr val="CDA625"/>
                </a:solidFill>
              </a:rPr>
              <a:t>Saint Jean Chrysostome</a:t>
            </a:r>
            <a:endParaRPr>
              <a:solidFill>
                <a:srgbClr val="CDA625"/>
              </a:solidFill>
            </a:endParaRPr>
          </a:p>
          <a:p>
            <a:pPr indent="0" lvl="0" marL="457200" rtl="0" algn="l">
              <a:spcBef>
                <a:spcPts val="1200"/>
              </a:spcBef>
              <a:spcAft>
                <a:spcPts val="0"/>
              </a:spcAft>
              <a:buClr>
                <a:schemeClr val="dk1"/>
              </a:buClr>
              <a:buSzPct val="61111"/>
              <a:buFont typeface="Arial"/>
              <a:buNone/>
            </a:pPr>
            <a:r>
              <a:rPr lang="fr"/>
              <a:t>Ces paroles: «Vous ne pouvez porter maintenant ces vérités», (mais vous le pourrez plus tard) et ces autres: «L'Esprit saint vous conduira à toute vérité», pouvaient donner aux Apôtres </a:t>
            </a:r>
            <a:r>
              <a:rPr b="1" lang="fr"/>
              <a:t>la pensée que l'Esprit saint était plus grand que lui, il (Jésus) se hâte donc d'ajouter: «Car il ne parlera pas de lui-même», etc.</a:t>
            </a:r>
            <a:endParaRPr b="1"/>
          </a:p>
          <a:p>
            <a:pPr indent="0" lvl="0" marL="0" rtl="0" algn="l">
              <a:spcBef>
                <a:spcPts val="1200"/>
              </a:spcBef>
              <a:spcAft>
                <a:spcPts val="0"/>
              </a:spcAft>
              <a:buNone/>
            </a:pPr>
            <a:r>
              <a:t/>
            </a:r>
            <a:endParaRPr/>
          </a:p>
          <a:p>
            <a:pPr indent="0" lvl="0" marL="0" rtl="0" algn="l">
              <a:spcBef>
                <a:spcPts val="1200"/>
              </a:spcBef>
              <a:spcAft>
                <a:spcPts val="0"/>
              </a:spcAft>
              <a:buNone/>
            </a:pPr>
            <a:r>
              <a:rPr lang="fr"/>
              <a:t>Le Saint Esprit n’est pas plus grand que le Christ</a:t>
            </a:r>
            <a:endParaRPr/>
          </a:p>
          <a:p>
            <a:pPr indent="0" lvl="0" marL="0" rtl="0" algn="l">
              <a:spcBef>
                <a:spcPts val="1200"/>
              </a:spcBef>
              <a:spcAft>
                <a:spcPts val="1200"/>
              </a:spcAft>
              <a:buNone/>
            </a:pPr>
            <a:r>
              <a:rPr lang="fr"/>
              <a:t>Synergie entre les hypostases divine</a:t>
            </a:r>
            <a:endParaRPr/>
          </a:p>
        </p:txBody>
      </p:sp>
      <p:sp>
        <p:nvSpPr>
          <p:cNvPr id="345" name="Google Shape;345;p5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Réfutation 1 Pas plus grand / Arg 1, Arg 1 bis</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6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0000" lnSpcReduction="10000"/>
          </a:bodyPr>
          <a:lstStyle/>
          <a:p>
            <a:pPr indent="0" lvl="0" marL="0" rtl="0" algn="l">
              <a:spcBef>
                <a:spcPts val="0"/>
              </a:spcBef>
              <a:spcAft>
                <a:spcPts val="0"/>
              </a:spcAft>
              <a:buClr>
                <a:schemeClr val="dk1"/>
              </a:buClr>
              <a:buSzPct val="61111"/>
              <a:buFont typeface="Arial"/>
              <a:buNone/>
            </a:pPr>
            <a:r>
              <a:rPr i="1" lang="fr" u="sng"/>
              <a:t>Comment le Saint Esprit ne parle-t-il pas de lui-même en étant Dieu ?</a:t>
            </a:r>
            <a:endParaRPr i="1" u="sng"/>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0"/>
              </a:spcAft>
              <a:buClr>
                <a:schemeClr val="dk1"/>
              </a:buClr>
              <a:buSzPct val="61111"/>
              <a:buFont typeface="Arial"/>
              <a:buNone/>
            </a:pPr>
            <a:r>
              <a:rPr lang="fr">
                <a:solidFill>
                  <a:srgbClr val="CDA625"/>
                </a:solidFill>
              </a:rPr>
              <a:t>Saint Augustin</a:t>
            </a:r>
            <a:endParaRPr>
              <a:solidFill>
                <a:srgbClr val="CDA625"/>
              </a:solidFill>
            </a:endParaRPr>
          </a:p>
          <a:p>
            <a:pPr indent="0" lvl="0" marL="457200" rtl="0" algn="l">
              <a:spcBef>
                <a:spcPts val="1200"/>
              </a:spcBef>
              <a:spcAft>
                <a:spcPts val="1200"/>
              </a:spcAft>
              <a:buNone/>
            </a:pPr>
            <a:r>
              <a:rPr lang="fr"/>
              <a:t>Ces paroles sont semblables à celles que le Sauveur dit de lui-même: «Je ne puis faire rien de moi-même, mais je juge suivant ce que j'entends» (Jean 5:30), toutefois il parlait ainsi en tant qu'homme. - Or, comme l'Esprit saint n'est pas devenu créature par son union à un être créé, comment entendre en lui ces paroles de Notre-Seigneur? Nous devons les entendre dans ce sens que </a:t>
            </a:r>
            <a:r>
              <a:rPr b="1" lang="fr"/>
              <a:t>l'Esprit saint n'existe point par lui-même</a:t>
            </a:r>
            <a:r>
              <a:rPr lang="fr"/>
              <a:t>, car le Fils est né du Père, et </a:t>
            </a:r>
            <a:r>
              <a:rPr b="1" lang="fr"/>
              <a:t>l'Esprit saint procède du Père</a:t>
            </a:r>
            <a:r>
              <a:rPr lang="fr"/>
              <a:t>; or quelle différence entre procéder et naître, c'est ce qui demanderait de longues discussions et ce qu'il serait téméraire de définir. </a:t>
            </a:r>
            <a:r>
              <a:rPr b="1" lang="fr"/>
              <a:t>Entendre pour l'Esprit-Saint (Jean 16:13), c'est savoir, et savoir, c'est être. Puisque donc l'Esprit saint n'existe pas de lui-même, mais par celui de qui il procède, il reçoit la science et la propriété d'entendre de celui duquel il reçoit l'être.</a:t>
            </a:r>
            <a:r>
              <a:rPr lang="fr"/>
              <a:t> L'Esprit saint entend donc, toujours parce qu'il sait toujours; c'est donc de celui qui lui a donné l'être qu'il a entendu, qu'il entend et qu'il entendra.</a:t>
            </a:r>
            <a:endParaRPr/>
          </a:p>
        </p:txBody>
      </p:sp>
      <p:sp>
        <p:nvSpPr>
          <p:cNvPr id="351" name="Google Shape;351;p6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Réfutation 2 Synergie divine / Arg 2</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6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fr"/>
              <a:t>Réfutation 3 / Arg 2</a:t>
            </a:r>
            <a:endParaRPr/>
          </a:p>
          <a:p>
            <a:pPr indent="0" lvl="0" marL="0" rtl="0" algn="l">
              <a:spcBef>
                <a:spcPts val="0"/>
              </a:spcBef>
              <a:spcAft>
                <a:spcPts val="0"/>
              </a:spcAft>
              <a:buClr>
                <a:schemeClr val="dk1"/>
              </a:buClr>
              <a:buSzPct val="39285"/>
              <a:buFont typeface="Arial"/>
              <a:buNone/>
            </a:pPr>
            <a:r>
              <a:t/>
            </a:r>
            <a:endParaRPr/>
          </a:p>
          <a:p>
            <a:pPr indent="0" lvl="0" marL="0" rtl="0" algn="l">
              <a:spcBef>
                <a:spcPts val="0"/>
              </a:spcBef>
              <a:spcAft>
                <a:spcPts val="0"/>
              </a:spcAft>
              <a:buNone/>
            </a:pPr>
            <a:r>
              <a:t/>
            </a:r>
            <a:endParaRPr/>
          </a:p>
        </p:txBody>
      </p:sp>
      <p:sp>
        <p:nvSpPr>
          <p:cNvPr id="357" name="Google Shape;357;p61"/>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i="1" lang="fr" u="sng"/>
              <a:t>Comment le Saint Esprit ne parle-t-il pas de lui-même en étant l’Esprit de Dieu ?</a:t>
            </a:r>
            <a:endParaRPr i="1" u="sng"/>
          </a:p>
          <a:p>
            <a:pPr indent="0" lvl="0" marL="0" rtl="0" algn="l">
              <a:spcBef>
                <a:spcPts val="1200"/>
              </a:spcBef>
              <a:spcAft>
                <a:spcPts val="0"/>
              </a:spcAft>
              <a:buClr>
                <a:schemeClr val="dk1"/>
              </a:buClr>
              <a:buSzPts val="1100"/>
              <a:buFont typeface="Arial"/>
              <a:buNone/>
            </a:pPr>
            <a:r>
              <a:t/>
            </a:r>
            <a:endParaRPr/>
          </a:p>
          <a:p>
            <a:pPr indent="0" lvl="0" marL="0" rtl="0" algn="l">
              <a:spcBef>
                <a:spcPts val="1200"/>
              </a:spcBef>
              <a:spcAft>
                <a:spcPts val="0"/>
              </a:spcAft>
              <a:buNone/>
            </a:pPr>
            <a:r>
              <a:rPr lang="fr"/>
              <a:t>Le Saint Esprit est l’esprit de Dieu.</a:t>
            </a:r>
            <a:endParaRPr/>
          </a:p>
          <a:p>
            <a:pPr indent="0" lvl="0" marL="0" rtl="0" algn="l">
              <a:spcBef>
                <a:spcPts val="1200"/>
              </a:spcBef>
              <a:spcAft>
                <a:spcPts val="1200"/>
              </a:spcAft>
              <a:buNone/>
            </a:pPr>
            <a:r>
              <a:rPr lang="fr"/>
              <a:t>On </a:t>
            </a:r>
            <a:r>
              <a:rPr lang="fr"/>
              <a:t>ne peut</a:t>
            </a:r>
            <a:r>
              <a:rPr lang="fr"/>
              <a:t> pas amalgamer Dieu et son esprit.</a:t>
            </a:r>
            <a:endParaRPr/>
          </a:p>
        </p:txBody>
      </p:sp>
      <p:sp>
        <p:nvSpPr>
          <p:cNvPr id="358" name="Google Shape;358;p61"/>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Clr>
                <a:schemeClr val="dk1"/>
              </a:buClr>
              <a:buSzPct val="78571"/>
              <a:buFont typeface="Arial"/>
              <a:buNone/>
            </a:pPr>
            <a:r>
              <a:rPr lang="fr">
                <a:solidFill>
                  <a:srgbClr val="CDA625"/>
                </a:solidFill>
              </a:rPr>
              <a:t>1 Corinthiens 2:10</a:t>
            </a:r>
            <a:endParaRPr>
              <a:solidFill>
                <a:srgbClr val="CDA625"/>
              </a:solidFill>
            </a:endParaRPr>
          </a:p>
          <a:p>
            <a:pPr indent="0" lvl="0" marL="457200" rtl="0" algn="l">
              <a:spcBef>
                <a:spcPts val="1200"/>
              </a:spcBef>
              <a:spcAft>
                <a:spcPts val="0"/>
              </a:spcAft>
              <a:buClr>
                <a:schemeClr val="dk1"/>
              </a:buClr>
              <a:buSzPct val="78571"/>
              <a:buFont typeface="Arial"/>
              <a:buNone/>
            </a:pPr>
            <a:r>
              <a:rPr lang="fr"/>
              <a:t>Dieu nous les a révélées par l'Esprit. Car l'Esprit sonde tout, même les profondeurs de Dieu.</a:t>
            </a:r>
            <a:endParaRPr/>
          </a:p>
          <a:p>
            <a:pPr indent="0" lvl="0" marL="0" rtl="0" algn="l">
              <a:spcBef>
                <a:spcPts val="1200"/>
              </a:spcBef>
              <a:spcAft>
                <a:spcPts val="0"/>
              </a:spcAft>
              <a:buClr>
                <a:schemeClr val="dk1"/>
              </a:buClr>
              <a:buSzPct val="78571"/>
              <a:buFont typeface="Arial"/>
              <a:buNone/>
            </a:pPr>
            <a:r>
              <a:rPr lang="fr">
                <a:solidFill>
                  <a:srgbClr val="CDA625"/>
                </a:solidFill>
              </a:rPr>
              <a:t>Romains 8:26-27</a:t>
            </a:r>
            <a:endParaRPr>
              <a:solidFill>
                <a:srgbClr val="CDA625"/>
              </a:solidFill>
            </a:endParaRPr>
          </a:p>
          <a:p>
            <a:pPr indent="0" lvl="0" marL="457200" rtl="0" algn="l">
              <a:spcBef>
                <a:spcPts val="1200"/>
              </a:spcBef>
              <a:spcAft>
                <a:spcPts val="0"/>
              </a:spcAft>
              <a:buClr>
                <a:schemeClr val="dk1"/>
              </a:buClr>
              <a:buSzPct val="78571"/>
              <a:buFont typeface="Arial"/>
              <a:buNone/>
            </a:pPr>
            <a:r>
              <a:rPr lang="fr"/>
              <a:t>De même aussi l'Esprit nous aide dans notre faiblesse, car nous ne savons pas ce qu'il nous convient de demander dans nos prières. Mais l'Esprit lui-même intercède par des soupirs inexprimables; et celui qui sonde les cœurs connaît quelle est la pensée de l'Esprit, parce que c'est selon Dieu qu'il (l'Esprit) intercède en faveur des saints.</a:t>
            </a:r>
            <a:endParaRPr/>
          </a:p>
          <a:p>
            <a:pPr indent="0" lvl="0" marL="0" rtl="0" algn="l">
              <a:spcBef>
                <a:spcPts val="1200"/>
              </a:spcBef>
              <a:spcAft>
                <a:spcPts val="0"/>
              </a:spcAft>
              <a:buClr>
                <a:schemeClr val="dk1"/>
              </a:buClr>
              <a:buSzPct val="78571"/>
              <a:buFont typeface="Arial"/>
              <a:buNone/>
            </a:pPr>
            <a:r>
              <a:rPr lang="fr">
                <a:solidFill>
                  <a:srgbClr val="CDA625"/>
                </a:solidFill>
              </a:rPr>
              <a:t>Actes 1:2</a:t>
            </a:r>
            <a:endParaRPr>
              <a:solidFill>
                <a:srgbClr val="CDA625"/>
              </a:solidFill>
            </a:endParaRPr>
          </a:p>
          <a:p>
            <a:pPr indent="0" lvl="0" marL="457200" rtl="0" algn="l">
              <a:spcBef>
                <a:spcPts val="1200"/>
              </a:spcBef>
              <a:spcAft>
                <a:spcPts val="1200"/>
              </a:spcAft>
              <a:buClr>
                <a:schemeClr val="dk1"/>
              </a:buClr>
              <a:buSzPct val="78571"/>
              <a:buFont typeface="Arial"/>
              <a:buNone/>
            </a:pPr>
            <a:r>
              <a:rPr lang="fr"/>
              <a:t>jusqu'au jour où il fut enlevé au ciel, après avoir donné ses ordres, par le Saint-Esprit, aux apôtres qu'il avait choisis.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7"/>
          <p:cNvSpPr txBox="1"/>
          <p:nvPr/>
        </p:nvSpPr>
        <p:spPr>
          <a:xfrm>
            <a:off x="313200" y="446400"/>
            <a:ext cx="8521200" cy="4278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800"/>
              </a:spcBef>
              <a:spcAft>
                <a:spcPts val="0"/>
              </a:spcAft>
              <a:buNone/>
            </a:pPr>
            <a:r>
              <a:rPr b="1" lang="fr" sz="1700">
                <a:solidFill>
                  <a:schemeClr val="dk1"/>
                </a:solidFill>
                <a:latin typeface="Roboto Slab"/>
                <a:ea typeface="Roboto Slab"/>
                <a:cs typeface="Roboto Slab"/>
                <a:sym typeface="Roboto Slab"/>
              </a:rPr>
              <a:t>Parakletos / Παράκλητος</a:t>
            </a:r>
            <a:endParaRPr b="1" sz="1700">
              <a:solidFill>
                <a:schemeClr val="dk1"/>
              </a:solidFill>
              <a:latin typeface="Roboto Slab"/>
              <a:ea typeface="Roboto Slab"/>
              <a:cs typeface="Roboto Slab"/>
              <a:sym typeface="Roboto Slab"/>
            </a:endParaRPr>
          </a:p>
          <a:p>
            <a:pPr indent="0" lvl="0" marL="0" rtl="0" algn="just">
              <a:lnSpc>
                <a:spcPct val="115000"/>
              </a:lnSpc>
              <a:spcBef>
                <a:spcPts val="1000"/>
              </a:spcBef>
              <a:spcAft>
                <a:spcPts val="0"/>
              </a:spcAft>
              <a:buNone/>
            </a:pPr>
            <a:r>
              <a:rPr lang="fr" sz="1100">
                <a:solidFill>
                  <a:schemeClr val="dk1"/>
                </a:solidFill>
                <a:latin typeface="Roboto Slab"/>
                <a:ea typeface="Roboto Slab"/>
                <a:cs typeface="Roboto Slab"/>
                <a:sym typeface="Roboto Slab"/>
              </a:rPr>
              <a:t>Paraclet (Παράκλητος, Parakletos, en latin Paracletus) est un mot d'origine grecque qui signifie « </a:t>
            </a:r>
            <a:r>
              <a:rPr b="1" lang="fr" sz="1100">
                <a:solidFill>
                  <a:schemeClr val="dk1"/>
                </a:solidFill>
                <a:latin typeface="Roboto Slab"/>
                <a:ea typeface="Roboto Slab"/>
                <a:cs typeface="Roboto Slab"/>
                <a:sym typeface="Roboto Slab"/>
              </a:rPr>
              <a:t>celui qu'on appelle à son secours</a:t>
            </a:r>
            <a:r>
              <a:rPr lang="fr" sz="1100">
                <a:solidFill>
                  <a:schemeClr val="dk1"/>
                </a:solidFill>
                <a:latin typeface="Roboto Slab"/>
                <a:ea typeface="Roboto Slab"/>
                <a:cs typeface="Roboto Slab"/>
                <a:sym typeface="Roboto Slab"/>
              </a:rPr>
              <a:t> » (de παρακαλέω, « appeler auprès de soi»), ou « celui qui intercède », formant les substantifs « avocat », « défenseur », « intercesseur ». </a:t>
            </a:r>
            <a:endParaRPr sz="1100">
              <a:solidFill>
                <a:schemeClr val="dk1"/>
              </a:solidFill>
              <a:latin typeface="Roboto Slab"/>
              <a:ea typeface="Roboto Slab"/>
              <a:cs typeface="Roboto Slab"/>
              <a:sym typeface="Roboto Slab"/>
            </a:endParaRPr>
          </a:p>
          <a:p>
            <a:pPr indent="0" lvl="0" marL="0" rtl="0" algn="just">
              <a:lnSpc>
                <a:spcPct val="115000"/>
              </a:lnSpc>
              <a:spcBef>
                <a:spcPts val="1000"/>
              </a:spcBef>
              <a:spcAft>
                <a:spcPts val="0"/>
              </a:spcAft>
              <a:buNone/>
            </a:pPr>
            <a:r>
              <a:t/>
            </a:r>
            <a:endParaRPr sz="1100">
              <a:solidFill>
                <a:schemeClr val="dk1"/>
              </a:solidFill>
              <a:latin typeface="Roboto Slab"/>
              <a:ea typeface="Roboto Slab"/>
              <a:cs typeface="Roboto Slab"/>
              <a:sym typeface="Roboto Slab"/>
            </a:endParaRPr>
          </a:p>
          <a:p>
            <a:pPr indent="0" lvl="0" marL="0" rtl="0" algn="just">
              <a:lnSpc>
                <a:spcPct val="115000"/>
              </a:lnSpc>
              <a:spcBef>
                <a:spcPts val="1000"/>
              </a:spcBef>
              <a:spcAft>
                <a:spcPts val="0"/>
              </a:spcAft>
              <a:buNone/>
            </a:pPr>
            <a:r>
              <a:rPr lang="fr" sz="1100">
                <a:solidFill>
                  <a:schemeClr val="dk1"/>
                </a:solidFill>
                <a:latin typeface="Roboto Slab"/>
                <a:ea typeface="Roboto Slab"/>
                <a:cs typeface="Roboto Slab"/>
                <a:sym typeface="Roboto Slab"/>
              </a:rPr>
              <a:t>De παρακαλέω, parakaléô («</a:t>
            </a:r>
            <a:r>
              <a:rPr b="1" lang="fr" sz="1100">
                <a:solidFill>
                  <a:schemeClr val="dk1"/>
                </a:solidFill>
                <a:latin typeface="Roboto Slab"/>
                <a:ea typeface="Roboto Slab"/>
                <a:cs typeface="Roboto Slab"/>
                <a:sym typeface="Roboto Slab"/>
              </a:rPr>
              <a:t> appeler à soi, à l’aide</a:t>
            </a:r>
            <a:r>
              <a:rPr lang="fr" sz="1100">
                <a:solidFill>
                  <a:schemeClr val="dk1"/>
                </a:solidFill>
                <a:latin typeface="Roboto Slab"/>
                <a:ea typeface="Roboto Slab"/>
                <a:cs typeface="Roboto Slab"/>
                <a:sym typeface="Roboto Slab"/>
              </a:rPr>
              <a:t> »), voir κλητός, klêtos (« appelé, convié »).</a:t>
            </a:r>
            <a:endParaRPr sz="1100">
              <a:solidFill>
                <a:schemeClr val="dk1"/>
              </a:solidFill>
              <a:latin typeface="Roboto Slab"/>
              <a:ea typeface="Roboto Slab"/>
              <a:cs typeface="Roboto Slab"/>
              <a:sym typeface="Roboto Slab"/>
            </a:endParaRPr>
          </a:p>
          <a:p>
            <a:pPr indent="0" lvl="0" marL="0" rtl="0" algn="just">
              <a:lnSpc>
                <a:spcPct val="115000"/>
              </a:lnSpc>
              <a:spcBef>
                <a:spcPts val="1000"/>
              </a:spcBef>
              <a:spcAft>
                <a:spcPts val="0"/>
              </a:spcAft>
              <a:buNone/>
            </a:pPr>
            <a:r>
              <a:t/>
            </a:r>
            <a:endParaRPr sz="1100">
              <a:solidFill>
                <a:schemeClr val="dk1"/>
              </a:solidFill>
              <a:latin typeface="Roboto Slab"/>
              <a:ea typeface="Roboto Slab"/>
              <a:cs typeface="Roboto Slab"/>
              <a:sym typeface="Roboto Slab"/>
            </a:endParaRPr>
          </a:p>
          <a:p>
            <a:pPr indent="-298450" lvl="0" marL="457200" rtl="0" algn="just">
              <a:lnSpc>
                <a:spcPct val="115000"/>
              </a:lnSpc>
              <a:spcBef>
                <a:spcPts val="1000"/>
              </a:spcBef>
              <a:spcAft>
                <a:spcPts val="0"/>
              </a:spcAft>
              <a:buClr>
                <a:schemeClr val="dk1"/>
              </a:buClr>
              <a:buSzPts val="1100"/>
              <a:buFont typeface="Roboto Slab"/>
              <a:buAutoNum type="arabicPeriod"/>
            </a:pPr>
            <a:r>
              <a:rPr lang="fr" sz="1100">
                <a:solidFill>
                  <a:schemeClr val="dk1"/>
                </a:solidFill>
                <a:latin typeface="Roboto Slab"/>
                <a:ea typeface="Roboto Slab"/>
                <a:cs typeface="Roboto Slab"/>
                <a:sym typeface="Roboto Slab"/>
              </a:rPr>
              <a:t>[Celui] </a:t>
            </a:r>
            <a:r>
              <a:rPr b="1" lang="fr" sz="1100">
                <a:solidFill>
                  <a:schemeClr val="dk1"/>
                </a:solidFill>
                <a:latin typeface="Roboto Slab"/>
                <a:ea typeface="Roboto Slab"/>
                <a:cs typeface="Roboto Slab"/>
                <a:sym typeface="Roboto Slab"/>
              </a:rPr>
              <a:t>appelé à son secours</a:t>
            </a:r>
            <a:r>
              <a:rPr lang="fr" sz="1100">
                <a:solidFill>
                  <a:schemeClr val="dk1"/>
                </a:solidFill>
                <a:latin typeface="Roboto Slab"/>
                <a:ea typeface="Roboto Slab"/>
                <a:cs typeface="Roboto Slab"/>
                <a:sym typeface="Roboto Slab"/>
              </a:rPr>
              <a:t>, devant une cour de justice:</a:t>
            </a:r>
            <a:endParaRPr sz="1100">
              <a:solidFill>
                <a:schemeClr val="dk1"/>
              </a:solidFill>
              <a:latin typeface="Roboto Slab"/>
              <a:ea typeface="Roboto Slab"/>
              <a:cs typeface="Roboto Slab"/>
              <a:sym typeface="Roboto Slab"/>
            </a:endParaRPr>
          </a:p>
          <a:p>
            <a:pPr indent="-298450" lvl="1" marL="914400" rtl="0" algn="just">
              <a:lnSpc>
                <a:spcPct val="115000"/>
              </a:lnSpc>
              <a:spcBef>
                <a:spcPts val="0"/>
              </a:spcBef>
              <a:spcAft>
                <a:spcPts val="0"/>
              </a:spcAft>
              <a:buClr>
                <a:schemeClr val="dk1"/>
              </a:buClr>
              <a:buSzPts val="1100"/>
              <a:buFont typeface="Roboto Slab"/>
              <a:buAutoNum type="alphaLcPeriod"/>
            </a:pPr>
            <a:r>
              <a:rPr lang="fr" sz="1100">
                <a:solidFill>
                  <a:schemeClr val="dk1"/>
                </a:solidFill>
                <a:latin typeface="Roboto Slab"/>
                <a:ea typeface="Roboto Slab"/>
                <a:cs typeface="Roboto Slab"/>
                <a:sym typeface="Roboto Slab"/>
              </a:rPr>
              <a:t>assistant juridique</a:t>
            </a:r>
            <a:endParaRPr sz="1100">
              <a:solidFill>
                <a:schemeClr val="dk1"/>
              </a:solidFill>
              <a:latin typeface="Roboto Slab"/>
              <a:ea typeface="Roboto Slab"/>
              <a:cs typeface="Roboto Slab"/>
              <a:sym typeface="Roboto Slab"/>
            </a:endParaRPr>
          </a:p>
          <a:p>
            <a:pPr indent="-298450" lvl="1" marL="914400" rtl="0" algn="just">
              <a:lnSpc>
                <a:spcPct val="115000"/>
              </a:lnSpc>
              <a:spcBef>
                <a:spcPts val="0"/>
              </a:spcBef>
              <a:spcAft>
                <a:spcPts val="0"/>
              </a:spcAft>
              <a:buClr>
                <a:schemeClr val="dk1"/>
              </a:buClr>
              <a:buSzPts val="1100"/>
              <a:buFont typeface="Roboto Slab"/>
              <a:buAutoNum type="alphaLcPeriod"/>
            </a:pPr>
            <a:r>
              <a:rPr lang="fr" sz="1100">
                <a:solidFill>
                  <a:schemeClr val="dk1"/>
                </a:solidFill>
                <a:latin typeface="Roboto Slab"/>
                <a:ea typeface="Roboto Slab"/>
                <a:cs typeface="Roboto Slab"/>
                <a:sym typeface="Roboto Slab"/>
              </a:rPr>
              <a:t>avocat</a:t>
            </a:r>
            <a:endParaRPr sz="1100">
              <a:solidFill>
                <a:schemeClr val="dk1"/>
              </a:solidFill>
              <a:latin typeface="Roboto Slab"/>
              <a:ea typeface="Roboto Slab"/>
              <a:cs typeface="Roboto Slab"/>
              <a:sym typeface="Roboto Slab"/>
            </a:endParaRPr>
          </a:p>
          <a:p>
            <a:pPr indent="-298450" lvl="0" marL="457200" rtl="0" algn="just">
              <a:lnSpc>
                <a:spcPct val="115000"/>
              </a:lnSpc>
              <a:spcBef>
                <a:spcPts val="0"/>
              </a:spcBef>
              <a:spcAft>
                <a:spcPts val="0"/>
              </a:spcAft>
              <a:buClr>
                <a:schemeClr val="dk1"/>
              </a:buClr>
              <a:buSzPts val="1100"/>
              <a:buFont typeface="Roboto Slab"/>
              <a:buAutoNum type="arabicPeriod"/>
            </a:pPr>
            <a:r>
              <a:rPr b="1" lang="fr" sz="1100">
                <a:solidFill>
                  <a:schemeClr val="dk1"/>
                </a:solidFill>
                <a:latin typeface="Roboto Slab"/>
                <a:ea typeface="Roboto Slab"/>
                <a:cs typeface="Roboto Slab"/>
                <a:sym typeface="Roboto Slab"/>
              </a:rPr>
              <a:t>Convoqué</a:t>
            </a:r>
            <a:r>
              <a:rPr lang="fr" sz="1100">
                <a:solidFill>
                  <a:schemeClr val="dk1"/>
                </a:solidFill>
                <a:latin typeface="Roboto Slab"/>
                <a:ea typeface="Roboto Slab"/>
                <a:cs typeface="Roboto Slab"/>
                <a:sym typeface="Roboto Slab"/>
              </a:rPr>
              <a:t>, invoqué, appelé comme conseil ou comme défenseur. </a:t>
            </a:r>
            <a:endParaRPr sz="1100">
              <a:solidFill>
                <a:schemeClr val="dk1"/>
              </a:solidFill>
              <a:latin typeface="Roboto Slab"/>
              <a:ea typeface="Roboto Slab"/>
              <a:cs typeface="Roboto Slab"/>
              <a:sym typeface="Roboto Slab"/>
            </a:endParaRPr>
          </a:p>
          <a:p>
            <a:pPr indent="-298450" lvl="0" marL="457200" rtl="0" algn="just">
              <a:lnSpc>
                <a:spcPct val="115000"/>
              </a:lnSpc>
              <a:spcBef>
                <a:spcPts val="0"/>
              </a:spcBef>
              <a:spcAft>
                <a:spcPts val="0"/>
              </a:spcAft>
              <a:buClr>
                <a:schemeClr val="dk1"/>
              </a:buClr>
              <a:buSzPts val="1100"/>
              <a:buFont typeface="Roboto Slab"/>
              <a:buAutoNum type="arabicPeriod"/>
            </a:pPr>
            <a:r>
              <a:rPr lang="fr" sz="1100">
                <a:solidFill>
                  <a:schemeClr val="dk1"/>
                </a:solidFill>
                <a:latin typeface="Roboto Slab"/>
                <a:ea typeface="Roboto Slab"/>
                <a:cs typeface="Roboto Slab"/>
                <a:sym typeface="Roboto Slab"/>
              </a:rPr>
              <a:t>Intercesseur, d'où dans le Nouveau Testament, du Saint-Esprit (Jean 14:16, 1 Jean 2:1).</a:t>
            </a:r>
            <a:endParaRPr sz="1100">
              <a:solidFill>
                <a:schemeClr val="dk1"/>
              </a:solidFill>
              <a:latin typeface="Roboto Slab"/>
              <a:ea typeface="Roboto Slab"/>
              <a:cs typeface="Roboto Slab"/>
              <a:sym typeface="Roboto Slab"/>
            </a:endParaRPr>
          </a:p>
          <a:p>
            <a:pPr indent="0" lvl="0" marL="0" rtl="0" algn="just">
              <a:lnSpc>
                <a:spcPct val="115000"/>
              </a:lnSpc>
              <a:spcBef>
                <a:spcPts val="1000"/>
              </a:spcBef>
              <a:spcAft>
                <a:spcPts val="0"/>
              </a:spcAft>
              <a:buNone/>
            </a:pPr>
            <a:r>
              <a:t/>
            </a:r>
            <a:endParaRPr sz="1100">
              <a:solidFill>
                <a:schemeClr val="dk1"/>
              </a:solidFill>
              <a:latin typeface="Roboto Slab"/>
              <a:ea typeface="Roboto Slab"/>
              <a:cs typeface="Roboto Slab"/>
              <a:sym typeface="Roboto Slab"/>
            </a:endParaRPr>
          </a:p>
          <a:p>
            <a:pPr indent="-298450" lvl="0" marL="457200" rtl="0" algn="just">
              <a:lnSpc>
                <a:spcPct val="115000"/>
              </a:lnSpc>
              <a:spcBef>
                <a:spcPts val="1000"/>
              </a:spcBef>
              <a:spcAft>
                <a:spcPts val="0"/>
              </a:spcAft>
              <a:buClr>
                <a:schemeClr val="dk1"/>
              </a:buClr>
              <a:buSzPts val="1100"/>
              <a:buFont typeface="Roboto Slab"/>
              <a:buAutoNum type="arabicPeriod"/>
            </a:pPr>
            <a:r>
              <a:rPr lang="fr" sz="1100">
                <a:solidFill>
                  <a:schemeClr val="dk1"/>
                </a:solidFill>
                <a:latin typeface="Roboto Slab"/>
                <a:ea typeface="Roboto Slab"/>
                <a:cs typeface="Roboto Slab"/>
                <a:sym typeface="Roboto Slab"/>
              </a:rPr>
              <a:t>[Celui] </a:t>
            </a:r>
            <a:r>
              <a:rPr b="1" lang="fr" sz="1100">
                <a:solidFill>
                  <a:schemeClr val="dk1"/>
                </a:solidFill>
                <a:latin typeface="Roboto Slab"/>
                <a:ea typeface="Roboto Slab"/>
                <a:cs typeface="Roboto Slab"/>
                <a:sym typeface="Roboto Slab"/>
              </a:rPr>
              <a:t>appelé à son aide</a:t>
            </a:r>
            <a:r>
              <a:rPr lang="fr" sz="1100">
                <a:solidFill>
                  <a:schemeClr val="dk1"/>
                </a:solidFill>
                <a:latin typeface="Roboto Slab"/>
                <a:ea typeface="Roboto Slab"/>
                <a:cs typeface="Roboto Slab"/>
                <a:sym typeface="Roboto Slab"/>
              </a:rPr>
              <a:t>, advocatus en latin</a:t>
            </a:r>
            <a:endParaRPr sz="1100">
              <a:solidFill>
                <a:schemeClr val="dk1"/>
              </a:solidFill>
              <a:latin typeface="Roboto Slab"/>
              <a:ea typeface="Roboto Slab"/>
              <a:cs typeface="Roboto Slab"/>
              <a:sym typeface="Roboto Slab"/>
            </a:endParaRPr>
          </a:p>
          <a:p>
            <a:pPr indent="-298450" lvl="1" marL="914400" rtl="0" algn="just">
              <a:lnSpc>
                <a:spcPct val="115000"/>
              </a:lnSpc>
              <a:spcBef>
                <a:spcPts val="0"/>
              </a:spcBef>
              <a:spcAft>
                <a:spcPts val="0"/>
              </a:spcAft>
              <a:buClr>
                <a:schemeClr val="dk1"/>
              </a:buClr>
              <a:buSzPts val="1100"/>
              <a:buFont typeface="Roboto Slab"/>
              <a:buAutoNum type="alphaLcPeriod"/>
            </a:pPr>
            <a:r>
              <a:rPr lang="fr" sz="1100">
                <a:solidFill>
                  <a:schemeClr val="dk1"/>
                </a:solidFill>
                <a:latin typeface="Roboto Slab"/>
                <a:ea typeface="Roboto Slab"/>
                <a:cs typeface="Roboto Slab"/>
                <a:sym typeface="Roboto Slab"/>
              </a:rPr>
              <a:t>comme substantif, un assistant juridique, avocat.</a:t>
            </a:r>
            <a:endParaRPr sz="1100">
              <a:solidFill>
                <a:schemeClr val="dk1"/>
              </a:solidFill>
              <a:latin typeface="Roboto Slab"/>
              <a:ea typeface="Roboto Slab"/>
              <a:cs typeface="Roboto Slab"/>
              <a:sym typeface="Roboto Slab"/>
            </a:endParaRPr>
          </a:p>
          <a:p>
            <a:pPr indent="-298450" lvl="0" marL="457200" rtl="0" algn="just">
              <a:lnSpc>
                <a:spcPct val="115000"/>
              </a:lnSpc>
              <a:spcBef>
                <a:spcPts val="0"/>
              </a:spcBef>
              <a:spcAft>
                <a:spcPts val="0"/>
              </a:spcAft>
              <a:buClr>
                <a:schemeClr val="dk1"/>
              </a:buClr>
              <a:buSzPts val="1100"/>
              <a:buFont typeface="Roboto Slab"/>
              <a:buAutoNum type="arabicPeriod"/>
            </a:pPr>
            <a:r>
              <a:rPr lang="fr" sz="1100">
                <a:solidFill>
                  <a:schemeClr val="dk1"/>
                </a:solidFill>
                <a:latin typeface="Roboto Slab"/>
                <a:ea typeface="Roboto Slab"/>
                <a:cs typeface="Roboto Slab"/>
                <a:sym typeface="Roboto Slab"/>
              </a:rPr>
              <a:t>Dans le Nouveau Testament, l'Intercesseur ou le consolateur.</a:t>
            </a:r>
            <a:endParaRPr sz="1100">
              <a:solidFill>
                <a:schemeClr val="dk1"/>
              </a:solidFill>
              <a:latin typeface="Roboto Slab"/>
              <a:ea typeface="Roboto Slab"/>
              <a:cs typeface="Roboto Slab"/>
              <a:sym typeface="Roboto Slab"/>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6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Réfutation 3 bis / Arg 2</a:t>
            </a:r>
            <a:endParaRPr/>
          </a:p>
        </p:txBody>
      </p:sp>
      <p:sp>
        <p:nvSpPr>
          <p:cNvPr id="364" name="Google Shape;364;p6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Clr>
                <a:schemeClr val="dk1"/>
              </a:buClr>
              <a:buSzPts val="1100"/>
              <a:buFont typeface="Arial"/>
              <a:buNone/>
            </a:pPr>
            <a:r>
              <a:rPr i="1" lang="fr" u="sng"/>
              <a:t>Comment le Saint Esprit ne parle-t-il pas de lui-même en étant Dieu ?</a:t>
            </a:r>
            <a:endParaRPr i="1" u="sng"/>
          </a:p>
          <a:p>
            <a:pPr indent="0" lvl="0" marL="0" rtl="0" algn="l">
              <a:spcBef>
                <a:spcPts val="1200"/>
              </a:spcBef>
              <a:spcAft>
                <a:spcPts val="0"/>
              </a:spcAft>
              <a:buNone/>
            </a:pPr>
            <a:r>
              <a:t/>
            </a:r>
            <a:endParaRPr>
              <a:solidFill>
                <a:srgbClr val="CDA625"/>
              </a:solidFill>
            </a:endParaRPr>
          </a:p>
          <a:p>
            <a:pPr indent="0" lvl="0" marL="0" rtl="0" algn="l">
              <a:spcBef>
                <a:spcPts val="1200"/>
              </a:spcBef>
              <a:spcAft>
                <a:spcPts val="0"/>
              </a:spcAft>
              <a:buNone/>
            </a:pPr>
            <a:r>
              <a:rPr lang="fr"/>
              <a:t>Le Paraclet répèter les paroles de Jésus aux apôtres.</a:t>
            </a:r>
            <a:endParaRPr/>
          </a:p>
          <a:p>
            <a:pPr indent="0" lvl="0" marL="0" rtl="0" algn="l">
              <a:spcBef>
                <a:spcPts val="1200"/>
              </a:spcBef>
              <a:spcAft>
                <a:spcPts val="0"/>
              </a:spcAft>
              <a:buClr>
                <a:schemeClr val="dk1"/>
              </a:buClr>
              <a:buSzPts val="1100"/>
              <a:buFont typeface="Arial"/>
              <a:buNone/>
            </a:pPr>
            <a:r>
              <a:t/>
            </a:r>
            <a:endParaRPr/>
          </a:p>
          <a:p>
            <a:pPr indent="0" lvl="0" marL="0" rtl="0" algn="l">
              <a:spcBef>
                <a:spcPts val="1200"/>
              </a:spcBef>
              <a:spcAft>
                <a:spcPts val="0"/>
              </a:spcAft>
              <a:buClr>
                <a:schemeClr val="dk1"/>
              </a:buClr>
              <a:buSzPts val="1100"/>
              <a:buFont typeface="Arial"/>
              <a:buNone/>
            </a:pPr>
            <a:r>
              <a:rPr lang="fr">
                <a:solidFill>
                  <a:srgbClr val="CDA625"/>
                </a:solidFill>
              </a:rPr>
              <a:t>Jean 14:26</a:t>
            </a:r>
            <a:endParaRPr>
              <a:solidFill>
                <a:srgbClr val="CDA625"/>
              </a:solidFill>
            </a:endParaRPr>
          </a:p>
          <a:p>
            <a:pPr indent="0" lvl="0" marL="457200" rtl="0" algn="l">
              <a:spcBef>
                <a:spcPts val="1200"/>
              </a:spcBef>
              <a:spcAft>
                <a:spcPts val="1200"/>
              </a:spcAft>
              <a:buNone/>
            </a:pPr>
            <a:r>
              <a:rPr lang="fr"/>
              <a:t>Mais le consolateur, l'Esprit-Saint, que le Père enverra en mon nom, vous enseignera toutes choses, et </a:t>
            </a:r>
            <a:r>
              <a:rPr b="1" lang="fr"/>
              <a:t>vous rappellera tout ce que je (Jésus) vous ai dit</a:t>
            </a:r>
            <a:r>
              <a:rPr lang="fr"/>
              <a:t>.</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6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Réfutation 4 Sophismes / Arg 1, Arg 1 bis, Arg 3</a:t>
            </a:r>
            <a:endParaRPr/>
          </a:p>
        </p:txBody>
      </p:sp>
      <p:sp>
        <p:nvSpPr>
          <p:cNvPr id="370" name="Google Shape;370;p63"/>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fr"/>
              <a:t>Soit ici :</a:t>
            </a:r>
            <a:endParaRPr/>
          </a:p>
          <a:p>
            <a:pPr indent="-317500" lvl="0" marL="457200" rtl="0" algn="l">
              <a:spcBef>
                <a:spcPts val="1200"/>
              </a:spcBef>
              <a:spcAft>
                <a:spcPts val="0"/>
              </a:spcAft>
              <a:buSzPts val="1400"/>
              <a:buChar char="●"/>
            </a:pPr>
            <a:r>
              <a:rPr lang="fr"/>
              <a:t>Si “</a:t>
            </a:r>
            <a:r>
              <a:rPr lang="fr">
                <a:solidFill>
                  <a:srgbClr val="CC0000"/>
                </a:solidFill>
              </a:rPr>
              <a:t>on est un prophète</a:t>
            </a:r>
            <a:r>
              <a:rPr lang="fr"/>
              <a:t>” alors “</a:t>
            </a:r>
            <a:r>
              <a:rPr lang="fr">
                <a:solidFill>
                  <a:srgbClr val="3C78D8"/>
                </a:solidFill>
              </a:rPr>
              <a:t>on parle pas de soi même</a:t>
            </a:r>
            <a:r>
              <a:rPr lang="fr"/>
              <a:t>”</a:t>
            </a:r>
            <a:endParaRPr/>
          </a:p>
          <a:p>
            <a:pPr indent="-317500" lvl="0" marL="457200" rtl="0" algn="l">
              <a:spcBef>
                <a:spcPts val="0"/>
              </a:spcBef>
              <a:spcAft>
                <a:spcPts val="0"/>
              </a:spcAft>
              <a:buSzPts val="1400"/>
              <a:buChar char="●"/>
            </a:pPr>
            <a:r>
              <a:rPr lang="fr"/>
              <a:t>Le paraclet “</a:t>
            </a:r>
            <a:r>
              <a:rPr lang="fr">
                <a:solidFill>
                  <a:srgbClr val="3C78D8"/>
                </a:solidFill>
              </a:rPr>
              <a:t>ne parle pas de lui même</a:t>
            </a:r>
            <a:r>
              <a:rPr lang="fr"/>
              <a:t>”</a:t>
            </a:r>
            <a:endParaRPr/>
          </a:p>
          <a:p>
            <a:pPr indent="-317500" lvl="0" marL="457200" rtl="0" algn="l">
              <a:spcBef>
                <a:spcPts val="0"/>
              </a:spcBef>
              <a:spcAft>
                <a:spcPts val="0"/>
              </a:spcAft>
              <a:buSzPts val="1400"/>
              <a:buChar char="●"/>
            </a:pPr>
            <a:r>
              <a:rPr lang="fr"/>
              <a:t>Donc le Paraclet “</a:t>
            </a:r>
            <a:r>
              <a:rPr lang="fr">
                <a:solidFill>
                  <a:srgbClr val="CC0000"/>
                </a:solidFill>
              </a:rPr>
              <a:t>est un prophète</a:t>
            </a:r>
            <a:r>
              <a:rPr lang="fr"/>
              <a:t>”</a:t>
            </a:r>
            <a:endParaRPr/>
          </a:p>
          <a:p>
            <a:pPr indent="0" lvl="0" marL="0" rtl="0" algn="l">
              <a:spcBef>
                <a:spcPts val="1200"/>
              </a:spcBef>
              <a:spcAft>
                <a:spcPts val="0"/>
              </a:spcAft>
              <a:buClr>
                <a:schemeClr val="dk1"/>
              </a:buClr>
              <a:buSzPts val="1100"/>
              <a:buFont typeface="Arial"/>
              <a:buNone/>
            </a:pPr>
            <a:r>
              <a:rPr lang="fr"/>
              <a:t>Ou encore :</a:t>
            </a:r>
            <a:endParaRPr/>
          </a:p>
          <a:p>
            <a:pPr indent="-317500" lvl="0" marL="457200" rtl="0" algn="l">
              <a:spcBef>
                <a:spcPts val="1200"/>
              </a:spcBef>
              <a:spcAft>
                <a:spcPts val="0"/>
              </a:spcAft>
              <a:buSzPts val="1400"/>
              <a:buChar char="●"/>
            </a:pPr>
            <a:r>
              <a:rPr lang="fr"/>
              <a:t>Si “</a:t>
            </a:r>
            <a:r>
              <a:rPr lang="fr">
                <a:solidFill>
                  <a:srgbClr val="CC0000"/>
                </a:solidFill>
              </a:rPr>
              <a:t>on est le paraclet</a:t>
            </a:r>
            <a:r>
              <a:rPr lang="fr"/>
              <a:t>” alors “</a:t>
            </a:r>
            <a:r>
              <a:rPr lang="fr">
                <a:solidFill>
                  <a:srgbClr val="3C78D8"/>
                </a:solidFill>
              </a:rPr>
              <a:t>on répète les paroles de Dieu</a:t>
            </a:r>
            <a:r>
              <a:rPr lang="fr"/>
              <a:t>”</a:t>
            </a:r>
            <a:endParaRPr/>
          </a:p>
          <a:p>
            <a:pPr indent="-317500" lvl="0" marL="457200" rtl="0" algn="l">
              <a:spcBef>
                <a:spcPts val="0"/>
              </a:spcBef>
              <a:spcAft>
                <a:spcPts val="0"/>
              </a:spcAft>
              <a:buSzPts val="1400"/>
              <a:buChar char="●"/>
            </a:pPr>
            <a:r>
              <a:rPr lang="fr"/>
              <a:t>Muhammad “</a:t>
            </a:r>
            <a:r>
              <a:rPr lang="fr">
                <a:solidFill>
                  <a:srgbClr val="3C78D8"/>
                </a:solidFill>
              </a:rPr>
              <a:t>répète les paroles de Dieu</a:t>
            </a:r>
            <a:r>
              <a:rPr lang="fr"/>
              <a:t>”</a:t>
            </a:r>
            <a:endParaRPr/>
          </a:p>
          <a:p>
            <a:pPr indent="-317500" lvl="0" marL="457200" rtl="0" algn="l">
              <a:spcBef>
                <a:spcPts val="0"/>
              </a:spcBef>
              <a:spcAft>
                <a:spcPts val="0"/>
              </a:spcAft>
              <a:buSzPts val="1400"/>
              <a:buChar char="●"/>
            </a:pPr>
            <a:r>
              <a:rPr lang="fr"/>
              <a:t>Donc Muhammad “</a:t>
            </a:r>
            <a:r>
              <a:rPr lang="fr">
                <a:solidFill>
                  <a:srgbClr val="CC0000"/>
                </a:solidFill>
              </a:rPr>
              <a:t>est le Paraclet</a:t>
            </a:r>
            <a:r>
              <a:rPr lang="fr"/>
              <a:t>”</a:t>
            </a:r>
            <a:endParaRPr/>
          </a:p>
        </p:txBody>
      </p:sp>
      <p:sp>
        <p:nvSpPr>
          <p:cNvPr id="371" name="Google Shape;371;p63"/>
          <p:cNvSpPr txBox="1"/>
          <p:nvPr>
            <p:ph idx="1" type="body"/>
          </p:nvPr>
        </p:nvSpPr>
        <p:spPr>
          <a:xfrm>
            <a:off x="311700" y="1152475"/>
            <a:ext cx="39999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i="1" lang="fr" u="sng"/>
              <a:t>Déconstruction des sophismes</a:t>
            </a:r>
            <a:endParaRPr i="1" u="sng"/>
          </a:p>
          <a:p>
            <a:pPr indent="0" lvl="0" marL="0" rtl="0" algn="l">
              <a:spcBef>
                <a:spcPts val="1200"/>
              </a:spcBef>
              <a:spcAft>
                <a:spcPts val="0"/>
              </a:spcAft>
              <a:buNone/>
            </a:pPr>
            <a:r>
              <a:rPr lang="fr"/>
              <a:t>Les arguments 1 bis et 3 sont des </a:t>
            </a:r>
            <a:r>
              <a:rPr lang="fr">
                <a:solidFill>
                  <a:srgbClr val="CDA625"/>
                </a:solidFill>
              </a:rPr>
              <a:t>sophismes d’affirmation du conséquent</a:t>
            </a:r>
            <a:r>
              <a:rPr lang="fr"/>
              <a:t> :</a:t>
            </a:r>
            <a:endParaRPr/>
          </a:p>
          <a:p>
            <a:pPr indent="-317500" lvl="0" marL="457200" rtl="0" algn="l">
              <a:spcBef>
                <a:spcPts val="1200"/>
              </a:spcBef>
              <a:spcAft>
                <a:spcPts val="0"/>
              </a:spcAft>
              <a:buSzPts val="1400"/>
              <a:buChar char="●"/>
            </a:pPr>
            <a:r>
              <a:rPr lang="fr"/>
              <a:t>Si </a:t>
            </a:r>
            <a:r>
              <a:rPr lang="fr">
                <a:solidFill>
                  <a:srgbClr val="CC0000"/>
                </a:solidFill>
              </a:rPr>
              <a:t>P</a:t>
            </a:r>
            <a:r>
              <a:rPr lang="fr"/>
              <a:t> alors </a:t>
            </a:r>
            <a:r>
              <a:rPr lang="fr">
                <a:solidFill>
                  <a:srgbClr val="3C78D8"/>
                </a:solidFill>
              </a:rPr>
              <a:t>Q</a:t>
            </a:r>
            <a:endParaRPr>
              <a:solidFill>
                <a:srgbClr val="3C78D8"/>
              </a:solidFill>
            </a:endParaRPr>
          </a:p>
          <a:p>
            <a:pPr indent="-317500" lvl="0" marL="457200" rtl="0" algn="l">
              <a:spcBef>
                <a:spcPts val="0"/>
              </a:spcBef>
              <a:spcAft>
                <a:spcPts val="0"/>
              </a:spcAft>
              <a:buClr>
                <a:srgbClr val="3C78D8"/>
              </a:buClr>
              <a:buSzPts val="1400"/>
              <a:buChar char="●"/>
            </a:pPr>
            <a:r>
              <a:rPr lang="fr">
                <a:solidFill>
                  <a:srgbClr val="3C78D8"/>
                </a:solidFill>
              </a:rPr>
              <a:t>Q</a:t>
            </a:r>
            <a:endParaRPr>
              <a:solidFill>
                <a:srgbClr val="3C78D8"/>
              </a:solidFill>
            </a:endParaRPr>
          </a:p>
          <a:p>
            <a:pPr indent="-317500" lvl="0" marL="457200" rtl="0" algn="l">
              <a:spcBef>
                <a:spcPts val="0"/>
              </a:spcBef>
              <a:spcAft>
                <a:spcPts val="0"/>
              </a:spcAft>
              <a:buSzPts val="1400"/>
              <a:buChar char="●"/>
            </a:pPr>
            <a:r>
              <a:rPr lang="fr"/>
              <a:t>Donc </a:t>
            </a:r>
            <a:r>
              <a:rPr lang="fr">
                <a:solidFill>
                  <a:srgbClr val="CC0000"/>
                </a:solidFill>
              </a:rPr>
              <a:t>P</a:t>
            </a:r>
            <a:endParaRPr>
              <a:solidFill>
                <a:srgbClr val="CC0000"/>
              </a:solidFill>
            </a:endParaRPr>
          </a:p>
          <a:p>
            <a:pPr indent="0" lvl="0" marL="0" rtl="0" algn="l">
              <a:spcBef>
                <a:spcPts val="1200"/>
              </a:spcBef>
              <a:spcAft>
                <a:spcPts val="0"/>
              </a:spcAft>
              <a:buNone/>
            </a:pPr>
            <a:r>
              <a:t/>
            </a:r>
            <a:endParaRPr/>
          </a:p>
          <a:p>
            <a:pPr indent="-317500" lvl="0" marL="457200" rtl="0" algn="l">
              <a:spcBef>
                <a:spcPts val="1200"/>
              </a:spcBef>
              <a:spcAft>
                <a:spcPts val="0"/>
              </a:spcAft>
              <a:buSzPts val="1400"/>
              <a:buChar char="●"/>
            </a:pPr>
            <a:r>
              <a:rPr lang="fr"/>
              <a:t>Si </a:t>
            </a:r>
            <a:r>
              <a:rPr lang="fr">
                <a:solidFill>
                  <a:srgbClr val="CC0000"/>
                </a:solidFill>
              </a:rPr>
              <a:t>je suis français </a:t>
            </a:r>
            <a:r>
              <a:rPr lang="fr"/>
              <a:t>alors </a:t>
            </a:r>
            <a:r>
              <a:rPr lang="fr">
                <a:solidFill>
                  <a:srgbClr val="3C78D8"/>
                </a:solidFill>
              </a:rPr>
              <a:t>je suis européen</a:t>
            </a:r>
            <a:endParaRPr>
              <a:solidFill>
                <a:srgbClr val="3C78D8"/>
              </a:solidFill>
            </a:endParaRPr>
          </a:p>
          <a:p>
            <a:pPr indent="-317500" lvl="0" marL="457200" rtl="0" algn="l">
              <a:spcBef>
                <a:spcPts val="0"/>
              </a:spcBef>
              <a:spcAft>
                <a:spcPts val="0"/>
              </a:spcAft>
              <a:buClr>
                <a:srgbClr val="3C78D8"/>
              </a:buClr>
              <a:buSzPts val="1400"/>
              <a:buChar char="●"/>
            </a:pPr>
            <a:r>
              <a:rPr lang="fr">
                <a:solidFill>
                  <a:srgbClr val="3C78D8"/>
                </a:solidFill>
              </a:rPr>
              <a:t>Je suis européen</a:t>
            </a:r>
            <a:endParaRPr>
              <a:solidFill>
                <a:srgbClr val="3C78D8"/>
              </a:solidFill>
            </a:endParaRPr>
          </a:p>
          <a:p>
            <a:pPr indent="-317500" lvl="0" marL="457200" rtl="0" algn="l">
              <a:spcBef>
                <a:spcPts val="0"/>
              </a:spcBef>
              <a:spcAft>
                <a:spcPts val="0"/>
              </a:spcAft>
              <a:buSzPts val="1400"/>
              <a:buChar char="●"/>
            </a:pPr>
            <a:r>
              <a:rPr lang="fr"/>
              <a:t>Donc </a:t>
            </a:r>
            <a:r>
              <a:rPr lang="fr">
                <a:solidFill>
                  <a:srgbClr val="CC0000"/>
                </a:solidFill>
              </a:rPr>
              <a:t>je suis français</a:t>
            </a:r>
            <a:endParaRPr>
              <a:solidFill>
                <a:srgbClr val="CC0000"/>
              </a:solidFill>
            </a:endParaRPr>
          </a:p>
          <a:p>
            <a:pPr indent="0" lvl="0" marL="0" rtl="0" algn="l">
              <a:spcBef>
                <a:spcPts val="1200"/>
              </a:spcBef>
              <a:spcAft>
                <a:spcPts val="1200"/>
              </a:spcAft>
              <a:buNone/>
            </a:pPr>
            <a:r>
              <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6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fr"/>
              <a:t>Thèse 2 / Autre paraclet</a:t>
            </a:r>
            <a:endParaRPr/>
          </a:p>
          <a:p>
            <a:pPr indent="0" lvl="0" marL="0" rtl="0" algn="l">
              <a:spcBef>
                <a:spcPts val="0"/>
              </a:spcBef>
              <a:spcAft>
                <a:spcPts val="0"/>
              </a:spcAft>
              <a:buClr>
                <a:schemeClr val="dk1"/>
              </a:buClr>
              <a:buSzPct val="39285"/>
              <a:buFont typeface="Arial"/>
              <a:buNone/>
            </a:pPr>
            <a:r>
              <a:t/>
            </a:r>
            <a:endParaRPr/>
          </a:p>
          <a:p>
            <a:pPr indent="0" lvl="0" marL="0" rtl="0" algn="l">
              <a:spcBef>
                <a:spcPts val="0"/>
              </a:spcBef>
              <a:spcAft>
                <a:spcPts val="0"/>
              </a:spcAft>
              <a:buNone/>
            </a:pPr>
            <a:r>
              <a:t/>
            </a:r>
            <a:endParaRPr/>
          </a:p>
        </p:txBody>
      </p:sp>
      <p:sp>
        <p:nvSpPr>
          <p:cNvPr id="377" name="Google Shape;377;p64"/>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fr"/>
              <a:t>Argument 1 / Plusieurs Saint Esprit</a:t>
            </a:r>
            <a:endParaRPr b="1"/>
          </a:p>
          <a:p>
            <a:pPr indent="0" lvl="0" marL="0" rtl="0" algn="l">
              <a:spcBef>
                <a:spcPts val="1200"/>
              </a:spcBef>
              <a:spcAft>
                <a:spcPts val="0"/>
              </a:spcAft>
              <a:buClr>
                <a:schemeClr val="dk1"/>
              </a:buClr>
              <a:buSzPts val="1100"/>
              <a:buFont typeface="Arial"/>
              <a:buNone/>
            </a:pPr>
            <a:r>
              <a:t/>
            </a:r>
            <a:endParaRPr b="1"/>
          </a:p>
          <a:p>
            <a:pPr indent="0" lvl="0" marL="0" rtl="0" algn="l">
              <a:spcBef>
                <a:spcPts val="1200"/>
              </a:spcBef>
              <a:spcAft>
                <a:spcPts val="0"/>
              </a:spcAft>
              <a:buClr>
                <a:schemeClr val="dk1"/>
              </a:buClr>
              <a:buSzPts val="1100"/>
              <a:buFont typeface="Arial"/>
              <a:buNone/>
            </a:pPr>
            <a:r>
              <a:rPr lang="fr"/>
              <a:t>Car il y a plusieurs paraclets.</a:t>
            </a:r>
            <a:endParaRPr/>
          </a:p>
          <a:p>
            <a:pPr indent="0" lvl="0" marL="0" rtl="0" algn="l">
              <a:spcBef>
                <a:spcPts val="1200"/>
              </a:spcBef>
              <a:spcAft>
                <a:spcPts val="0"/>
              </a:spcAft>
              <a:buClr>
                <a:schemeClr val="dk1"/>
              </a:buClr>
              <a:buSzPts val="1100"/>
              <a:buFont typeface="Arial"/>
              <a:buNone/>
            </a:pPr>
            <a:r>
              <a:rPr lang="fr"/>
              <a:t>Alors si le paraclet et le Saint Esprit, il y a plusieurs Saint Esprit.</a:t>
            </a:r>
            <a:endParaRPr/>
          </a:p>
          <a:p>
            <a:pPr indent="0" lvl="0" marL="0" rtl="0" algn="l">
              <a:spcBef>
                <a:spcPts val="1200"/>
              </a:spcBef>
              <a:spcAft>
                <a:spcPts val="0"/>
              </a:spcAft>
              <a:buClr>
                <a:schemeClr val="dk1"/>
              </a:buClr>
              <a:buSzPts val="1100"/>
              <a:buFont typeface="Arial"/>
              <a:buNone/>
            </a:pPr>
            <a:r>
              <a:t/>
            </a:r>
            <a:endParaRPr/>
          </a:p>
          <a:p>
            <a:pPr indent="0" lvl="0" marL="0" rtl="0" algn="l">
              <a:spcBef>
                <a:spcPts val="1200"/>
              </a:spcBef>
              <a:spcAft>
                <a:spcPts val="1200"/>
              </a:spcAft>
              <a:buNone/>
            </a:pPr>
            <a:r>
              <a:t/>
            </a:r>
            <a:endParaRPr/>
          </a:p>
        </p:txBody>
      </p:sp>
      <p:sp>
        <p:nvSpPr>
          <p:cNvPr id="378" name="Google Shape;378;p64"/>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Clr>
                <a:schemeClr val="dk1"/>
              </a:buClr>
              <a:buSzPts val="1100"/>
              <a:buFont typeface="Arial"/>
              <a:buNone/>
            </a:pPr>
            <a:r>
              <a:rPr lang="fr"/>
              <a:t>L’argument 1 est un sophisme d’affirmation du conséquent :</a:t>
            </a:r>
            <a:endParaRPr/>
          </a:p>
          <a:p>
            <a:pPr indent="-317500" lvl="0" marL="457200" rtl="0" algn="l">
              <a:spcBef>
                <a:spcPts val="1200"/>
              </a:spcBef>
              <a:spcAft>
                <a:spcPts val="0"/>
              </a:spcAft>
              <a:buSzPts val="1400"/>
              <a:buChar char="●"/>
            </a:pPr>
            <a:r>
              <a:rPr lang="fr"/>
              <a:t>Si </a:t>
            </a:r>
            <a:r>
              <a:rPr lang="fr">
                <a:solidFill>
                  <a:srgbClr val="CC0000"/>
                </a:solidFill>
              </a:rPr>
              <a:t>P</a:t>
            </a:r>
            <a:r>
              <a:rPr lang="fr"/>
              <a:t> alors </a:t>
            </a:r>
            <a:r>
              <a:rPr lang="fr">
                <a:solidFill>
                  <a:srgbClr val="3C78D8"/>
                </a:solidFill>
              </a:rPr>
              <a:t>Q</a:t>
            </a:r>
            <a:endParaRPr>
              <a:solidFill>
                <a:srgbClr val="3C78D8"/>
              </a:solidFill>
            </a:endParaRPr>
          </a:p>
          <a:p>
            <a:pPr indent="-317500" lvl="0" marL="457200" rtl="0" algn="l">
              <a:spcBef>
                <a:spcPts val="0"/>
              </a:spcBef>
              <a:spcAft>
                <a:spcPts val="0"/>
              </a:spcAft>
              <a:buClr>
                <a:srgbClr val="3D85C6"/>
              </a:buClr>
              <a:buSzPts val="1400"/>
              <a:buChar char="●"/>
            </a:pPr>
            <a:r>
              <a:rPr lang="fr">
                <a:solidFill>
                  <a:srgbClr val="3D85C6"/>
                </a:solidFill>
              </a:rPr>
              <a:t>Q</a:t>
            </a:r>
            <a:endParaRPr>
              <a:solidFill>
                <a:srgbClr val="3D85C6"/>
              </a:solidFill>
            </a:endParaRPr>
          </a:p>
          <a:p>
            <a:pPr indent="-317500" lvl="0" marL="457200" rtl="0" algn="l">
              <a:spcBef>
                <a:spcPts val="0"/>
              </a:spcBef>
              <a:spcAft>
                <a:spcPts val="0"/>
              </a:spcAft>
              <a:buSzPts val="1400"/>
              <a:buChar char="●"/>
            </a:pPr>
            <a:r>
              <a:rPr lang="fr"/>
              <a:t>Donc </a:t>
            </a:r>
            <a:r>
              <a:rPr lang="fr">
                <a:solidFill>
                  <a:srgbClr val="CC0000"/>
                </a:solidFill>
              </a:rPr>
              <a:t>P</a:t>
            </a:r>
            <a:endParaRPr>
              <a:solidFill>
                <a:srgbClr val="CC0000"/>
              </a:solidFill>
            </a:endParaRPr>
          </a:p>
          <a:p>
            <a:pPr indent="0" lvl="0" marL="0" rtl="0" algn="l">
              <a:spcBef>
                <a:spcPts val="1200"/>
              </a:spcBef>
              <a:spcAft>
                <a:spcPts val="0"/>
              </a:spcAft>
              <a:buClr>
                <a:schemeClr val="dk1"/>
              </a:buClr>
              <a:buSzPts val="1100"/>
              <a:buFont typeface="Arial"/>
              <a:buNone/>
            </a:pPr>
            <a:r>
              <a:rPr lang="fr"/>
              <a:t>Soit ici :</a:t>
            </a:r>
            <a:endParaRPr/>
          </a:p>
          <a:p>
            <a:pPr indent="-317500" lvl="0" marL="457200" rtl="0" algn="l">
              <a:spcBef>
                <a:spcPts val="1200"/>
              </a:spcBef>
              <a:spcAft>
                <a:spcPts val="0"/>
              </a:spcAft>
              <a:buSzPts val="1400"/>
              <a:buChar char="●"/>
            </a:pPr>
            <a:r>
              <a:rPr lang="fr"/>
              <a:t>Si “</a:t>
            </a:r>
            <a:r>
              <a:rPr lang="fr">
                <a:solidFill>
                  <a:srgbClr val="CC0000"/>
                </a:solidFill>
              </a:rPr>
              <a:t>on est le Saint Esprit</a:t>
            </a:r>
            <a:r>
              <a:rPr lang="fr"/>
              <a:t>” alors “</a:t>
            </a:r>
            <a:r>
              <a:rPr lang="fr">
                <a:solidFill>
                  <a:srgbClr val="3C78D8"/>
                </a:solidFill>
              </a:rPr>
              <a:t>on est un Paraclet</a:t>
            </a:r>
            <a:r>
              <a:rPr lang="fr"/>
              <a:t>”</a:t>
            </a:r>
            <a:endParaRPr/>
          </a:p>
          <a:p>
            <a:pPr indent="-317500" lvl="0" marL="457200" rtl="0" algn="l">
              <a:spcBef>
                <a:spcPts val="0"/>
              </a:spcBef>
              <a:spcAft>
                <a:spcPts val="0"/>
              </a:spcAft>
              <a:buSzPts val="1400"/>
              <a:buChar char="●"/>
            </a:pPr>
            <a:r>
              <a:rPr lang="fr">
                <a:solidFill>
                  <a:srgbClr val="3D85C6"/>
                </a:solidFill>
              </a:rPr>
              <a:t>Les paraclets</a:t>
            </a:r>
            <a:r>
              <a:rPr lang="fr"/>
              <a:t> “sont multiples”</a:t>
            </a:r>
            <a:endParaRPr/>
          </a:p>
          <a:p>
            <a:pPr indent="-317500" lvl="0" marL="457200" rtl="0" algn="l">
              <a:spcBef>
                <a:spcPts val="0"/>
              </a:spcBef>
              <a:spcAft>
                <a:spcPts val="0"/>
              </a:spcAft>
              <a:buSzPts val="1400"/>
              <a:buChar char="●"/>
            </a:pPr>
            <a:r>
              <a:rPr lang="fr"/>
              <a:t>Donc </a:t>
            </a:r>
            <a:r>
              <a:rPr lang="fr">
                <a:solidFill>
                  <a:srgbClr val="CC0000"/>
                </a:solidFill>
              </a:rPr>
              <a:t>le Saint Esprit</a:t>
            </a:r>
            <a:r>
              <a:rPr lang="fr"/>
              <a:t> “est multiple”</a:t>
            </a:r>
            <a:endParaRPr/>
          </a:p>
          <a:p>
            <a:pPr indent="0" lvl="0" marL="0" rtl="0" algn="l">
              <a:spcBef>
                <a:spcPts val="1200"/>
              </a:spcBef>
              <a:spcAft>
                <a:spcPts val="0"/>
              </a:spcAft>
              <a:buClr>
                <a:schemeClr val="dk1"/>
              </a:buClr>
              <a:buSzPts val="1100"/>
              <a:buFont typeface="Arial"/>
              <a:buNone/>
            </a:pPr>
            <a:r>
              <a:t/>
            </a:r>
            <a:endParaRPr/>
          </a:p>
          <a:p>
            <a:pPr indent="0" lvl="0" marL="0" rtl="0" algn="l">
              <a:spcBef>
                <a:spcPts val="1200"/>
              </a:spcBef>
              <a:spcAft>
                <a:spcPts val="1200"/>
              </a:spcAft>
              <a:buNone/>
            </a:pPr>
            <a:r>
              <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6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fr"/>
              <a:t>Thèse 3 / Déjà venu</a:t>
            </a:r>
            <a:endParaRPr/>
          </a:p>
          <a:p>
            <a:pPr indent="0" lvl="0" marL="0" rtl="0" algn="l">
              <a:spcBef>
                <a:spcPts val="0"/>
              </a:spcBef>
              <a:spcAft>
                <a:spcPts val="0"/>
              </a:spcAft>
              <a:buClr>
                <a:schemeClr val="dk1"/>
              </a:buClr>
              <a:buSzPct val="39285"/>
              <a:buFont typeface="Arial"/>
              <a:buNone/>
            </a:pPr>
            <a:r>
              <a:t/>
            </a:r>
            <a:endParaRPr/>
          </a:p>
          <a:p>
            <a:pPr indent="0" lvl="0" marL="0" rtl="0" algn="l">
              <a:spcBef>
                <a:spcPts val="0"/>
              </a:spcBef>
              <a:spcAft>
                <a:spcPts val="0"/>
              </a:spcAft>
              <a:buNone/>
            </a:pPr>
            <a:r>
              <a:t/>
            </a:r>
            <a:endParaRPr/>
          </a:p>
        </p:txBody>
      </p:sp>
      <p:sp>
        <p:nvSpPr>
          <p:cNvPr id="384" name="Google Shape;384;p6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fr"/>
              <a:t>Argument 1 / Déjà présent</a:t>
            </a:r>
            <a:endParaRPr b="1"/>
          </a:p>
          <a:p>
            <a:pPr indent="0" lvl="0" marL="0" rtl="0" algn="l">
              <a:spcBef>
                <a:spcPts val="1200"/>
              </a:spcBef>
              <a:spcAft>
                <a:spcPts val="0"/>
              </a:spcAft>
              <a:buClr>
                <a:schemeClr val="dk1"/>
              </a:buClr>
              <a:buSzPts val="1100"/>
              <a:buFont typeface="Arial"/>
              <a:buNone/>
            </a:pPr>
            <a:r>
              <a:t/>
            </a:r>
            <a:endParaRPr/>
          </a:p>
          <a:p>
            <a:pPr indent="0" lvl="0" marL="0" rtl="0" algn="l">
              <a:spcBef>
                <a:spcPts val="1200"/>
              </a:spcBef>
              <a:spcAft>
                <a:spcPts val="0"/>
              </a:spcAft>
              <a:buClr>
                <a:schemeClr val="dk1"/>
              </a:buClr>
              <a:buSzPts val="1100"/>
              <a:buFont typeface="Arial"/>
              <a:buNone/>
            </a:pPr>
            <a:r>
              <a:rPr lang="fr"/>
              <a:t>Car le Saint Esprit était déjà présent avec Zacharie (Luc 1:67), Elisabeth (sa femme, Luc 1:41), Jean Baptiste (Luc 1:15), Siméon (Luc 2:25), Jésus (Luc 4:1) et parce que ce qui est déjà présent ne peut venir.</a:t>
            </a:r>
            <a:endParaRPr/>
          </a:p>
          <a:p>
            <a:pPr indent="0" lvl="0" marL="0" rtl="0" algn="l">
              <a:spcBef>
                <a:spcPts val="1200"/>
              </a:spcBef>
              <a:spcAft>
                <a:spcPts val="0"/>
              </a:spcAft>
              <a:buClr>
                <a:schemeClr val="dk1"/>
              </a:buClr>
              <a:buSzPts val="1100"/>
              <a:buFont typeface="Arial"/>
              <a:buNone/>
            </a:pPr>
            <a:r>
              <a:rPr lang="fr"/>
              <a:t>Alors le paraclet ne peut pas être le Saint Esprit.</a:t>
            </a:r>
            <a:endParaRPr/>
          </a:p>
          <a:p>
            <a:pPr indent="0" lvl="0" marL="0" rtl="0" algn="l">
              <a:spcBef>
                <a:spcPts val="1200"/>
              </a:spcBef>
              <a:spcAft>
                <a:spcPts val="0"/>
              </a:spcAft>
              <a:buClr>
                <a:schemeClr val="dk1"/>
              </a:buClr>
              <a:buSzPts val="1100"/>
              <a:buFont typeface="Arial"/>
              <a:buNone/>
            </a:pPr>
            <a:r>
              <a:t/>
            </a:r>
            <a:endParaRPr/>
          </a:p>
          <a:p>
            <a:pPr indent="0" lvl="0" marL="0" rtl="0" algn="l">
              <a:spcBef>
                <a:spcPts val="1200"/>
              </a:spcBef>
              <a:spcAft>
                <a:spcPts val="1200"/>
              </a:spcAft>
              <a:buNone/>
            </a:pPr>
            <a:r>
              <a:t/>
            </a:r>
            <a:endParaRPr/>
          </a:p>
        </p:txBody>
      </p:sp>
      <p:sp>
        <p:nvSpPr>
          <p:cNvPr id="385" name="Google Shape;385;p6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fr"/>
              <a:t>Argument 1 bis</a:t>
            </a:r>
            <a:endParaRPr b="1"/>
          </a:p>
          <a:p>
            <a:pPr indent="0" lvl="0" marL="0" rtl="0" algn="l">
              <a:spcBef>
                <a:spcPts val="1200"/>
              </a:spcBef>
              <a:spcAft>
                <a:spcPts val="0"/>
              </a:spcAft>
              <a:buClr>
                <a:schemeClr val="dk1"/>
              </a:buClr>
              <a:buSzPts val="1100"/>
              <a:buFont typeface="Arial"/>
              <a:buNone/>
            </a:pPr>
            <a:r>
              <a:t/>
            </a:r>
            <a:endParaRPr/>
          </a:p>
          <a:p>
            <a:pPr indent="0" lvl="0" marL="0" rtl="0" algn="l">
              <a:spcBef>
                <a:spcPts val="1200"/>
              </a:spcBef>
              <a:spcAft>
                <a:spcPts val="0"/>
              </a:spcAft>
              <a:buClr>
                <a:schemeClr val="dk1"/>
              </a:buClr>
              <a:buSzPts val="1100"/>
              <a:buFont typeface="Arial"/>
              <a:buNone/>
            </a:pPr>
            <a:r>
              <a:rPr lang="fr"/>
              <a:t>Car Jésus à déjà donné le Saint Esprit aux apôtres lorsqu’il était avec eux (Jn 20:22) et parce que ce qui est déjà présent ne peut venir.</a:t>
            </a:r>
            <a:endParaRPr/>
          </a:p>
          <a:p>
            <a:pPr indent="0" lvl="0" marL="0" rtl="0" algn="l">
              <a:spcBef>
                <a:spcPts val="1200"/>
              </a:spcBef>
              <a:spcAft>
                <a:spcPts val="0"/>
              </a:spcAft>
              <a:buClr>
                <a:schemeClr val="dk1"/>
              </a:buClr>
              <a:buSzPts val="1100"/>
              <a:buFont typeface="Arial"/>
              <a:buNone/>
            </a:pPr>
            <a:r>
              <a:rPr lang="fr"/>
              <a:t>Alors le paraclet ne peut pas être le Saint Esprit.</a:t>
            </a:r>
            <a:endParaRPr/>
          </a:p>
          <a:p>
            <a:pPr indent="0" lvl="0" marL="0" rtl="0" algn="l">
              <a:spcBef>
                <a:spcPts val="1200"/>
              </a:spcBef>
              <a:spcAft>
                <a:spcPts val="0"/>
              </a:spcAft>
              <a:buClr>
                <a:schemeClr val="dk1"/>
              </a:buClr>
              <a:buSzPts val="1100"/>
              <a:buFont typeface="Arial"/>
              <a:buNone/>
            </a:pPr>
            <a:r>
              <a:t/>
            </a:r>
            <a:endParaRPr/>
          </a:p>
          <a:p>
            <a:pPr indent="0" lvl="0" marL="0" rtl="0" algn="l">
              <a:spcBef>
                <a:spcPts val="1200"/>
              </a:spcBef>
              <a:spcAft>
                <a:spcPts val="1200"/>
              </a:spcAft>
              <a:buNone/>
            </a:pPr>
            <a:r>
              <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6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fr"/>
              <a:t>Réfutation 1 Saint Esprit pour tous / Arg 1</a:t>
            </a:r>
            <a:endParaRPr/>
          </a:p>
          <a:p>
            <a:pPr indent="0" lvl="0" marL="0" rtl="0" algn="l">
              <a:spcBef>
                <a:spcPts val="0"/>
              </a:spcBef>
              <a:spcAft>
                <a:spcPts val="0"/>
              </a:spcAft>
              <a:buClr>
                <a:schemeClr val="dk1"/>
              </a:buClr>
              <a:buSzPct val="39285"/>
              <a:buFont typeface="Arial"/>
              <a:buNone/>
            </a:pPr>
            <a:r>
              <a:t/>
            </a:r>
            <a:endParaRPr/>
          </a:p>
          <a:p>
            <a:pPr indent="0" lvl="0" marL="0" rtl="0" algn="l">
              <a:spcBef>
                <a:spcPts val="0"/>
              </a:spcBef>
              <a:spcAft>
                <a:spcPts val="0"/>
              </a:spcAft>
              <a:buNone/>
            </a:pPr>
            <a:r>
              <a:t/>
            </a:r>
            <a:endParaRPr/>
          </a:p>
        </p:txBody>
      </p:sp>
      <p:sp>
        <p:nvSpPr>
          <p:cNvPr id="391" name="Google Shape;391;p66"/>
          <p:cNvSpPr txBox="1"/>
          <p:nvPr>
            <p:ph idx="4294967295" type="body"/>
          </p:nvPr>
        </p:nvSpPr>
        <p:spPr>
          <a:xfrm>
            <a:off x="48324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1200"/>
              </a:spcAft>
              <a:buNone/>
            </a:pPr>
            <a:r>
              <a:t/>
            </a:r>
            <a:endParaRPr/>
          </a:p>
        </p:txBody>
      </p:sp>
      <p:sp>
        <p:nvSpPr>
          <p:cNvPr id="392" name="Google Shape;392;p6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Clr>
                <a:schemeClr val="dk1"/>
              </a:buClr>
              <a:buSzPts val="1100"/>
              <a:buFont typeface="Arial"/>
              <a:buNone/>
            </a:pPr>
            <a:r>
              <a:rPr i="1" lang="fr" u="sng"/>
              <a:t>Comment le Saint Esprit peut être prophétiser alors qu’il est déjà là ?</a:t>
            </a:r>
            <a:endParaRPr i="1" u="sng"/>
          </a:p>
          <a:p>
            <a:pPr indent="0" lvl="0" marL="0" rtl="0" algn="l">
              <a:spcBef>
                <a:spcPts val="1200"/>
              </a:spcBef>
              <a:spcAft>
                <a:spcPts val="0"/>
              </a:spcAft>
              <a:buClr>
                <a:schemeClr val="dk1"/>
              </a:buClr>
              <a:buSzPts val="1100"/>
              <a:buFont typeface="Arial"/>
              <a:buNone/>
            </a:pPr>
            <a:r>
              <a:t/>
            </a:r>
            <a:endParaRPr/>
          </a:p>
          <a:p>
            <a:pPr indent="0" lvl="0" marL="0" rtl="0" algn="l">
              <a:spcBef>
                <a:spcPts val="1200"/>
              </a:spcBef>
              <a:spcAft>
                <a:spcPts val="0"/>
              </a:spcAft>
              <a:buClr>
                <a:schemeClr val="dk1"/>
              </a:buClr>
              <a:buSzPts val="1100"/>
              <a:buFont typeface="Arial"/>
              <a:buNone/>
            </a:pPr>
            <a:r>
              <a:rPr lang="fr"/>
              <a:t>Dans le verset Jn 14:17 il est dit que le paraclet:</a:t>
            </a:r>
            <a:endParaRPr/>
          </a:p>
          <a:p>
            <a:pPr indent="-342900" lvl="0" marL="457200" rtl="0" algn="l">
              <a:spcBef>
                <a:spcPts val="1200"/>
              </a:spcBef>
              <a:spcAft>
                <a:spcPts val="0"/>
              </a:spcAft>
              <a:buSzPts val="1800"/>
              <a:buChar char="●"/>
            </a:pPr>
            <a:r>
              <a:rPr lang="fr"/>
              <a:t>demeure auprès des apotres (παρ’ ὑμῖν μένει)</a:t>
            </a:r>
            <a:endParaRPr/>
          </a:p>
          <a:p>
            <a:pPr indent="-342900" lvl="0" marL="457200" rtl="0" algn="l">
              <a:spcBef>
                <a:spcPts val="0"/>
              </a:spcBef>
              <a:spcAft>
                <a:spcPts val="0"/>
              </a:spcAft>
              <a:buSzPts val="1800"/>
              <a:buChar char="●"/>
            </a:pPr>
            <a:r>
              <a:rPr lang="fr"/>
              <a:t>sera dans les apôtres (ἐν ὑμῖν ⸀ἔσται)</a:t>
            </a:r>
            <a:endParaRPr/>
          </a:p>
          <a:p>
            <a:pPr indent="0" lvl="0" marL="0" rtl="0" algn="l">
              <a:spcBef>
                <a:spcPts val="1200"/>
              </a:spcBef>
              <a:spcAft>
                <a:spcPts val="0"/>
              </a:spcAft>
              <a:buNone/>
            </a:pPr>
            <a:r>
              <a:rPr lang="fr"/>
              <a:t>Le fait que le Paraclet était déjà là ne l'empêche pas de venir dans les apôtres, au contraire.</a:t>
            </a:r>
            <a:endParaRPr/>
          </a:p>
          <a:p>
            <a:pPr indent="0" lvl="0" marL="0" rtl="0" algn="l">
              <a:spcBef>
                <a:spcPts val="1200"/>
              </a:spcBef>
              <a:spcAft>
                <a:spcPts val="1200"/>
              </a:spcAft>
              <a:buNone/>
            </a:pPr>
            <a:r>
              <a:rPr lang="fr"/>
              <a:t>Cette démocratisation du saint esprit, est le résultat de l'alliance nouvelle avec Dieu.</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67"/>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i="1" lang="fr" u="sng"/>
              <a:t>Comment le Saint Esprit peut être prophétiser alors qu’il est déjà là ?</a:t>
            </a:r>
            <a:endParaRPr i="1" u="sng"/>
          </a:p>
          <a:p>
            <a:pPr indent="0" lvl="0" marL="0" rtl="0" algn="l">
              <a:spcBef>
                <a:spcPts val="1200"/>
              </a:spcBef>
              <a:spcAft>
                <a:spcPts val="0"/>
              </a:spcAft>
              <a:buNone/>
            </a:pPr>
            <a:r>
              <a:t/>
            </a:r>
            <a:endParaRPr/>
          </a:p>
          <a:p>
            <a:pPr indent="0" lvl="0" marL="0" rtl="0" algn="l">
              <a:spcBef>
                <a:spcPts val="1200"/>
              </a:spcBef>
              <a:spcAft>
                <a:spcPts val="1200"/>
              </a:spcAft>
              <a:buNone/>
            </a:pPr>
            <a:r>
              <a:rPr lang="fr"/>
              <a:t>Le Saint Esprit ne demeure pas éternellement dans l'ancien testament (Genèse 6:3), car ce changement est opéré par Jésus, c’est en ça qu'il est </a:t>
            </a:r>
            <a:r>
              <a:rPr lang="fr"/>
              <a:t>prophétisé</a:t>
            </a:r>
            <a:r>
              <a:rPr lang="fr"/>
              <a:t> alors qu’il est déjà présent. Le Saint Esprit est scellé en nous, dans notre cœur que dans la nouvelle alliance.</a:t>
            </a:r>
            <a:endParaRPr/>
          </a:p>
        </p:txBody>
      </p:sp>
      <p:sp>
        <p:nvSpPr>
          <p:cNvPr id="398" name="Google Shape;398;p6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fr"/>
              <a:t>Réfutation 2 Saint Esprit Éternel &amp; 3 Mission du Saint Esprit / Arg 1</a:t>
            </a:r>
            <a:endParaRPr/>
          </a:p>
          <a:p>
            <a:pPr indent="0" lvl="0" marL="0" rtl="0" algn="l">
              <a:spcBef>
                <a:spcPts val="0"/>
              </a:spcBef>
              <a:spcAft>
                <a:spcPts val="0"/>
              </a:spcAft>
              <a:buClr>
                <a:schemeClr val="dk1"/>
              </a:buClr>
              <a:buSzPct val="39285"/>
              <a:buFont typeface="Arial"/>
              <a:buNone/>
            </a:pPr>
            <a:r>
              <a:t/>
            </a:r>
            <a:endParaRPr/>
          </a:p>
          <a:p>
            <a:pPr indent="0" lvl="0" marL="0" rtl="0" algn="l">
              <a:spcBef>
                <a:spcPts val="0"/>
              </a:spcBef>
              <a:spcAft>
                <a:spcPts val="0"/>
              </a:spcAft>
              <a:buNone/>
            </a:pPr>
            <a:r>
              <a:t/>
            </a:r>
            <a:endParaRPr/>
          </a:p>
        </p:txBody>
      </p:sp>
      <p:sp>
        <p:nvSpPr>
          <p:cNvPr id="399" name="Google Shape;399;p67"/>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fr"/>
              <a:t>Le Saint Esprit n’a pas le même objectif entre le Nouveau Testament et l’Ancien Testament, et il est accordé à certaines personnes. Son but est de convaincre de la mort et de la résurrection.</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68"/>
          <p:cNvSpPr txBox="1"/>
          <p:nvPr>
            <p:ph idx="1" type="body"/>
          </p:nvPr>
        </p:nvSpPr>
        <p:spPr>
          <a:xfrm>
            <a:off x="311700" y="1152475"/>
            <a:ext cx="3999900" cy="34164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Clr>
                <a:schemeClr val="dk1"/>
              </a:buClr>
              <a:buSzPct val="78571"/>
              <a:buFont typeface="Arial"/>
              <a:buNone/>
            </a:pPr>
            <a:r>
              <a:rPr lang="fr">
                <a:solidFill>
                  <a:srgbClr val="CDA625"/>
                </a:solidFill>
              </a:rPr>
              <a:t>1 Samuel 10:5-13</a:t>
            </a:r>
            <a:endParaRPr>
              <a:solidFill>
                <a:srgbClr val="CDA625"/>
              </a:solidFill>
            </a:endParaRPr>
          </a:p>
          <a:p>
            <a:pPr indent="0" lvl="0" marL="0" rtl="0" algn="l">
              <a:spcBef>
                <a:spcPts val="1200"/>
              </a:spcBef>
              <a:spcAft>
                <a:spcPts val="1200"/>
              </a:spcAft>
              <a:buNone/>
            </a:pPr>
            <a:r>
              <a:rPr lang="fr"/>
              <a:t>Après cela, tu arriveras à Guibea-Elohim, où se trouve une garnison de Philistins. En entrant dans la ville, tu rencontreras une troupe de prophètes descendant du haut lieu, précédés du luth, du tambourin, de la flûte et de la harpe, et prophétisant eux-mêmes. </a:t>
            </a:r>
            <a:r>
              <a:rPr b="1" lang="fr"/>
              <a:t>L'esprit de l'Eternel te saisira, tu prophétiseras avec eux,</a:t>
            </a:r>
            <a:r>
              <a:rPr lang="fr"/>
              <a:t> et tu seras changé en un autre homme. Lorsque ces signes auront eu pour toi leur accomplissement, fais ce que tu trouveras à faire, car Dieu est avec toi [...]. </a:t>
            </a:r>
            <a:r>
              <a:rPr b="1" lang="fr"/>
              <a:t>L'esprit de Dieu le saisit, et il (Saül) prophétisa au milieu d'eux</a:t>
            </a:r>
            <a:r>
              <a:rPr lang="fr"/>
              <a:t>. Tous ceux qui l'avaient connu auparavant virent qu'</a:t>
            </a:r>
            <a:r>
              <a:rPr b="1" lang="fr"/>
              <a:t>il (Saül) prophétisait avec les prophètes</a:t>
            </a:r>
            <a:r>
              <a:rPr lang="fr"/>
              <a:t>, et l'on se disait l'un à l'autre dans le peuple: Qu'est-il arrivé au fils de Kis? </a:t>
            </a:r>
            <a:r>
              <a:rPr b="1" lang="fr"/>
              <a:t>Saül est-il aussi parmi les prophètes ?</a:t>
            </a:r>
            <a:r>
              <a:rPr lang="fr"/>
              <a:t> Quelqu'un de Guibea répondit: Et qui est leur père ? -De là le proverbe: </a:t>
            </a:r>
            <a:r>
              <a:rPr b="1" lang="fr"/>
              <a:t>Saül est-il aussi parmi les prophètes ?</a:t>
            </a:r>
            <a:r>
              <a:rPr lang="fr"/>
              <a:t> Lorsqu'il eut fini de prophétiser, il se rendit au haut lieu.</a:t>
            </a:r>
            <a:endParaRPr/>
          </a:p>
        </p:txBody>
      </p:sp>
      <p:sp>
        <p:nvSpPr>
          <p:cNvPr id="405" name="Google Shape;405;p6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Réfutation 4 Simultanéité / Arg 1</a:t>
            </a:r>
            <a:endParaRPr/>
          </a:p>
        </p:txBody>
      </p:sp>
      <p:sp>
        <p:nvSpPr>
          <p:cNvPr id="406" name="Google Shape;406;p68"/>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Le Saint Esprit peut être simultanément sur plusieurs personnes</a:t>
            </a:r>
            <a:endParaRPr/>
          </a:p>
          <a:p>
            <a:pPr indent="0" lvl="0" marL="0" rtl="0" algn="l">
              <a:spcBef>
                <a:spcPts val="1200"/>
              </a:spcBef>
              <a:spcAft>
                <a:spcPts val="0"/>
              </a:spcAft>
              <a:buNone/>
            </a:pPr>
            <a:r>
              <a:t/>
            </a:r>
            <a:endParaRPr/>
          </a:p>
          <a:p>
            <a:pPr indent="-317500" lvl="0" marL="457200" rtl="0" algn="l">
              <a:spcBef>
                <a:spcPts val="1200"/>
              </a:spcBef>
              <a:spcAft>
                <a:spcPts val="0"/>
              </a:spcAft>
              <a:buSzPts val="1400"/>
              <a:buChar char="●"/>
            </a:pPr>
            <a:r>
              <a:rPr lang="fr"/>
              <a:t>Samuel et Saül</a:t>
            </a:r>
            <a:endParaRPr/>
          </a:p>
          <a:p>
            <a:pPr indent="-317500" lvl="0" marL="457200" rtl="0" algn="l">
              <a:spcBef>
                <a:spcPts val="0"/>
              </a:spcBef>
              <a:spcAft>
                <a:spcPts val="0"/>
              </a:spcAft>
              <a:buSzPts val="1400"/>
              <a:buChar char="●"/>
            </a:pPr>
            <a:r>
              <a:rPr lang="fr"/>
              <a:t>Jean Baptiste et Jésus</a:t>
            </a:r>
            <a:endParaRPr/>
          </a:p>
          <a:p>
            <a:pPr indent="-317500" lvl="0" marL="457200" rtl="0" algn="l">
              <a:spcBef>
                <a:spcPts val="0"/>
              </a:spcBef>
              <a:spcAft>
                <a:spcPts val="0"/>
              </a:spcAft>
              <a:buSzPts val="1400"/>
              <a:buChar char="●"/>
            </a:pPr>
            <a:r>
              <a:rPr lang="fr"/>
              <a:t>12 apôtres</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sp>
        <p:nvSpPr>
          <p:cNvPr id="411" name="Google Shape;411;p6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Réfutation 5 Chronologie / Arg 1 bis</a:t>
            </a:r>
            <a:endParaRPr/>
          </a:p>
        </p:txBody>
      </p:sp>
      <p:sp>
        <p:nvSpPr>
          <p:cNvPr id="412" name="Google Shape;412;p6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i="1" lang="fr" u="sng"/>
              <a:t>Déconstruction des erreurs chronologiques</a:t>
            </a:r>
            <a:endParaRPr i="1" u="sng"/>
          </a:p>
          <a:p>
            <a:pPr indent="0" lvl="0" marL="0" rtl="0" algn="l">
              <a:spcBef>
                <a:spcPts val="1200"/>
              </a:spcBef>
              <a:spcAft>
                <a:spcPts val="0"/>
              </a:spcAft>
              <a:buNone/>
            </a:pPr>
            <a:r>
              <a:t/>
            </a:r>
            <a:endParaRPr/>
          </a:p>
          <a:p>
            <a:pPr indent="0" lvl="0" marL="0" rtl="0" algn="l">
              <a:spcBef>
                <a:spcPts val="1200"/>
              </a:spcBef>
              <a:spcAft>
                <a:spcPts val="0"/>
              </a:spcAft>
              <a:buNone/>
            </a:pPr>
            <a:r>
              <a:rPr lang="fr"/>
              <a:t>Les apôtres ne reçoivent le saint esprit qu'après l’annonce du paraclet.</a:t>
            </a:r>
            <a:endParaRPr/>
          </a:p>
          <a:p>
            <a:pPr indent="0" lvl="0" marL="0" rtl="0" algn="l">
              <a:spcBef>
                <a:spcPts val="1200"/>
              </a:spcBef>
              <a:spcAft>
                <a:spcPts val="0"/>
              </a:spcAft>
              <a:buNone/>
            </a:pPr>
            <a:r>
              <a:rPr lang="fr"/>
              <a:t>Jn 14:15-20, Jn 14:25-26, Jn 15:26-27, Jn 15:5-16 Annonce du paraclet.</a:t>
            </a:r>
            <a:endParaRPr/>
          </a:p>
          <a:p>
            <a:pPr indent="0" lvl="0" marL="0" rtl="0" algn="l">
              <a:spcBef>
                <a:spcPts val="1200"/>
              </a:spcBef>
              <a:spcAft>
                <a:spcPts val="0"/>
              </a:spcAft>
              <a:buNone/>
            </a:pPr>
            <a:r>
              <a:rPr lang="fr"/>
              <a:t>Jn 19:18 Jésus est crucifié.</a:t>
            </a:r>
            <a:endParaRPr/>
          </a:p>
          <a:p>
            <a:pPr indent="0" lvl="0" marL="0" rtl="0" algn="l">
              <a:spcBef>
                <a:spcPts val="1200"/>
              </a:spcBef>
              <a:spcAft>
                <a:spcPts val="0"/>
              </a:spcAft>
              <a:buNone/>
            </a:pPr>
            <a:r>
              <a:rPr lang="fr"/>
              <a:t>Jn 20:22 Jésus souffle sur les apôtres.</a:t>
            </a:r>
            <a:endParaRPr/>
          </a:p>
          <a:p>
            <a:pPr indent="0" lvl="0" marL="0" rtl="0" algn="l">
              <a:spcBef>
                <a:spcPts val="1200"/>
              </a:spcBef>
              <a:spcAft>
                <a:spcPts val="1200"/>
              </a:spcAft>
              <a:buNone/>
            </a:pPr>
            <a:r>
              <a:rPr lang="fr"/>
              <a:t>Act 2:1-4 Les apôtres sont remplis du Saint Esprit.</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sp>
        <p:nvSpPr>
          <p:cNvPr id="417" name="Google Shape;417;p70"/>
          <p:cNvSpPr txBox="1"/>
          <p:nvPr>
            <p:ph idx="1" type="body"/>
          </p:nvPr>
        </p:nvSpPr>
        <p:spPr>
          <a:xfrm>
            <a:off x="311700" y="1152475"/>
            <a:ext cx="39999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fr"/>
              <a:t>Argument 1</a:t>
            </a:r>
            <a:endParaRPr b="1"/>
          </a:p>
          <a:p>
            <a:pPr indent="0" lvl="0" marL="0" rtl="0" algn="l">
              <a:spcBef>
                <a:spcPts val="1200"/>
              </a:spcBef>
              <a:spcAft>
                <a:spcPts val="0"/>
              </a:spcAft>
              <a:buClr>
                <a:schemeClr val="dk1"/>
              </a:buClr>
              <a:buSzPts val="1100"/>
              <a:buFont typeface="Arial"/>
              <a:buNone/>
            </a:pPr>
            <a:r>
              <a:t/>
            </a:r>
            <a:endParaRPr/>
          </a:p>
          <a:p>
            <a:pPr indent="0" lvl="0" marL="0" rtl="0" algn="l">
              <a:spcBef>
                <a:spcPts val="1200"/>
              </a:spcBef>
              <a:spcAft>
                <a:spcPts val="0"/>
              </a:spcAft>
              <a:buClr>
                <a:schemeClr val="dk1"/>
              </a:buClr>
              <a:buSzPts val="1100"/>
              <a:buFont typeface="Arial"/>
              <a:buNone/>
            </a:pPr>
            <a:r>
              <a:rPr lang="fr"/>
              <a:t>Car Jésus doit partir pour que le paraclet vienne.</a:t>
            </a:r>
            <a:endParaRPr/>
          </a:p>
          <a:p>
            <a:pPr indent="0" lvl="0" marL="0" rtl="0" algn="l">
              <a:spcBef>
                <a:spcPts val="1200"/>
              </a:spcBef>
              <a:spcAft>
                <a:spcPts val="0"/>
              </a:spcAft>
              <a:buNone/>
            </a:pPr>
            <a:r>
              <a:rPr lang="fr"/>
              <a:t>Alors ce n’est pas le Saint Esprit</a:t>
            </a:r>
            <a:endParaRPr/>
          </a:p>
          <a:p>
            <a:pPr indent="0" lvl="0" marL="0" rtl="0" algn="l">
              <a:spcBef>
                <a:spcPts val="1200"/>
              </a:spcBef>
              <a:spcAft>
                <a:spcPts val="0"/>
              </a:spcAft>
              <a:buNone/>
            </a:pPr>
            <a:r>
              <a:t/>
            </a:r>
            <a:endParaRPr/>
          </a:p>
          <a:p>
            <a:pPr indent="0" lvl="0" marL="0" rtl="0" algn="l">
              <a:spcBef>
                <a:spcPts val="1200"/>
              </a:spcBef>
              <a:spcAft>
                <a:spcPts val="0"/>
              </a:spcAft>
              <a:buClr>
                <a:schemeClr val="dk1"/>
              </a:buClr>
              <a:buSzPts val="1100"/>
              <a:buFont typeface="Arial"/>
              <a:buNone/>
            </a:pPr>
            <a:r>
              <a:rPr i="1" lang="fr" u="sng"/>
              <a:t>Comment le Saint Esprit doit venir si Jésus doit partir ?</a:t>
            </a:r>
            <a:endParaRPr i="1" u="sng"/>
          </a:p>
          <a:p>
            <a:pPr indent="0" lvl="0" marL="0" rtl="0" algn="l">
              <a:spcBef>
                <a:spcPts val="1200"/>
              </a:spcBef>
              <a:spcAft>
                <a:spcPts val="0"/>
              </a:spcAft>
              <a:buClr>
                <a:schemeClr val="dk1"/>
              </a:buClr>
              <a:buSzPts val="1100"/>
              <a:buFont typeface="Arial"/>
              <a:buNone/>
            </a:pPr>
            <a:r>
              <a:t/>
            </a:r>
            <a:endParaRPr/>
          </a:p>
          <a:p>
            <a:pPr indent="0" lvl="0" marL="0" rtl="0" algn="l">
              <a:spcBef>
                <a:spcPts val="1200"/>
              </a:spcBef>
              <a:spcAft>
                <a:spcPts val="1200"/>
              </a:spcAft>
              <a:buNone/>
            </a:pPr>
            <a:r>
              <a:rPr lang="fr"/>
              <a:t>A</a:t>
            </a:r>
            <a:r>
              <a:rPr lang="fr"/>
              <a:t>ucune valeur argumentative</a:t>
            </a:r>
            <a:endParaRPr/>
          </a:p>
        </p:txBody>
      </p:sp>
      <p:sp>
        <p:nvSpPr>
          <p:cNvPr id="418" name="Google Shape;418;p7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Thèse 3 bis / Départ de Jésus</a:t>
            </a:r>
            <a:endParaRPr/>
          </a:p>
        </p:txBody>
      </p:sp>
      <p:sp>
        <p:nvSpPr>
          <p:cNvPr id="419" name="Google Shape;419;p70"/>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b="1" lang="fr"/>
              <a:t>Argument 2</a:t>
            </a:r>
            <a:endParaRPr b="1"/>
          </a:p>
          <a:p>
            <a:pPr indent="0" lvl="0" marL="0" rtl="0" algn="l">
              <a:spcBef>
                <a:spcPts val="1200"/>
              </a:spcBef>
              <a:spcAft>
                <a:spcPts val="0"/>
              </a:spcAft>
              <a:buClr>
                <a:schemeClr val="dk1"/>
              </a:buClr>
              <a:buSzPct val="78571"/>
              <a:buFont typeface="Arial"/>
              <a:buNone/>
            </a:pPr>
            <a:r>
              <a:t/>
            </a:r>
            <a:endParaRPr/>
          </a:p>
          <a:p>
            <a:pPr indent="0" lvl="0" marL="0" rtl="0" algn="l">
              <a:spcBef>
                <a:spcPts val="1200"/>
              </a:spcBef>
              <a:spcAft>
                <a:spcPts val="0"/>
              </a:spcAft>
              <a:buClr>
                <a:schemeClr val="dk1"/>
              </a:buClr>
              <a:buSzPct val="78571"/>
              <a:buFont typeface="Arial"/>
              <a:buNone/>
            </a:pPr>
            <a:r>
              <a:rPr lang="fr"/>
              <a:t>Le paraclet doit venir après Jésus.</a:t>
            </a:r>
            <a:endParaRPr/>
          </a:p>
          <a:p>
            <a:pPr indent="0" lvl="0" marL="0" rtl="0" algn="l">
              <a:spcBef>
                <a:spcPts val="1200"/>
              </a:spcBef>
              <a:spcAft>
                <a:spcPts val="0"/>
              </a:spcAft>
              <a:buClr>
                <a:schemeClr val="dk1"/>
              </a:buClr>
              <a:buSzPct val="78571"/>
              <a:buFont typeface="Arial"/>
              <a:buNone/>
            </a:pPr>
            <a:r>
              <a:rPr lang="fr"/>
              <a:t>Alors ce n’est pas le Saint Esprit</a:t>
            </a:r>
            <a:endParaRPr/>
          </a:p>
          <a:p>
            <a:pPr indent="0" lvl="0" marL="0" rtl="0" algn="l">
              <a:spcBef>
                <a:spcPts val="1200"/>
              </a:spcBef>
              <a:spcAft>
                <a:spcPts val="0"/>
              </a:spcAft>
              <a:buClr>
                <a:schemeClr val="dk1"/>
              </a:buClr>
              <a:buSzPct val="78571"/>
              <a:buFont typeface="Arial"/>
              <a:buNone/>
            </a:pPr>
            <a:r>
              <a:t/>
            </a:r>
            <a:endParaRPr/>
          </a:p>
          <a:p>
            <a:pPr indent="0" lvl="0" marL="0" rtl="0" algn="l">
              <a:spcBef>
                <a:spcPts val="1200"/>
              </a:spcBef>
              <a:spcAft>
                <a:spcPts val="0"/>
              </a:spcAft>
              <a:buNone/>
            </a:pPr>
            <a:r>
              <a:rPr i="1" lang="fr" u="sng"/>
              <a:t>Comment ce qui est déjà arrivé doit venir à nouveau ?</a:t>
            </a:r>
            <a:endParaRPr i="1" u="sng"/>
          </a:p>
          <a:p>
            <a:pPr indent="0" lvl="0" marL="0" rtl="0" algn="l">
              <a:spcBef>
                <a:spcPts val="1200"/>
              </a:spcBef>
              <a:spcAft>
                <a:spcPts val="0"/>
              </a:spcAft>
              <a:buNone/>
            </a:pPr>
            <a:r>
              <a:t/>
            </a:r>
            <a:endParaRPr i="1" u="sng"/>
          </a:p>
          <a:p>
            <a:pPr indent="0" lvl="0" marL="0" rtl="0" algn="l">
              <a:spcBef>
                <a:spcPts val="1200"/>
              </a:spcBef>
              <a:spcAft>
                <a:spcPts val="1200"/>
              </a:spcAft>
              <a:buNone/>
            </a:pPr>
            <a:r>
              <a:rPr lang="fr"/>
              <a:t>Le paraclet est déjà venu sur les prophètes mais n’est pas déjà venu sur les apôtres voilà pourquoi il doit venir.</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sp>
        <p:nvSpPr>
          <p:cNvPr id="424" name="Google Shape;424;p7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fr"/>
              <a:t>Thèse 4 / Intercession</a:t>
            </a:r>
            <a:endParaRPr/>
          </a:p>
          <a:p>
            <a:pPr indent="0" lvl="0" marL="0" rtl="0" algn="l">
              <a:spcBef>
                <a:spcPts val="0"/>
              </a:spcBef>
              <a:spcAft>
                <a:spcPts val="0"/>
              </a:spcAft>
              <a:buClr>
                <a:schemeClr val="dk1"/>
              </a:buClr>
              <a:buSzPct val="39285"/>
              <a:buFont typeface="Arial"/>
              <a:buNone/>
            </a:pPr>
            <a:r>
              <a:t/>
            </a:r>
            <a:endParaRPr/>
          </a:p>
          <a:p>
            <a:pPr indent="0" lvl="0" marL="0" rtl="0" algn="l">
              <a:spcBef>
                <a:spcPts val="0"/>
              </a:spcBef>
              <a:spcAft>
                <a:spcPts val="0"/>
              </a:spcAft>
              <a:buNone/>
            </a:pPr>
            <a:r>
              <a:t/>
            </a:r>
            <a:endParaRPr/>
          </a:p>
        </p:txBody>
      </p:sp>
      <p:sp>
        <p:nvSpPr>
          <p:cNvPr id="425" name="Google Shape;425;p71"/>
          <p:cNvSpPr txBox="1"/>
          <p:nvPr>
            <p:ph idx="1" type="body"/>
          </p:nvPr>
        </p:nvSpPr>
        <p:spPr>
          <a:xfrm>
            <a:off x="311700" y="1152475"/>
            <a:ext cx="28320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fr"/>
              <a:t>Argument 1</a:t>
            </a:r>
            <a:endParaRPr b="1"/>
          </a:p>
          <a:p>
            <a:pPr indent="0" lvl="0" marL="0" rtl="0" algn="l">
              <a:spcBef>
                <a:spcPts val="1200"/>
              </a:spcBef>
              <a:spcAft>
                <a:spcPts val="0"/>
              </a:spcAft>
              <a:buClr>
                <a:schemeClr val="dk1"/>
              </a:buClr>
              <a:buSzPts val="1100"/>
              <a:buFont typeface="Arial"/>
              <a:buNone/>
            </a:pPr>
            <a:r>
              <a:t/>
            </a:r>
            <a:endParaRPr/>
          </a:p>
          <a:p>
            <a:pPr indent="0" lvl="0" marL="0" rtl="0" algn="l">
              <a:spcBef>
                <a:spcPts val="1200"/>
              </a:spcBef>
              <a:spcAft>
                <a:spcPts val="0"/>
              </a:spcAft>
              <a:buClr>
                <a:schemeClr val="dk1"/>
              </a:buClr>
              <a:buSzPts val="1100"/>
              <a:buFont typeface="Arial"/>
              <a:buNone/>
            </a:pPr>
            <a:r>
              <a:rPr lang="fr"/>
              <a:t>Car Muhammad à garder son invocation pour l’intercession de sa communauté lors de la résurrection.</a:t>
            </a:r>
            <a:endParaRPr/>
          </a:p>
          <a:p>
            <a:pPr indent="0" lvl="0" marL="0" rtl="0" algn="l">
              <a:spcBef>
                <a:spcPts val="1200"/>
              </a:spcBef>
              <a:spcAft>
                <a:spcPts val="1200"/>
              </a:spcAft>
              <a:buNone/>
            </a:pPr>
            <a:r>
              <a:rPr lang="fr"/>
              <a:t>Alors Muhammad est le paraclet.</a:t>
            </a:r>
            <a:endParaRPr/>
          </a:p>
        </p:txBody>
      </p:sp>
      <p:sp>
        <p:nvSpPr>
          <p:cNvPr id="426" name="Google Shape;426;p71"/>
          <p:cNvSpPr txBox="1"/>
          <p:nvPr>
            <p:ph idx="2" type="body"/>
          </p:nvPr>
        </p:nvSpPr>
        <p:spPr>
          <a:xfrm>
            <a:off x="5865300" y="1152475"/>
            <a:ext cx="29670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fr"/>
              <a:t>Argument 3</a:t>
            </a:r>
            <a:endParaRPr b="1"/>
          </a:p>
          <a:p>
            <a:pPr indent="0" lvl="0" marL="0" rtl="0" algn="l">
              <a:spcBef>
                <a:spcPts val="1200"/>
              </a:spcBef>
              <a:spcAft>
                <a:spcPts val="0"/>
              </a:spcAft>
              <a:buNone/>
            </a:pPr>
            <a:r>
              <a:t/>
            </a:r>
            <a:endParaRPr b="1"/>
          </a:p>
          <a:p>
            <a:pPr indent="0" lvl="0" marL="0" rtl="0" algn="l">
              <a:spcBef>
                <a:spcPts val="1200"/>
              </a:spcBef>
              <a:spcAft>
                <a:spcPts val="0"/>
              </a:spcAft>
              <a:buNone/>
            </a:pPr>
            <a:r>
              <a:rPr lang="fr"/>
              <a:t>Car le Messager vous a apporté la vérité de la part de votre Seigneur.</a:t>
            </a:r>
            <a:endParaRPr/>
          </a:p>
          <a:p>
            <a:pPr indent="0" lvl="0" marL="0" rtl="0" algn="l">
              <a:spcBef>
                <a:spcPts val="1200"/>
              </a:spcBef>
              <a:spcAft>
                <a:spcPts val="0"/>
              </a:spcAft>
              <a:buClr>
                <a:schemeClr val="dk1"/>
              </a:buClr>
              <a:buSzPts val="1100"/>
              <a:buFont typeface="Arial"/>
              <a:buNone/>
            </a:pPr>
            <a:r>
              <a:rPr lang="fr"/>
              <a:t>Alors Muhammad est le paraclet.</a:t>
            </a:r>
            <a:endParaRPr/>
          </a:p>
          <a:p>
            <a:pPr indent="0" lvl="0" marL="0" rtl="0" algn="l">
              <a:spcBef>
                <a:spcPts val="1200"/>
              </a:spcBef>
              <a:spcAft>
                <a:spcPts val="0"/>
              </a:spcAft>
              <a:buClr>
                <a:schemeClr val="dk1"/>
              </a:buClr>
              <a:buSzPts val="1100"/>
              <a:buFont typeface="Arial"/>
              <a:buNone/>
            </a:pPr>
            <a:r>
              <a:t/>
            </a:r>
            <a:endParaRPr/>
          </a:p>
          <a:p>
            <a:pPr indent="0" lvl="0" marL="0" rtl="0" algn="l">
              <a:spcBef>
                <a:spcPts val="1200"/>
              </a:spcBef>
              <a:spcAft>
                <a:spcPts val="1200"/>
              </a:spcAft>
              <a:buNone/>
            </a:pPr>
            <a:r>
              <a:t/>
            </a:r>
            <a:endParaRPr/>
          </a:p>
        </p:txBody>
      </p:sp>
      <p:sp>
        <p:nvSpPr>
          <p:cNvPr id="427" name="Google Shape;427;p71"/>
          <p:cNvSpPr txBox="1"/>
          <p:nvPr>
            <p:ph idx="1" type="body"/>
          </p:nvPr>
        </p:nvSpPr>
        <p:spPr>
          <a:xfrm>
            <a:off x="3192325" y="1152475"/>
            <a:ext cx="2547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fr"/>
              <a:t>Argument 2</a:t>
            </a:r>
            <a:endParaRPr b="1"/>
          </a:p>
          <a:p>
            <a:pPr indent="0" lvl="0" marL="0" rtl="0" algn="l">
              <a:spcBef>
                <a:spcPts val="1200"/>
              </a:spcBef>
              <a:spcAft>
                <a:spcPts val="0"/>
              </a:spcAft>
              <a:buNone/>
            </a:pPr>
            <a:r>
              <a:t/>
            </a:r>
            <a:endParaRPr/>
          </a:p>
          <a:p>
            <a:pPr indent="0" lvl="0" marL="0" rtl="0" algn="l">
              <a:spcBef>
                <a:spcPts val="1200"/>
              </a:spcBef>
              <a:spcAft>
                <a:spcPts val="0"/>
              </a:spcAft>
              <a:buNone/>
            </a:pPr>
            <a:r>
              <a:rPr lang="fr"/>
              <a:t>Car le coran est décrit comme une consolation, un rappel et un esprit.</a:t>
            </a:r>
            <a:endParaRPr/>
          </a:p>
          <a:p>
            <a:pPr indent="0" lvl="0" marL="0" rtl="0" algn="l">
              <a:spcBef>
                <a:spcPts val="1200"/>
              </a:spcBef>
              <a:spcAft>
                <a:spcPts val="1200"/>
              </a:spcAft>
              <a:buNone/>
            </a:pPr>
            <a:r>
              <a:rPr lang="fr"/>
              <a:t>Alors Muhammad est le paraclet.</a:t>
            </a:r>
            <a:endParaRPr b="1"/>
          </a:p>
        </p:txBody>
      </p:sp>
      <p:sp>
        <p:nvSpPr>
          <p:cNvPr id="428" name="Google Shape;428;p71"/>
          <p:cNvSpPr txBox="1"/>
          <p:nvPr/>
        </p:nvSpPr>
        <p:spPr>
          <a:xfrm>
            <a:off x="3192325" y="3673250"/>
            <a:ext cx="2547600" cy="3540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fr" sz="1100">
                <a:solidFill>
                  <a:srgbClr val="CDA625"/>
                </a:solidFill>
                <a:latin typeface="Caveat"/>
                <a:ea typeface="Caveat"/>
                <a:cs typeface="Caveat"/>
                <a:sym typeface="Caveat"/>
              </a:rPr>
              <a:t>réfuter car Jésus vient aux apôtres</a:t>
            </a:r>
            <a:endParaRPr sz="1100">
              <a:solidFill>
                <a:srgbClr val="CDA625"/>
              </a:solidFill>
              <a:latin typeface="Caveat"/>
              <a:ea typeface="Caveat"/>
              <a:cs typeface="Caveat"/>
              <a:sym typeface="Caveat"/>
            </a:endParaRPr>
          </a:p>
        </p:txBody>
      </p:sp>
      <p:sp>
        <p:nvSpPr>
          <p:cNvPr id="429" name="Google Shape;429;p71"/>
          <p:cNvSpPr txBox="1"/>
          <p:nvPr/>
        </p:nvSpPr>
        <p:spPr>
          <a:xfrm>
            <a:off x="311700" y="3673250"/>
            <a:ext cx="2832000" cy="3540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fr" sz="1100">
                <a:solidFill>
                  <a:srgbClr val="CDA625"/>
                </a:solidFill>
                <a:latin typeface="Caveat"/>
                <a:ea typeface="Caveat"/>
                <a:cs typeface="Caveat"/>
                <a:sym typeface="Caveat"/>
              </a:rPr>
              <a:t>réfuter car Jésus</a:t>
            </a:r>
            <a:r>
              <a:rPr lang="fr" sz="1100">
                <a:solidFill>
                  <a:srgbClr val="CDA625"/>
                </a:solidFill>
                <a:latin typeface="Caveat"/>
                <a:ea typeface="Caveat"/>
                <a:cs typeface="Caveat"/>
                <a:sym typeface="Caveat"/>
              </a:rPr>
              <a:t> vient aux </a:t>
            </a:r>
            <a:r>
              <a:rPr lang="fr" sz="1100">
                <a:solidFill>
                  <a:srgbClr val="CDA625"/>
                </a:solidFill>
                <a:latin typeface="Caveat"/>
                <a:ea typeface="Caveat"/>
                <a:cs typeface="Caveat"/>
                <a:sym typeface="Caveat"/>
              </a:rPr>
              <a:t>apôtres</a:t>
            </a:r>
            <a:endParaRPr sz="1100">
              <a:solidFill>
                <a:srgbClr val="CDA625"/>
              </a:solidFill>
              <a:latin typeface="Caveat"/>
              <a:ea typeface="Caveat"/>
              <a:cs typeface="Caveat"/>
              <a:sym typeface="Cavea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8"/>
          <p:cNvSpPr txBox="1"/>
          <p:nvPr/>
        </p:nvSpPr>
        <p:spPr>
          <a:xfrm>
            <a:off x="313200" y="446400"/>
            <a:ext cx="8521200" cy="3561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800"/>
              </a:spcBef>
              <a:spcAft>
                <a:spcPts val="0"/>
              </a:spcAft>
              <a:buNone/>
            </a:pPr>
            <a:r>
              <a:rPr b="1" lang="fr" sz="1700">
                <a:solidFill>
                  <a:schemeClr val="dk1"/>
                </a:solidFill>
                <a:latin typeface="Roboto Slab"/>
                <a:ea typeface="Roboto Slab"/>
                <a:cs typeface="Roboto Slab"/>
                <a:sym typeface="Roboto Slab"/>
              </a:rPr>
              <a:t>Periklytos / Περίκλυτος</a:t>
            </a:r>
            <a:endParaRPr b="1" sz="1700">
              <a:solidFill>
                <a:schemeClr val="dk1"/>
              </a:solidFill>
              <a:latin typeface="Roboto Slab"/>
              <a:ea typeface="Roboto Slab"/>
              <a:cs typeface="Roboto Slab"/>
              <a:sym typeface="Roboto Slab"/>
            </a:endParaRPr>
          </a:p>
          <a:p>
            <a:pPr indent="0" lvl="0" marL="0" rtl="0" algn="just">
              <a:lnSpc>
                <a:spcPct val="115000"/>
              </a:lnSpc>
              <a:spcBef>
                <a:spcPts val="1000"/>
              </a:spcBef>
              <a:spcAft>
                <a:spcPts val="0"/>
              </a:spcAft>
              <a:buNone/>
            </a:pPr>
            <a:r>
              <a:rPr lang="fr" sz="1100">
                <a:solidFill>
                  <a:schemeClr val="dk1"/>
                </a:solidFill>
                <a:latin typeface="Roboto Slab"/>
                <a:ea typeface="Roboto Slab"/>
                <a:cs typeface="Roboto Slab"/>
                <a:sym typeface="Roboto Slab"/>
              </a:rPr>
              <a:t>Periklytos (Περίκλυτος) est un mot d'origine grecque qui signifie « (Epic) </a:t>
            </a:r>
            <a:r>
              <a:rPr b="1" lang="fr" sz="1100">
                <a:solidFill>
                  <a:schemeClr val="dk1"/>
                </a:solidFill>
                <a:latin typeface="Roboto Slab"/>
                <a:ea typeface="Roboto Slab"/>
                <a:cs typeface="Roboto Slab"/>
                <a:sym typeface="Roboto Slab"/>
              </a:rPr>
              <a:t>très célèbre, très renommé</a:t>
            </a:r>
            <a:r>
              <a:rPr lang="fr" sz="1100">
                <a:solidFill>
                  <a:schemeClr val="dk1"/>
                </a:solidFill>
                <a:latin typeface="Roboto Slab"/>
                <a:ea typeface="Roboto Slab"/>
                <a:cs typeface="Roboto Slab"/>
                <a:sym typeface="Roboto Slab"/>
              </a:rPr>
              <a:t> ».</a:t>
            </a:r>
            <a:endParaRPr sz="1100">
              <a:solidFill>
                <a:schemeClr val="dk1"/>
              </a:solidFill>
              <a:latin typeface="Roboto Slab"/>
              <a:ea typeface="Roboto Slab"/>
              <a:cs typeface="Roboto Slab"/>
              <a:sym typeface="Roboto Slab"/>
            </a:endParaRPr>
          </a:p>
          <a:p>
            <a:pPr indent="0" lvl="0" marL="0" rtl="0" algn="just">
              <a:lnSpc>
                <a:spcPct val="115000"/>
              </a:lnSpc>
              <a:spcBef>
                <a:spcPts val="1000"/>
              </a:spcBef>
              <a:spcAft>
                <a:spcPts val="0"/>
              </a:spcAft>
              <a:buNone/>
            </a:pPr>
            <a:r>
              <a:t/>
            </a:r>
            <a:endParaRPr sz="1100">
              <a:solidFill>
                <a:schemeClr val="dk1"/>
              </a:solidFill>
              <a:latin typeface="Roboto Slab"/>
              <a:ea typeface="Roboto Slab"/>
              <a:cs typeface="Roboto Slab"/>
              <a:sym typeface="Roboto Slab"/>
            </a:endParaRPr>
          </a:p>
          <a:p>
            <a:pPr indent="0" lvl="0" marL="0" rtl="0" algn="just">
              <a:lnSpc>
                <a:spcPct val="115000"/>
              </a:lnSpc>
              <a:spcBef>
                <a:spcPts val="1000"/>
              </a:spcBef>
              <a:spcAft>
                <a:spcPts val="0"/>
              </a:spcAft>
              <a:buNone/>
            </a:pPr>
            <a:r>
              <a:rPr lang="fr" sz="1100">
                <a:solidFill>
                  <a:schemeClr val="dk1"/>
                </a:solidFill>
                <a:latin typeface="Roboto Slab"/>
                <a:ea typeface="Roboto Slab"/>
                <a:cs typeface="Roboto Slab"/>
                <a:sym typeface="Roboto Slab"/>
              </a:rPr>
              <a:t>[Qqn, qqch] </a:t>
            </a:r>
            <a:r>
              <a:rPr b="1" lang="fr" sz="1100">
                <a:solidFill>
                  <a:schemeClr val="dk1"/>
                </a:solidFill>
                <a:latin typeface="Roboto Slab"/>
                <a:ea typeface="Roboto Slab"/>
                <a:cs typeface="Roboto Slab"/>
                <a:sym typeface="Roboto Slab"/>
              </a:rPr>
              <a:t>très illustre.</a:t>
            </a:r>
            <a:endParaRPr sz="1100">
              <a:solidFill>
                <a:schemeClr val="dk1"/>
              </a:solidFill>
              <a:latin typeface="Roboto Slab"/>
              <a:ea typeface="Roboto Slab"/>
              <a:cs typeface="Roboto Slab"/>
              <a:sym typeface="Roboto Slab"/>
            </a:endParaRPr>
          </a:p>
          <a:p>
            <a:pPr indent="0" lvl="0" marL="0" rtl="0" algn="just">
              <a:lnSpc>
                <a:spcPct val="115000"/>
              </a:lnSpc>
              <a:spcBef>
                <a:spcPts val="1000"/>
              </a:spcBef>
              <a:spcAft>
                <a:spcPts val="0"/>
              </a:spcAft>
              <a:buNone/>
            </a:pPr>
            <a:r>
              <a:t/>
            </a:r>
            <a:endParaRPr sz="1100">
              <a:solidFill>
                <a:schemeClr val="dk1"/>
              </a:solidFill>
              <a:latin typeface="Roboto Slab"/>
              <a:ea typeface="Roboto Slab"/>
              <a:cs typeface="Roboto Slab"/>
              <a:sym typeface="Roboto Slab"/>
            </a:endParaRPr>
          </a:p>
          <a:p>
            <a:pPr indent="0" lvl="0" marL="0" rtl="0" algn="just">
              <a:lnSpc>
                <a:spcPct val="115000"/>
              </a:lnSpc>
              <a:spcBef>
                <a:spcPts val="1000"/>
              </a:spcBef>
              <a:spcAft>
                <a:spcPts val="0"/>
              </a:spcAft>
              <a:buNone/>
            </a:pPr>
            <a:r>
              <a:rPr lang="fr" sz="1100">
                <a:solidFill>
                  <a:schemeClr val="dk1"/>
                </a:solidFill>
                <a:latin typeface="Roboto Slab"/>
                <a:ea typeface="Roboto Slab"/>
                <a:cs typeface="Roboto Slab"/>
                <a:sym typeface="Roboto Slab"/>
              </a:rPr>
              <a:t>[Qqn, qqch] </a:t>
            </a:r>
            <a:r>
              <a:rPr b="1" lang="fr" sz="1100">
                <a:solidFill>
                  <a:schemeClr val="dk1"/>
                </a:solidFill>
                <a:latin typeface="Roboto Slab"/>
                <a:ea typeface="Roboto Slab"/>
                <a:cs typeface="Roboto Slab"/>
                <a:sym typeface="Roboto Slab"/>
              </a:rPr>
              <a:t>très renommé ou célèbre</a:t>
            </a:r>
            <a:r>
              <a:rPr lang="fr" sz="1100">
                <a:solidFill>
                  <a:schemeClr val="dk1"/>
                </a:solidFill>
                <a:latin typeface="Roboto Slab"/>
                <a:ea typeface="Roboto Slab"/>
                <a:cs typeface="Roboto Slab"/>
                <a:sym typeface="Roboto Slab"/>
              </a:rPr>
              <a:t>.</a:t>
            </a:r>
            <a:endParaRPr sz="1100">
              <a:solidFill>
                <a:schemeClr val="dk1"/>
              </a:solidFill>
              <a:latin typeface="Roboto Slab"/>
              <a:ea typeface="Roboto Slab"/>
              <a:cs typeface="Roboto Slab"/>
              <a:sym typeface="Roboto Slab"/>
            </a:endParaRPr>
          </a:p>
          <a:p>
            <a:pPr indent="0" lvl="0" marL="0" rtl="0" algn="just">
              <a:lnSpc>
                <a:spcPct val="115000"/>
              </a:lnSpc>
              <a:spcBef>
                <a:spcPts val="1000"/>
              </a:spcBef>
              <a:spcAft>
                <a:spcPts val="0"/>
              </a:spcAft>
              <a:buNone/>
            </a:pPr>
            <a:r>
              <a:t/>
            </a:r>
            <a:endParaRPr sz="1100">
              <a:solidFill>
                <a:schemeClr val="dk1"/>
              </a:solidFill>
              <a:latin typeface="Roboto Slab"/>
              <a:ea typeface="Roboto Slab"/>
              <a:cs typeface="Roboto Slab"/>
              <a:sym typeface="Roboto Slab"/>
            </a:endParaRPr>
          </a:p>
          <a:p>
            <a:pPr indent="0" lvl="0" marL="0" rtl="0" algn="just">
              <a:lnSpc>
                <a:spcPct val="115000"/>
              </a:lnSpc>
              <a:spcBef>
                <a:spcPts val="1000"/>
              </a:spcBef>
              <a:spcAft>
                <a:spcPts val="0"/>
              </a:spcAft>
              <a:buNone/>
            </a:pPr>
            <a:r>
              <a:rPr lang="fr" sz="1100">
                <a:solidFill>
                  <a:schemeClr val="dk1"/>
                </a:solidFill>
                <a:latin typeface="Roboto Slab"/>
                <a:ea typeface="Roboto Slab"/>
                <a:cs typeface="Roboto Slab"/>
                <a:sym typeface="Roboto Slab"/>
              </a:rPr>
              <a:t>[Qqn, qqch] </a:t>
            </a:r>
            <a:r>
              <a:rPr b="1" lang="fr" sz="1100">
                <a:solidFill>
                  <a:schemeClr val="dk1"/>
                </a:solidFill>
                <a:latin typeface="Roboto Slab"/>
                <a:ea typeface="Roboto Slab"/>
                <a:cs typeface="Roboto Slab"/>
                <a:sym typeface="Roboto Slab"/>
              </a:rPr>
              <a:t>célèbre, renommé</a:t>
            </a:r>
            <a:r>
              <a:rPr lang="fr" sz="1100">
                <a:solidFill>
                  <a:schemeClr val="dk1"/>
                </a:solidFill>
                <a:latin typeface="Roboto Slab"/>
                <a:ea typeface="Roboto Slab"/>
                <a:cs typeface="Roboto Slab"/>
                <a:sym typeface="Roboto Slab"/>
              </a:rPr>
              <a:t>. [Dit ] d'Héphaïstos, des héros, d'un ménestrel, de lieux, (ville ἄστυ), des choses, (cadeaux δῶρα, oeuvres ἔργα), excellent, noble.</a:t>
            </a:r>
            <a:endParaRPr sz="1100">
              <a:solidFill>
                <a:schemeClr val="dk1"/>
              </a:solidFill>
              <a:latin typeface="Roboto Slab"/>
              <a:ea typeface="Roboto Slab"/>
              <a:cs typeface="Roboto Slab"/>
              <a:sym typeface="Roboto Slab"/>
            </a:endParaRPr>
          </a:p>
          <a:p>
            <a:pPr indent="0" lvl="0" marL="0" rtl="0" algn="just">
              <a:lnSpc>
                <a:spcPct val="115000"/>
              </a:lnSpc>
              <a:spcBef>
                <a:spcPts val="1000"/>
              </a:spcBef>
              <a:spcAft>
                <a:spcPts val="0"/>
              </a:spcAft>
              <a:buNone/>
            </a:pPr>
            <a:r>
              <a:t/>
            </a:r>
            <a:endParaRPr sz="1100">
              <a:solidFill>
                <a:schemeClr val="dk1"/>
              </a:solidFill>
              <a:latin typeface="Roboto Slab"/>
              <a:ea typeface="Roboto Slab"/>
              <a:cs typeface="Roboto Slab"/>
              <a:sym typeface="Roboto Slab"/>
            </a:endParaRPr>
          </a:p>
          <a:p>
            <a:pPr indent="0" lvl="0" marL="0" rtl="0" algn="just">
              <a:lnSpc>
                <a:spcPct val="115000"/>
              </a:lnSpc>
              <a:spcBef>
                <a:spcPts val="1000"/>
              </a:spcBef>
              <a:spcAft>
                <a:spcPts val="1000"/>
              </a:spcAft>
              <a:buNone/>
            </a:pPr>
            <a:r>
              <a:rPr lang="fr" sz="1100">
                <a:solidFill>
                  <a:schemeClr val="dk1"/>
                </a:solidFill>
                <a:latin typeface="Roboto Slab"/>
                <a:ea typeface="Roboto Slab"/>
                <a:cs typeface="Roboto Slab"/>
                <a:sym typeface="Roboto Slab"/>
              </a:rPr>
              <a:t>Entendu parler aux alentours, </a:t>
            </a:r>
            <a:r>
              <a:rPr b="1" lang="fr" sz="1100">
                <a:solidFill>
                  <a:schemeClr val="dk1"/>
                </a:solidFill>
                <a:latin typeface="Roboto Slab"/>
                <a:ea typeface="Roboto Slab"/>
                <a:cs typeface="Roboto Slab"/>
                <a:sym typeface="Roboto Slab"/>
              </a:rPr>
              <a:t>célèbre, renommé, glorieux</a:t>
            </a:r>
            <a:r>
              <a:rPr lang="fr" sz="1100">
                <a:solidFill>
                  <a:schemeClr val="dk1"/>
                </a:solidFill>
                <a:latin typeface="Roboto Slab"/>
                <a:ea typeface="Roboto Slab"/>
                <a:cs typeface="Roboto Slab"/>
                <a:sym typeface="Roboto Slab"/>
              </a:rPr>
              <a:t>, inclytus en latin.</a:t>
            </a:r>
            <a:endParaRPr sz="1100">
              <a:solidFill>
                <a:schemeClr val="dk1"/>
              </a:solidFill>
              <a:latin typeface="Roboto Slab"/>
              <a:ea typeface="Roboto Slab"/>
              <a:cs typeface="Roboto Slab"/>
              <a:sym typeface="Roboto Slab"/>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sp>
        <p:nvSpPr>
          <p:cNvPr id="434" name="Google Shape;434;p7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Réfutation 1 Jour de la résurrection / Arg 1</a:t>
            </a:r>
            <a:endParaRPr/>
          </a:p>
        </p:txBody>
      </p:sp>
      <p:sp>
        <p:nvSpPr>
          <p:cNvPr id="435" name="Google Shape;435;p7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Clr>
                <a:schemeClr val="dk1"/>
              </a:buClr>
              <a:buSzPts val="1100"/>
              <a:buFont typeface="Arial"/>
              <a:buNone/>
            </a:pPr>
            <a:r>
              <a:rPr i="1" lang="fr" u="sng"/>
              <a:t>Comment la prophétie ne concerne-t-elle pas le jour de la résurrection ?</a:t>
            </a:r>
            <a:endParaRPr i="1" u="sng"/>
          </a:p>
          <a:p>
            <a:pPr indent="0" lvl="0" marL="0" rtl="0" algn="l">
              <a:spcBef>
                <a:spcPts val="1200"/>
              </a:spcBef>
              <a:spcAft>
                <a:spcPts val="0"/>
              </a:spcAft>
              <a:buClr>
                <a:schemeClr val="dk1"/>
              </a:buClr>
              <a:buSzPts val="1100"/>
              <a:buFont typeface="Arial"/>
              <a:buNone/>
            </a:pPr>
            <a:r>
              <a:t/>
            </a:r>
            <a:endParaRPr/>
          </a:p>
          <a:p>
            <a:pPr indent="0" lvl="0" marL="0" rtl="0" algn="l">
              <a:spcBef>
                <a:spcPts val="1200"/>
              </a:spcBef>
              <a:spcAft>
                <a:spcPts val="0"/>
              </a:spcAft>
              <a:buClr>
                <a:schemeClr val="dk1"/>
              </a:buClr>
              <a:buSzPts val="1100"/>
              <a:buFont typeface="Arial"/>
              <a:buNone/>
            </a:pPr>
            <a:r>
              <a:rPr lang="fr"/>
              <a:t>Il n’est nullement mentionné que le paraclet intercède le jour de la résurrection, au contraire, il doit:  </a:t>
            </a:r>
            <a:endParaRPr/>
          </a:p>
          <a:p>
            <a:pPr indent="-342900" lvl="0" marL="457200" rtl="0" algn="l">
              <a:spcBef>
                <a:spcPts val="1200"/>
              </a:spcBef>
              <a:spcAft>
                <a:spcPts val="0"/>
              </a:spcAft>
              <a:buSzPts val="1800"/>
              <a:buChar char="●"/>
            </a:pPr>
            <a:r>
              <a:rPr lang="fr"/>
              <a:t>convaincre le monde en ce qui concerne le péché, pour que les hommes se convertissent et face la volonté de l’Eternel et paraître pure pour le jour de la résurrection.</a:t>
            </a:r>
            <a:endParaRPr/>
          </a:p>
          <a:p>
            <a:pPr indent="-342900" lvl="0" marL="457200" rtl="0" algn="l">
              <a:spcBef>
                <a:spcPts val="0"/>
              </a:spcBef>
              <a:spcAft>
                <a:spcPts val="0"/>
              </a:spcAft>
              <a:buSzPts val="1800"/>
              <a:buChar char="●"/>
            </a:pPr>
            <a:r>
              <a:rPr lang="fr"/>
              <a:t>convaincre le monde de justice, non lors du jugement dernier mais parce que le Fils va au Père.</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sp>
        <p:nvSpPr>
          <p:cNvPr id="440" name="Google Shape;440;p7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Réfutation 1 bis Trop tard / Arg 1</a:t>
            </a:r>
            <a:endParaRPr/>
          </a:p>
        </p:txBody>
      </p:sp>
      <p:sp>
        <p:nvSpPr>
          <p:cNvPr id="441" name="Google Shape;441;p7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fr">
                <a:solidFill>
                  <a:srgbClr val="CDA625"/>
                </a:solidFill>
              </a:rPr>
              <a:t>Jean 14:18 </a:t>
            </a:r>
            <a:endParaRPr>
              <a:solidFill>
                <a:srgbClr val="CDA625"/>
              </a:solidFill>
            </a:endParaRPr>
          </a:p>
          <a:p>
            <a:pPr indent="0" lvl="0" marL="457200" rtl="0" algn="l">
              <a:spcBef>
                <a:spcPts val="1200"/>
              </a:spcBef>
              <a:spcAft>
                <a:spcPts val="0"/>
              </a:spcAft>
              <a:buClr>
                <a:schemeClr val="dk1"/>
              </a:buClr>
              <a:buSzPts val="1100"/>
              <a:buFont typeface="Arial"/>
              <a:buNone/>
            </a:pPr>
            <a:r>
              <a:rPr lang="fr"/>
              <a:t>Je (Jésus) ne vous laisserai pas orphelins, je viendrai à vous.</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fr"/>
              <a:t>Il serait tard pour le paraclet de venir au 7 éme siècle ou pire encore de venir le jour de la résurrection car Jésus à dit « je ne vous laisserai pas orphelins ».</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sp>
        <p:nvSpPr>
          <p:cNvPr id="446" name="Google Shape;446;p7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Réfutation 2 Livre Esprit / Arg 2</a:t>
            </a:r>
            <a:endParaRPr/>
          </a:p>
        </p:txBody>
      </p:sp>
      <p:sp>
        <p:nvSpPr>
          <p:cNvPr id="447" name="Google Shape;447;p7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Le conception de livre-esprit n’existe pas dans la bible</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fr"/>
              <a:t>Dans le verset 42:52 du coran , le mot “</a:t>
            </a:r>
            <a:r>
              <a:rPr lang="fr">
                <a:solidFill>
                  <a:srgbClr val="CDA625"/>
                </a:solidFill>
              </a:rPr>
              <a:t>quran</a:t>
            </a:r>
            <a:r>
              <a:rPr lang="fr"/>
              <a:t>” (قُرْآن) n’est pas présent dans le texte arabe mais c’est le mot “</a:t>
            </a:r>
            <a:r>
              <a:rPr lang="fr">
                <a:solidFill>
                  <a:srgbClr val="CDA625"/>
                </a:solidFill>
              </a:rPr>
              <a:t>alkitabou</a:t>
            </a:r>
            <a:r>
              <a:rPr lang="fr"/>
              <a:t>” (ٱلْكِتَٰبُ) qui figure ici et qui désigne, un livre, une ordonnance,  une prescription quelconque.</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fr"/>
              <a:t>Le mot “</a:t>
            </a:r>
            <a:r>
              <a:rPr lang="fr">
                <a:solidFill>
                  <a:srgbClr val="CDA625"/>
                </a:solidFill>
              </a:rPr>
              <a:t>rouĥan</a:t>
            </a:r>
            <a:r>
              <a:rPr lang="fr"/>
              <a:t>” (رُوحًا) peut se traduire par “</a:t>
            </a:r>
            <a:r>
              <a:rPr lang="fr">
                <a:solidFill>
                  <a:srgbClr val="CDA625"/>
                </a:solidFill>
              </a:rPr>
              <a:t>esprit</a:t>
            </a:r>
            <a:r>
              <a:rPr lang="fr"/>
              <a:t>” mais aussi par “</a:t>
            </a:r>
            <a:r>
              <a:rPr lang="fr">
                <a:solidFill>
                  <a:srgbClr val="CDA625"/>
                </a:solidFill>
              </a:rPr>
              <a:t>âme</a:t>
            </a:r>
            <a:r>
              <a:rPr lang="fr"/>
              <a:t>” ou “</a:t>
            </a:r>
            <a:r>
              <a:rPr lang="fr">
                <a:solidFill>
                  <a:srgbClr val="CDA625"/>
                </a:solidFill>
              </a:rPr>
              <a:t>inspiration</a:t>
            </a:r>
            <a:r>
              <a:rPr lang="fr"/>
              <a:t>”</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1" name="Shape 451"/>
        <p:cNvGrpSpPr/>
        <p:nvPr/>
      </p:nvGrpSpPr>
      <p:grpSpPr>
        <a:xfrm>
          <a:off x="0" y="0"/>
          <a:ext cx="0" cy="0"/>
          <a:chOff x="0" y="0"/>
          <a:chExt cx="0" cy="0"/>
        </a:xfrm>
      </p:grpSpPr>
      <p:sp>
        <p:nvSpPr>
          <p:cNvPr id="452" name="Google Shape;452;p7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Réfutation 3 Tchoutchouka / Arg 2</a:t>
            </a:r>
            <a:endParaRPr/>
          </a:p>
        </p:txBody>
      </p:sp>
      <p:sp>
        <p:nvSpPr>
          <p:cNvPr id="453" name="Google Shape;453;p7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fr"/>
              <a:t>Il faut que le débatteur musulman soit clair, ici qui est le paraclet ? le coran ou Muhammad ? C'est un raccourci fallacieux de regrouper les deux, ça ne fait pas sens. Jésus parle d’un autre paraclet au singulier.</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7" name="Shape 457"/>
        <p:cNvGrpSpPr/>
        <p:nvPr/>
      </p:nvGrpSpPr>
      <p:grpSpPr>
        <a:xfrm>
          <a:off x="0" y="0"/>
          <a:ext cx="0" cy="0"/>
          <a:chOff x="0" y="0"/>
          <a:chExt cx="0" cy="0"/>
        </a:xfrm>
      </p:grpSpPr>
      <p:sp>
        <p:nvSpPr>
          <p:cNvPr id="458" name="Google Shape;458;p7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Thèse 5 / Vous communautaire</a:t>
            </a:r>
            <a:endParaRPr/>
          </a:p>
        </p:txBody>
      </p:sp>
      <p:sp>
        <p:nvSpPr>
          <p:cNvPr id="459" name="Google Shape;459;p76"/>
          <p:cNvSpPr txBox="1"/>
          <p:nvPr>
            <p:ph idx="1" type="body"/>
          </p:nvPr>
        </p:nvSpPr>
        <p:spPr>
          <a:xfrm>
            <a:off x="311700" y="1152475"/>
            <a:ext cx="39999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fr"/>
              <a:t>Argument 1 / Os de Joseph</a:t>
            </a:r>
            <a:endParaRPr b="1"/>
          </a:p>
          <a:p>
            <a:pPr indent="0" lvl="0" marL="0" rtl="0" algn="l">
              <a:spcBef>
                <a:spcPts val="1200"/>
              </a:spcBef>
              <a:spcAft>
                <a:spcPts val="0"/>
              </a:spcAft>
              <a:buClr>
                <a:schemeClr val="dk1"/>
              </a:buClr>
              <a:buSzPts val="1100"/>
              <a:buFont typeface="Arial"/>
              <a:buNone/>
            </a:pPr>
            <a:r>
              <a:t/>
            </a:r>
            <a:endParaRPr b="1"/>
          </a:p>
          <a:p>
            <a:pPr indent="0" lvl="0" marL="0" rtl="0" algn="l">
              <a:spcBef>
                <a:spcPts val="1200"/>
              </a:spcBef>
              <a:spcAft>
                <a:spcPts val="0"/>
              </a:spcAft>
              <a:buClr>
                <a:schemeClr val="dk1"/>
              </a:buClr>
              <a:buSzPts val="1100"/>
              <a:buFont typeface="Arial"/>
              <a:buNone/>
            </a:pPr>
            <a:r>
              <a:rPr lang="fr"/>
              <a:t>Car pour l'enterrement de ses os, Joseph s’adresse à ses frères et au juifs en face de lui (Gen 50:25) et que l’enterrement a lieu 4 siècles plus tard (Exode 13:19).</a:t>
            </a:r>
            <a:endParaRPr/>
          </a:p>
          <a:p>
            <a:pPr indent="0" lvl="0" marL="0" rtl="0" algn="l">
              <a:spcBef>
                <a:spcPts val="1200"/>
              </a:spcBef>
              <a:spcAft>
                <a:spcPts val="0"/>
              </a:spcAft>
              <a:buClr>
                <a:schemeClr val="dk1"/>
              </a:buClr>
              <a:buSzPts val="1100"/>
              <a:buFont typeface="Arial"/>
              <a:buNone/>
            </a:pPr>
            <a:r>
              <a:rPr lang="fr"/>
              <a:t>Donc le vous utilisez par Jésus peut correspondre aux musulmans du 7 éme siécle.</a:t>
            </a:r>
            <a:endParaRPr/>
          </a:p>
          <a:p>
            <a:pPr indent="0" lvl="0" marL="0" rtl="0" algn="l">
              <a:spcBef>
                <a:spcPts val="1200"/>
              </a:spcBef>
              <a:spcAft>
                <a:spcPts val="0"/>
              </a:spcAft>
              <a:buClr>
                <a:schemeClr val="dk1"/>
              </a:buClr>
              <a:buSzPts val="1100"/>
              <a:buFont typeface="Arial"/>
              <a:buNone/>
            </a:pPr>
            <a:r>
              <a:t/>
            </a:r>
            <a:endParaRPr/>
          </a:p>
          <a:p>
            <a:pPr indent="0" lvl="0" marL="0" rtl="0" algn="l">
              <a:spcBef>
                <a:spcPts val="1200"/>
              </a:spcBef>
              <a:spcAft>
                <a:spcPts val="1200"/>
              </a:spcAft>
              <a:buNone/>
            </a:pPr>
            <a:r>
              <a:t/>
            </a:r>
            <a:endParaRPr/>
          </a:p>
        </p:txBody>
      </p:sp>
      <p:sp>
        <p:nvSpPr>
          <p:cNvPr id="460" name="Google Shape;460;p76"/>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fr"/>
              <a:t>Argument 2 / Mort de Zacharie</a:t>
            </a:r>
            <a:endParaRPr b="1"/>
          </a:p>
          <a:p>
            <a:pPr indent="0" lvl="0" marL="0" rtl="0" algn="l">
              <a:spcBef>
                <a:spcPts val="1200"/>
              </a:spcBef>
              <a:spcAft>
                <a:spcPts val="0"/>
              </a:spcAft>
              <a:buClr>
                <a:schemeClr val="dk1"/>
              </a:buClr>
              <a:buSzPts val="1100"/>
              <a:buFont typeface="Arial"/>
              <a:buNone/>
            </a:pPr>
            <a:r>
              <a:t/>
            </a:r>
            <a:endParaRPr b="1"/>
          </a:p>
          <a:p>
            <a:pPr indent="0" lvl="0" marL="0" rtl="0" algn="l">
              <a:spcBef>
                <a:spcPts val="1200"/>
              </a:spcBef>
              <a:spcAft>
                <a:spcPts val="0"/>
              </a:spcAft>
              <a:buClr>
                <a:schemeClr val="dk1"/>
              </a:buClr>
              <a:buSzPts val="1100"/>
              <a:buFont typeface="Arial"/>
              <a:buNone/>
            </a:pPr>
            <a:r>
              <a:rPr lang="fr"/>
              <a:t>Car Jésus va utiliser un “vous communautaire” pour reprocher la mort de Zacharie au Jérusalémites (Mat 23:35).</a:t>
            </a:r>
            <a:endParaRPr/>
          </a:p>
          <a:p>
            <a:pPr indent="0" lvl="0" marL="0" rtl="0" algn="l">
              <a:spcBef>
                <a:spcPts val="1200"/>
              </a:spcBef>
              <a:spcAft>
                <a:spcPts val="0"/>
              </a:spcAft>
              <a:buClr>
                <a:schemeClr val="dk1"/>
              </a:buClr>
              <a:buSzPts val="1100"/>
              <a:buFont typeface="Arial"/>
              <a:buNone/>
            </a:pPr>
            <a:r>
              <a:rPr lang="fr"/>
              <a:t>Donc le vous utilisez par Jésus peut correspondre aux musulmans du 7 éme siécle.</a:t>
            </a:r>
            <a:endParaRPr/>
          </a:p>
          <a:p>
            <a:pPr indent="0" lvl="0" marL="0" rtl="0" algn="l">
              <a:spcBef>
                <a:spcPts val="1200"/>
              </a:spcBef>
              <a:spcAft>
                <a:spcPts val="1200"/>
              </a:spcAft>
              <a:buNone/>
            </a:pPr>
            <a:r>
              <a:t/>
            </a:r>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4" name="Shape 464"/>
        <p:cNvGrpSpPr/>
        <p:nvPr/>
      </p:nvGrpSpPr>
      <p:grpSpPr>
        <a:xfrm>
          <a:off x="0" y="0"/>
          <a:ext cx="0" cy="0"/>
          <a:chOff x="0" y="0"/>
          <a:chExt cx="0" cy="0"/>
        </a:xfrm>
      </p:grpSpPr>
      <p:sp>
        <p:nvSpPr>
          <p:cNvPr id="465" name="Google Shape;465;p7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Réfutation 1 / Arg 1</a:t>
            </a:r>
            <a:endParaRPr/>
          </a:p>
        </p:txBody>
      </p:sp>
      <p:sp>
        <p:nvSpPr>
          <p:cNvPr id="466" name="Google Shape;466;p77"/>
          <p:cNvSpPr txBox="1"/>
          <p:nvPr>
            <p:ph idx="1" type="body"/>
          </p:nvPr>
        </p:nvSpPr>
        <p:spPr>
          <a:xfrm>
            <a:off x="311700" y="1152475"/>
            <a:ext cx="3999900" cy="3416400"/>
          </a:xfrm>
          <a:prstGeom prst="rect">
            <a:avLst/>
          </a:prstGeom>
        </p:spPr>
        <p:txBody>
          <a:bodyPr anchorCtr="0" anchor="t" bIns="91425" lIns="91425" spcFirstLastPara="1" rIns="91425" wrap="square" tIns="91425">
            <a:normAutofit fontScale="55000"/>
          </a:bodyPr>
          <a:lstStyle/>
          <a:p>
            <a:pPr indent="0" lvl="0" marL="0" rtl="0" algn="l">
              <a:spcBef>
                <a:spcPts val="0"/>
              </a:spcBef>
              <a:spcAft>
                <a:spcPts val="0"/>
              </a:spcAft>
              <a:buClr>
                <a:schemeClr val="dk1"/>
              </a:buClr>
              <a:buSzPct val="78571"/>
              <a:buFont typeface="Arial"/>
              <a:buNone/>
            </a:pPr>
            <a:r>
              <a:rPr i="1" lang="fr" u="sng"/>
              <a:t>Comment le “vous” utilisé par Jésus désigne ses contemporains (les apôtres) alors que le “vous” de Joseph ne désigne pas ses contemporains </a:t>
            </a:r>
            <a:r>
              <a:rPr i="1" lang="fr" u="sng">
                <a:solidFill>
                  <a:srgbClr val="CDA625"/>
                </a:solidFill>
              </a:rPr>
              <a:t>?</a:t>
            </a:r>
            <a:endParaRPr i="1" u="sng">
              <a:solidFill>
                <a:srgbClr val="CDA625"/>
              </a:solidFill>
            </a:endParaRPr>
          </a:p>
          <a:p>
            <a:pPr indent="0" lvl="0" marL="0" rtl="0" algn="l">
              <a:spcBef>
                <a:spcPts val="1200"/>
              </a:spcBef>
              <a:spcAft>
                <a:spcPts val="0"/>
              </a:spcAft>
              <a:buClr>
                <a:schemeClr val="dk1"/>
              </a:buClr>
              <a:buSzPct val="78571"/>
              <a:buFont typeface="Arial"/>
              <a:buNone/>
            </a:pPr>
            <a:r>
              <a:rPr lang="fr">
                <a:solidFill>
                  <a:srgbClr val="CDA625"/>
                </a:solidFill>
              </a:rPr>
              <a:t>Genèse 50:23</a:t>
            </a:r>
            <a:endParaRPr>
              <a:solidFill>
                <a:srgbClr val="CDA625"/>
              </a:solidFill>
            </a:endParaRPr>
          </a:p>
          <a:p>
            <a:pPr indent="0" lvl="0" marL="457200" rtl="0" algn="l">
              <a:spcBef>
                <a:spcPts val="1200"/>
              </a:spcBef>
              <a:spcAft>
                <a:spcPts val="0"/>
              </a:spcAft>
              <a:buClr>
                <a:schemeClr val="dk1"/>
              </a:buClr>
              <a:buSzPct val="78571"/>
              <a:buFont typeface="Arial"/>
              <a:buNone/>
            </a:pPr>
            <a:r>
              <a:rPr lang="fr"/>
              <a:t>Joseph vit les </a:t>
            </a:r>
            <a:r>
              <a:rPr b="1" lang="fr"/>
              <a:t>fils d'Ephraïm jusqu'à la troisième génération</a:t>
            </a:r>
            <a:r>
              <a:rPr lang="fr"/>
              <a:t>; et les fils de Makir, fils de Manassé, naquirent sur ses genoux.</a:t>
            </a:r>
            <a:endParaRPr/>
          </a:p>
          <a:p>
            <a:pPr indent="0" lvl="0" marL="0" rtl="0" algn="l">
              <a:spcBef>
                <a:spcPts val="1200"/>
              </a:spcBef>
              <a:spcAft>
                <a:spcPts val="0"/>
              </a:spcAft>
              <a:buClr>
                <a:schemeClr val="dk1"/>
              </a:buClr>
              <a:buSzPct val="78571"/>
              <a:buFont typeface="Arial"/>
              <a:buNone/>
            </a:pPr>
            <a:r>
              <a:rPr lang="fr">
                <a:solidFill>
                  <a:srgbClr val="CDA625"/>
                </a:solidFill>
              </a:rPr>
              <a:t>Matthieu 1:1</a:t>
            </a:r>
            <a:endParaRPr>
              <a:solidFill>
                <a:srgbClr val="CDA625"/>
              </a:solidFill>
            </a:endParaRPr>
          </a:p>
          <a:p>
            <a:pPr indent="0" lvl="0" marL="457200" rtl="0" algn="l">
              <a:spcBef>
                <a:spcPts val="1200"/>
              </a:spcBef>
              <a:spcAft>
                <a:spcPts val="0"/>
              </a:spcAft>
              <a:buClr>
                <a:schemeClr val="dk1"/>
              </a:buClr>
              <a:buSzPct val="78571"/>
              <a:buFont typeface="Arial"/>
              <a:buNone/>
            </a:pPr>
            <a:r>
              <a:rPr lang="fr"/>
              <a:t>Généalogie de </a:t>
            </a:r>
            <a:r>
              <a:rPr b="1" lang="fr"/>
              <a:t>Jésus-Christ, fils de David</a:t>
            </a:r>
            <a:r>
              <a:rPr lang="fr"/>
              <a:t>, fils d'Abraham.</a:t>
            </a:r>
            <a:endParaRPr/>
          </a:p>
          <a:p>
            <a:pPr indent="0" lvl="0" marL="0" rtl="0" algn="l">
              <a:spcBef>
                <a:spcPts val="1200"/>
              </a:spcBef>
              <a:spcAft>
                <a:spcPts val="0"/>
              </a:spcAft>
              <a:buClr>
                <a:schemeClr val="dk1"/>
              </a:buClr>
              <a:buSzPct val="78571"/>
              <a:buFont typeface="Arial"/>
              <a:buNone/>
            </a:pPr>
            <a:r>
              <a:rPr lang="fr">
                <a:solidFill>
                  <a:srgbClr val="CDA625"/>
                </a:solidFill>
              </a:rPr>
              <a:t>Jean 13:1-2</a:t>
            </a:r>
            <a:endParaRPr>
              <a:solidFill>
                <a:srgbClr val="CDA625"/>
              </a:solidFill>
            </a:endParaRPr>
          </a:p>
          <a:p>
            <a:pPr indent="0" lvl="0" marL="457200" rtl="0" algn="l">
              <a:spcBef>
                <a:spcPts val="1200"/>
              </a:spcBef>
              <a:spcAft>
                <a:spcPts val="0"/>
              </a:spcAft>
              <a:buClr>
                <a:schemeClr val="dk1"/>
              </a:buClr>
              <a:buSzPct val="78571"/>
              <a:buFont typeface="Arial"/>
              <a:buNone/>
            </a:pPr>
            <a:r>
              <a:rPr lang="fr"/>
              <a:t>Ensuite il versa de l'eau dans un bassin, et il (</a:t>
            </a:r>
            <a:r>
              <a:rPr b="1" lang="fr"/>
              <a:t>Jésus) se mit à laver les pieds des disciples</a:t>
            </a:r>
            <a:r>
              <a:rPr lang="fr"/>
              <a:t>, et à les essuyer avec le linge dont il était ceint.</a:t>
            </a:r>
            <a:endParaRPr/>
          </a:p>
          <a:p>
            <a:pPr indent="0" lvl="0" marL="0" rtl="0" algn="l">
              <a:spcBef>
                <a:spcPts val="1200"/>
              </a:spcBef>
              <a:spcAft>
                <a:spcPts val="0"/>
              </a:spcAft>
              <a:buClr>
                <a:schemeClr val="dk1"/>
              </a:buClr>
              <a:buSzPct val="78571"/>
              <a:buFont typeface="Arial"/>
              <a:buNone/>
            </a:pPr>
            <a:r>
              <a:rPr lang="fr">
                <a:solidFill>
                  <a:srgbClr val="CDA625"/>
                </a:solidFill>
              </a:rPr>
              <a:t>Jean 13:12</a:t>
            </a:r>
            <a:endParaRPr>
              <a:solidFill>
                <a:srgbClr val="CDA625"/>
              </a:solidFill>
            </a:endParaRPr>
          </a:p>
          <a:p>
            <a:pPr indent="0" lvl="0" marL="457200" rtl="0" algn="l">
              <a:spcBef>
                <a:spcPts val="1200"/>
              </a:spcBef>
              <a:spcAft>
                <a:spcPts val="1200"/>
              </a:spcAft>
              <a:buNone/>
            </a:pPr>
            <a:r>
              <a:rPr b="1" lang="fr"/>
              <a:t>Après qu'il leur eut lavé les pieds, </a:t>
            </a:r>
            <a:r>
              <a:rPr lang="fr"/>
              <a:t>et qu'il eut pris ses vêtements, il se remit à table, et </a:t>
            </a:r>
            <a:r>
              <a:rPr b="1" lang="fr"/>
              <a:t>leur dit: Comprenez-vous ce que je vous ai fait ?</a:t>
            </a:r>
            <a:endParaRPr b="1"/>
          </a:p>
        </p:txBody>
      </p:sp>
      <p:sp>
        <p:nvSpPr>
          <p:cNvPr id="467" name="Google Shape;467;p77"/>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Clr>
                <a:schemeClr val="dk1"/>
              </a:buClr>
              <a:buSzPts val="1100"/>
              <a:buFont typeface="Arial"/>
              <a:buNone/>
            </a:pPr>
            <a:r>
              <a:rPr lang="fr"/>
              <a:t>L</a:t>
            </a:r>
            <a:r>
              <a:rPr lang="fr"/>
              <a:t>’expression fils d'Israël ici peut désigner les descendants de Jacob (Mat 1:1, Gen 50:23).</a:t>
            </a:r>
            <a:endParaRPr/>
          </a:p>
          <a:p>
            <a:pPr indent="0" lvl="0" marL="0" rtl="0" algn="l">
              <a:spcBef>
                <a:spcPts val="1200"/>
              </a:spcBef>
              <a:spcAft>
                <a:spcPts val="0"/>
              </a:spcAft>
              <a:buClr>
                <a:schemeClr val="dk1"/>
              </a:buClr>
              <a:buSzPts val="1100"/>
              <a:buFont typeface="Arial"/>
              <a:buNone/>
            </a:pPr>
            <a:r>
              <a:rPr lang="fr"/>
              <a:t>En ça, c</a:t>
            </a:r>
            <a:r>
              <a:rPr lang="fr"/>
              <a:t>’est belle est bien les fils d'Israël qui on enterré les os de Joseph, mais on peux pas en dire autant du nous dans le versets Jn 13:1-2</a:t>
            </a:r>
            <a:r>
              <a:rPr lang="fr"/>
              <a:t> et Jn 13:12 où </a:t>
            </a:r>
            <a:r>
              <a:rPr b="1" lang="fr"/>
              <a:t>Jésus lave les pieds des apôtres</a:t>
            </a:r>
            <a:r>
              <a:rPr lang="fr"/>
              <a:t> et non ceux de la communauté de Muhammad.</a:t>
            </a:r>
            <a:endParaRPr/>
          </a:p>
          <a:p>
            <a:pPr indent="0" lvl="0" marL="0" rtl="0" algn="l">
              <a:spcBef>
                <a:spcPts val="1200"/>
              </a:spcBef>
              <a:spcAft>
                <a:spcPts val="1200"/>
              </a:spcAft>
              <a:buNone/>
            </a:pPr>
            <a:r>
              <a:rPr lang="fr"/>
              <a:t>L</a:t>
            </a:r>
            <a:r>
              <a:rPr lang="fr"/>
              <a:t>es versets prophétiques depuis </a:t>
            </a:r>
            <a:r>
              <a:rPr lang="fr"/>
              <a:t>Jn 14:15 ne peuvent être séparés du reste du récit. Le verset Gen 50:25 quant à lui peut l’être, car Joseph commence seulement à parler et </a:t>
            </a:r>
            <a:r>
              <a:rPr b="1" lang="fr"/>
              <a:t>il n’y a donc pas continuité d’un discours.</a:t>
            </a:r>
            <a:endParaRPr b="1"/>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sp>
        <p:nvSpPr>
          <p:cNvPr id="472" name="Google Shape;472;p7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Réfutation 3 / Arg 2</a:t>
            </a:r>
            <a:endParaRPr/>
          </a:p>
        </p:txBody>
      </p:sp>
      <p:sp>
        <p:nvSpPr>
          <p:cNvPr id="473" name="Google Shape;473;p78"/>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fontScale="77500" lnSpcReduction="10000"/>
          </a:bodyPr>
          <a:lstStyle/>
          <a:p>
            <a:pPr indent="0" lvl="0" marL="0" rtl="0" algn="l">
              <a:spcBef>
                <a:spcPts val="0"/>
              </a:spcBef>
              <a:spcAft>
                <a:spcPts val="0"/>
              </a:spcAft>
              <a:buClr>
                <a:schemeClr val="dk1"/>
              </a:buClr>
              <a:buSzPct val="78571"/>
              <a:buFont typeface="Arial"/>
              <a:buNone/>
            </a:pPr>
            <a:r>
              <a:rPr lang="fr"/>
              <a:t>Ici on remarque bien que dans un premier temps Jésus fait la différence entre ceux qui ont tué les prophètes et leurs fils. Puis il fera savoir qu’en réalité ils sont semblable, de la même espèce comme dit l’expression, au point de les insulter de race de vipères parce qu'il est dans la nature des vipères de venir au jour en déchirant le sein de leurs mères, et qu'ainsi font les Juifs, qui condamnent toujours leurs pères et blâment leur conduite (Saint Jean Chrysostome).</a:t>
            </a:r>
            <a:endParaRPr/>
          </a:p>
          <a:p>
            <a:pPr indent="0" lvl="0" marL="0" rtl="0" algn="l">
              <a:spcBef>
                <a:spcPts val="1200"/>
              </a:spcBef>
              <a:spcAft>
                <a:spcPts val="0"/>
              </a:spcAft>
              <a:buClr>
                <a:schemeClr val="dk1"/>
              </a:buClr>
              <a:buSzPct val="78571"/>
              <a:buFont typeface="Arial"/>
              <a:buNone/>
            </a:pPr>
            <a:r>
              <a:rPr lang="fr"/>
              <a:t>Donc dans le pamphlet de Jésus au temple face aux sadducéens et pharisiens, ils les interpellent sur leur comportement et leur discours face à leur prédécesseurs, en dévoilant leur hypocrisie, et c’est dans ce contexte que le vous de « Zacharie, fils de Barachie, que vous avez tué entre le temple et l'autel » est un vous communautaire.</a:t>
            </a:r>
            <a:endParaRPr/>
          </a:p>
          <a:p>
            <a:pPr indent="0" lvl="0" marL="0" rtl="0" algn="l">
              <a:spcBef>
                <a:spcPts val="1200"/>
              </a:spcBef>
              <a:spcAft>
                <a:spcPts val="1200"/>
              </a:spcAft>
              <a:buNone/>
            </a:pPr>
            <a:r>
              <a:t/>
            </a:r>
            <a:endParaRPr/>
          </a:p>
        </p:txBody>
      </p:sp>
      <p:sp>
        <p:nvSpPr>
          <p:cNvPr id="474" name="Google Shape;474;p78"/>
          <p:cNvSpPr txBox="1"/>
          <p:nvPr>
            <p:ph idx="1" type="body"/>
          </p:nvPr>
        </p:nvSpPr>
        <p:spPr>
          <a:xfrm>
            <a:off x="311700" y="1152475"/>
            <a:ext cx="39999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i="1" lang="fr" u="sng"/>
              <a:t>Comment le “vous” utilisé par Jésus désigne ses contemporains (les apôtres) et n’est pas un “vous communautaire” alors que le “vous” qu’il utilise face aux Jerusalemites l’est ?</a:t>
            </a:r>
            <a:endParaRPr i="1" u="sng"/>
          </a:p>
          <a:p>
            <a:pPr indent="0" lvl="0" marL="0" rtl="0" algn="l">
              <a:spcBef>
                <a:spcPts val="1200"/>
              </a:spcBef>
              <a:spcAft>
                <a:spcPts val="0"/>
              </a:spcAft>
              <a:buNone/>
            </a:pPr>
            <a:r>
              <a:t/>
            </a:r>
            <a:endParaRPr/>
          </a:p>
          <a:p>
            <a:pPr indent="0" lvl="0" marL="0" rtl="0" algn="l">
              <a:spcBef>
                <a:spcPts val="1200"/>
              </a:spcBef>
              <a:spcAft>
                <a:spcPts val="0"/>
              </a:spcAft>
              <a:buClr>
                <a:schemeClr val="dk1"/>
              </a:buClr>
              <a:buSzPts val="1100"/>
              <a:buFont typeface="Arial"/>
              <a:buNone/>
            </a:pPr>
            <a:r>
              <a:rPr lang="fr">
                <a:solidFill>
                  <a:srgbClr val="CDA625"/>
                </a:solidFill>
              </a:rPr>
              <a:t>Matthieu 23:31-32</a:t>
            </a:r>
            <a:endParaRPr>
              <a:solidFill>
                <a:srgbClr val="CDA625"/>
              </a:solidFill>
            </a:endParaRPr>
          </a:p>
          <a:p>
            <a:pPr indent="0" lvl="0" marL="457200" rtl="0" algn="l">
              <a:spcBef>
                <a:spcPts val="1200"/>
              </a:spcBef>
              <a:spcAft>
                <a:spcPts val="1200"/>
              </a:spcAft>
              <a:buNone/>
            </a:pPr>
            <a:r>
              <a:rPr lang="fr"/>
              <a:t>Vous témoignez ainsi contre </a:t>
            </a:r>
            <a:r>
              <a:rPr b="1" lang="fr"/>
              <a:t>vous-mêmes</a:t>
            </a:r>
            <a:r>
              <a:rPr lang="fr"/>
              <a:t> que vous êtes les fils de </a:t>
            </a:r>
            <a:r>
              <a:rPr b="1" lang="fr"/>
              <a:t>ceux qui ont tué les prophètes</a:t>
            </a:r>
            <a:r>
              <a:rPr lang="fr"/>
              <a:t>. Comblez donc la mesure de vos pères. Serpents, race de vipères! comment échapperez-vous au châtiment de la géhenne?</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8" name="Shape 478"/>
        <p:cNvGrpSpPr/>
        <p:nvPr/>
      </p:nvGrpSpPr>
      <p:grpSpPr>
        <a:xfrm>
          <a:off x="0" y="0"/>
          <a:ext cx="0" cy="0"/>
          <a:chOff x="0" y="0"/>
          <a:chExt cx="0" cy="0"/>
        </a:xfrm>
      </p:grpSpPr>
      <p:sp>
        <p:nvSpPr>
          <p:cNvPr id="479" name="Google Shape;479;p79"/>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fr"/>
              <a:t>Argument 1 / Periklytos</a:t>
            </a:r>
            <a:endParaRPr b="1"/>
          </a:p>
          <a:p>
            <a:pPr indent="0" lvl="0" marL="0" rtl="0" algn="l">
              <a:spcBef>
                <a:spcPts val="1200"/>
              </a:spcBef>
              <a:spcAft>
                <a:spcPts val="0"/>
              </a:spcAft>
              <a:buNone/>
            </a:pPr>
            <a:r>
              <a:rPr lang="fr"/>
              <a:t>Le texte biblique à était modifié et le mot </a:t>
            </a:r>
            <a:r>
              <a:rPr b="1" lang="fr"/>
              <a:t>parakletos </a:t>
            </a:r>
            <a:r>
              <a:rPr lang="fr"/>
              <a:t>à était remplacé par </a:t>
            </a:r>
            <a:r>
              <a:rPr b="1" lang="fr"/>
              <a:t>periklytos</a:t>
            </a:r>
            <a:r>
              <a:rPr lang="fr"/>
              <a:t>.</a:t>
            </a:r>
            <a:endParaRPr/>
          </a:p>
          <a:p>
            <a:pPr indent="0" lvl="0" marL="0" rtl="0" algn="l">
              <a:spcBef>
                <a:spcPts val="1200"/>
              </a:spcBef>
              <a:spcAft>
                <a:spcPts val="0"/>
              </a:spcAft>
              <a:buNone/>
            </a:pPr>
            <a:r>
              <a:t/>
            </a:r>
            <a:endParaRPr/>
          </a:p>
          <a:p>
            <a:pPr indent="0" lvl="0" marL="0" rtl="0" algn="ctr">
              <a:spcBef>
                <a:spcPts val="1200"/>
              </a:spcBef>
              <a:spcAft>
                <a:spcPts val="0"/>
              </a:spcAft>
              <a:buNone/>
            </a:pPr>
            <a:r>
              <a:rPr b="1" lang="fr"/>
              <a:t>Réfutation</a:t>
            </a:r>
            <a:endParaRPr b="1"/>
          </a:p>
          <a:p>
            <a:pPr indent="0" lvl="0" marL="0" rtl="0" algn="l">
              <a:spcBef>
                <a:spcPts val="1200"/>
              </a:spcBef>
              <a:spcAft>
                <a:spcPts val="1200"/>
              </a:spcAft>
              <a:buNone/>
            </a:pPr>
            <a:r>
              <a:rPr lang="fr"/>
              <a:t>Dans les </a:t>
            </a:r>
            <a:r>
              <a:rPr b="1" lang="fr"/>
              <a:t>Codex Sinaiticus, Alexandrinus, Vaticanus</a:t>
            </a:r>
            <a:r>
              <a:rPr lang="fr"/>
              <a:t> et le </a:t>
            </a:r>
            <a:r>
              <a:rPr b="1" lang="fr"/>
              <a:t>Papyrus 75</a:t>
            </a:r>
            <a:r>
              <a:rPr lang="fr"/>
              <a:t>, le mot est « </a:t>
            </a:r>
            <a:r>
              <a:rPr lang="fr">
                <a:solidFill>
                  <a:srgbClr val="CDA625"/>
                </a:solidFill>
              </a:rPr>
              <a:t>Parakletos</a:t>
            </a:r>
            <a:r>
              <a:rPr lang="fr"/>
              <a:t> » et non « </a:t>
            </a:r>
            <a:r>
              <a:rPr lang="fr">
                <a:solidFill>
                  <a:srgbClr val="CDA625"/>
                </a:solidFill>
              </a:rPr>
              <a:t>Periklytos </a:t>
            </a:r>
            <a:r>
              <a:rPr lang="fr"/>
              <a:t>».</a:t>
            </a:r>
            <a:endParaRPr/>
          </a:p>
        </p:txBody>
      </p:sp>
      <p:sp>
        <p:nvSpPr>
          <p:cNvPr id="480" name="Google Shape;480;p7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Thèse 6 / Erreurs scripturaire</a:t>
            </a:r>
            <a:endParaRPr/>
          </a:p>
        </p:txBody>
      </p:sp>
      <p:sp>
        <p:nvSpPr>
          <p:cNvPr id="481" name="Google Shape;481;p79"/>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Clr>
                <a:schemeClr val="dk1"/>
              </a:buClr>
              <a:buSzPts val="1100"/>
              <a:buFont typeface="Arial"/>
              <a:buNone/>
            </a:pPr>
            <a:r>
              <a:rPr b="1" lang="fr"/>
              <a:t>Argument 2 / Mot Manquant</a:t>
            </a:r>
            <a:endParaRPr b="1"/>
          </a:p>
          <a:p>
            <a:pPr indent="0" lvl="0" marL="0" rtl="0" algn="l">
              <a:spcBef>
                <a:spcPts val="1200"/>
              </a:spcBef>
              <a:spcAft>
                <a:spcPts val="0"/>
              </a:spcAft>
              <a:buClr>
                <a:schemeClr val="dk1"/>
              </a:buClr>
              <a:buSzPts val="1100"/>
              <a:buFont typeface="Arial"/>
              <a:buNone/>
            </a:pPr>
            <a:r>
              <a:rPr lang="fr"/>
              <a:t>Le texte biblique à était modifié et le mot saint à été ajouté au verset Jn 14:26.</a:t>
            </a:r>
            <a:endParaRPr/>
          </a:p>
          <a:p>
            <a:pPr indent="0" lvl="0" marL="0" rtl="0" algn="l">
              <a:spcBef>
                <a:spcPts val="1200"/>
              </a:spcBef>
              <a:spcAft>
                <a:spcPts val="0"/>
              </a:spcAft>
              <a:buNone/>
            </a:pPr>
            <a:r>
              <a:rPr lang="fr"/>
              <a:t>Le texte biblique à était modifié et le mot parakletos à était remplacé par periklytos.</a:t>
            </a:r>
            <a:endParaRPr/>
          </a:p>
          <a:p>
            <a:pPr indent="0" lvl="0" marL="0" rtl="0" algn="l">
              <a:spcBef>
                <a:spcPts val="1200"/>
              </a:spcBef>
              <a:spcAft>
                <a:spcPts val="0"/>
              </a:spcAft>
              <a:buNone/>
            </a:pPr>
            <a:r>
              <a:t/>
            </a:r>
            <a:endParaRPr/>
          </a:p>
          <a:p>
            <a:pPr indent="0" lvl="0" marL="0" rtl="0" algn="ctr">
              <a:spcBef>
                <a:spcPts val="1200"/>
              </a:spcBef>
              <a:spcAft>
                <a:spcPts val="0"/>
              </a:spcAft>
              <a:buNone/>
            </a:pPr>
            <a:r>
              <a:rPr b="1" lang="fr"/>
              <a:t>Réfutation</a:t>
            </a:r>
            <a:endParaRPr b="1"/>
          </a:p>
          <a:p>
            <a:pPr indent="0" lvl="0" marL="0" rtl="0" algn="l">
              <a:spcBef>
                <a:spcPts val="1200"/>
              </a:spcBef>
              <a:spcAft>
                <a:spcPts val="1200"/>
              </a:spcAft>
              <a:buNone/>
            </a:pPr>
            <a:r>
              <a:rPr lang="fr"/>
              <a:t>Dans les </a:t>
            </a:r>
            <a:r>
              <a:rPr b="1" lang="fr"/>
              <a:t>Codex Sinaiticus, Alexandrinus, Vaticanus</a:t>
            </a:r>
            <a:r>
              <a:rPr lang="fr"/>
              <a:t> et le </a:t>
            </a:r>
            <a:r>
              <a:rPr b="1" lang="fr"/>
              <a:t>Papyrus 75</a:t>
            </a:r>
            <a:r>
              <a:rPr lang="fr"/>
              <a:t>, le mot Saint (</a:t>
            </a:r>
            <a:r>
              <a:rPr lang="fr">
                <a:solidFill>
                  <a:srgbClr val="CDA625"/>
                </a:solidFill>
              </a:rPr>
              <a:t>hágion / Ἅγιον</a:t>
            </a:r>
            <a:r>
              <a:rPr lang="fr"/>
              <a:t>) est bien présent.</a:t>
            </a:r>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5" name="Shape 485"/>
        <p:cNvGrpSpPr/>
        <p:nvPr/>
      </p:nvGrpSpPr>
      <p:grpSpPr>
        <a:xfrm>
          <a:off x="0" y="0"/>
          <a:ext cx="0" cy="0"/>
          <a:chOff x="0" y="0"/>
          <a:chExt cx="0" cy="0"/>
        </a:xfrm>
      </p:grpSpPr>
      <p:pic>
        <p:nvPicPr>
          <p:cNvPr id="486" name="Google Shape;486;p80"/>
          <p:cNvPicPr preferRelativeResize="0"/>
          <p:nvPr/>
        </p:nvPicPr>
        <p:blipFill>
          <a:blip r:embed="rId3">
            <a:alphaModFix/>
          </a:blip>
          <a:stretch>
            <a:fillRect/>
          </a:stretch>
        </p:blipFill>
        <p:spPr>
          <a:xfrm>
            <a:off x="1280700" y="442375"/>
            <a:ext cx="1970799" cy="4258751"/>
          </a:xfrm>
          <a:prstGeom prst="rect">
            <a:avLst/>
          </a:prstGeom>
          <a:noFill/>
          <a:ln>
            <a:noFill/>
          </a:ln>
        </p:spPr>
      </p:pic>
      <p:pic>
        <p:nvPicPr>
          <p:cNvPr id="487" name="Google Shape;487;p80"/>
          <p:cNvPicPr preferRelativeResize="0"/>
          <p:nvPr/>
        </p:nvPicPr>
        <p:blipFill>
          <a:blip r:embed="rId4">
            <a:alphaModFix/>
          </a:blip>
          <a:stretch>
            <a:fillRect/>
          </a:stretch>
        </p:blipFill>
        <p:spPr>
          <a:xfrm>
            <a:off x="5446500" y="250125"/>
            <a:ext cx="2771701" cy="4451001"/>
          </a:xfrm>
          <a:prstGeom prst="rect">
            <a:avLst/>
          </a:prstGeom>
          <a:noFill/>
          <a:ln>
            <a:noFill/>
          </a:ln>
        </p:spPr>
      </p:pic>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1" name="Shape 491"/>
        <p:cNvGrpSpPr/>
        <p:nvPr/>
      </p:nvGrpSpPr>
      <p:grpSpPr>
        <a:xfrm>
          <a:off x="0" y="0"/>
          <a:ext cx="0" cy="0"/>
          <a:chOff x="0" y="0"/>
          <a:chExt cx="0" cy="0"/>
        </a:xfrm>
      </p:grpSpPr>
      <p:sp>
        <p:nvSpPr>
          <p:cNvPr id="492" name="Google Shape;492;p81"/>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i="1" lang="fr" u="sng"/>
              <a:t>Comment les “vous” utilisés par Jésus doivent être pris dans leurs contextes narratifs, sans quoi le texte n’aurait plus de sens ?</a:t>
            </a:r>
            <a:endParaRPr i="1" u="sng"/>
          </a:p>
          <a:p>
            <a:pPr indent="0" lvl="0" marL="0" rtl="0" algn="l">
              <a:spcBef>
                <a:spcPts val="1200"/>
              </a:spcBef>
              <a:spcAft>
                <a:spcPts val="0"/>
              </a:spcAft>
              <a:buClr>
                <a:schemeClr val="dk1"/>
              </a:buClr>
              <a:buSzPts val="1100"/>
              <a:buFont typeface="Arial"/>
              <a:buNone/>
            </a:pPr>
            <a:r>
              <a:t/>
            </a:r>
            <a:endParaRPr/>
          </a:p>
          <a:p>
            <a:pPr indent="0" lvl="0" marL="0" rtl="0" algn="l">
              <a:spcBef>
                <a:spcPts val="1200"/>
              </a:spcBef>
              <a:spcAft>
                <a:spcPts val="0"/>
              </a:spcAft>
              <a:buClr>
                <a:schemeClr val="dk1"/>
              </a:buClr>
              <a:buSzPts val="1100"/>
              <a:buFont typeface="Arial"/>
              <a:buNone/>
            </a:pPr>
            <a:r>
              <a:rPr lang="fr"/>
              <a:t>La thèse du “vous communautaire” dans le </a:t>
            </a:r>
            <a:r>
              <a:rPr lang="fr"/>
              <a:t>discours</a:t>
            </a:r>
            <a:r>
              <a:rPr lang="fr"/>
              <a:t> d’adieu de Jésus est fallacieuse car elle est utilisée pour faire du </a:t>
            </a:r>
            <a:r>
              <a:rPr b="1" lang="fr"/>
              <a:t>cherry picking</a:t>
            </a:r>
            <a:endParaRPr/>
          </a:p>
          <a:p>
            <a:pPr indent="0" lvl="0" marL="0" rtl="0" algn="l">
              <a:spcBef>
                <a:spcPts val="1200"/>
              </a:spcBef>
              <a:spcAft>
                <a:spcPts val="1200"/>
              </a:spcAft>
              <a:buNone/>
            </a:pPr>
            <a:r>
              <a:t/>
            </a:r>
            <a:endParaRPr/>
          </a:p>
        </p:txBody>
      </p:sp>
      <p:sp>
        <p:nvSpPr>
          <p:cNvPr id="493" name="Google Shape;493;p8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Réfutation 4 / Arg 1, Arg 2</a:t>
            </a:r>
            <a:endParaRPr/>
          </a:p>
        </p:txBody>
      </p:sp>
      <p:sp>
        <p:nvSpPr>
          <p:cNvPr id="494" name="Google Shape;494;p81"/>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fr">
                <a:solidFill>
                  <a:srgbClr val="CDA625"/>
                </a:solidFill>
              </a:rPr>
              <a:t>Jean 1:49-51</a:t>
            </a:r>
            <a:endParaRPr>
              <a:solidFill>
                <a:srgbClr val="CDA625"/>
              </a:solidFill>
            </a:endParaRPr>
          </a:p>
          <a:p>
            <a:pPr indent="0" lvl="0" marL="457200" rtl="0" algn="l">
              <a:spcBef>
                <a:spcPts val="1200"/>
              </a:spcBef>
              <a:spcAft>
                <a:spcPts val="0"/>
              </a:spcAft>
              <a:buNone/>
            </a:pPr>
            <a:r>
              <a:rPr i="1" lang="fr" u="sng"/>
              <a:t>Vous</a:t>
            </a:r>
            <a:r>
              <a:rPr lang="fr"/>
              <a:t> verrez désormais le ciel ouvert et les anges de Dieu monter et descendre sur le Fils de l'homme.</a:t>
            </a:r>
            <a:endParaRPr/>
          </a:p>
          <a:p>
            <a:pPr indent="0" lvl="0" marL="0" rtl="0" algn="l">
              <a:spcBef>
                <a:spcPts val="1200"/>
              </a:spcBef>
              <a:spcAft>
                <a:spcPts val="0"/>
              </a:spcAft>
              <a:buNone/>
            </a:pPr>
            <a:r>
              <a:rPr lang="fr">
                <a:solidFill>
                  <a:srgbClr val="CDA625"/>
                </a:solidFill>
              </a:rPr>
              <a:t>Luc 22:67-70</a:t>
            </a:r>
            <a:endParaRPr>
              <a:solidFill>
                <a:srgbClr val="CDA625"/>
              </a:solidFill>
            </a:endParaRPr>
          </a:p>
          <a:p>
            <a:pPr indent="0" lvl="0" marL="457200" rtl="0" algn="l">
              <a:spcBef>
                <a:spcPts val="1200"/>
              </a:spcBef>
              <a:spcAft>
                <a:spcPts val="0"/>
              </a:spcAft>
              <a:buNone/>
            </a:pPr>
            <a:r>
              <a:rPr lang="fr"/>
              <a:t>Si je </a:t>
            </a:r>
            <a:r>
              <a:rPr i="1" lang="fr" u="sng"/>
              <a:t>vous</a:t>
            </a:r>
            <a:r>
              <a:rPr lang="fr"/>
              <a:t> le dis, vous ne le croirez pas; et, si je vous interroge, vous ne répondrez pas. Désormais le Fils de l'homme sera assis à la droite de la puissance de Dieu </a:t>
            </a:r>
            <a:endParaRPr/>
          </a:p>
          <a:p>
            <a:pPr indent="0" lvl="0" marL="0" rtl="0" algn="l">
              <a:spcBef>
                <a:spcPts val="1200"/>
              </a:spcBef>
              <a:spcAft>
                <a:spcPts val="0"/>
              </a:spcAft>
              <a:buNone/>
            </a:pPr>
            <a:r>
              <a:rPr lang="fr">
                <a:solidFill>
                  <a:srgbClr val="CDA625"/>
                </a:solidFill>
              </a:rPr>
              <a:t>Jean 14:8</a:t>
            </a:r>
            <a:endParaRPr>
              <a:solidFill>
                <a:srgbClr val="CDA625"/>
              </a:solidFill>
            </a:endParaRPr>
          </a:p>
          <a:p>
            <a:pPr indent="0" lvl="0" marL="457200" rtl="0" algn="l">
              <a:spcBef>
                <a:spcPts val="1200"/>
              </a:spcBef>
              <a:spcAft>
                <a:spcPts val="1200"/>
              </a:spcAft>
              <a:buNone/>
            </a:pPr>
            <a:r>
              <a:rPr lang="fr"/>
              <a:t>Il y a si longtemps que je suis avec </a:t>
            </a:r>
            <a:r>
              <a:rPr i="1" lang="fr" u="sng"/>
              <a:t>vous</a:t>
            </a:r>
            <a:r>
              <a:rPr lang="fr"/>
              <a:t>, et tu ne m'as pas connu.</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9"/>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fr"/>
              <a:t>Le paraclet dans la Bible</a:t>
            </a:r>
            <a:endParaRPr/>
          </a:p>
        </p:txBody>
      </p:sp>
      <p:sp>
        <p:nvSpPr>
          <p:cNvPr id="92" name="Google Shape;92;p19"/>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8" name="Shape 498"/>
        <p:cNvGrpSpPr/>
        <p:nvPr/>
      </p:nvGrpSpPr>
      <p:grpSpPr>
        <a:xfrm>
          <a:off x="0" y="0"/>
          <a:ext cx="0" cy="0"/>
          <a:chOff x="0" y="0"/>
          <a:chExt cx="0" cy="0"/>
        </a:xfrm>
      </p:grpSpPr>
      <p:sp>
        <p:nvSpPr>
          <p:cNvPr id="499" name="Google Shape;499;p8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Thèse 7 / Montanisme &amp; Paulisme</a:t>
            </a:r>
            <a:endParaRPr/>
          </a:p>
        </p:txBody>
      </p:sp>
      <p:sp>
        <p:nvSpPr>
          <p:cNvPr id="500" name="Google Shape;500;p8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Arguments</a:t>
            </a:r>
            <a:endParaRPr/>
          </a:p>
          <a:p>
            <a:pPr indent="-342900" lvl="0" marL="457200" rtl="0" algn="l">
              <a:spcBef>
                <a:spcPts val="1200"/>
              </a:spcBef>
              <a:spcAft>
                <a:spcPts val="0"/>
              </a:spcAft>
              <a:buSzPts val="1800"/>
              <a:buChar char="●"/>
            </a:pPr>
            <a:r>
              <a:rPr lang="fr"/>
              <a:t>Des chrétiens ont associer le paraclet johannique à Montanus (ou Montan)</a:t>
            </a:r>
            <a:endParaRPr/>
          </a:p>
          <a:p>
            <a:pPr indent="-342900" lvl="0" marL="457200" rtl="0" algn="l">
              <a:spcBef>
                <a:spcPts val="0"/>
              </a:spcBef>
              <a:spcAft>
                <a:spcPts val="0"/>
              </a:spcAft>
              <a:buSzPts val="1800"/>
              <a:buChar char="●"/>
            </a:pPr>
            <a:r>
              <a:rPr lang="fr"/>
              <a:t>Des chrétiens ont associer le paraclet johannique à Paul de Tarse</a:t>
            </a:r>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4" name="Shape 504"/>
        <p:cNvGrpSpPr/>
        <p:nvPr/>
      </p:nvGrpSpPr>
      <p:grpSpPr>
        <a:xfrm>
          <a:off x="0" y="0"/>
          <a:ext cx="0" cy="0"/>
          <a:chOff x="0" y="0"/>
          <a:chExt cx="0" cy="0"/>
        </a:xfrm>
      </p:grpSpPr>
      <p:sp>
        <p:nvSpPr>
          <p:cNvPr id="505" name="Google Shape;505;p8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Réfutation</a:t>
            </a:r>
            <a:r>
              <a:rPr lang="fr"/>
              <a:t> / Montanisme &amp; Paulisme</a:t>
            </a:r>
            <a:endParaRPr/>
          </a:p>
        </p:txBody>
      </p:sp>
      <p:sp>
        <p:nvSpPr>
          <p:cNvPr id="506" name="Google Shape;506;p8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Paul n’à jamais été considéré comme le paraclet par des Chrétiens.</a:t>
            </a:r>
            <a:endParaRPr/>
          </a:p>
          <a:p>
            <a:pPr indent="0" lvl="0" marL="0" rtl="0" algn="l">
              <a:spcBef>
                <a:spcPts val="1200"/>
              </a:spcBef>
              <a:spcAft>
                <a:spcPts val="0"/>
              </a:spcAft>
              <a:buNone/>
            </a:pPr>
            <a:r>
              <a:t/>
            </a:r>
            <a:endParaRPr/>
          </a:p>
          <a:p>
            <a:pPr indent="0" lvl="0" marL="0" rtl="0" algn="l">
              <a:spcBef>
                <a:spcPts val="1200"/>
              </a:spcBef>
              <a:spcAft>
                <a:spcPts val="0"/>
              </a:spcAft>
              <a:buClr>
                <a:schemeClr val="dk1"/>
              </a:buClr>
              <a:buSzPts val="1100"/>
              <a:buFont typeface="Arial"/>
              <a:buNone/>
            </a:pPr>
            <a:r>
              <a:rPr lang="fr"/>
              <a:t>L’organe du paraclet et non le paraclet lui-même.</a:t>
            </a:r>
            <a:endParaRPr/>
          </a:p>
          <a:p>
            <a:pPr indent="0" lvl="0" marL="0" rtl="0" algn="l">
              <a:spcBef>
                <a:spcPts val="1200"/>
              </a:spcBef>
              <a:spcAft>
                <a:spcPts val="0"/>
              </a:spcAft>
              <a:buClr>
                <a:schemeClr val="dk1"/>
              </a:buClr>
              <a:buSzPts val="1100"/>
              <a:buFont typeface="Arial"/>
              <a:buNone/>
            </a:pPr>
            <a:r>
              <a:t/>
            </a:r>
            <a:endParaRPr/>
          </a:p>
          <a:p>
            <a:pPr indent="0" lvl="0" marL="0" rtl="0" algn="l">
              <a:spcBef>
                <a:spcPts val="1200"/>
              </a:spcBef>
              <a:spcAft>
                <a:spcPts val="0"/>
              </a:spcAft>
              <a:buNone/>
            </a:pPr>
            <a:r>
              <a:rPr lang="fr"/>
              <a:t>I</a:t>
            </a:r>
            <a:r>
              <a:rPr lang="fr"/>
              <a:t>l ne peut y avoir trois </a:t>
            </a:r>
            <a:r>
              <a:rPr lang="fr"/>
              <a:t>paraclets (Montanus, Maximilla, Priscilla)</a:t>
            </a:r>
            <a:r>
              <a:rPr lang="fr"/>
              <a:t>.</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fr"/>
              <a:t>Comportements sectaires (suicide, incendie, refus du baptéme, etc).</a:t>
            </a:r>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0" name="Shape 510"/>
        <p:cNvGrpSpPr/>
        <p:nvPr/>
      </p:nvGrpSpPr>
      <p:grpSpPr>
        <a:xfrm>
          <a:off x="0" y="0"/>
          <a:ext cx="0" cy="0"/>
          <a:chOff x="0" y="0"/>
          <a:chExt cx="0" cy="0"/>
        </a:xfrm>
      </p:grpSpPr>
      <p:sp>
        <p:nvSpPr>
          <p:cNvPr id="511" name="Google Shape;511;p84"/>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lnSpcReduction="20000"/>
          </a:bodyPr>
          <a:lstStyle/>
          <a:p>
            <a:pPr indent="0" lvl="0" marL="0" rtl="0" algn="ctr">
              <a:spcBef>
                <a:spcPts val="0"/>
              </a:spcBef>
              <a:spcAft>
                <a:spcPts val="0"/>
              </a:spcAft>
              <a:buNone/>
            </a:pPr>
            <a:r>
              <a:rPr b="1" lang="fr"/>
              <a:t>Réfutation</a:t>
            </a:r>
            <a:endParaRPr b="1"/>
          </a:p>
          <a:p>
            <a:pPr indent="0" lvl="0" marL="0" rtl="0" algn="l">
              <a:spcBef>
                <a:spcPts val="1200"/>
              </a:spcBef>
              <a:spcAft>
                <a:spcPts val="0"/>
              </a:spcAft>
              <a:buNone/>
            </a:pPr>
            <a:r>
              <a:t/>
            </a:r>
            <a:endParaRPr/>
          </a:p>
          <a:p>
            <a:pPr indent="0" lvl="0" marL="0" rtl="0" algn="l">
              <a:spcBef>
                <a:spcPts val="1200"/>
              </a:spcBef>
              <a:spcAft>
                <a:spcPts val="0"/>
              </a:spcAft>
              <a:buNone/>
            </a:pPr>
            <a:r>
              <a:rPr lang="fr"/>
              <a:t>Non, l'esprit ne vient pas que sur les prophètes (comme dans l’AT) mais il vient aussi sur les apôtres et les croyants.</a:t>
            </a:r>
            <a:endParaRPr/>
          </a:p>
          <a:p>
            <a:pPr indent="0" lvl="0" marL="0" rtl="0" algn="l">
              <a:spcBef>
                <a:spcPts val="1200"/>
              </a:spcBef>
              <a:spcAft>
                <a:spcPts val="0"/>
              </a:spcAft>
              <a:buNone/>
            </a:pPr>
            <a:r>
              <a:t/>
            </a:r>
            <a:endParaRPr/>
          </a:p>
          <a:p>
            <a:pPr indent="0" lvl="0" marL="0" rtl="0" algn="l">
              <a:spcBef>
                <a:spcPts val="1200"/>
              </a:spcBef>
              <a:spcAft>
                <a:spcPts val="0"/>
              </a:spcAft>
              <a:buClr>
                <a:schemeClr val="dk1"/>
              </a:buClr>
              <a:buSzPts val="1100"/>
              <a:buFont typeface="Arial"/>
              <a:buNone/>
            </a:pPr>
            <a:r>
              <a:rPr lang="fr"/>
              <a:t>Jean utilise dans sa 1ère épître une figure de rhétorique, la synecdoque, (métonymie ).</a:t>
            </a:r>
            <a:endParaRPr/>
          </a:p>
          <a:p>
            <a:pPr indent="0" lvl="0" marL="0" rtl="0" algn="l">
              <a:spcBef>
                <a:spcPts val="1200"/>
              </a:spcBef>
              <a:spcAft>
                <a:spcPts val="1200"/>
              </a:spcAft>
              <a:buNone/>
            </a:pPr>
            <a:r>
              <a:rPr lang="fr"/>
              <a:t>Ce n’est pas le cas de Jésus dans son discours d’adieux et ça n'aurait pas de sens pour Jésus de désigner l’esprit pour désigner la personne.</a:t>
            </a:r>
            <a:endParaRPr/>
          </a:p>
        </p:txBody>
      </p:sp>
      <p:sp>
        <p:nvSpPr>
          <p:cNvPr id="512" name="Google Shape;512;p8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Autres affirmations</a:t>
            </a:r>
            <a:endParaRPr/>
          </a:p>
        </p:txBody>
      </p:sp>
      <p:sp>
        <p:nvSpPr>
          <p:cNvPr id="513" name="Google Shape;513;p84"/>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fr"/>
              <a:t>A</a:t>
            </a:r>
            <a:r>
              <a:rPr b="1" lang="fr"/>
              <a:t>llégation</a:t>
            </a:r>
            <a:endParaRPr b="1"/>
          </a:p>
          <a:p>
            <a:pPr indent="0" lvl="0" marL="0" rtl="0" algn="l">
              <a:spcBef>
                <a:spcPts val="1200"/>
              </a:spcBef>
              <a:spcAft>
                <a:spcPts val="0"/>
              </a:spcAft>
              <a:buNone/>
            </a:pPr>
            <a:r>
              <a:t/>
            </a:r>
            <a:endParaRPr/>
          </a:p>
          <a:p>
            <a:pPr indent="0" lvl="0" marL="0" rtl="0" algn="l">
              <a:spcBef>
                <a:spcPts val="1200"/>
              </a:spcBef>
              <a:spcAft>
                <a:spcPts val="0"/>
              </a:spcAft>
              <a:buClr>
                <a:schemeClr val="dk1"/>
              </a:buClr>
              <a:buSzPts val="1100"/>
              <a:buFont typeface="Arial"/>
              <a:buNone/>
            </a:pPr>
            <a:r>
              <a:rPr lang="fr"/>
              <a:t>Avec l’esprit vient un prophète, donc le paraclet sous-entend un prophète.</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fr"/>
              <a:t>Les prophètes sont des esprits (1 Jean 4:1).</a:t>
            </a:r>
            <a:endParaRPr/>
          </a:p>
          <a:p>
            <a:pPr indent="0" lvl="0" marL="0" rtl="0" algn="l">
              <a:spcBef>
                <a:spcPts val="1200"/>
              </a:spcBef>
              <a:spcAft>
                <a:spcPts val="1200"/>
              </a:spcAft>
              <a:buNone/>
            </a:pPr>
            <a:r>
              <a:t/>
            </a:r>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7" name="Shape 517"/>
        <p:cNvGrpSpPr/>
        <p:nvPr/>
      </p:nvGrpSpPr>
      <p:grpSpPr>
        <a:xfrm>
          <a:off x="0" y="0"/>
          <a:ext cx="0" cy="0"/>
          <a:chOff x="0" y="0"/>
          <a:chExt cx="0" cy="0"/>
        </a:xfrm>
      </p:grpSpPr>
      <p:sp>
        <p:nvSpPr>
          <p:cNvPr id="518" name="Google Shape;518;p8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Autres affirmations</a:t>
            </a:r>
            <a:endParaRPr/>
          </a:p>
        </p:txBody>
      </p:sp>
      <p:sp>
        <p:nvSpPr>
          <p:cNvPr id="519" name="Google Shape;519;p8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Clr>
                <a:schemeClr val="dk1"/>
              </a:buClr>
              <a:buSzPts val="1100"/>
              <a:buFont typeface="Arial"/>
              <a:buNone/>
            </a:pPr>
            <a:r>
              <a:rPr b="1" lang="fr"/>
              <a:t>Allégation</a:t>
            </a:r>
            <a:endParaRPr b="1"/>
          </a:p>
          <a:p>
            <a:pPr indent="0" lvl="0" marL="0" rtl="0" algn="l">
              <a:spcBef>
                <a:spcPts val="1200"/>
              </a:spcBef>
              <a:spcAft>
                <a:spcPts val="0"/>
              </a:spcAft>
              <a:buNone/>
            </a:pPr>
            <a:r>
              <a:t/>
            </a:r>
            <a:endParaRPr/>
          </a:p>
          <a:p>
            <a:pPr indent="0" lvl="0" marL="0" rtl="0" algn="l">
              <a:spcBef>
                <a:spcPts val="1200"/>
              </a:spcBef>
              <a:spcAft>
                <a:spcPts val="1200"/>
              </a:spcAft>
              <a:buNone/>
            </a:pPr>
            <a:r>
              <a:rPr lang="fr"/>
              <a:t>Quand Jésus dit que le paraclet demeure éternellement c’est son enseignement (Luc 16:29), (1 Pi 1:25, Ps 119:89, Ésaïe 40:8).</a:t>
            </a:r>
            <a:endParaRPr/>
          </a:p>
        </p:txBody>
      </p:sp>
      <p:sp>
        <p:nvSpPr>
          <p:cNvPr id="520" name="Google Shape;520;p8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fontScale="92500" lnSpcReduction="10000"/>
          </a:bodyPr>
          <a:lstStyle/>
          <a:p>
            <a:pPr indent="0" lvl="0" marL="0" rtl="0" algn="ctr">
              <a:spcBef>
                <a:spcPts val="0"/>
              </a:spcBef>
              <a:spcAft>
                <a:spcPts val="0"/>
              </a:spcAft>
              <a:buClr>
                <a:schemeClr val="dk1"/>
              </a:buClr>
              <a:buSzPct val="78571"/>
              <a:buFont typeface="Arial"/>
              <a:buNone/>
            </a:pPr>
            <a:r>
              <a:rPr b="1" lang="fr"/>
              <a:t>Réfutation</a:t>
            </a:r>
            <a:endParaRPr b="1"/>
          </a:p>
          <a:p>
            <a:pPr indent="0" lvl="0" marL="0" rtl="0" algn="l">
              <a:spcBef>
                <a:spcPts val="1200"/>
              </a:spcBef>
              <a:spcAft>
                <a:spcPts val="0"/>
              </a:spcAft>
              <a:buNone/>
            </a:pPr>
            <a:r>
              <a:rPr lang="fr"/>
              <a:t>Luc utilise dans son évangile une figure de style, la Métonymie.</a:t>
            </a:r>
            <a:endParaRPr/>
          </a:p>
          <a:p>
            <a:pPr indent="0" lvl="0" marL="0" rtl="0" algn="l">
              <a:spcBef>
                <a:spcPts val="1200"/>
              </a:spcBef>
              <a:spcAft>
                <a:spcPts val="0"/>
              </a:spcAft>
              <a:buNone/>
            </a:pPr>
            <a:r>
              <a:rPr lang="fr"/>
              <a:t>Ce n’est pas le cas de Jésus dans son discours d’adieux et ça n'aurait pas de sens pour Jésus de désigner le paraclet pour désigner l’enseignement de Muhammad.</a:t>
            </a:r>
            <a:endParaRPr/>
          </a:p>
          <a:p>
            <a:pPr indent="0" lvl="0" marL="0" rtl="0" algn="l">
              <a:spcBef>
                <a:spcPts val="1200"/>
              </a:spcBef>
              <a:spcAft>
                <a:spcPts val="1200"/>
              </a:spcAft>
              <a:buNone/>
            </a:pPr>
            <a:r>
              <a:rPr lang="fr"/>
              <a:t>Lorsqu’ Abraham répond : « Ils ont Moïse et les prophètes » (Luc 16:19), c’est dans le contexte d’une parabole racontée par Jésus, mais quand il dit : « afin qu'il (Paraclet) demeure éternellement avec vous » dans son discours d’adieu, ce n'est pas une parabole (Jn 14:16).</a:t>
            </a:r>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4" name="Shape 524"/>
        <p:cNvGrpSpPr/>
        <p:nvPr/>
      </p:nvGrpSpPr>
      <p:grpSpPr>
        <a:xfrm>
          <a:off x="0" y="0"/>
          <a:ext cx="0" cy="0"/>
          <a:chOff x="0" y="0"/>
          <a:chExt cx="0" cy="0"/>
        </a:xfrm>
      </p:grpSpPr>
      <p:sp>
        <p:nvSpPr>
          <p:cNvPr id="525" name="Google Shape;525;p8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Autres affirmations</a:t>
            </a:r>
            <a:endParaRPr/>
          </a:p>
        </p:txBody>
      </p:sp>
      <p:sp>
        <p:nvSpPr>
          <p:cNvPr id="526" name="Google Shape;526;p86"/>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fr"/>
              <a:t>Allégation</a:t>
            </a:r>
            <a:endParaRPr b="1"/>
          </a:p>
          <a:p>
            <a:pPr indent="0" lvl="0" marL="0" rtl="0" algn="l">
              <a:spcBef>
                <a:spcPts val="1200"/>
              </a:spcBef>
              <a:spcAft>
                <a:spcPts val="0"/>
              </a:spcAft>
              <a:buNone/>
            </a:pPr>
            <a:r>
              <a:rPr lang="fr"/>
              <a:t>Jésus n'envoie pas personnellement le paraclet mais il prie Dieu de le faire.</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Clr>
                <a:schemeClr val="dk1"/>
              </a:buClr>
              <a:buSzPts val="1100"/>
              <a:buFont typeface="Arial"/>
              <a:buNone/>
            </a:pPr>
            <a:r>
              <a:rPr lang="fr"/>
              <a:t>Le Saint Esprit ne parle pas donc il n’est pas le paraclet.</a:t>
            </a:r>
            <a:endParaRPr/>
          </a:p>
        </p:txBody>
      </p:sp>
      <p:sp>
        <p:nvSpPr>
          <p:cNvPr id="527" name="Google Shape;527;p86"/>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fr"/>
              <a:t>Réfutation</a:t>
            </a:r>
            <a:endParaRPr b="1"/>
          </a:p>
          <a:p>
            <a:pPr indent="0" lvl="0" marL="0" rtl="0" algn="l">
              <a:spcBef>
                <a:spcPts val="1200"/>
              </a:spcBef>
              <a:spcAft>
                <a:spcPts val="0"/>
              </a:spcAft>
              <a:buNone/>
            </a:pPr>
            <a:r>
              <a:rPr lang="fr"/>
              <a:t>On peut imaginer que Jésus à prier le Père pour l’envoi du Saint Esprit (Jn 14:16). Mais on peut aussi comprendre qu’il à prier pour retrouver la gloire qu’il avait (Jn 17:5, Jn 7:39) afin d’envoyer lui-même l’Esprit (Jn 15:26).</a:t>
            </a:r>
            <a:endParaRPr/>
          </a:p>
          <a:p>
            <a:pPr indent="0" lvl="0" marL="0" rtl="0" algn="l">
              <a:spcBef>
                <a:spcPts val="1200"/>
              </a:spcBef>
              <a:spcAft>
                <a:spcPts val="0"/>
              </a:spcAft>
              <a:buNone/>
            </a:pPr>
            <a:r>
              <a:t/>
            </a:r>
            <a:endParaRPr/>
          </a:p>
          <a:p>
            <a:pPr indent="0" lvl="0" marL="0" rtl="0" algn="l">
              <a:spcBef>
                <a:spcPts val="1200"/>
              </a:spcBef>
              <a:spcAft>
                <a:spcPts val="1200"/>
              </a:spcAft>
              <a:buClr>
                <a:schemeClr val="dk1"/>
              </a:buClr>
              <a:buSzPts val="1100"/>
              <a:buFont typeface="Arial"/>
              <a:buNone/>
            </a:pPr>
            <a:r>
              <a:rPr lang="fr"/>
              <a:t>Le Saint Esprit ne parle pas au travers de cordes vocales, cependant la bible dit qu’il parle dans Actes des apôtres 13:2.</a:t>
            </a:r>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1" name="Shape 531"/>
        <p:cNvGrpSpPr/>
        <p:nvPr/>
      </p:nvGrpSpPr>
      <p:grpSpPr>
        <a:xfrm>
          <a:off x="0" y="0"/>
          <a:ext cx="0" cy="0"/>
          <a:chOff x="0" y="0"/>
          <a:chExt cx="0" cy="0"/>
        </a:xfrm>
      </p:grpSpPr>
      <p:sp>
        <p:nvSpPr>
          <p:cNvPr id="532" name="Google Shape;532;p87"/>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fr"/>
              <a:t>abattre l'hérésie</a:t>
            </a:r>
            <a:endParaRPr/>
          </a:p>
        </p:txBody>
      </p:sp>
      <p:sp>
        <p:nvSpPr>
          <p:cNvPr id="533" name="Google Shape;533;p87"/>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fr"/>
              <a:t>Paroles de vie 5 | 0 Muslims</a:t>
            </a:r>
            <a:endParaRPr/>
          </a:p>
        </p:txBody>
      </p:sp>
      <p:sp>
        <p:nvSpPr>
          <p:cNvPr id="534" name="Google Shape;534;p87"/>
          <p:cNvSpPr/>
          <p:nvPr/>
        </p:nvSpPr>
        <p:spPr>
          <a:xfrm>
            <a:off x="679500" y="610875"/>
            <a:ext cx="1437900" cy="1437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fr" sz="4000">
                <a:latin typeface="Bebas Neue"/>
                <a:ea typeface="Bebas Neue"/>
                <a:cs typeface="Bebas Neue"/>
                <a:sym typeface="Bebas Neue"/>
              </a:rPr>
              <a:t>Bakii</a:t>
            </a:r>
            <a:endParaRPr sz="4000">
              <a:latin typeface="Bebas Neue"/>
              <a:ea typeface="Bebas Neue"/>
              <a:cs typeface="Bebas Neue"/>
              <a:sym typeface="Bebas Neue"/>
            </a:endParaRPr>
          </a:p>
        </p:txBody>
      </p:sp>
      <p:sp>
        <p:nvSpPr>
          <p:cNvPr id="535" name="Google Shape;535;p87"/>
          <p:cNvSpPr/>
          <p:nvPr/>
        </p:nvSpPr>
        <p:spPr>
          <a:xfrm>
            <a:off x="5647900" y="306025"/>
            <a:ext cx="1437900" cy="1437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fr" sz="2600">
                <a:latin typeface="Bebas Neue"/>
                <a:ea typeface="Bebas Neue"/>
                <a:cs typeface="Bebas Neue"/>
                <a:sym typeface="Bebas Neue"/>
              </a:rPr>
              <a:t>Caliphe</a:t>
            </a:r>
            <a:endParaRPr sz="2600">
              <a:latin typeface="Bebas Neue"/>
              <a:ea typeface="Bebas Neue"/>
              <a:cs typeface="Bebas Neue"/>
              <a:sym typeface="Bebas Neue"/>
            </a:endParaRPr>
          </a:p>
        </p:txBody>
      </p:sp>
      <p:sp>
        <p:nvSpPr>
          <p:cNvPr id="536" name="Google Shape;536;p87"/>
          <p:cNvSpPr/>
          <p:nvPr/>
        </p:nvSpPr>
        <p:spPr>
          <a:xfrm>
            <a:off x="6120175" y="3570850"/>
            <a:ext cx="1437900" cy="1437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fr" sz="3000">
                <a:latin typeface="Bebas Neue"/>
                <a:ea typeface="Bebas Neue"/>
                <a:cs typeface="Bebas Neue"/>
                <a:sym typeface="Bebas Neue"/>
              </a:rPr>
              <a:t>Cheick Adam</a:t>
            </a:r>
            <a:endParaRPr sz="3000">
              <a:latin typeface="Bebas Neue"/>
              <a:ea typeface="Bebas Neue"/>
              <a:cs typeface="Bebas Neue"/>
              <a:sym typeface="Bebas Neue"/>
            </a:endParaRPr>
          </a:p>
        </p:txBody>
      </p:sp>
      <p:sp>
        <p:nvSpPr>
          <p:cNvPr id="537" name="Google Shape;537;p87"/>
          <p:cNvSpPr/>
          <p:nvPr/>
        </p:nvSpPr>
        <p:spPr>
          <a:xfrm>
            <a:off x="465250" y="3377025"/>
            <a:ext cx="1437900" cy="1437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fr" sz="1900">
                <a:latin typeface="Bebas Neue"/>
                <a:ea typeface="Bebas Neue"/>
                <a:cs typeface="Bebas Neue"/>
                <a:sym typeface="Bebas Neue"/>
              </a:rPr>
              <a:t>Les élèves d'Abdoul Madjid</a:t>
            </a:r>
            <a:endParaRPr sz="1900">
              <a:latin typeface="Bebas Neue"/>
              <a:ea typeface="Bebas Neue"/>
              <a:cs typeface="Bebas Neue"/>
              <a:sym typeface="Bebas Neue"/>
            </a:endParaRPr>
          </a:p>
        </p:txBody>
      </p:sp>
      <p:sp>
        <p:nvSpPr>
          <p:cNvPr id="538" name="Google Shape;538;p87"/>
          <p:cNvSpPr/>
          <p:nvPr/>
        </p:nvSpPr>
        <p:spPr>
          <a:xfrm>
            <a:off x="7558075" y="1939125"/>
            <a:ext cx="1437900" cy="1437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fr" sz="4000">
                <a:latin typeface="Bebas Neue"/>
                <a:ea typeface="Bebas Neue"/>
                <a:cs typeface="Bebas Neue"/>
                <a:sym typeface="Bebas Neue"/>
              </a:rPr>
              <a:t>DDR</a:t>
            </a:r>
            <a:endParaRPr sz="4000">
              <a:latin typeface="Bebas Neue"/>
              <a:ea typeface="Bebas Neue"/>
              <a:cs typeface="Bebas Neue"/>
              <a:sym typeface="Bebas Neue"/>
            </a:endParaRPr>
          </a:p>
        </p:txBody>
      </p:sp>
      <p:cxnSp>
        <p:nvCxnSpPr>
          <p:cNvPr id="539" name="Google Shape;539;p87"/>
          <p:cNvCxnSpPr>
            <a:stCxn id="534" idx="7"/>
            <a:endCxn id="534" idx="3"/>
          </p:cNvCxnSpPr>
          <p:nvPr/>
        </p:nvCxnSpPr>
        <p:spPr>
          <a:xfrm flipH="1">
            <a:off x="890124" y="821451"/>
            <a:ext cx="1016700" cy="1016700"/>
          </a:xfrm>
          <a:prstGeom prst="straightConnector1">
            <a:avLst/>
          </a:prstGeom>
          <a:noFill/>
          <a:ln cap="flat" cmpd="sng" w="76200">
            <a:solidFill>
              <a:srgbClr val="CC0000"/>
            </a:solidFill>
            <a:prstDash val="solid"/>
            <a:round/>
            <a:headEnd len="med" w="med" type="none"/>
            <a:tailEnd len="med" w="med" type="none"/>
          </a:ln>
        </p:spPr>
      </p:cxnSp>
      <p:cxnSp>
        <p:nvCxnSpPr>
          <p:cNvPr id="540" name="Google Shape;540;p87"/>
          <p:cNvCxnSpPr/>
          <p:nvPr/>
        </p:nvCxnSpPr>
        <p:spPr>
          <a:xfrm flipH="1">
            <a:off x="5858499" y="516626"/>
            <a:ext cx="1016700" cy="1016700"/>
          </a:xfrm>
          <a:prstGeom prst="straightConnector1">
            <a:avLst/>
          </a:prstGeom>
          <a:noFill/>
          <a:ln cap="flat" cmpd="sng" w="76200">
            <a:solidFill>
              <a:srgbClr val="CC0000"/>
            </a:solidFill>
            <a:prstDash val="solid"/>
            <a:round/>
            <a:headEnd len="med" w="med" type="none"/>
            <a:tailEnd len="med" w="med" type="none"/>
          </a:ln>
        </p:spPr>
      </p:cxnSp>
      <p:cxnSp>
        <p:nvCxnSpPr>
          <p:cNvPr id="541" name="Google Shape;541;p87"/>
          <p:cNvCxnSpPr/>
          <p:nvPr/>
        </p:nvCxnSpPr>
        <p:spPr>
          <a:xfrm flipH="1">
            <a:off x="7768674" y="2231851"/>
            <a:ext cx="1016700" cy="1016700"/>
          </a:xfrm>
          <a:prstGeom prst="straightConnector1">
            <a:avLst/>
          </a:prstGeom>
          <a:noFill/>
          <a:ln cap="flat" cmpd="sng" w="76200">
            <a:solidFill>
              <a:srgbClr val="CC0000"/>
            </a:solidFill>
            <a:prstDash val="solid"/>
            <a:round/>
            <a:headEnd len="med" w="med" type="none"/>
            <a:tailEnd len="med" w="med" type="none"/>
          </a:ln>
        </p:spPr>
      </p:cxnSp>
      <p:cxnSp>
        <p:nvCxnSpPr>
          <p:cNvPr id="542" name="Google Shape;542;p87"/>
          <p:cNvCxnSpPr/>
          <p:nvPr/>
        </p:nvCxnSpPr>
        <p:spPr>
          <a:xfrm flipH="1">
            <a:off x="6330774" y="3838276"/>
            <a:ext cx="1016700" cy="1016700"/>
          </a:xfrm>
          <a:prstGeom prst="straightConnector1">
            <a:avLst/>
          </a:prstGeom>
          <a:noFill/>
          <a:ln cap="flat" cmpd="sng" w="76200">
            <a:solidFill>
              <a:srgbClr val="CC0000"/>
            </a:solidFill>
            <a:prstDash val="solid"/>
            <a:round/>
            <a:headEnd len="med" w="med" type="none"/>
            <a:tailEnd len="med" w="med" type="none"/>
          </a:ln>
        </p:spPr>
      </p:cxnSp>
      <p:cxnSp>
        <p:nvCxnSpPr>
          <p:cNvPr id="543" name="Google Shape;543;p87"/>
          <p:cNvCxnSpPr/>
          <p:nvPr/>
        </p:nvCxnSpPr>
        <p:spPr>
          <a:xfrm flipH="1">
            <a:off x="675849" y="3663676"/>
            <a:ext cx="1016700" cy="1016700"/>
          </a:xfrm>
          <a:prstGeom prst="straightConnector1">
            <a:avLst/>
          </a:prstGeom>
          <a:noFill/>
          <a:ln cap="flat" cmpd="sng" w="76200">
            <a:solidFill>
              <a:srgbClr val="CC0000"/>
            </a:solidFill>
            <a:prstDash val="solid"/>
            <a:round/>
            <a:headEnd len="med" w="med" type="none"/>
            <a:tailEnd len="med" w="med" type="non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fr"/>
              <a:t>Le paraclet dans la Bible</a:t>
            </a:r>
            <a:endParaRPr/>
          </a:p>
          <a:p>
            <a:pPr indent="0" lvl="0" marL="0" rtl="0" algn="l">
              <a:spcBef>
                <a:spcPts val="0"/>
              </a:spcBef>
              <a:spcAft>
                <a:spcPts val="0"/>
              </a:spcAft>
              <a:buClr>
                <a:schemeClr val="dk1"/>
              </a:buClr>
              <a:buSzPct val="39285"/>
              <a:buFont typeface="Arial"/>
              <a:buNone/>
            </a:pPr>
            <a:r>
              <a:t/>
            </a:r>
            <a:endParaRPr/>
          </a:p>
          <a:p>
            <a:pPr indent="0" lvl="0" marL="0" rtl="0" algn="l">
              <a:spcBef>
                <a:spcPts val="0"/>
              </a:spcBef>
              <a:spcAft>
                <a:spcPts val="0"/>
              </a:spcAft>
              <a:buNone/>
            </a:pPr>
            <a:r>
              <a:t/>
            </a:r>
            <a:endParaRPr/>
          </a:p>
        </p:txBody>
      </p:sp>
      <p:sp>
        <p:nvSpPr>
          <p:cNvPr id="98" name="Google Shape;98;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fr"/>
              <a:t>Contexte</a:t>
            </a:r>
            <a:endParaRPr/>
          </a:p>
          <a:p>
            <a:pPr indent="-342900" lvl="0" marL="457200" rtl="0" algn="l">
              <a:spcBef>
                <a:spcPts val="0"/>
              </a:spcBef>
              <a:spcAft>
                <a:spcPts val="0"/>
              </a:spcAft>
              <a:buSzPts val="1800"/>
              <a:buChar char="●"/>
            </a:pPr>
            <a:r>
              <a:rPr lang="fr"/>
              <a:t>1 ére énonciation de la prophétie</a:t>
            </a:r>
            <a:endParaRPr/>
          </a:p>
          <a:p>
            <a:pPr indent="-342900" lvl="0" marL="457200" rtl="0" algn="l">
              <a:spcBef>
                <a:spcPts val="0"/>
              </a:spcBef>
              <a:spcAft>
                <a:spcPts val="0"/>
              </a:spcAft>
              <a:buSzPts val="1800"/>
              <a:buChar char="●"/>
            </a:pPr>
            <a:r>
              <a:rPr lang="fr"/>
              <a:t>Contexte</a:t>
            </a:r>
            <a:endParaRPr/>
          </a:p>
          <a:p>
            <a:pPr indent="-342900" lvl="0" marL="457200" rtl="0" algn="l">
              <a:spcBef>
                <a:spcPts val="0"/>
              </a:spcBef>
              <a:spcAft>
                <a:spcPts val="0"/>
              </a:spcAft>
              <a:buSzPts val="1800"/>
              <a:buChar char="●"/>
            </a:pPr>
            <a:r>
              <a:rPr lang="fr"/>
              <a:t>2 éme énonciation de la prophétie</a:t>
            </a:r>
            <a:endParaRPr/>
          </a:p>
          <a:p>
            <a:pPr indent="-342900" lvl="0" marL="457200" rtl="0" algn="l">
              <a:spcBef>
                <a:spcPts val="0"/>
              </a:spcBef>
              <a:spcAft>
                <a:spcPts val="0"/>
              </a:spcAft>
              <a:buSzPts val="1800"/>
              <a:buChar char="●"/>
            </a:pPr>
            <a:r>
              <a:rPr lang="fr"/>
              <a:t>Contexte</a:t>
            </a:r>
            <a:endParaRPr/>
          </a:p>
          <a:p>
            <a:pPr indent="-342900" lvl="0" marL="457200" rtl="0" algn="l">
              <a:spcBef>
                <a:spcPts val="0"/>
              </a:spcBef>
              <a:spcAft>
                <a:spcPts val="0"/>
              </a:spcAft>
              <a:buSzPts val="1800"/>
              <a:buChar char="●"/>
            </a:pPr>
            <a:r>
              <a:rPr lang="fr"/>
              <a:t>3 éme énonciation de la prophétie</a:t>
            </a:r>
            <a:endParaRPr/>
          </a:p>
          <a:p>
            <a:pPr indent="-342900" lvl="0" marL="457200" rtl="0" algn="l">
              <a:spcBef>
                <a:spcPts val="0"/>
              </a:spcBef>
              <a:spcAft>
                <a:spcPts val="0"/>
              </a:spcAft>
              <a:buSzPts val="1800"/>
              <a:buChar char="●"/>
            </a:pPr>
            <a:r>
              <a:rPr lang="fr"/>
              <a:t>4 éme énonciation de la prophétie</a:t>
            </a:r>
            <a:endParaRPr/>
          </a:p>
          <a:p>
            <a:pPr indent="-342900" lvl="0" marL="457200" rtl="0" algn="l">
              <a:spcBef>
                <a:spcPts val="0"/>
              </a:spcBef>
              <a:spcAft>
                <a:spcPts val="0"/>
              </a:spcAft>
              <a:buSzPts val="1800"/>
              <a:buChar char="●"/>
            </a:pPr>
            <a:r>
              <a:rPr lang="fr"/>
              <a:t>Contexte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Contexte</a:t>
            </a:r>
            <a:endParaRPr/>
          </a:p>
        </p:txBody>
      </p:sp>
      <p:sp>
        <p:nvSpPr>
          <p:cNvPr id="104" name="Google Shape;104;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lang="fr">
                <a:solidFill>
                  <a:srgbClr val="CDA625"/>
                </a:solidFill>
              </a:rPr>
              <a:t>Jean 13:1-2</a:t>
            </a:r>
            <a:endParaRPr>
              <a:solidFill>
                <a:srgbClr val="CDA625"/>
              </a:solidFill>
            </a:endParaRPr>
          </a:p>
          <a:p>
            <a:pPr indent="0" lvl="0" marL="457200" rtl="0" algn="l">
              <a:spcBef>
                <a:spcPts val="1200"/>
              </a:spcBef>
              <a:spcAft>
                <a:spcPts val="0"/>
              </a:spcAft>
              <a:buClr>
                <a:schemeClr val="dk1"/>
              </a:buClr>
              <a:buSzPct val="61111"/>
              <a:buFont typeface="Arial"/>
              <a:buNone/>
            </a:pPr>
            <a:r>
              <a:rPr lang="fr" u="sng"/>
              <a:t>Jésus soupe avec ceux de sa maison.</a:t>
            </a:r>
            <a:endParaRPr u="sng"/>
          </a:p>
          <a:p>
            <a:pPr indent="0" lvl="0" marL="0" rtl="0" algn="l">
              <a:spcBef>
                <a:spcPts val="1200"/>
              </a:spcBef>
              <a:spcAft>
                <a:spcPts val="0"/>
              </a:spcAft>
              <a:buNone/>
            </a:pPr>
            <a:r>
              <a:rPr lang="fr">
                <a:solidFill>
                  <a:srgbClr val="CDA625"/>
                </a:solidFill>
              </a:rPr>
              <a:t>Jean 13:5</a:t>
            </a:r>
            <a:endParaRPr>
              <a:solidFill>
                <a:srgbClr val="CDA625"/>
              </a:solidFill>
            </a:endParaRPr>
          </a:p>
          <a:p>
            <a:pPr indent="0" lvl="0" marL="457200" rtl="0" algn="l">
              <a:spcBef>
                <a:spcPts val="1200"/>
              </a:spcBef>
              <a:spcAft>
                <a:spcPts val="0"/>
              </a:spcAft>
              <a:buNone/>
            </a:pPr>
            <a:r>
              <a:rPr lang="fr" u="sng"/>
              <a:t>Jésus lave les pieds des apôtres.</a:t>
            </a:r>
            <a:endParaRPr u="sng"/>
          </a:p>
          <a:p>
            <a:pPr indent="0" lvl="0" marL="0" rtl="0" algn="l">
              <a:spcBef>
                <a:spcPts val="1200"/>
              </a:spcBef>
              <a:spcAft>
                <a:spcPts val="0"/>
              </a:spcAft>
              <a:buNone/>
            </a:pPr>
            <a:r>
              <a:rPr lang="fr">
                <a:solidFill>
                  <a:srgbClr val="CDA625"/>
                </a:solidFill>
              </a:rPr>
              <a:t>Jean 13:12</a:t>
            </a:r>
            <a:endParaRPr>
              <a:solidFill>
                <a:srgbClr val="CDA625"/>
              </a:solidFill>
            </a:endParaRPr>
          </a:p>
          <a:p>
            <a:pPr indent="0" lvl="0" marL="457200" rtl="0" algn="l">
              <a:spcBef>
                <a:spcPts val="1200"/>
              </a:spcBef>
              <a:spcAft>
                <a:spcPts val="0"/>
              </a:spcAft>
              <a:buNone/>
            </a:pPr>
            <a:r>
              <a:rPr lang="fr" u="sng"/>
              <a:t>Début du dialogue entre Jésus et ceux de sa maison.</a:t>
            </a:r>
            <a:endParaRPr u="sng"/>
          </a:p>
          <a:p>
            <a:pPr indent="0" lvl="0" marL="0" rtl="0" algn="l">
              <a:spcBef>
                <a:spcPts val="1200"/>
              </a:spcBef>
              <a:spcAft>
                <a:spcPts val="0"/>
              </a:spcAft>
              <a:buNone/>
            </a:pPr>
            <a:r>
              <a:rPr lang="fr"/>
              <a:t>🔺 A noter : Ici en étudiant </a:t>
            </a:r>
            <a:r>
              <a:rPr b="1" lang="fr"/>
              <a:t>la narratologie</a:t>
            </a:r>
            <a:r>
              <a:rPr lang="fr"/>
              <a:t>, on remarque le premier “</a:t>
            </a:r>
            <a:r>
              <a:rPr lang="fr" u="sng"/>
              <a:t>vous</a:t>
            </a:r>
            <a:r>
              <a:rPr lang="fr"/>
              <a:t>” et il va nous permettre de savoir </a:t>
            </a:r>
            <a:r>
              <a:rPr b="1" lang="fr"/>
              <a:t>à qui s’adresse Jésus</a:t>
            </a:r>
            <a:r>
              <a:rPr lang="fr"/>
              <a:t> dans la suite de son échange.</a:t>
            </a:r>
            <a:endParaRPr/>
          </a:p>
          <a:p>
            <a:pPr indent="0" lvl="0" marL="0" rtl="0" algn="l">
              <a:spcBef>
                <a:spcPts val="1200"/>
              </a:spcBef>
              <a:spcAft>
                <a:spcPts val="0"/>
              </a:spcAft>
              <a:buNone/>
            </a:pPr>
            <a:r>
              <a:rPr lang="fr">
                <a:solidFill>
                  <a:srgbClr val="CDA625"/>
                </a:solidFill>
              </a:rPr>
              <a:t>Jean 14:5 &amp; Jean 14:8</a:t>
            </a:r>
            <a:endParaRPr>
              <a:solidFill>
                <a:srgbClr val="CDA625"/>
              </a:solidFill>
            </a:endParaRPr>
          </a:p>
          <a:p>
            <a:pPr indent="0" lvl="0" marL="457200" rtl="0" algn="l">
              <a:spcBef>
                <a:spcPts val="1200"/>
              </a:spcBef>
              <a:spcAft>
                <a:spcPts val="1200"/>
              </a:spcAft>
              <a:buNone/>
            </a:pPr>
            <a:r>
              <a:rPr lang="fr"/>
              <a:t>Ici on voit que le dialogue se fait </a:t>
            </a:r>
            <a:r>
              <a:rPr b="1" lang="fr"/>
              <a:t>entre Jésus et les apôtres</a:t>
            </a:r>
            <a:r>
              <a:rPr lang="fr"/>
              <a:t> (Thomas, Philippe) et que à chaque question d’un apôtre </a:t>
            </a:r>
            <a:r>
              <a:rPr b="1" lang="fr"/>
              <a:t>Jésus répond avec un “</a:t>
            </a:r>
            <a:r>
              <a:rPr b="1" lang="fr" u="sng"/>
              <a:t>vous</a:t>
            </a:r>
            <a:r>
              <a:rPr b="1" lang="fr"/>
              <a:t>”.</a:t>
            </a:r>
            <a:endParaRPr b="1"/>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