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984f6273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984f6273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84f6273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84f6273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984f6273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984f6273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984f6273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984f6273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84f6273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984f6273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985089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985089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c26a27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c26a27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984f627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984f627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84f627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84f627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984f6273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984f6273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84f627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984f627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984f6273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984f6273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84f627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984f627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984f6273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984f6273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84f6273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984f627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3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Relationship Id="rId4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Relationship Id="rId4" Type="http://schemas.openxmlformats.org/officeDocument/2006/relationships/image" Target="../media/image25.jp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jpg"/><Relationship Id="rId4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30.jpg"/><Relationship Id="rId5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cloud.google.com/pubsub/docs" TargetMode="External"/><Relationship Id="rId10" Type="http://schemas.openxmlformats.org/officeDocument/2006/relationships/hyperlink" Target="https://cloud.google.com/ai-platform/docs" TargetMode="External"/><Relationship Id="rId13" Type="http://schemas.openxmlformats.org/officeDocument/2006/relationships/hyperlink" Target="https://www.tensorflow.org/decision_forests" TargetMode="External"/><Relationship Id="rId12" Type="http://schemas.openxmlformats.org/officeDocument/2006/relationships/hyperlink" Target="https://cloud.google.com/dataflow/doc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loud.google.com/blog/products/data-analytics/how-to-build-a-fraud-detection-solution" TargetMode="External"/><Relationship Id="rId4" Type="http://schemas.openxmlformats.org/officeDocument/2006/relationships/hyperlink" Target="https://gitlab.qdatalabs.com/uk-gtm/patterns/cc_fraud_detection/" TargetMode="External"/><Relationship Id="rId9" Type="http://schemas.openxmlformats.org/officeDocument/2006/relationships/hyperlink" Target="https://cloud.google.com/firestore/docs" TargetMode="External"/><Relationship Id="rId5" Type="http://schemas.openxmlformats.org/officeDocument/2006/relationships/hyperlink" Target="https://github.com/namebrandon/Sparkov_Data_Generation" TargetMode="External"/><Relationship Id="rId6" Type="http://schemas.openxmlformats.org/officeDocument/2006/relationships/hyperlink" Target="https://cloud.google.com/bigquery/docs" TargetMode="External"/><Relationship Id="rId7" Type="http://schemas.openxmlformats.org/officeDocument/2006/relationships/hyperlink" Target="https://cloud.google.com/bigquery-ml/docs" TargetMode="External"/><Relationship Id="rId8" Type="http://schemas.openxmlformats.org/officeDocument/2006/relationships/hyperlink" Target="https://cloud.google.com/storage/do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6.jpg"/><Relationship Id="rId9" Type="http://schemas.openxmlformats.org/officeDocument/2006/relationships/image" Target="../media/image11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Real-Time Credit Card Fraud Detection Solution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CMPE-255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Junjie Zhu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(Application Track)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 (batch processing)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017725"/>
            <a:ext cx="85206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Now we can test our models by sending transaction data to get the fraud detection prediction in real time!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050"/>
              <a:t>Via Terminal RPC:</a:t>
            </a:r>
            <a:r>
              <a:rPr lang="en" sz="1050"/>
              <a:t>							Via Rest API:</a:t>
            </a:r>
            <a:endParaRPr sz="105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0412"/>
            <a:ext cx="4155749" cy="21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1674808"/>
            <a:ext cx="4155749" cy="311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Firestore Setup</a:t>
            </a:r>
            <a:r>
              <a:rPr lang="en"/>
              <a:t>(for stream processing)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017725"/>
            <a:ext cx="85206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To enable customer transaction history lookup/update in real time, we need to </a:t>
            </a:r>
            <a:r>
              <a:rPr lang="en" sz="1050"/>
              <a:t>export</a:t>
            </a:r>
            <a:r>
              <a:rPr lang="en" sz="1050"/>
              <a:t> these history to a cloud hosted database(Firestore).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Export data to Firestore</a:t>
            </a:r>
            <a:r>
              <a:rPr lang="en" sz="1050"/>
              <a:t>:</a:t>
            </a:r>
            <a:r>
              <a:rPr lang="en" sz="1050"/>
              <a:t>	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						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050"/>
              <a:t>Data overview in Firestore:</a:t>
            </a:r>
            <a:endParaRPr sz="105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37" y="1616573"/>
            <a:ext cx="71516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25" y="2519800"/>
            <a:ext cx="4635448" cy="253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Pub/Sub and Dataflow Setup </a:t>
            </a:r>
            <a:r>
              <a:rPr lang="en"/>
              <a:t>(for stream processing)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017725"/>
            <a:ext cx="85206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To enable stream processing, ML endpoint alone is not enough, we need Publisher and </a:t>
            </a:r>
            <a:r>
              <a:rPr lang="en" sz="1050"/>
              <a:t>Subscriber to collect and process data in stream and a Dataflow job to regulate the flow of ingested data.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050"/>
              <a:t>Setup Pub/Sub</a:t>
            </a:r>
            <a:r>
              <a:rPr lang="en" sz="1050"/>
              <a:t>:								Setup Dataflow:</a:t>
            </a:r>
            <a:endParaRPr sz="105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50" y="1867800"/>
            <a:ext cx="4147775" cy="263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550" y="1867801"/>
            <a:ext cx="4610998" cy="232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Pub/Sub and Dataflow Overview (for stream processing)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017725"/>
            <a:ext cx="85206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60"/>
              <a:t>Everything has been set up! Now we only need to create a Publisher and start sending transactions to the topic.</a:t>
            </a:r>
            <a:endParaRPr sz="106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060"/>
              <a:t>Pub/Sub status overview:						Dataflow job overview:</a:t>
            </a:r>
            <a:endParaRPr sz="106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4199"/>
            <a:ext cx="4148849" cy="67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75" y="3047600"/>
            <a:ext cx="4114376" cy="85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398" y="1382100"/>
            <a:ext cx="2494349" cy="36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</a:t>
            </a:r>
            <a:r>
              <a:rPr lang="en"/>
              <a:t> (stream processing)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017725"/>
            <a:ext cx="85206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60"/>
              <a:t>We query part of the </a:t>
            </a:r>
            <a:r>
              <a:rPr lang="en" sz="960"/>
              <a:t>simulation</a:t>
            </a:r>
            <a:r>
              <a:rPr lang="en" sz="960"/>
              <a:t> data and send them to the Publisher for publishing in stream, and the </a:t>
            </a:r>
            <a:r>
              <a:rPr lang="en" sz="960"/>
              <a:t>corresponding</a:t>
            </a:r>
            <a:r>
              <a:rPr lang="en" sz="960"/>
              <a:t> </a:t>
            </a:r>
            <a:r>
              <a:rPr lang="en" sz="960"/>
              <a:t>Subscriber</a:t>
            </a:r>
            <a:r>
              <a:rPr lang="en" sz="960"/>
              <a:t> will be fetching them and feed them into the pipelined Dataflow job we hosted on cloud, then the ML endpoint will be </a:t>
            </a:r>
            <a:r>
              <a:rPr lang="en" sz="960"/>
              <a:t>invoked</a:t>
            </a:r>
            <a:r>
              <a:rPr lang="en" sz="960"/>
              <a:t> and start to predict the fraud </a:t>
            </a:r>
            <a:r>
              <a:rPr lang="en" sz="960"/>
              <a:t>probability</a:t>
            </a:r>
            <a:r>
              <a:rPr lang="en" sz="960"/>
              <a:t> for these transactions. At the end, the </a:t>
            </a:r>
            <a:r>
              <a:rPr lang="en" sz="960"/>
              <a:t>aggregate</a:t>
            </a:r>
            <a:r>
              <a:rPr lang="en" sz="960"/>
              <a:t> results (tranx + prediction) will be write into the real_time_transactions table in </a:t>
            </a:r>
            <a:r>
              <a:rPr lang="en" sz="960"/>
              <a:t>BigQuery</a:t>
            </a:r>
            <a:r>
              <a:rPr lang="en" sz="960"/>
              <a:t>.</a:t>
            </a:r>
            <a:endParaRPr sz="96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860"/>
              <a:t>Publish transactions in stream</a:t>
            </a:r>
            <a:r>
              <a:rPr lang="en" sz="860"/>
              <a:t>:						</a:t>
            </a:r>
            <a:r>
              <a:rPr lang="en" sz="960"/>
              <a:t>Table updates in real time</a:t>
            </a:r>
            <a:r>
              <a:rPr lang="en" sz="860"/>
              <a:t>:</a:t>
            </a:r>
            <a:endParaRPr sz="86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700" y="1984875"/>
            <a:ext cx="4529551" cy="28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21100"/>
            <a:ext cx="3848253" cy="277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Funny Things…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17725"/>
            <a:ext cx="85206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060"/>
              <a:t>You cannot delete a dataflow job (what!)</a:t>
            </a:r>
            <a:r>
              <a:rPr lang="en" sz="1060"/>
              <a:t>:				And you still cannot delete it after 4 years</a:t>
            </a:r>
            <a:r>
              <a:rPr lang="en" sz="1160"/>
              <a:t> (no joke!)</a:t>
            </a:r>
            <a:r>
              <a:rPr lang="en" sz="1060"/>
              <a:t>:</a:t>
            </a:r>
            <a:endParaRPr sz="106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0" y="1513974"/>
            <a:ext cx="4401176" cy="24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350" y="3195925"/>
            <a:ext cx="4125452" cy="17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350" y="1337666"/>
            <a:ext cx="4125451" cy="185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0" y="1017725"/>
            <a:ext cx="90879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" sz="1350" u="sng">
                <a:solidFill>
                  <a:schemeClr val="hlink"/>
                </a:solidFill>
                <a:hlinkClick r:id="rId3"/>
              </a:rPr>
              <a:t>How to build a fraud detection solution| Google Cloud</a:t>
            </a:r>
            <a:r>
              <a:rPr lang="en" sz="1350"/>
              <a:t> 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hlink"/>
                </a:solidFill>
                <a:hlinkClick r:id="rId4"/>
              </a:rPr>
              <a:t>Real Time Credit Card Fraud Detection | Gitlab</a:t>
            </a:r>
            <a:r>
              <a:rPr lang="en" sz="1360"/>
              <a:t> 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Credit Card Transaction Data Generator</a:t>
            </a:r>
            <a:r>
              <a:rPr lang="en" sz="1360"/>
              <a:t>  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hlink"/>
                </a:solidFill>
                <a:hlinkClick r:id="rId6"/>
              </a:rPr>
              <a:t>BigQuery documentation | Google Cloud</a:t>
            </a:r>
            <a:r>
              <a:rPr lang="en" sz="1360"/>
              <a:t> 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hlink"/>
                </a:solidFill>
                <a:hlinkClick r:id="rId7"/>
              </a:rPr>
              <a:t>BigQuery ML documentation | Google Cloud</a:t>
            </a:r>
            <a:r>
              <a:rPr lang="en" sz="1360"/>
              <a:t> 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hlink"/>
                </a:solidFill>
                <a:hlinkClick r:id="rId8"/>
              </a:rPr>
              <a:t>Cloud Storage documentation | Google Cloud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hlink"/>
                </a:solidFill>
                <a:hlinkClick r:id="rId9"/>
              </a:rPr>
              <a:t>Firestore documentation | Google Cloud</a:t>
            </a:r>
            <a:r>
              <a:rPr lang="en" sz="1360"/>
              <a:t> 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hlink"/>
                </a:solidFill>
                <a:hlinkClick r:id="rId10"/>
              </a:rPr>
              <a:t>AI Platform documentation | Google Cloud</a:t>
            </a:r>
            <a:r>
              <a:rPr lang="en" sz="1360"/>
              <a:t> 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hlink"/>
                </a:solidFill>
                <a:hlinkClick r:id="rId11"/>
              </a:rPr>
              <a:t>Pub/Sub documentation - Google Cloud</a:t>
            </a:r>
            <a:r>
              <a:rPr lang="en" sz="1360"/>
              <a:t> 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hlink"/>
                </a:solidFill>
                <a:hlinkClick r:id="rId12"/>
              </a:rPr>
              <a:t>Dataflow documentation | Google Cloud</a:t>
            </a:r>
            <a:r>
              <a:rPr lang="en" sz="1360"/>
              <a:t> </a:t>
            </a:r>
            <a:endParaRPr sz="136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u="sng">
                <a:solidFill>
                  <a:schemeClr val="hlink"/>
                </a:solidFill>
                <a:hlinkClick r:id="rId13"/>
              </a:rPr>
              <a:t>TensorFlow Decision Forests</a:t>
            </a:r>
            <a:endParaRPr sz="13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34600" y="1152475"/>
            <a:ext cx="417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Credit Card </a:t>
            </a:r>
            <a:r>
              <a:rPr lang="en" sz="1600"/>
              <a:t>Fraud</a:t>
            </a:r>
            <a:r>
              <a:rPr lang="en" sz="1600"/>
              <a:t> Problem -</a:t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According to FTC, the number of credit card fraud report has been increasing, and it has the 2nd largest amount of fraud report </a:t>
            </a:r>
            <a:r>
              <a:rPr lang="en" sz="1600"/>
              <a:t>across</a:t>
            </a:r>
            <a:r>
              <a:rPr lang="en" sz="1600"/>
              <a:t> all </a:t>
            </a:r>
            <a:r>
              <a:rPr lang="en" sz="1600"/>
              <a:t>identity</a:t>
            </a:r>
            <a:r>
              <a:rPr lang="en" sz="1600"/>
              <a:t> theft report.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How to detect these fraud transactions?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To detect them, we need to know: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what kind of transactions looks normal?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what kind of transactions looks like fraud?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600"/>
              <a:t>how to predict if a </a:t>
            </a:r>
            <a:r>
              <a:rPr lang="en" sz="1600"/>
              <a:t>transactions</a:t>
            </a:r>
            <a:r>
              <a:rPr lang="en" sz="1600"/>
              <a:t> is normal or fraud? 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To make it useful in real life, it would be great if it is a real-time prediction and can handle input in scale!</a:t>
            </a:r>
            <a:endParaRPr sz="1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000" y="2869025"/>
            <a:ext cx="3888399" cy="2255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000" y="72800"/>
            <a:ext cx="3888402" cy="258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0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r>
              <a:rPr lang="en" sz="1600"/>
              <a:t>eploy</a:t>
            </a:r>
            <a:r>
              <a:rPr lang="en" sz="1600"/>
              <a:t> ML model on GCP for real time prediction in scale -</a:t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consume incoming transaction details from Cloud Pub/Sub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does data preprocessing (by calling Firestore for data enrichment using transaction history)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invokes multiple ML models deployed on AI Platform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stores the prediction results to BigQuery and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sends notification to another Pub/Sub topic when a transaction is predicted fraudulent for downstream consumptions</a:t>
            </a:r>
            <a:r>
              <a:rPr lang="en" sz="1600"/>
              <a:t> </a:t>
            </a:r>
            <a:endParaRPr sz="16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800" y="1571613"/>
            <a:ext cx="4500601" cy="200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Dataset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5" y="2090650"/>
            <a:ext cx="4500599" cy="23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674" y="661263"/>
            <a:ext cx="382097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44133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Open source credit card transaction and customer info </a:t>
            </a:r>
            <a:r>
              <a:rPr lang="en" sz="1050"/>
              <a:t>generator</a:t>
            </a:r>
            <a:r>
              <a:rPr lang="en" sz="1050"/>
              <a:t> - 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/>
              <a:t>Utilized</a:t>
            </a:r>
            <a:r>
              <a:rPr lang="en" sz="1050"/>
              <a:t> it to get raw data for training, testing, and simulation</a:t>
            </a:r>
            <a:endParaRPr sz="10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Architecture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25" y="1017725"/>
            <a:ext cx="75099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4133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50"/>
              <a:t>Preprocessed two training data set -</a:t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50"/>
              <a:t>Train_with_standard: Training data for standard model (model 1)</a:t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050"/>
              <a:t>Train_with_aggregates: Training data for aggregate model (model 2, 3, 4)</a:t>
            </a:r>
            <a:endParaRPr sz="105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7375"/>
            <a:ext cx="4513562" cy="27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825" y="228375"/>
            <a:ext cx="4051475" cy="467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17725"/>
            <a:ext cx="44535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60"/>
              <a:t>Using two training dataset</a:t>
            </a:r>
            <a:r>
              <a:rPr lang="en" sz="860"/>
              <a:t> generated from the previous session</a:t>
            </a:r>
            <a:r>
              <a:rPr lang="en" sz="860"/>
              <a:t>, t</a:t>
            </a:r>
            <a:r>
              <a:rPr lang="en" sz="860"/>
              <a:t>rained</a:t>
            </a:r>
            <a:r>
              <a:rPr lang="en" sz="860"/>
              <a:t> four </a:t>
            </a:r>
            <a:r>
              <a:rPr lang="en" sz="860"/>
              <a:t>models -</a:t>
            </a:r>
            <a:endParaRPr sz="8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860"/>
              <a:t>BigQuery: 2 Boost Tree Model</a:t>
            </a:r>
            <a:r>
              <a:rPr lang="en" sz="860"/>
              <a:t>, 1 DNN Model</a:t>
            </a:r>
            <a:endParaRPr sz="86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860"/>
              <a:t>TensorFlow: 1 Random Forest Model</a:t>
            </a:r>
            <a:endParaRPr sz="86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" y="2044975"/>
            <a:ext cx="2713225" cy="303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425" y="1299825"/>
            <a:ext cx="4746876" cy="32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</a:t>
            </a:r>
            <a:r>
              <a:rPr lang="en"/>
              <a:t>Comparison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17725"/>
            <a:ext cx="86715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Compare the performance of trained </a:t>
            </a:r>
            <a:r>
              <a:rPr lang="en" sz="1050"/>
              <a:t>models -  		Overall performance </a:t>
            </a:r>
            <a:r>
              <a:rPr lang="en" sz="1050"/>
              <a:t>comparison</a:t>
            </a:r>
            <a:r>
              <a:rPr lang="en" sz="1050"/>
              <a:t>: 2 &gt; 4 &gt; 3 &gt; 1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Model_1_Standard_BTC:									   </a:t>
            </a:r>
            <a:r>
              <a:rPr lang="en" sz="1050"/>
              <a:t>Model_4_</a:t>
            </a:r>
            <a:r>
              <a:rPr lang="en" sz="1050"/>
              <a:t>A</a:t>
            </a:r>
            <a:r>
              <a:rPr lang="en" sz="1050"/>
              <a:t>ggregate_Random_Forest(Tensorflow):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Model_2_</a:t>
            </a:r>
            <a:r>
              <a:rPr lang="en" sz="1050"/>
              <a:t>Aggregate_</a:t>
            </a:r>
            <a:r>
              <a:rPr lang="en" sz="1050"/>
              <a:t>BTC: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Model_3_Aggregate_DNN: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5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50" y="1666875"/>
            <a:ext cx="2859460" cy="74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50" y="2693675"/>
            <a:ext cx="2859451" cy="7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650" y="2682575"/>
            <a:ext cx="2305426" cy="7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9650" y="1662137"/>
            <a:ext cx="2305430" cy="7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125" y="3720450"/>
            <a:ext cx="2862088" cy="7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9650" y="3725173"/>
            <a:ext cx="2305425" cy="73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80625" y="1862031"/>
            <a:ext cx="2859450" cy="213159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6080625" y="4066075"/>
            <a:ext cx="1482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860"/>
              <a:t>F1_score: 0.7924 </a:t>
            </a:r>
            <a:endParaRPr sz="8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Exporting and Deployment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017725"/>
            <a:ext cx="44535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50"/>
              <a:t>Model Exporting (Cloud Storage):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050"/>
              <a:t>Model Deployment (AI Platform): </a:t>
            </a:r>
            <a:endParaRPr sz="105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00" y="1345900"/>
            <a:ext cx="5415376" cy="15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00" y="3203375"/>
            <a:ext cx="5415373" cy="166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