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notesMaster" Target="notesMasters/notesMaster.xml"/><Relationship Id="rId6" Type="http://schemas.openxmlformats.org/officeDocument/2006/relationships/slide" Target="slides/slide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04.png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2462" y="360362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4"/>
          <p:cNvSpPr txBox="1"/>
          <p:nvPr>
            <p:ph idx="10" type="dt"/>
          </p:nvPr>
        </p:nvSpPr>
        <p:spPr>
          <a:xfrm>
            <a:off x="188911" y="8685211"/>
            <a:ext cx="16192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1808161" y="8685211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913437" y="8685211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190500" y="179386"/>
            <a:ext cx="6478586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190500" y="360362"/>
            <a:ext cx="6478586" cy="0"/>
          </a:xfrm>
          <a:prstGeom prst="straightConnector1">
            <a:avLst/>
          </a:prstGeom>
          <a:noFill/>
          <a:ln cap="flat" cmpd="sng" w="152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190500" y="781050"/>
            <a:ext cx="647858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190500" y="8685211"/>
            <a:ext cx="647858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188911" y="4103687"/>
            <a:ext cx="647858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90500" y="4284662"/>
            <a:ext cx="6476999" cy="4283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322387" y="923925"/>
            <a:ext cx="4194174" cy="30718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358775" y="692150"/>
            <a:ext cx="6734174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358775" y="1449387"/>
            <a:ext cx="6734174" cy="944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9600" lvl="0" marL="3420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❖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57399" lvl="1" marL="741600" marR="0" rtl="0" algn="l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7999" lvl="2" marL="11448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127299" lvl="3" marL="156240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125800" lvl="4" marL="1980000" marR="0" rtl="0" algn="l">
              <a:lnSpc>
                <a:spcPct val="120000"/>
              </a:lnSpc>
              <a:spcBef>
                <a:spcPts val="24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50825" y="1592262"/>
            <a:ext cx="4243388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" lvl="0" marL="1793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9050" lvl="1" marL="349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68262" lvl="2" marL="5381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69850" lvl="3" marL="717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82550" lvl="4" marL="908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82550" lvl="5" marL="13652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82550" lvl="6" marL="1822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82550" lvl="7" marL="2279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82550" lvl="8" marL="2736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46612" y="1592262"/>
            <a:ext cx="4244974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87" lvl="0" marL="179388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9050" lvl="1" marL="349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68262" lvl="2" marL="5381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69850" lvl="3" marL="717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82550" lvl="4" marL="9080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82550" lvl="5" marL="13652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82550" lvl="6" marL="18224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82550" lvl="7" marL="22796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82550" lvl="8" marL="27368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AndTwoObj">
  <p:cSld name="Title, Text, and 2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50825" y="1592262"/>
            <a:ext cx="4243388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46612" y="1592262"/>
            <a:ext cx="4244974" cy="2173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4646612" y="3917950"/>
            <a:ext cx="4244974" cy="2174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5400000">
            <a:off x="5010150" y="2211387"/>
            <a:ext cx="5603874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 rot="5400000">
            <a:off x="613569" y="126205"/>
            <a:ext cx="5603874" cy="6329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 rot="5400000">
            <a:off x="2320924" y="-477838"/>
            <a:ext cx="4500561" cy="8640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 b="0" i="0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3812" lvl="0" marL="179388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57150" lvl="3" marL="7175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69850" lvl="4" marL="908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69850" lvl="5" marL="1365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9850" lvl="6" marL="18224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9850" lvl="7" marL="22796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9850" lvl="8" marL="27368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987" lvl="0" marL="1793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4450" lvl="1" marL="349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80962" lvl="2" marL="538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6987" lvl="0" marL="1793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4450" lvl="1" marL="3492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80962" lvl="2" marL="53816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theme" Target="../theme/theme.xml"/></Relationships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>
            <a:off x="250825" y="368300"/>
            <a:ext cx="8642349" cy="2089150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">
            <a:alphaModFix/>
          </a:blip>
          <a:srcRect b="0" l="0" r="5452" t="0"/>
          <a:stretch/>
        </p:blipFill>
        <p:spPr>
          <a:xfrm>
            <a:off x="7172325" y="657225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hape 19"/>
          <p:cNvCxnSpPr/>
          <p:nvPr/>
        </p:nvCxnSpPr>
        <p:spPr>
          <a:xfrm>
            <a:off x="252412" y="623728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/>
        </p:nvSpPr>
        <p:spPr>
          <a:xfrm>
            <a:off x="250825" y="36036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250825" y="2457450"/>
            <a:ext cx="8640762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252412" y="2457450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250825" y="368300"/>
            <a:ext cx="8642349" cy="108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1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2387" lvl="0" marL="17938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6350" lvl="1" marL="3492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42862" lvl="2" marL="5381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2550" lvl="3" marL="717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95250" lvl="4" marL="9080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95250" lvl="5" marL="13652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95250" lvl="6" marL="18224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95250" lvl="7" marL="22796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95250" lvl="8" marL="27368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/>
        </p:nvSpPr>
        <p:spPr>
          <a:xfrm>
            <a:off x="250825" y="196850"/>
            <a:ext cx="8642349" cy="144462"/>
          </a:xfrm>
          <a:prstGeom prst="rect">
            <a:avLst/>
          </a:prstGeom>
          <a:solidFill>
            <a:srgbClr val="F5A3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1">
            <a:alphaModFix/>
          </a:blip>
          <a:srcRect b="0" l="0" r="5452" t="0"/>
          <a:stretch/>
        </p:blipFill>
        <p:spPr>
          <a:xfrm>
            <a:off x="7167561" y="512762"/>
            <a:ext cx="1873249" cy="792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hape 39"/>
          <p:cNvCxnSpPr/>
          <p:nvPr/>
        </p:nvCxnSpPr>
        <p:spPr>
          <a:xfrm>
            <a:off x="250825" y="144938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" name="Shape 40"/>
          <p:cNvCxnSpPr/>
          <p:nvPr/>
        </p:nvCxnSpPr>
        <p:spPr>
          <a:xfrm>
            <a:off x="252412" y="6237287"/>
            <a:ext cx="864076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/>
        </p:nvSpPr>
        <p:spPr>
          <a:xfrm>
            <a:off x="250825" y="366712"/>
            <a:ext cx="8640762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Relationship Id="rId5" Type="http://schemas.openxmlformats.org/officeDocument/2006/relationships/image" Target="../media/image02.png"/><Relationship Id="rId6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58775" y="692150"/>
            <a:ext cx="6734174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en-US"/>
              <a:t>FreifunkFinder</a:t>
            </a:r>
            <a:r>
              <a:rPr lang="en-US" sz="1800"/>
              <a:t>-</a:t>
            </a:r>
            <a:r>
              <a:rPr lang="en-US"/>
              <a:t> </a:t>
            </a:r>
            <a:r>
              <a:rPr lang="en-US" sz="1800"/>
              <a:t>An Android Application to Find the Closest Freifunk Wi-Fi Nodes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58775" y="1989136"/>
            <a:ext cx="6734174" cy="404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KOM lab – WiSe 2015/2016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Augmented Reality Wi-Fi finder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250825" y="3929062"/>
            <a:ext cx="864234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Govind Singh (govind.singh@stud.tu-darmstadt.de)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Puneet Arora (puneet.arora@stud.tu-darmstadt.de)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Sooraj Mandotti (sooraj.mandotti@stud.tu-darmstadt.de)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MSc. (Informatik) 2</a:t>
            </a:r>
            <a:r>
              <a:rPr b="1" baseline="30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Semester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1312" lvl="0" marL="3413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Directional antennas provide better Wi-Fi reception, but :-</a:t>
            </a:r>
          </a:p>
          <a:p>
            <a:pPr indent="-284162" lvl="1" marL="7413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Location and height parameters often ignored</a:t>
            </a:r>
          </a:p>
          <a:p>
            <a:pPr indent="-284162" lvl="1" marL="7413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Nodes displayed on a static map</a:t>
            </a:r>
          </a:p>
          <a:p>
            <a:pPr indent="-284162" lvl="1" marL="74136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 so user-friendly</a:t>
            </a:r>
          </a:p>
          <a:p>
            <a:pPr indent="-15240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0" marL="34131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❖"/>
            </a:pPr>
            <a:r>
              <a:rPr b="1" lang="en-US"/>
              <a:t>Our Solution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b="1" lang="en-US"/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/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ugmented </a:t>
            </a:r>
            <a:r>
              <a:rPr b="1" lang="en-US"/>
              <a:t>r</a:t>
            </a: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eality Wi-Fi finder Android application to facilitate direction-oriented &amp; user-friendly displays</a:t>
            </a:r>
          </a:p>
          <a:p>
            <a:pPr indent="-342000" lvl="0" marL="3420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Augmented Reality Wi-Fi finder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Interface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Augmented Reality Wi-Fi finder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1604349"/>
            <a:ext cx="2285474" cy="406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700" y="1604350"/>
            <a:ext cx="2131300" cy="42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700" y="1604348"/>
            <a:ext cx="2762638" cy="413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/>
              <a:t>Node Icons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/>
              <a:t>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Augmented Reality Wi-Fi finder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04" y="1579425"/>
            <a:ext cx="812788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62" y="4839112"/>
            <a:ext cx="6477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12" y="3721175"/>
            <a:ext cx="6572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12" y="2769362"/>
            <a:ext cx="657224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2026600" y="1750975"/>
            <a:ext cx="6217200" cy="434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US" sz="1800"/>
              <a:t>Node is online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</a:t>
            </a:r>
            <a:r>
              <a:rPr lang="en-US" sz="1800"/>
              <a:t> -	Node is offline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US" sz="1800"/>
              <a:t>Altitude information is correct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US" sz="1800"/>
              <a:t>No altitude information available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All above icons vary in size based on if user is closer or farther from the node.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58775" y="488950"/>
            <a:ext cx="6877050" cy="83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lang="en-US"/>
              <a:t>Future extensions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50825" y="1592262"/>
            <a:ext cx="8640762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341312" rtl="0">
              <a:spcBef>
                <a:spcPts val="0"/>
              </a:spcBef>
              <a:buClr>
                <a:srgbClr val="F5A300"/>
              </a:buClr>
              <a:buSzPct val="100000"/>
              <a:buFont typeface="Noto Sans Symbols"/>
              <a:buChar char="❖"/>
            </a:pPr>
            <a:r>
              <a:rPr lang="en-US"/>
              <a:t>Dynamic Wi-Fi strength rendering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1312" lvl="0" marL="34131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❖"/>
            </a:pPr>
            <a:r>
              <a:rPr lang="en-US"/>
              <a:t>Sorting based on Wi-Fi strength</a:t>
            </a: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1312" lvl="0" marL="34131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5A300"/>
              </a:buClr>
              <a:buSzPct val="100000"/>
              <a:buFont typeface="Noto Sans Symbols"/>
              <a:buChar char="❖"/>
            </a:pPr>
            <a:r>
              <a:rPr lang="en-US"/>
              <a:t>Location based information display</a:t>
            </a:r>
          </a:p>
          <a:p>
            <a:pPr indent="0" lvl="0" marL="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Peer-to-Peer Systems Engineering |  Prof. Dr. David Hausheer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250825" y="6437312"/>
            <a:ext cx="720090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Augmented Reality Wi-Fi finder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243886" y="6437312"/>
            <a:ext cx="649286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685800" y="2346325"/>
            <a:ext cx="7772400" cy="3170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 you for your attention!</a:t>
            </a:r>
            <a:b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1_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