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3"/>
  </p:notesMasterIdLst>
  <p:sldIdLst>
    <p:sldId id="256" r:id="rId2"/>
    <p:sldId id="258" r:id="rId3"/>
    <p:sldId id="259" r:id="rId4"/>
    <p:sldId id="260" r:id="rId5"/>
    <p:sldId id="287" r:id="rId6"/>
    <p:sldId id="261" r:id="rId7"/>
    <p:sldId id="262" r:id="rId8"/>
    <p:sldId id="264" r:id="rId9"/>
    <p:sldId id="267" r:id="rId10"/>
    <p:sldId id="274" r:id="rId11"/>
    <p:sldId id="265" r:id="rId12"/>
    <p:sldId id="266" r:id="rId13"/>
    <p:sldId id="268" r:id="rId14"/>
    <p:sldId id="269" r:id="rId15"/>
    <p:sldId id="270" r:id="rId16"/>
    <p:sldId id="271" r:id="rId17"/>
    <p:sldId id="272" r:id="rId18"/>
    <p:sldId id="275" r:id="rId19"/>
    <p:sldId id="277" r:id="rId20"/>
    <p:sldId id="276" r:id="rId21"/>
    <p:sldId id="278" r:id="rId22"/>
    <p:sldId id="279" r:id="rId23"/>
    <p:sldId id="280" r:id="rId24"/>
    <p:sldId id="284" r:id="rId25"/>
    <p:sldId id="281" r:id="rId26"/>
    <p:sldId id="282" r:id="rId27"/>
    <p:sldId id="286" r:id="rId28"/>
    <p:sldId id="283" r:id="rId29"/>
    <p:sldId id="285" r:id="rId30"/>
    <p:sldId id="263"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82" autoAdjust="0"/>
  </p:normalViewPr>
  <p:slideViewPr>
    <p:cSldViewPr>
      <p:cViewPr>
        <p:scale>
          <a:sx n="93" d="100"/>
          <a:sy n="93" d="100"/>
        </p:scale>
        <p:origin x="-5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ros\Desktop\fypresul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aros\Desktop\fyp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H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err="1" smtClean="0"/>
              <a:t>ln</a:t>
            </a:r>
            <a:r>
              <a:rPr lang="en-US" sz="1800" b="1" i="0" u="none" strike="noStrike" baseline="0" dirty="0" err="1" smtClean="0"/>
              <a:t>B</a:t>
            </a:r>
            <a:r>
              <a:rPr lang="en-US" sz="1800" b="1" i="0" baseline="0" dirty="0" smtClean="0"/>
              <a:t> against </a:t>
            </a:r>
            <a:r>
              <a:rPr lang="en-US" sz="1800" b="1" i="0" baseline="0" dirty="0" err="1" smtClean="0"/>
              <a:t>ln</a:t>
            </a:r>
            <a:r>
              <a:rPr lang="en-US" sz="1800" b="1" i="0" u="none" strike="noStrike" baseline="0" dirty="0" smtClean="0"/>
              <a:t> I</a:t>
            </a:r>
            <a:endParaRPr lang="zh-TW" sz="1800" b="1" i="0" baseline="0" dirty="0"/>
          </a:p>
        </c:rich>
      </c:tx>
      <c:layout/>
      <c:overlay val="0"/>
    </c:title>
    <c:autoTitleDeleted val="0"/>
    <c:plotArea>
      <c:layout>
        <c:manualLayout>
          <c:layoutTarget val="inner"/>
          <c:xMode val="edge"/>
          <c:yMode val="edge"/>
          <c:x val="0.14362729658792714"/>
          <c:y val="0.19480351414406533"/>
          <c:w val="0.6918186789151356"/>
          <c:h val="0.68387685914260721"/>
        </c:manualLayout>
      </c:layout>
      <c:scatterChart>
        <c:scatterStyle val="lineMarker"/>
        <c:varyColors val="0"/>
        <c:ser>
          <c:idx val="0"/>
          <c:order val="0"/>
          <c:tx>
            <c:v>DR21</c:v>
          </c:tx>
          <c:spPr>
            <a:ln w="28575">
              <a:noFill/>
            </a:ln>
          </c:spPr>
          <c:xVal>
            <c:numRef>
              <c:f>dr21result!$M$4:$M$8</c:f>
              <c:numCache>
                <c:formatCode>General</c:formatCode>
                <c:ptCount val="5"/>
                <c:pt idx="0">
                  <c:v>4.4681097163473735</c:v>
                </c:pt>
                <c:pt idx="1">
                  <c:v>5.1055059833993832</c:v>
                </c:pt>
                <c:pt idx="2">
                  <c:v>5.9504888949496637</c:v>
                </c:pt>
                <c:pt idx="3">
                  <c:v>5.3293096069454577</c:v>
                </c:pt>
                <c:pt idx="4">
                  <c:v>4.3089803583370312</c:v>
                </c:pt>
              </c:numCache>
            </c:numRef>
          </c:xVal>
          <c:yVal>
            <c:numRef>
              <c:f>dr21result!$N$4:$N$8</c:f>
              <c:numCache>
                <c:formatCode>General</c:formatCode>
                <c:ptCount val="5"/>
                <c:pt idx="0">
                  <c:v>-3.2130267143158742</c:v>
                </c:pt>
                <c:pt idx="1">
                  <c:v>-3.0999179240806587</c:v>
                </c:pt>
                <c:pt idx="2">
                  <c:v>-2.9697565820225464</c:v>
                </c:pt>
                <c:pt idx="3">
                  <c:v>-3.0345541862387511</c:v>
                </c:pt>
                <c:pt idx="4">
                  <c:v>-3.4393206771984848</c:v>
                </c:pt>
              </c:numCache>
            </c:numRef>
          </c:yVal>
          <c:smooth val="0"/>
        </c:ser>
        <c:dLbls>
          <c:showLegendKey val="0"/>
          <c:showVal val="0"/>
          <c:showCatName val="0"/>
          <c:showSerName val="0"/>
          <c:showPercent val="0"/>
          <c:showBubbleSize val="0"/>
        </c:dLbls>
        <c:axId val="64541824"/>
        <c:axId val="64543744"/>
      </c:scatterChart>
      <c:valAx>
        <c:axId val="64541824"/>
        <c:scaling>
          <c:orientation val="minMax"/>
        </c:scaling>
        <c:delete val="0"/>
        <c:axPos val="b"/>
        <c:title>
          <c:tx>
            <c:rich>
              <a:bodyPr/>
              <a:lstStyle/>
              <a:p>
                <a:pPr>
                  <a:defRPr/>
                </a:pPr>
                <a:r>
                  <a:rPr lang="en-US" altLang="zh-TW"/>
                  <a:t>ln </a:t>
                </a:r>
                <a:r>
                  <a:rPr lang="en-US" sz="1000" b="1" i="0" u="none" strike="noStrike" baseline="0"/>
                  <a:t> </a:t>
                </a:r>
                <a:r>
                  <a:rPr lang="el-GR" sz="1000" b="1" i="0" u="none" strike="noStrike" baseline="0"/>
                  <a:t>ρ</a:t>
                </a:r>
                <a:r>
                  <a:rPr lang="en-US" sz="1000" b="1" i="0" u="none" strike="noStrike" baseline="0"/>
                  <a:t> </a:t>
                </a:r>
                <a:endParaRPr lang="en-US" altLang="zh-TW"/>
              </a:p>
            </c:rich>
          </c:tx>
          <c:layout>
            <c:manualLayout>
              <c:xMode val="edge"/>
              <c:yMode val="edge"/>
              <c:x val="0.4237031933508319"/>
              <c:y val="0.87495370370370373"/>
            </c:manualLayout>
          </c:layout>
          <c:overlay val="0"/>
        </c:title>
        <c:numFmt formatCode="General" sourceLinked="1"/>
        <c:majorTickMark val="none"/>
        <c:minorTickMark val="none"/>
        <c:tickLblPos val="nextTo"/>
        <c:crossAx val="64543744"/>
        <c:crosses val="autoZero"/>
        <c:crossBetween val="midCat"/>
      </c:valAx>
      <c:valAx>
        <c:axId val="64543744"/>
        <c:scaling>
          <c:orientation val="minMax"/>
        </c:scaling>
        <c:delete val="0"/>
        <c:axPos val="l"/>
        <c:majorGridlines/>
        <c:title>
          <c:tx>
            <c:rich>
              <a:bodyPr/>
              <a:lstStyle/>
              <a:p>
                <a:pPr>
                  <a:defRPr/>
                </a:pPr>
                <a:r>
                  <a:rPr lang="en-US" altLang="zh-TW"/>
                  <a:t>lnB</a:t>
                </a:r>
                <a:endParaRPr lang="zh-TW" altLang="en-US"/>
              </a:p>
            </c:rich>
          </c:tx>
          <c:layout/>
          <c:overlay val="0"/>
        </c:title>
        <c:numFmt formatCode="General" sourceLinked="1"/>
        <c:majorTickMark val="none"/>
        <c:minorTickMark val="none"/>
        <c:tickLblPos val="nextTo"/>
        <c:crossAx val="6454182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H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err="1" smtClean="0"/>
              <a:t>lnB</a:t>
            </a:r>
            <a:r>
              <a:rPr lang="en-US" sz="1800" b="1" i="0" baseline="0" dirty="0" smtClean="0"/>
              <a:t> against </a:t>
            </a:r>
            <a:r>
              <a:rPr lang="en-US" sz="1800" b="1" i="0" baseline="0" dirty="0" err="1"/>
              <a:t>ln</a:t>
            </a:r>
            <a:r>
              <a:rPr lang="en-US" sz="1800" b="1" i="0" baseline="0" dirty="0"/>
              <a:t> </a:t>
            </a:r>
            <a:r>
              <a:rPr lang="en-US" sz="1800" b="1" i="0" u="none" strike="noStrike" baseline="0" dirty="0" smtClean="0"/>
              <a:t>I</a:t>
            </a:r>
            <a:endParaRPr lang="zh-TW" sz="1800" b="1" i="0" baseline="0" dirty="0"/>
          </a:p>
        </c:rich>
      </c:tx>
      <c:layout/>
      <c:overlay val="0"/>
    </c:title>
    <c:autoTitleDeleted val="0"/>
    <c:plotArea>
      <c:layout/>
      <c:scatterChart>
        <c:scatterStyle val="lineMarker"/>
        <c:varyColors val="0"/>
        <c:ser>
          <c:idx val="0"/>
          <c:order val="0"/>
          <c:tx>
            <c:v>NGC6334I</c:v>
          </c:tx>
          <c:spPr>
            <a:ln w="28575">
              <a:noFill/>
            </a:ln>
          </c:spPr>
          <c:xVal>
            <c:numRef>
              <c:f>ngc6334Iresult!$N$4:$N$8</c:f>
              <c:numCache>
                <c:formatCode>General</c:formatCode>
                <c:ptCount val="5"/>
                <c:pt idx="0">
                  <c:v>6.1301955234376253</c:v>
                </c:pt>
                <c:pt idx="1">
                  <c:v>6.5313884301886977</c:v>
                </c:pt>
                <c:pt idx="2">
                  <c:v>6.9234076391552311</c:v>
                </c:pt>
                <c:pt idx="3">
                  <c:v>6.6779907950872035</c:v>
                </c:pt>
                <c:pt idx="4">
                  <c:v>6.474039990762865</c:v>
                </c:pt>
              </c:numCache>
            </c:numRef>
          </c:xVal>
          <c:yVal>
            <c:numRef>
              <c:f>ngc6334Iresult!$O$4:$O$8</c:f>
              <c:numCache>
                <c:formatCode>General</c:formatCode>
                <c:ptCount val="5"/>
                <c:pt idx="0">
                  <c:v>-2.2786888950185951</c:v>
                </c:pt>
                <c:pt idx="1">
                  <c:v>-2.6359582866134375</c:v>
                </c:pt>
                <c:pt idx="2">
                  <c:v>-2.5506583865741463</c:v>
                </c:pt>
                <c:pt idx="3">
                  <c:v>-2.4227750228978735</c:v>
                </c:pt>
                <c:pt idx="4">
                  <c:v>-2.352417349953607</c:v>
                </c:pt>
              </c:numCache>
            </c:numRef>
          </c:yVal>
          <c:smooth val="0"/>
        </c:ser>
        <c:dLbls>
          <c:showLegendKey val="0"/>
          <c:showVal val="0"/>
          <c:showCatName val="0"/>
          <c:showSerName val="0"/>
          <c:showPercent val="0"/>
          <c:showBubbleSize val="0"/>
        </c:dLbls>
        <c:axId val="64725760"/>
        <c:axId val="64727680"/>
      </c:scatterChart>
      <c:valAx>
        <c:axId val="64725760"/>
        <c:scaling>
          <c:orientation val="minMax"/>
        </c:scaling>
        <c:delete val="0"/>
        <c:axPos val="b"/>
        <c:title>
          <c:tx>
            <c:rich>
              <a:bodyPr/>
              <a:lstStyle/>
              <a:p>
                <a:pPr>
                  <a:defRPr/>
                </a:pPr>
                <a:r>
                  <a:rPr lang="en-US" altLang="zh-TW"/>
                  <a:t>l</a:t>
                </a:r>
                <a:r>
                  <a:rPr lang="en-US" altLang="zh-TW" baseline="0"/>
                  <a:t>n </a:t>
                </a:r>
                <a:r>
                  <a:rPr lang="el-GR" sz="1000" b="1" i="0" u="none" strike="noStrike" baseline="0"/>
                  <a:t>ρ</a:t>
                </a:r>
                <a:r>
                  <a:rPr lang="en-US" altLang="zh-TW" baseline="0"/>
                  <a:t> </a:t>
                </a:r>
              </a:p>
            </c:rich>
          </c:tx>
          <c:layout/>
          <c:overlay val="0"/>
        </c:title>
        <c:numFmt formatCode="General" sourceLinked="1"/>
        <c:majorTickMark val="none"/>
        <c:minorTickMark val="none"/>
        <c:tickLblPos val="nextTo"/>
        <c:crossAx val="64727680"/>
        <c:crosses val="autoZero"/>
        <c:crossBetween val="midCat"/>
      </c:valAx>
      <c:valAx>
        <c:axId val="64727680"/>
        <c:scaling>
          <c:orientation val="minMax"/>
        </c:scaling>
        <c:delete val="0"/>
        <c:axPos val="l"/>
        <c:majorGridlines/>
        <c:title>
          <c:tx>
            <c:rich>
              <a:bodyPr/>
              <a:lstStyle/>
              <a:p>
                <a:pPr>
                  <a:defRPr/>
                </a:pPr>
                <a:r>
                  <a:rPr lang="en-US" sz="1800" b="1" i="0" baseline="0"/>
                  <a:t>lnB</a:t>
                </a:r>
                <a:endParaRPr lang="zh-TW" sz="1800" b="1" i="0" baseline="0"/>
              </a:p>
            </c:rich>
          </c:tx>
          <c:layout/>
          <c:overlay val="0"/>
        </c:title>
        <c:numFmt formatCode="General" sourceLinked="1"/>
        <c:majorTickMark val="none"/>
        <c:minorTickMark val="none"/>
        <c:tickLblPos val="nextTo"/>
        <c:crossAx val="64725760"/>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EF45A9-5C6F-4210-8CD3-CF17F32ACEB8}" type="datetimeFigureOut">
              <a:rPr lang="en-US" smtClean="0"/>
              <a:t>5/15/2014</a:t>
            </a:fld>
            <a:endParaRPr 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E414-5480-47C3-98A5-E7C4F7A77EC6}" type="slidenum">
              <a:rPr lang="en-US" smtClean="0"/>
              <a:t>‹#›</a:t>
            </a:fld>
            <a:endParaRPr lang="en-US"/>
          </a:p>
        </p:txBody>
      </p:sp>
    </p:spTree>
    <p:extLst>
      <p:ext uri="{BB962C8B-B14F-4D97-AF65-F5344CB8AC3E}">
        <p14:creationId xmlns:p14="http://schemas.microsoft.com/office/powerpoint/2010/main" val="133521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Cygnus_(constell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en.wikipedia.org/w/index.php?title=Massive_star_formation&amp;action=edit&amp;redlink=1"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Constellation" TargetMode="External"/><Relationship Id="rId3" Type="http://schemas.openxmlformats.org/officeDocument/2006/relationships/hyperlink" Target="http://en.wikipedia.org/wiki/Emission_nebula" TargetMode="External"/><Relationship Id="rId7" Type="http://schemas.openxmlformats.org/officeDocument/2006/relationships/hyperlink" Target="http://en.wikipedia.org/wiki/Light-year"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en.wikipedia.org/wiki/Declination" TargetMode="External"/><Relationship Id="rId5" Type="http://schemas.openxmlformats.org/officeDocument/2006/relationships/hyperlink" Target="http://en.wikipedia.org/wiki/NGC_6334" TargetMode="External"/><Relationship Id="rId4" Type="http://schemas.openxmlformats.org/officeDocument/2006/relationships/hyperlink" Target="http://en.wikipedia.org/wiki/Right_ascension" TargetMode="External"/><Relationship Id="rId9" Type="http://schemas.openxmlformats.org/officeDocument/2006/relationships/hyperlink" Target="http://en.wikipedia.org/wiki/Scorpiu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Dispersion of angle : larger</a:t>
            </a:r>
            <a:r>
              <a:rPr lang="en-US" baseline="0" dirty="0" smtClean="0"/>
              <a:t> dispersion , weaker b field</a:t>
            </a:r>
          </a:p>
          <a:p>
            <a:r>
              <a:rPr lang="en-US" baseline="0" dirty="0" smtClean="0"/>
              <a:t>Not a direct measure</a:t>
            </a:r>
          </a:p>
          <a:p>
            <a:r>
              <a:rPr lang="en-US" baseline="0" dirty="0" smtClean="0"/>
              <a:t>http://iopscience.iop.org/1538-4357/616/2/L111/fulltext/18869.text.html</a:t>
            </a:r>
          </a:p>
          <a:p>
            <a:endParaRPr lang="en-US" baseline="0" dirty="0" smtClean="0"/>
          </a:p>
          <a:p>
            <a:endParaRPr lang="en-US" baseline="0" dirty="0" smtClean="0"/>
          </a:p>
          <a:p>
            <a:r>
              <a:rPr lang="en-US" baseline="0" dirty="0" smtClean="0"/>
              <a:t>Zeeman : resolution week </a:t>
            </a:r>
          </a:p>
          <a:p>
            <a:r>
              <a:rPr lang="en-US" baseline="0" dirty="0" smtClean="0"/>
              <a:t>Circular polarize for perp. Light </a:t>
            </a:r>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solidFill>
                  <a:srgbClr val="FF0000"/>
                </a:solidFill>
              </a:rPr>
              <a:t>350 is window </a:t>
            </a:r>
          </a:p>
          <a:p>
            <a:r>
              <a:rPr lang="en-US" dirty="0" smtClean="0">
                <a:solidFill>
                  <a:srgbClr val="FF0000"/>
                </a:solidFill>
              </a:rPr>
              <a:t>1largest moment of inertia</a:t>
            </a:r>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http://articles.adsabs.harvard.edu/cgi-bin/nph-iarticle_query?1988QJRAS..29..327H&amp;amp;data_type=</a:t>
            </a:r>
            <a:r>
              <a:rPr lang="en-US" dirty="0" err="1" smtClean="0">
                <a:solidFill>
                  <a:srgbClr val="FF0000"/>
                </a:solidFill>
              </a:rPr>
              <a:t>PDF_HIGH&amp;amp;whole_paper</a:t>
            </a:r>
            <a:r>
              <a:rPr lang="en-US" dirty="0" smtClean="0">
                <a:solidFill>
                  <a:srgbClr val="FF0000"/>
                </a:solidFill>
              </a:rPr>
              <a:t>=</a:t>
            </a:r>
            <a:r>
              <a:rPr lang="en-US" dirty="0" err="1" smtClean="0">
                <a:solidFill>
                  <a:srgbClr val="FF0000"/>
                </a:solidFill>
              </a:rPr>
              <a:t>YES&amp;amp;type</a:t>
            </a:r>
            <a:r>
              <a:rPr lang="en-US" dirty="0" smtClean="0">
                <a:solidFill>
                  <a:srgbClr val="FF0000"/>
                </a:solidFill>
              </a:rPr>
              <a:t>=</a:t>
            </a:r>
            <a:r>
              <a:rPr lang="en-US" dirty="0" err="1" smtClean="0">
                <a:solidFill>
                  <a:srgbClr val="FF0000"/>
                </a:solidFill>
              </a:rPr>
              <a:t>PRINTER&amp;amp;filetype</a:t>
            </a:r>
            <a:r>
              <a:rPr lang="en-US" dirty="0" smtClean="0">
                <a:solidFill>
                  <a:srgbClr val="FF0000"/>
                </a:solidFill>
              </a:rPr>
              <a:t>=.</a:t>
            </a:r>
            <a:r>
              <a:rPr lang="en-US" dirty="0" err="1" smtClean="0">
                <a:solidFill>
                  <a:srgbClr val="FF0000"/>
                </a:solidFill>
              </a:rPr>
              <a:t>pdf</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http://articles.adsabs.harvard.edu/cgi-bin/nph-iarticle_query?2000ASPC..215...69L&amp;amp;data_type=</a:t>
            </a:r>
            <a:r>
              <a:rPr lang="en-US" dirty="0" err="1" smtClean="0">
                <a:solidFill>
                  <a:srgbClr val="FF0000"/>
                </a:solidFill>
              </a:rPr>
              <a:t>PDF_HIGH&amp;amp;whole_paper</a:t>
            </a:r>
            <a:r>
              <a:rPr lang="en-US" dirty="0" smtClean="0">
                <a:solidFill>
                  <a:srgbClr val="FF0000"/>
                </a:solidFill>
              </a:rPr>
              <a:t>=</a:t>
            </a:r>
            <a:r>
              <a:rPr lang="en-US" dirty="0" err="1" smtClean="0">
                <a:solidFill>
                  <a:srgbClr val="FF0000"/>
                </a:solidFill>
              </a:rPr>
              <a:t>YES&amp;amp;type</a:t>
            </a:r>
            <a:r>
              <a:rPr lang="en-US" dirty="0" smtClean="0">
                <a:solidFill>
                  <a:srgbClr val="FF0000"/>
                </a:solidFill>
              </a:rPr>
              <a:t>=</a:t>
            </a:r>
            <a:r>
              <a:rPr lang="en-US" dirty="0" err="1" smtClean="0">
                <a:solidFill>
                  <a:srgbClr val="FF0000"/>
                </a:solidFill>
              </a:rPr>
              <a:t>PRINTER&amp;amp;filetype</a:t>
            </a:r>
            <a:r>
              <a:rPr lang="en-US" dirty="0" smtClean="0">
                <a:solidFill>
                  <a:srgbClr val="FF0000"/>
                </a:solidFill>
              </a:rPr>
              <a:t>=.</a:t>
            </a:r>
            <a:r>
              <a:rPr lang="en-US" dirty="0" err="1" smtClean="0">
                <a:solidFill>
                  <a:srgbClr val="FF0000"/>
                </a:solidFill>
              </a:rPr>
              <a:t>pdf</a:t>
            </a:r>
            <a:endParaRPr lang="en-US" dirty="0">
              <a:solidFill>
                <a:srgbClr val="FF0000"/>
              </a:solidFill>
            </a:endParaRPr>
          </a:p>
        </p:txBody>
      </p:sp>
      <p:sp>
        <p:nvSpPr>
          <p:cNvPr id="4" name="投影片編號版面配置區 3"/>
          <p:cNvSpPr>
            <a:spLocks noGrp="1"/>
          </p:cNvSpPr>
          <p:nvPr>
            <p:ph type="sldNum" sz="quarter" idx="10"/>
          </p:nvPr>
        </p:nvSpPr>
        <p:spPr/>
        <p:txBody>
          <a:bodyPr/>
          <a:lstStyle/>
          <a:p>
            <a:fld id="{2BFDE414-5480-47C3-98A5-E7C4F7A77EC6}"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Convection term </a:t>
            </a:r>
          </a:p>
          <a:p>
            <a:r>
              <a:rPr lang="en-US" dirty="0" smtClean="0"/>
              <a:t>Diffusion</a:t>
            </a:r>
            <a:r>
              <a:rPr lang="en-US" baseline="0" dirty="0" smtClean="0"/>
              <a:t> term </a:t>
            </a:r>
          </a:p>
          <a:p>
            <a:endParaRPr lang="en-US" baseline="0" dirty="0" smtClean="0"/>
          </a:p>
          <a:p>
            <a:r>
              <a:rPr lang="en-US" baseline="0" dirty="0" smtClean="0"/>
              <a:t>Eta </a:t>
            </a:r>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fig 2. Each solid grid represents the size of a pixel with B field vector, which is perpendicular to the polarization vector, at the center of each grid. To draw a B field line, a square with the size of a pixel (dotted grid) is draw with the head of the blue arrow as the center, then the stoke parameter Q and U of the four grid overlapped with the dotted grid was found. The Q and U of the dotted square can be found by the weighted values  by the overlapped area of the four grid, a new B field vector with size is found by  equation (4) , by repeated this process a B field line can be drew .</a:t>
            </a:r>
          </a:p>
          <a:p>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What is Pi</a:t>
            </a:r>
          </a:p>
          <a:p>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Mention</a:t>
            </a:r>
            <a:r>
              <a:rPr lang="en-US" baseline="0" dirty="0" smtClean="0"/>
              <a:t> only graph is provided </a:t>
            </a:r>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DR 21</a:t>
            </a:r>
            <a:r>
              <a:rPr lang="en-US" sz="1200" b="0" i="0" kern="1200" dirty="0" smtClean="0">
                <a:solidFill>
                  <a:schemeClr val="tx1"/>
                </a:solidFill>
                <a:latin typeface="+mn-lt"/>
                <a:ea typeface="+mn-ea"/>
                <a:cs typeface="+mn-cs"/>
              </a:rPr>
              <a:t> is a huge molecular cloud located in the constellation of </a:t>
            </a:r>
            <a:r>
              <a:rPr lang="en-US" sz="1200" b="0" i="0" u="none" strike="noStrike" kern="1200" dirty="0" smtClean="0">
                <a:solidFill>
                  <a:schemeClr val="tx1"/>
                </a:solidFill>
                <a:latin typeface="+mn-lt"/>
                <a:ea typeface="+mn-ea"/>
                <a:cs typeface="+mn-cs"/>
                <a:hlinkClick r:id="rId3" tooltip="Cygnus (constellation)"/>
              </a:rPr>
              <a:t>Cygnus</a:t>
            </a:r>
            <a:r>
              <a:rPr lang="en-US" sz="1200" b="0" i="0" kern="1200" dirty="0" smtClean="0">
                <a:solidFill>
                  <a:schemeClr val="tx1"/>
                </a:solidFill>
                <a:latin typeface="+mn-lt"/>
                <a:ea typeface="+mn-ea"/>
                <a:cs typeface="+mn-cs"/>
              </a:rPr>
              <a:t>. This area is located about 6,000 light-years across and extends for 80 light-years. The region contains a large amount of </a:t>
            </a:r>
            <a:r>
              <a:rPr lang="en-US" sz="1200" b="0" i="0" u="none" strike="noStrike" kern="1200" dirty="0" smtClean="0">
                <a:solidFill>
                  <a:schemeClr val="tx1"/>
                </a:solidFill>
                <a:latin typeface="+mn-lt"/>
                <a:ea typeface="+mn-ea"/>
                <a:cs typeface="+mn-cs"/>
                <a:hlinkClick r:id="rId4" tooltip="Massive star formation (page does not exist)"/>
              </a:rPr>
              <a:t>massive star formation</a:t>
            </a:r>
            <a:r>
              <a:rPr lang="en-US" sz="1200" b="0" i="0" kern="1200" dirty="0" smtClean="0">
                <a:solidFill>
                  <a:schemeClr val="tx1"/>
                </a:solidFill>
                <a:latin typeface="+mn-lt"/>
                <a:ea typeface="+mn-ea"/>
                <a:cs typeface="+mn-cs"/>
              </a:rPr>
              <a:t>.</a:t>
            </a:r>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err="1" smtClean="0"/>
              <a:t>Type</a:t>
            </a:r>
            <a:r>
              <a:rPr lang="en-US" sz="1200" u="none" strike="noStrike" kern="1200" dirty="0" err="1" smtClean="0">
                <a:solidFill>
                  <a:schemeClr val="tx1"/>
                </a:solidFill>
                <a:latin typeface="+mn-lt"/>
                <a:ea typeface="+mn-ea"/>
                <a:cs typeface="+mn-cs"/>
                <a:hlinkClick r:id="rId3" tooltip="Emission nebula"/>
              </a:rPr>
              <a:t>Emission</a:t>
            </a:r>
            <a:r>
              <a:rPr lang="en-US" sz="1200" u="none" strike="noStrike" kern="1200" dirty="0" smtClean="0">
                <a:solidFill>
                  <a:schemeClr val="tx1"/>
                </a:solidFill>
                <a:latin typeface="+mn-lt"/>
                <a:ea typeface="+mn-ea"/>
                <a:cs typeface="+mn-cs"/>
                <a:hlinkClick r:id="rId3" tooltip="Emission nebula"/>
              </a:rPr>
              <a:t> </a:t>
            </a:r>
            <a:r>
              <a:rPr lang="en-US" sz="1200" u="none" strike="noStrike" kern="1200" dirty="0" err="1" smtClean="0">
                <a:solidFill>
                  <a:schemeClr val="tx1"/>
                </a:solidFill>
                <a:latin typeface="+mn-lt"/>
                <a:ea typeface="+mn-ea"/>
                <a:cs typeface="+mn-cs"/>
                <a:hlinkClick r:id="rId3" tooltip="Emission nebula"/>
              </a:rPr>
              <a:t>nebula</a:t>
            </a:r>
            <a:r>
              <a:rPr lang="en-US" sz="1200" u="none" strike="noStrike" kern="1200" dirty="0" err="1" smtClean="0">
                <a:solidFill>
                  <a:schemeClr val="tx1"/>
                </a:solidFill>
                <a:latin typeface="+mn-lt"/>
                <a:ea typeface="+mn-ea"/>
                <a:cs typeface="+mn-cs"/>
                <a:hlinkClick r:id="rId4" tooltip="Right ascension"/>
              </a:rPr>
              <a:t>Right</a:t>
            </a:r>
            <a:r>
              <a:rPr lang="en-US" sz="1200" u="none" strike="noStrike" kern="1200" dirty="0" smtClean="0">
                <a:solidFill>
                  <a:schemeClr val="tx1"/>
                </a:solidFill>
                <a:latin typeface="+mn-lt"/>
                <a:ea typeface="+mn-ea"/>
                <a:cs typeface="+mn-cs"/>
                <a:hlinkClick r:id="rId4" tooltip="Right ascension"/>
              </a:rPr>
              <a:t> ascension</a:t>
            </a:r>
            <a:r>
              <a:rPr lang="en-US" dirty="0" smtClean="0"/>
              <a:t>17</a:t>
            </a:r>
            <a:r>
              <a:rPr lang="en-US" baseline="30000" dirty="0" smtClean="0"/>
              <a:t>h</a:t>
            </a:r>
            <a:r>
              <a:rPr lang="en-US" dirty="0" smtClean="0"/>
              <a:t> 19</a:t>
            </a:r>
            <a:r>
              <a:rPr lang="en-US" baseline="30000" dirty="0" smtClean="0"/>
              <a:t>m</a:t>
            </a:r>
            <a:r>
              <a:rPr lang="en-US" dirty="0" smtClean="0"/>
              <a:t> 58</a:t>
            </a:r>
            <a:r>
              <a:rPr lang="en-US" baseline="30000" dirty="0" smtClean="0"/>
              <a:t>s</a:t>
            </a:r>
            <a:r>
              <a:rPr lang="en-US" sz="1200" b="0" i="0" u="none" strike="noStrike" kern="1200" baseline="30000" dirty="0" smtClean="0">
                <a:solidFill>
                  <a:schemeClr val="tx1"/>
                </a:solidFill>
                <a:latin typeface="+mn-lt"/>
                <a:ea typeface="+mn-ea"/>
                <a:cs typeface="+mn-cs"/>
                <a:hlinkClick r:id="rId5"/>
              </a:rPr>
              <a:t>[1]</a:t>
            </a:r>
            <a:r>
              <a:rPr lang="en-US" sz="1200" u="none" strike="noStrike" kern="1200" dirty="0" smtClean="0">
                <a:solidFill>
                  <a:schemeClr val="tx1"/>
                </a:solidFill>
                <a:latin typeface="+mn-lt"/>
                <a:ea typeface="+mn-ea"/>
                <a:cs typeface="+mn-cs"/>
                <a:hlinkClick r:id="rId6" tooltip="Declination"/>
              </a:rPr>
              <a:t>Declination</a:t>
            </a:r>
            <a:r>
              <a:rPr lang="en-US" dirty="0" smtClean="0"/>
              <a:t>−35° 57′ 47″</a:t>
            </a:r>
            <a:r>
              <a:rPr lang="en-US" sz="1200" b="0" i="0" u="none" strike="noStrike" kern="1200" baseline="30000" dirty="0" smtClean="0">
                <a:solidFill>
                  <a:schemeClr val="tx1"/>
                </a:solidFill>
                <a:latin typeface="+mn-lt"/>
                <a:ea typeface="+mn-ea"/>
                <a:cs typeface="+mn-cs"/>
                <a:hlinkClick r:id="rId5"/>
              </a:rPr>
              <a:t>[1]</a:t>
            </a:r>
            <a:r>
              <a:rPr lang="en-US" dirty="0" smtClean="0"/>
              <a:t>Distance 5500 +/-970 </a:t>
            </a:r>
            <a:r>
              <a:rPr lang="en-US" sz="1200" u="none" strike="noStrike" kern="1200" dirty="0" err="1" smtClean="0">
                <a:solidFill>
                  <a:schemeClr val="tx1"/>
                </a:solidFill>
                <a:latin typeface="+mn-lt"/>
                <a:ea typeface="+mn-ea"/>
                <a:cs typeface="+mn-cs"/>
                <a:hlinkClick r:id="rId7" tooltip="Light-year"/>
              </a:rPr>
              <a:t>ly</a:t>
            </a:r>
            <a:r>
              <a:rPr lang="en-US" sz="1200" b="0" i="0" u="none" strike="noStrike" kern="1200" baseline="30000" dirty="0" smtClean="0">
                <a:solidFill>
                  <a:schemeClr val="tx1"/>
                </a:solidFill>
                <a:latin typeface="+mn-lt"/>
                <a:ea typeface="+mn-ea"/>
                <a:cs typeface="+mn-cs"/>
                <a:hlinkClick r:id="rId5"/>
              </a:rPr>
              <a:t>[2]</a:t>
            </a:r>
            <a:r>
              <a:rPr lang="en-US" dirty="0" smtClean="0"/>
              <a:t>   </a:t>
            </a:r>
            <a:r>
              <a:rPr lang="en-US" sz="1200" u="none" strike="noStrike" kern="1200" dirty="0" err="1" smtClean="0">
                <a:solidFill>
                  <a:schemeClr val="tx1"/>
                </a:solidFill>
                <a:latin typeface="+mn-lt"/>
                <a:ea typeface="+mn-ea"/>
                <a:cs typeface="+mn-cs"/>
                <a:hlinkClick r:id="rId8" tooltip="Constellation"/>
              </a:rPr>
              <a:t>Constellation</a:t>
            </a:r>
            <a:r>
              <a:rPr lang="en-US" sz="1200" u="none" strike="noStrike" kern="1200" dirty="0" err="1" smtClean="0">
                <a:solidFill>
                  <a:schemeClr val="tx1"/>
                </a:solidFill>
                <a:latin typeface="+mn-lt"/>
                <a:ea typeface="+mn-ea"/>
                <a:cs typeface="+mn-cs"/>
                <a:hlinkClick r:id="rId9" tooltip="Scorpius"/>
              </a:rPr>
              <a:t>Scorpius</a:t>
            </a:r>
            <a:endParaRPr lang="en-US" dirty="0"/>
          </a:p>
        </p:txBody>
      </p:sp>
      <p:sp>
        <p:nvSpPr>
          <p:cNvPr id="4" name="投影片編號版面配置區 3"/>
          <p:cNvSpPr>
            <a:spLocks noGrp="1"/>
          </p:cNvSpPr>
          <p:nvPr>
            <p:ph type="sldNum" sz="quarter" idx="10"/>
          </p:nvPr>
        </p:nvSpPr>
        <p:spPr/>
        <p:txBody>
          <a:bodyPr/>
          <a:lstStyle/>
          <a:p>
            <a:fld id="{2BFDE414-5480-47C3-98A5-E7C4F7A77EC6}" type="slidenum">
              <a:rPr lang="en-US" smtClean="0"/>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圓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圓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6705600" y="4206240"/>
            <a:ext cx="960120" cy="457200"/>
          </a:xfrm>
        </p:spPr>
        <p:txBody>
          <a:bodyPr/>
          <a:lstStyle/>
          <a:p>
            <a:fld id="{44B3DDBB-F0DC-4F52-AF36-02E5FE80FB4D}" type="datetimeFigureOut">
              <a:rPr lang="en-US" smtClean="0"/>
              <a:t>5/15/2014</a:t>
            </a:fld>
            <a:endParaRPr lang="en-US"/>
          </a:p>
        </p:txBody>
      </p:sp>
      <p:sp>
        <p:nvSpPr>
          <p:cNvPr id="17" name="頁尾版面配置區 16"/>
          <p:cNvSpPr>
            <a:spLocks noGrp="1"/>
          </p:cNvSpPr>
          <p:nvPr>
            <p:ph type="ftr" sz="quarter" idx="11"/>
          </p:nvPr>
        </p:nvSpPr>
        <p:spPr>
          <a:xfrm>
            <a:off x="5410200" y="4205288"/>
            <a:ext cx="1295400" cy="457200"/>
          </a:xfrm>
        </p:spPr>
        <p:txBody>
          <a:bodyPr/>
          <a:lstStyle/>
          <a:p>
            <a:endParaRPr lang="en-US"/>
          </a:p>
        </p:txBody>
      </p:sp>
      <p:sp>
        <p:nvSpPr>
          <p:cNvPr id="29" name="投影片編號版面配置區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A742841-33B7-490E-BBD5-2785FA1BB5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4B3DDBB-F0DC-4F52-AF36-02E5FE80FB4D}" type="datetimeFigureOut">
              <a:rPr lang="en-US" smtClean="0"/>
              <a:t>5/15/2014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143000"/>
            <a:ext cx="1905000" cy="5486400"/>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143000"/>
            <a:ext cx="6248400" cy="5486400"/>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4B3DDBB-F0DC-4F52-AF36-02E5FE80FB4D}" type="datetimeFigureOut">
              <a:rPr lang="en-US" smtClean="0"/>
              <a:t>5/15/2014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4B3DDBB-F0DC-4F52-AF36-02E5FE80FB4D}" type="datetimeFigureOut">
              <a:rPr lang="en-US" smtClean="0"/>
              <a:t>5/15/2014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44B3DDBB-F0DC-4F52-AF36-02E5FE80FB4D}" type="datetimeFigureOut">
              <a:rPr lang="en-US" smtClean="0"/>
              <a:t>5/15/2014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44B3DDBB-F0DC-4F52-AF36-02E5FE80FB4D}" type="datetimeFigureOut">
              <a:rPr lang="en-US" smtClean="0"/>
              <a:t>5/15/2014</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81000" y="1143000"/>
            <a:ext cx="8382000" cy="1069848"/>
          </a:xfrm>
        </p:spPr>
        <p:txBody>
          <a:bodyPr anchor="ctr"/>
          <a:lstStyle>
            <a:lvl1pPr>
              <a:defRPr sz="4000" b="0" i="0" cap="none"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6" name="日期版面配置區 25"/>
          <p:cNvSpPr>
            <a:spLocks noGrp="1"/>
          </p:cNvSpPr>
          <p:nvPr>
            <p:ph type="dt" sz="half" idx="10"/>
          </p:nvPr>
        </p:nvSpPr>
        <p:spPr/>
        <p:txBody>
          <a:bodyPr rtlCol="0"/>
          <a:lstStyle/>
          <a:p>
            <a:fld id="{44B3DDBB-F0DC-4F52-AF36-02E5FE80FB4D}" type="datetimeFigureOut">
              <a:rPr lang="en-US" smtClean="0"/>
              <a:t>5/15/2014</a:t>
            </a:fld>
            <a:endParaRPr lang="en-US"/>
          </a:p>
        </p:txBody>
      </p:sp>
      <p:sp>
        <p:nvSpPr>
          <p:cNvPr id="27" name="投影片編號版面配置區 26"/>
          <p:cNvSpPr>
            <a:spLocks noGrp="1"/>
          </p:cNvSpPr>
          <p:nvPr>
            <p:ph type="sldNum" sz="quarter" idx="11"/>
          </p:nvPr>
        </p:nvSpPr>
        <p:spPr/>
        <p:txBody>
          <a:bodyPr rtlCol="0"/>
          <a:lstStyle/>
          <a:p>
            <a:fld id="{8A742841-33B7-490E-BBD5-2785FA1BB551}" type="slidenum">
              <a:rPr lang="en-US" smtClean="0"/>
              <a:t>‹#›</a:t>
            </a:fld>
            <a:endParaRPr lang="en-US"/>
          </a:p>
        </p:txBody>
      </p:sp>
      <p:sp>
        <p:nvSpPr>
          <p:cNvPr id="28" name="頁尾版面配置區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a:xfrm>
            <a:off x="6583680" y="612648"/>
            <a:ext cx="957264" cy="457200"/>
          </a:xfrm>
        </p:spPr>
        <p:txBody>
          <a:bodyPr/>
          <a:lstStyle/>
          <a:p>
            <a:fld id="{44B3DDBB-F0DC-4F52-AF36-02E5FE80FB4D}" type="datetimeFigureOut">
              <a:rPr lang="en-US" smtClean="0"/>
              <a:t>5/15/2014</a:t>
            </a:fld>
            <a:endParaRPr lang="en-US"/>
          </a:p>
        </p:txBody>
      </p:sp>
      <p:sp>
        <p:nvSpPr>
          <p:cNvPr id="4" name="頁尾版面配置區 3"/>
          <p:cNvSpPr>
            <a:spLocks noGrp="1"/>
          </p:cNvSpPr>
          <p:nvPr>
            <p:ph type="ftr" sz="quarter" idx="11"/>
          </p:nvPr>
        </p:nvSpPr>
        <p:spPr>
          <a:xfrm>
            <a:off x="5257800" y="612648"/>
            <a:ext cx="1325880" cy="457200"/>
          </a:xfrm>
        </p:spPr>
        <p:txBody>
          <a:bodyPr/>
          <a:lstStyle/>
          <a:p>
            <a:endParaRPr lang="en-US"/>
          </a:p>
        </p:txBody>
      </p:sp>
      <p:sp>
        <p:nvSpPr>
          <p:cNvPr id="5" name="投影片編號版面配置區 4"/>
          <p:cNvSpPr>
            <a:spLocks noGrp="1"/>
          </p:cNvSpPr>
          <p:nvPr>
            <p:ph type="sldNum" sz="quarter" idx="12"/>
          </p:nvPr>
        </p:nvSpPr>
        <p:spPr>
          <a:xfrm>
            <a:off x="8174736" y="2272"/>
            <a:ext cx="762000" cy="365760"/>
          </a:xfrm>
        </p:spPr>
        <p:txBody>
          <a:bodyPr/>
          <a:lstStyle/>
          <a:p>
            <a:fld id="{8A742841-33B7-490E-BBD5-2785FA1BB5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4B3DDBB-F0DC-4F52-AF36-02E5FE80FB4D}" type="datetimeFigureOut">
              <a:rPr lang="en-US" smtClean="0"/>
              <a:t>5/15/2014</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353496" y="1101970"/>
            <a:ext cx="3383280" cy="877824"/>
          </a:xfrm>
        </p:spPr>
        <p:txBody>
          <a:bodyPr anchor="b"/>
          <a:lstStyle>
            <a:lvl1pPr algn="l">
              <a:buNone/>
              <a:defRPr sz="1800" b="1"/>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44B3DDBB-F0DC-4F52-AF36-02E5FE80FB4D}" type="datetimeFigureOut">
              <a:rPr lang="en-US" smtClean="0"/>
              <a:t>5/15/2014</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44B3DDBB-F0DC-4F52-AF36-02E5FE80FB4D}" type="datetimeFigureOut">
              <a:rPr lang="en-US" smtClean="0"/>
              <a:t>5/15/2014</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8A742841-33B7-490E-BBD5-2785FA1BB5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圓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圓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標題版面配置區 21"/>
          <p:cNvSpPr>
            <a:spLocks noGrp="1"/>
          </p:cNvSpPr>
          <p:nvPr>
            <p:ph type="title"/>
          </p:nvPr>
        </p:nvSpPr>
        <p:spPr>
          <a:xfrm>
            <a:off x="457200" y="1143000"/>
            <a:ext cx="8229600" cy="10668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4B3DDBB-F0DC-4F52-AF36-02E5FE80FB4D}" type="datetimeFigureOut">
              <a:rPr lang="en-US" smtClean="0"/>
              <a:t>5/15/2014</a:t>
            </a:fld>
            <a:endParaRPr lang="en-US"/>
          </a:p>
        </p:txBody>
      </p:sp>
      <p:sp>
        <p:nvSpPr>
          <p:cNvPr id="3" name="頁尾版面配置區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投影片編號版面配置區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A742841-33B7-490E-BBD5-2785FA1BB5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7200" y="2057400"/>
            <a:ext cx="8458200" cy="1470025"/>
          </a:xfrm>
        </p:spPr>
        <p:txBody>
          <a:bodyPr>
            <a:normAutofit fontScale="90000"/>
          </a:bodyPr>
          <a:lstStyle/>
          <a:p>
            <a:r>
              <a:rPr lang="en-US" dirty="0"/>
              <a:t>Finding </a:t>
            </a:r>
            <a:r>
              <a:rPr lang="en-US" dirty="0" smtClean="0"/>
              <a:t>Relative Magnetic </a:t>
            </a:r>
            <a:r>
              <a:rPr lang="en-US" dirty="0"/>
              <a:t>Field strength of molecular cloud by using polarization data</a:t>
            </a:r>
          </a:p>
        </p:txBody>
      </p:sp>
      <p:sp>
        <p:nvSpPr>
          <p:cNvPr id="3" name="副標題 2"/>
          <p:cNvSpPr>
            <a:spLocks noGrp="1"/>
          </p:cNvSpPr>
          <p:nvPr>
            <p:ph type="subTitle" idx="1"/>
          </p:nvPr>
        </p:nvSpPr>
        <p:spPr>
          <a:xfrm>
            <a:off x="457200" y="3899938"/>
            <a:ext cx="4953000" cy="2729462"/>
          </a:xfrm>
        </p:spPr>
        <p:txBody>
          <a:bodyPr>
            <a:normAutofit lnSpcReduction="10000"/>
          </a:bodyPr>
          <a:lstStyle/>
          <a:p>
            <a:r>
              <a:rPr lang="en-US" dirty="0" smtClean="0"/>
              <a:t>Adviser: </a:t>
            </a:r>
          </a:p>
          <a:p>
            <a:r>
              <a:rPr lang="en-US" dirty="0" smtClean="0"/>
              <a:t>Prof Li </a:t>
            </a:r>
            <a:r>
              <a:rPr lang="en-US" dirty="0" err="1" smtClean="0"/>
              <a:t>Hua</a:t>
            </a:r>
            <a:r>
              <a:rPr lang="en-US" dirty="0" smtClean="0"/>
              <a:t> </a:t>
            </a:r>
            <a:r>
              <a:rPr lang="en-US" dirty="0" err="1" smtClean="0"/>
              <a:t>Bai</a:t>
            </a:r>
            <a:endParaRPr lang="en-US" dirty="0" smtClean="0"/>
          </a:p>
          <a:p>
            <a:r>
              <a:rPr lang="en-US" dirty="0" err="1" smtClean="0"/>
              <a:t>Dr</a:t>
            </a:r>
            <a:r>
              <a:rPr lang="en-US" dirty="0" smtClean="0"/>
              <a:t> </a:t>
            </a:r>
            <a:r>
              <a:rPr lang="en-US" dirty="0" smtClean="0"/>
              <a:t>Leung </a:t>
            </a:r>
            <a:r>
              <a:rPr lang="en-US" dirty="0" smtClean="0"/>
              <a:t>Po Kin</a:t>
            </a:r>
          </a:p>
          <a:p>
            <a:r>
              <a:rPr lang="en-US" dirty="0" smtClean="0"/>
              <a:t>Frank</a:t>
            </a:r>
          </a:p>
          <a:p>
            <a:r>
              <a:rPr lang="en-US" b="1" dirty="0" smtClean="0"/>
              <a:t>Kwan King Hong Paros</a:t>
            </a:r>
            <a:endParaRPr lang="en-US" dirty="0" smtClean="0"/>
          </a:p>
          <a:p>
            <a:r>
              <a:rPr lang="en-US" b="1" dirty="0" smtClean="0"/>
              <a:t>1155016751</a:t>
            </a:r>
            <a:endParaRPr lang="en-US" dirty="0" smtClean="0"/>
          </a:p>
          <a:p>
            <a:r>
              <a:rPr lang="en-US" b="1" dirty="0" smtClean="0"/>
              <a:t>2014/14/5</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2819400"/>
            <a:ext cx="7772400" cy="1362075"/>
          </a:xfrm>
        </p:spPr>
        <p:txBody>
          <a:bodyPr/>
          <a:lstStyle/>
          <a:p>
            <a:pPr algn="ctr"/>
            <a:r>
              <a:rPr lang="en-US" dirty="0" smtClean="0">
                <a:solidFill>
                  <a:schemeClr val="accent6">
                    <a:lumMod val="60000"/>
                    <a:lumOff val="40000"/>
                  </a:schemeClr>
                </a:solidFill>
                <a:effectLst/>
              </a:rPr>
              <a:t>Method</a:t>
            </a:r>
            <a:endParaRPr lang="en-US" dirty="0">
              <a:solidFill>
                <a:schemeClr val="accent6">
                  <a:lumMod val="60000"/>
                  <a:lumOff val="40000"/>
                </a:schemeClr>
              </a:soli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Method : A look on original data</a:t>
            </a:r>
            <a:endParaRPr lang="en-US" dirty="0"/>
          </a:p>
        </p:txBody>
      </p:sp>
      <p:sp>
        <p:nvSpPr>
          <p:cNvPr id="3" name="內容版面配置區 2"/>
          <p:cNvSpPr>
            <a:spLocks noGrp="1"/>
          </p:cNvSpPr>
          <p:nvPr>
            <p:ph idx="1"/>
          </p:nvPr>
        </p:nvSpPr>
        <p:spPr/>
        <p:txBody>
          <a:bodyPr/>
          <a:lstStyle/>
          <a:p>
            <a:r>
              <a:rPr lang="en-US" dirty="0" smtClean="0"/>
              <a:t>Data is from </a:t>
            </a:r>
            <a:r>
              <a:rPr lang="en-US" i="1" dirty="0" smtClean="0"/>
              <a:t>350 </a:t>
            </a:r>
            <a:r>
              <a:rPr lang="en-US" i="1" dirty="0" err="1" smtClean="0"/>
              <a:t>μm</a:t>
            </a:r>
            <a:r>
              <a:rPr lang="en-US" i="1" dirty="0" smtClean="0"/>
              <a:t> Polarimetry from the Caltech </a:t>
            </a:r>
            <a:r>
              <a:rPr lang="en-US" i="1" dirty="0" err="1" smtClean="0"/>
              <a:t>Submillimeter</a:t>
            </a:r>
            <a:r>
              <a:rPr lang="en-US" i="1" dirty="0" smtClean="0"/>
              <a:t> Observatory</a:t>
            </a:r>
            <a:r>
              <a:rPr lang="en-US" b="1" i="1" dirty="0" smtClean="0"/>
              <a:t> </a:t>
            </a:r>
            <a:r>
              <a:rPr lang="en-US" i="1" dirty="0" smtClean="0"/>
              <a:t>.</a:t>
            </a:r>
          </a:p>
          <a:p>
            <a:endParaRPr lang="en-US" i="1" dirty="0"/>
          </a:p>
        </p:txBody>
      </p:sp>
      <p:pic>
        <p:nvPicPr>
          <p:cNvPr id="7171" name="Picture 3"/>
          <p:cNvPicPr>
            <a:picLocks noChangeAspect="1" noChangeArrowheads="1"/>
          </p:cNvPicPr>
          <p:nvPr/>
        </p:nvPicPr>
        <p:blipFill>
          <a:blip r:embed="rId2" cstate="print"/>
          <a:srcRect/>
          <a:stretch>
            <a:fillRect/>
          </a:stretch>
        </p:blipFill>
        <p:spPr bwMode="auto">
          <a:xfrm>
            <a:off x="914400" y="3200400"/>
            <a:ext cx="5929855" cy="3352800"/>
          </a:xfrm>
          <a:prstGeom prst="rect">
            <a:avLst/>
          </a:prstGeom>
          <a:noFill/>
          <a:ln w="9525">
            <a:noFill/>
            <a:miter lim="800000"/>
            <a:headEnd/>
            <a:tailEnd/>
          </a:ln>
        </p:spPr>
      </p:pic>
      <p:sp>
        <p:nvSpPr>
          <p:cNvPr id="6" name="矩形 5"/>
          <p:cNvSpPr/>
          <p:nvPr/>
        </p:nvSpPr>
        <p:spPr>
          <a:xfrm>
            <a:off x="3200400" y="4038600"/>
            <a:ext cx="381000" cy="2514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962400" y="4038600"/>
            <a:ext cx="304800" cy="2514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419600" y="4038600"/>
            <a:ext cx="304800" cy="2514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直線接點 9"/>
          <p:cNvCxnSpPr>
            <a:stCxn id="6" idx="0"/>
            <a:endCxn id="11" idx="1"/>
          </p:cNvCxnSpPr>
          <p:nvPr/>
        </p:nvCxnSpPr>
        <p:spPr>
          <a:xfrm flipV="1">
            <a:off x="3390900" y="3156466"/>
            <a:ext cx="3543300" cy="88213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6934200" y="2971800"/>
            <a:ext cx="1752600" cy="369332"/>
          </a:xfrm>
          <a:prstGeom prst="rect">
            <a:avLst/>
          </a:prstGeom>
          <a:noFill/>
        </p:spPr>
        <p:txBody>
          <a:bodyPr wrap="square" rtlCol="0">
            <a:spAutoFit/>
          </a:bodyPr>
          <a:lstStyle/>
          <a:p>
            <a:r>
              <a:rPr lang="en-US" dirty="0" smtClean="0">
                <a:solidFill>
                  <a:srgbClr val="00B0F0"/>
                </a:solidFill>
              </a:rPr>
              <a:t>Coordinate</a:t>
            </a:r>
            <a:r>
              <a:rPr lang="en-US" dirty="0" smtClean="0"/>
              <a:t> </a:t>
            </a:r>
            <a:endParaRPr lang="en-US" dirty="0"/>
          </a:p>
        </p:txBody>
      </p:sp>
      <p:cxnSp>
        <p:nvCxnSpPr>
          <p:cNvPr id="15" name="直線接點 14"/>
          <p:cNvCxnSpPr>
            <a:stCxn id="7" idx="0"/>
            <a:endCxn id="17" idx="1"/>
          </p:cNvCxnSpPr>
          <p:nvPr/>
        </p:nvCxnSpPr>
        <p:spPr>
          <a:xfrm>
            <a:off x="4114800" y="4038600"/>
            <a:ext cx="3124200" cy="3231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7239000" y="4038600"/>
            <a:ext cx="1752600" cy="646331"/>
          </a:xfrm>
          <a:prstGeom prst="rect">
            <a:avLst/>
          </a:prstGeom>
          <a:noFill/>
        </p:spPr>
        <p:txBody>
          <a:bodyPr wrap="square" rtlCol="0">
            <a:spAutoFit/>
          </a:bodyPr>
          <a:lstStyle/>
          <a:p>
            <a:r>
              <a:rPr lang="en-US" dirty="0" smtClean="0">
                <a:solidFill>
                  <a:srgbClr val="00B0F0"/>
                </a:solidFill>
              </a:rPr>
              <a:t>Polarization angle (E of N)</a:t>
            </a:r>
            <a:endParaRPr lang="en-US" dirty="0">
              <a:solidFill>
                <a:srgbClr val="00B0F0"/>
              </a:solidFill>
            </a:endParaRPr>
          </a:p>
        </p:txBody>
      </p:sp>
      <p:cxnSp>
        <p:nvCxnSpPr>
          <p:cNvPr id="20" name="直線接點 19"/>
          <p:cNvCxnSpPr>
            <a:stCxn id="8" idx="3"/>
            <a:endCxn id="23" idx="1"/>
          </p:cNvCxnSpPr>
          <p:nvPr/>
        </p:nvCxnSpPr>
        <p:spPr>
          <a:xfrm>
            <a:off x="4724400" y="5295900"/>
            <a:ext cx="2438400" cy="703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7162800" y="5181600"/>
            <a:ext cx="1752600" cy="369332"/>
          </a:xfrm>
          <a:prstGeom prst="rect">
            <a:avLst/>
          </a:prstGeom>
          <a:noFill/>
        </p:spPr>
        <p:txBody>
          <a:bodyPr wrap="square" rtlCol="0">
            <a:spAutoFit/>
          </a:bodyPr>
          <a:lstStyle/>
          <a:p>
            <a:r>
              <a:rPr lang="en-US" dirty="0" smtClean="0">
                <a:solidFill>
                  <a:srgbClr val="00B0F0"/>
                </a:solidFill>
              </a:rPr>
              <a:t>Intensity</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solidFill>
                  <a:schemeClr val="tx1">
                    <a:lumMod val="75000"/>
                    <a:lumOff val="25000"/>
                  </a:schemeClr>
                </a:solidFill>
              </a:rPr>
              <a:t>Method : A look on original data</a:t>
            </a:r>
            <a:endParaRPr lang="en-US" dirty="0">
              <a:solidFill>
                <a:schemeClr val="tx1">
                  <a:lumMod val="75000"/>
                  <a:lumOff val="25000"/>
                </a:schemeClr>
              </a:solidFill>
            </a:endParaRPr>
          </a:p>
        </p:txBody>
      </p:sp>
      <p:sp>
        <p:nvSpPr>
          <p:cNvPr id="3" name="內容版面配置區 2"/>
          <p:cNvSpPr>
            <a:spLocks noGrp="1"/>
          </p:cNvSpPr>
          <p:nvPr>
            <p:ph idx="1"/>
          </p:nvPr>
        </p:nvSpPr>
        <p:spPr/>
        <p:txBody>
          <a:bodyPr/>
          <a:lstStyle/>
          <a:p>
            <a:pPr>
              <a:buNone/>
            </a:pPr>
            <a:r>
              <a:rPr lang="en-US" dirty="0" smtClean="0"/>
              <a:t>Thing to do :</a:t>
            </a:r>
          </a:p>
          <a:p>
            <a:r>
              <a:rPr lang="en-US" dirty="0" smtClean="0"/>
              <a:t>1. rotate them by 90 </a:t>
            </a:r>
          </a:p>
          <a:p>
            <a:pPr>
              <a:buNone/>
            </a:pPr>
            <a:r>
              <a:rPr lang="en-US" dirty="0" smtClean="0"/>
              <a:t>    degrees</a:t>
            </a:r>
          </a:p>
          <a:p>
            <a:r>
              <a:rPr lang="en-US" dirty="0" smtClean="0"/>
              <a:t>2.connect them </a:t>
            </a:r>
          </a:p>
        </p:txBody>
      </p:sp>
      <p:pic>
        <p:nvPicPr>
          <p:cNvPr id="5" name="圖片 4" descr="ngcpol.jpg"/>
          <p:cNvPicPr/>
          <p:nvPr/>
        </p:nvPicPr>
        <p:blipFill>
          <a:blip r:embed="rId2" cstate="print"/>
          <a:stretch>
            <a:fillRect/>
          </a:stretch>
        </p:blipFill>
        <p:spPr>
          <a:xfrm>
            <a:off x="4114800" y="2286000"/>
            <a:ext cx="4554694" cy="3800901"/>
          </a:xfrm>
          <a:prstGeom prst="rect">
            <a:avLst/>
          </a:prstGeom>
        </p:spPr>
      </p:pic>
      <p:sp>
        <p:nvSpPr>
          <p:cNvPr id="8194" name="Text Box 2"/>
          <p:cNvSpPr txBox="1">
            <a:spLocks noChangeArrowheads="1"/>
          </p:cNvSpPr>
          <p:nvPr/>
        </p:nvSpPr>
        <p:spPr bwMode="auto">
          <a:xfrm>
            <a:off x="4800600" y="6019800"/>
            <a:ext cx="3444875" cy="4651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PMingLiU" pitchFamily="18" charset="-120"/>
                <a:cs typeface="Arial" pitchFamily="34" charset="0"/>
              </a:rPr>
              <a:t>Fig 1 . Originally polarization angle of NGC6334I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solidFill>
                  <a:srgbClr val="002060"/>
                </a:solidFill>
              </a:rPr>
              <a:t>Method : Connecting vector </a:t>
            </a:r>
            <a:endParaRPr lang="en-US" dirty="0">
              <a:solidFill>
                <a:srgbClr val="002060"/>
              </a:solidFill>
            </a:endParaRPr>
          </a:p>
        </p:txBody>
      </p:sp>
      <p:sp>
        <p:nvSpPr>
          <p:cNvPr id="3" name="內容版面配置區 2"/>
          <p:cNvSpPr>
            <a:spLocks noGrp="1"/>
          </p:cNvSpPr>
          <p:nvPr>
            <p:ph idx="1"/>
          </p:nvPr>
        </p:nvSpPr>
        <p:spPr/>
        <p:txBody>
          <a:bodyPr/>
          <a:lstStyle/>
          <a:p>
            <a:r>
              <a:rPr lang="en-US" dirty="0" smtClean="0"/>
              <a:t>The method of connecting B field line is adopted from the paper TRACING TURBULENT AMBIPOLAR DIFFUSION IN MOLECULAR CLOUDS</a:t>
            </a:r>
            <a:r>
              <a:rPr lang="en-US" b="1" dirty="0" smtClean="0"/>
              <a:t> </a:t>
            </a:r>
          </a:p>
          <a:p>
            <a:r>
              <a:rPr lang="en-US" dirty="0" smtClean="0"/>
              <a:t>Stroke parameter need to be</a:t>
            </a:r>
            <a:br>
              <a:rPr lang="en-US" dirty="0" smtClean="0"/>
            </a:br>
            <a:r>
              <a:rPr lang="en-US" dirty="0" smtClean="0"/>
              <a:t>consider when adding </a:t>
            </a:r>
            <a:br>
              <a:rPr lang="en-US" dirty="0" smtClean="0"/>
            </a:br>
            <a:r>
              <a:rPr lang="en-US" dirty="0" smtClean="0"/>
              <a:t>polarization vector </a:t>
            </a:r>
          </a:p>
          <a:p>
            <a:pPr>
              <a:buNone/>
            </a:pPr>
            <a:endParaRPr lang="en-US" dirty="0" smtClean="0"/>
          </a:p>
        </p:txBody>
      </p:sp>
      <p:grpSp>
        <p:nvGrpSpPr>
          <p:cNvPr id="9218" name="Group 2"/>
          <p:cNvGrpSpPr>
            <a:grpSpLocks/>
          </p:cNvGrpSpPr>
          <p:nvPr/>
        </p:nvGrpSpPr>
        <p:grpSpPr bwMode="auto">
          <a:xfrm>
            <a:off x="6096000" y="3657600"/>
            <a:ext cx="2438400" cy="2451100"/>
            <a:chOff x="4320" y="3341"/>
            <a:chExt cx="4391" cy="4164"/>
          </a:xfrm>
        </p:grpSpPr>
        <p:sp>
          <p:nvSpPr>
            <p:cNvPr id="9219" name="Rectangle 3"/>
            <p:cNvSpPr>
              <a:spLocks noChangeArrowheads="1"/>
            </p:cNvSpPr>
            <p:nvPr/>
          </p:nvSpPr>
          <p:spPr bwMode="auto">
            <a:xfrm>
              <a:off x="4320" y="3341"/>
              <a:ext cx="4391" cy="41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0" name="Rectangle 4"/>
            <p:cNvSpPr>
              <a:spLocks noChangeArrowheads="1"/>
            </p:cNvSpPr>
            <p:nvPr/>
          </p:nvSpPr>
          <p:spPr bwMode="auto">
            <a:xfrm>
              <a:off x="4867" y="3890"/>
              <a:ext cx="2237" cy="2082"/>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9221" name="AutoShape 5"/>
            <p:cNvCxnSpPr>
              <a:cxnSpLocks noChangeShapeType="1"/>
            </p:cNvCxnSpPr>
            <p:nvPr/>
          </p:nvCxnSpPr>
          <p:spPr bwMode="auto">
            <a:xfrm>
              <a:off x="4320" y="5529"/>
              <a:ext cx="4391" cy="0"/>
            </a:xfrm>
            <a:prstGeom prst="straightConnector1">
              <a:avLst/>
            </a:prstGeom>
            <a:noFill/>
            <a:ln w="9525">
              <a:solidFill>
                <a:srgbClr val="000000"/>
              </a:solidFill>
              <a:round/>
              <a:headEnd/>
              <a:tailEnd/>
            </a:ln>
          </p:spPr>
        </p:cxnSp>
        <p:cxnSp>
          <p:nvCxnSpPr>
            <p:cNvPr id="9222" name="AutoShape 6"/>
            <p:cNvCxnSpPr>
              <a:cxnSpLocks noChangeShapeType="1"/>
            </p:cNvCxnSpPr>
            <p:nvPr/>
          </p:nvCxnSpPr>
          <p:spPr bwMode="auto">
            <a:xfrm>
              <a:off x="6557" y="3341"/>
              <a:ext cx="0" cy="4164"/>
            </a:xfrm>
            <a:prstGeom prst="straightConnector1">
              <a:avLst/>
            </a:prstGeom>
            <a:noFill/>
            <a:ln w="9525">
              <a:solidFill>
                <a:srgbClr val="000000"/>
              </a:solidFill>
              <a:round/>
              <a:headEnd/>
              <a:tailEnd/>
            </a:ln>
          </p:spPr>
        </p:cxnSp>
        <p:cxnSp>
          <p:nvCxnSpPr>
            <p:cNvPr id="9223" name="AutoShape 7"/>
            <p:cNvCxnSpPr>
              <a:cxnSpLocks noChangeShapeType="1"/>
            </p:cNvCxnSpPr>
            <p:nvPr/>
          </p:nvCxnSpPr>
          <p:spPr bwMode="auto">
            <a:xfrm>
              <a:off x="4942" y="4027"/>
              <a:ext cx="1000" cy="946"/>
            </a:xfrm>
            <a:prstGeom prst="straightConnector1">
              <a:avLst/>
            </a:prstGeom>
            <a:noFill/>
            <a:ln w="9525">
              <a:solidFill>
                <a:srgbClr val="2F5496"/>
              </a:solidFill>
              <a:round/>
              <a:headEnd type="triangle" w="med" len="med"/>
              <a:tailEnd type="triangle" w="med" len="med"/>
            </a:ln>
          </p:spPr>
        </p:cxnSp>
        <p:cxnSp>
          <p:nvCxnSpPr>
            <p:cNvPr id="9224" name="AutoShape 8"/>
            <p:cNvCxnSpPr>
              <a:cxnSpLocks noChangeShapeType="1"/>
            </p:cNvCxnSpPr>
            <p:nvPr/>
          </p:nvCxnSpPr>
          <p:spPr bwMode="auto">
            <a:xfrm>
              <a:off x="7222" y="4027"/>
              <a:ext cx="795" cy="1032"/>
            </a:xfrm>
            <a:prstGeom prst="straightConnector1">
              <a:avLst/>
            </a:prstGeom>
            <a:noFill/>
            <a:ln w="9525">
              <a:solidFill>
                <a:srgbClr val="000000"/>
              </a:solidFill>
              <a:round/>
              <a:headEnd type="triangle" w="med" len="med"/>
              <a:tailEnd type="triangle" w="med" len="med"/>
            </a:ln>
          </p:spPr>
        </p:cxnSp>
        <p:cxnSp>
          <p:nvCxnSpPr>
            <p:cNvPr id="9225" name="AutoShape 9"/>
            <p:cNvCxnSpPr>
              <a:cxnSpLocks noChangeShapeType="1"/>
            </p:cNvCxnSpPr>
            <p:nvPr/>
          </p:nvCxnSpPr>
          <p:spPr bwMode="auto">
            <a:xfrm>
              <a:off x="4942" y="6155"/>
              <a:ext cx="1141" cy="766"/>
            </a:xfrm>
            <a:prstGeom prst="straightConnector1">
              <a:avLst/>
            </a:prstGeom>
            <a:noFill/>
            <a:ln w="9525">
              <a:solidFill>
                <a:srgbClr val="000000"/>
              </a:solidFill>
              <a:round/>
              <a:headEnd type="triangle" w="med" len="med"/>
              <a:tailEnd type="triangle" w="med" len="med"/>
            </a:ln>
          </p:spPr>
        </p:cxnSp>
        <p:cxnSp>
          <p:nvCxnSpPr>
            <p:cNvPr id="9226" name="AutoShape 10"/>
            <p:cNvCxnSpPr>
              <a:cxnSpLocks noChangeShapeType="1"/>
            </p:cNvCxnSpPr>
            <p:nvPr/>
          </p:nvCxnSpPr>
          <p:spPr bwMode="auto">
            <a:xfrm>
              <a:off x="7006" y="6306"/>
              <a:ext cx="1324" cy="422"/>
            </a:xfrm>
            <a:prstGeom prst="straightConnector1">
              <a:avLst/>
            </a:prstGeom>
            <a:noFill/>
            <a:ln w="9525">
              <a:solidFill>
                <a:srgbClr val="000000"/>
              </a:solidFill>
              <a:round/>
              <a:headEnd type="triangle" w="med" len="med"/>
              <a:tailEnd type="triangle" w="med" len="med"/>
            </a:ln>
          </p:spPr>
        </p:cxnSp>
        <p:cxnSp>
          <p:nvCxnSpPr>
            <p:cNvPr id="9227" name="AutoShape 11"/>
            <p:cNvCxnSpPr>
              <a:cxnSpLocks noChangeShapeType="1"/>
            </p:cNvCxnSpPr>
            <p:nvPr/>
          </p:nvCxnSpPr>
          <p:spPr bwMode="auto">
            <a:xfrm>
              <a:off x="5942" y="4972"/>
              <a:ext cx="677" cy="470"/>
            </a:xfrm>
            <a:prstGeom prst="straightConnector1">
              <a:avLst/>
            </a:prstGeom>
            <a:noFill/>
            <a:ln w="9525">
              <a:solidFill>
                <a:srgbClr val="000000"/>
              </a:solidFill>
              <a:prstDash val="lgDash"/>
              <a:round/>
              <a:headEnd/>
              <a:tailEnd type="triangle" w="med" len="med"/>
            </a:ln>
          </p:spPr>
        </p:cxnSp>
      </p:grpSp>
      <p:sp>
        <p:nvSpPr>
          <p:cNvPr id="9228" name="Text Box 12"/>
          <p:cNvSpPr txBox="1">
            <a:spLocks noChangeArrowheads="1"/>
          </p:cNvSpPr>
          <p:nvPr/>
        </p:nvSpPr>
        <p:spPr bwMode="auto">
          <a:xfrm>
            <a:off x="5562600" y="6324600"/>
            <a:ext cx="3276600"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PMingLiU" pitchFamily="18" charset="-120"/>
                <a:cs typeface="Arial" pitchFamily="34" charset="0"/>
              </a:rPr>
              <a:t>Fig 2. Illustration of connecting B field.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solidFill>
                  <a:schemeClr val="accent6">
                    <a:lumMod val="50000"/>
                  </a:schemeClr>
                </a:solidFill>
              </a:rPr>
              <a:t>Method : stroke parameter </a:t>
            </a:r>
            <a:endParaRPr lang="en-US" dirty="0">
              <a:solidFill>
                <a:schemeClr val="accent6">
                  <a:lumMod val="50000"/>
                </a:schemeClr>
              </a:solidFill>
            </a:endParaRPr>
          </a:p>
        </p:txBody>
      </p:sp>
      <p:sp>
        <p:nvSpPr>
          <p:cNvPr id="3" name="內容版面配置區 2"/>
          <p:cNvSpPr>
            <a:spLocks noGrp="1"/>
          </p:cNvSpPr>
          <p:nvPr>
            <p:ph idx="1"/>
          </p:nvPr>
        </p:nvSpPr>
        <p:spPr/>
        <p:txBody>
          <a:bodyPr>
            <a:normAutofit/>
          </a:bodyPr>
          <a:lstStyle/>
          <a:p>
            <a:r>
              <a:rPr lang="en-US" sz="2000" dirty="0" smtClean="0"/>
              <a:t>invented by Sir George Stokes (Stokes 1901)</a:t>
            </a:r>
          </a:p>
          <a:p>
            <a:r>
              <a:rPr lang="en-US" sz="2000" dirty="0" smtClean="0"/>
              <a:t>defines reduced Stokes parameters as the follows:</a:t>
            </a:r>
          </a:p>
          <a:p>
            <a:endParaRPr lang="en-US" dirty="0" smtClean="0"/>
          </a:p>
          <a:p>
            <a:endParaRPr lang="en-US" dirty="0" smtClean="0"/>
          </a:p>
          <a:p>
            <a:r>
              <a:rPr lang="en-US" sz="2000" dirty="0" smtClean="0"/>
              <a:t>to determine the polarization angle when light is at superposition :</a:t>
            </a:r>
          </a:p>
          <a:p>
            <a:endParaRPr lang="en-US" sz="2000" dirty="0" smtClean="0"/>
          </a:p>
          <a:p>
            <a:endParaRPr lang="en-US" sz="2000" dirty="0" smtClean="0"/>
          </a:p>
          <a:p>
            <a:endParaRPr lang="en-US" sz="2000" dirty="0" smtClean="0"/>
          </a:p>
          <a:p>
            <a:r>
              <a:rPr lang="en-US" sz="2000" dirty="0" smtClean="0"/>
              <a:t>Resultant  polarization angle</a:t>
            </a:r>
          </a:p>
          <a:p>
            <a:pPr>
              <a:buNone/>
            </a:pPr>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3352800" y="2971800"/>
            <a:ext cx="2162175" cy="638175"/>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3581400" y="3505200"/>
            <a:ext cx="1847850" cy="428625"/>
          </a:xfrm>
          <a:prstGeom prst="rect">
            <a:avLst/>
          </a:prstGeom>
          <a:noFill/>
          <a:ln w="9525">
            <a:noFill/>
            <a:miter lim="800000"/>
            <a:headEnd/>
            <a:tailEnd/>
          </a:ln>
        </p:spPr>
      </p:pic>
      <p:pic>
        <p:nvPicPr>
          <p:cNvPr id="10247" name="Picture 7"/>
          <p:cNvPicPr>
            <a:picLocks noChangeAspect="1" noChangeArrowheads="1"/>
          </p:cNvPicPr>
          <p:nvPr/>
        </p:nvPicPr>
        <p:blipFill>
          <a:blip r:embed="rId5" cstate="print"/>
          <a:srcRect/>
          <a:stretch>
            <a:fillRect/>
          </a:stretch>
        </p:blipFill>
        <p:spPr bwMode="auto">
          <a:xfrm>
            <a:off x="3733800" y="4267200"/>
            <a:ext cx="1381125" cy="428625"/>
          </a:xfrm>
          <a:prstGeom prst="rect">
            <a:avLst/>
          </a:prstGeom>
          <a:noFill/>
          <a:ln w="9525">
            <a:noFill/>
            <a:miter lim="800000"/>
            <a:headEnd/>
            <a:tailEnd/>
          </a:ln>
        </p:spPr>
      </p:pic>
      <p:pic>
        <p:nvPicPr>
          <p:cNvPr id="10248" name="Picture 8"/>
          <p:cNvPicPr>
            <a:picLocks noChangeAspect="1" noChangeArrowheads="1"/>
          </p:cNvPicPr>
          <p:nvPr/>
        </p:nvPicPr>
        <p:blipFill>
          <a:blip r:embed="rId6" cstate="print"/>
          <a:srcRect/>
          <a:stretch>
            <a:fillRect/>
          </a:stretch>
        </p:blipFill>
        <p:spPr bwMode="auto">
          <a:xfrm>
            <a:off x="3733800" y="4648200"/>
            <a:ext cx="1343025" cy="504825"/>
          </a:xfrm>
          <a:prstGeom prst="rect">
            <a:avLst/>
          </a:prstGeom>
          <a:noFill/>
          <a:ln w="9525">
            <a:noFill/>
            <a:miter lim="800000"/>
            <a:headEnd/>
            <a:tailEnd/>
          </a:ln>
        </p:spPr>
      </p:pic>
      <p:pic>
        <p:nvPicPr>
          <p:cNvPr id="10250" name="Picture 10"/>
          <p:cNvPicPr>
            <a:picLocks noChangeAspect="1" noChangeArrowheads="1"/>
          </p:cNvPicPr>
          <p:nvPr/>
        </p:nvPicPr>
        <p:blipFill>
          <a:blip r:embed="rId7" cstate="print"/>
          <a:srcRect/>
          <a:stretch>
            <a:fillRect/>
          </a:stretch>
        </p:blipFill>
        <p:spPr bwMode="auto">
          <a:xfrm>
            <a:off x="2819400" y="5715000"/>
            <a:ext cx="3286125"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Method : detail of drawing line </a:t>
            </a:r>
            <a:endParaRPr lang="en-US" dirty="0"/>
          </a:p>
        </p:txBody>
      </p:sp>
      <p:sp>
        <p:nvSpPr>
          <p:cNvPr id="3" name="內容版面配置區 2"/>
          <p:cNvSpPr>
            <a:spLocks noGrp="1"/>
          </p:cNvSpPr>
          <p:nvPr>
            <p:ph idx="1"/>
          </p:nvPr>
        </p:nvSpPr>
        <p:spPr/>
        <p:txBody>
          <a:bodyPr>
            <a:normAutofit/>
          </a:bodyPr>
          <a:lstStyle/>
          <a:p>
            <a:r>
              <a:rPr lang="en-US" sz="2000" dirty="0" smtClean="0"/>
              <a:t>In both ngc6334I and DR21 , 5 B field line and 5 normal line is draw</a:t>
            </a:r>
          </a:p>
          <a:p>
            <a:r>
              <a:rPr lang="en-US" sz="2000" dirty="0" smtClean="0"/>
              <a:t> C++ is used </a:t>
            </a:r>
            <a:endParaRPr lang="en-US" sz="2000" dirty="0"/>
          </a:p>
        </p:txBody>
      </p:sp>
      <p:cxnSp>
        <p:nvCxnSpPr>
          <p:cNvPr id="8" name="直線接點 7"/>
          <p:cNvCxnSpPr/>
          <p:nvPr/>
        </p:nvCxnSpPr>
        <p:spPr>
          <a:xfrm>
            <a:off x="2286000" y="2971800"/>
            <a:ext cx="4442460" cy="65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2209800" y="5334000"/>
            <a:ext cx="4442460" cy="65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2209800" y="4724400"/>
            <a:ext cx="4442460" cy="65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286000" y="4114800"/>
            <a:ext cx="4442460" cy="65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286000" y="3505200"/>
            <a:ext cx="4442460" cy="6553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572000" y="2971800"/>
            <a:ext cx="609600" cy="292388"/>
          </a:xfrm>
          <a:prstGeom prst="rect">
            <a:avLst/>
          </a:prstGeom>
          <a:noFill/>
        </p:spPr>
        <p:txBody>
          <a:bodyPr wrap="square" rtlCol="0">
            <a:spAutoFit/>
          </a:bodyPr>
          <a:lstStyle/>
          <a:p>
            <a:r>
              <a:rPr lang="en-US" sz="1300" dirty="0" smtClean="0"/>
              <a:t>(0,2)</a:t>
            </a:r>
            <a:endParaRPr lang="en-US" sz="1300" dirty="0"/>
          </a:p>
        </p:txBody>
      </p:sp>
      <p:sp>
        <p:nvSpPr>
          <p:cNvPr id="21" name="橢圓 20"/>
          <p:cNvSpPr/>
          <p:nvPr/>
        </p:nvSpPr>
        <p:spPr>
          <a:xfrm>
            <a:off x="4495800"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橢圓 21"/>
          <p:cNvSpPr/>
          <p:nvPr/>
        </p:nvSpPr>
        <p:spPr>
          <a:xfrm>
            <a:off x="4495800" y="3810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橢圓 22"/>
          <p:cNvSpPr/>
          <p:nvPr/>
        </p:nvSpPr>
        <p:spPr>
          <a:xfrm>
            <a:off x="44958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橢圓 23"/>
          <p:cNvSpPr/>
          <p:nvPr/>
        </p:nvSpPr>
        <p:spPr>
          <a:xfrm>
            <a:off x="4495800" y="5029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橢圓 24"/>
          <p:cNvSpPr/>
          <p:nvPr/>
        </p:nvSpPr>
        <p:spPr>
          <a:xfrm>
            <a:off x="4495800" y="5638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字方塊 29"/>
          <p:cNvSpPr txBox="1"/>
          <p:nvPr/>
        </p:nvSpPr>
        <p:spPr>
          <a:xfrm>
            <a:off x="4572000" y="4191000"/>
            <a:ext cx="609600" cy="292388"/>
          </a:xfrm>
          <a:prstGeom prst="rect">
            <a:avLst/>
          </a:prstGeom>
          <a:noFill/>
        </p:spPr>
        <p:txBody>
          <a:bodyPr wrap="square" rtlCol="0">
            <a:spAutoFit/>
          </a:bodyPr>
          <a:lstStyle/>
          <a:p>
            <a:r>
              <a:rPr lang="en-US" sz="1300" dirty="0" smtClean="0"/>
              <a:t>(0,0)</a:t>
            </a:r>
            <a:endParaRPr lang="en-US" sz="1300" dirty="0"/>
          </a:p>
        </p:txBody>
      </p:sp>
      <p:sp>
        <p:nvSpPr>
          <p:cNvPr id="31" name="文字方塊 30"/>
          <p:cNvSpPr txBox="1"/>
          <p:nvPr/>
        </p:nvSpPr>
        <p:spPr>
          <a:xfrm>
            <a:off x="4572000" y="3581400"/>
            <a:ext cx="609600" cy="292388"/>
          </a:xfrm>
          <a:prstGeom prst="rect">
            <a:avLst/>
          </a:prstGeom>
          <a:noFill/>
        </p:spPr>
        <p:txBody>
          <a:bodyPr wrap="square" rtlCol="0">
            <a:spAutoFit/>
          </a:bodyPr>
          <a:lstStyle/>
          <a:p>
            <a:r>
              <a:rPr lang="en-US" sz="1300" dirty="0" smtClean="0"/>
              <a:t>(0,1)</a:t>
            </a:r>
            <a:endParaRPr lang="en-US" sz="1300" dirty="0"/>
          </a:p>
        </p:txBody>
      </p:sp>
      <p:sp>
        <p:nvSpPr>
          <p:cNvPr id="32" name="文字方塊 31"/>
          <p:cNvSpPr txBox="1"/>
          <p:nvPr/>
        </p:nvSpPr>
        <p:spPr>
          <a:xfrm>
            <a:off x="4572000" y="4800600"/>
            <a:ext cx="609600" cy="292388"/>
          </a:xfrm>
          <a:prstGeom prst="rect">
            <a:avLst/>
          </a:prstGeom>
          <a:noFill/>
        </p:spPr>
        <p:txBody>
          <a:bodyPr wrap="square" rtlCol="0">
            <a:spAutoFit/>
          </a:bodyPr>
          <a:lstStyle/>
          <a:p>
            <a:r>
              <a:rPr lang="en-US" sz="1300" dirty="0" smtClean="0"/>
              <a:t>(0,-1)</a:t>
            </a:r>
            <a:endParaRPr lang="en-US" sz="1300" dirty="0"/>
          </a:p>
        </p:txBody>
      </p:sp>
      <p:sp>
        <p:nvSpPr>
          <p:cNvPr id="33" name="文字方塊 32"/>
          <p:cNvSpPr txBox="1"/>
          <p:nvPr/>
        </p:nvSpPr>
        <p:spPr>
          <a:xfrm>
            <a:off x="4572000" y="5410200"/>
            <a:ext cx="609600" cy="292388"/>
          </a:xfrm>
          <a:prstGeom prst="rect">
            <a:avLst/>
          </a:prstGeom>
          <a:noFill/>
        </p:spPr>
        <p:txBody>
          <a:bodyPr wrap="square" rtlCol="0">
            <a:spAutoFit/>
          </a:bodyPr>
          <a:lstStyle/>
          <a:p>
            <a:r>
              <a:rPr lang="en-US" sz="1300" dirty="0" smtClean="0"/>
              <a:t>(0,-2)</a:t>
            </a:r>
            <a:endParaRPr lang="en-US" sz="1300" dirty="0"/>
          </a:p>
        </p:txBody>
      </p:sp>
      <p:sp>
        <p:nvSpPr>
          <p:cNvPr id="34" name="文字方塊 33"/>
          <p:cNvSpPr txBox="1"/>
          <p:nvPr/>
        </p:nvSpPr>
        <p:spPr>
          <a:xfrm>
            <a:off x="6858000" y="3429000"/>
            <a:ext cx="533400" cy="381000"/>
          </a:xfrm>
          <a:prstGeom prst="rect">
            <a:avLst/>
          </a:prstGeom>
          <a:noFill/>
        </p:spPr>
        <p:txBody>
          <a:bodyPr wrap="square" rtlCol="0">
            <a:spAutoFit/>
          </a:bodyPr>
          <a:lstStyle/>
          <a:p>
            <a:r>
              <a:rPr lang="en-US" dirty="0" smtClean="0">
                <a:solidFill>
                  <a:srgbClr val="00B0F0"/>
                </a:solidFill>
              </a:rPr>
              <a:t>B4</a:t>
            </a:r>
            <a:endParaRPr lang="en-US" dirty="0">
              <a:solidFill>
                <a:srgbClr val="00B0F0"/>
              </a:solidFill>
            </a:endParaRPr>
          </a:p>
        </p:txBody>
      </p:sp>
      <p:sp>
        <p:nvSpPr>
          <p:cNvPr id="35" name="文字方塊 34"/>
          <p:cNvSpPr txBox="1"/>
          <p:nvPr/>
        </p:nvSpPr>
        <p:spPr>
          <a:xfrm>
            <a:off x="6858000" y="4572000"/>
            <a:ext cx="533400" cy="381000"/>
          </a:xfrm>
          <a:prstGeom prst="rect">
            <a:avLst/>
          </a:prstGeom>
          <a:noFill/>
        </p:spPr>
        <p:txBody>
          <a:bodyPr wrap="square" rtlCol="0">
            <a:spAutoFit/>
          </a:bodyPr>
          <a:lstStyle/>
          <a:p>
            <a:r>
              <a:rPr lang="en-US" dirty="0" smtClean="0">
                <a:solidFill>
                  <a:srgbClr val="00B0F0"/>
                </a:solidFill>
              </a:rPr>
              <a:t>B1</a:t>
            </a:r>
            <a:endParaRPr lang="en-US" dirty="0">
              <a:solidFill>
                <a:srgbClr val="00B0F0"/>
              </a:solidFill>
            </a:endParaRPr>
          </a:p>
        </p:txBody>
      </p:sp>
      <p:sp>
        <p:nvSpPr>
          <p:cNvPr id="36" name="文字方塊 35"/>
          <p:cNvSpPr txBox="1"/>
          <p:nvPr/>
        </p:nvSpPr>
        <p:spPr>
          <a:xfrm>
            <a:off x="6858000" y="3962400"/>
            <a:ext cx="533400" cy="381000"/>
          </a:xfrm>
          <a:prstGeom prst="rect">
            <a:avLst/>
          </a:prstGeom>
          <a:noFill/>
        </p:spPr>
        <p:txBody>
          <a:bodyPr wrap="square" rtlCol="0">
            <a:spAutoFit/>
          </a:bodyPr>
          <a:lstStyle/>
          <a:p>
            <a:r>
              <a:rPr lang="en-US" dirty="0" smtClean="0">
                <a:solidFill>
                  <a:srgbClr val="00B0F0"/>
                </a:solidFill>
              </a:rPr>
              <a:t>B2</a:t>
            </a:r>
            <a:endParaRPr lang="en-US" dirty="0">
              <a:solidFill>
                <a:srgbClr val="00B0F0"/>
              </a:solidFill>
            </a:endParaRPr>
          </a:p>
        </p:txBody>
      </p:sp>
      <p:sp>
        <p:nvSpPr>
          <p:cNvPr id="37" name="文字方塊 36"/>
          <p:cNvSpPr txBox="1"/>
          <p:nvPr/>
        </p:nvSpPr>
        <p:spPr>
          <a:xfrm>
            <a:off x="6858000" y="5791200"/>
            <a:ext cx="533400" cy="381000"/>
          </a:xfrm>
          <a:prstGeom prst="rect">
            <a:avLst/>
          </a:prstGeom>
          <a:noFill/>
        </p:spPr>
        <p:txBody>
          <a:bodyPr wrap="square" rtlCol="0">
            <a:spAutoFit/>
          </a:bodyPr>
          <a:lstStyle/>
          <a:p>
            <a:r>
              <a:rPr lang="en-US" dirty="0" smtClean="0">
                <a:solidFill>
                  <a:srgbClr val="00B0F0"/>
                </a:solidFill>
              </a:rPr>
              <a:t>B5</a:t>
            </a:r>
            <a:endParaRPr lang="en-US" dirty="0">
              <a:solidFill>
                <a:srgbClr val="00B0F0"/>
              </a:solidFill>
            </a:endParaRPr>
          </a:p>
        </p:txBody>
      </p:sp>
      <p:sp>
        <p:nvSpPr>
          <p:cNvPr id="38" name="文字方塊 37"/>
          <p:cNvSpPr txBox="1"/>
          <p:nvPr/>
        </p:nvSpPr>
        <p:spPr>
          <a:xfrm>
            <a:off x="6858000" y="5181600"/>
            <a:ext cx="533400" cy="381000"/>
          </a:xfrm>
          <a:prstGeom prst="rect">
            <a:avLst/>
          </a:prstGeom>
          <a:noFill/>
        </p:spPr>
        <p:txBody>
          <a:bodyPr wrap="square" rtlCol="0">
            <a:spAutoFit/>
          </a:bodyPr>
          <a:lstStyle/>
          <a:p>
            <a:r>
              <a:rPr lang="en-US" dirty="0" smtClean="0">
                <a:solidFill>
                  <a:srgbClr val="00B0F0"/>
                </a:solidFill>
              </a:rPr>
              <a:t>B3</a:t>
            </a:r>
            <a:endParaRPr lang="en-US" dirty="0">
              <a:solidFill>
                <a:srgbClr val="00B0F0"/>
              </a:solidFill>
            </a:endParaRPr>
          </a:p>
        </p:txBody>
      </p:sp>
      <p:cxnSp>
        <p:nvCxnSpPr>
          <p:cNvPr id="40" name="直線接點 39"/>
          <p:cNvCxnSpPr/>
          <p:nvPr/>
        </p:nvCxnSpPr>
        <p:spPr>
          <a:xfrm flipH="1">
            <a:off x="2819400" y="2819400"/>
            <a:ext cx="381000" cy="3276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3581400" y="2895600"/>
            <a:ext cx="381000" cy="3276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5029200" y="2895600"/>
            <a:ext cx="381000" cy="3276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4343400" y="2895600"/>
            <a:ext cx="381000" cy="3276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flipH="1">
            <a:off x="5715000" y="2895600"/>
            <a:ext cx="381000" cy="3276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2438400" y="6248400"/>
            <a:ext cx="533400" cy="381000"/>
          </a:xfrm>
          <a:prstGeom prst="rect">
            <a:avLst/>
          </a:prstGeom>
          <a:noFill/>
        </p:spPr>
        <p:txBody>
          <a:bodyPr wrap="square" rtlCol="0">
            <a:spAutoFit/>
          </a:bodyPr>
          <a:lstStyle/>
          <a:p>
            <a:r>
              <a:rPr lang="en-US" dirty="0" smtClean="0">
                <a:solidFill>
                  <a:srgbClr val="FF0000"/>
                </a:solidFill>
              </a:rPr>
              <a:t>T5</a:t>
            </a:r>
            <a:endParaRPr lang="en-US" dirty="0">
              <a:solidFill>
                <a:srgbClr val="FF0000"/>
              </a:solidFill>
            </a:endParaRPr>
          </a:p>
        </p:txBody>
      </p:sp>
      <p:sp>
        <p:nvSpPr>
          <p:cNvPr id="47" name="文字方塊 46"/>
          <p:cNvSpPr txBox="1"/>
          <p:nvPr/>
        </p:nvSpPr>
        <p:spPr>
          <a:xfrm>
            <a:off x="3276600" y="6248400"/>
            <a:ext cx="533400" cy="381000"/>
          </a:xfrm>
          <a:prstGeom prst="rect">
            <a:avLst/>
          </a:prstGeom>
          <a:noFill/>
        </p:spPr>
        <p:txBody>
          <a:bodyPr wrap="square" rtlCol="0">
            <a:spAutoFit/>
          </a:bodyPr>
          <a:lstStyle/>
          <a:p>
            <a:r>
              <a:rPr lang="en-US" dirty="0" smtClean="0">
                <a:solidFill>
                  <a:srgbClr val="FF0000"/>
                </a:solidFill>
              </a:rPr>
              <a:t>T4</a:t>
            </a:r>
            <a:endParaRPr lang="en-US" dirty="0">
              <a:solidFill>
                <a:srgbClr val="FF0000"/>
              </a:solidFill>
            </a:endParaRPr>
          </a:p>
        </p:txBody>
      </p:sp>
      <p:sp>
        <p:nvSpPr>
          <p:cNvPr id="48" name="文字方塊 47"/>
          <p:cNvSpPr txBox="1"/>
          <p:nvPr/>
        </p:nvSpPr>
        <p:spPr>
          <a:xfrm>
            <a:off x="4800600" y="6248400"/>
            <a:ext cx="533400" cy="381000"/>
          </a:xfrm>
          <a:prstGeom prst="rect">
            <a:avLst/>
          </a:prstGeom>
          <a:noFill/>
        </p:spPr>
        <p:txBody>
          <a:bodyPr wrap="square" rtlCol="0">
            <a:spAutoFit/>
          </a:bodyPr>
          <a:lstStyle/>
          <a:p>
            <a:r>
              <a:rPr lang="en-US" dirty="0" smtClean="0">
                <a:solidFill>
                  <a:srgbClr val="FF0000"/>
                </a:solidFill>
              </a:rPr>
              <a:t>T2</a:t>
            </a:r>
            <a:endParaRPr lang="en-US" dirty="0">
              <a:solidFill>
                <a:srgbClr val="FF0000"/>
              </a:solidFill>
            </a:endParaRPr>
          </a:p>
        </p:txBody>
      </p:sp>
      <p:sp>
        <p:nvSpPr>
          <p:cNvPr id="49" name="文字方塊 48"/>
          <p:cNvSpPr txBox="1"/>
          <p:nvPr/>
        </p:nvSpPr>
        <p:spPr>
          <a:xfrm>
            <a:off x="4038600" y="6248400"/>
            <a:ext cx="533400" cy="381000"/>
          </a:xfrm>
          <a:prstGeom prst="rect">
            <a:avLst/>
          </a:prstGeom>
          <a:noFill/>
        </p:spPr>
        <p:txBody>
          <a:bodyPr wrap="square" rtlCol="0">
            <a:spAutoFit/>
          </a:bodyPr>
          <a:lstStyle/>
          <a:p>
            <a:r>
              <a:rPr lang="en-US" dirty="0" smtClean="0">
                <a:solidFill>
                  <a:srgbClr val="FF0000"/>
                </a:solidFill>
              </a:rPr>
              <a:t>T3</a:t>
            </a:r>
            <a:endParaRPr lang="en-US" dirty="0">
              <a:solidFill>
                <a:srgbClr val="FF0000"/>
              </a:solidFill>
            </a:endParaRPr>
          </a:p>
        </p:txBody>
      </p:sp>
      <p:sp>
        <p:nvSpPr>
          <p:cNvPr id="50" name="文字方塊 49"/>
          <p:cNvSpPr txBox="1"/>
          <p:nvPr/>
        </p:nvSpPr>
        <p:spPr>
          <a:xfrm>
            <a:off x="5486400" y="6248400"/>
            <a:ext cx="533400" cy="381000"/>
          </a:xfrm>
          <a:prstGeom prst="rect">
            <a:avLst/>
          </a:prstGeom>
          <a:noFill/>
        </p:spPr>
        <p:txBody>
          <a:bodyPr wrap="square" rtlCol="0">
            <a:spAutoFit/>
          </a:bodyPr>
          <a:lstStyle/>
          <a:p>
            <a:r>
              <a:rPr lang="en-US" dirty="0" smtClean="0">
                <a:solidFill>
                  <a:srgbClr val="FF0000"/>
                </a:solidFill>
              </a:rPr>
              <a:t>T1</a:t>
            </a:r>
            <a:endParaRPr lang="en-US" dirty="0">
              <a:solidFill>
                <a:srgbClr val="FF0000"/>
              </a:solidFill>
            </a:endParaRPr>
          </a:p>
        </p:txBody>
      </p:sp>
      <p:sp>
        <p:nvSpPr>
          <p:cNvPr id="51" name="橢圓 50"/>
          <p:cNvSpPr/>
          <p:nvPr/>
        </p:nvSpPr>
        <p:spPr>
          <a:xfrm>
            <a:off x="3733800" y="42672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橢圓 51"/>
          <p:cNvSpPr/>
          <p:nvPr/>
        </p:nvSpPr>
        <p:spPr>
          <a:xfrm>
            <a:off x="2971800" y="41910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橢圓 52"/>
          <p:cNvSpPr/>
          <p:nvPr/>
        </p:nvSpPr>
        <p:spPr>
          <a:xfrm>
            <a:off x="5181600" y="4495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橢圓 53"/>
          <p:cNvSpPr/>
          <p:nvPr/>
        </p:nvSpPr>
        <p:spPr>
          <a:xfrm>
            <a:off x="5867400" y="45720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直線接點 66"/>
          <p:cNvCxnSpPr/>
          <p:nvPr/>
        </p:nvCxnSpPr>
        <p:spPr>
          <a:xfrm>
            <a:off x="3124200" y="4114800"/>
            <a:ext cx="609600" cy="76200"/>
          </a:xfrm>
          <a:prstGeom prst="line">
            <a:avLst/>
          </a:prstGeom>
          <a:ln>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73" idx="3"/>
          </p:cNvCxnSpPr>
          <p:nvPr/>
        </p:nvCxnSpPr>
        <p:spPr>
          <a:xfrm>
            <a:off x="1600200" y="3433465"/>
            <a:ext cx="182880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304800" y="2971800"/>
            <a:ext cx="1295400" cy="923330"/>
          </a:xfrm>
          <a:prstGeom prst="rect">
            <a:avLst/>
          </a:prstGeom>
          <a:noFill/>
        </p:spPr>
        <p:txBody>
          <a:bodyPr wrap="square" rtlCol="0">
            <a:spAutoFit/>
          </a:bodyPr>
          <a:lstStyle/>
          <a:p>
            <a:r>
              <a:rPr lang="en-US" dirty="0" smtClean="0">
                <a:solidFill>
                  <a:srgbClr val="00B0F0"/>
                </a:solidFill>
              </a:rPr>
              <a:t>Equal distance on B1</a:t>
            </a:r>
            <a:endParaRPr lang="en-US" dirty="0">
              <a:solidFill>
                <a:srgbClr val="00B0F0"/>
              </a:solidFill>
            </a:endParaRPr>
          </a:p>
        </p:txBody>
      </p:sp>
      <p:cxnSp>
        <p:nvCxnSpPr>
          <p:cNvPr id="76" name="直線單箭頭接點 75"/>
          <p:cNvCxnSpPr/>
          <p:nvPr/>
        </p:nvCxnSpPr>
        <p:spPr>
          <a:xfrm flipH="1">
            <a:off x="2819400" y="4267200"/>
            <a:ext cx="76200" cy="5334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文字方塊 76"/>
          <p:cNvSpPr txBox="1"/>
          <p:nvPr/>
        </p:nvSpPr>
        <p:spPr>
          <a:xfrm>
            <a:off x="457200" y="4419600"/>
            <a:ext cx="1295400" cy="1477328"/>
          </a:xfrm>
          <a:prstGeom prst="rect">
            <a:avLst/>
          </a:prstGeom>
          <a:noFill/>
        </p:spPr>
        <p:txBody>
          <a:bodyPr wrap="square" rtlCol="0">
            <a:spAutoFit/>
          </a:bodyPr>
          <a:lstStyle/>
          <a:p>
            <a:r>
              <a:rPr lang="en-US" dirty="0" smtClean="0">
                <a:solidFill>
                  <a:srgbClr val="FF0000"/>
                </a:solidFill>
              </a:rPr>
              <a:t>Distance indicate relative field strength</a:t>
            </a:r>
            <a:endParaRPr lang="en-US" dirty="0">
              <a:solidFill>
                <a:srgbClr val="FF0000"/>
              </a:solidFill>
            </a:endParaRPr>
          </a:p>
        </p:txBody>
      </p:sp>
      <p:cxnSp>
        <p:nvCxnSpPr>
          <p:cNvPr id="79" name="直線單箭頭接點 78"/>
          <p:cNvCxnSpPr>
            <a:stCxn id="77" idx="3"/>
          </p:cNvCxnSpPr>
          <p:nvPr/>
        </p:nvCxnSpPr>
        <p:spPr>
          <a:xfrm flipV="1">
            <a:off x="1752600" y="4495803"/>
            <a:ext cx="1066800" cy="662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文字方塊 79"/>
          <p:cNvSpPr txBox="1"/>
          <p:nvPr/>
        </p:nvSpPr>
        <p:spPr>
          <a:xfrm>
            <a:off x="6096000" y="6248400"/>
            <a:ext cx="2819400" cy="307777"/>
          </a:xfrm>
          <a:prstGeom prst="rect">
            <a:avLst/>
          </a:prstGeom>
          <a:noFill/>
        </p:spPr>
        <p:txBody>
          <a:bodyPr wrap="square" rtlCol="0">
            <a:spAutoFit/>
          </a:bodyPr>
          <a:lstStyle/>
          <a:p>
            <a:r>
              <a:rPr lang="en-US" sz="1200" dirty="0" smtClean="0"/>
              <a:t>(line not </a:t>
            </a:r>
            <a:r>
              <a:rPr lang="en-US" sz="1400" dirty="0" smtClean="0"/>
              <a:t>necessary</a:t>
            </a:r>
            <a:r>
              <a:rPr lang="en-US" sz="1200" dirty="0" smtClean="0"/>
              <a:t> be </a:t>
            </a:r>
            <a:r>
              <a:rPr lang="en-US" sz="1200" dirty="0" err="1" smtClean="0"/>
              <a:t>st</a:t>
            </a:r>
            <a:r>
              <a:rPr lang="en-US" sz="1200" dirty="0" smtClean="0"/>
              <a:t>. line)</a:t>
            </a:r>
            <a:endParaRPr lang="en-US" sz="1200" dirty="0"/>
          </a:p>
        </p:txBody>
      </p:sp>
      <p:cxnSp>
        <p:nvCxnSpPr>
          <p:cNvPr id="82" name="直線單箭頭接點 81"/>
          <p:cNvCxnSpPr/>
          <p:nvPr/>
        </p:nvCxnSpPr>
        <p:spPr>
          <a:xfrm>
            <a:off x="1828800" y="61722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1828800" y="5562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1905000" y="6172200"/>
            <a:ext cx="609600" cy="276999"/>
          </a:xfrm>
          <a:prstGeom prst="rect">
            <a:avLst/>
          </a:prstGeom>
          <a:noFill/>
        </p:spPr>
        <p:txBody>
          <a:bodyPr wrap="square" rtlCol="0">
            <a:spAutoFit/>
          </a:bodyPr>
          <a:lstStyle/>
          <a:p>
            <a:r>
              <a:rPr lang="en-US" sz="1200" dirty="0" smtClean="0"/>
              <a:t>RA</a:t>
            </a:r>
            <a:endParaRPr lang="en-US" sz="1200" dirty="0"/>
          </a:p>
        </p:txBody>
      </p:sp>
      <p:sp>
        <p:nvSpPr>
          <p:cNvPr id="86" name="文字方塊 85"/>
          <p:cNvSpPr txBox="1"/>
          <p:nvPr/>
        </p:nvSpPr>
        <p:spPr>
          <a:xfrm>
            <a:off x="1447800" y="5791200"/>
            <a:ext cx="609600" cy="276999"/>
          </a:xfrm>
          <a:prstGeom prst="rect">
            <a:avLst/>
          </a:prstGeom>
          <a:noFill/>
        </p:spPr>
        <p:txBody>
          <a:bodyPr wrap="square" rtlCol="0">
            <a:spAutoFit/>
          </a:bodyPr>
          <a:lstStyle/>
          <a:p>
            <a:r>
              <a:rPr lang="en-US" sz="1200" dirty="0" smtClean="0"/>
              <a:t>Dec</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t>Method : Compare to column density data</a:t>
            </a:r>
            <a:endParaRPr lang="en-US" dirty="0"/>
          </a:p>
        </p:txBody>
      </p:sp>
      <p:sp>
        <p:nvSpPr>
          <p:cNvPr id="3" name="內容版面配置區 2"/>
          <p:cNvSpPr>
            <a:spLocks noGrp="1"/>
          </p:cNvSpPr>
          <p:nvPr>
            <p:ph idx="1"/>
          </p:nvPr>
        </p:nvSpPr>
        <p:spPr/>
        <p:txBody>
          <a:bodyPr/>
          <a:lstStyle/>
          <a:p>
            <a:r>
              <a:rPr lang="en-US" dirty="0" smtClean="0"/>
              <a:t>Mean field strength alone T is </a:t>
            </a:r>
            <a:r>
              <a:rPr lang="en-US" i="1" dirty="0" smtClean="0"/>
              <a:t>supposed</a:t>
            </a:r>
            <a:r>
              <a:rPr lang="en-US" dirty="0" smtClean="0"/>
              <a:t> to compare to mean column density alone T</a:t>
            </a:r>
          </a:p>
          <a:p>
            <a:endParaRPr lang="en-US" dirty="0" smtClean="0"/>
          </a:p>
          <a:p>
            <a:r>
              <a:rPr lang="en-US" dirty="0" smtClean="0"/>
              <a:t>Catastrophe : Unable to find online data about it !!!!( common tracer : 13CO ,18CO ,etc)</a:t>
            </a:r>
          </a:p>
          <a:p>
            <a:endParaRPr lang="en-US" dirty="0" smtClean="0"/>
          </a:p>
          <a:p>
            <a:r>
              <a:rPr lang="en-US" dirty="0" smtClean="0"/>
              <a:t>Emission intensity is used as substitution</a:t>
            </a:r>
            <a:r>
              <a:rPr lang="en-US" dirty="0" smtClean="0">
                <a:sym typeface="Wingdings" pitchFamily="2" charset="2"/>
              </a:rPr>
              <a:t> error introduced </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Method : Emission intensity Error </a:t>
            </a:r>
            <a:endParaRPr lang="en-US" dirty="0"/>
          </a:p>
        </p:txBody>
      </p:sp>
      <p:sp>
        <p:nvSpPr>
          <p:cNvPr id="3" name="內容版面配置區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Slope is expected to be smaller then 1/2</a:t>
            </a:r>
            <a:endParaRPr lang="en-US" dirty="0"/>
          </a:p>
        </p:txBody>
      </p:sp>
      <p:cxnSp>
        <p:nvCxnSpPr>
          <p:cNvPr id="5" name="直線單箭頭接點 4"/>
          <p:cNvCxnSpPr/>
          <p:nvPr/>
        </p:nvCxnSpPr>
        <p:spPr>
          <a:xfrm flipV="1">
            <a:off x="2743200" y="3352800"/>
            <a:ext cx="0" cy="2438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2743200" y="5791200"/>
            <a:ext cx="3505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057400" y="2971800"/>
            <a:ext cx="593432" cy="369332"/>
          </a:xfrm>
          <a:prstGeom prst="rect">
            <a:avLst/>
          </a:prstGeom>
          <a:noFill/>
        </p:spPr>
        <p:txBody>
          <a:bodyPr wrap="none" rtlCol="0">
            <a:spAutoFit/>
          </a:bodyPr>
          <a:lstStyle/>
          <a:p>
            <a:r>
              <a:rPr lang="en-US" dirty="0" err="1" smtClean="0">
                <a:solidFill>
                  <a:schemeClr val="accent6">
                    <a:lumMod val="75000"/>
                  </a:schemeClr>
                </a:solidFill>
              </a:rPr>
              <a:t>ln</a:t>
            </a:r>
            <a:r>
              <a:rPr lang="en-US" dirty="0" smtClean="0">
                <a:solidFill>
                  <a:schemeClr val="accent6">
                    <a:lumMod val="75000"/>
                  </a:schemeClr>
                </a:solidFill>
              </a:rPr>
              <a:t> B</a:t>
            </a:r>
            <a:endParaRPr lang="en-US" dirty="0">
              <a:solidFill>
                <a:schemeClr val="accent6">
                  <a:lumMod val="75000"/>
                </a:schemeClr>
              </a:solidFill>
            </a:endParaRPr>
          </a:p>
        </p:txBody>
      </p:sp>
      <p:sp>
        <p:nvSpPr>
          <p:cNvPr id="10" name="文字方塊 9"/>
          <p:cNvSpPr txBox="1"/>
          <p:nvPr/>
        </p:nvSpPr>
        <p:spPr>
          <a:xfrm>
            <a:off x="6324600" y="5486400"/>
            <a:ext cx="593432" cy="369332"/>
          </a:xfrm>
          <a:prstGeom prst="rect">
            <a:avLst/>
          </a:prstGeom>
          <a:noFill/>
        </p:spPr>
        <p:txBody>
          <a:bodyPr wrap="none" rtlCol="0">
            <a:spAutoFit/>
          </a:bodyPr>
          <a:lstStyle/>
          <a:p>
            <a:r>
              <a:rPr lang="en-US" dirty="0" err="1" smtClean="0">
                <a:solidFill>
                  <a:schemeClr val="accent6">
                    <a:lumMod val="75000"/>
                  </a:schemeClr>
                </a:solidFill>
              </a:rPr>
              <a:t>ln</a:t>
            </a:r>
            <a:r>
              <a:rPr lang="en-US" dirty="0" smtClean="0">
                <a:solidFill>
                  <a:schemeClr val="accent6">
                    <a:lumMod val="75000"/>
                  </a:schemeClr>
                </a:solidFill>
              </a:rPr>
              <a:t> </a:t>
            </a:r>
            <a:r>
              <a:rPr lang="el-GR" dirty="0" smtClean="0">
                <a:solidFill>
                  <a:schemeClr val="accent6">
                    <a:lumMod val="75000"/>
                  </a:schemeClr>
                </a:solidFill>
              </a:rPr>
              <a:t>ρ</a:t>
            </a:r>
            <a:endParaRPr lang="en-US" dirty="0">
              <a:solidFill>
                <a:schemeClr val="accent6">
                  <a:lumMod val="75000"/>
                </a:schemeClr>
              </a:solidFill>
            </a:endParaRPr>
          </a:p>
        </p:txBody>
      </p:sp>
      <p:cxnSp>
        <p:nvCxnSpPr>
          <p:cNvPr id="12" name="直線接點 11"/>
          <p:cNvCxnSpPr/>
          <p:nvPr/>
        </p:nvCxnSpPr>
        <p:spPr>
          <a:xfrm flipV="1">
            <a:off x="3048000" y="3581400"/>
            <a:ext cx="1600200" cy="1905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3505200" y="3581400"/>
            <a:ext cx="2286000" cy="1905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4648200" y="35052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0480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4876800" y="3124200"/>
            <a:ext cx="768159" cy="369332"/>
          </a:xfrm>
          <a:prstGeom prst="rect">
            <a:avLst/>
          </a:prstGeom>
          <a:noFill/>
        </p:spPr>
        <p:txBody>
          <a:bodyPr wrap="none" rtlCol="0">
            <a:spAutoFit/>
          </a:bodyPr>
          <a:lstStyle/>
          <a:p>
            <a:r>
              <a:rPr lang="en-US" sz="1400" dirty="0" smtClean="0"/>
              <a:t>Hotter</a:t>
            </a:r>
            <a:r>
              <a:rPr lang="en-US" dirty="0" smtClean="0"/>
              <a:t> </a:t>
            </a:r>
            <a:endParaRPr lang="en-US" dirty="0"/>
          </a:p>
        </p:txBody>
      </p:sp>
      <p:sp>
        <p:nvSpPr>
          <p:cNvPr id="28" name="文字方塊 27"/>
          <p:cNvSpPr txBox="1"/>
          <p:nvPr/>
        </p:nvSpPr>
        <p:spPr>
          <a:xfrm>
            <a:off x="2895600" y="5486400"/>
            <a:ext cx="838199" cy="307777"/>
          </a:xfrm>
          <a:prstGeom prst="rect">
            <a:avLst/>
          </a:prstGeom>
          <a:noFill/>
        </p:spPr>
        <p:txBody>
          <a:bodyPr wrap="square" rtlCol="0">
            <a:spAutoFit/>
          </a:bodyPr>
          <a:lstStyle/>
          <a:p>
            <a:r>
              <a:rPr lang="en-US" sz="1400" dirty="0" smtClean="0"/>
              <a:t>colder</a:t>
            </a:r>
            <a:endParaRPr lang="en-US" sz="1400" dirty="0"/>
          </a:p>
        </p:txBody>
      </p:sp>
      <p:sp>
        <p:nvSpPr>
          <p:cNvPr id="29" name="文字方塊 28"/>
          <p:cNvSpPr txBox="1"/>
          <p:nvPr/>
        </p:nvSpPr>
        <p:spPr>
          <a:xfrm>
            <a:off x="4800600" y="4419600"/>
            <a:ext cx="1143000" cy="369332"/>
          </a:xfrm>
          <a:prstGeom prst="rect">
            <a:avLst/>
          </a:prstGeom>
          <a:noFill/>
        </p:spPr>
        <p:txBody>
          <a:bodyPr wrap="square" rtlCol="0">
            <a:spAutoFit/>
          </a:bodyPr>
          <a:lstStyle/>
          <a:p>
            <a:r>
              <a:rPr lang="en-US" dirty="0" smtClean="0">
                <a:solidFill>
                  <a:srgbClr val="FF0000"/>
                </a:solidFill>
              </a:rPr>
              <a:t>intensity</a:t>
            </a:r>
            <a:endParaRPr lang="en-US" dirty="0">
              <a:solidFill>
                <a:srgbClr val="FF0000"/>
              </a:solidFill>
            </a:endParaRPr>
          </a:p>
        </p:txBody>
      </p:sp>
      <p:sp>
        <p:nvSpPr>
          <p:cNvPr id="30" name="文字方塊 29"/>
          <p:cNvSpPr txBox="1"/>
          <p:nvPr/>
        </p:nvSpPr>
        <p:spPr>
          <a:xfrm>
            <a:off x="3048000" y="3733800"/>
            <a:ext cx="990600" cy="646331"/>
          </a:xfrm>
          <a:prstGeom prst="rect">
            <a:avLst/>
          </a:prstGeom>
          <a:noFill/>
        </p:spPr>
        <p:txBody>
          <a:bodyPr wrap="square" rtlCol="0">
            <a:spAutoFit/>
          </a:bodyPr>
          <a:lstStyle/>
          <a:p>
            <a:r>
              <a:rPr lang="en-US" dirty="0" smtClean="0">
                <a:solidFill>
                  <a:srgbClr val="0070C0"/>
                </a:solidFill>
              </a:rPr>
              <a:t>Column </a:t>
            </a:r>
          </a:p>
          <a:p>
            <a:r>
              <a:rPr lang="en-US" dirty="0" smtClean="0">
                <a:solidFill>
                  <a:srgbClr val="0070C0"/>
                </a:solidFill>
              </a:rPr>
              <a:t>density</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2743200"/>
            <a:ext cx="7772400" cy="1362075"/>
          </a:xfrm>
          <a:ln>
            <a:noFill/>
          </a:ln>
        </p:spPr>
        <p:txBody>
          <a:bodyPr/>
          <a:lstStyle/>
          <a:p>
            <a:pPr algn="ctr"/>
            <a:r>
              <a:rPr lang="en-US" dirty="0" smtClean="0">
                <a:solidFill>
                  <a:srgbClr val="0070C0"/>
                </a:solidFill>
                <a:effectLst/>
              </a:rPr>
              <a:t>Result and discussion</a:t>
            </a:r>
            <a:endParaRPr lang="en-US" dirty="0">
              <a:solidFill>
                <a:srgbClr val="0070C0"/>
              </a:solidFill>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dr21.jpg"/>
          <p:cNvPicPr>
            <a:picLocks noGrp="1"/>
          </p:cNvPicPr>
          <p:nvPr>
            <p:ph idx="1"/>
          </p:nvPr>
        </p:nvPicPr>
        <p:blipFill>
          <a:blip r:embed="rId3" cstate="print"/>
          <a:stretch>
            <a:fillRect/>
          </a:stretch>
        </p:blipFill>
        <p:spPr>
          <a:xfrm>
            <a:off x="1295400" y="762000"/>
            <a:ext cx="6705600" cy="5638800"/>
          </a:xfrm>
          <a:prstGeom prst="rect">
            <a:avLst/>
          </a:prstGeom>
        </p:spPr>
      </p:pic>
      <p:sp>
        <p:nvSpPr>
          <p:cNvPr id="12290" name="Text Box 2"/>
          <p:cNvSpPr txBox="1">
            <a:spLocks noChangeArrowheads="1"/>
          </p:cNvSpPr>
          <p:nvPr/>
        </p:nvSpPr>
        <p:spPr bwMode="auto">
          <a:xfrm>
            <a:off x="2743200" y="6172200"/>
            <a:ext cx="3446462" cy="4651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PMingLiU" pitchFamily="18" charset="-120"/>
                <a:cs typeface="Arial" pitchFamily="34" charset="0"/>
              </a:rPr>
              <a:t>Fig 3. Map of DR21.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Motivation</a:t>
            </a:r>
            <a:endParaRPr lang="en-US" dirty="0"/>
          </a:p>
        </p:txBody>
      </p:sp>
      <p:sp>
        <p:nvSpPr>
          <p:cNvPr id="3" name="內容版面配置區 2"/>
          <p:cNvSpPr>
            <a:spLocks noGrp="1"/>
          </p:cNvSpPr>
          <p:nvPr>
            <p:ph idx="1"/>
          </p:nvPr>
        </p:nvSpPr>
        <p:spPr/>
        <p:txBody>
          <a:bodyPr/>
          <a:lstStyle/>
          <a:p>
            <a:r>
              <a:rPr lang="en-US" dirty="0" smtClean="0"/>
              <a:t>To study star formation process ultimately </a:t>
            </a:r>
          </a:p>
          <a:p>
            <a:r>
              <a:rPr lang="en-US" dirty="0" smtClean="0"/>
              <a:t>To understand what role does magnetic field play in star formation</a:t>
            </a:r>
          </a:p>
          <a:p>
            <a:r>
              <a:rPr lang="en-US" b="1" dirty="0" smtClean="0"/>
              <a:t>However</a:t>
            </a:r>
            <a:r>
              <a:rPr lang="en-US" altLang="zh-TW" dirty="0" smtClean="0"/>
              <a:t>, methods of finding the magnetic field(B field) in star forming region is not good enough</a:t>
            </a:r>
          </a:p>
          <a:p>
            <a:r>
              <a:rPr lang="en-US" altLang="zh-TW" dirty="0" smtClean="0"/>
              <a:t>Try to use the geometry of B field to estimate </a:t>
            </a:r>
            <a:r>
              <a:rPr lang="en-US" altLang="zh-TW" b="1" dirty="0" smtClean="0"/>
              <a:t>Relative</a:t>
            </a:r>
            <a:r>
              <a:rPr lang="en-US" altLang="zh-TW" dirty="0" smtClean="0"/>
              <a:t> B field strength , and carry out some experiment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ngc6334I.jpg"/>
          <p:cNvPicPr>
            <a:picLocks noGrp="1"/>
          </p:cNvPicPr>
          <p:nvPr>
            <p:ph idx="1"/>
          </p:nvPr>
        </p:nvPicPr>
        <p:blipFill>
          <a:blip r:embed="rId3" cstate="print"/>
          <a:stretch>
            <a:fillRect/>
          </a:stretch>
        </p:blipFill>
        <p:spPr>
          <a:xfrm>
            <a:off x="1219200" y="533400"/>
            <a:ext cx="7086600" cy="5791200"/>
          </a:xfrm>
          <a:prstGeom prst="rect">
            <a:avLst/>
          </a:prstGeom>
        </p:spPr>
      </p:pic>
      <p:sp>
        <p:nvSpPr>
          <p:cNvPr id="11266" name="Text Box 2"/>
          <p:cNvSpPr txBox="1">
            <a:spLocks noChangeArrowheads="1"/>
          </p:cNvSpPr>
          <p:nvPr/>
        </p:nvSpPr>
        <p:spPr bwMode="auto">
          <a:xfrm>
            <a:off x="2895600" y="6019800"/>
            <a:ext cx="3446462" cy="4651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PMingLiU" pitchFamily="18" charset="-120"/>
                <a:cs typeface="Arial" pitchFamily="34" charset="0"/>
              </a:rPr>
              <a:t>Fig 3. Map of NGC6334I.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Result : DR21 </a:t>
            </a:r>
            <a:endParaRPr lang="en-US" dirty="0"/>
          </a:p>
        </p:txBody>
      </p:sp>
      <p:sp>
        <p:nvSpPr>
          <p:cNvPr id="3" name="內容版面配置區 2"/>
          <p:cNvSpPr>
            <a:spLocks noGrp="1"/>
          </p:cNvSpPr>
          <p:nvPr>
            <p:ph idx="1"/>
          </p:nvPr>
        </p:nvSpPr>
        <p:spPr/>
        <p:txBody>
          <a:bodyPr/>
          <a:lstStyle/>
          <a:p>
            <a:r>
              <a:rPr lang="en-US" dirty="0" smtClean="0"/>
              <a:t>Best fit slope found :  0.252 ± 0.065 </a:t>
            </a:r>
            <a:endParaRPr lang="en-US" dirty="0"/>
          </a:p>
        </p:txBody>
      </p:sp>
      <p:graphicFrame>
        <p:nvGraphicFramePr>
          <p:cNvPr id="5" name="圖表 4"/>
          <p:cNvGraphicFramePr/>
          <p:nvPr/>
        </p:nvGraphicFramePr>
        <p:xfrm>
          <a:off x="3200400" y="2971800"/>
          <a:ext cx="5115103" cy="331719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Result</a:t>
            </a:r>
            <a:r>
              <a:rPr lang="en-US" altLang="zh-TW" dirty="0" smtClean="0"/>
              <a:t>:NGC6334I</a:t>
            </a:r>
            <a:r>
              <a:rPr lang="en-US" dirty="0" smtClean="0"/>
              <a:t> </a:t>
            </a:r>
            <a:endParaRPr lang="en-US" dirty="0"/>
          </a:p>
        </p:txBody>
      </p:sp>
      <p:sp>
        <p:nvSpPr>
          <p:cNvPr id="3" name="內容版面配置區 2"/>
          <p:cNvSpPr>
            <a:spLocks noGrp="1"/>
          </p:cNvSpPr>
          <p:nvPr>
            <p:ph idx="1"/>
          </p:nvPr>
        </p:nvSpPr>
        <p:spPr/>
        <p:txBody>
          <a:bodyPr/>
          <a:lstStyle/>
          <a:p>
            <a:r>
              <a:rPr lang="en-US" dirty="0" smtClean="0"/>
              <a:t>Best fit slope found :  -0.325 ± 0.218</a:t>
            </a:r>
          </a:p>
          <a:p>
            <a:endParaRPr lang="en-US" dirty="0"/>
          </a:p>
        </p:txBody>
      </p:sp>
      <p:graphicFrame>
        <p:nvGraphicFramePr>
          <p:cNvPr id="4" name="圖表 3"/>
          <p:cNvGraphicFramePr/>
          <p:nvPr/>
        </p:nvGraphicFramePr>
        <p:xfrm>
          <a:off x="3810000" y="3048000"/>
          <a:ext cx="4800600" cy="3276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Discussion :</a:t>
            </a:r>
            <a:endParaRPr lang="en-US" dirty="0"/>
          </a:p>
        </p:txBody>
      </p:sp>
      <p:sp>
        <p:nvSpPr>
          <p:cNvPr id="3" name="內容版面配置區 2"/>
          <p:cNvSpPr>
            <a:spLocks noGrp="1"/>
          </p:cNvSpPr>
          <p:nvPr>
            <p:ph idx="1"/>
          </p:nvPr>
        </p:nvSpPr>
        <p:spPr/>
        <p:txBody>
          <a:bodyPr/>
          <a:lstStyle/>
          <a:p>
            <a:r>
              <a:rPr lang="en-US" dirty="0" smtClean="0"/>
              <a:t>Result for DR 21 fall in a expected range </a:t>
            </a:r>
          </a:p>
          <a:p>
            <a:r>
              <a:rPr lang="en-US" dirty="0" smtClean="0"/>
              <a:t>Result for ngc6334I give a negative co-relation</a:t>
            </a:r>
          </a:p>
          <a:p>
            <a:endParaRPr lang="en-US" dirty="0" smtClean="0"/>
          </a:p>
          <a:p>
            <a:r>
              <a:rPr lang="en-US" dirty="0" smtClean="0"/>
              <a:t>More factor may need to consider </a:t>
            </a:r>
            <a:r>
              <a:rPr lang="en-US" dirty="0" smtClean="0">
                <a:solidFill>
                  <a:srgbClr val="FF0000"/>
                </a:solidFill>
              </a:rPr>
              <a:t>: turbulence ?</a:t>
            </a:r>
          </a:p>
          <a:p>
            <a:pPr>
              <a:buNone/>
            </a:pPr>
            <a:r>
              <a:rPr lang="en-US" dirty="0" smtClean="0">
                <a:solidFill>
                  <a:srgbClr val="FF0000"/>
                </a:solidFill>
              </a:rPr>
              <a:t>   Outflow ?</a:t>
            </a:r>
          </a:p>
          <a:p>
            <a:r>
              <a:rPr lang="en-US" dirty="0" smtClean="0"/>
              <a:t>In fact there is turbulence in NGC 6334I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Next move …..</a:t>
            </a:r>
            <a:endParaRPr lang="en-US" dirty="0"/>
          </a:p>
        </p:txBody>
      </p:sp>
      <p:sp>
        <p:nvSpPr>
          <p:cNvPr id="3" name="內容版面配置區 2"/>
          <p:cNvSpPr>
            <a:spLocks noGrp="1"/>
          </p:cNvSpPr>
          <p:nvPr>
            <p:ph idx="1"/>
          </p:nvPr>
        </p:nvSpPr>
        <p:spPr/>
        <p:txBody>
          <a:bodyPr/>
          <a:lstStyle/>
          <a:p>
            <a:r>
              <a:rPr lang="en-US" dirty="0" smtClean="0"/>
              <a:t>Find real data for column density ( or use map provided by other paper)</a:t>
            </a:r>
          </a:p>
          <a:p>
            <a:r>
              <a:rPr lang="en-US" dirty="0" smtClean="0"/>
              <a:t>Programming details </a:t>
            </a:r>
          </a:p>
          <a:p>
            <a:r>
              <a:rPr lang="en-US" dirty="0" smtClean="0"/>
              <a:t>Possible to find real B field strength by combining other method ?</a:t>
            </a:r>
          </a:p>
          <a:p>
            <a:r>
              <a:rPr lang="en-US" dirty="0" smtClean="0"/>
              <a:t>a complete survey should be conducted(56 sources from the paper)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 Conclusion</a:t>
            </a:r>
            <a:endParaRPr lang="en-US" dirty="0"/>
          </a:p>
        </p:txBody>
      </p:sp>
      <p:sp>
        <p:nvSpPr>
          <p:cNvPr id="3" name="內容版面配置區 2"/>
          <p:cNvSpPr>
            <a:spLocks noGrp="1"/>
          </p:cNvSpPr>
          <p:nvPr>
            <p:ph idx="1"/>
          </p:nvPr>
        </p:nvSpPr>
        <p:spPr/>
        <p:txBody>
          <a:bodyPr/>
          <a:lstStyle/>
          <a:p>
            <a:pPr>
              <a:buNone/>
            </a:pPr>
            <a:endParaRPr lang="en-US" dirty="0" smtClean="0"/>
          </a:p>
          <a:p>
            <a:r>
              <a:rPr lang="en-US" dirty="0" smtClean="0"/>
              <a:t>To conclude, a method using Polarimetry data from molecular cloud is introduced .The relation of B field and column density of NGC6334I and DR21 is found and expected to be fit in the flux freezing assumption. However it is not the case, therefore further investigation is needed.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Reference</a:t>
            </a:r>
            <a:endParaRPr lang="en-US" dirty="0"/>
          </a:p>
        </p:txBody>
      </p:sp>
      <p:sp>
        <p:nvSpPr>
          <p:cNvPr id="3" name="內容版面配置區 2"/>
          <p:cNvSpPr>
            <a:spLocks noGrp="1"/>
          </p:cNvSpPr>
          <p:nvPr>
            <p:ph idx="1"/>
          </p:nvPr>
        </p:nvSpPr>
        <p:spPr/>
        <p:txBody>
          <a:bodyPr>
            <a:normAutofit fontScale="62500" lnSpcReduction="20000"/>
          </a:bodyPr>
          <a:lstStyle/>
          <a:p>
            <a:r>
              <a:rPr lang="en-US" dirty="0" smtClean="0"/>
              <a:t>[1] Kohji </a:t>
            </a:r>
            <a:r>
              <a:rPr lang="en-US" dirty="0" err="1" smtClean="0"/>
              <a:t>Tomisaka</a:t>
            </a:r>
            <a:r>
              <a:rPr lang="en-US" dirty="0" smtClean="0"/>
              <a:t> (2012). </a:t>
            </a:r>
            <a:r>
              <a:rPr lang="en-US" i="1" dirty="0" smtClean="0"/>
              <a:t>Chandrasekhar-Fermi Method</a:t>
            </a:r>
            <a:r>
              <a:rPr lang="en-US" dirty="0" smtClean="0"/>
              <a:t>. [ONLINE] Available at: http://th.nao.ac.jp/MEMBER/tomisaka/Lecture_Notes/StarFormation/node79.html. [Last Accessed 7/5/2014]. </a:t>
            </a:r>
          </a:p>
          <a:p>
            <a:endParaRPr lang="en-US" dirty="0" smtClean="0"/>
          </a:p>
          <a:p>
            <a:r>
              <a:rPr lang="en-US" dirty="0" smtClean="0"/>
              <a:t>[2] Dotson, Jessie L.; </a:t>
            </a:r>
            <a:r>
              <a:rPr lang="en-US" dirty="0" err="1" smtClean="0"/>
              <a:t>Vaillancourt</a:t>
            </a:r>
            <a:r>
              <a:rPr lang="en-US" dirty="0" smtClean="0"/>
              <a:t>, John E.; Kirby, Larry; Dowell, C. Darren; Hildebrand, Roger H.; Davidson, Jacqueline A., (2010). 350 </a:t>
            </a:r>
            <a:r>
              <a:rPr lang="en-US" dirty="0" err="1" smtClean="0"/>
              <a:t>μm</a:t>
            </a:r>
            <a:r>
              <a:rPr lang="en-US" dirty="0" smtClean="0"/>
              <a:t> Polarimetry from the Caltech </a:t>
            </a:r>
            <a:r>
              <a:rPr lang="en-US" dirty="0" err="1" smtClean="0"/>
              <a:t>Submillimeter</a:t>
            </a:r>
            <a:r>
              <a:rPr lang="en-US" dirty="0" smtClean="0"/>
              <a:t> Observatory. </a:t>
            </a:r>
            <a:r>
              <a:rPr lang="en-US" i="1" dirty="0" smtClean="0"/>
              <a:t>The Astrophysical Journal Supplement, Volume 186, </a:t>
            </a:r>
            <a:r>
              <a:rPr lang="en-US" dirty="0" smtClean="0"/>
              <a:t>. 2, pp. (2010) (), pp. 406-426</a:t>
            </a:r>
          </a:p>
          <a:p>
            <a:pPr>
              <a:buNone/>
            </a:pPr>
            <a:endParaRPr lang="en-US" dirty="0" smtClean="0"/>
          </a:p>
          <a:p>
            <a:r>
              <a:rPr lang="en-US" dirty="0" smtClean="0"/>
              <a:t>[3] R. H. Hildebrand J. A. Davidson, J. L. </a:t>
            </a:r>
            <a:r>
              <a:rPr lang="en-US" dirty="0" err="1" smtClean="0"/>
              <a:t>Dotson,C</a:t>
            </a:r>
            <a:r>
              <a:rPr lang="en-US" dirty="0" smtClean="0"/>
              <a:t>. D. </a:t>
            </a:r>
            <a:r>
              <a:rPr lang="en-US" dirty="0" err="1" smtClean="0"/>
              <a:t>Dowell,G</a:t>
            </a:r>
            <a:r>
              <a:rPr lang="en-US" dirty="0" smtClean="0"/>
              <a:t>. Novak, J. E. Vaillancourt1, (2000). A Primer on Far</a:t>
            </a:r>
            <a:r>
              <a:rPr lang="en-US" altLang="zh-TW" dirty="0" smtClean="0"/>
              <a:t>‐</a:t>
            </a:r>
            <a:r>
              <a:rPr lang="en-US" dirty="0" smtClean="0"/>
              <a:t>Infrared Polarimetry. </a:t>
            </a:r>
            <a:r>
              <a:rPr lang="en-US" i="1" dirty="0" smtClean="0"/>
              <a:t>Publications of the Astronomical Society of the Pacific</a:t>
            </a:r>
            <a:r>
              <a:rPr lang="en-US" dirty="0" smtClean="0"/>
              <a:t>. </a:t>
            </a:r>
          </a:p>
          <a:p>
            <a:pPr>
              <a:buNone/>
            </a:pPr>
            <a:r>
              <a:rPr lang="en-US" dirty="0" smtClean="0"/>
              <a:t> </a:t>
            </a:r>
          </a:p>
          <a:p>
            <a:r>
              <a:rPr lang="en-US" dirty="0" smtClean="0"/>
              <a:t>[4]Li, </a:t>
            </a:r>
            <a:r>
              <a:rPr lang="en-US" dirty="0" err="1" smtClean="0"/>
              <a:t>Hua-bai</a:t>
            </a:r>
            <a:r>
              <a:rPr lang="en-US" dirty="0" smtClean="0"/>
              <a:t>; </a:t>
            </a:r>
            <a:r>
              <a:rPr lang="en-US" dirty="0" err="1" smtClean="0"/>
              <a:t>Houde</a:t>
            </a:r>
            <a:r>
              <a:rPr lang="en-US" dirty="0" smtClean="0"/>
              <a:t>, Martin; Lai, Shih-ping; </a:t>
            </a:r>
            <a:r>
              <a:rPr lang="en-US" dirty="0" err="1" smtClean="0"/>
              <a:t>Sridharan</a:t>
            </a:r>
            <a:r>
              <a:rPr lang="en-US" dirty="0" smtClean="0"/>
              <a:t>, T. K., ( 2010). Tracing Turbulent </a:t>
            </a:r>
            <a:r>
              <a:rPr lang="en-US" dirty="0" err="1" smtClean="0"/>
              <a:t>Ambipolar</a:t>
            </a:r>
            <a:r>
              <a:rPr lang="en-US" dirty="0" smtClean="0"/>
              <a:t> Diffusion in Molecular Clouds. </a:t>
            </a:r>
            <a:r>
              <a:rPr lang="en-US" i="1" dirty="0" smtClean="0"/>
              <a:t>The Astrophysical Journal</a:t>
            </a:r>
            <a:r>
              <a:rPr lang="en-US" dirty="0" smtClean="0"/>
              <a:t>. Volume 718 ( Issue 2), pp.905-912</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b="1" dirty="0" smtClean="0"/>
              <a:t>Acknowledgment</a:t>
            </a:r>
            <a:endParaRPr lang="en-US" dirty="0"/>
          </a:p>
        </p:txBody>
      </p:sp>
      <p:sp>
        <p:nvSpPr>
          <p:cNvPr id="3" name="內容版面配置區 2"/>
          <p:cNvSpPr>
            <a:spLocks noGrp="1"/>
          </p:cNvSpPr>
          <p:nvPr>
            <p:ph idx="1"/>
          </p:nvPr>
        </p:nvSpPr>
        <p:spPr/>
        <p:txBody>
          <a:bodyPr/>
          <a:lstStyle/>
          <a:p>
            <a:r>
              <a:rPr lang="en-US" dirty="0" smtClean="0"/>
              <a:t>I would like to thank Prof Li, Dr Leung and Frank for supervising this project, it is the first time that I conduce a research in physics, although I have little result in this project at the time, I have learnt a lot about Astronomy and research method, which I am deeply enjoyed.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Q and A</a:t>
            </a:r>
            <a:endParaRPr lang="en-US" dirty="0"/>
          </a:p>
        </p:txBody>
      </p:sp>
      <p:sp>
        <p:nvSpPr>
          <p:cNvPr id="3" name="內容版面配置區 2"/>
          <p:cNvSpPr>
            <a:spLocks noGrp="1"/>
          </p:cNvSpPr>
          <p:nvPr>
            <p:ph idx="1"/>
          </p:nvPr>
        </p:nvSpPr>
        <p:spPr/>
        <p:txBody>
          <a:bodyPr/>
          <a:lstStyle/>
          <a:p>
            <a:r>
              <a:rPr lang="en-US" dirty="0" smtClean="0"/>
              <a:t>Picture to neutralize the boring present !</a:t>
            </a:r>
          </a:p>
          <a:p>
            <a:r>
              <a:rPr lang="en-US" b="1" dirty="0" smtClean="0"/>
              <a:t/>
            </a:r>
            <a:br>
              <a:rPr lang="en-US" b="1" dirty="0" smtClean="0"/>
            </a:br>
            <a:endParaRPr lang="en-US" dirty="0"/>
          </a:p>
        </p:txBody>
      </p:sp>
      <p:pic>
        <p:nvPicPr>
          <p:cNvPr id="4" name="圖片 3" descr="ngc6334-500.jpg"/>
          <p:cNvPicPr>
            <a:picLocks noChangeAspect="1"/>
          </p:cNvPicPr>
          <p:nvPr/>
        </p:nvPicPr>
        <p:blipFill>
          <a:blip r:embed="rId2" cstate="print"/>
          <a:stretch>
            <a:fillRect/>
          </a:stretch>
        </p:blipFill>
        <p:spPr>
          <a:xfrm>
            <a:off x="1066800" y="2895600"/>
            <a:ext cx="3411940" cy="3364173"/>
          </a:xfrm>
          <a:prstGeom prst="rect">
            <a:avLst/>
          </a:prstGeom>
        </p:spPr>
      </p:pic>
      <p:sp>
        <p:nvSpPr>
          <p:cNvPr id="5" name="文字方塊 4"/>
          <p:cNvSpPr txBox="1"/>
          <p:nvPr/>
        </p:nvSpPr>
        <p:spPr>
          <a:xfrm>
            <a:off x="5638800" y="6248400"/>
            <a:ext cx="3276600" cy="461665"/>
          </a:xfrm>
          <a:prstGeom prst="rect">
            <a:avLst/>
          </a:prstGeom>
          <a:noFill/>
        </p:spPr>
        <p:txBody>
          <a:bodyPr wrap="square" rtlCol="0">
            <a:spAutoFit/>
          </a:bodyPr>
          <a:lstStyle/>
          <a:p>
            <a:r>
              <a:rPr lang="en-US" sz="1200" dirty="0" smtClean="0"/>
              <a:t>http://www.noao.edu/image_gallery/html/im1040.html</a:t>
            </a:r>
            <a:endParaRPr lang="en-US" sz="1200" dirty="0"/>
          </a:p>
        </p:txBody>
      </p:sp>
      <p:sp>
        <p:nvSpPr>
          <p:cNvPr id="6" name="文字方塊 5"/>
          <p:cNvSpPr txBox="1"/>
          <p:nvPr/>
        </p:nvSpPr>
        <p:spPr>
          <a:xfrm>
            <a:off x="1752600" y="6324600"/>
            <a:ext cx="2057400" cy="369332"/>
          </a:xfrm>
          <a:prstGeom prst="rect">
            <a:avLst/>
          </a:prstGeom>
          <a:noFill/>
        </p:spPr>
        <p:txBody>
          <a:bodyPr wrap="square" rtlCol="0">
            <a:spAutoFit/>
          </a:bodyPr>
          <a:lstStyle/>
          <a:p>
            <a:r>
              <a:rPr lang="en-US" dirty="0" smtClean="0"/>
              <a:t>ngc6334</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 end </a:t>
            </a:r>
            <a:endParaRPr lang="en-US" dirty="0"/>
          </a:p>
        </p:txBody>
      </p:sp>
      <p:sp>
        <p:nvSpPr>
          <p:cNvPr id="3" name="內容版面配置區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t>A slide for reviewing other methods to probe B field strength</a:t>
            </a:r>
            <a:endParaRPr lang="en-US" dirty="0"/>
          </a:p>
        </p:txBody>
      </p:sp>
      <p:sp>
        <p:nvSpPr>
          <p:cNvPr id="3" name="內容版面配置區 2"/>
          <p:cNvSpPr>
            <a:spLocks noGrp="1"/>
          </p:cNvSpPr>
          <p:nvPr>
            <p:ph idx="1"/>
          </p:nvPr>
        </p:nvSpPr>
        <p:spPr/>
        <p:txBody>
          <a:bodyPr/>
          <a:lstStyle/>
          <a:p>
            <a:r>
              <a:rPr lang="en-US" dirty="0" smtClean="0"/>
              <a:t>1.Zeeman splitting method : Make use of magnetic moment of molecule </a:t>
            </a:r>
          </a:p>
          <a:p>
            <a:r>
              <a:rPr lang="en-US" dirty="0" smtClean="0"/>
              <a:t>Too weak to observe </a:t>
            </a:r>
          </a:p>
          <a:p>
            <a:endParaRPr lang="en-US" dirty="0" smtClean="0"/>
          </a:p>
          <a:p>
            <a:r>
              <a:rPr lang="en-US" dirty="0" smtClean="0"/>
              <a:t>2.Chandrasekhar-Fermi method </a:t>
            </a:r>
            <a:r>
              <a:rPr lang="en-US" sz="1800" dirty="0" smtClean="0"/>
              <a:t>(1953) </a:t>
            </a:r>
            <a:r>
              <a:rPr lang="en-US" dirty="0" smtClean="0"/>
              <a:t>: To find the mean field strength by angular dispersion</a:t>
            </a:r>
            <a:endParaRPr lang="en-US" sz="1800" dirty="0" smtClean="0"/>
          </a:p>
          <a:p>
            <a:r>
              <a:rPr lang="en-US" dirty="0" smtClean="0"/>
              <a:t>Result affected by many factor : turbulence , </a:t>
            </a:r>
            <a:r>
              <a:rPr lang="en-US" dirty="0" err="1" smtClean="0"/>
              <a:t>gravatation</a:t>
            </a:r>
            <a:r>
              <a:rPr lang="en-US" dirty="0" smtClean="0"/>
              <a:t> </a:t>
            </a:r>
            <a:r>
              <a:rPr lang="en-US" dirty="0" smtClean="0"/>
              <a:t>etc. </a:t>
            </a:r>
            <a:r>
              <a:rPr lang="en-US" sz="1800" dirty="0" smtClean="0"/>
              <a:t>(Hildebrand2009)</a:t>
            </a:r>
          </a:p>
          <a:p>
            <a:endParaRPr lang="en-US" sz="1800" dirty="0" smtClean="0"/>
          </a:p>
          <a:p>
            <a:pPr>
              <a:buNone/>
            </a:pPr>
            <a:endParaRPr lang="en-US" sz="1800"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p>
        </p:txBody>
      </p:sp>
      <p:sp>
        <p:nvSpPr>
          <p:cNvPr id="3" name="內容版面配置區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85800" y="2286000"/>
            <a:ext cx="6718300" cy="151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Abstract</a:t>
            </a:r>
            <a:endParaRPr lang="en-US" dirty="0"/>
          </a:p>
        </p:txBody>
      </p:sp>
      <p:sp>
        <p:nvSpPr>
          <p:cNvPr id="3" name="內容版面配置區 2"/>
          <p:cNvSpPr>
            <a:spLocks noGrp="1"/>
          </p:cNvSpPr>
          <p:nvPr>
            <p:ph idx="1"/>
          </p:nvPr>
        </p:nvSpPr>
        <p:spPr/>
        <p:txBody>
          <a:bodyPr>
            <a:normAutofit fontScale="92500" lnSpcReduction="20000"/>
          </a:bodyPr>
          <a:lstStyle/>
          <a:p>
            <a:r>
              <a:rPr lang="en-US" dirty="0" smtClean="0"/>
              <a:t>The Magnetic Field of star forming molecular cloud plays an important role on compressing the cloud and forming stars .Therefore it is important to study </a:t>
            </a:r>
            <a:r>
              <a:rPr lang="en-US" dirty="0" smtClean="0">
                <a:solidFill>
                  <a:srgbClr val="00B0F0"/>
                </a:solidFill>
              </a:rPr>
              <a:t>about the relationship between the magnetic field and the column density of molecular cloud</a:t>
            </a:r>
            <a:r>
              <a:rPr lang="en-US" dirty="0" smtClean="0"/>
              <a:t>. This report will present a simple method of determining the </a:t>
            </a:r>
            <a:r>
              <a:rPr lang="en-US" dirty="0" smtClean="0">
                <a:solidFill>
                  <a:srgbClr val="00B0F0"/>
                </a:solidFill>
              </a:rPr>
              <a:t>relative strength of magnetic field</a:t>
            </a:r>
            <a:r>
              <a:rPr lang="en-US" dirty="0" smtClean="0"/>
              <a:t> in a cloud by </a:t>
            </a:r>
            <a:r>
              <a:rPr lang="en-US" dirty="0" smtClean="0">
                <a:solidFill>
                  <a:srgbClr val="00B0F0"/>
                </a:solidFill>
              </a:rPr>
              <a:t>using polarization data</a:t>
            </a:r>
            <a:r>
              <a:rPr lang="en-US" dirty="0" smtClean="0"/>
              <a:t> from the Caltech sub millimeter observatory, this method is then used to </a:t>
            </a:r>
            <a:r>
              <a:rPr lang="en-US" dirty="0" smtClean="0">
                <a:solidFill>
                  <a:srgbClr val="00B0F0"/>
                </a:solidFill>
              </a:rPr>
              <a:t>verify the flux freezing </a:t>
            </a:r>
            <a:r>
              <a:rPr lang="en-US" dirty="0" smtClean="0"/>
              <a:t>condition of molecular cloud. Two source </a:t>
            </a:r>
            <a:r>
              <a:rPr lang="en-US" dirty="0" smtClean="0">
                <a:solidFill>
                  <a:srgbClr val="00B0F0"/>
                </a:solidFill>
              </a:rPr>
              <a:t>, NGC6334I and DR21</a:t>
            </a:r>
            <a:r>
              <a:rPr lang="en-US" dirty="0" smtClean="0"/>
              <a:t> is considered in this project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Theory : Dust grain alignment</a:t>
            </a:r>
            <a:endParaRPr lang="en-US" dirty="0">
              <a:solidFill>
                <a:schemeClr val="tx1"/>
              </a:solidFill>
            </a:endParaRPr>
          </a:p>
        </p:txBody>
      </p:sp>
      <p:sp>
        <p:nvSpPr>
          <p:cNvPr id="5" name="內容版面配置區 4"/>
          <p:cNvSpPr>
            <a:spLocks noGrp="1"/>
          </p:cNvSpPr>
          <p:nvPr>
            <p:ph idx="1"/>
          </p:nvPr>
        </p:nvSpPr>
        <p:spPr/>
        <p:txBody>
          <a:bodyPr/>
          <a:lstStyle/>
          <a:p>
            <a:r>
              <a:rPr lang="en-US" dirty="0" smtClean="0"/>
              <a:t>Another tracer for magnetic field </a:t>
            </a:r>
            <a:r>
              <a:rPr lang="en-US" b="1" dirty="0" smtClean="0"/>
              <a:t>direction</a:t>
            </a:r>
            <a:r>
              <a:rPr lang="en-US" dirty="0" smtClean="0"/>
              <a:t> </a:t>
            </a:r>
            <a:r>
              <a:rPr lang="en-US" b="1" dirty="0" smtClean="0"/>
              <a:t>perp. to line of sight</a:t>
            </a:r>
            <a:r>
              <a:rPr lang="en-US" dirty="0" smtClean="0"/>
              <a:t> </a:t>
            </a:r>
            <a:r>
              <a:rPr lang="en-US" sz="1800" dirty="0" smtClean="0"/>
              <a:t>(e.g. Hildebrand 1988, </a:t>
            </a:r>
            <a:r>
              <a:rPr lang="en-US" sz="1800" dirty="0" err="1" smtClean="0"/>
              <a:t>Lazarian</a:t>
            </a:r>
            <a:r>
              <a:rPr lang="en-US" sz="1800" dirty="0" smtClean="0"/>
              <a:t> 2000)</a:t>
            </a:r>
          </a:p>
          <a:p>
            <a:r>
              <a:rPr lang="en-US" dirty="0" smtClean="0"/>
              <a:t>Orientation of dust give </a:t>
            </a:r>
            <a:br>
              <a:rPr lang="en-US" dirty="0" smtClean="0"/>
            </a:br>
            <a:r>
              <a:rPr lang="en-US" dirty="0" smtClean="0"/>
              <a:t>polarization of light</a:t>
            </a:r>
          </a:p>
          <a:p>
            <a:r>
              <a:rPr lang="en-US" dirty="0" smtClean="0"/>
              <a:t>Make use of polarization</a:t>
            </a:r>
          </a:p>
          <a:p>
            <a:pPr>
              <a:buNone/>
            </a:pPr>
            <a:r>
              <a:rPr lang="en-US" dirty="0" smtClean="0"/>
              <a:t>   map</a:t>
            </a:r>
          </a:p>
          <a:p>
            <a:endParaRPr lang="en-US" dirty="0" smtClean="0"/>
          </a:p>
          <a:p>
            <a:endParaRPr lang="en-US" dirty="0" smtClean="0"/>
          </a:p>
        </p:txBody>
      </p:sp>
      <p:pic>
        <p:nvPicPr>
          <p:cNvPr id="6" name="Picture 2"/>
          <p:cNvPicPr>
            <a:picLocks noChangeAspect="1" noChangeArrowheads="1"/>
          </p:cNvPicPr>
          <p:nvPr/>
        </p:nvPicPr>
        <p:blipFill>
          <a:blip r:embed="rId3" cstate="print"/>
          <a:srcRect/>
          <a:stretch>
            <a:fillRect/>
          </a:stretch>
        </p:blipFill>
        <p:spPr bwMode="auto">
          <a:xfrm>
            <a:off x="5181600" y="3200400"/>
            <a:ext cx="3595048" cy="3534907"/>
          </a:xfrm>
          <a:prstGeom prst="rect">
            <a:avLst/>
          </a:prstGeom>
          <a:noFill/>
          <a:ln w="9525">
            <a:noFill/>
            <a:miter lim="800000"/>
            <a:headEnd/>
            <a:tailEnd/>
          </a:ln>
        </p:spPr>
      </p:pic>
      <p:sp>
        <p:nvSpPr>
          <p:cNvPr id="7" name="文字方塊 6"/>
          <p:cNvSpPr txBox="1"/>
          <p:nvPr/>
        </p:nvSpPr>
        <p:spPr>
          <a:xfrm>
            <a:off x="5715000" y="6642556"/>
            <a:ext cx="3124200" cy="215444"/>
          </a:xfrm>
          <a:prstGeom prst="rect">
            <a:avLst/>
          </a:prstGeom>
          <a:noFill/>
        </p:spPr>
        <p:txBody>
          <a:bodyPr wrap="square" rtlCol="0">
            <a:spAutoFit/>
          </a:bodyPr>
          <a:lstStyle/>
          <a:p>
            <a:r>
              <a:rPr lang="en-US" sz="800" dirty="0" smtClean="0"/>
              <a:t>http://www.uapress.arizona.edu/onlinebks/PPIV/chap09.pdf</a:t>
            </a:r>
            <a:endParaRPr lang="en-US" sz="800" dirty="0"/>
          </a:p>
        </p:txBody>
      </p:sp>
      <p:sp>
        <p:nvSpPr>
          <p:cNvPr id="9" name="文字方塊 8"/>
          <p:cNvSpPr txBox="1"/>
          <p:nvPr/>
        </p:nvSpPr>
        <p:spPr>
          <a:xfrm>
            <a:off x="1981200" y="5486400"/>
            <a:ext cx="2667000" cy="1200329"/>
          </a:xfrm>
          <a:prstGeom prst="rect">
            <a:avLst/>
          </a:prstGeom>
          <a:noFill/>
        </p:spPr>
        <p:txBody>
          <a:bodyPr wrap="square" rtlCol="0">
            <a:spAutoFit/>
          </a:bodyPr>
          <a:lstStyle/>
          <a:p>
            <a:r>
              <a:rPr lang="en-US" dirty="0" smtClean="0">
                <a:solidFill>
                  <a:srgbClr val="00B0F0"/>
                </a:solidFill>
              </a:rPr>
              <a:t>Compose of Si, Mg etc </a:t>
            </a:r>
          </a:p>
          <a:p>
            <a:r>
              <a:rPr lang="en-US" dirty="0" smtClean="0">
                <a:solidFill>
                  <a:srgbClr val="00B0F0"/>
                </a:solidFill>
              </a:rPr>
              <a:t>Paramagnetic </a:t>
            </a:r>
          </a:p>
          <a:p>
            <a:r>
              <a:rPr lang="en-US" dirty="0" smtClean="0">
                <a:solidFill>
                  <a:srgbClr val="00B0F0"/>
                </a:solidFill>
              </a:rPr>
              <a:t>Size ~ 10</a:t>
            </a:r>
            <a:r>
              <a:rPr lang="en-US" baseline="30000" dirty="0" smtClean="0">
                <a:solidFill>
                  <a:srgbClr val="00B0F0"/>
                </a:solidFill>
              </a:rPr>
              <a:t>-5</a:t>
            </a:r>
            <a:r>
              <a:rPr lang="en-US" dirty="0">
                <a:solidFill>
                  <a:srgbClr val="00B0F0"/>
                </a:solidFill>
              </a:rPr>
              <a:t> </a:t>
            </a:r>
            <a:r>
              <a:rPr lang="en-US" dirty="0" smtClean="0">
                <a:solidFill>
                  <a:srgbClr val="00B0F0"/>
                </a:solidFill>
              </a:rPr>
              <a:t>cm</a:t>
            </a:r>
          </a:p>
          <a:p>
            <a:endParaRPr lang="en-US" dirty="0"/>
          </a:p>
        </p:txBody>
      </p:sp>
      <p:cxnSp>
        <p:nvCxnSpPr>
          <p:cNvPr id="11" name="直線單箭頭接點 10"/>
          <p:cNvCxnSpPr/>
          <p:nvPr/>
        </p:nvCxnSpPr>
        <p:spPr>
          <a:xfrm flipV="1">
            <a:off x="4267200" y="4267201"/>
            <a:ext cx="1600200" cy="167639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Theory : Polarization map data </a:t>
            </a:r>
            <a:endParaRPr lang="en-US" dirty="0">
              <a:solidFill>
                <a:schemeClr val="tx1"/>
              </a:solidFill>
            </a:endParaRPr>
          </a:p>
        </p:txBody>
      </p:sp>
      <p:sp>
        <p:nvSpPr>
          <p:cNvPr id="3" name="內容版面配置區 2"/>
          <p:cNvSpPr>
            <a:spLocks noGrp="1"/>
          </p:cNvSpPr>
          <p:nvPr>
            <p:ph idx="1"/>
          </p:nvPr>
        </p:nvSpPr>
        <p:spPr/>
        <p:txBody>
          <a:bodyPr/>
          <a:lstStyle/>
          <a:p>
            <a:r>
              <a:rPr lang="en-US" dirty="0" smtClean="0"/>
              <a:t>Data is from 350 </a:t>
            </a:r>
            <a:r>
              <a:rPr lang="el-GR" dirty="0" smtClean="0"/>
              <a:t>μ</a:t>
            </a:r>
            <a:r>
              <a:rPr lang="en-US" dirty="0" smtClean="0"/>
              <a:t>m </a:t>
            </a:r>
            <a:r>
              <a:rPr lang="en-US" dirty="0" err="1" smtClean="0"/>
              <a:t>Polarimeter</a:t>
            </a:r>
            <a:r>
              <a:rPr lang="en-US" dirty="0" smtClean="0"/>
              <a:t>  at CSO (Hildebrand 2010)</a:t>
            </a:r>
          </a:p>
          <a:p>
            <a:r>
              <a:rPr lang="en-US" dirty="0" smtClean="0"/>
              <a:t>Data with degree of polarization </a:t>
            </a:r>
            <a:r>
              <a:rPr lang="en-US" i="1" dirty="0" smtClean="0"/>
              <a:t>P</a:t>
            </a:r>
            <a:r>
              <a:rPr lang="en-US" dirty="0" smtClean="0"/>
              <a:t> ≥3</a:t>
            </a:r>
            <a:r>
              <a:rPr lang="el-GR" i="1" dirty="0" smtClean="0"/>
              <a:t>σ</a:t>
            </a:r>
            <a:r>
              <a:rPr lang="en-US" i="1" baseline="-25000" dirty="0" smtClean="0"/>
              <a:t>p</a:t>
            </a:r>
            <a:endParaRPr lang="en-US" i="1" dirty="0"/>
          </a:p>
        </p:txBody>
      </p:sp>
      <p:pic>
        <p:nvPicPr>
          <p:cNvPr id="4" name="圖片 3" descr="cso_small.jpg"/>
          <p:cNvPicPr>
            <a:picLocks noChangeAspect="1"/>
          </p:cNvPicPr>
          <p:nvPr/>
        </p:nvPicPr>
        <p:blipFill>
          <a:blip r:embed="rId2" cstate="print"/>
          <a:stretch>
            <a:fillRect/>
          </a:stretch>
        </p:blipFill>
        <p:spPr>
          <a:xfrm>
            <a:off x="5181600" y="3625024"/>
            <a:ext cx="3782242" cy="2699576"/>
          </a:xfrm>
          <a:prstGeom prst="rect">
            <a:avLst/>
          </a:prstGeom>
        </p:spPr>
      </p:pic>
      <p:sp>
        <p:nvSpPr>
          <p:cNvPr id="5" name="文字方塊 4"/>
          <p:cNvSpPr txBox="1"/>
          <p:nvPr/>
        </p:nvSpPr>
        <p:spPr>
          <a:xfrm>
            <a:off x="5943600" y="6324600"/>
            <a:ext cx="2819400" cy="276999"/>
          </a:xfrm>
          <a:prstGeom prst="rect">
            <a:avLst/>
          </a:prstGeom>
          <a:noFill/>
        </p:spPr>
        <p:txBody>
          <a:bodyPr wrap="square" rtlCol="0">
            <a:spAutoFit/>
          </a:bodyPr>
          <a:lstStyle/>
          <a:p>
            <a:r>
              <a:rPr lang="en-US" sz="1200" dirty="0" smtClean="0"/>
              <a:t>http://cso.caltech.edu/</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Theory : </a:t>
            </a:r>
            <a:r>
              <a:rPr lang="en-US" i="1" dirty="0" smtClean="0"/>
              <a:t>B</a:t>
            </a:r>
            <a:r>
              <a:rPr lang="en-US" dirty="0" smtClean="0"/>
              <a:t>-</a:t>
            </a:r>
            <a:r>
              <a:rPr lang="el-GR" i="1" dirty="0" smtClean="0"/>
              <a:t>ρ</a:t>
            </a:r>
            <a:r>
              <a:rPr lang="el-GR" dirty="0" smtClean="0"/>
              <a:t> </a:t>
            </a:r>
            <a:r>
              <a:rPr lang="en-US" dirty="0" smtClean="0"/>
              <a:t>relation</a:t>
            </a:r>
            <a:endParaRPr lang="en-US" dirty="0"/>
          </a:p>
        </p:txBody>
      </p:sp>
      <p:sp>
        <p:nvSpPr>
          <p:cNvPr id="3" name="內容版面配置區 2"/>
          <p:cNvSpPr>
            <a:spLocks noGrp="1"/>
          </p:cNvSpPr>
          <p:nvPr>
            <p:ph idx="1"/>
          </p:nvPr>
        </p:nvSpPr>
        <p:spPr/>
        <p:txBody>
          <a:bodyPr/>
          <a:lstStyle/>
          <a:p>
            <a:r>
              <a:rPr lang="en-US" dirty="0" smtClean="0"/>
              <a:t>The governing equation : MHD!!!</a:t>
            </a:r>
          </a:p>
          <a:p>
            <a:endParaRPr lang="en-US" dirty="0" smtClean="0"/>
          </a:p>
          <a:p>
            <a:endParaRPr lang="en-US" dirty="0" smtClean="0"/>
          </a:p>
          <a:p>
            <a:r>
              <a:rPr lang="en-US" dirty="0" smtClean="0"/>
              <a:t>Define magnetic Reynolds number :</a:t>
            </a:r>
          </a:p>
          <a:p>
            <a:pPr>
              <a:buNone/>
            </a:pP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2286000" y="2743200"/>
            <a:ext cx="4395787" cy="965588"/>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362200" y="4419600"/>
            <a:ext cx="4343400" cy="1027249"/>
          </a:xfrm>
          <a:prstGeom prst="rect">
            <a:avLst/>
          </a:prstGeom>
          <a:noFill/>
          <a:ln w="9525">
            <a:noFill/>
            <a:miter lim="800000"/>
            <a:headEnd/>
            <a:tailEnd/>
          </a:ln>
        </p:spPr>
      </p:pic>
      <p:sp>
        <p:nvSpPr>
          <p:cNvPr id="8" name="文字方塊 7"/>
          <p:cNvSpPr txBox="1"/>
          <p:nvPr/>
        </p:nvSpPr>
        <p:spPr>
          <a:xfrm>
            <a:off x="6781800" y="3810000"/>
            <a:ext cx="1752600" cy="369332"/>
          </a:xfrm>
          <a:prstGeom prst="rect">
            <a:avLst/>
          </a:prstGeom>
          <a:noFill/>
        </p:spPr>
        <p:txBody>
          <a:bodyPr wrap="square" rtlCol="0">
            <a:spAutoFit/>
          </a:bodyPr>
          <a:lstStyle/>
          <a:p>
            <a:r>
              <a:rPr lang="en-US" dirty="0" smtClean="0">
                <a:solidFill>
                  <a:srgbClr val="00B0F0"/>
                </a:solidFill>
              </a:rPr>
              <a:t>velocity scale</a:t>
            </a:r>
            <a:endParaRPr lang="en-US" dirty="0">
              <a:solidFill>
                <a:srgbClr val="00B0F0"/>
              </a:solidFill>
            </a:endParaRPr>
          </a:p>
        </p:txBody>
      </p:sp>
      <p:sp>
        <p:nvSpPr>
          <p:cNvPr id="9" name="文字方塊 8"/>
          <p:cNvSpPr txBox="1"/>
          <p:nvPr/>
        </p:nvSpPr>
        <p:spPr>
          <a:xfrm>
            <a:off x="7239000" y="4343400"/>
            <a:ext cx="1752600" cy="369332"/>
          </a:xfrm>
          <a:prstGeom prst="rect">
            <a:avLst/>
          </a:prstGeom>
          <a:noFill/>
        </p:spPr>
        <p:txBody>
          <a:bodyPr wrap="square" rtlCol="0">
            <a:spAutoFit/>
          </a:bodyPr>
          <a:lstStyle/>
          <a:p>
            <a:r>
              <a:rPr lang="en-US" dirty="0" smtClean="0">
                <a:solidFill>
                  <a:srgbClr val="00B0F0"/>
                </a:solidFill>
              </a:rPr>
              <a:t>Length scale</a:t>
            </a:r>
            <a:endParaRPr lang="en-US" dirty="0">
              <a:solidFill>
                <a:srgbClr val="00B0F0"/>
              </a:solidFill>
            </a:endParaRPr>
          </a:p>
        </p:txBody>
      </p:sp>
      <p:sp>
        <p:nvSpPr>
          <p:cNvPr id="10" name="文字方塊 9"/>
          <p:cNvSpPr txBox="1"/>
          <p:nvPr/>
        </p:nvSpPr>
        <p:spPr>
          <a:xfrm>
            <a:off x="6553200" y="5638800"/>
            <a:ext cx="1676400" cy="646331"/>
          </a:xfrm>
          <a:prstGeom prst="rect">
            <a:avLst/>
          </a:prstGeom>
          <a:noFill/>
        </p:spPr>
        <p:txBody>
          <a:bodyPr wrap="square" rtlCol="0">
            <a:spAutoFit/>
          </a:bodyPr>
          <a:lstStyle/>
          <a:p>
            <a:r>
              <a:rPr lang="en-US" dirty="0" smtClean="0">
                <a:solidFill>
                  <a:srgbClr val="00B0F0"/>
                </a:solidFill>
              </a:rPr>
              <a:t>Magnetic diffusivity </a:t>
            </a:r>
            <a:endParaRPr lang="en-US" dirty="0">
              <a:solidFill>
                <a:srgbClr val="00B0F0"/>
              </a:solidFill>
            </a:endParaRPr>
          </a:p>
        </p:txBody>
      </p:sp>
      <p:cxnSp>
        <p:nvCxnSpPr>
          <p:cNvPr id="12" name="直線接點 11"/>
          <p:cNvCxnSpPr>
            <a:stCxn id="8" idx="1"/>
          </p:cNvCxnSpPr>
          <p:nvPr/>
        </p:nvCxnSpPr>
        <p:spPr>
          <a:xfrm flipH="1">
            <a:off x="6172200" y="3994666"/>
            <a:ext cx="609600" cy="34873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a:endCxn id="10" idx="1"/>
          </p:cNvCxnSpPr>
          <p:nvPr/>
        </p:nvCxnSpPr>
        <p:spPr>
          <a:xfrm>
            <a:off x="6400800" y="5486400"/>
            <a:ext cx="152400" cy="47556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a:stCxn id="9" idx="1"/>
          </p:cNvCxnSpPr>
          <p:nvPr/>
        </p:nvCxnSpPr>
        <p:spPr>
          <a:xfrm flipH="1">
            <a:off x="6553200" y="4528066"/>
            <a:ext cx="685800" cy="4393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Theory : </a:t>
            </a:r>
            <a:r>
              <a:rPr lang="en-US" i="1" dirty="0" smtClean="0"/>
              <a:t>B</a:t>
            </a:r>
            <a:r>
              <a:rPr lang="en-US" dirty="0" smtClean="0"/>
              <a:t>-</a:t>
            </a:r>
            <a:r>
              <a:rPr lang="el-GR" i="1" dirty="0" smtClean="0"/>
              <a:t>ρ</a:t>
            </a:r>
            <a:r>
              <a:rPr lang="el-GR" dirty="0" smtClean="0"/>
              <a:t> </a:t>
            </a:r>
            <a:r>
              <a:rPr lang="en-US" dirty="0" smtClean="0"/>
              <a:t>relation</a:t>
            </a:r>
            <a:endParaRPr lang="en-US" dirty="0"/>
          </a:p>
        </p:txBody>
      </p:sp>
      <p:sp>
        <p:nvSpPr>
          <p:cNvPr id="3" name="內容版面配置區 2"/>
          <p:cNvSpPr>
            <a:spLocks noGrp="1"/>
          </p:cNvSpPr>
          <p:nvPr>
            <p:ph idx="1"/>
          </p:nvPr>
        </p:nvSpPr>
        <p:spPr/>
        <p:txBody>
          <a:bodyPr/>
          <a:lstStyle/>
          <a:p>
            <a:r>
              <a:rPr lang="en-US" i="1" dirty="0" smtClean="0"/>
              <a:t>V ~ km/s ; L ~ parsec ; </a:t>
            </a:r>
            <a:r>
              <a:rPr lang="el-GR" i="1" dirty="0" smtClean="0">
                <a:solidFill>
                  <a:srgbClr val="FF0000"/>
                </a:solidFill>
              </a:rPr>
              <a:t>η</a:t>
            </a:r>
            <a:r>
              <a:rPr lang="en-US" i="1" dirty="0" smtClean="0">
                <a:solidFill>
                  <a:srgbClr val="FF0000"/>
                </a:solidFill>
              </a:rPr>
              <a:t> ~ unitary  </a:t>
            </a:r>
          </a:p>
          <a:p>
            <a:r>
              <a:rPr lang="en-US" i="1" dirty="0" err="1" smtClean="0"/>
              <a:t>R</a:t>
            </a:r>
            <a:r>
              <a:rPr lang="en-US" i="1" baseline="-25000" dirty="0" err="1" smtClean="0"/>
              <a:t>m</a:t>
            </a:r>
            <a:r>
              <a:rPr lang="en-US" i="1" baseline="-25000" dirty="0" smtClean="0"/>
              <a:t> </a:t>
            </a:r>
            <a:r>
              <a:rPr lang="en-US" i="1" dirty="0" smtClean="0"/>
              <a:t> &gt;&gt; </a:t>
            </a:r>
            <a:r>
              <a:rPr lang="en-US" dirty="0" smtClean="0"/>
              <a:t>1 , flux freezing condition </a:t>
            </a:r>
          </a:p>
          <a:p>
            <a:r>
              <a:rPr lang="en-US" dirty="0" smtClean="0"/>
              <a:t>Magnetic Field move as they are frozen in the plasma </a:t>
            </a:r>
          </a:p>
          <a:p>
            <a:endParaRPr lang="en-US" dirty="0" smtClean="0"/>
          </a:p>
          <a:p>
            <a:r>
              <a:rPr lang="en-US" dirty="0" smtClean="0"/>
              <a:t>parameterized as</a:t>
            </a:r>
            <a:endParaRPr lang="en-US" i="1" dirty="0" smtClean="0"/>
          </a:p>
          <a:p>
            <a:r>
              <a:rPr lang="en-US" dirty="0" smtClean="0"/>
              <a:t>Assuming uniform B field and quasi-spherical collapse ………..(ignore other effect)</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733800" y="4648200"/>
            <a:ext cx="1219200" cy="4283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Theory : </a:t>
            </a:r>
            <a:r>
              <a:rPr lang="en-US" i="1" dirty="0" smtClean="0"/>
              <a:t>B</a:t>
            </a:r>
            <a:r>
              <a:rPr lang="en-US" dirty="0" smtClean="0"/>
              <a:t>-</a:t>
            </a:r>
            <a:r>
              <a:rPr lang="el-GR" i="1" dirty="0" smtClean="0"/>
              <a:t>ρ</a:t>
            </a:r>
            <a:r>
              <a:rPr lang="el-GR" dirty="0" smtClean="0"/>
              <a:t> </a:t>
            </a:r>
            <a:r>
              <a:rPr lang="en-US" dirty="0" smtClean="0"/>
              <a:t>relation</a:t>
            </a:r>
            <a:endParaRPr lang="en-US" dirty="0"/>
          </a:p>
        </p:txBody>
      </p:sp>
      <p:sp>
        <p:nvSpPr>
          <p:cNvPr id="4" name="橢圓 3"/>
          <p:cNvSpPr/>
          <p:nvPr/>
        </p:nvSpPr>
        <p:spPr>
          <a:xfrm>
            <a:off x="838200" y="2819400"/>
            <a:ext cx="1295400" cy="1295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直線接點 9"/>
          <p:cNvCxnSpPr/>
          <p:nvPr/>
        </p:nvCxnSpPr>
        <p:spPr>
          <a:xfrm>
            <a:off x="19812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13716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16764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10668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429000" y="3048000"/>
            <a:ext cx="12954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線接點 32"/>
          <p:cNvCxnSpPr/>
          <p:nvPr/>
        </p:nvCxnSpPr>
        <p:spPr>
          <a:xfrm>
            <a:off x="45720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39624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42672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3657600" y="2514600"/>
            <a:ext cx="0" cy="194807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1066800" y="4876800"/>
            <a:ext cx="914400" cy="1295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手繪多邊形 46"/>
          <p:cNvSpPr/>
          <p:nvPr/>
        </p:nvSpPr>
        <p:spPr>
          <a:xfrm>
            <a:off x="1066800" y="4800601"/>
            <a:ext cx="152400" cy="1752600"/>
          </a:xfrm>
          <a:custGeom>
            <a:avLst/>
            <a:gdLst>
              <a:gd name="connsiteX0" fmla="*/ 43543 w 290286"/>
              <a:gd name="connsiteY0" fmla="*/ 0 h 2024743"/>
              <a:gd name="connsiteX1" fmla="*/ 283029 w 290286"/>
              <a:gd name="connsiteY1" fmla="*/ 881743 h 2024743"/>
              <a:gd name="connsiteX2" fmla="*/ 0 w 290286"/>
              <a:gd name="connsiteY2" fmla="*/ 2024743 h 2024743"/>
            </a:gdLst>
            <a:ahLst/>
            <a:cxnLst>
              <a:cxn ang="0">
                <a:pos x="connsiteX0" y="connsiteY0"/>
              </a:cxn>
              <a:cxn ang="0">
                <a:pos x="connsiteX1" y="connsiteY1"/>
              </a:cxn>
              <a:cxn ang="0">
                <a:pos x="connsiteX2" y="connsiteY2"/>
              </a:cxn>
            </a:cxnLst>
            <a:rect l="l" t="t" r="r" b="b"/>
            <a:pathLst>
              <a:path w="290286" h="2024743">
                <a:moveTo>
                  <a:pt x="43543" y="0"/>
                </a:moveTo>
                <a:cubicBezTo>
                  <a:pt x="166914" y="272143"/>
                  <a:pt x="290286" y="544286"/>
                  <a:pt x="283029" y="881743"/>
                </a:cubicBezTo>
                <a:cubicBezTo>
                  <a:pt x="275772" y="1219200"/>
                  <a:pt x="47171" y="1832429"/>
                  <a:pt x="0" y="202474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手繪多邊形 47"/>
          <p:cNvSpPr/>
          <p:nvPr/>
        </p:nvSpPr>
        <p:spPr>
          <a:xfrm flipH="1">
            <a:off x="1828800" y="4724401"/>
            <a:ext cx="152400" cy="1752599"/>
          </a:xfrm>
          <a:custGeom>
            <a:avLst/>
            <a:gdLst>
              <a:gd name="connsiteX0" fmla="*/ 43543 w 290286"/>
              <a:gd name="connsiteY0" fmla="*/ 0 h 2024743"/>
              <a:gd name="connsiteX1" fmla="*/ 283029 w 290286"/>
              <a:gd name="connsiteY1" fmla="*/ 881743 h 2024743"/>
              <a:gd name="connsiteX2" fmla="*/ 0 w 290286"/>
              <a:gd name="connsiteY2" fmla="*/ 2024743 h 2024743"/>
            </a:gdLst>
            <a:ahLst/>
            <a:cxnLst>
              <a:cxn ang="0">
                <a:pos x="connsiteX0" y="connsiteY0"/>
              </a:cxn>
              <a:cxn ang="0">
                <a:pos x="connsiteX1" y="connsiteY1"/>
              </a:cxn>
              <a:cxn ang="0">
                <a:pos x="connsiteX2" y="connsiteY2"/>
              </a:cxn>
            </a:cxnLst>
            <a:rect l="l" t="t" r="r" b="b"/>
            <a:pathLst>
              <a:path w="290286" h="2024743">
                <a:moveTo>
                  <a:pt x="43543" y="0"/>
                </a:moveTo>
                <a:cubicBezTo>
                  <a:pt x="166914" y="272143"/>
                  <a:pt x="290286" y="544286"/>
                  <a:pt x="283029" y="881743"/>
                </a:cubicBezTo>
                <a:cubicBezTo>
                  <a:pt x="275772" y="1219200"/>
                  <a:pt x="47171" y="1832429"/>
                  <a:pt x="0" y="202474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手繪多邊形 48"/>
          <p:cNvSpPr/>
          <p:nvPr/>
        </p:nvSpPr>
        <p:spPr>
          <a:xfrm>
            <a:off x="1295400" y="4724401"/>
            <a:ext cx="121918" cy="1752600"/>
          </a:xfrm>
          <a:custGeom>
            <a:avLst/>
            <a:gdLst>
              <a:gd name="connsiteX0" fmla="*/ 43543 w 290286"/>
              <a:gd name="connsiteY0" fmla="*/ 0 h 2024743"/>
              <a:gd name="connsiteX1" fmla="*/ 283029 w 290286"/>
              <a:gd name="connsiteY1" fmla="*/ 881743 h 2024743"/>
              <a:gd name="connsiteX2" fmla="*/ 0 w 290286"/>
              <a:gd name="connsiteY2" fmla="*/ 2024743 h 2024743"/>
            </a:gdLst>
            <a:ahLst/>
            <a:cxnLst>
              <a:cxn ang="0">
                <a:pos x="connsiteX0" y="connsiteY0"/>
              </a:cxn>
              <a:cxn ang="0">
                <a:pos x="connsiteX1" y="connsiteY1"/>
              </a:cxn>
              <a:cxn ang="0">
                <a:pos x="connsiteX2" y="connsiteY2"/>
              </a:cxn>
            </a:cxnLst>
            <a:rect l="l" t="t" r="r" b="b"/>
            <a:pathLst>
              <a:path w="290286" h="2024743">
                <a:moveTo>
                  <a:pt x="43543" y="0"/>
                </a:moveTo>
                <a:cubicBezTo>
                  <a:pt x="166914" y="272143"/>
                  <a:pt x="290286" y="544286"/>
                  <a:pt x="283029" y="881743"/>
                </a:cubicBezTo>
                <a:cubicBezTo>
                  <a:pt x="275772" y="1219200"/>
                  <a:pt x="47171" y="1832429"/>
                  <a:pt x="0" y="202474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手繪多邊形 49"/>
          <p:cNvSpPr/>
          <p:nvPr/>
        </p:nvSpPr>
        <p:spPr>
          <a:xfrm flipH="1">
            <a:off x="1600200" y="4724401"/>
            <a:ext cx="76200" cy="1752600"/>
          </a:xfrm>
          <a:custGeom>
            <a:avLst/>
            <a:gdLst>
              <a:gd name="connsiteX0" fmla="*/ 43543 w 290286"/>
              <a:gd name="connsiteY0" fmla="*/ 0 h 2024743"/>
              <a:gd name="connsiteX1" fmla="*/ 283029 w 290286"/>
              <a:gd name="connsiteY1" fmla="*/ 881743 h 2024743"/>
              <a:gd name="connsiteX2" fmla="*/ 0 w 290286"/>
              <a:gd name="connsiteY2" fmla="*/ 2024743 h 2024743"/>
            </a:gdLst>
            <a:ahLst/>
            <a:cxnLst>
              <a:cxn ang="0">
                <a:pos x="connsiteX0" y="connsiteY0"/>
              </a:cxn>
              <a:cxn ang="0">
                <a:pos x="connsiteX1" y="connsiteY1"/>
              </a:cxn>
              <a:cxn ang="0">
                <a:pos x="connsiteX2" y="connsiteY2"/>
              </a:cxn>
            </a:cxnLst>
            <a:rect l="l" t="t" r="r" b="b"/>
            <a:pathLst>
              <a:path w="290286" h="2024743">
                <a:moveTo>
                  <a:pt x="43543" y="0"/>
                </a:moveTo>
                <a:cubicBezTo>
                  <a:pt x="166914" y="272143"/>
                  <a:pt x="290286" y="544286"/>
                  <a:pt x="283029" y="881743"/>
                </a:cubicBezTo>
                <a:cubicBezTo>
                  <a:pt x="275772" y="1219200"/>
                  <a:pt x="47171" y="1832429"/>
                  <a:pt x="0" y="202474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向下箭號 50"/>
          <p:cNvSpPr/>
          <p:nvPr/>
        </p:nvSpPr>
        <p:spPr>
          <a:xfrm>
            <a:off x="3962400" y="2057400"/>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向下箭號 52"/>
          <p:cNvSpPr/>
          <p:nvPr/>
        </p:nvSpPr>
        <p:spPr>
          <a:xfrm flipV="1">
            <a:off x="3962400" y="4648200"/>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向右箭號 53"/>
          <p:cNvSpPr/>
          <p:nvPr/>
        </p:nvSpPr>
        <p:spPr>
          <a:xfrm>
            <a:off x="533400" y="5486400"/>
            <a:ext cx="381000" cy="2286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向右箭號 55"/>
          <p:cNvSpPr/>
          <p:nvPr/>
        </p:nvSpPr>
        <p:spPr>
          <a:xfrm flipH="1">
            <a:off x="2209800" y="5410200"/>
            <a:ext cx="381000" cy="2286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2" cstate="print"/>
          <a:srcRect/>
          <a:stretch>
            <a:fillRect/>
          </a:stretch>
        </p:blipFill>
        <p:spPr bwMode="auto">
          <a:xfrm>
            <a:off x="4648200" y="2057400"/>
            <a:ext cx="1478177" cy="552450"/>
          </a:xfrm>
          <a:prstGeom prst="rect">
            <a:avLst/>
          </a:prstGeom>
          <a:noFill/>
          <a:ln w="9525">
            <a:noFill/>
            <a:miter lim="800000"/>
            <a:headEnd/>
            <a:tailEnd/>
          </a:ln>
        </p:spPr>
      </p:pic>
      <p:sp>
        <p:nvSpPr>
          <p:cNvPr id="58" name="文字方塊 57"/>
          <p:cNvSpPr txBox="1"/>
          <p:nvPr/>
        </p:nvSpPr>
        <p:spPr>
          <a:xfrm>
            <a:off x="304800" y="1981200"/>
            <a:ext cx="1295400" cy="369332"/>
          </a:xfrm>
          <a:prstGeom prst="rect">
            <a:avLst/>
          </a:prstGeom>
          <a:noFill/>
        </p:spPr>
        <p:txBody>
          <a:bodyPr wrap="square" rtlCol="0">
            <a:spAutoFit/>
          </a:bodyPr>
          <a:lstStyle/>
          <a:p>
            <a:r>
              <a:rPr lang="en-US" dirty="0" smtClean="0">
                <a:solidFill>
                  <a:srgbClr val="00B0F0"/>
                </a:solidFill>
              </a:rPr>
              <a:t>B Field</a:t>
            </a:r>
            <a:endParaRPr lang="en-US" dirty="0">
              <a:solidFill>
                <a:srgbClr val="00B0F0"/>
              </a:solidFill>
            </a:endParaRPr>
          </a:p>
        </p:txBody>
      </p:sp>
      <p:cxnSp>
        <p:nvCxnSpPr>
          <p:cNvPr id="60" name="直線接點 59"/>
          <p:cNvCxnSpPr>
            <a:stCxn id="58" idx="2"/>
          </p:cNvCxnSpPr>
          <p:nvPr/>
        </p:nvCxnSpPr>
        <p:spPr>
          <a:xfrm>
            <a:off x="952500" y="2350532"/>
            <a:ext cx="419100" cy="878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2057400" y="2057400"/>
            <a:ext cx="1219200" cy="646331"/>
          </a:xfrm>
          <a:prstGeom prst="rect">
            <a:avLst/>
          </a:prstGeom>
          <a:noFill/>
        </p:spPr>
        <p:txBody>
          <a:bodyPr wrap="square" rtlCol="0">
            <a:spAutoFit/>
          </a:bodyPr>
          <a:lstStyle/>
          <a:p>
            <a:r>
              <a:rPr lang="en-US" dirty="0" smtClean="0">
                <a:solidFill>
                  <a:srgbClr val="00B0F0"/>
                </a:solidFill>
              </a:rPr>
              <a:t>Molecular Cloud</a:t>
            </a:r>
            <a:endParaRPr lang="en-US" dirty="0">
              <a:solidFill>
                <a:srgbClr val="00B0F0"/>
              </a:solidFill>
            </a:endParaRPr>
          </a:p>
        </p:txBody>
      </p:sp>
      <p:pic>
        <p:nvPicPr>
          <p:cNvPr id="6147" name="Picture 3"/>
          <p:cNvPicPr>
            <a:picLocks noChangeAspect="1" noChangeArrowheads="1"/>
          </p:cNvPicPr>
          <p:nvPr/>
        </p:nvPicPr>
        <p:blipFill>
          <a:blip r:embed="rId3" cstate="print"/>
          <a:srcRect/>
          <a:stretch>
            <a:fillRect/>
          </a:stretch>
        </p:blipFill>
        <p:spPr bwMode="auto">
          <a:xfrm>
            <a:off x="2362201" y="6019801"/>
            <a:ext cx="1262418" cy="457200"/>
          </a:xfrm>
          <a:prstGeom prst="rect">
            <a:avLst/>
          </a:prstGeom>
          <a:noFill/>
          <a:ln w="9525">
            <a:noFill/>
            <a:miter lim="800000"/>
            <a:headEnd/>
            <a:tailEnd/>
          </a:ln>
        </p:spPr>
      </p:pic>
      <p:sp>
        <p:nvSpPr>
          <p:cNvPr id="63" name="文字方塊 62"/>
          <p:cNvSpPr txBox="1"/>
          <p:nvPr/>
        </p:nvSpPr>
        <p:spPr>
          <a:xfrm>
            <a:off x="5029200" y="2971800"/>
            <a:ext cx="3886200" cy="646331"/>
          </a:xfrm>
          <a:prstGeom prst="rect">
            <a:avLst/>
          </a:prstGeom>
          <a:noFill/>
        </p:spPr>
        <p:txBody>
          <a:bodyPr wrap="square" rtlCol="0">
            <a:spAutoFit/>
          </a:bodyPr>
          <a:lstStyle/>
          <a:p>
            <a:r>
              <a:rPr lang="en-US" dirty="0" smtClean="0"/>
              <a:t>Combing compression on 3D :</a:t>
            </a:r>
          </a:p>
          <a:p>
            <a:endParaRPr lang="en-US" dirty="0"/>
          </a:p>
        </p:txBody>
      </p:sp>
      <p:cxnSp>
        <p:nvCxnSpPr>
          <p:cNvPr id="65" name="直線接點 64"/>
          <p:cNvCxnSpPr>
            <a:endCxn id="61" idx="2"/>
          </p:cNvCxnSpPr>
          <p:nvPr/>
        </p:nvCxnSpPr>
        <p:spPr>
          <a:xfrm flipV="1">
            <a:off x="2209800" y="2703731"/>
            <a:ext cx="457200" cy="72526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6149" name="Picture 5"/>
          <p:cNvPicPr>
            <a:picLocks noChangeAspect="1" noChangeArrowheads="1"/>
          </p:cNvPicPr>
          <p:nvPr/>
        </p:nvPicPr>
        <p:blipFill>
          <a:blip r:embed="rId4" cstate="print"/>
          <a:srcRect/>
          <a:stretch>
            <a:fillRect/>
          </a:stretch>
        </p:blipFill>
        <p:spPr bwMode="auto">
          <a:xfrm>
            <a:off x="5867400" y="3581400"/>
            <a:ext cx="1622121" cy="457200"/>
          </a:xfrm>
          <a:prstGeom prst="rect">
            <a:avLst/>
          </a:prstGeom>
          <a:noFill/>
          <a:ln w="9525">
            <a:noFill/>
            <a:miter lim="800000"/>
            <a:headEnd/>
            <a:tailEnd/>
          </a:ln>
        </p:spPr>
      </p:pic>
      <p:sp>
        <p:nvSpPr>
          <p:cNvPr id="68" name="矩形 67"/>
          <p:cNvSpPr/>
          <p:nvPr/>
        </p:nvSpPr>
        <p:spPr>
          <a:xfrm>
            <a:off x="5181600" y="4267200"/>
            <a:ext cx="2020105" cy="369332"/>
          </a:xfrm>
          <a:prstGeom prst="rect">
            <a:avLst/>
          </a:prstGeom>
        </p:spPr>
        <p:txBody>
          <a:bodyPr wrap="none">
            <a:spAutoFit/>
          </a:bodyPr>
          <a:lstStyle/>
          <a:p>
            <a:r>
              <a:rPr lang="en-US" dirty="0" smtClean="0"/>
              <a:t>Projection on sky:</a:t>
            </a:r>
          </a:p>
        </p:txBody>
      </p:sp>
      <p:pic>
        <p:nvPicPr>
          <p:cNvPr id="6150" name="Picture 6"/>
          <p:cNvPicPr>
            <a:picLocks noChangeAspect="1" noChangeArrowheads="1"/>
          </p:cNvPicPr>
          <p:nvPr/>
        </p:nvPicPr>
        <p:blipFill>
          <a:blip r:embed="rId5" cstate="print"/>
          <a:srcRect/>
          <a:stretch>
            <a:fillRect/>
          </a:stretch>
        </p:blipFill>
        <p:spPr bwMode="auto">
          <a:xfrm>
            <a:off x="5791200" y="4876800"/>
            <a:ext cx="1905000" cy="514865"/>
          </a:xfrm>
          <a:prstGeom prst="rect">
            <a:avLst/>
          </a:prstGeom>
          <a:noFill/>
          <a:ln w="9525">
            <a:noFill/>
            <a:miter lim="800000"/>
            <a:headEnd/>
            <a:tailEnd/>
          </a:ln>
        </p:spPr>
      </p:pic>
      <p:cxnSp>
        <p:nvCxnSpPr>
          <p:cNvPr id="71" name="直線接點 70"/>
          <p:cNvCxnSpPr/>
          <p:nvPr/>
        </p:nvCxnSpPr>
        <p:spPr>
          <a:xfrm flipH="1">
            <a:off x="5791200" y="5410200"/>
            <a:ext cx="228600" cy="762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4800600" y="6211669"/>
            <a:ext cx="1905000" cy="646331"/>
          </a:xfrm>
          <a:prstGeom prst="rect">
            <a:avLst/>
          </a:prstGeom>
          <a:noFill/>
        </p:spPr>
        <p:txBody>
          <a:bodyPr wrap="square" rtlCol="0">
            <a:spAutoFit/>
          </a:bodyPr>
          <a:lstStyle/>
          <a:p>
            <a:r>
              <a:rPr lang="en-US" dirty="0" smtClean="0">
                <a:solidFill>
                  <a:srgbClr val="00B0F0"/>
                </a:solidFill>
              </a:rPr>
              <a:t>B perp. to line of sight</a:t>
            </a:r>
            <a:endParaRPr lang="en-US" dirty="0">
              <a:solidFill>
                <a:srgbClr val="00B0F0"/>
              </a:solidFill>
            </a:endParaRPr>
          </a:p>
        </p:txBody>
      </p:sp>
      <p:sp>
        <p:nvSpPr>
          <p:cNvPr id="73" name="文字方塊 72"/>
          <p:cNvSpPr txBox="1"/>
          <p:nvPr/>
        </p:nvSpPr>
        <p:spPr>
          <a:xfrm>
            <a:off x="7010400" y="5791200"/>
            <a:ext cx="1905000" cy="369332"/>
          </a:xfrm>
          <a:prstGeom prst="rect">
            <a:avLst/>
          </a:prstGeom>
          <a:noFill/>
        </p:spPr>
        <p:txBody>
          <a:bodyPr wrap="square" rtlCol="0">
            <a:spAutoFit/>
          </a:bodyPr>
          <a:lstStyle/>
          <a:p>
            <a:r>
              <a:rPr lang="en-US" dirty="0" smtClean="0">
                <a:solidFill>
                  <a:srgbClr val="00B0F0"/>
                </a:solidFill>
              </a:rPr>
              <a:t>Column density</a:t>
            </a:r>
            <a:endParaRPr lang="en-US" dirty="0">
              <a:solidFill>
                <a:srgbClr val="00B0F0"/>
              </a:solidFill>
            </a:endParaRPr>
          </a:p>
        </p:txBody>
      </p:sp>
      <p:cxnSp>
        <p:nvCxnSpPr>
          <p:cNvPr id="74" name="直線接點 73"/>
          <p:cNvCxnSpPr>
            <a:endCxn id="73" idx="0"/>
          </p:cNvCxnSpPr>
          <p:nvPr/>
        </p:nvCxnSpPr>
        <p:spPr>
          <a:xfrm>
            <a:off x="6934200" y="5410200"/>
            <a:ext cx="1028700" cy="381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6934200" y="6248400"/>
            <a:ext cx="1676400" cy="461665"/>
          </a:xfrm>
          <a:prstGeom prst="rect">
            <a:avLst/>
          </a:prstGeom>
          <a:noFill/>
        </p:spPr>
        <p:txBody>
          <a:bodyPr wrap="square" rtlCol="0">
            <a:spAutoFit/>
          </a:bodyPr>
          <a:lstStyle/>
          <a:p>
            <a:r>
              <a:rPr lang="en-US" sz="1200" dirty="0" smtClean="0">
                <a:solidFill>
                  <a:srgbClr val="FF0000"/>
                </a:solidFill>
              </a:rPr>
              <a:t>Convention used in later slide</a:t>
            </a:r>
            <a:endParaRPr lang="en-US" sz="1200" dirty="0">
              <a:solidFill>
                <a:srgbClr val="FF0000"/>
              </a:solidFill>
            </a:endParaRPr>
          </a:p>
        </p:txBody>
      </p:sp>
      <p:cxnSp>
        <p:nvCxnSpPr>
          <p:cNvPr id="78" name="直線接點 77"/>
          <p:cNvCxnSpPr>
            <a:stCxn id="76" idx="0"/>
            <a:endCxn id="73" idx="2"/>
          </p:cNvCxnSpPr>
          <p:nvPr/>
        </p:nvCxnSpPr>
        <p:spPr>
          <a:xfrm flipV="1">
            <a:off x="7772400" y="6160532"/>
            <a:ext cx="190500" cy="87868"/>
          </a:xfrm>
          <a:prstGeom prst="line">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線接點 79"/>
          <p:cNvCxnSpPr>
            <a:stCxn id="76" idx="1"/>
            <a:endCxn id="72" idx="3"/>
          </p:cNvCxnSpPr>
          <p:nvPr/>
        </p:nvCxnSpPr>
        <p:spPr>
          <a:xfrm flipH="1">
            <a:off x="6705600" y="6479233"/>
            <a:ext cx="228600" cy="55602"/>
          </a:xfrm>
          <a:prstGeom prst="line">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Idea: finding relative field strength</a:t>
            </a:r>
            <a:endParaRPr lang="en-US" dirty="0"/>
          </a:p>
        </p:txBody>
      </p:sp>
      <p:sp>
        <p:nvSpPr>
          <p:cNvPr id="3" name="內容版面配置區 2"/>
          <p:cNvSpPr>
            <a:spLocks noGrp="1"/>
          </p:cNvSpPr>
          <p:nvPr>
            <p:ph idx="1"/>
          </p:nvPr>
        </p:nvSpPr>
        <p:spPr/>
        <p:txBody>
          <a:bodyPr/>
          <a:lstStyle/>
          <a:p>
            <a:r>
              <a:rPr lang="en-US" dirty="0" smtClean="0"/>
              <a:t>High school physics : the closer the field line , the stronger the field (taken as 1/r in this project)</a:t>
            </a:r>
          </a:p>
          <a:p>
            <a:endParaRPr lang="en-US" dirty="0" smtClean="0"/>
          </a:p>
          <a:p>
            <a:pPr>
              <a:buNone/>
            </a:pPr>
            <a:endParaRPr lang="en-US" dirty="0" smtClean="0"/>
          </a:p>
          <a:p>
            <a:r>
              <a:rPr lang="en-US" dirty="0" smtClean="0"/>
              <a:t>Connect the discrete polarization data to form field lines , and compare their normal distance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會">
  <a:themeElements>
    <a:clrScheme name="都會">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會">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4346</TotalTime>
  <Words>1220</Words>
  <Application>Microsoft Office PowerPoint</Application>
  <PresentationFormat>On-screen Show (4:3)</PresentationFormat>
  <Paragraphs>210</Paragraphs>
  <Slides>31</Slides>
  <Notes>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都會</vt:lpstr>
      <vt:lpstr>Finding Relative Magnetic Field strength of molecular cloud by using polarization data</vt:lpstr>
      <vt:lpstr>Motivation</vt:lpstr>
      <vt:lpstr>A slide for reviewing other methods to probe B field strength</vt:lpstr>
      <vt:lpstr>Theory : Dust grain alignment</vt:lpstr>
      <vt:lpstr>Theory : Polarization map data </vt:lpstr>
      <vt:lpstr>Theory : B-ρ relation</vt:lpstr>
      <vt:lpstr>Theory : B-ρ relation</vt:lpstr>
      <vt:lpstr>Theory : B-ρ relation</vt:lpstr>
      <vt:lpstr>Idea: finding relative field strength</vt:lpstr>
      <vt:lpstr>Method</vt:lpstr>
      <vt:lpstr>Method : A look on original data</vt:lpstr>
      <vt:lpstr>Method : A look on original data</vt:lpstr>
      <vt:lpstr>Method : Connecting vector </vt:lpstr>
      <vt:lpstr>Method : stroke parameter </vt:lpstr>
      <vt:lpstr>Method : detail of drawing line </vt:lpstr>
      <vt:lpstr>Method : Compare to column density data</vt:lpstr>
      <vt:lpstr>Method : Emission intensity Error </vt:lpstr>
      <vt:lpstr>Result and discussion</vt:lpstr>
      <vt:lpstr>PowerPoint Presentation</vt:lpstr>
      <vt:lpstr>PowerPoint Presentation</vt:lpstr>
      <vt:lpstr>Result : DR21 </vt:lpstr>
      <vt:lpstr>Result:NGC6334I </vt:lpstr>
      <vt:lpstr>Discussion :</vt:lpstr>
      <vt:lpstr>Next move …..</vt:lpstr>
      <vt:lpstr> Conclusion</vt:lpstr>
      <vt:lpstr>Reference</vt:lpstr>
      <vt:lpstr>Acknowledgment</vt:lpstr>
      <vt:lpstr>Q and A</vt:lpstr>
      <vt:lpstr>The end </vt:lpstr>
      <vt:lpstr>PowerPoint Presentation</vt:lpstr>
      <vt:lpstr>Abstract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Paros Kwan</dc:creator>
  <cp:lastModifiedBy>PHY326</cp:lastModifiedBy>
  <cp:revision>126</cp:revision>
  <dcterms:created xsi:type="dcterms:W3CDTF">2014-05-11T15:36:13Z</dcterms:created>
  <dcterms:modified xsi:type="dcterms:W3CDTF">2014-05-15T02:18:31Z</dcterms:modified>
</cp:coreProperties>
</file>