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304" r:id="rId12"/>
    <p:sldId id="273" r:id="rId13"/>
    <p:sldId id="274" r:id="rId14"/>
    <p:sldId id="276" r:id="rId15"/>
    <p:sldId id="277" r:id="rId16"/>
    <p:sldId id="278" r:id="rId17"/>
    <p:sldId id="279" r:id="rId18"/>
    <p:sldId id="299" r:id="rId19"/>
    <p:sldId id="300" r:id="rId20"/>
    <p:sldId id="305" r:id="rId21"/>
    <p:sldId id="303" r:id="rId22"/>
    <p:sldId id="284" r:id="rId23"/>
    <p:sldId id="285" r:id="rId24"/>
    <p:sldId id="286" r:id="rId25"/>
    <p:sldId id="287" r:id="rId26"/>
    <p:sldId id="293" r:id="rId27"/>
    <p:sldId id="294" r:id="rId28"/>
    <p:sldId id="282" r:id="rId29"/>
    <p:sldId id="295" r:id="rId30"/>
    <p:sldId id="296" r:id="rId31"/>
    <p:sldId id="297" r:id="rId32"/>
    <p:sldId id="307" r:id="rId33"/>
    <p:sldId id="292" r:id="rId34"/>
    <p:sldId id="302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>
        <p:scale>
          <a:sx n="70" d="100"/>
          <a:sy n="70" d="100"/>
        </p:scale>
        <p:origin x="-1944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EDCACD-6615-4245-9CFD-4074CD2D6E64}" type="datetimeFigureOut">
              <a:rPr lang="es-ES" smtClean="0"/>
              <a:t>20/05/2013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2E117E8-5AE0-4D8D-A6A8-C136F0A2463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BVC%20Movil%20-%20Project%20Charter.do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lanningpo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BVC%20Movil%20-%20Planning%20Poker.pdf" TargetMode="External"/><Relationship Id="rId2" Type="http://schemas.openxmlformats.org/officeDocument/2006/relationships/hyperlink" Target="BVC%20Movil%20-%20Product%20Backlog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BVC%20Movil%20-%20Taskboard.xls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urndown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BVC%20Movil%20-%20Riesgos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BVC Móvil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Hans Linderman</a:t>
            </a:r>
          </a:p>
          <a:p>
            <a:r>
              <a:rPr lang="es-CO" dirty="0" smtClean="0"/>
              <a:t>Juan Cuartas</a:t>
            </a:r>
            <a:endParaRPr lang="es-ES" dirty="0"/>
          </a:p>
        </p:txBody>
      </p:sp>
      <p:pic>
        <p:nvPicPr>
          <p:cNvPr id="1026" name="Picture 2" descr="C:\Users\Usuario\Desktop\BBC Mó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3289595" cy="11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2518" y="1124744"/>
            <a:ext cx="4320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/>
              <a:t>Presentación Proyecto Integrador</a:t>
            </a:r>
          </a:p>
          <a:p>
            <a:pPr algn="ctr"/>
            <a:r>
              <a:rPr lang="es-CO" sz="1600" dirty="0" smtClean="0"/>
              <a:t>Especialización en Desarrollo de Software</a:t>
            </a:r>
          </a:p>
          <a:p>
            <a:pPr algn="ctr"/>
            <a:r>
              <a:rPr lang="es-CO" sz="1600" dirty="0" smtClean="0"/>
              <a:t>Universidad EAFIT</a:t>
            </a:r>
          </a:p>
          <a:p>
            <a:pPr algn="ctr"/>
            <a:r>
              <a:rPr lang="es-CO" sz="1600" dirty="0" smtClean="0"/>
              <a:t>21/05/2013</a:t>
            </a:r>
            <a:endParaRPr lang="es-E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5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Interesados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73692"/>
              </p:ext>
            </p:extLst>
          </p:nvPr>
        </p:nvGraphicFramePr>
        <p:xfrm>
          <a:off x="1115616" y="1556792"/>
          <a:ext cx="7012483" cy="3096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111"/>
                <a:gridCol w="4939372"/>
              </a:tblGrid>
              <a:tr h="560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Interesado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Estrategia Gestión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234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Firmas comisionistas</a:t>
                      </a:r>
                      <a:endParaRPr lang="es-CO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Invitación presentación del proyecto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Invitación reuniones de avance del proyecto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Invitación prueba piloto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01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Usuario líder</a:t>
                      </a:r>
                      <a:endParaRPr lang="es-CO" sz="16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Acceso portal del proyecto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Reuniones para la validación del producto</a:t>
                      </a:r>
                      <a:endParaRPr lang="es-CO" sz="14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Invitación reuniones de avance del proyecto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Traders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400" dirty="0">
                          <a:effectLst/>
                        </a:rPr>
                        <a:t>Invitación reuniones de elicitación de requisitos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Project Charter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CO" dirty="0" smtClean="0"/>
              <a:t>Se adjunta el Project Carter:</a:t>
            </a:r>
          </a:p>
          <a:p>
            <a:endParaRPr lang="es-CO" dirty="0"/>
          </a:p>
          <a:p>
            <a:r>
              <a:rPr lang="es-CO" dirty="0">
                <a:hlinkClick r:id="rId2" action="ppaction://hlinkfile"/>
              </a:rPr>
              <a:t>BVC Movil - Project Charter.doc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josecarr\Desktop\ORGANIGRA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036000" cy="508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 Título"/>
          <p:cNvSpPr txBox="1">
            <a:spLocks/>
          </p:cNvSpPr>
          <p:nvPr/>
        </p:nvSpPr>
        <p:spPr>
          <a:xfrm>
            <a:off x="1031347" y="908720"/>
            <a:ext cx="7024744" cy="68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Organización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Recursos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53584"/>
              </p:ext>
            </p:extLst>
          </p:nvPr>
        </p:nvGraphicFramePr>
        <p:xfrm>
          <a:off x="1115617" y="1556792"/>
          <a:ext cx="6940473" cy="4620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413"/>
                <a:gridCol w="3683210"/>
                <a:gridCol w="1323850"/>
              </a:tblGrid>
              <a:tr h="298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Categoría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Ítems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Valor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12974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Equipos de </a:t>
                      </a:r>
                      <a:r>
                        <a:rPr lang="es-ES" sz="1400" dirty="0" smtClean="0">
                          <a:effectLst/>
                        </a:rPr>
                        <a:t>cómputo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x 2</a:t>
                      </a:r>
                      <a:r>
                        <a:rPr lang="es-ES" sz="1200" baseline="0" dirty="0" smtClean="0">
                          <a:effectLst/>
                        </a:rPr>
                        <a:t> equipos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Procesador Intel i7 960 3.7 Ghz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Memoria RAM de 6 Gb.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D.D SATA III 1 Tb.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Monitor de 23” LED Samsung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>
                          <a:effectLst/>
                        </a:rPr>
                        <a:t>$ 6.000.000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76483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Dispositivos móviles para pruebas</a:t>
                      </a:r>
                      <a:r>
                        <a:rPr lang="es-ES" sz="1400" dirty="0" smtClean="0">
                          <a:effectLst/>
                        </a:rPr>
                        <a:t>: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Android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BlackBerry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iOS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>
                          <a:effectLst/>
                        </a:rPr>
                        <a:t>$1.500.000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12974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Licencias de Software</a:t>
                      </a:r>
                      <a:r>
                        <a:rPr lang="es-ES" sz="1400" dirty="0" smtClean="0">
                          <a:effectLst/>
                        </a:rPr>
                        <a:t>: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Netbeans 7.2.1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Postgres 9.3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GlassFish 3.1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effectLst/>
                        </a:rPr>
                        <a:t>NodeJS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The M-Project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$ 0.0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7339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Infraestructura </a:t>
                      </a:r>
                      <a:r>
                        <a:rPr lang="es-ES" sz="1400" dirty="0" smtClean="0">
                          <a:effectLst/>
                        </a:rPr>
                        <a:t>en </a:t>
                      </a:r>
                      <a:r>
                        <a:rPr lang="es-ES" sz="1400" dirty="0">
                          <a:effectLst/>
                        </a:rPr>
                        <a:t>la nube</a:t>
                      </a:r>
                      <a:r>
                        <a:rPr lang="es-ES" sz="1400" dirty="0" smtClean="0">
                          <a:effectLst/>
                        </a:rPr>
                        <a:t>: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Web Hosting dedicado por 1 año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Base de datos dedicado por 1 año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$ 20’000.000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Recursos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536"/>
              </p:ext>
            </p:extLst>
          </p:nvPr>
        </p:nvGraphicFramePr>
        <p:xfrm>
          <a:off x="1115617" y="1556792"/>
          <a:ext cx="6940473" cy="3991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413"/>
                <a:gridCol w="3683210"/>
                <a:gridCol w="1323850"/>
              </a:tblGrid>
              <a:tr h="2988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Categoría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Ítems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Valor</a:t>
                      </a:r>
                      <a:endParaRPr lang="es-CO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9973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Pagos de inscripción tiendas de aplicaciones</a:t>
                      </a:r>
                      <a:r>
                        <a:rPr lang="es-ES" sz="1400" dirty="0" smtClean="0">
                          <a:effectLst/>
                        </a:rPr>
                        <a:t>: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Google Play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Apps Store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$200.000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Publicidad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Facebook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$3’000.000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6404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Recursos</a:t>
                      </a:r>
                      <a:r>
                        <a:rPr lang="es-ES" sz="1400" dirty="0" smtClean="0">
                          <a:effectLst/>
                        </a:rPr>
                        <a:t>: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Hans Parra (Tiempo Desarrollo Proyecto)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Juan Cuartas (Tiempo Desarrollo Proyecto)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$10.000.000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9361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Gastos </a:t>
                      </a:r>
                      <a:r>
                        <a:rPr lang="es-ES" sz="1400" dirty="0" smtClean="0">
                          <a:effectLst/>
                        </a:rPr>
                        <a:t>Varios</a:t>
                      </a:r>
                      <a:endParaRPr lang="es-CO" sz="1400" dirty="0">
                        <a:effectLst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Papelería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Servicios Públicos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</a:rPr>
                        <a:t>Transportes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dirty="0" smtClean="0">
                          <a:effectLst/>
                        </a:rPr>
                        <a:t>$2.000.000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  <a:tr h="3600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Total</a:t>
                      </a:r>
                      <a:endParaRPr lang="es-CO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effectLst/>
                        </a:rPr>
                        <a:t>$ 42.700.000</a:t>
                      </a:r>
                      <a:endParaRPr lang="es-CO" sz="12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2891" marR="3289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1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Product vision task board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josecarr\Desktop\ProductVisionTask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81888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300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Visual story map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01059"/>
              </p:ext>
            </p:extLst>
          </p:nvPr>
        </p:nvGraphicFramePr>
        <p:xfrm>
          <a:off x="611560" y="1268760"/>
          <a:ext cx="7920888" cy="5112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792088"/>
                <a:gridCol w="792089"/>
                <a:gridCol w="792089"/>
                <a:gridCol w="792089"/>
                <a:gridCol w="792089"/>
                <a:gridCol w="792089"/>
                <a:gridCol w="792089"/>
                <a:gridCol w="792089"/>
                <a:gridCol w="792089"/>
              </a:tblGrid>
              <a:tr h="434121">
                <a:tc>
                  <a:txBody>
                    <a:bodyPr/>
                    <a:lstStyle/>
                    <a:p>
                      <a:pPr algn="l" fontAlgn="b"/>
                      <a:endParaRPr lang="es-CO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Portafolios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Compras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Ventas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 smtClean="0">
                          <a:effectLst/>
                        </a:rPr>
                        <a:t>Depósitos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Retiros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Repos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Dividendos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Balance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Acciones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</a:tr>
              <a:tr h="607768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Release 1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Crear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portafolio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Crear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orden </a:t>
                      </a:r>
                      <a:r>
                        <a:rPr lang="es-CO" sz="900" u="none" strike="noStrike" dirty="0">
                          <a:effectLst/>
                        </a:rPr>
                        <a:t>de compra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Adicionar </a:t>
                      </a:r>
                      <a:r>
                        <a:rPr lang="es-CO" sz="900" u="none" strike="noStrike" dirty="0" smtClean="0">
                          <a:effectLst/>
                        </a:rPr>
                        <a:t>depósito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Adicionar retiro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Compras</a:t>
                      </a:r>
                      <a:r>
                        <a:rPr lang="es-CO" sz="900" u="none" strike="noStrike" dirty="0">
                          <a:effectLst/>
                        </a:rPr>
                        <a:t>, </a:t>
                      </a:r>
                      <a:r>
                        <a:rPr lang="es-CO" sz="900" u="none" strike="noStrike" dirty="0" smtClean="0">
                          <a:effectLst/>
                        </a:rPr>
                        <a:t>depósitos </a:t>
                      </a:r>
                      <a:r>
                        <a:rPr lang="es-CO" sz="900" u="none" strike="noStrike" dirty="0">
                          <a:effectLst/>
                        </a:rPr>
                        <a:t>y retiros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Consultar acciones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  <a:tr h="43412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portafolios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órdenes de compra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</a:t>
                      </a:r>
                      <a:r>
                        <a:rPr lang="es-CO" sz="900" u="none" strike="noStrike" dirty="0" smtClean="0">
                          <a:effectLst/>
                        </a:rPr>
                        <a:t>depósitos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retiros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</a:tr>
              <a:tr h="781417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Release 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Crear </a:t>
                      </a:r>
                      <a:r>
                        <a:rPr lang="es-CO" sz="900" u="none" strike="noStrike" dirty="0" smtClean="0">
                          <a:effectLst/>
                        </a:rPr>
                        <a:t>orden </a:t>
                      </a:r>
                      <a:r>
                        <a:rPr lang="es-CO" sz="900" u="none" strike="noStrike" dirty="0">
                          <a:effectLst/>
                        </a:rPr>
                        <a:t>de venta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Enrepar acciones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Compras</a:t>
                      </a:r>
                      <a:r>
                        <a:rPr lang="es-CO" sz="900" u="none" strike="noStrike" dirty="0">
                          <a:effectLst/>
                        </a:rPr>
                        <a:t>, </a:t>
                      </a:r>
                      <a:r>
                        <a:rPr lang="es-CO" sz="900" u="none" strike="noStrike" dirty="0" smtClean="0">
                          <a:effectLst/>
                        </a:rPr>
                        <a:t>depósitos, </a:t>
                      </a:r>
                      <a:r>
                        <a:rPr lang="es-CO" sz="900" u="none" strike="noStrike" dirty="0">
                          <a:effectLst/>
                        </a:rPr>
                        <a:t>retiros, ventas y repos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  <a:tr h="415506">
                <a:tc vMerge="1"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órdenes de venta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repos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  <a:tr h="973679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Release 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Editar portafolios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Editar órdenes de compra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Editar órdenes de venta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Editar depósitos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Editar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retiros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Desenrepar acciones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Generar dividendos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Compras</a:t>
                      </a:r>
                      <a:r>
                        <a:rPr lang="es-CO" sz="900" u="none" strike="noStrike" dirty="0">
                          <a:effectLst/>
                        </a:rPr>
                        <a:t>, </a:t>
                      </a:r>
                      <a:r>
                        <a:rPr lang="es-CO" sz="900" u="none" strike="noStrike" dirty="0" smtClean="0">
                          <a:effectLst/>
                        </a:rPr>
                        <a:t>depósitos, </a:t>
                      </a:r>
                      <a:r>
                        <a:rPr lang="es-CO" sz="900" u="none" strike="noStrike" dirty="0">
                          <a:effectLst/>
                        </a:rPr>
                        <a:t>retiros, ventas, repos y dividendos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  <a:tr h="3375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 dirty="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Listar dividendos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endParaRPr lang="es-CO" sz="900"/>
                    </a:p>
                  </a:txBody>
                  <a:tcPr marL="5648" marR="5648" marT="5648" marB="0"/>
                </a:tc>
              </a:tr>
              <a:tr h="56419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Release 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portafolios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órdenes de compra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órdenes de venta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depósitos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retiros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</a:t>
                      </a:r>
                      <a:endParaRPr lang="es-CO" sz="9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repos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Eliminar dividendos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  <a:tr h="56419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Release 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900" u="none" strike="noStrike" dirty="0">
                          <a:effectLst/>
                        </a:rPr>
                        <a:t>Sincronizar </a:t>
                      </a:r>
                      <a:r>
                        <a:rPr lang="es-CO" sz="900" u="none" strike="noStrike" dirty="0" smtClean="0">
                          <a:effectLst/>
                        </a:rPr>
                        <a:t>portafolios </a:t>
                      </a:r>
                    </a:p>
                    <a:p>
                      <a:pPr algn="l" fontAlgn="b"/>
                      <a:r>
                        <a:rPr lang="es-CO" sz="900" u="none" strike="noStrike" dirty="0" smtClean="0">
                          <a:effectLst/>
                        </a:rPr>
                        <a:t>en </a:t>
                      </a:r>
                      <a:r>
                        <a:rPr lang="es-CO" sz="900" u="none" strike="noStrike" dirty="0">
                          <a:effectLst/>
                        </a:rPr>
                        <a:t>la nube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  <a:tc>
                  <a:txBody>
                    <a:bodyPr/>
                    <a:lstStyle/>
                    <a:p>
                      <a:pPr algn="l" fontAlgn="b"/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48" marR="5648" marT="5648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4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Artefactos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Diagrama Componentes</a:t>
            </a:r>
          </a:p>
          <a:p>
            <a:r>
              <a:rPr lang="es-CO" dirty="0"/>
              <a:t>Diagrama Despliegue</a:t>
            </a:r>
          </a:p>
          <a:p>
            <a:r>
              <a:rPr lang="es-CO" dirty="0"/>
              <a:t>Modelo Dominio</a:t>
            </a:r>
          </a:p>
          <a:p>
            <a:r>
              <a:rPr lang="es-CO" dirty="0"/>
              <a:t>Diagrama de Clases</a:t>
            </a:r>
          </a:p>
          <a:p>
            <a:r>
              <a:rPr lang="es-CO" dirty="0"/>
              <a:t>Modelo de Patrones</a:t>
            </a:r>
          </a:p>
          <a:p>
            <a:r>
              <a:rPr lang="es-CO" dirty="0"/>
              <a:t>Alternativas de Solución</a:t>
            </a:r>
          </a:p>
          <a:p>
            <a:r>
              <a:rPr lang="es-CO" dirty="0"/>
              <a:t>Casos de Prueba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Sprint Planning </a:t>
            </a:r>
            <a:r>
              <a:rPr lang="es-CO" dirty="0"/>
              <a:t>M</a:t>
            </a:r>
            <a:r>
              <a:rPr lang="es-CO" dirty="0" smtClean="0"/>
              <a:t>eeting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</a:t>
            </a:r>
            <a:r>
              <a:rPr lang="es-CO" dirty="0" smtClean="0"/>
              <a:t>Product Owner preparará </a:t>
            </a:r>
            <a:r>
              <a:rPr lang="es-CO" dirty="0"/>
              <a:t>el </a:t>
            </a:r>
            <a:r>
              <a:rPr lang="es-CO" dirty="0" smtClean="0"/>
              <a:t>Product </a:t>
            </a:r>
            <a:r>
              <a:rPr lang="es-CO" dirty="0"/>
              <a:t>Backlog antes de la </a:t>
            </a:r>
            <a:r>
              <a:rPr lang="es-CO" dirty="0" smtClean="0"/>
              <a:t>reunión.</a:t>
            </a:r>
          </a:p>
          <a:p>
            <a:r>
              <a:rPr lang="es-CO" dirty="0" smtClean="0"/>
              <a:t>El Equipo seleccionará los elementos del Product Backlog del próximo entregable.</a:t>
            </a:r>
          </a:p>
          <a:p>
            <a:r>
              <a:rPr lang="es-CO" dirty="0" smtClean="0"/>
              <a:t>El Product Owner aprueba los elementos que harán parte del Sprint.</a:t>
            </a:r>
          </a:p>
          <a:p>
            <a:r>
              <a:rPr lang="es-CO" dirty="0" smtClean="0"/>
              <a:t>El Equipo produce el Sprint Backlog: tareas, estimaciones y asignaciones.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Sprint Planning </a:t>
            </a:r>
            <a:r>
              <a:rPr lang="es-CO" dirty="0"/>
              <a:t>M</a:t>
            </a:r>
            <a:r>
              <a:rPr lang="es-CO" dirty="0" smtClean="0"/>
              <a:t>eeting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2000" dirty="0" smtClean="0"/>
              <a:t>Herramienta utilizada para el Planning Poker:</a:t>
            </a:r>
          </a:p>
          <a:p>
            <a:pPr marL="68580" indent="0">
              <a:buNone/>
            </a:pP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www.planningpoker.com</a:t>
            </a:r>
            <a:endParaRPr lang="es-CO" dirty="0" smtClean="0"/>
          </a:p>
          <a:p>
            <a:pPr marL="68580" indent="0">
              <a:buNone/>
            </a:pP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97795"/>
            <a:ext cx="6192688" cy="2507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3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Problema / Oportunidad</a:t>
            </a:r>
            <a:br>
              <a:rPr lang="es-CO" dirty="0" smtClean="0"/>
            </a:br>
            <a:r>
              <a:rPr lang="es-CO" dirty="0" smtClean="0">
                <a:solidFill>
                  <a:schemeClr val="tx1"/>
                </a:solidFill>
              </a:rPr>
              <a:t>Contexto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Existen soluciones en la nube, y soluciones móviles para administrar portafolios de inversión en la bolsa.</a:t>
            </a:r>
          </a:p>
          <a:p>
            <a:pPr marL="68580" indent="0">
              <a:buNone/>
            </a:pPr>
            <a:endParaRPr lang="es-CO" dirty="0" smtClean="0"/>
          </a:p>
          <a:p>
            <a:r>
              <a:rPr lang="es-CO" dirty="0" smtClean="0"/>
              <a:t>Estas soluciones se conectan con los principales </a:t>
            </a:r>
            <a:r>
              <a:rPr lang="es-CO" dirty="0"/>
              <a:t>mercados </a:t>
            </a:r>
            <a:r>
              <a:rPr lang="es-CO" dirty="0" smtClean="0"/>
              <a:t>financieros para mostrar información en tiempo real.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Sprint Planning </a:t>
            </a:r>
            <a:r>
              <a:rPr lang="es-CO" dirty="0"/>
              <a:t>M</a:t>
            </a:r>
            <a:r>
              <a:rPr lang="es-CO" dirty="0" smtClean="0"/>
              <a:t>eeting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CO" dirty="0" smtClean="0"/>
              <a:t>Se adjunta el Product Backlog, y la estimación mediante Planning Poker:</a:t>
            </a:r>
          </a:p>
          <a:p>
            <a:endParaRPr lang="es-CO" dirty="0"/>
          </a:p>
          <a:p>
            <a:r>
              <a:rPr lang="es-CO" dirty="0" smtClean="0">
                <a:hlinkClick r:id="rId2" action="ppaction://hlinkfile"/>
              </a:rPr>
              <a:t>BVC </a:t>
            </a:r>
            <a:r>
              <a:rPr lang="es-CO" dirty="0">
                <a:hlinkClick r:id="rId2" action="ppaction://hlinkfile"/>
              </a:rPr>
              <a:t>Movil - Product </a:t>
            </a:r>
            <a:r>
              <a:rPr lang="es-CO" dirty="0" smtClean="0">
                <a:hlinkClick r:id="rId2" action="ppaction://hlinkfile"/>
              </a:rPr>
              <a:t>Backlog.xlsx</a:t>
            </a:r>
            <a:endParaRPr lang="es-CO" dirty="0" smtClean="0"/>
          </a:p>
          <a:p>
            <a:r>
              <a:rPr lang="es-CO" dirty="0">
                <a:hlinkClick r:id="rId3" action="ppaction://hlinkfile"/>
              </a:rPr>
              <a:t>BVC Movil - </a:t>
            </a:r>
            <a:r>
              <a:rPr lang="es-CO" dirty="0" smtClean="0">
                <a:hlinkClick r:id="rId3" action="ppaction://hlinkfile"/>
              </a:rPr>
              <a:t>Planning </a:t>
            </a:r>
            <a:r>
              <a:rPr lang="es-CO" dirty="0">
                <a:hlinkClick r:id="rId3" action="ppaction://hlinkfile"/>
              </a:rPr>
              <a:t>Poker.pdf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Taskboard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CO" dirty="0" smtClean="0"/>
              <a:t>Se adjunta el taskboard:</a:t>
            </a:r>
          </a:p>
          <a:p>
            <a:endParaRPr lang="es-CO" dirty="0"/>
          </a:p>
          <a:p>
            <a:r>
              <a:rPr lang="es-CO" dirty="0">
                <a:hlinkClick r:id="rId2" action="ppaction://hlinkfile"/>
              </a:rPr>
              <a:t>BVC Movil - Taskboard.xlsx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1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795178"/>
            <a:ext cx="7024744" cy="162571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Estrategia de aseguramiento y control de la calidad</a:t>
            </a:r>
            <a:br>
              <a:rPr lang="es-CO" sz="3200" dirty="0" smtClean="0"/>
            </a:br>
            <a:r>
              <a:rPr lang="es-CO" sz="3200" dirty="0" smtClean="0">
                <a:solidFill>
                  <a:schemeClr val="tx1"/>
                </a:solidFill>
              </a:rPr>
              <a:t>Gestión de requisitos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728335"/>
            <a:ext cx="6777317" cy="3508977"/>
          </a:xfrm>
        </p:spPr>
        <p:txBody>
          <a:bodyPr>
            <a:normAutofit/>
          </a:bodyPr>
          <a:lstStyle/>
          <a:p>
            <a:r>
              <a:rPr lang="es-CO" sz="2000" dirty="0" smtClean="0"/>
              <a:t>Identificación de artefactos</a:t>
            </a:r>
          </a:p>
          <a:p>
            <a:r>
              <a:rPr lang="es-CO" sz="2000" dirty="0" smtClean="0"/>
              <a:t>Creación de la lista de chequeo por requisitos</a:t>
            </a:r>
          </a:p>
          <a:p>
            <a:r>
              <a:rPr lang="es-CO" sz="2000" dirty="0" smtClean="0"/>
              <a:t>Verificación características de los requisitos</a:t>
            </a:r>
          </a:p>
          <a:p>
            <a:r>
              <a:rPr lang="es-CO" sz="2000" dirty="0" smtClean="0"/>
              <a:t>Revisiones informales</a:t>
            </a:r>
          </a:p>
          <a:p>
            <a:r>
              <a:rPr lang="es-CO" sz="2000" dirty="0" smtClean="0"/>
              <a:t>Gestión de no conformidades (Correctivas, Preventivas y de Mejora)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708920"/>
            <a:ext cx="6777317" cy="3508977"/>
          </a:xfrm>
        </p:spPr>
        <p:txBody>
          <a:bodyPr>
            <a:normAutofit/>
          </a:bodyPr>
          <a:lstStyle/>
          <a:p>
            <a:r>
              <a:rPr lang="es-CO" sz="2000" dirty="0" smtClean="0"/>
              <a:t>Creación de la lista de chequeo de casos de uso</a:t>
            </a:r>
          </a:p>
          <a:p>
            <a:r>
              <a:rPr lang="es-CO" sz="2000" dirty="0" smtClean="0"/>
              <a:t>Verificación casos de uso</a:t>
            </a:r>
          </a:p>
          <a:p>
            <a:r>
              <a:rPr lang="es-CO" sz="2000" dirty="0" smtClean="0"/>
              <a:t>Revisiones informales</a:t>
            </a:r>
          </a:p>
          <a:p>
            <a:r>
              <a:rPr lang="es-CO" sz="2000" dirty="0" smtClean="0"/>
              <a:t>Gestión de no conformidades (Correctivas, Preventivas y de Mejora)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31347" y="795178"/>
            <a:ext cx="7024744" cy="162571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Estrategia de aseguramiento y control de la calidad</a:t>
            </a:r>
            <a:br>
              <a:rPr lang="es-CO" sz="3200" dirty="0" smtClean="0"/>
            </a:br>
            <a:r>
              <a:rPr lang="es-CO" sz="3200" dirty="0" smtClean="0">
                <a:solidFill>
                  <a:schemeClr val="tx1"/>
                </a:solidFill>
              </a:rPr>
              <a:t>Gestión de casos de uso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728335"/>
            <a:ext cx="6777317" cy="3508977"/>
          </a:xfrm>
        </p:spPr>
        <p:txBody>
          <a:bodyPr>
            <a:normAutofit/>
          </a:bodyPr>
          <a:lstStyle/>
          <a:p>
            <a:r>
              <a:rPr lang="es-CO" sz="2000" dirty="0" smtClean="0"/>
              <a:t>Análisis de buenas practicas del diseño de software</a:t>
            </a:r>
          </a:p>
          <a:p>
            <a:r>
              <a:rPr lang="es-CO" sz="2000" dirty="0" smtClean="0"/>
              <a:t>Creación de la lista de chequeo a partir de las buenas practicas</a:t>
            </a:r>
          </a:p>
          <a:p>
            <a:r>
              <a:rPr lang="es-CO" sz="2000" dirty="0" smtClean="0"/>
              <a:t>Revisiones informales</a:t>
            </a:r>
          </a:p>
          <a:p>
            <a:r>
              <a:rPr lang="es-CO" sz="2000" dirty="0" smtClean="0"/>
              <a:t>Revisiones por pares</a:t>
            </a:r>
          </a:p>
          <a:p>
            <a:r>
              <a:rPr lang="es-CO" sz="2000" dirty="0" smtClean="0"/>
              <a:t>Gestión de no conformidades (Correctivas, Preventivas y de Mejora)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31347" y="795178"/>
            <a:ext cx="7024744" cy="162571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Estrategia de aseguramiento y control de la calidad</a:t>
            </a:r>
            <a:br>
              <a:rPr lang="es-CO" sz="3200" dirty="0" smtClean="0"/>
            </a:br>
            <a:r>
              <a:rPr lang="es-CO" sz="3200" dirty="0" smtClean="0">
                <a:solidFill>
                  <a:schemeClr val="tx1"/>
                </a:solidFill>
              </a:rPr>
              <a:t>Gestión del diseño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708920"/>
            <a:ext cx="6777317" cy="3508977"/>
          </a:xfrm>
        </p:spPr>
        <p:txBody>
          <a:bodyPr>
            <a:normAutofit/>
          </a:bodyPr>
          <a:lstStyle/>
          <a:p>
            <a:r>
              <a:rPr lang="es-CO" sz="2000" dirty="0" smtClean="0"/>
              <a:t>Creación de plan de pruebas o diseño de casos de pruebas (predefinidas)</a:t>
            </a:r>
          </a:p>
          <a:p>
            <a:r>
              <a:rPr lang="es-CO" sz="2000" dirty="0" smtClean="0"/>
              <a:t>Pruebas estructurales o unitarias por el desarrollador</a:t>
            </a:r>
          </a:p>
          <a:p>
            <a:r>
              <a:rPr lang="es-CO" sz="2000" dirty="0" smtClean="0"/>
              <a:t>Pruebas de integración</a:t>
            </a:r>
          </a:p>
          <a:p>
            <a:r>
              <a:rPr lang="es-CO" sz="2000" dirty="0" smtClean="0"/>
              <a:t>Pruebas de performance, carga, stress y volumen.</a:t>
            </a:r>
          </a:p>
          <a:p>
            <a:r>
              <a:rPr lang="es-CO" sz="2000" dirty="0" smtClean="0"/>
              <a:t>Pruebas de sistema</a:t>
            </a:r>
          </a:p>
          <a:p>
            <a:r>
              <a:rPr lang="es-CO" sz="2000" dirty="0" smtClean="0"/>
              <a:t>Pruebas de aceptación</a:t>
            </a:r>
          </a:p>
          <a:p>
            <a:pPr lvl="1"/>
            <a:endParaRPr lang="es-CO" dirty="0" smtClean="0"/>
          </a:p>
          <a:p>
            <a:pPr lvl="1"/>
            <a:endParaRPr lang="es-CO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31347" y="795178"/>
            <a:ext cx="7024744" cy="162571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Estrategia de aseguramiento y control de la calidad</a:t>
            </a:r>
            <a:br>
              <a:rPr lang="es-CO" sz="3200" dirty="0" smtClean="0"/>
            </a:br>
            <a:r>
              <a:rPr lang="es-CO" sz="3200" dirty="0" smtClean="0">
                <a:solidFill>
                  <a:schemeClr val="tx1"/>
                </a:solidFill>
              </a:rPr>
              <a:t>Gestión de las pruebas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764704"/>
            <a:ext cx="7024744" cy="504056"/>
          </a:xfrm>
        </p:spPr>
        <p:txBody>
          <a:bodyPr>
            <a:normAutofit/>
          </a:bodyPr>
          <a:lstStyle/>
          <a:p>
            <a:r>
              <a:rPr lang="es-CO" sz="2400" dirty="0"/>
              <a:t>Estrategia de </a:t>
            </a:r>
            <a:r>
              <a:rPr lang="es-CO" sz="2400" dirty="0" smtClean="0"/>
              <a:t>gestión </a:t>
            </a:r>
            <a:r>
              <a:rPr lang="es-CO" sz="2400" dirty="0"/>
              <a:t>de </a:t>
            </a:r>
            <a:r>
              <a:rPr lang="es-CO" sz="2400" dirty="0" smtClean="0"/>
              <a:t>la configuración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556792"/>
            <a:ext cx="7272924" cy="4896544"/>
          </a:xfrm>
        </p:spPr>
        <p:txBody>
          <a:bodyPr>
            <a:normAutofit/>
          </a:bodyPr>
          <a:lstStyle/>
          <a:p>
            <a:r>
              <a:rPr lang="es-CO" sz="1400" b="1" dirty="0" smtClean="0"/>
              <a:t>Identificación de la configuración.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Plantillas de documentación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Notación de elementos de configuración. </a:t>
            </a:r>
          </a:p>
          <a:p>
            <a:pPr lvl="1">
              <a:buFont typeface="Wingdings" pitchFamily="2" charset="2"/>
              <a:buChar char="ü"/>
            </a:pPr>
            <a:endParaRPr lang="es-CO" sz="1400" dirty="0" smtClean="0"/>
          </a:p>
          <a:p>
            <a:r>
              <a:rPr lang="es-CO" sz="1400" b="1" dirty="0" smtClean="0"/>
              <a:t>Control de cambios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Como se solicitan, analizan e implantan  los cambios dentro del proyecto.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Herramientas: controlador de versiones y documentación.</a:t>
            </a:r>
          </a:p>
          <a:p>
            <a:pPr lvl="1">
              <a:buFont typeface="Wingdings" pitchFamily="2" charset="2"/>
              <a:buChar char="ü"/>
            </a:pPr>
            <a:endParaRPr lang="es-CO" sz="1400" dirty="0" smtClean="0"/>
          </a:p>
          <a:p>
            <a:r>
              <a:rPr lang="es-CO" sz="1400" b="1" dirty="0" smtClean="0"/>
              <a:t>Justificación del estado de la configuración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Creación de la matriz de trazabilidad 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Análisis de la gestión de comunicación a los stakeholders del proyecto</a:t>
            </a:r>
          </a:p>
          <a:p>
            <a:pPr lvl="1">
              <a:buFont typeface="Wingdings" pitchFamily="2" charset="2"/>
              <a:buChar char="ü"/>
            </a:pPr>
            <a:endParaRPr lang="es-CO" sz="1400" dirty="0" smtClean="0"/>
          </a:p>
          <a:p>
            <a:r>
              <a:rPr lang="es-CO" sz="1400" b="1" dirty="0" smtClean="0"/>
              <a:t>Auditoria de la configuración</a:t>
            </a:r>
          </a:p>
          <a:p>
            <a:pPr lvl="1">
              <a:buFont typeface="Wingdings" pitchFamily="2" charset="2"/>
              <a:buChar char="ü"/>
            </a:pPr>
            <a:r>
              <a:rPr lang="es-CO" sz="1400" dirty="0" smtClean="0"/>
              <a:t>Verificación de requisitos documentados y configuración del producto </a:t>
            </a:r>
          </a:p>
          <a:p>
            <a:endParaRPr lang="es-CO" sz="1400" dirty="0" smtClean="0"/>
          </a:p>
          <a:p>
            <a:endParaRPr lang="es-CO" sz="1400" dirty="0" smtClean="0"/>
          </a:p>
          <a:p>
            <a:endParaRPr lang="es-E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8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764704"/>
            <a:ext cx="7024744" cy="504056"/>
          </a:xfrm>
        </p:spPr>
        <p:txBody>
          <a:bodyPr>
            <a:normAutofit/>
          </a:bodyPr>
          <a:lstStyle/>
          <a:p>
            <a:r>
              <a:rPr lang="es-CO" sz="2400" dirty="0" smtClean="0"/>
              <a:t>Estrategia de integración del producto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560840" cy="4752528"/>
          </a:xfrm>
        </p:spPr>
        <p:txBody>
          <a:bodyPr>
            <a:normAutofit fontScale="47500" lnSpcReduction="20000"/>
          </a:bodyPr>
          <a:lstStyle/>
          <a:p>
            <a:r>
              <a:rPr lang="es-CO" sz="2900" b="1" dirty="0" smtClean="0"/>
              <a:t>Establecer la infraestructura de la configuración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Entornos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Soportes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Procedimientos</a:t>
            </a:r>
          </a:p>
          <a:p>
            <a:pPr marL="68580" indent="0">
              <a:buNone/>
            </a:pPr>
            <a:endParaRPr lang="es-CO" sz="2900" dirty="0" smtClean="0"/>
          </a:p>
          <a:p>
            <a:r>
              <a:rPr lang="es-CO" sz="2900" b="1" dirty="0" smtClean="0"/>
              <a:t>Realizar una gestión de interfaces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Definiciones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Diseños </a:t>
            </a:r>
            <a:endParaRPr lang="es-CO" sz="2900" dirty="0"/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Cambios</a:t>
            </a:r>
          </a:p>
          <a:p>
            <a:pPr marL="68580" indent="0">
              <a:buNone/>
            </a:pPr>
            <a:endParaRPr lang="es-CO" sz="2900" dirty="0" smtClean="0"/>
          </a:p>
          <a:p>
            <a:r>
              <a:rPr lang="es-CO" sz="2900" b="1" dirty="0" smtClean="0"/>
              <a:t>Ensamble de interfaces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Verificación de cada uno de los componentes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Ensamblar los componentes de acuerdo al plan de gestión de interfaces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Evaluar la compatibilidad entre componentes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Empaquetamiento del producto y/o componentes </a:t>
            </a:r>
          </a:p>
          <a:p>
            <a:pPr marL="365760" lvl="1" indent="0">
              <a:buNone/>
            </a:pPr>
            <a:endParaRPr lang="es-CO" sz="2900" dirty="0" smtClean="0"/>
          </a:p>
          <a:p>
            <a:r>
              <a:rPr lang="es-CO" sz="2900" b="1" dirty="0" smtClean="0"/>
              <a:t>Análisis herramientas de integración continua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Ant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Bamboo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Jenkins</a:t>
            </a:r>
          </a:p>
          <a:p>
            <a:pPr lvl="1">
              <a:buFont typeface="Wingdings" pitchFamily="2" charset="2"/>
              <a:buChar char="ü"/>
            </a:pPr>
            <a:r>
              <a:rPr lang="es-CO" sz="2900" dirty="0" smtClean="0"/>
              <a:t>Anthill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980728"/>
            <a:ext cx="7024744" cy="1080120"/>
          </a:xfrm>
        </p:spPr>
        <p:txBody>
          <a:bodyPr>
            <a:normAutofit/>
          </a:bodyPr>
          <a:lstStyle/>
          <a:p>
            <a:r>
              <a:rPr lang="es-CO" sz="3200" dirty="0" smtClean="0"/>
              <a:t>Entregables del proyecto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Proceso de ingeniería: Documentación</a:t>
            </a:r>
          </a:p>
          <a:p>
            <a:r>
              <a:rPr lang="es-CO" dirty="0" smtClean="0"/>
              <a:t>.WAR aplicación Web, .JAR Componentes</a:t>
            </a:r>
          </a:p>
          <a:p>
            <a:r>
              <a:rPr lang="es-CO" dirty="0" smtClean="0"/>
              <a:t>Scripts de base de datos.</a:t>
            </a:r>
            <a:endParaRPr lang="es-CO" dirty="0"/>
          </a:p>
          <a:p>
            <a:r>
              <a:rPr lang="es-CO" dirty="0" smtClean="0"/>
              <a:t>Instaladores Aplicación móvil: Android, iOS, Blackberry, Windows Phone.</a:t>
            </a:r>
          </a:p>
          <a:p>
            <a:r>
              <a:rPr lang="es-CO" dirty="0"/>
              <a:t>Manual de operación Administrador </a:t>
            </a:r>
            <a:r>
              <a:rPr lang="es-CO" dirty="0" smtClean="0"/>
              <a:t>Web</a:t>
            </a:r>
          </a:p>
          <a:p>
            <a:r>
              <a:rPr lang="es-CO" dirty="0" smtClean="0"/>
              <a:t>Video tutorial aplicación móvil.</a:t>
            </a: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836712"/>
            <a:ext cx="7024744" cy="1080120"/>
          </a:xfrm>
        </p:spPr>
        <p:txBody>
          <a:bodyPr>
            <a:normAutofit/>
          </a:bodyPr>
          <a:lstStyle/>
          <a:p>
            <a:r>
              <a:rPr lang="es-CO" sz="2400" dirty="0"/>
              <a:t>Ceremonias </a:t>
            </a:r>
            <a:r>
              <a:rPr lang="es-CO" sz="2400" dirty="0" smtClean="0"/>
              <a:t>/ Planificación</a:t>
            </a: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6712"/>
            <a:ext cx="18478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1195892" y="24760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 b="1" dirty="0" smtClean="0"/>
              <a:t>Selección de requisitos</a:t>
            </a:r>
          </a:p>
          <a:p>
            <a:pPr lvl="1">
              <a:buFont typeface="Wingdings" pitchFamily="2" charset="2"/>
              <a:buChar char="ü"/>
            </a:pPr>
            <a:r>
              <a:rPr lang="es-CO" sz="1900" u="sng" dirty="0" smtClean="0"/>
              <a:t>Esfuerzo</a:t>
            </a:r>
            <a:r>
              <a:rPr lang="es-CO" sz="1900" dirty="0" smtClean="0"/>
              <a:t>: máximo 4 horas</a:t>
            </a:r>
          </a:p>
          <a:p>
            <a:pPr lvl="1">
              <a:buFont typeface="Wingdings" pitchFamily="2" charset="2"/>
              <a:buChar char="ü"/>
            </a:pPr>
            <a:r>
              <a:rPr lang="es-CO" sz="1900" u="sng" dirty="0" smtClean="0"/>
              <a:t>Participa</a:t>
            </a:r>
            <a:r>
              <a:rPr lang="es-CO" sz="1900" dirty="0" smtClean="0"/>
              <a:t>: Product Owner, Scrum Master, Equipo</a:t>
            </a:r>
          </a:p>
          <a:p>
            <a:pPr lvl="1">
              <a:buFont typeface="Wingdings" pitchFamily="2" charset="2"/>
              <a:buChar char="ü"/>
            </a:pPr>
            <a:r>
              <a:rPr lang="es-CO" sz="1900" u="sng" dirty="0" smtClean="0"/>
              <a:t>Produce</a:t>
            </a:r>
            <a:r>
              <a:rPr lang="es-CO" sz="1900" dirty="0" smtClean="0"/>
              <a:t>: lista de selección de requisitos prioritarios</a:t>
            </a:r>
          </a:p>
          <a:p>
            <a:pPr marL="68580" lvl="1" indent="0">
              <a:buFont typeface="Wingdings 2" pitchFamily="18" charset="2"/>
              <a:buNone/>
            </a:pPr>
            <a:endParaRPr lang="es-CO" b="1" dirty="0" smtClean="0"/>
          </a:p>
          <a:p>
            <a:pPr marL="342900" lvl="1"/>
            <a:r>
              <a:rPr lang="es-CO" b="1" dirty="0" smtClean="0"/>
              <a:t>Planificación de la iteración</a:t>
            </a:r>
          </a:p>
          <a:p>
            <a:pPr marL="731520" lvl="2" indent="-342900">
              <a:buFont typeface="Wingdings" pitchFamily="2" charset="2"/>
              <a:buChar char="ü"/>
            </a:pPr>
            <a:r>
              <a:rPr lang="es-CO" sz="1800" u="sng" dirty="0" smtClean="0"/>
              <a:t>Esfuerzo</a:t>
            </a:r>
            <a:r>
              <a:rPr lang="es-CO" sz="1800" dirty="0" smtClean="0"/>
              <a:t>: máximo 4 horas</a:t>
            </a:r>
          </a:p>
          <a:p>
            <a:pPr marL="731520" lvl="2" indent="-342900">
              <a:buFont typeface="Wingdings" pitchFamily="2" charset="2"/>
              <a:buChar char="ü"/>
            </a:pPr>
            <a:r>
              <a:rPr lang="es-CO" sz="1800" u="sng" dirty="0" smtClean="0"/>
              <a:t>Participa</a:t>
            </a:r>
            <a:r>
              <a:rPr lang="es-CO" sz="1800" dirty="0" smtClean="0"/>
              <a:t>: Equipo</a:t>
            </a:r>
          </a:p>
          <a:p>
            <a:pPr marL="731520" lvl="2" indent="-342900">
              <a:buFont typeface="Wingdings" pitchFamily="2" charset="2"/>
              <a:buChar char="ü"/>
            </a:pPr>
            <a:r>
              <a:rPr lang="es-CO" sz="1800" u="sng" dirty="0" smtClean="0"/>
              <a:t>Produce</a:t>
            </a:r>
            <a:r>
              <a:rPr lang="es-CO" sz="1800" dirty="0" smtClean="0"/>
              <a:t>: lista de tareas de la iteración y estimación de tiempos.</a:t>
            </a:r>
          </a:p>
        </p:txBody>
      </p:sp>
    </p:spTree>
    <p:extLst>
      <p:ext uri="{BB962C8B-B14F-4D97-AF65-F5344CB8AC3E}">
        <p14:creationId xmlns:p14="http://schemas.microsoft.com/office/powerpoint/2010/main" val="1334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Problema / </a:t>
            </a:r>
            <a:r>
              <a:rPr lang="es-CO" dirty="0" smtClean="0"/>
              <a:t>Oportunidad</a:t>
            </a:r>
            <a:r>
              <a:rPr lang="es-CO" dirty="0"/>
              <a:t/>
            </a:r>
            <a:br>
              <a:rPr lang="es-CO" dirty="0"/>
            </a:br>
            <a:r>
              <a:rPr lang="es-CO" dirty="0" smtClean="0">
                <a:solidFill>
                  <a:schemeClr val="tx1"/>
                </a:solidFill>
              </a:rPr>
              <a:t>Productos existentes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Usuario\Desktop\Google_Fi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uario\Desktop\yahoo_financ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65105"/>
            <a:ext cx="3024336" cy="6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uario\Desktop\Sin títul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18192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836712"/>
            <a:ext cx="7024744" cy="1080120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Ceremonias / Ejecución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000" b="1" dirty="0" smtClean="0"/>
              <a:t>Daily Scrum</a:t>
            </a:r>
            <a:endParaRPr lang="es-CO" sz="2000" b="1" dirty="0"/>
          </a:p>
          <a:p>
            <a:pPr lvl="1">
              <a:buFont typeface="Wingdings" pitchFamily="2" charset="2"/>
              <a:buChar char="ü"/>
            </a:pPr>
            <a:r>
              <a:rPr lang="es-CO" sz="1800" dirty="0"/>
              <a:t>Esfuerzo: máximo </a:t>
            </a:r>
            <a:r>
              <a:rPr lang="es-CO" sz="1800" dirty="0" smtClean="0"/>
              <a:t>15 minutos</a:t>
            </a:r>
            <a:endParaRPr lang="es-CO" sz="1800" dirty="0"/>
          </a:p>
          <a:p>
            <a:pPr lvl="1">
              <a:buFont typeface="Wingdings" pitchFamily="2" charset="2"/>
              <a:buChar char="ü"/>
            </a:pPr>
            <a:r>
              <a:rPr lang="es-CO" sz="1800" dirty="0"/>
              <a:t>Participa: </a:t>
            </a:r>
            <a:r>
              <a:rPr lang="es-CO" sz="1800" dirty="0" smtClean="0"/>
              <a:t>facilitador, equipo</a:t>
            </a:r>
          </a:p>
          <a:p>
            <a:pPr lvl="1">
              <a:buFont typeface="Wingdings" pitchFamily="2" charset="2"/>
              <a:buChar char="ü"/>
            </a:pPr>
            <a:r>
              <a:rPr lang="es-CO" sz="1800" dirty="0" smtClean="0"/>
              <a:t>Se deben responder estas preguntas:</a:t>
            </a:r>
          </a:p>
          <a:p>
            <a:pPr lvl="2">
              <a:buFont typeface="Wingdings" pitchFamily="2" charset="2"/>
              <a:buChar char="Ø"/>
            </a:pPr>
            <a:r>
              <a:rPr lang="es-CO" sz="1400" dirty="0" smtClean="0"/>
              <a:t>¿Qué he hecho desde la última reunión de sincronización?</a:t>
            </a:r>
          </a:p>
          <a:p>
            <a:pPr lvl="2">
              <a:buFont typeface="Wingdings" pitchFamily="2" charset="2"/>
              <a:buChar char="Ø"/>
            </a:pPr>
            <a:r>
              <a:rPr lang="es-CO" sz="1400" dirty="0" smtClean="0"/>
              <a:t>¿Qué voy a hacer a partir de este momento?</a:t>
            </a:r>
          </a:p>
          <a:p>
            <a:pPr lvl="2">
              <a:buFont typeface="Wingdings" pitchFamily="2" charset="2"/>
              <a:buChar char="Ø"/>
            </a:pPr>
            <a:r>
              <a:rPr lang="es-CO" sz="1400" dirty="0" smtClean="0"/>
              <a:t>¿Qué impedimentos tengo o voy a tener?</a:t>
            </a:r>
          </a:p>
          <a:p>
            <a:pPr lvl="1">
              <a:buFont typeface="Wingdings" pitchFamily="2" charset="2"/>
              <a:buChar char="ü"/>
            </a:pPr>
            <a:r>
              <a:rPr lang="es-CO" sz="1800" dirty="0" smtClean="0"/>
              <a:t>el facilitador protege al equipo de interrupciones externas y elimina obstáculos que pueda tener el equipo.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40" y="836712"/>
            <a:ext cx="18288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836712"/>
            <a:ext cx="7024744" cy="1080120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Ceremonias / Revisión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O" sz="2000" b="1" dirty="0" smtClean="0"/>
              <a:t>Demostración</a:t>
            </a:r>
          </a:p>
          <a:p>
            <a:pPr lvl="1"/>
            <a:r>
              <a:rPr lang="es-CO" sz="1800" u="sng" dirty="0" smtClean="0"/>
              <a:t>Esfuerzo</a:t>
            </a:r>
            <a:r>
              <a:rPr lang="es-CO" sz="1800" dirty="0" smtClean="0"/>
              <a:t>: máximo 4 horas</a:t>
            </a:r>
          </a:p>
          <a:p>
            <a:pPr lvl="1"/>
            <a:r>
              <a:rPr lang="es-CO" sz="1800" u="sng" dirty="0" smtClean="0"/>
              <a:t>Participa</a:t>
            </a:r>
            <a:r>
              <a:rPr lang="es-CO" sz="1800" dirty="0" smtClean="0"/>
              <a:t>: equipo, cliente</a:t>
            </a:r>
          </a:p>
          <a:p>
            <a:pPr lvl="1"/>
            <a:r>
              <a:rPr lang="es-CO" sz="1800" u="sng" dirty="0" smtClean="0"/>
              <a:t>Produce</a:t>
            </a:r>
            <a:r>
              <a:rPr lang="es-CO" sz="1800" dirty="0" smtClean="0"/>
              <a:t>: muestra requisitos completados, adaptaciones necesarias y cambios de contexto.</a:t>
            </a:r>
          </a:p>
          <a:p>
            <a:pPr lvl="1"/>
            <a:endParaRPr lang="es-CO" sz="1600" dirty="0" smtClean="0"/>
          </a:p>
          <a:p>
            <a:r>
              <a:rPr lang="es-CO" sz="2000" b="1" dirty="0" smtClean="0"/>
              <a:t>Retrospectiva</a:t>
            </a:r>
          </a:p>
          <a:p>
            <a:pPr lvl="1"/>
            <a:r>
              <a:rPr lang="es-CO" sz="1800" u="sng" dirty="0" smtClean="0"/>
              <a:t>Esfuerzo</a:t>
            </a:r>
            <a:r>
              <a:rPr lang="es-CO" sz="1800" dirty="0" smtClean="0"/>
              <a:t>: máximo 4 horas</a:t>
            </a:r>
          </a:p>
          <a:p>
            <a:pPr lvl="1"/>
            <a:r>
              <a:rPr lang="es-CO" sz="1800" u="sng" dirty="0" smtClean="0"/>
              <a:t>Participa</a:t>
            </a:r>
            <a:r>
              <a:rPr lang="es-CO" sz="1800" dirty="0" smtClean="0"/>
              <a:t>: equipo, facilitador</a:t>
            </a:r>
          </a:p>
          <a:p>
            <a:pPr lvl="1"/>
            <a:r>
              <a:rPr lang="es-CO" sz="1800" u="sng" dirty="0" smtClean="0"/>
              <a:t>Produce</a:t>
            </a:r>
            <a:r>
              <a:rPr lang="es-CO" sz="1800" dirty="0" smtClean="0"/>
              <a:t>: análisis de problemas y formas de mejoramiento continua, eliminar obstáculos identificados.</a:t>
            </a:r>
            <a:endParaRPr lang="es-CO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819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9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1412776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Burndown Chart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2000" dirty="0" smtClean="0"/>
              <a:t>Herramienta utilizada para el Burndown Chart:</a:t>
            </a:r>
          </a:p>
          <a:p>
            <a:pPr marL="68580" indent="0">
              <a:buNone/>
            </a:pPr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www.burndowngenerator.com</a:t>
            </a:r>
            <a:endParaRPr lang="es-CO" dirty="0" smtClean="0"/>
          </a:p>
          <a:p>
            <a:pPr marL="68580" indent="0">
              <a:buNone/>
            </a:pP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22" y="3212976"/>
            <a:ext cx="59245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3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50937"/>
            <a:ext cx="74866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Riesgos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508977"/>
          </a:xfrm>
        </p:spPr>
        <p:txBody>
          <a:bodyPr>
            <a:normAutofit/>
          </a:bodyPr>
          <a:lstStyle/>
          <a:p>
            <a:r>
              <a:rPr lang="es-CO" dirty="0">
                <a:hlinkClick r:id="rId2" action="ppaction://hlinkfile"/>
              </a:rPr>
              <a:t>BVC Movil - </a:t>
            </a:r>
            <a:r>
              <a:rPr lang="es-CO" dirty="0" smtClean="0">
                <a:hlinkClick r:id="rId2" action="ppaction://hlinkfile"/>
              </a:rPr>
              <a:t>Riesgos.xlsx</a:t>
            </a:r>
            <a:endParaRPr lang="es-CO" dirty="0" smtClean="0"/>
          </a:p>
          <a:p>
            <a:pPr marL="68580" indent="0">
              <a:buNone/>
            </a:pPr>
            <a:endParaRPr lang="es-CO" dirty="0" smtClean="0"/>
          </a:p>
          <a:p>
            <a:pPr marL="68580" indent="0">
              <a:buNone/>
            </a:pPr>
            <a:r>
              <a:rPr lang="es-CO" dirty="0" smtClean="0"/>
              <a:t>Plantilla utilizada: Curso, EAFIT Interactiva</a:t>
            </a:r>
            <a:endParaRPr lang="es-CO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Problema / </a:t>
            </a:r>
            <a:r>
              <a:rPr lang="es-CO" dirty="0" smtClean="0"/>
              <a:t>Oportunidad </a:t>
            </a:r>
            <a:r>
              <a:rPr lang="es-CO" dirty="0">
                <a:solidFill>
                  <a:schemeClr val="tx1"/>
                </a:solidFill>
              </a:rPr>
              <a:t>Limitaciones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Estas aplicaciones sólo muestran información de los </a:t>
            </a:r>
            <a:r>
              <a:rPr lang="es-CO" dirty="0"/>
              <a:t>principales </a:t>
            </a:r>
            <a:r>
              <a:rPr lang="es-CO" dirty="0" smtClean="0"/>
              <a:t>mercados financieros: </a:t>
            </a:r>
            <a:r>
              <a:rPr lang="es-CO" dirty="0"/>
              <a:t>NASDAQ, NYSE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r>
              <a:rPr lang="es-CO" dirty="0"/>
              <a:t>Ninguna de estas aplicaciones se conecta con el mercado colombiano (BVC) para mostrar información de </a:t>
            </a:r>
            <a:r>
              <a:rPr lang="es-CO" dirty="0" smtClean="0"/>
              <a:t>sus acciones en </a:t>
            </a:r>
            <a:r>
              <a:rPr lang="es-CO" dirty="0"/>
              <a:t>tiempo real</a:t>
            </a:r>
            <a:r>
              <a:rPr lang="es-CO" dirty="0" smtClean="0"/>
              <a:t>.</a:t>
            </a:r>
          </a:p>
          <a:p>
            <a:endParaRPr lang="es-CO" dirty="0" smtClean="0"/>
          </a:p>
          <a:p>
            <a:r>
              <a:rPr lang="es-CO" dirty="0" smtClean="0"/>
              <a:t>No existen aplicaciones sobre la BVC en la App Store o en Google Play.</a:t>
            </a:r>
            <a:endParaRPr lang="es-CO" dirty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9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Problema / </a:t>
            </a:r>
            <a:r>
              <a:rPr lang="es-CO" dirty="0" smtClean="0"/>
              <a:t>Oportunidad </a:t>
            </a:r>
            <a:br>
              <a:rPr lang="es-CO" dirty="0" smtClean="0"/>
            </a:br>
            <a:r>
              <a:rPr lang="es-CO" dirty="0" smtClean="0">
                <a:solidFill>
                  <a:schemeClr val="tx1"/>
                </a:solidFill>
              </a:rPr>
              <a:t>El mercado colombiano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508977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Hay un creciente interés por el mercado colombiano, y la gente del común está comprando acciones de las principales empresas: Ecopetrol, Bancolombia, ISA, …</a:t>
            </a:r>
          </a:p>
          <a:p>
            <a:endParaRPr lang="es-CO" dirty="0" smtClean="0"/>
          </a:p>
          <a:p>
            <a:r>
              <a:rPr lang="es-CO" dirty="0" smtClean="0"/>
              <a:t>El mercado colombiano está creciendo y en los próximos años se integrará con el mercado latinoamericano (iniciativa MILA).</a:t>
            </a:r>
          </a:p>
          <a:p>
            <a:endParaRPr lang="es-CO" dirty="0" smtClean="0"/>
          </a:p>
          <a:p>
            <a:r>
              <a:rPr lang="es-CO" dirty="0" smtClean="0"/>
              <a:t>Hay un auge creciente en el uso de teléfonos inteligentes en Colombia.</a:t>
            </a:r>
          </a:p>
          <a:p>
            <a:endParaRPr lang="es-CO" dirty="0" smtClean="0"/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Problema / </a:t>
            </a:r>
            <a:r>
              <a:rPr lang="es-CO" dirty="0" smtClean="0"/>
              <a:t>Oportunidad </a:t>
            </a:r>
            <a:br>
              <a:rPr lang="es-CO" dirty="0" smtClean="0"/>
            </a:br>
            <a:r>
              <a:rPr lang="es-CO" dirty="0" smtClean="0">
                <a:solidFill>
                  <a:schemeClr val="tx1"/>
                </a:solidFill>
              </a:rPr>
              <a:t>Idea de negocio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508977"/>
          </a:xfrm>
        </p:spPr>
        <p:txBody>
          <a:bodyPr/>
          <a:lstStyle/>
          <a:p>
            <a:r>
              <a:rPr lang="es-CO" dirty="0" smtClean="0"/>
              <a:t>Desarrollar una aplicación móvil que permita administrar portafolios de inversión en la BVC, obteniendo información de las acciones en tiempo real.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Solución propuesta </a:t>
            </a:r>
            <a:br>
              <a:rPr lang="es-CO" dirty="0" smtClean="0"/>
            </a:br>
            <a:r>
              <a:rPr lang="es-CO" dirty="0" smtClean="0">
                <a:solidFill>
                  <a:schemeClr val="tx1"/>
                </a:solidFill>
              </a:rPr>
              <a:t>Componentes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508977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CO" b="1" dirty="0"/>
              <a:t>Servicio Web</a:t>
            </a:r>
          </a:p>
          <a:p>
            <a:r>
              <a:rPr lang="es-CO" dirty="0"/>
              <a:t>Proporciona valores actualizados de la BVC.</a:t>
            </a:r>
          </a:p>
          <a:p>
            <a:r>
              <a:rPr lang="es-CO" dirty="0"/>
              <a:t>Gestiona el </a:t>
            </a:r>
            <a:r>
              <a:rPr lang="es-CO" dirty="0" smtClean="0"/>
              <a:t>repositorio de datos </a:t>
            </a:r>
            <a:r>
              <a:rPr lang="es-CO" dirty="0"/>
              <a:t>en la </a:t>
            </a:r>
            <a:r>
              <a:rPr lang="es-CO" dirty="0" smtClean="0"/>
              <a:t>nube.</a:t>
            </a:r>
          </a:p>
          <a:p>
            <a:pPr marL="68580" indent="0">
              <a:buNone/>
            </a:pPr>
            <a:endParaRPr lang="es-CO" dirty="0"/>
          </a:p>
          <a:p>
            <a:pPr marL="68580" indent="0">
              <a:buNone/>
            </a:pPr>
            <a:r>
              <a:rPr lang="es-CO" b="1" dirty="0" smtClean="0"/>
              <a:t>Aplicación Web</a:t>
            </a:r>
            <a:endParaRPr lang="es-CO" b="1" dirty="0"/>
          </a:p>
          <a:p>
            <a:r>
              <a:rPr lang="es-CO" dirty="0" smtClean="0"/>
              <a:t>Permite administrar los maestros del sistema.</a:t>
            </a:r>
            <a:endParaRPr lang="es-CO" dirty="0"/>
          </a:p>
          <a:p>
            <a:pPr marL="68580" indent="0">
              <a:buNone/>
            </a:pPr>
            <a:endParaRPr lang="es-CO" dirty="0"/>
          </a:p>
          <a:p>
            <a:pPr marL="68580" indent="0">
              <a:buNone/>
            </a:pPr>
            <a:r>
              <a:rPr lang="es-CO" b="1" dirty="0"/>
              <a:t>Aplicación </a:t>
            </a:r>
            <a:r>
              <a:rPr lang="es-CO" b="1" dirty="0" smtClean="0"/>
              <a:t>móvil</a:t>
            </a:r>
            <a:endParaRPr lang="es-CO" b="1" dirty="0"/>
          </a:p>
          <a:p>
            <a:r>
              <a:rPr lang="es-CO" dirty="0" smtClean="0"/>
              <a:t>Administra los portafolios de los inversionistas.</a:t>
            </a:r>
            <a:endParaRPr lang="es-CO" dirty="0"/>
          </a:p>
          <a:p>
            <a:r>
              <a:rPr lang="es-CO" dirty="0"/>
              <a:t>G</a:t>
            </a:r>
            <a:r>
              <a:rPr lang="es-CO" dirty="0" smtClean="0"/>
              <a:t>estiona las </a:t>
            </a:r>
            <a:r>
              <a:rPr lang="es-CO" dirty="0"/>
              <a:t>órdenes de compra y </a:t>
            </a:r>
            <a:r>
              <a:rPr lang="es-CO" dirty="0" smtClean="0"/>
              <a:t>venta de acciones.</a:t>
            </a:r>
            <a:endParaRPr lang="es-CO" dirty="0"/>
          </a:p>
          <a:p>
            <a:r>
              <a:rPr lang="es-CO" dirty="0" smtClean="0"/>
              <a:t>Administra el capital a través de depósitos </a:t>
            </a:r>
            <a:r>
              <a:rPr lang="es-CO" dirty="0"/>
              <a:t>y </a:t>
            </a:r>
            <a:r>
              <a:rPr lang="es-CO" dirty="0" smtClean="0"/>
              <a:t>retiros.</a:t>
            </a:r>
            <a:endParaRPr lang="es-CO" dirty="0"/>
          </a:p>
          <a:p>
            <a:r>
              <a:rPr lang="es-CO" dirty="0" smtClean="0"/>
              <a:t>Genera el cálculo </a:t>
            </a:r>
            <a:r>
              <a:rPr lang="es-CO" dirty="0"/>
              <a:t>de dividendos.</a:t>
            </a:r>
          </a:p>
          <a:p>
            <a:r>
              <a:rPr lang="es-CO" dirty="0" smtClean="0"/>
              <a:t>Permite la administración </a:t>
            </a:r>
            <a:r>
              <a:rPr lang="es-CO" dirty="0"/>
              <a:t>de repos.</a:t>
            </a:r>
          </a:p>
          <a:p>
            <a:r>
              <a:rPr lang="es-CO" dirty="0" smtClean="0"/>
              <a:t>Genera el balance del portafolio </a:t>
            </a:r>
            <a:r>
              <a:rPr lang="es-CO" dirty="0"/>
              <a:t>en tiempo real.</a:t>
            </a:r>
            <a:endParaRPr lang="es-ES" dirty="0"/>
          </a:p>
          <a:p>
            <a:pPr marL="68580" indent="0">
              <a:buNone/>
            </a:pPr>
            <a:endParaRPr lang="es-CO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josecarr\Desktop\Arquitectu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10343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11560" y="476672"/>
            <a:ext cx="4032448" cy="1019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3200" dirty="0" smtClean="0"/>
              <a:t>Solución propuesta</a:t>
            </a:r>
            <a:br>
              <a:rPr lang="es-CO" sz="3200" dirty="0" smtClean="0"/>
            </a:br>
            <a:r>
              <a:rPr lang="es-CO" sz="3200" dirty="0" smtClean="0">
                <a:solidFill>
                  <a:schemeClr val="tx1"/>
                </a:solidFill>
              </a:rPr>
              <a:t>PPT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1347" y="90872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Beneficios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28" y="33564"/>
            <a:ext cx="1224663" cy="51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02577"/>
              </p:ext>
            </p:extLst>
          </p:nvPr>
        </p:nvGraphicFramePr>
        <p:xfrm>
          <a:off x="1115616" y="1556792"/>
          <a:ext cx="7012483" cy="4275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111"/>
                <a:gridCol w="4939372"/>
              </a:tblGrid>
              <a:tr h="6080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Beneficio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Descripción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80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Oportunidad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CO" sz="1400" dirty="0" smtClean="0"/>
                        <a:t>Le permite al inversionista tomar decisiones mediante su dispositivo móvil.</a:t>
                      </a: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Auditoría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CO" sz="1400" dirty="0" smtClean="0"/>
                        <a:t>Le permite al inversionista auditar sus transacciones y los extractos emitidos por las firmas comisionistas.</a:t>
                      </a:r>
                    </a:p>
                  </a:txBody>
                  <a:tcPr marL="68580" marR="68580" marT="0" marB="0"/>
                </a:tc>
              </a:tr>
              <a:tr h="60923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Centralización</a:t>
                      </a: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CO" sz="1400" dirty="0" smtClean="0"/>
                        <a:t>Le permite al inversionista consolidar los portafolios de diferentes firmas comisionistas en una sola aplicación.</a:t>
                      </a:r>
                    </a:p>
                  </a:txBody>
                  <a:tcPr marL="68580" marR="68580" marT="0" marB="0"/>
                </a:tc>
              </a:tr>
              <a:tr h="609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Aprendizaje</a:t>
                      </a:r>
                      <a:endParaRPr lang="es-CO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CO" sz="1400" dirty="0" smtClean="0"/>
                        <a:t>Permite simular compras y ventas para aprender a negociar en el mercado colombiano.</a:t>
                      </a:r>
                    </a:p>
                  </a:txBody>
                  <a:tcPr marL="68580" marR="68580" marT="0" marB="0"/>
                </a:tc>
              </a:tr>
              <a:tr h="609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</a:rPr>
                        <a:t>Multiplataforma</a:t>
                      </a:r>
                      <a:endParaRPr lang="es-CO" sz="16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s-CO" sz="1400" dirty="0" smtClean="0"/>
                        <a:t>Al utilizar estándares abiertos de programación (HTML5, JS), estará disponible para las principales plataformas móviles.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1357</Words>
  <Application>Microsoft Office PowerPoint</Application>
  <PresentationFormat>Presentación en pantalla (4:3)</PresentationFormat>
  <Paragraphs>314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Austin</vt:lpstr>
      <vt:lpstr> BVC Móvil</vt:lpstr>
      <vt:lpstr>Problema / Oportunidad Contexto</vt:lpstr>
      <vt:lpstr>Problema / Oportunidad Productos existentes</vt:lpstr>
      <vt:lpstr>Problema / Oportunidad Limitaciones</vt:lpstr>
      <vt:lpstr>Problema / Oportunidad  El mercado colombiano</vt:lpstr>
      <vt:lpstr>Problema / Oportunidad  Idea de negocio</vt:lpstr>
      <vt:lpstr>Solución propuesta  Componentes</vt:lpstr>
      <vt:lpstr>Presentación de PowerPoint</vt:lpstr>
      <vt:lpstr>Beneficios</vt:lpstr>
      <vt:lpstr>Interesados</vt:lpstr>
      <vt:lpstr>Project Charter</vt:lpstr>
      <vt:lpstr>Presentación de PowerPoint</vt:lpstr>
      <vt:lpstr>Recursos</vt:lpstr>
      <vt:lpstr>Recursos</vt:lpstr>
      <vt:lpstr>Product vision task board</vt:lpstr>
      <vt:lpstr>Visual story map</vt:lpstr>
      <vt:lpstr>Artefactos</vt:lpstr>
      <vt:lpstr>Sprint Planning Meeting</vt:lpstr>
      <vt:lpstr>Sprint Planning Meeting</vt:lpstr>
      <vt:lpstr>Sprint Planning Meeting</vt:lpstr>
      <vt:lpstr>Taskboard</vt:lpstr>
      <vt:lpstr>Estrategia de aseguramiento y control de la calidad Gestión de requisitos</vt:lpstr>
      <vt:lpstr>Estrategia de aseguramiento y control de la calidad Gestión de casos de uso</vt:lpstr>
      <vt:lpstr>Estrategia de aseguramiento y control de la calidad Gestión del diseño</vt:lpstr>
      <vt:lpstr>Estrategia de aseguramiento y control de la calidad Gestión de las pruebas</vt:lpstr>
      <vt:lpstr>Estrategia de gestión de la configuración</vt:lpstr>
      <vt:lpstr>Estrategia de integración del producto</vt:lpstr>
      <vt:lpstr>Entregables del proyecto</vt:lpstr>
      <vt:lpstr>Ceremonias / Planificación</vt:lpstr>
      <vt:lpstr>Ceremonias / Ejecución</vt:lpstr>
      <vt:lpstr>Ceremonias / Revisión</vt:lpstr>
      <vt:lpstr>Burndown Chart</vt:lpstr>
      <vt:lpstr>Presentación de PowerPoint</vt:lpstr>
      <vt:lpstr>Riesgos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BVC Móvil</dc:title>
  <dc:creator>Usuario</dc:creator>
  <cp:lastModifiedBy>Casa</cp:lastModifiedBy>
  <cp:revision>146</cp:revision>
  <dcterms:created xsi:type="dcterms:W3CDTF">2012-08-24T04:08:32Z</dcterms:created>
  <dcterms:modified xsi:type="dcterms:W3CDTF">2013-05-21T02:15:46Z</dcterms:modified>
</cp:coreProperties>
</file>