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0575" y="0"/>
            <a:ext cx="45434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2297121"/>
            <a:ext cx="6616700" cy="110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n blanco">
  <p:cSld name="1_En blanc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63" name="Google Shape;6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ólo el título">
  <p:cSld name="3_Sólo el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66" name="Google Shape;6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D11D8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4118422" y="297797"/>
            <a:ext cx="1156138" cy="166414"/>
          </a:xfrm>
          <a:prstGeom prst="rect">
            <a:avLst/>
          </a:prstGeom>
          <a:solidFill>
            <a:srgbClr val="D11D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5264866" y="297797"/>
            <a:ext cx="1156138" cy="166414"/>
          </a:xfrm>
          <a:prstGeom prst="rect">
            <a:avLst/>
          </a:prstGeom>
          <a:solidFill>
            <a:srgbClr val="CD4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C63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C984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En blanco">
  <p:cSld name="2_En blanc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76" name="Google Shape;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ólo el título">
  <p:cSld name="4_Sólo el títul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C11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099034" y="297797"/>
            <a:ext cx="1156138" cy="166414"/>
          </a:xfrm>
          <a:prstGeom prst="rect">
            <a:avLst/>
          </a:prstGeom>
          <a:solidFill>
            <a:srgbClr val="A9C1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255172" y="297797"/>
            <a:ext cx="1156138" cy="166414"/>
          </a:xfrm>
          <a:prstGeom prst="rect">
            <a:avLst/>
          </a:prstGeom>
          <a:solidFill>
            <a:srgbClr val="D2DE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E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F0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En blanco">
  <p:cSld name="3_En blanc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jpg"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ólo el título">
  <p:cSld name="5_Só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751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75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B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BCC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CDE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En blanco">
  <p:cSld name="4_En blanc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02" name="Google Shape;10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jpg"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Sólo el título">
  <p:cSld name="6_Sólo el títul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05" name="Google Shape;10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CA1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CA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E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CEB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DF3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En blanco">
  <p:cSld name="5_En blanc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15" name="Google Shape;1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jpg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Sólo el título">
  <p:cSld name="7_Sólo el títul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1209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A912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D18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A8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C7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>
  <p:cSld name="Sólo el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jpg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>
  <p:cSld name="Título y texto vertical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28" name="Google Shape;12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jpg"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Sólo el título">
  <p:cSld name="8_Sólo el título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31" name="Google Shape;13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2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713905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7139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B496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BB6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CD0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>
  <p:cSld name="Título vertical y text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41" name="Google Shape;1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Sólo el título">
  <p:cSld name="9_Sólo el título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44" name="Google Shape;14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665C5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665C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AEA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6C3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9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ólo el título">
  <p:cSld name="1_Sólo el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4A216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4A21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5A35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D4E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7D66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jpg"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descr="logo.jp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institucional-actualizado[1].jpg"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43416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1748454" y="-27988"/>
            <a:ext cx="17311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8000">
                <a:solidFill>
                  <a:srgbClr val="2871B4"/>
                </a:solidFill>
                <a:latin typeface="PT Sans"/>
                <a:ea typeface="PT Sans"/>
                <a:cs typeface="PT Sans"/>
                <a:sym typeface="PT Sans"/>
              </a:rPr>
              <a:t>16</a:t>
            </a:r>
            <a:endParaRPr b="1" sz="8000">
              <a:solidFill>
                <a:srgbClr val="2871B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g" id="51" name="Google Shape;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ólo el título">
  <p:cSld name="2_Sólo el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53" name="Google Shape;5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54" name="Google Shape;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32A3CE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32A3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45AC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2B2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83BB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227273" y="3478860"/>
            <a:ext cx="417576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800" u="none" cap="none" strike="noStrike">
                <a:solidFill>
                  <a:srgbClr val="0A253E"/>
                </a:solidFill>
                <a:latin typeface="Candara"/>
                <a:ea typeface="Candara"/>
                <a:cs typeface="Candara"/>
                <a:sym typeface="Candara"/>
              </a:rPr>
              <a:t>Funciones y Operaciones PL/SQL: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800" u="none" cap="none" strike="noStrike">
                <a:solidFill>
                  <a:srgbClr val="0A253E"/>
                </a:solidFill>
                <a:latin typeface="Candara"/>
                <a:ea typeface="Candara"/>
                <a:cs typeface="Candara"/>
                <a:sym typeface="Candara"/>
              </a:rPr>
              <a:t>Unidades Léxicas</a:t>
            </a:r>
            <a:endParaRPr b="1" i="0" sz="2800" u="none" cap="none" strike="noStrike">
              <a:solidFill>
                <a:srgbClr val="0A253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1046216" y="6376276"/>
            <a:ext cx="3129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Marzo 2018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878986" y="5729945"/>
            <a:ext cx="34640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PBY3101: Programación de Base de Datos</a:t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4894729" y="1992852"/>
            <a:ext cx="3899648" cy="2770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None/>
            </a:pPr>
            <a:r>
              <a:rPr lang="es-CL">
                <a:solidFill>
                  <a:srgbClr val="0F243E"/>
                </a:solidFill>
              </a:rPr>
              <a:t>Las buenas prácticas de programación permiten construir un código claro y hace su mantención más fácil. </a:t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2259106" y="3092823"/>
            <a:ext cx="2032394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353" y="1992852"/>
            <a:ext cx="3857867" cy="219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591671" y="1889310"/>
            <a:ext cx="3334870" cy="317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Documentar el código con comentarios.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comentarios es una buena práctica de programación para explicar el código o parte del código de un bloque está tratando de hacer.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3684493" y="1385047"/>
            <a:ext cx="2507766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482" y="2281964"/>
            <a:ext cx="4482466" cy="23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726140" y="2152136"/>
            <a:ext cx="3060090" cy="290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Escribir en mayúsculas.</a:t>
            </a:r>
            <a:endParaRPr b="1" sz="2400">
              <a:solidFill>
                <a:srgbClr val="17365D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</a:pPr>
            <a:r>
              <a:rPr lang="es-CL" sz="2400">
                <a:solidFill>
                  <a:srgbClr val="0F243E"/>
                </a:solidFill>
              </a:rPr>
              <a:t>Las sentencias SQL.</a:t>
            </a:r>
            <a:endParaRPr sz="24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</a:pPr>
            <a:r>
              <a:rPr lang="es-CL" sz="2400">
                <a:solidFill>
                  <a:srgbClr val="0F243E"/>
                </a:solidFill>
              </a:rPr>
              <a:t>Las palabras reservadas de PL/SQL.</a:t>
            </a:r>
            <a:endParaRPr sz="24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</a:pPr>
            <a:r>
              <a:rPr lang="es-CL" sz="2400">
                <a:solidFill>
                  <a:srgbClr val="0F243E"/>
                </a:solidFill>
              </a:rPr>
              <a:t>Los tipos de datos. </a:t>
            </a:r>
            <a:endParaRPr sz="2400"/>
          </a:p>
        </p:txBody>
      </p:sp>
      <p:sp>
        <p:nvSpPr>
          <p:cNvPr id="241" name="Google Shape;241;p36"/>
          <p:cNvSpPr/>
          <p:nvPr/>
        </p:nvSpPr>
        <p:spPr>
          <a:xfrm>
            <a:off x="1075765" y="389964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230" y="1852939"/>
            <a:ext cx="4926047" cy="3068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712693" y="2194557"/>
            <a:ext cx="3254187" cy="290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Escribir en minúsculas.</a:t>
            </a:r>
            <a:endParaRPr b="1" sz="2400">
              <a:solidFill>
                <a:srgbClr val="17365D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</a:pPr>
            <a:r>
              <a:rPr lang="es-CL" sz="2400">
                <a:solidFill>
                  <a:srgbClr val="0F243E"/>
                </a:solidFill>
              </a:rPr>
              <a:t>Los identificadores de variables.</a:t>
            </a:r>
            <a:endParaRPr sz="24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</a:pPr>
            <a:r>
              <a:rPr lang="es-CL" sz="2400">
                <a:solidFill>
                  <a:srgbClr val="0F243E"/>
                </a:solidFill>
              </a:rPr>
              <a:t>Los parámetros.</a:t>
            </a:r>
            <a:endParaRPr sz="24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</a:pPr>
            <a:r>
              <a:rPr lang="es-CL" sz="2400">
                <a:solidFill>
                  <a:srgbClr val="0F243E"/>
                </a:solidFill>
              </a:rPr>
              <a:t>Los nombres de tablas y columnas.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1909481" y="3146612"/>
            <a:ext cx="24125353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6881" y="2194558"/>
            <a:ext cx="4733365" cy="236668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779930" y="1965956"/>
            <a:ext cx="3603812" cy="327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Indentar el código.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Un bloque PL/SQL puede contener muchas sentencias, las cuales deben estar indentadas, para un mejor entendimiento del código desarrollado.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2581836" y="3092822"/>
            <a:ext cx="2206199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5788" y="1938028"/>
            <a:ext cx="4074459" cy="330632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515895" y="2545976"/>
            <a:ext cx="3684496" cy="1878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variables estándar.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variables deben comenzar con la letra v_xxx.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6400800" y="189155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391" y="1891553"/>
            <a:ext cx="4400818" cy="303007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564775" y="2043952"/>
            <a:ext cx="3872754" cy="256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constantes estándar.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constantes deben comenzar con la letra c_xxx y el tipo constante con MAYUSCULA.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4718258" y="1922929"/>
            <a:ext cx="12697547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000" y="2043952"/>
            <a:ext cx="4090117" cy="244736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618564" y="2263135"/>
            <a:ext cx="3765176" cy="262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registros estándar.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registros deben comenzar con las letras reg_xxx.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618564" y="1936375"/>
            <a:ext cx="19839925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319" y="1982094"/>
            <a:ext cx="4090324" cy="29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618564" y="1869142"/>
            <a:ext cx="3630706" cy="294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cursores estándar.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 sz="2400"/>
              <a:t>Los nombres de cursores deben comenzar con las letras cur_xxx y palabra reservada CURSOR en mayúscula. </a:t>
            </a:r>
            <a:endParaRPr sz="2400"/>
          </a:p>
        </p:txBody>
      </p:sp>
      <p:sp>
        <p:nvSpPr>
          <p:cNvPr id="289" name="Google Shape;289;p42"/>
          <p:cNvSpPr/>
          <p:nvPr/>
        </p:nvSpPr>
        <p:spPr>
          <a:xfrm>
            <a:off x="4464422" y="1600199"/>
            <a:ext cx="22379435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422" y="1600200"/>
            <a:ext cx="3792071" cy="394748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591670" y="1331261"/>
            <a:ext cx="7987554" cy="138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funciones estándar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funciones deben comenzar con las letras fn_xxx.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4276164" y="2447364"/>
            <a:ext cx="2555382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670" y="2946667"/>
            <a:ext cx="7987554" cy="20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698218" y="2906524"/>
            <a:ext cx="3558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Unidades Léxicas</a:t>
            </a:r>
            <a:endParaRPr b="1" i="0" sz="3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645459" y="1304366"/>
            <a:ext cx="8041341" cy="130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procedimientos almacenados estándar.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procedimientos almacenados deben comenzar con las letras SP_xxx. </a:t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860612" y="2823882"/>
            <a:ext cx="43806547" cy="45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17" y="2846756"/>
            <a:ext cx="7680717" cy="277009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672352" y="1330514"/>
            <a:ext cx="7933766" cy="13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package estándar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package deben comenzar con las letras PKG_xxx.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313" name="Google Shape;313;p45"/>
          <p:cNvSpPr/>
          <p:nvPr/>
        </p:nvSpPr>
        <p:spPr>
          <a:xfrm>
            <a:off x="672352" y="330797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352" y="2811583"/>
            <a:ext cx="7744682" cy="276167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5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564777" y="1304366"/>
            <a:ext cx="8014447" cy="1277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Trigger estándar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Trigger deben comenzar con las letras TGR_xxx.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321" name="Google Shape;321;p46"/>
          <p:cNvSpPr/>
          <p:nvPr/>
        </p:nvSpPr>
        <p:spPr>
          <a:xfrm>
            <a:off x="1021977" y="2958354"/>
            <a:ext cx="30321550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753" y="2581835"/>
            <a:ext cx="6400800" cy="287787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6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591670" y="1277472"/>
            <a:ext cx="8041342" cy="1008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b="1" lang="es-CL" sz="2400">
                <a:solidFill>
                  <a:srgbClr val="0F243E"/>
                </a:solidFill>
              </a:rPr>
              <a:t>Nombre de vistas estándar</a:t>
            </a:r>
            <a:endParaRPr b="1" sz="2400">
              <a:solidFill>
                <a:srgbClr val="0F243E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vistas deben comenzar con las letras VW_xxx.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329" name="Google Shape;329;p47"/>
          <p:cNvSpPr/>
          <p:nvPr/>
        </p:nvSpPr>
        <p:spPr>
          <a:xfrm>
            <a:off x="2043953" y="3173505"/>
            <a:ext cx="2266611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835" y="2651106"/>
            <a:ext cx="4061012" cy="2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564776" y="1277472"/>
            <a:ext cx="8041342" cy="151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Nombre de secuencias estándar</a:t>
            </a:r>
            <a:endParaRPr b="1" sz="2400">
              <a:solidFill>
                <a:srgbClr val="17365D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Los nombres de sequencias de Base de Datos deben comenzar con las letras SEQ_xxx.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337" name="Google Shape;337;p48"/>
          <p:cNvSpPr/>
          <p:nvPr/>
        </p:nvSpPr>
        <p:spPr>
          <a:xfrm>
            <a:off x="1290917" y="2796990"/>
            <a:ext cx="3392411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458" y="2842709"/>
            <a:ext cx="5593978" cy="221157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8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524434" y="1317813"/>
            <a:ext cx="80452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Cuando escribimos un programa en PL/SQL o manipulamos su sintaxis, utilizamos un conjunto específico de caracteres predefinido. </a:t>
            </a:r>
            <a:endParaRPr b="0" i="0" sz="20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078071" y="2178423"/>
            <a:ext cx="1440280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392" y="2224141"/>
            <a:ext cx="4233708" cy="29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524434" y="5198234"/>
            <a:ext cx="80452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PL/SQL no es ‘case sensitive’, por lo tanto, no distingue entre mayúsculas y minúsculas, excepto dentro de cadenas de, caracteres y literales. </a:t>
            </a:r>
            <a:endParaRPr sz="18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600075" y="1343026"/>
            <a:ext cx="7943850" cy="478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Las unidades léxicas son los componentes básicos de cualquier bloque PL/SQL. Incluyen letras, números, tabulaciones, espacios, saltos de línea y símbolos. Se pueden clasificar como: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</a:pPr>
            <a:r>
              <a:rPr lang="es-CL" sz="2400">
                <a:solidFill>
                  <a:srgbClr val="0F243E"/>
                </a:solidFill>
              </a:rPr>
              <a:t>Identificadores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</a:pPr>
            <a:r>
              <a:rPr lang="es-CL" sz="2400">
                <a:solidFill>
                  <a:srgbClr val="0F243E"/>
                </a:solidFill>
              </a:rPr>
              <a:t>Delimitadores </a:t>
            </a:r>
            <a:endParaRPr sz="24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</a:pPr>
            <a:r>
              <a:rPr lang="es-CL" sz="2400">
                <a:solidFill>
                  <a:srgbClr val="0F243E"/>
                </a:solidFill>
              </a:rPr>
              <a:t>Literales: de caracteres, numéricos, booleanos.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</a:pPr>
            <a:r>
              <a:rPr lang="es-CL" sz="2400">
                <a:solidFill>
                  <a:srgbClr val="0F243E"/>
                </a:solidFill>
              </a:rPr>
              <a:t>Comentarios.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7555" y="1371600"/>
            <a:ext cx="3334871" cy="446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None/>
            </a:pPr>
            <a:r>
              <a:rPr b="1" lang="es-CL" sz="2400">
                <a:solidFill>
                  <a:srgbClr val="17365D"/>
                </a:solidFill>
              </a:rPr>
              <a:t>Identificadores: </a:t>
            </a:r>
            <a:r>
              <a:rPr lang="es-CL" sz="2400">
                <a:solidFill>
                  <a:srgbClr val="0F243E"/>
                </a:solidFill>
              </a:rPr>
              <a:t>Son empleados para nombrar objetos de programas en PL/SQL. Son utilizados para nombrar unidades dentro de un programa PL/SQL que incluyen: Constantes, Cursores, Variables, Subprogramas, Excepciones y Paquetes. </a:t>
            </a:r>
            <a:endParaRPr sz="2400">
              <a:solidFill>
                <a:srgbClr val="0F243E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833717" y="3361764"/>
            <a:ext cx="32166255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2426" y="1586752"/>
            <a:ext cx="4624373" cy="35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591671" y="1385048"/>
            <a:ext cx="8014447" cy="25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200"/>
              <a:buNone/>
            </a:pPr>
            <a:r>
              <a:rPr b="1" lang="es-CL">
                <a:solidFill>
                  <a:srgbClr val="17365D"/>
                </a:solidFill>
              </a:rPr>
              <a:t>Delimitadores: </a:t>
            </a:r>
            <a:r>
              <a:rPr lang="es-CL">
                <a:solidFill>
                  <a:srgbClr val="0F243E"/>
                </a:solidFill>
              </a:rPr>
              <a:t>es un símbolo simple o compuesto que tiene una función especial en PL/SQL. Estos pueden ser: Operadores Aritméticos, Operadores Lógicos y Operadores Relacionales. </a:t>
            </a:r>
            <a:endParaRPr>
              <a:solidFill>
                <a:srgbClr val="0F243E"/>
              </a:solidFill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2695129" y="3920009"/>
            <a:ext cx="5707999" cy="6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396" y="3920009"/>
            <a:ext cx="4845280" cy="2462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457200" y="1317812"/>
            <a:ext cx="4491318" cy="489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50"/>
              <a:buNone/>
            </a:pPr>
            <a:r>
              <a:rPr b="1" lang="es-CL" sz="1850">
                <a:solidFill>
                  <a:srgbClr val="17365D"/>
                </a:solidFill>
              </a:rPr>
              <a:t>Literales: </a:t>
            </a:r>
            <a:r>
              <a:rPr lang="es-CL" sz="1850">
                <a:solidFill>
                  <a:srgbClr val="0F243E"/>
                </a:solidFill>
              </a:rPr>
              <a:t>valor asignado a una variable en forma explícita o textual. Es cualquier carácter, número, booleano o valor de fecha que se asigna en forma explícita. Los literales se clasifican en:</a:t>
            </a:r>
            <a:endParaRPr sz="1850">
              <a:solidFill>
                <a:srgbClr val="0F243E"/>
              </a:solidFill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17365D"/>
              </a:buClr>
              <a:buSzPts val="1850"/>
              <a:buChar char="•"/>
            </a:pPr>
            <a:r>
              <a:rPr b="1" lang="es-CL" sz="1850">
                <a:solidFill>
                  <a:srgbClr val="17365D"/>
                </a:solidFill>
              </a:rPr>
              <a:t>Los literales de caracteres: </a:t>
            </a:r>
            <a:r>
              <a:rPr lang="es-CL" sz="1850">
                <a:solidFill>
                  <a:srgbClr val="0F243E"/>
                </a:solidFill>
              </a:rPr>
              <a:t>Todos los literales de tipo string tienen el tipo de datos CHAR o VARCHAR2 y son, por lo tanto, llamados literales de caracteres (por ejemplo, Juan, y 12C). Los literales de caracteres y fecha deben ir entre comillas simples.</a:t>
            </a:r>
            <a:endParaRPr sz="1850">
              <a:solidFill>
                <a:srgbClr val="0F243E"/>
              </a:solidFill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17365D"/>
              </a:buClr>
              <a:buSzPts val="1850"/>
              <a:buChar char="•"/>
            </a:pPr>
            <a:r>
              <a:rPr b="1" lang="es-CL" sz="1850">
                <a:solidFill>
                  <a:srgbClr val="17365D"/>
                </a:solidFill>
              </a:rPr>
              <a:t>Los literales numéricos: </a:t>
            </a:r>
            <a:r>
              <a:rPr lang="es-CL" sz="1850">
                <a:solidFill>
                  <a:srgbClr val="0F243E"/>
                </a:solidFill>
              </a:rPr>
              <a:t>Un literal numérico representa un valor entero o real (por ejemplo, 428 y 1.276).</a:t>
            </a:r>
            <a:endParaRPr sz="1850">
              <a:solidFill>
                <a:srgbClr val="0F243E"/>
              </a:solidFill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17365D"/>
              </a:buClr>
              <a:buSzPts val="1850"/>
              <a:buChar char="•"/>
            </a:pPr>
            <a:r>
              <a:rPr b="1" lang="es-CL" sz="1850">
                <a:solidFill>
                  <a:srgbClr val="17365D"/>
                </a:solidFill>
              </a:rPr>
              <a:t>Literales booleanos: </a:t>
            </a:r>
            <a:r>
              <a:rPr lang="es-CL" sz="1850">
                <a:solidFill>
                  <a:srgbClr val="0F243E"/>
                </a:solidFill>
              </a:rPr>
              <a:t>valores que se asignan a las variables booleanas son literales booleanos. TRUE, FALSE y NULL son literales booleanos. </a:t>
            </a:r>
            <a:endParaRPr sz="1850">
              <a:solidFill>
                <a:srgbClr val="0F243E"/>
              </a:solidFill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190564" y="1613647"/>
            <a:ext cx="14906590" cy="50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564" y="1613647"/>
            <a:ext cx="3652181" cy="419548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537881" y="1175127"/>
            <a:ext cx="8068237" cy="3189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b="1" lang="es-CL" sz="2000">
                <a:solidFill>
                  <a:srgbClr val="17365D"/>
                </a:solidFill>
              </a:rPr>
              <a:t>Comentarios: </a:t>
            </a:r>
            <a:r>
              <a:rPr lang="es-CL" sz="2000">
                <a:solidFill>
                  <a:srgbClr val="0F243E"/>
                </a:solidFill>
              </a:rPr>
              <a:t>texto de aclaración o documentación que se incluye en el bloque.</a:t>
            </a:r>
            <a:endParaRPr sz="2000">
              <a:solidFill>
                <a:srgbClr val="0F243E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</a:pPr>
            <a:r>
              <a:rPr lang="es-CL" sz="2000">
                <a:solidFill>
                  <a:srgbClr val="0F243E"/>
                </a:solidFill>
              </a:rPr>
              <a:t>Cuando se incluye un comentario en un bloque PL/SQL, el compilador no puede interpretar estas instrucciones. </a:t>
            </a:r>
            <a:endParaRPr sz="2000">
              <a:solidFill>
                <a:srgbClr val="0F243E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</a:pPr>
            <a:r>
              <a:rPr lang="es-CL" sz="2000">
                <a:solidFill>
                  <a:srgbClr val="0F243E"/>
                </a:solidFill>
              </a:rPr>
              <a:t>Los símbolos para definir un comentario indican al compilador que estas instrucciones no necesitan ser compilados. Por lo tanto, cualquier instrucción que se comenta no es interpretada por el compilador. </a:t>
            </a:r>
            <a:endParaRPr sz="20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</a:pPr>
            <a:r>
              <a:rPr lang="es-CL" sz="2000">
                <a:solidFill>
                  <a:srgbClr val="0F243E"/>
                </a:solidFill>
              </a:rPr>
              <a:t>Un comentario de línea simple es precedido con 2 guiones (--).</a:t>
            </a:r>
            <a:endParaRPr sz="2000">
              <a:solidFill>
                <a:srgbClr val="0F243E"/>
              </a:solidFill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</a:pPr>
            <a:r>
              <a:rPr lang="es-CL" sz="2000">
                <a:solidFill>
                  <a:srgbClr val="0F243E"/>
                </a:solidFill>
              </a:rPr>
              <a:t> Comentarios de múltiples líneas se coloca entre los símbolos /* y */.</a:t>
            </a:r>
            <a:endParaRPr sz="2000">
              <a:solidFill>
                <a:srgbClr val="0F243E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3550023" y="5852459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368" y="4365067"/>
            <a:ext cx="4681997" cy="17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618565" y="1223683"/>
            <a:ext cx="8041342" cy="141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</a:pPr>
            <a:r>
              <a:rPr lang="es-CL" sz="2400">
                <a:solidFill>
                  <a:srgbClr val="0F243E"/>
                </a:solidFill>
              </a:rPr>
              <a:t>Existen identificadores especiales denominados </a:t>
            </a:r>
            <a:r>
              <a:rPr b="1" lang="es-CL" sz="2400">
                <a:solidFill>
                  <a:srgbClr val="17365D"/>
                </a:solidFill>
              </a:rPr>
              <a:t>PALABRAS RESERVADAS</a:t>
            </a:r>
            <a:r>
              <a:rPr lang="es-CL" sz="2400">
                <a:solidFill>
                  <a:srgbClr val="17365D"/>
                </a:solidFill>
              </a:rPr>
              <a:t>, </a:t>
            </a:r>
            <a:r>
              <a:rPr lang="es-CL" sz="2400">
                <a:solidFill>
                  <a:srgbClr val="0F243E"/>
                </a:solidFill>
              </a:rPr>
              <a:t>que </a:t>
            </a:r>
            <a:r>
              <a:rPr i="1" lang="es-CL" sz="2400">
                <a:solidFill>
                  <a:srgbClr val="0F243E"/>
                </a:solidFill>
              </a:rPr>
              <a:t>NO </a:t>
            </a:r>
            <a:r>
              <a:rPr lang="es-CL" sz="2400">
                <a:solidFill>
                  <a:srgbClr val="0F243E"/>
                </a:solidFill>
              </a:rPr>
              <a:t>pueden ser utilizadas para nombrar propios identificadores</a:t>
            </a:r>
            <a:r>
              <a:rPr lang="es-CL">
                <a:solidFill>
                  <a:srgbClr val="0F243E"/>
                </a:solidFill>
              </a:rPr>
              <a:t>. </a:t>
            </a:r>
            <a:endParaRPr>
              <a:solidFill>
                <a:srgbClr val="0F243E"/>
              </a:solidFill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1371599" y="2635624"/>
            <a:ext cx="38886254" cy="51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424" y="2687039"/>
            <a:ext cx="6895833" cy="33348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3630706" y="543034"/>
            <a:ext cx="4786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Léxicas en un Bloque PL/SQL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