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797675" cy="9928225"/>
  <p:embeddedFontLst>
    <p:embeddedFont>
      <p:font typeface="Candara"/>
      <p:regular r:id="rId41"/>
      <p:bold r:id="rId42"/>
      <p:italic r:id="rId43"/>
      <p:boldItalic r:id="rId44"/>
    </p:embeddedFont>
    <p:embeddedFont>
      <p:font typeface="Arial Black"/>
      <p:regular r:id="rId45"/>
    </p:embeddedFont>
    <p:embeddedFont>
      <p:font typeface="PT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7E1D0D-1B2B-4EE1-B36B-DA128EB0BDF6}">
  <a:tblStyle styleId="{0B7E1D0D-1B2B-4EE1-B36B-DA128EB0BDF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Candara-bold.fntdata"/><Relationship Id="rId41" Type="http://schemas.openxmlformats.org/officeDocument/2006/relationships/font" Target="fonts/Candara-regular.fntdata"/><Relationship Id="rId44" Type="http://schemas.openxmlformats.org/officeDocument/2006/relationships/font" Target="fonts/Candara-boldItalic.fntdata"/><Relationship Id="rId43" Type="http://schemas.openxmlformats.org/officeDocument/2006/relationships/font" Target="fonts/Candara-italic.fntdata"/><Relationship Id="rId46" Type="http://schemas.openxmlformats.org/officeDocument/2006/relationships/font" Target="fonts/PTSans-regular.fntdata"/><Relationship Id="rId45"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TSans-italic.fntdata"/><Relationship Id="rId47" Type="http://schemas.openxmlformats.org/officeDocument/2006/relationships/font" Target="fonts/PTSans-bold.fntdata"/><Relationship Id="rId49" Type="http://schemas.openxmlformats.org/officeDocument/2006/relationships/font" Target="fonts/PT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411"/>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 name="Google Shape;49;p1: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p10: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La sentencia EXECUTE IMMEDIATE se puede utilizar para ejecutar sentencias SQL o bloques Anónimos PL/SQL que se han creado usado SQL Dinámico. En esta sentencia:</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Se pueden usar como argumentos bind literales numéricos, de caracteres y string. No se pueden usar literales de tipo boolean.</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La cláusula RETURN INTO se usa sólo en las sentencias INSERT, UPDATE Y DELETE que tienen una cláusula RETURN . Para cada valor que retorna la sentencia Insert, Update y Delete debe haber una variable correspondiente en la cláusula RETURN INTO</a:t>
            </a:r>
            <a:endParaRPr/>
          </a:p>
          <a:p>
            <a:pPr indent="0" lvl="0" marL="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s-CL" sz="1200" u="none" cap="none" strike="noStrike">
                <a:solidFill>
                  <a:schemeClr val="dk1"/>
                </a:solidFill>
                <a:latin typeface="Arial"/>
                <a:ea typeface="Arial"/>
                <a:cs typeface="Arial"/>
                <a:sym typeface="Arial"/>
              </a:rPr>
              <a:t>En la sintaxis:</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string_dinámico:</a:t>
            </a:r>
            <a:r>
              <a:rPr b="0" i="0" lang="es-CL" sz="1200" u="none" cap="none" strike="noStrike">
                <a:solidFill>
                  <a:schemeClr val="dk1"/>
                </a:solidFill>
                <a:latin typeface="Arial"/>
                <a:ea typeface="Arial"/>
                <a:cs typeface="Arial"/>
                <a:sym typeface="Arial"/>
              </a:rPr>
              <a:t> es una cadena literal, variable o expresión que representa una sola sentencia SQL o un bloque PL / SQL. Debe ser del tipo CHAR o VARCHAR2.</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INTO:</a:t>
            </a:r>
            <a:r>
              <a:rPr b="0" i="0" lang="es-CL" sz="1200" u="none" cap="none" strike="noStrike">
                <a:solidFill>
                  <a:schemeClr val="dk1"/>
                </a:solidFill>
                <a:latin typeface="Arial"/>
                <a:ea typeface="Arial"/>
                <a:cs typeface="Arial"/>
                <a:sym typeface="Arial"/>
              </a:rPr>
              <a:t> utilizado solo para consultas de una sola fila. Esta cláusula especifica las variables o registro en los que se recuperan los valores de la columna. Para cada valor recuperado por la consulta, debe haber una variable o campo correspondiente.</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Calibri"/>
                <a:ea typeface="Calibri"/>
                <a:cs typeface="Calibri"/>
                <a:sym typeface="Calibri"/>
              </a:rPr>
              <a:t>USING:</a:t>
            </a:r>
            <a:r>
              <a:rPr b="0" i="0" lang="es-CL" sz="1200" u="none" cap="none" strike="noStrike">
                <a:solidFill>
                  <a:schemeClr val="dk1"/>
                </a:solidFill>
                <a:latin typeface="Calibri"/>
                <a:ea typeface="Calibri"/>
                <a:cs typeface="Calibri"/>
                <a:sym typeface="Calibri"/>
              </a:rPr>
              <a:t> especifica una lista de argumentos de entrada y/o salida que se asocian a las variables usadas en la sentencia SQL. El modo de parámetro predeterminado es IN. Los parámetros deben ser especificados en el mismo orden en que las variables bind se usan en la sentencia.</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RETURN INTO:</a:t>
            </a:r>
            <a:r>
              <a:rPr b="0" i="0" lang="es-CL" sz="1200" u="none" cap="none" strike="noStrike">
                <a:solidFill>
                  <a:schemeClr val="dk1"/>
                </a:solidFill>
                <a:latin typeface="Arial"/>
                <a:ea typeface="Arial"/>
                <a:cs typeface="Arial"/>
                <a:sym typeface="Arial"/>
              </a:rPr>
              <a:t> se usa en las sentencias INSERT, UPDATE Y DELETE que tienen una cláusula RETURN . Para cada valor retornado por la sentencia debe haber una variable correspondiente en la cláusula RETURN INTO</a:t>
            </a:r>
            <a:endParaRPr/>
          </a:p>
          <a:p>
            <a:pPr indent="-95250" lvl="0" marL="171450" marR="0" rtl="0" algn="l">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133" name="Google Shape;133;p10: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1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la función FN_ELIMINA_FILAS acepta como argumento de entrada en nombre de la tabla desde la cual se desea eliminar las filas. Como el nombre de la tabla puede variar, se usa la sentencia EXECUTE IMMEDIATE para eliminar todas las filas de la tabla que la función recibe como parámetro de entrada.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Al ejecutar la función eliminará las filas de la tabla TEMP_EMP (que se crea a partir de la tabla EMPLOYEES). El bloque anónimo que ejecuta la función, muestra que se han eliminado 107 filas de la tabla TEMP_EMP.</a:t>
            </a:r>
            <a:endParaRPr/>
          </a:p>
        </p:txBody>
      </p:sp>
      <p:sp>
        <p:nvSpPr>
          <p:cNvPr id="145" name="Google Shape;145;p11: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p1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se creará un proceso para efectuar el reajuste anual de los salarios de los empleados. Para esto primero se crean las tablas anexas a la del esquema HR que se requieren para este proceso.</a:t>
            </a:r>
            <a:endParaRPr/>
          </a:p>
        </p:txBody>
      </p:sp>
      <p:sp>
        <p:nvSpPr>
          <p:cNvPr id="156" name="Google Shape;156;p12: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p1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Una vez que se han creado y poblado las nuevas tablas que requiere el proceso, se crea la función almacenada FN_REAJUSTA_SALARIO que actualiza el salario de un empleado. El empleado que se desea actualizar y el porcentaje en el cual se aumentará su salario son entregados a la función como parámetros de entrada.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La sentencia de actualización del salario está construida usando SQL Dinámico. Las variables bind :b_porc_reajuste y :b_empleado se usan como parámetros en la sentencia dinámica para “saber” el porcentaje en que se reajustará el salario y a que empleado se efectuará el reajuste respectivamente. Los valores a estas variables bind son entregadas por los parámetros de la función p_reajuste_y p_id_emp a través de la cláusula USING de la sentencia EXECUTE IMMEDIATE  La sentencia de UPDATE creada en forma dinámica también retorna el valor del salario actualizado a través de la variable bind :b_nuevo_salario (como se muestra en la cláusula RETURNING salary INTO :b_nuevo_salario), este valor es almacenado en la variable v_salario usando la cláusula RETURNING INTO en la sentencia EXECUTE IMMEDIATE.</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En la Forma 1 del ejemplo la sentencia de UPDATE se construye en la variable sal_nds y es esta variable la que se utiliza en la sentencia EXECUTE IMMEDIATE. EN la Forma  del ejemplo, en la sentencia EXECUTE IMMEDIATE se crea directamente la sentencia de actualización.</a:t>
            </a:r>
            <a:endParaRPr b="0" i="0" sz="1200" u="none" cap="none" strike="noStrike">
              <a:solidFill>
                <a:schemeClr val="dk1"/>
              </a:solidFill>
              <a:latin typeface="Arial"/>
              <a:ea typeface="Arial"/>
              <a:cs typeface="Arial"/>
              <a:sym typeface="Arial"/>
            </a:endParaRPr>
          </a:p>
        </p:txBody>
      </p:sp>
      <p:sp>
        <p:nvSpPr>
          <p:cNvPr id="166" name="Google Shape;166;p13: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1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Posteriormente se crea el procedimiento almacenado SP_REAJUSTA_SALARIO_ANUAL que recibe como parámetro de entrada el año que se va a procesar. En el primer cursor se obtienen los diferentes departamentos en los que trabajan empleados. El segundo cursor obtiene información de los empleados (su identificación y salario) que trabajan en el departamento que se entrega como parámetro de entrada. Por cada empleado del departamento leído desde el primer cursor se obtiene el porcentaje de reajuste (desde la tabla PORC_REAJUSTE_ANUAL) de acuerdo al salario que posee el empleado.</a:t>
            </a:r>
            <a:endParaRPr/>
          </a:p>
        </p:txBody>
      </p:sp>
      <p:sp>
        <p:nvSpPr>
          <p:cNvPr id="175" name="Google Shape;175;p14: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p15: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Para reajustar el salario del empleado leído se ejecuta la función FN_REAJUSTA_SALARIO de acuerdo a la identificación del empleado y porcentaje de reajuste que se entrega como valores a los parámetros de entrada de la función.  El salario reajustado que retorna la función se almacena en la variable v_sal_reaj. Posteriormente se inserta en la tabla DETALLE_REAJUSTE_ANUAL el año que se está procesando, la identificación del empleado, el salario sin actualizar del empleado y su salario reajustado.  Por cada departamento leído del primer cursor, se inserta en la tabla RESUMEN_GASTO_REAJ_POR_DEPTO el año que se está procesando, la identificación del departamento, el valor total de los salarios sin reajustar de los empleados del departamento leído y el valor total de los salarios reajustados de los empleados del departamento procesado.</a:t>
            </a:r>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84" name="Google Shape;184;p15: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p16: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se creará un proceso que efectúa el cálculo de remuneraciones. Para implementar esta solución primero se crean las anexas del esquema HR que se utilizarán en el proceso.</a:t>
            </a:r>
            <a:endParaRPr/>
          </a:p>
        </p:txBody>
      </p:sp>
      <p:sp>
        <p:nvSpPr>
          <p:cNvPr id="197" name="Google Shape;197;p16: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17: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Una vez creadas y pobladas las talas anexas que se requieren para el proceso, se crea el procedimiento almacenado SP_GRABAR_REMUN que recibe como parámetros los valores que se insertarán en la tabla REMUN_CALC. La sentencia de inserción es construida usando SQL Dinámico (usando Native Dynamic SQL). Para los valores a insertar se utilizan variables bind como parámetros (:1, :2, :3, etc.).  En la cláusula USING de la sentencia EXECUTE IMMEDIATE se utilizan los valores entregados a los parámetros de entrada del procedimiento en la sentencia de inserción.</a:t>
            </a:r>
            <a:endParaRPr/>
          </a:p>
        </p:txBody>
      </p:sp>
      <p:sp>
        <p:nvSpPr>
          <p:cNvPr id="209" name="Google Shape;209;p17: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18: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El package PKG_PROC_REMUN contiene 6 constructores públicos (4 variables, una función y un procedimiento). La función del package obtendrá el total de cargas familiares que posee el empleado que se entrega como parámetro de entrada. El procedimiento del package en forma dinámica va a insertar en la tabla de errores (creada para el año y mes que se está procesando) la rutina en que se produjo un error y el mensaje del error. Todos los valores usado para insertar son ingresados al procedimientos como parámetros de entrada.</a:t>
            </a:r>
            <a:endParaRPr/>
          </a:p>
        </p:txBody>
      </p:sp>
      <p:sp>
        <p:nvSpPr>
          <p:cNvPr id="218" name="Google Shape;218;p18: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9: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La función almacenada FN_OBT_VALOR_TRAMO obtiene el valor del beneficio o descuento que la función recibe como parámetro de entrada y de acuerdo al año procesado (variables p_cod_benef_descto y p_anno_mes_proc respectivamente). Si durante la ejecución de la función se produce cualquier error, se ejecutará el procedimiento SP_GRABAR_ERROR del package PKG_PROC_REMUN. Para almacenar el código de error Oracle y la rutina en que se produjo el error se usan las variables v_mensaje_error y v_rutina_error del mismo package.</a:t>
            </a:r>
            <a:endParaRPr/>
          </a:p>
        </p:txBody>
      </p:sp>
      <p:sp>
        <p:nvSpPr>
          <p:cNvPr id="227" name="Google Shape;227;p19: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 name="Google Shape;56;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p20: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El procedimiento almacenado SP_CALC_REMUN construido para efectuar el cálculo de las remuneraciones recibe como valores de entrada el año y mes a procesar, el valor de la colación y el valor de la movilización. El cursor del procedimiento obtiene los datos que se requieren de cada empleado que se va a procesar.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Al comenzar el proceso, se verifica si el objeto secuencia SEQ_ERROR_PROCESO_REMUN existe. Si existe la secuencia, dinámicamente, es eliminada y se vuelve a crear para que comience con el valor 1.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Por cada año y mes que se procesa se crea una tabla de errores diferentes usando SQL Dinámico. Primero se verifica si la tabla de errores del año y mes que está procesando existe. Si no existe se crea la tabla de errores del proceso y si existe se trunca. Esto permite que el procedimiento sea ejecutado las veces que se requiera para el año y mes que se está procesando.</a:t>
            </a:r>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NOTA IMPORTATE: si en el subprograma PL/SQL se crea algún objeto usando SQL Dinámico, por regla de Oracle, previamante se debe otorgar los privilegios correspondientes a todos los usuarios que ejecutarán el subrprograma incluyendo al usuario dueño del programa. Esto se debe a que como el subprograma puede ser ejecutado por cualquier usuario, cada uno de ellos pueda crear los objetos en el esquema del dueño del subprograma.</a:t>
            </a:r>
            <a:endParaRPr/>
          </a:p>
        </p:txBody>
      </p:sp>
      <p:sp>
        <p:nvSpPr>
          <p:cNvPr id="236" name="Google Shape;236;p20: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6" name="Google Shape;246;p2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Posteriormente por cada empleado se efectúa el cálculo de comisión de jefes (si corresponde) usando la función almacenada FN_OBT_VALOR_TRAMO, se obtiene el tota de cargas familiares que posee el empleado a través de la función FN_OBT_TOTAL_CARFAM del package PKG_PROC_REMUN. A partir de las cargas familiares obtenidas se calcula el valor que le corresponde por este concepto usando la función almacenada FN_OBT_VALOR_TRAMO. Finalmente, usando la misma función almacenada se obtiene el valor del descuento de sindicato que le corresponde al empleado. Una vez efectuados todos los cálculos, se ejecuta el procedimiento almacenado SP_GRABAR_REMUN para insertar los valores en la tabla resultante del proceso.</a:t>
            </a:r>
            <a:endParaRPr/>
          </a:p>
        </p:txBody>
      </p:sp>
      <p:sp>
        <p:nvSpPr>
          <p:cNvPr id="247" name="Google Shape;247;p21: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6" name="Google Shape;256;p2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Finalmente el proceso de cálculo de remuneraciones es ejecutado para el mes de febrero del año 2018.  Los valores de colación y movilización que se usarán en el proceso son 300 y 500 dólares respectivamente.  Al finalizar el proceso, el resultado es el que se muestra.</a:t>
            </a:r>
            <a:endParaRPr/>
          </a:p>
        </p:txBody>
      </p:sp>
      <p:sp>
        <p:nvSpPr>
          <p:cNvPr id="257" name="Google Shape;257;p22: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2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s-CL" sz="1200" u="none" cap="none" strike="noStrike">
                <a:solidFill>
                  <a:schemeClr val="dk1"/>
                </a:solidFill>
                <a:latin typeface="Arial"/>
                <a:ea typeface="Arial"/>
                <a:cs typeface="Arial"/>
                <a:sym typeface="Arial"/>
              </a:rPr>
              <a:t>Si se desea que un cursor explícito se ejecute con diferentes condiciones en forma dinámica, se deben utilizar las cláusulas: </a:t>
            </a:r>
            <a:r>
              <a:rPr b="0" i="0" lang="es-CL" sz="1200" u="none" cap="none" strike="noStrike">
                <a:solidFill>
                  <a:schemeClr val="lt1"/>
                </a:solidFill>
                <a:latin typeface="Arial"/>
                <a:ea typeface="Arial"/>
                <a:cs typeface="Arial"/>
                <a:sym typeface="Arial"/>
              </a:rPr>
              <a:t>OPEN-FOR, FETCH y CLOSE. Para esto, lo primero es definir un tipo REF_CURSOR. En el ejemplo, se crea con el nombre emp_refcsr_type. Una vez creado el tipo CURSOR se debe asignar a una variable (en el ejemplo se asigna ese tipo a la variable cur_empleado). </a:t>
            </a:r>
            <a:endParaRPr/>
          </a:p>
          <a:p>
            <a:pPr indent="0" lvl="0" marL="0" marR="0" rtl="0" algn="l">
              <a:lnSpc>
                <a:spcPct val="100000"/>
              </a:lnSpc>
              <a:spcBef>
                <a:spcPts val="360"/>
              </a:spcBef>
              <a:spcAft>
                <a:spcPts val="0"/>
              </a:spcAft>
              <a:buClr>
                <a:schemeClr val="lt1"/>
              </a:buClr>
              <a:buSzPts val="1200"/>
              <a:buFont typeface="Arial"/>
              <a:buNone/>
            </a:pPr>
            <a:r>
              <a:rPr b="0" i="0" lang="es-CL" sz="1200" u="none" cap="none" strike="noStrike">
                <a:solidFill>
                  <a:schemeClr val="lt1"/>
                </a:solidFill>
                <a:latin typeface="Arial"/>
                <a:ea typeface="Arial"/>
                <a:cs typeface="Arial"/>
                <a:sym typeface="Arial"/>
              </a:rPr>
              <a:t>A la variable v_nds se le asigna inicialmente el valor ‘SELECT * FROM employees’. Al comenzar el procesamiento se valida que si el parámetro de entrada p_id_depto no tiene un valor, el cursor definido obtendrá todas las filas y columnas de las tablas employees. De lo contrario, si el parámetro posee un valor, entonces el cursor obtendrá todas las filas y columnas de la tabla employees correspondiente al departamento que se ingresó como para parámetro de entrada al procedimiento. Los valores leídos de cada fila del cursor son almacenados en el registro reg_empleado para poder efectuar el reajuste del salario del empleado leído.  Finalizado el procesamiento de todas las filas, se cierra el cursor.</a:t>
            </a:r>
            <a:endParaRPr b="0" i="0" sz="1200" u="none" cap="none" strike="noStrike">
              <a:solidFill>
                <a:schemeClr val="lt1"/>
              </a:solidFill>
              <a:latin typeface="Arial"/>
              <a:ea typeface="Arial"/>
              <a:cs typeface="Arial"/>
              <a:sym typeface="Arial"/>
            </a:endParaRPr>
          </a:p>
        </p:txBody>
      </p:sp>
      <p:sp>
        <p:nvSpPr>
          <p:cNvPr id="268" name="Google Shape;268;p23: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2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Usando EXECUTE IMMEDIATE también se pueden ejecutar en forma dinámica bloques PL/SQL completos. En el ejemplo la función almacenada FN_OBT_SAL_ANUAL ejecuta un bloque anónimo que ejecuta la función almacenada FN_OBT_EMP. Esta función retorna la fila completa del empleado que se ingresa como parámetro de entrada (a través de la variable bind :empid).  Al retornar el control al bloque anónimo, se calcula el salario anual del empleado y el resultado se almacena en la variable bind :res. Al ejecutar el bloque en forma dinámica (EXECUTE IMMEDIATE) a la variable :empid se le asigna el valor que posee el parámetro p_emp_id y el valor asignado de la variable bind :res se almacena en la variable v_resultado.</a:t>
            </a:r>
            <a:endParaRPr/>
          </a:p>
        </p:txBody>
      </p:sp>
      <p:sp>
        <p:nvSpPr>
          <p:cNvPr id="277" name="Google Shape;277;p24: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25: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El package DBMS_SQL se utiliza para escribir SQL dinámico en bloques PL/SQL y para analizar sentencias DDL. Para ello posee una serie de subprogramas que se pueden usar. Se debe usar el package DBMS_SQL para ejecutar una sentencia SQL dinámica que tiene un número desconocido de variables de entrada o salida.</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También se debe usar el package DBMS_SQL cuando no se conoce las columnas que retornará la sentencia SELECT al momento de la compilación  cuáles serán los tipos de datos. Al ser usado para ejecutar sentencias DDL puede provocar un deadlock.</a:t>
            </a:r>
            <a:endParaRPr/>
          </a:p>
          <a:p>
            <a:pPr indent="0" lvl="0" marL="0" marR="0" rtl="0" algn="l">
              <a:lnSpc>
                <a:spcPct val="100000"/>
              </a:lnSpc>
              <a:spcBef>
                <a:spcPts val="360"/>
              </a:spcBef>
              <a:spcAft>
                <a:spcPts val="0"/>
              </a:spcAft>
              <a:buClr>
                <a:schemeClr val="dk1"/>
              </a:buClr>
              <a:buSzPts val="1200"/>
              <a:buFont typeface="Arial"/>
              <a:buNone/>
            </a:pPr>
            <a:r>
              <a:rPr b="0" i="0" lang="es-CL" sz="1200" u="none" cap="none" strike="noStrike">
                <a:solidFill>
                  <a:schemeClr val="dk1"/>
                </a:solidFill>
                <a:latin typeface="Arial"/>
                <a:ea typeface="Arial"/>
                <a:cs typeface="Arial"/>
                <a:sym typeface="Arial"/>
              </a:rPr>
              <a:t>En la mayoría de  los casos, NDS es más fácil de usar y funciona mejor que DBMS_SQL, excepto cuando se trata de sentencias con un número desconocido de variables de entrada o salida.</a:t>
            </a:r>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2" name="Google Shape;292;p25: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2" name="Google Shape;302;p26: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El package DBMS_SQL posee los siguientes subprogramas:</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OPEN_CURSOR: se utiliza p</a:t>
            </a:r>
            <a:r>
              <a:rPr b="0" i="0" lang="es-CL" sz="1200" u="none" cap="none" strike="noStrike">
                <a:solidFill>
                  <a:srgbClr val="FFFFFF"/>
                </a:solidFill>
                <a:latin typeface="Arial"/>
                <a:ea typeface="Arial"/>
                <a:cs typeface="Arial"/>
                <a:sym typeface="Arial"/>
              </a:rPr>
              <a:t>ara abrir un nuevo cursor y retornar un número de identificación del cursor.</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PARSE: se utiliza para analizar la sentencia SQL. Verifica la sintaxis de la sentencia y la asocia con el cursor. Puede analizar sentencias DML o DDL. Las sentencias DDL se ejecutan inmediatamente cuando se analizan.</a:t>
            </a:r>
            <a:endParaRPr/>
          </a:p>
          <a:p>
            <a:pPr indent="-171450" lvl="0" marL="171450" marR="0" rtl="0" algn="l">
              <a:lnSpc>
                <a:spcPct val="100000"/>
              </a:lnSpc>
              <a:spcBef>
                <a:spcPts val="360"/>
              </a:spcBef>
              <a:spcAft>
                <a:spcPts val="0"/>
              </a:spcAft>
              <a:buClr>
                <a:schemeClr val="lt1"/>
              </a:buClr>
              <a:buSzPts val="1200"/>
              <a:buFont typeface="Arial"/>
              <a:buChar char="•"/>
            </a:pPr>
            <a:r>
              <a:rPr b="0" i="0" lang="es-CL" sz="1200" u="none" cap="none" strike="noStrike">
                <a:solidFill>
                  <a:schemeClr val="lt1"/>
                </a:solidFill>
                <a:latin typeface="Arial"/>
                <a:ea typeface="Arial"/>
                <a:cs typeface="Arial"/>
                <a:sym typeface="Arial"/>
              </a:rPr>
              <a:t>BIND_VARIABLE: se utiliza para vincular un determinado valor a una variable bind identificada por su nombre en la sentencia que se está analizando. Esto no es necesario si la sentencia no tiene variables bind.</a:t>
            </a:r>
            <a:endParaRPr/>
          </a:p>
          <a:p>
            <a:pPr indent="-171450" lvl="0" marL="171450" marR="0" rtl="0" algn="l">
              <a:lnSpc>
                <a:spcPct val="100000"/>
              </a:lnSpc>
              <a:spcBef>
                <a:spcPts val="360"/>
              </a:spcBef>
              <a:spcAft>
                <a:spcPts val="0"/>
              </a:spcAft>
              <a:buClr>
                <a:schemeClr val="lt1"/>
              </a:buClr>
              <a:buSzPts val="1200"/>
              <a:buFont typeface="Arial"/>
              <a:buChar char="•"/>
            </a:pPr>
            <a:r>
              <a:rPr b="0" i="0" lang="es-CL" sz="1200" u="none" cap="none" strike="noStrike">
                <a:solidFill>
                  <a:schemeClr val="lt1"/>
                </a:solidFill>
                <a:latin typeface="Arial"/>
                <a:ea typeface="Arial"/>
                <a:cs typeface="Arial"/>
                <a:sym typeface="Arial"/>
              </a:rPr>
              <a:t>EXECUTE: utilizada para ejecutar la sentencia SQL y devolver el número de filas procesadas</a:t>
            </a:r>
            <a:endParaRPr/>
          </a:p>
          <a:p>
            <a:pPr indent="-171450" lvl="0" marL="171450" marR="0" rtl="0" algn="l">
              <a:lnSpc>
                <a:spcPct val="100000"/>
              </a:lnSpc>
              <a:spcBef>
                <a:spcPts val="360"/>
              </a:spcBef>
              <a:spcAft>
                <a:spcPts val="0"/>
              </a:spcAft>
              <a:buClr>
                <a:schemeClr val="lt1"/>
              </a:buClr>
              <a:buSzPts val="1200"/>
              <a:buFont typeface="Arial"/>
              <a:buChar char="•"/>
            </a:pPr>
            <a:r>
              <a:rPr b="0" i="0" lang="es-CL" sz="1200" u="none" cap="none" strike="noStrike">
                <a:solidFill>
                  <a:schemeClr val="lt1"/>
                </a:solidFill>
                <a:latin typeface="Arial"/>
                <a:ea typeface="Arial"/>
                <a:cs typeface="Arial"/>
                <a:sym typeface="Arial"/>
              </a:rPr>
              <a:t>FETCH_ROWS: se utiliza para recuperar la siguiente fila para una consulta (usar en un bucle para varias filas)</a:t>
            </a:r>
            <a:endParaRPr b="0" i="0" sz="1200" u="none" cap="none" strike="noStrike">
              <a:solidFill>
                <a:schemeClr val="lt1"/>
              </a:solidFill>
              <a:latin typeface="Arial"/>
              <a:ea typeface="Arial"/>
              <a:cs typeface="Arial"/>
              <a:sym typeface="Arial"/>
            </a:endParaRPr>
          </a:p>
          <a:p>
            <a:pPr indent="-171450" lvl="0" marL="171450" marR="0" rtl="0" algn="l">
              <a:lnSpc>
                <a:spcPct val="100000"/>
              </a:lnSpc>
              <a:spcBef>
                <a:spcPts val="360"/>
              </a:spcBef>
              <a:spcAft>
                <a:spcPts val="0"/>
              </a:spcAft>
              <a:buClr>
                <a:schemeClr val="lt1"/>
              </a:buClr>
              <a:buSzPts val="1200"/>
              <a:buFont typeface="Arial"/>
              <a:buChar char="•"/>
            </a:pPr>
            <a:r>
              <a:rPr b="0" i="0" lang="es-CL" sz="1200" u="none" cap="none" strike="noStrike">
                <a:solidFill>
                  <a:schemeClr val="lt1"/>
                </a:solidFill>
                <a:latin typeface="Arial"/>
                <a:ea typeface="Arial"/>
                <a:cs typeface="Arial"/>
                <a:sym typeface="Arial"/>
              </a:rPr>
              <a:t>CLOSE_CURSOR: se utiliza para cerrar el cursor especificado</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3" name="Google Shape;303;p26: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4" name="Google Shape;314;p27: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Al igual que DSN, el package DBMS_SQL se puede usar para ejecutar en forma dinámica sentencias SQL o bloques PL/SQL. Se pueden usar literales numéricos, de caracteres y string como argumentos bind, pero no se pueden usar literales booleanos. El parámetro LANGUAGE_FLAG del procedimiento PARSE determina cómo maneja Oracle la sentencia SQL. Se recomienda usar NATIVE.</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En la sintaxis:</a:t>
            </a:r>
            <a:endParaRPr/>
          </a:p>
          <a:p>
            <a:pPr indent="-171450" lvl="0" marL="171450" marR="0" rtl="0" algn="l">
              <a:lnSpc>
                <a:spcPct val="100000"/>
              </a:lnSpc>
              <a:spcBef>
                <a:spcPts val="360"/>
              </a:spcBef>
              <a:spcAft>
                <a:spcPts val="0"/>
              </a:spcAft>
              <a:buClr>
                <a:srgbClr val="000000"/>
              </a:buClr>
              <a:buSzPts val="1200"/>
              <a:buFont typeface="Arial"/>
              <a:buChar char="•"/>
            </a:pPr>
            <a:r>
              <a:rPr b="1" i="0" lang="es-CL" sz="1200" u="none" cap="none" strike="noStrike">
                <a:solidFill>
                  <a:srgbClr val="000000"/>
                </a:solidFill>
                <a:latin typeface="Calibri"/>
                <a:ea typeface="Calibri"/>
                <a:cs typeface="Calibri"/>
                <a:sym typeface="Calibri"/>
              </a:rPr>
              <a:t>cursor_id: </a:t>
            </a:r>
            <a:r>
              <a:rPr b="0" i="0" lang="es-CL" sz="1200" u="none" cap="none" strike="noStrike">
                <a:solidFill>
                  <a:srgbClr val="000000"/>
                </a:solidFill>
                <a:latin typeface="Calibri"/>
                <a:ea typeface="Calibri"/>
                <a:cs typeface="Calibri"/>
                <a:sym typeface="Calibri"/>
              </a:rPr>
              <a:t>es la identificación del cursor que se abrió.</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string_dinámico: </a:t>
            </a:r>
            <a:r>
              <a:rPr b="0" i="0" lang="es-CL" sz="1200" u="none" cap="none" strike="noStrike">
                <a:solidFill>
                  <a:schemeClr val="dk1"/>
                </a:solidFill>
                <a:latin typeface="Arial"/>
                <a:ea typeface="Arial"/>
                <a:cs typeface="Arial"/>
                <a:sym typeface="Arial"/>
              </a:rPr>
              <a:t>es la sentencia SQL que se desea ejecutar en forma dinámica.</a:t>
            </a:r>
            <a:endParaRPr/>
          </a:p>
          <a:p>
            <a:pPr indent="-171450" lvl="0" marL="171450" marR="0" rtl="0" algn="l">
              <a:lnSpc>
                <a:spcPct val="100000"/>
              </a:lnSpc>
              <a:spcBef>
                <a:spcPts val="360"/>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language_flag: </a:t>
            </a:r>
            <a:r>
              <a:rPr b="0" i="0" lang="es-CL" sz="1200" u="none" cap="none" strike="noStrike">
                <a:solidFill>
                  <a:schemeClr val="dk1"/>
                </a:solidFill>
                <a:latin typeface="Arial"/>
                <a:ea typeface="Arial"/>
                <a:cs typeface="Arial"/>
                <a:sym typeface="Arial"/>
              </a:rPr>
              <a:t>determina la forma en que Oracle va a manejar la sentencia SQL. Se recomienda usar NATIVE.</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5" name="Google Shape;315;p27: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28: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la función almacenada es la misma que anteriormente se creó usando NATIVE DYNAMIC SQL  que ahora se creará usado el package DBMS_SQL. El orden es el siguiente:</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Primero se abre un cursor con el subprograma OPEN_CURSOR y la identificación de ese cursor se almacena en la variable v_id_cursor.</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Segundo, con el subprograma PARSE se analiza</a:t>
            </a:r>
            <a:r>
              <a:rPr b="0" i="0" lang="es-CL" sz="1200" u="none" cap="none" strike="noStrike">
                <a:solidFill>
                  <a:srgbClr val="FFFFFF"/>
                </a:solidFill>
                <a:latin typeface="Arial"/>
                <a:ea typeface="Arial"/>
                <a:cs typeface="Arial"/>
                <a:sym typeface="Arial"/>
              </a:rPr>
              <a:t> la sentencia DELETE, se verifica la sintaxis de la sentencia y  se asocia con el cursor.</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Tercero: con el </a:t>
            </a:r>
            <a:r>
              <a:rPr b="0" i="0" lang="es-CL" sz="1200" u="none" cap="none" strike="noStrike">
                <a:solidFill>
                  <a:schemeClr val="dk1"/>
                </a:solidFill>
                <a:latin typeface="Arial"/>
                <a:ea typeface="Arial"/>
                <a:cs typeface="Arial"/>
                <a:sym typeface="Arial"/>
              </a:rPr>
              <a:t>subprograma</a:t>
            </a:r>
            <a:r>
              <a:rPr b="0" i="0" lang="es-CL" sz="1200" u="none" cap="none" strike="noStrike">
                <a:solidFill>
                  <a:srgbClr val="FFFFFF"/>
                </a:solidFill>
                <a:latin typeface="Arial"/>
                <a:ea typeface="Arial"/>
                <a:cs typeface="Arial"/>
                <a:sym typeface="Arial"/>
              </a:rPr>
              <a:t> EXECUTE se ejecuta la sentencia SQL y el número de filas afectadas por la sentencia se almacenan en la variable v_filas_eliminadas. </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Finalmente, con el </a:t>
            </a:r>
            <a:r>
              <a:rPr b="0" i="0" lang="es-CL" sz="1200" u="none" cap="none" strike="noStrike">
                <a:solidFill>
                  <a:schemeClr val="dk1"/>
                </a:solidFill>
                <a:latin typeface="Arial"/>
                <a:ea typeface="Arial"/>
                <a:cs typeface="Arial"/>
                <a:sym typeface="Arial"/>
              </a:rPr>
              <a:t>subprograma</a:t>
            </a:r>
            <a:r>
              <a:rPr b="0" i="0" lang="es-CL" sz="1200" u="none" cap="none" strike="noStrike">
                <a:solidFill>
                  <a:srgbClr val="FFFFFF"/>
                </a:solidFill>
                <a:latin typeface="Arial"/>
                <a:ea typeface="Arial"/>
                <a:cs typeface="Arial"/>
                <a:sym typeface="Arial"/>
              </a:rPr>
              <a:t> CLOSE se cierra el cursor.</a:t>
            </a:r>
            <a:endParaRPr b="0" i="0" sz="1200" u="none" cap="none" strike="noStrike">
              <a:solidFill>
                <a:schemeClr val="dk1"/>
              </a:solidFill>
              <a:latin typeface="Arial"/>
              <a:ea typeface="Arial"/>
              <a:cs typeface="Arial"/>
              <a:sym typeface="Arial"/>
            </a:endParaRPr>
          </a:p>
        </p:txBody>
      </p:sp>
      <p:sp>
        <p:nvSpPr>
          <p:cNvPr id="326" name="Google Shape;326;p28: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6" name="Google Shape;336;p29: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se muestra como se tendría que crear la función almacenada FN_REAJUSTA_SALARIO que anteriormente se creó usando NATIVE DYNAMIC SQL. En este caso, además de los subprogramas OPEN_CURSOR, PARSE, EXECUTE Y CLOSE, se usa el subprograma BIND_VARIABLE para asignar los valores a las variables bind definidas en la sentencia SQL. Para asignar un valor a una variable bind de la sentencia SQL, se debe indicar el id del cursor, la variable bind a la que se asignará el valor y el valor que se le asignará. Por ejemplo, a la variable :b_porc_reajuste se le asignará el valor que posea el parámetro p_reajuste de la función almacenada.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Si la sentencia SQL posee la cláusula RETURNING, el valor que retorna debe ser recuperado después de ejecutar la sentencia. En el ejemplo, la sentencia retorna el nuevo valor del salario actualizado en la variable bind :b_nuevo_salario y ese valor quedará almacenado en la variable v_salario</a:t>
            </a:r>
            <a:endParaRPr/>
          </a:p>
        </p:txBody>
      </p:sp>
      <p:sp>
        <p:nvSpPr>
          <p:cNvPr id="337" name="Google Shape;337;p29: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 name="Google Shape;62;p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Calibri"/>
                <a:ea typeface="Calibri"/>
                <a:cs typeface="Calibri"/>
                <a:sym typeface="Calibri"/>
              </a:rPr>
              <a:t>Durante el procesamiento de una sentencia SQL, ya sea mediante un </a:t>
            </a:r>
            <a:r>
              <a:rPr b="0" i="1" lang="es-CL" sz="1200" u="none" cap="none" strike="noStrike">
                <a:solidFill>
                  <a:schemeClr val="dk1"/>
                </a:solidFill>
                <a:latin typeface="Calibri"/>
                <a:ea typeface="Calibri"/>
                <a:cs typeface="Calibri"/>
                <a:sym typeface="Calibri"/>
              </a:rPr>
              <a:t>script</a:t>
            </a:r>
            <a:r>
              <a:rPr b="0" i="0" lang="es-CL" sz="1200" u="none" cap="none" strike="noStrike">
                <a:solidFill>
                  <a:schemeClr val="dk1"/>
                </a:solidFill>
                <a:latin typeface="Calibri"/>
                <a:ea typeface="Calibri"/>
                <a:cs typeface="Calibri"/>
                <a:sym typeface="Calibri"/>
              </a:rPr>
              <a:t> o un programa PL/SQL, se distinguen cuatro fases: análisis de la sintaxis (</a:t>
            </a:r>
            <a:r>
              <a:rPr b="0" i="1" lang="es-CL" sz="1200" u="none" cap="none" strike="noStrike">
                <a:solidFill>
                  <a:schemeClr val="dk1"/>
                </a:solidFill>
                <a:latin typeface="Calibri"/>
                <a:ea typeface="Calibri"/>
                <a:cs typeface="Calibri"/>
                <a:sym typeface="Calibri"/>
              </a:rPr>
              <a:t>parsing</a:t>
            </a:r>
            <a:r>
              <a:rPr b="0" i="0" lang="es-CL" sz="1200" u="none" cap="none" strike="noStrike">
                <a:solidFill>
                  <a:schemeClr val="dk1"/>
                </a:solidFill>
                <a:latin typeface="Calibri"/>
                <a:ea typeface="Calibri"/>
                <a:cs typeface="Calibri"/>
                <a:sym typeface="Calibri"/>
              </a:rPr>
              <a:t>), análisis de las variables (</a:t>
            </a:r>
            <a:r>
              <a:rPr b="0" i="1" lang="es-CL" sz="1200" u="none" cap="none" strike="noStrike">
                <a:solidFill>
                  <a:schemeClr val="dk1"/>
                </a:solidFill>
                <a:latin typeface="Calibri"/>
                <a:ea typeface="Calibri"/>
                <a:cs typeface="Calibri"/>
                <a:sym typeface="Calibri"/>
              </a:rPr>
              <a:t>binding</a:t>
            </a:r>
            <a:r>
              <a:rPr b="0" i="0" lang="es-CL" sz="1200" u="none" cap="none" strike="noStrike">
                <a:solidFill>
                  <a:schemeClr val="dk1"/>
                </a:solidFill>
                <a:latin typeface="Calibri"/>
                <a:ea typeface="Calibri"/>
                <a:cs typeface="Calibri"/>
                <a:sym typeface="Calibri"/>
              </a:rPr>
              <a:t>), ejecución (</a:t>
            </a:r>
            <a:r>
              <a:rPr b="0" i="1" lang="es-CL" sz="1200" u="none" cap="none" strike="noStrike">
                <a:solidFill>
                  <a:schemeClr val="dk1"/>
                </a:solidFill>
                <a:latin typeface="Calibri"/>
                <a:ea typeface="Calibri"/>
                <a:cs typeface="Calibri"/>
                <a:sym typeface="Calibri"/>
              </a:rPr>
              <a:t>executing</a:t>
            </a:r>
            <a:r>
              <a:rPr b="0" i="0" lang="es-CL" sz="1200" u="none" cap="none" strike="noStrike">
                <a:solidFill>
                  <a:schemeClr val="dk1"/>
                </a:solidFill>
                <a:latin typeface="Calibri"/>
                <a:ea typeface="Calibri"/>
                <a:cs typeface="Calibri"/>
                <a:sym typeface="Calibri"/>
              </a:rPr>
              <a:t>) y recuperación de datos (</a:t>
            </a:r>
            <a:r>
              <a:rPr b="0" i="1" lang="es-CL" sz="1200" u="none" cap="none" strike="noStrike">
                <a:solidFill>
                  <a:schemeClr val="dk1"/>
                </a:solidFill>
                <a:latin typeface="Calibri"/>
                <a:ea typeface="Calibri"/>
                <a:cs typeface="Calibri"/>
                <a:sym typeface="Calibri"/>
              </a:rPr>
              <a:t>fetching</a:t>
            </a:r>
            <a:r>
              <a:rPr b="0" i="0" lang="es-CL" sz="1200" u="none" cap="none" strike="noStrik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Calibri"/>
                <a:ea typeface="Calibri"/>
                <a:cs typeface="Calibri"/>
                <a:sym typeface="Calibri"/>
              </a:rPr>
              <a:t>Fase de Parsing:</a:t>
            </a:r>
            <a:r>
              <a:rPr b="0" i="0" lang="es-CL" sz="1200" u="none" cap="none" strike="noStrike">
                <a:solidFill>
                  <a:schemeClr val="dk1"/>
                </a:solidFill>
                <a:latin typeface="Calibri"/>
                <a:ea typeface="Calibri"/>
                <a:cs typeface="Calibri"/>
                <a:sym typeface="Calibri"/>
              </a:rPr>
              <a:t> durante esta fase, Oracle efectúa lo siguiente:</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Busca la sentencia en la Shared Pool</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Verifica la sintaxis</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Verifica la semántica y privilegios</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Transforma las Vistas y Subconsultas en sentencias SQL</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Determina y almacena el plan de ejecución</a:t>
            </a:r>
            <a:endParaRPr/>
          </a:p>
          <a:p>
            <a:pPr indent="0" lvl="0" marL="0" marR="0" rtl="0" algn="just">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360"/>
              </a:spcBef>
              <a:spcAft>
                <a:spcPts val="0"/>
              </a:spcAft>
              <a:buClr>
                <a:schemeClr val="dk1"/>
              </a:buClr>
              <a:buSzPts val="1200"/>
              <a:buFont typeface="Arial"/>
              <a:buNone/>
            </a:pPr>
            <a:r>
              <a:rPr b="1" i="0" lang="es-CL" sz="1200" u="none" cap="none" strike="noStrike">
                <a:solidFill>
                  <a:schemeClr val="dk1"/>
                </a:solidFill>
                <a:latin typeface="Arial"/>
                <a:ea typeface="Arial"/>
                <a:cs typeface="Arial"/>
                <a:sym typeface="Arial"/>
              </a:rPr>
              <a:t>Fase de B</a:t>
            </a:r>
            <a:r>
              <a:rPr b="1" i="0" lang="es-CL" sz="1200" u="none" cap="none" strike="noStrike">
                <a:solidFill>
                  <a:schemeClr val="dk1"/>
                </a:solidFill>
                <a:latin typeface="Calibri"/>
                <a:ea typeface="Calibri"/>
                <a:cs typeface="Calibri"/>
                <a:sym typeface="Calibri"/>
              </a:rPr>
              <a:t>inding</a:t>
            </a:r>
            <a:r>
              <a:rPr b="0" i="0" lang="es-CL" sz="1200" u="none" cap="none" strike="noStrike">
                <a:solidFill>
                  <a:schemeClr val="dk1"/>
                </a:solidFill>
                <a:latin typeface="Calibri"/>
                <a:ea typeface="Calibri"/>
                <a:cs typeface="Calibri"/>
                <a:sym typeface="Calibri"/>
              </a:rPr>
              <a:t>: en esta fase Oracle:</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Identifica las variables (bind variables) en la sentencia SQL.</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Asigna o reasigna un valor a cada variable</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360"/>
              </a:spcBef>
              <a:spcAft>
                <a:spcPts val="0"/>
              </a:spcAft>
              <a:buClr>
                <a:schemeClr val="dk1"/>
              </a:buClr>
              <a:buSzPts val="1200"/>
              <a:buFont typeface="Arial"/>
              <a:buNone/>
            </a:pPr>
            <a:r>
              <a:rPr b="1" i="0" lang="es-CL" sz="1200" u="none" cap="none" strike="noStrike">
                <a:solidFill>
                  <a:schemeClr val="dk1"/>
                </a:solidFill>
                <a:latin typeface="Arial"/>
                <a:ea typeface="Arial"/>
                <a:cs typeface="Arial"/>
                <a:sym typeface="Arial"/>
              </a:rPr>
              <a:t>Fase de E</a:t>
            </a:r>
            <a:r>
              <a:rPr b="1" i="0" lang="es-CL" sz="1200" u="none" cap="none" strike="noStrike">
                <a:solidFill>
                  <a:schemeClr val="dk1"/>
                </a:solidFill>
                <a:latin typeface="Calibri"/>
                <a:ea typeface="Calibri"/>
                <a:cs typeface="Calibri"/>
                <a:sym typeface="Calibri"/>
              </a:rPr>
              <a:t>xecuting:</a:t>
            </a:r>
            <a:r>
              <a:rPr b="0" i="0" lang="es-CL" sz="1200" u="none" cap="none" strike="noStrike">
                <a:solidFill>
                  <a:schemeClr val="dk1"/>
                </a:solidFill>
                <a:latin typeface="Calibri"/>
                <a:ea typeface="Calibri"/>
                <a:cs typeface="Calibri"/>
                <a:sym typeface="Calibri"/>
              </a:rPr>
              <a:t> en esta fase Oracle:</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Ejecuta la sentencia SQL de acuerdo el plan de ejecución determinado en la fase de Parsing.</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Realiza las operaciones de lectura/escritura para la ejecución de las sentencias DML</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Ordena los datos en caso de ser necesario</a:t>
            </a:r>
            <a:endParaRPr/>
          </a:p>
          <a:p>
            <a:pPr indent="0" lvl="0" marL="0" marR="0" rtl="0" algn="just">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360"/>
              </a:spcBef>
              <a:spcAft>
                <a:spcPts val="0"/>
              </a:spcAft>
              <a:buClr>
                <a:schemeClr val="dk1"/>
              </a:buClr>
              <a:buSzPts val="1200"/>
              <a:buFont typeface="Arial"/>
              <a:buNone/>
            </a:pPr>
            <a:r>
              <a:rPr b="1" i="0" lang="es-CL" sz="1200" u="none" cap="none" strike="noStrike">
                <a:solidFill>
                  <a:schemeClr val="dk1"/>
                </a:solidFill>
                <a:latin typeface="Arial"/>
                <a:ea typeface="Arial"/>
                <a:cs typeface="Arial"/>
                <a:sym typeface="Arial"/>
              </a:rPr>
              <a:t>Fase de F</a:t>
            </a:r>
            <a:r>
              <a:rPr b="1" i="0" lang="es-CL" sz="1200" u="none" cap="none" strike="noStrike">
                <a:solidFill>
                  <a:schemeClr val="dk1"/>
                </a:solidFill>
                <a:latin typeface="Calibri"/>
                <a:ea typeface="Calibri"/>
                <a:cs typeface="Calibri"/>
                <a:sym typeface="Calibri"/>
              </a:rPr>
              <a:t>etching:</a:t>
            </a:r>
            <a:r>
              <a:rPr b="0" i="0" lang="es-CL" sz="1200" u="none" cap="none" strike="noStrike">
                <a:solidFill>
                  <a:schemeClr val="dk1"/>
                </a:solidFill>
                <a:latin typeface="Calibri"/>
                <a:ea typeface="Calibri"/>
                <a:cs typeface="Calibri"/>
                <a:sym typeface="Calibri"/>
              </a:rPr>
              <a:t> en esta fase Oracle:</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Recupera las filas de una sentencia SELECT</a:t>
            </a:r>
            <a:endParaRPr/>
          </a:p>
          <a:p>
            <a:pPr indent="-171450" lvl="0" marL="171450" marR="0" rtl="0" algn="just">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Utiliza un mecanismo de matriz para recuperar las filas</a:t>
            </a:r>
            <a:endParaRPr/>
          </a:p>
          <a:p>
            <a:pPr indent="0" lvl="0" marL="0" marR="0" rtl="0" algn="ctr">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63" name="Google Shape;63;p3: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5" name="Google Shape;345;p30: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ejemplo, se muestra cómo se implementarían algunas rutinas del proceso de cálculo de remuneraciones (creado anteriormente) usando DBMS_SQL.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En el procedimiento SP_GRABAR_REMUN por cada variable bind definida en la sentencia SQL se le asigna el valor de cada parámetro definido en el procedimiento.</a:t>
            </a:r>
            <a:endParaRPr/>
          </a:p>
        </p:txBody>
      </p:sp>
      <p:sp>
        <p:nvSpPr>
          <p:cNvPr id="346" name="Google Shape;346;p30: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5" name="Google Shape;355;p3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6" name="Google Shape;356;p31: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3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En el procedimiento almacenado SP_CALC_REMUN del proceso de cálculo de remuneraciones implementado anteriormente, se ha modifica para implementar sentencias SQL Dinámicas usando NATIVE DYNAMIC SQL y DBMS_SQL. </a:t>
            </a:r>
            <a:endParaRPr/>
          </a:p>
          <a:p>
            <a:pPr indent="0" lvl="0" marL="0" marR="0" rtl="0" algn="l">
              <a:lnSpc>
                <a:spcPct val="100000"/>
              </a:lnSpc>
              <a:spcBef>
                <a:spcPts val="360"/>
              </a:spcBef>
              <a:spcAft>
                <a:spcPts val="0"/>
              </a:spcAft>
              <a:buSzPts val="1400"/>
              <a:buNone/>
            </a:pPr>
            <a:r>
              <a:rPr b="0" i="0" lang="es-CL" sz="1200" u="none" cap="none" strike="noStrike">
                <a:solidFill>
                  <a:schemeClr val="dk1"/>
                </a:solidFill>
                <a:latin typeface="Arial"/>
                <a:ea typeface="Arial"/>
                <a:cs typeface="Arial"/>
                <a:sym typeface="Arial"/>
              </a:rPr>
              <a:t>La eliminación y creación de la secuencia SEQ_ERROR_PROCESO_REMUN se ha implementada usado DBMS_SQL. La creación y truncado de la tabla de errores del proceso se ha implementado usando NATIVE DYNAMIC SQL</a:t>
            </a:r>
            <a:endParaRPr/>
          </a:p>
        </p:txBody>
      </p:sp>
      <p:sp>
        <p:nvSpPr>
          <p:cNvPr id="366" name="Google Shape;366;p32: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4" name="Google Shape;374;p3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5" name="Google Shape;375;p33: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3" name="Google Shape;383;p3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 name="Google Shape;74;p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s-CL" sz="1200" u="none" cap="none" strike="noStrike">
                <a:solidFill>
                  <a:schemeClr val="dk1"/>
                </a:solidFill>
                <a:latin typeface="Arial"/>
                <a:ea typeface="Arial"/>
                <a:cs typeface="Arial"/>
                <a:sym typeface="Arial"/>
              </a:rPr>
              <a:t>Algunas etapas del procesamiento no son relevantes para todas las sentencias SQL:</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Para las sentencias  SQL SELECT, DML, MERGE, COMMIT, SAVEPOINT y ROLLBACK, las fases de Parse y Bind se realizan en tiempo de compilación.</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La fase de Fetch es aplicable sólo a las consultas.</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Para las sentencias de SQL Dinámico, todas las fases se realizan en tiempo de ejecución</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rgbClr val="FFFFFF"/>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75" name="Google Shape;75;p4: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 name="Google Shape;83;p5: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Arial"/>
              <a:buNone/>
            </a:pPr>
            <a:r>
              <a:rPr b="0" i="0" lang="es-CL" sz="1200" u="none" cap="none" strike="noStrike">
                <a:solidFill>
                  <a:srgbClr val="FFFFFF"/>
                </a:solidFill>
                <a:latin typeface="Arial"/>
                <a:ea typeface="Arial"/>
                <a:cs typeface="Arial"/>
                <a:sym typeface="Arial"/>
              </a:rPr>
              <a:t>Las sentencias SQL que se pueden usar en un bloque PL/SQL  están limitadas a SELECT, DML, MERGE, COMMIT, SAVEPOINT y ROLLBACK. Todas las sentencias SQL que se pueden usar en PL/SQL se analizan en tiempo de compilación, es decir, tienen una estructura fija.</a:t>
            </a:r>
            <a:endParaRPr/>
          </a:p>
          <a:p>
            <a:pPr indent="0" lvl="0" marL="0" marR="0" rtl="0" algn="l">
              <a:lnSpc>
                <a:spcPct val="100000"/>
              </a:lnSpc>
              <a:spcBef>
                <a:spcPts val="360"/>
              </a:spcBef>
              <a:spcAft>
                <a:spcPts val="0"/>
              </a:spcAft>
              <a:buClr>
                <a:srgbClr val="FFFFFF"/>
              </a:buClr>
              <a:buSzPts val="1200"/>
              <a:buFont typeface="Arial"/>
              <a:buNone/>
            </a:pPr>
            <a:r>
              <a:rPr b="0" i="0" lang="es-CL" sz="1200" u="none" cap="none" strike="noStrike">
                <a:solidFill>
                  <a:srgbClr val="FFFFFF"/>
                </a:solidFill>
                <a:latin typeface="Arial"/>
                <a:ea typeface="Arial"/>
                <a:cs typeface="Arial"/>
                <a:sym typeface="Arial"/>
              </a:rPr>
              <a:t>Se debe utilizar SQL dinámico si se requiere que en un bloque PL/SQL:</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Una sentencia SQL sea modificada en tiempo de ejecución.</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Se ejecuten sentencias DDL y otras funcionalidades SQL. </a:t>
            </a:r>
            <a:endParaRPr/>
          </a:p>
          <a:p>
            <a:pPr indent="0" lvl="0" marL="0" marR="0" rtl="0" algn="l">
              <a:lnSpc>
                <a:spcPct val="100000"/>
              </a:lnSpc>
              <a:spcBef>
                <a:spcPts val="360"/>
              </a:spcBef>
              <a:spcAft>
                <a:spcPts val="0"/>
              </a:spcAft>
              <a:buClr>
                <a:srgbClr val="FFFFFF"/>
              </a:buClr>
              <a:buSzPts val="1200"/>
              <a:buFont typeface="Arial"/>
              <a:buNone/>
            </a:pPr>
            <a:r>
              <a:rPr b="0" i="0" lang="es-CL" sz="1200" u="none" cap="none" strike="noStrike">
                <a:solidFill>
                  <a:srgbClr val="FFFFFF"/>
                </a:solidFill>
                <a:latin typeface="Arial"/>
                <a:ea typeface="Arial"/>
                <a:cs typeface="Arial"/>
                <a:sym typeface="Arial"/>
              </a:rPr>
              <a:t>Las sentencias de SQL Dinámico:</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Son sentencias SQL con columnas variables o diferentes condiciones con o sin variables. </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Se construyen y almacenan como una cadena de caracteres, de variable o expresión dentro del bloque PL/SQL y son ejecutadas cuando el bloque PL/SQL se ejecuta. </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Permiten que las sentencias DDL, DCL o de control de sesión se escriban y ejecuten desde PL/SQL.</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Se ejecuta con NATIVE DYNAMIC SQL (NDS) o usando el package DBMS_SQL</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84" name="Google Shape;84;p5: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6: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Arial"/>
              <a:buNone/>
            </a:pPr>
            <a:r>
              <a:rPr b="0" i="0" lang="es-CL" sz="1200" u="none" cap="none" strike="noStrike">
                <a:solidFill>
                  <a:srgbClr val="FFFFFF"/>
                </a:solidFill>
                <a:latin typeface="Arial"/>
                <a:ea typeface="Arial"/>
                <a:cs typeface="Arial"/>
                <a:sym typeface="Arial"/>
              </a:rPr>
              <a:t>En PL/SQL se necesita usar SQL Dinámico:</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Cuando el texto completo de la sentencia del SQL dinámico se desconoce hasta el tiempo de ejecución; por lo tanto, su sintaxis se verifica en tiempo de ejecución en lugar de en tiempo de compilación.</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Cuando al momento de compilar el bloque PL/SQL se desconoce referencias a objetos de base de datos tales como tablas, columnas, índices, secuencias, nombres de usuario y vistas</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Cuando al momento de compilar el bloque PL/SQL se desconoce el número y los tipos de datos de las variables host.</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Cuando al momento de compilar el bloque PL/SQL se desconoce el texto de Cuando la sentencia SQL como comandos, cláusulas, etc.</a:t>
            </a:r>
            <a:endParaRPr/>
          </a:p>
          <a:p>
            <a:pPr indent="-171450" lvl="0" marL="171450" marR="0" rtl="0" algn="l">
              <a:lnSpc>
                <a:spcPct val="100000"/>
              </a:lnSpc>
              <a:spcBef>
                <a:spcPts val="360"/>
              </a:spcBef>
              <a:spcAft>
                <a:spcPts val="0"/>
              </a:spcAft>
              <a:buClr>
                <a:srgbClr val="FFFFFF"/>
              </a:buClr>
              <a:buSzPts val="1200"/>
              <a:buFont typeface="Arial"/>
              <a:buChar char="•"/>
            </a:pPr>
            <a:r>
              <a:rPr b="0" i="0" lang="es-CL" sz="1200" u="none" cap="none" strike="noStrike">
                <a:solidFill>
                  <a:srgbClr val="FFFFFF"/>
                </a:solidFill>
                <a:latin typeface="Arial"/>
                <a:ea typeface="Arial"/>
                <a:cs typeface="Arial"/>
                <a:sym typeface="Arial"/>
              </a:rPr>
              <a:t>Para hacer que los programas PL/SQL sean más generales y flexible</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91" name="Google Shape;91;p6: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 name="Google Shape;99;p7: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Al momento de optar por usar SQL Dinámico en bloques PL/SQL, también es importante tener presente en qué circunstancias son la mejor opción en comparación al uso de sentencias SQL estáticas. Algunos de los factores más importantes a considerar son:</a:t>
            </a:r>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1.- Tiempo de Ejecución de la Sentencia SQL:</a:t>
            </a:r>
            <a:r>
              <a:rPr b="0" i="0" lang="es-CL" sz="1200" u="none" cap="none" strike="noStrike">
                <a:solidFill>
                  <a:schemeClr val="dk1"/>
                </a:solidFill>
                <a:latin typeface="Arial"/>
                <a:ea typeface="Arial"/>
                <a:cs typeface="Arial"/>
                <a:sym typeface="Arial"/>
              </a:rPr>
              <a:t> Si la ejecución de la sentencia SQL demora menos de 2 segundos entonces la mejor opción será usar sentencias SQL estáticas. Si la ejecución de la sentencia demora entre 2 a 10 segundos se puede optar por construir la sentencia SQL ya sea en forma estática o usando SQL dinámico. Sin embargo, si la ejecución de la sentencia SQL demora más de 10 segundos, entonces la mejor opción es usar SQL dinámico.</a:t>
            </a:r>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2.- Uniformidad de los datos a usar:</a:t>
            </a:r>
            <a:r>
              <a:rPr b="0" i="0" lang="es-CL" sz="1200" u="none" cap="none" strike="noStrike">
                <a:solidFill>
                  <a:schemeClr val="dk1"/>
                </a:solidFill>
                <a:latin typeface="Arial"/>
                <a:ea typeface="Arial"/>
                <a:cs typeface="Arial"/>
                <a:sym typeface="Arial"/>
              </a:rPr>
              <a:t> Si los datos que la sentencia SQL necesita utilizar se encuentran distribuidos de manera uniforme en las tablas, entonces la menor opción es usar una sentencia SQL estática. Si los datos se encuentran distribuidos con una ligera falta de uniformidad en las tablas, se puede optar por construir las sentencia SQL ya sea en forma estática o usando SQL Dinámico. Si embargo, si los datos no están distribuidos de manera uniforme en las tablas, entonces la mejor opción es usar SQL Dinámico.</a:t>
            </a:r>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3.- Condiciones de rango:</a:t>
            </a:r>
            <a:r>
              <a:rPr b="0" i="0" lang="es-CL" sz="1200" u="none" cap="none" strike="noStrike">
                <a:solidFill>
                  <a:schemeClr val="dk1"/>
                </a:solidFill>
                <a:latin typeface="Arial"/>
                <a:ea typeface="Arial"/>
                <a:cs typeface="Arial"/>
                <a:sym typeface="Arial"/>
              </a:rPr>
              <a:t> Si la sentencia SQL utiliza muy poco frecuente predicados como menor que, mayor que, Between, Like etc., entonces la mejor opción es construir la sentencia SQL de manera estática. Si la sentencia SQL utiliza ocasionalmente predicados como menor que, mayor que, Between, Like, etc., entonces se puede optar por construir las sentencia SQL ya sea en forma estática o usando SQL Dinámico. Sin embargo si el uso de los predicados de rangos es frecuente, entonces la mejor opción es usar SQL Dinámico.</a:t>
            </a:r>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4.- Ejecución repetitiva de la sentencia SQL:</a:t>
            </a:r>
            <a:r>
              <a:rPr b="0" i="0" lang="es-CL" sz="1200" u="none" cap="none" strike="noStrike">
                <a:solidFill>
                  <a:schemeClr val="dk1"/>
                </a:solidFill>
                <a:latin typeface="Arial"/>
                <a:ea typeface="Arial"/>
                <a:cs typeface="Arial"/>
                <a:sym typeface="Arial"/>
              </a:rPr>
              <a:t> Si la sentencia SQL se ejecuta una vez la mejor opción es construirla de manera estática. Sin embargo, si la sentencia se ejecuta más de una vez, entonces se puede considerar que la mejor opción es construirla usando SQL Dinámico.</a:t>
            </a:r>
            <a:endParaRPr/>
          </a:p>
          <a:p>
            <a:pPr indent="0" lvl="0" marL="0" marR="0" rtl="0" algn="l">
              <a:lnSpc>
                <a:spcPct val="100000"/>
              </a:lnSpc>
              <a:spcBef>
                <a:spcPts val="360"/>
              </a:spcBef>
              <a:spcAft>
                <a:spcPts val="0"/>
              </a:spcAft>
              <a:buSzPts val="1400"/>
              <a:buNone/>
            </a:pPr>
            <a:r>
              <a:rPr b="1" i="0" lang="es-CL" sz="1200" u="none" cap="none" strike="noStrike">
                <a:solidFill>
                  <a:schemeClr val="dk1"/>
                </a:solidFill>
                <a:latin typeface="Arial"/>
                <a:ea typeface="Arial"/>
                <a:cs typeface="Arial"/>
                <a:sym typeface="Arial"/>
              </a:rPr>
              <a:t>5.- Naturaleza de la sentencia SQL:</a:t>
            </a:r>
            <a:r>
              <a:rPr b="0" i="0" lang="es-CL" sz="1200" u="none" cap="none" strike="noStrike">
                <a:solidFill>
                  <a:schemeClr val="dk1"/>
                </a:solidFill>
                <a:latin typeface="Arial"/>
                <a:ea typeface="Arial"/>
                <a:cs typeface="Arial"/>
                <a:sym typeface="Arial"/>
              </a:rPr>
              <a:t> si la sentencia SQL varía cada vez que se ejecuta, la mejor opción es construirla usando SQL Dinámico. Si la sentencia es permanente, es decir no sufre cambios cuando se ejecuta, se puede optar por construirla de manera estática o usando SQL Dinámico.</a:t>
            </a:r>
            <a:endParaRPr/>
          </a:p>
        </p:txBody>
      </p:sp>
      <p:sp>
        <p:nvSpPr>
          <p:cNvPr id="100" name="Google Shape;100;p7: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8: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Al construir sentencias SQL usando SQL Dinámico se debe considerar que:</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Al momento de compilar el bloque PL/SQL, ninguno de los elementos usados en las sentencia se validan con el diccionario de la Base de Datos.</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El unir sólo string en la sentencia SQL es susceptible a ataques de inyección SQL.</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Se construirán sentencias que van a funcionar para diferentes componentes existentes o que existirán en el futuro.</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Usando NDS o DBMS_SQL se pueden unir cadenas (string) en la sentencia o  implementar variables bind </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El uso de variables bind hace que el SQL dinámico construido sea “inmune” a los ataques de inyección SQL.</a:t>
            </a:r>
            <a:endParaRPr/>
          </a:p>
          <a:p>
            <a:pPr indent="-171450" lvl="0" marL="171450" marR="0" rtl="0" algn="l">
              <a:lnSpc>
                <a:spcPct val="100000"/>
              </a:lnSpc>
              <a:spcBef>
                <a:spcPts val="36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Las variables bind son como los parámetros formales de la sentencia.</a:t>
            </a:r>
            <a:endParaRPr/>
          </a:p>
          <a:p>
            <a:pPr indent="-95250" lvl="0" marL="171450" marR="0" rtl="0" algn="l">
              <a:lnSpc>
                <a:spcPct val="100000"/>
              </a:lnSpc>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1" name="Google Shape;111;p8: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p9: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CL" sz="1200" u="none" cap="none" strike="noStrike">
                <a:solidFill>
                  <a:schemeClr val="dk1"/>
                </a:solidFill>
                <a:latin typeface="Arial"/>
                <a:ea typeface="Arial"/>
                <a:cs typeface="Arial"/>
                <a:sym typeface="Arial"/>
              </a:rPr>
              <a:t>Native Dynamic SQL (NDS) proporciona soporte nativo para SQL dinámico directamente en el lenguaje PL SQL y la capacidad de ejecutar dinámicamente sentencias SQL cuya estructura se construye en tiempo de ejecución.  En PL/SQL se han ampliado y/o agregado las siguientes sentencias:</a:t>
            </a:r>
            <a:endParaRPr/>
          </a:p>
          <a:p>
            <a:pPr indent="-171450" lvl="0" marL="171450" marR="0" rtl="0" algn="l">
              <a:lnSpc>
                <a:spcPct val="100000"/>
              </a:lnSpc>
              <a:spcBef>
                <a:spcPts val="360"/>
              </a:spcBef>
              <a:spcAft>
                <a:spcPts val="0"/>
              </a:spcAft>
              <a:buClr>
                <a:schemeClr val="lt1"/>
              </a:buClr>
              <a:buSzPts val="1200"/>
              <a:buFont typeface="Arial"/>
              <a:buChar char="•"/>
            </a:pPr>
            <a:r>
              <a:rPr b="1" i="0" lang="es-CL" sz="1200" u="none" cap="none" strike="noStrike">
                <a:solidFill>
                  <a:schemeClr val="lt1"/>
                </a:solidFill>
                <a:latin typeface="Arial"/>
                <a:ea typeface="Arial"/>
                <a:cs typeface="Arial"/>
                <a:sym typeface="Arial"/>
              </a:rPr>
              <a:t>EXECUTE IMMEDIATE: </a:t>
            </a:r>
            <a:r>
              <a:rPr b="0" i="0" lang="es-CL" sz="1200" u="none" cap="none" strike="noStrike">
                <a:solidFill>
                  <a:schemeClr val="lt1"/>
                </a:solidFill>
                <a:latin typeface="Arial"/>
                <a:ea typeface="Arial"/>
                <a:cs typeface="Arial"/>
                <a:sym typeface="Arial"/>
              </a:rPr>
              <a:t>Prepara una sentencia, la ejecuta, devuelve variables y luego desasigna los recursos</a:t>
            </a:r>
            <a:endParaRPr/>
          </a:p>
          <a:p>
            <a:pPr indent="-171450" lvl="0" marL="171450" marR="0" rtl="0" algn="l">
              <a:lnSpc>
                <a:spcPct val="100000"/>
              </a:lnSpc>
              <a:spcBef>
                <a:spcPts val="360"/>
              </a:spcBef>
              <a:spcAft>
                <a:spcPts val="0"/>
              </a:spcAft>
              <a:buClr>
                <a:schemeClr val="lt1"/>
              </a:buClr>
              <a:buSzPts val="1200"/>
              <a:buFont typeface="Arial"/>
              <a:buChar char="•"/>
            </a:pPr>
            <a:r>
              <a:rPr b="1" i="0" lang="es-CL" sz="1200" u="none" cap="none" strike="noStrike">
                <a:solidFill>
                  <a:schemeClr val="lt1"/>
                </a:solidFill>
                <a:latin typeface="Arial"/>
                <a:ea typeface="Arial"/>
                <a:cs typeface="Arial"/>
                <a:sym typeface="Arial"/>
              </a:rPr>
              <a:t>OPEN-FOR:</a:t>
            </a:r>
            <a:r>
              <a:rPr b="0" i="0" lang="es-CL" sz="1200" u="none" cap="none" strike="noStrike">
                <a:solidFill>
                  <a:schemeClr val="lt1"/>
                </a:solidFill>
                <a:latin typeface="Arial"/>
                <a:ea typeface="Arial"/>
                <a:cs typeface="Arial"/>
                <a:sym typeface="Arial"/>
              </a:rPr>
              <a:t> Prepara y ejecuta una sentencia usando una variable de tipo cursor</a:t>
            </a:r>
            <a:endParaRPr/>
          </a:p>
          <a:p>
            <a:pPr indent="-171450" lvl="0" marL="171450" marR="0" rtl="0" algn="l">
              <a:lnSpc>
                <a:spcPct val="100000"/>
              </a:lnSpc>
              <a:spcBef>
                <a:spcPts val="360"/>
              </a:spcBef>
              <a:spcAft>
                <a:spcPts val="0"/>
              </a:spcAft>
              <a:buClr>
                <a:schemeClr val="lt1"/>
              </a:buClr>
              <a:buSzPts val="1200"/>
              <a:buFont typeface="Arial"/>
              <a:buChar char="•"/>
            </a:pPr>
            <a:r>
              <a:rPr b="1" i="0" lang="es-CL" sz="1200" u="none" cap="none" strike="noStrike">
                <a:solidFill>
                  <a:schemeClr val="lt1"/>
                </a:solidFill>
                <a:latin typeface="Arial"/>
                <a:ea typeface="Arial"/>
                <a:cs typeface="Arial"/>
                <a:sym typeface="Arial"/>
              </a:rPr>
              <a:t>FETCH:</a:t>
            </a:r>
            <a:r>
              <a:rPr b="0" i="0" lang="es-CL" sz="1200" u="none" cap="none" strike="noStrike">
                <a:solidFill>
                  <a:schemeClr val="lt1"/>
                </a:solidFill>
                <a:latin typeface="Arial"/>
                <a:ea typeface="Arial"/>
                <a:cs typeface="Arial"/>
                <a:sym typeface="Arial"/>
              </a:rPr>
              <a:t> Recupera los resultados de una sentencia abierta utilizando la variable de tipo cursor</a:t>
            </a:r>
            <a:endParaRPr/>
          </a:p>
          <a:p>
            <a:pPr indent="-171450" lvl="0" marL="171450" marR="0" rtl="0" algn="l">
              <a:lnSpc>
                <a:spcPct val="100000"/>
              </a:lnSpc>
              <a:spcBef>
                <a:spcPts val="360"/>
              </a:spcBef>
              <a:spcAft>
                <a:spcPts val="0"/>
              </a:spcAft>
              <a:buClr>
                <a:schemeClr val="lt1"/>
              </a:buClr>
              <a:buSzPts val="1200"/>
              <a:buFont typeface="Arial"/>
              <a:buChar char="•"/>
            </a:pPr>
            <a:r>
              <a:rPr b="1" i="0" lang="es-CL" sz="1200" u="none" cap="none" strike="noStrike">
                <a:solidFill>
                  <a:schemeClr val="lt1"/>
                </a:solidFill>
                <a:latin typeface="Arial"/>
                <a:ea typeface="Arial"/>
                <a:cs typeface="Arial"/>
                <a:sym typeface="Arial"/>
              </a:rPr>
              <a:t>CLOSE:</a:t>
            </a:r>
            <a:r>
              <a:rPr b="0" i="0" lang="es-CL" sz="1200" u="none" cap="none" strike="noStrike">
                <a:solidFill>
                  <a:schemeClr val="lt1"/>
                </a:solidFill>
                <a:latin typeface="Arial"/>
                <a:ea typeface="Arial"/>
                <a:cs typeface="Arial"/>
                <a:sym typeface="Arial"/>
              </a:rPr>
              <a:t> Cierra el cursor utilizado por la variable de tipo cursor y desasigna los recursos</a:t>
            </a:r>
            <a:endParaRPr/>
          </a:p>
          <a:p>
            <a:pPr indent="0" lvl="0" marL="0" marR="0" rtl="0" algn="l">
              <a:lnSpc>
                <a:spcPct val="100000"/>
              </a:lnSpc>
              <a:spcBef>
                <a:spcPts val="360"/>
              </a:spcBef>
              <a:spcAft>
                <a:spcPts val="0"/>
              </a:spcAft>
              <a:buClr>
                <a:schemeClr val="lt1"/>
              </a:buClr>
              <a:buSzPts val="1200"/>
              <a:buFont typeface="Arial"/>
              <a:buNone/>
            </a:pPr>
            <a:r>
              <a:rPr b="0" i="0" lang="es-CL" sz="1200" u="none" cap="none" strike="noStrike">
                <a:solidFill>
                  <a:schemeClr val="lt1"/>
                </a:solidFill>
                <a:latin typeface="Arial"/>
                <a:ea typeface="Arial"/>
                <a:cs typeface="Arial"/>
                <a:sym typeface="Arial"/>
              </a:rPr>
              <a:t>En los parámetros de las sentencias EXECUTE IMMEDIATE y OPEN se pueden usar como argumentos variables bind</a:t>
            </a:r>
            <a:endParaRPr/>
          </a:p>
        </p:txBody>
      </p:sp>
      <p:sp>
        <p:nvSpPr>
          <p:cNvPr id="123" name="Google Shape;123;p9:notes"/>
          <p:cNvSpPr txBox="1"/>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Encabezado de sección">
  <p:cSld name="1_Encabezado de sección">
    <p:spTree>
      <p:nvGrpSpPr>
        <p:cNvPr id="21" name="Shape 21"/>
        <p:cNvGrpSpPr/>
        <p:nvPr/>
      </p:nvGrpSpPr>
      <p:grpSpPr>
        <a:xfrm>
          <a:off x="0" y="0"/>
          <a:ext cx="0" cy="0"/>
          <a:chOff x="0" y="0"/>
          <a:chExt cx="0" cy="0"/>
        </a:xfrm>
      </p:grpSpPr>
      <p:pic>
        <p:nvPicPr>
          <p:cNvPr descr="portada.jpg" id="22" name="Google Shape;22;p2"/>
          <p:cNvPicPr preferRelativeResize="0"/>
          <p:nvPr/>
        </p:nvPicPr>
        <p:blipFill rotWithShape="1">
          <a:blip r:embed="rId2">
            <a:alphaModFix/>
          </a:blip>
          <a:srcRect b="0" l="0" r="0" t="0"/>
          <a:stretch/>
        </p:blipFill>
        <p:spPr>
          <a:xfrm>
            <a:off x="4600575" y="0"/>
            <a:ext cx="4543425" cy="6858000"/>
          </a:xfrm>
          <a:prstGeom prst="rect">
            <a:avLst/>
          </a:prstGeom>
          <a:noFill/>
          <a:ln>
            <a:noFill/>
          </a:ln>
        </p:spPr>
      </p:pic>
      <p:pic>
        <p:nvPicPr>
          <p:cNvPr descr="logo.jpg" id="23" name="Google Shape;23;p2"/>
          <p:cNvPicPr preferRelativeResize="0"/>
          <p:nvPr/>
        </p:nvPicPr>
        <p:blipFill rotWithShape="1">
          <a:blip r:embed="rId3">
            <a:alphaModFix/>
          </a:blip>
          <a:srcRect b="0" l="0" r="0" t="0"/>
          <a:stretch/>
        </p:blipFill>
        <p:spPr>
          <a:xfrm>
            <a:off x="955129" y="2294863"/>
            <a:ext cx="4720458" cy="10571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4" name="Shape 24"/>
        <p:cNvGrpSpPr/>
        <p:nvPr/>
      </p:nvGrpSpPr>
      <p:grpSpPr>
        <a:xfrm>
          <a:off x="0" y="0"/>
          <a:ext cx="0" cy="0"/>
          <a:chOff x="0" y="0"/>
          <a:chExt cx="0" cy="0"/>
        </a:xfrm>
      </p:grpSpPr>
      <p:sp>
        <p:nvSpPr>
          <p:cNvPr id="25" name="Google Shape;25;p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lstStyle>
            <a:lvl1pPr indent="-355600" lvl="0" marL="4572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1pPr>
            <a:lvl2pPr indent="-355600" lvl="1" marL="9144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55600" lvl="2" marL="13716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55600" lvl="3" marL="18288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6" name="Google Shape;26;p3"/>
          <p:cNvSpPr txBox="1"/>
          <p:nvPr>
            <p:ph type="title"/>
          </p:nvPr>
        </p:nvSpPr>
        <p:spPr>
          <a:xfrm>
            <a:off x="457200" y="116632"/>
            <a:ext cx="8229600" cy="1143000"/>
          </a:xfrm>
          <a:prstGeom prst="rect">
            <a:avLst/>
          </a:prstGeom>
          <a:noFill/>
          <a:ln>
            <a:noFill/>
          </a:ln>
        </p:spPr>
        <p:txBody>
          <a:bodyPr anchorCtr="0" anchor="ctr" bIns="45700" lIns="91425" spcFirstLastPara="1" rIns="91425" wrap="square" tIns="45700"/>
          <a:lstStyle>
            <a:lvl1pPr lvl="0" marR="0" algn="r">
              <a:lnSpc>
                <a:spcPct val="10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lstStyle>
            <a:lvl1pPr lvl="0" marR="0" algn="l">
              <a:lnSpc>
                <a:spcPct val="100000"/>
              </a:lnSpc>
              <a:spcBef>
                <a:spcPts val="0"/>
              </a:spcBef>
              <a:spcAft>
                <a:spcPts val="0"/>
              </a:spcAft>
              <a:buClr>
                <a:schemeClr val="lt1"/>
              </a:buClr>
              <a:buSzPts val="3000"/>
              <a:buFont typeface="Calibri"/>
              <a:buNone/>
              <a:defRPr b="1" i="0" sz="3000" u="none" cap="none" strike="noStrik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270"/>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2pPr>
            <a:lvl3pPr indent="-228600" lvl="2" marL="1371600" marR="0" algn="l">
              <a:lnSpc>
                <a:spcPct val="100000"/>
              </a:lnSpc>
              <a:spcBef>
                <a:spcPts val="24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4pPr>
            <a:lvl5pPr indent="-228600" lvl="4" marL="22860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5pPr>
            <a:lvl6pPr indent="-228600" lvl="5" marL="27432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6pPr>
            <a:lvl7pPr indent="-228600" lvl="6" marL="32004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7pPr>
            <a:lvl8pPr indent="-228600" lvl="7" marL="36576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8pPr>
            <a:lvl9pPr indent="-228600" lvl="8" marL="4114800" marR="0" algn="l">
              <a:lnSpc>
                <a:spcPct val="100000"/>
              </a:lnSpc>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9pPr>
          </a:lstStyle>
          <a:p/>
        </p:txBody>
      </p:sp>
      <p:sp>
        <p:nvSpPr>
          <p:cNvPr id="30" name="Google Shape;30;p4"/>
          <p:cNvSpPr txBox="1"/>
          <p:nvPr/>
        </p:nvSpPr>
        <p:spPr>
          <a:xfrm>
            <a:off x="457200" y="9340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Calibri"/>
              <a:buNone/>
            </a:pPr>
            <a:r>
              <a:rPr b="0" i="0" lang="es-CL" sz="2800" u="none" cap="none" strike="noStrike">
                <a:solidFill>
                  <a:schemeClr val="lt1"/>
                </a:solidFill>
                <a:latin typeface="Calibri"/>
                <a:ea typeface="Calibri"/>
                <a:cs typeface="Calibri"/>
                <a:sym typeface="Calibri"/>
              </a:rPr>
              <a:t>Haga clic para modificar el estilo de título del patrón</a:t>
            </a:r>
            <a:endParaRPr b="0" i="0" sz="2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93402"/>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3" name="Google Shape;33;p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lstStyle>
            <a:lvl1pPr indent="-355600" lvl="0" marL="4572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1pPr>
            <a:lvl2pPr indent="-355600" lvl="1" marL="9144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55600" lvl="2" marL="13716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55600" lvl="3" marL="18288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14325" lvl="5" marL="27432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lstStyle>
            <a:lvl1pPr indent="-355600" lvl="0" marL="4572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1pPr>
            <a:lvl2pPr indent="-355600" lvl="1" marL="9144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55600" lvl="2" marL="13716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55600" lvl="3" marL="18288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14325" lvl="5" marL="27432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algn="l">
              <a:lnSpc>
                <a:spcPct val="100000"/>
              </a:lnSpc>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93402"/>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7" name="Google Shape;3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360"/>
              </a:spcBef>
              <a:spcAft>
                <a:spcPts val="0"/>
              </a:spcAft>
              <a:buClr>
                <a:srgbClr val="3F3F3F"/>
              </a:buClr>
              <a:buSzPts val="1800"/>
              <a:buFont typeface="Arial"/>
              <a:buNone/>
              <a:defRPr b="1" i="0" sz="1800" u="none" cap="none" strike="noStrike">
                <a:solidFill>
                  <a:srgbClr val="3F3F3F"/>
                </a:solidFill>
                <a:latin typeface="Calibri"/>
                <a:ea typeface="Calibri"/>
                <a:cs typeface="Calibri"/>
                <a:sym typeface="Calibri"/>
              </a:defRPr>
            </a:lvl1pPr>
            <a:lvl2pPr indent="-228600" lvl="1" marL="914400" marR="0" algn="l">
              <a:lnSpc>
                <a:spcPct val="100000"/>
              </a:lnSpc>
              <a:spcBef>
                <a:spcPts val="300"/>
              </a:spcBef>
              <a:spcAft>
                <a:spcPts val="0"/>
              </a:spcAft>
              <a:buClr>
                <a:srgbClr val="3F3F3F"/>
              </a:buClr>
              <a:buSzPts val="1500"/>
              <a:buFont typeface="Arial"/>
              <a:buNone/>
              <a:defRPr b="1" i="0" sz="1500" u="none" cap="none" strike="noStrike">
                <a:solidFill>
                  <a:srgbClr val="3F3F3F"/>
                </a:solidFill>
                <a:latin typeface="Calibri"/>
                <a:ea typeface="Calibri"/>
                <a:cs typeface="Calibri"/>
                <a:sym typeface="Calibri"/>
              </a:defRPr>
            </a:lvl2pPr>
            <a:lvl3pPr indent="-228600" lvl="2" marL="1371600" marR="0" algn="l">
              <a:lnSpc>
                <a:spcPct val="100000"/>
              </a:lnSpc>
              <a:spcBef>
                <a:spcPts val="270"/>
              </a:spcBef>
              <a:spcAft>
                <a:spcPts val="0"/>
              </a:spcAft>
              <a:buClr>
                <a:srgbClr val="3F3F3F"/>
              </a:buClr>
              <a:buSzPts val="1350"/>
              <a:buFont typeface="Arial"/>
              <a:buNone/>
              <a:defRPr b="1" i="0" sz="1350" u="none" cap="none" strike="noStrike">
                <a:solidFill>
                  <a:srgbClr val="3F3F3F"/>
                </a:solidFill>
                <a:latin typeface="Calibri"/>
                <a:ea typeface="Calibri"/>
                <a:cs typeface="Calibri"/>
                <a:sym typeface="Calibri"/>
              </a:defRPr>
            </a:lvl3pPr>
            <a:lvl4pPr indent="-228600" lvl="3" marL="1828800" marR="0" algn="l">
              <a:lnSpc>
                <a:spcPct val="100000"/>
              </a:lnSpc>
              <a:spcBef>
                <a:spcPts val="240"/>
              </a:spcBef>
              <a:spcAft>
                <a:spcPts val="0"/>
              </a:spcAft>
              <a:buClr>
                <a:srgbClr val="3F3F3F"/>
              </a:buClr>
              <a:buSzPts val="1200"/>
              <a:buFont typeface="Arial"/>
              <a:buNone/>
              <a:defRPr b="1" i="0" sz="1200" u="none" cap="none" strike="noStrike">
                <a:solidFill>
                  <a:srgbClr val="3F3F3F"/>
                </a:solidFill>
                <a:latin typeface="Calibri"/>
                <a:ea typeface="Calibri"/>
                <a:cs typeface="Calibri"/>
                <a:sym typeface="Calibri"/>
              </a:defRPr>
            </a:lvl4pPr>
            <a:lvl5pPr indent="-228600" lvl="4" marL="2286000" marR="0" algn="l">
              <a:lnSpc>
                <a:spcPct val="100000"/>
              </a:lnSpc>
              <a:spcBef>
                <a:spcPts val="240"/>
              </a:spcBef>
              <a:spcAft>
                <a:spcPts val="0"/>
              </a:spcAft>
              <a:buClr>
                <a:srgbClr val="3F3F3F"/>
              </a:buClr>
              <a:buSzPts val="1200"/>
              <a:buFont typeface="Arial"/>
              <a:buNone/>
              <a:defRPr b="1" i="0" sz="1200" u="none" cap="none" strike="noStrike">
                <a:solidFill>
                  <a:srgbClr val="3F3F3F"/>
                </a:solidFill>
                <a:latin typeface="Calibri"/>
                <a:ea typeface="Calibri"/>
                <a:cs typeface="Calibri"/>
                <a:sym typeface="Calibri"/>
              </a:defRPr>
            </a:lvl5pPr>
            <a:lvl6pPr indent="-228600" lvl="5" marL="27432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8" name="Google Shape;3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0200" lvl="0" marL="4572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1pPr>
            <a:lvl2pPr indent="-330200" lvl="1" marL="9144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30200" lvl="2" marL="13716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3pPr>
            <a:lvl4pPr indent="-330200" lvl="3" marL="18288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30200" lvl="4" marL="22860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5pPr>
            <a:lvl6pPr indent="-304800" lvl="5" marL="27432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39" name="Google Shape;39;p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360"/>
              </a:spcBef>
              <a:spcAft>
                <a:spcPts val="0"/>
              </a:spcAft>
              <a:buClr>
                <a:srgbClr val="3F3F3F"/>
              </a:buClr>
              <a:buSzPts val="1800"/>
              <a:buFont typeface="Arial"/>
              <a:buNone/>
              <a:defRPr b="1" i="0" sz="1800" u="none" cap="none" strike="noStrike">
                <a:solidFill>
                  <a:srgbClr val="3F3F3F"/>
                </a:solidFill>
                <a:latin typeface="Calibri"/>
                <a:ea typeface="Calibri"/>
                <a:cs typeface="Calibri"/>
                <a:sym typeface="Calibri"/>
              </a:defRPr>
            </a:lvl1pPr>
            <a:lvl2pPr indent="-228600" lvl="1" marL="914400" marR="0" algn="l">
              <a:lnSpc>
                <a:spcPct val="100000"/>
              </a:lnSpc>
              <a:spcBef>
                <a:spcPts val="300"/>
              </a:spcBef>
              <a:spcAft>
                <a:spcPts val="0"/>
              </a:spcAft>
              <a:buClr>
                <a:srgbClr val="3F3F3F"/>
              </a:buClr>
              <a:buSzPts val="1500"/>
              <a:buFont typeface="Arial"/>
              <a:buNone/>
              <a:defRPr b="1" i="0" sz="1500" u="none" cap="none" strike="noStrike">
                <a:solidFill>
                  <a:srgbClr val="3F3F3F"/>
                </a:solidFill>
                <a:latin typeface="Calibri"/>
                <a:ea typeface="Calibri"/>
                <a:cs typeface="Calibri"/>
                <a:sym typeface="Calibri"/>
              </a:defRPr>
            </a:lvl2pPr>
            <a:lvl3pPr indent="-228600" lvl="2" marL="1371600" marR="0" algn="l">
              <a:lnSpc>
                <a:spcPct val="100000"/>
              </a:lnSpc>
              <a:spcBef>
                <a:spcPts val="270"/>
              </a:spcBef>
              <a:spcAft>
                <a:spcPts val="0"/>
              </a:spcAft>
              <a:buClr>
                <a:srgbClr val="3F3F3F"/>
              </a:buClr>
              <a:buSzPts val="1350"/>
              <a:buFont typeface="Arial"/>
              <a:buNone/>
              <a:defRPr b="1" i="0" sz="1350" u="none" cap="none" strike="noStrike">
                <a:solidFill>
                  <a:srgbClr val="3F3F3F"/>
                </a:solidFill>
                <a:latin typeface="Calibri"/>
                <a:ea typeface="Calibri"/>
                <a:cs typeface="Calibri"/>
                <a:sym typeface="Calibri"/>
              </a:defRPr>
            </a:lvl3pPr>
            <a:lvl4pPr indent="-228600" lvl="3" marL="1828800" marR="0" algn="l">
              <a:lnSpc>
                <a:spcPct val="100000"/>
              </a:lnSpc>
              <a:spcBef>
                <a:spcPts val="240"/>
              </a:spcBef>
              <a:spcAft>
                <a:spcPts val="0"/>
              </a:spcAft>
              <a:buClr>
                <a:srgbClr val="3F3F3F"/>
              </a:buClr>
              <a:buSzPts val="1200"/>
              <a:buFont typeface="Arial"/>
              <a:buNone/>
              <a:defRPr b="1" i="0" sz="1200" u="none" cap="none" strike="noStrike">
                <a:solidFill>
                  <a:srgbClr val="3F3F3F"/>
                </a:solidFill>
                <a:latin typeface="Calibri"/>
                <a:ea typeface="Calibri"/>
                <a:cs typeface="Calibri"/>
                <a:sym typeface="Calibri"/>
              </a:defRPr>
            </a:lvl4pPr>
            <a:lvl5pPr indent="-228600" lvl="4" marL="2286000" marR="0" algn="l">
              <a:lnSpc>
                <a:spcPct val="100000"/>
              </a:lnSpc>
              <a:spcBef>
                <a:spcPts val="240"/>
              </a:spcBef>
              <a:spcAft>
                <a:spcPts val="0"/>
              </a:spcAft>
              <a:buClr>
                <a:srgbClr val="3F3F3F"/>
              </a:buClr>
              <a:buSzPts val="1200"/>
              <a:buFont typeface="Arial"/>
              <a:buNone/>
              <a:defRPr b="1" i="0" sz="1200" u="none" cap="none" strike="noStrike">
                <a:solidFill>
                  <a:srgbClr val="3F3F3F"/>
                </a:solidFill>
                <a:latin typeface="Calibri"/>
                <a:ea typeface="Calibri"/>
                <a:cs typeface="Calibri"/>
                <a:sym typeface="Calibri"/>
              </a:defRPr>
            </a:lvl5pPr>
            <a:lvl6pPr indent="-228600" lvl="5" marL="27432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0" name="Google Shape;40;p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lstStyle>
            <a:lvl1pPr indent="-330200" lvl="0" marL="4572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1pPr>
            <a:lvl2pPr indent="-330200" lvl="1" marL="9144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30200" lvl="2" marL="13716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3pPr>
            <a:lvl4pPr indent="-330200" lvl="3" marL="18288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4pPr>
            <a:lvl5pPr indent="-330200" lvl="4" marL="2286000" marR="0" algn="l">
              <a:lnSpc>
                <a:spcPct val="100000"/>
              </a:lnSpc>
              <a:spcBef>
                <a:spcPts val="32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5pPr>
            <a:lvl6pPr indent="-304800" lvl="5" marL="27432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algn="l">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457200" y="93402"/>
            <a:ext cx="8229600" cy="1143000"/>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a de título" showMasterSp="0">
  <p:cSld name="1_Diapositiva de título">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9"/>
          <p:cNvSpPr txBox="1"/>
          <p:nvPr>
            <p:ph idx="1" type="subTitle"/>
          </p:nvPr>
        </p:nvSpPr>
        <p:spPr>
          <a:xfrm>
            <a:off x="457200" y="1124744"/>
            <a:ext cx="8229599" cy="1008112"/>
          </a:xfrm>
          <a:prstGeom prst="rect">
            <a:avLst/>
          </a:prstGeom>
          <a:noFill/>
          <a:ln>
            <a:noFill/>
          </a:ln>
        </p:spPr>
        <p:txBody>
          <a:bodyPr anchorCtr="0" anchor="t" bIns="45700" lIns="91425" spcFirstLastPara="1" rIns="91425" wrap="square" tIns="45700"/>
          <a:lstStyle>
            <a:lvl1pPr lvl="0" marR="0" algn="ctr">
              <a:lnSpc>
                <a:spcPct val="100000"/>
              </a:lnSpc>
              <a:spcBef>
                <a:spcPts val="320"/>
              </a:spcBef>
              <a:spcAft>
                <a:spcPts val="0"/>
              </a:spcAft>
              <a:buClr>
                <a:schemeClr val="lt1"/>
              </a:buClr>
              <a:buSzPts val="1600"/>
              <a:buFont typeface="Arial"/>
              <a:buNone/>
              <a:defRPr b="0" i="0" sz="1600" u="none" cap="none" strike="noStrike">
                <a:solidFill>
                  <a:schemeClr val="lt1"/>
                </a:solidFill>
                <a:latin typeface="PT Sans"/>
                <a:ea typeface="PT Sans"/>
                <a:cs typeface="PT Sans"/>
                <a:sym typeface="PT Sans"/>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1"/>
            <a:ext cx="9144000" cy="1514399"/>
            <a:chOff x="0" y="0"/>
            <a:chExt cx="9144000" cy="1514399"/>
          </a:xfrm>
        </p:grpSpPr>
        <p:sp>
          <p:nvSpPr>
            <p:cNvPr id="11" name="Google Shape;11;p1"/>
            <p:cNvSpPr/>
            <p:nvPr/>
          </p:nvSpPr>
          <p:spPr>
            <a:xfrm>
              <a:off x="0" y="0"/>
              <a:ext cx="9144000" cy="1351294"/>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2" name="Google Shape;12;p1"/>
            <p:cNvSpPr/>
            <p:nvPr/>
          </p:nvSpPr>
          <p:spPr>
            <a:xfrm rot="2736822">
              <a:off x="568327" y="1190505"/>
              <a:ext cx="278870" cy="263900"/>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grpSp>
      <p:grpSp>
        <p:nvGrpSpPr>
          <p:cNvPr id="13" name="Google Shape;13;p1"/>
          <p:cNvGrpSpPr/>
          <p:nvPr/>
        </p:nvGrpSpPr>
        <p:grpSpPr>
          <a:xfrm>
            <a:off x="0" y="1"/>
            <a:ext cx="9144000" cy="1514399"/>
            <a:chOff x="0" y="0"/>
            <a:chExt cx="9144000" cy="1514399"/>
          </a:xfrm>
        </p:grpSpPr>
        <p:sp>
          <p:nvSpPr>
            <p:cNvPr id="14" name="Google Shape;14;p1"/>
            <p:cNvSpPr/>
            <p:nvPr/>
          </p:nvSpPr>
          <p:spPr>
            <a:xfrm>
              <a:off x="0" y="0"/>
              <a:ext cx="9144000" cy="1351294"/>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5" name="Google Shape;15;p1"/>
            <p:cNvSpPr/>
            <p:nvPr/>
          </p:nvSpPr>
          <p:spPr>
            <a:xfrm rot="2736822">
              <a:off x="568327" y="1190505"/>
              <a:ext cx="278870" cy="263900"/>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grpSp>
      <p:grpSp>
        <p:nvGrpSpPr>
          <p:cNvPr id="16" name="Google Shape;16;p1"/>
          <p:cNvGrpSpPr/>
          <p:nvPr/>
        </p:nvGrpSpPr>
        <p:grpSpPr>
          <a:xfrm>
            <a:off x="0" y="1"/>
            <a:ext cx="9144000" cy="1514399"/>
            <a:chOff x="0" y="0"/>
            <a:chExt cx="9144000" cy="1514399"/>
          </a:xfrm>
        </p:grpSpPr>
        <p:sp>
          <p:nvSpPr>
            <p:cNvPr id="17" name="Google Shape;17;p1"/>
            <p:cNvSpPr/>
            <p:nvPr/>
          </p:nvSpPr>
          <p:spPr>
            <a:xfrm>
              <a:off x="0" y="0"/>
              <a:ext cx="9144000" cy="1351294"/>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sp>
          <p:nvSpPr>
            <p:cNvPr id="18" name="Google Shape;18;p1"/>
            <p:cNvSpPr/>
            <p:nvPr/>
          </p:nvSpPr>
          <p:spPr>
            <a:xfrm rot="2736822">
              <a:off x="568327" y="1190505"/>
              <a:ext cx="278870" cy="263900"/>
            </a:xfrm>
            <a:prstGeom prst="rect">
              <a:avLst/>
            </a:prstGeom>
            <a:solidFill>
              <a:srgbClr val="0F243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grpSp>
      <p:sp>
        <p:nvSpPr>
          <p:cNvPr id="19" name="Google Shape;19;p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lstStyle>
            <a:lvl1pPr indent="-355600" lvl="0" marL="4572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1pPr>
            <a:lvl2pPr indent="-355600" lvl="1" marL="9144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2pPr>
            <a:lvl3pPr indent="-355600" lvl="2" marL="13716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0" name="Google Shape;20;p1"/>
          <p:cNvSpPr txBox="1"/>
          <p:nvPr>
            <p:ph type="title"/>
          </p:nvPr>
        </p:nvSpPr>
        <p:spPr>
          <a:xfrm>
            <a:off x="457200" y="93402"/>
            <a:ext cx="82296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0"/>
          <p:cNvSpPr/>
          <p:nvPr/>
        </p:nvSpPr>
        <p:spPr>
          <a:xfrm>
            <a:off x="444500" y="3670195"/>
            <a:ext cx="3860800"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s-CL" sz="2800" u="none" cap="none" strike="noStrike">
                <a:solidFill>
                  <a:schemeClr val="dk1"/>
                </a:solidFill>
                <a:latin typeface="Calibri"/>
                <a:ea typeface="Calibri"/>
                <a:cs typeface="Calibri"/>
                <a:sym typeface="Calibri"/>
              </a:rPr>
              <a:t>Usando SQL Dinámico en Bloques PL/SQL</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156468" y="5877272"/>
            <a:ext cx="4415532"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L" sz="1800" u="none" cap="none" strike="noStrike">
                <a:solidFill>
                  <a:srgbClr val="7F7F7F"/>
                </a:solidFill>
                <a:latin typeface="Candara"/>
                <a:ea typeface="Candara"/>
                <a:cs typeface="Candara"/>
                <a:sym typeface="Candara"/>
              </a:rPr>
              <a:t>PBY3101 </a:t>
            </a:r>
            <a:r>
              <a:rPr b="0" i="0" lang="es-CL" sz="1800" u="none" cap="none" strike="noStrike">
                <a:solidFill>
                  <a:srgbClr val="7F7F7F"/>
                </a:solidFill>
                <a:latin typeface="Candara"/>
                <a:ea typeface="Candara"/>
                <a:cs typeface="Candara"/>
                <a:sym typeface="Candara"/>
              </a:rPr>
              <a:t>Programación de  de Base de Datos</a:t>
            </a:r>
            <a:endParaRPr b="0" i="0" sz="1400" u="none" cap="none" strike="noStrike">
              <a:solidFill>
                <a:srgbClr val="000000"/>
              </a:solidFill>
              <a:latin typeface="Arial"/>
              <a:ea typeface="Arial"/>
              <a:cs typeface="Arial"/>
              <a:sym typeface="Arial"/>
            </a:endParaRPr>
          </a:p>
        </p:txBody>
      </p:sp>
      <p:pic>
        <p:nvPicPr>
          <p:cNvPr id="53" name="Google Shape;53;p10"/>
          <p:cNvPicPr preferRelativeResize="0"/>
          <p:nvPr/>
        </p:nvPicPr>
        <p:blipFill rotWithShape="1">
          <a:blip r:embed="rId3">
            <a:alphaModFix/>
          </a:blip>
          <a:srcRect b="0" l="0" r="0" t="0"/>
          <a:stretch/>
        </p:blipFill>
        <p:spPr>
          <a:xfrm>
            <a:off x="215900" y="2297121"/>
            <a:ext cx="6616700" cy="11072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nvSpPr>
        <p:spPr>
          <a:xfrm>
            <a:off x="611188" y="1844824"/>
            <a:ext cx="2196000" cy="2304000"/>
          </a:xfrm>
          <a:prstGeom prst="rect">
            <a:avLst/>
          </a:prstGeom>
          <a:noFill/>
          <a:ln>
            <a:noFill/>
          </a:ln>
        </p:spPr>
        <p:txBody>
          <a:bodyPr anchorCtr="0" anchor="t" bIns="45700" lIns="91425" spcFirstLastPara="1" rIns="91425" wrap="square" tIns="45700">
            <a:noAutofit/>
          </a:bodyPr>
          <a:lstStyle/>
          <a:p>
            <a:pPr indent="-508000" lvl="0" marL="609600" marR="0" rtl="0" algn="just">
              <a:lnSpc>
                <a:spcPct val="8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46100" lvl="0" marL="609600" marR="0" rtl="0" algn="just">
              <a:lnSpc>
                <a:spcPct val="80000"/>
              </a:lnSpc>
              <a:spcBef>
                <a:spcPts val="20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609600" lvl="0" marL="609600" marR="0" rtl="0" algn="just">
              <a:lnSpc>
                <a:spcPct val="80000"/>
              </a:lnSpc>
              <a:spcBef>
                <a:spcPts val="36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Sintaxis</a:t>
            </a:r>
            <a:endParaRPr b="0" i="0" sz="1400" u="none" cap="none" strike="noStrike">
              <a:solidFill>
                <a:srgbClr val="000000"/>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6" name="Google Shape;136;p19"/>
          <p:cNvSpPr txBox="1"/>
          <p:nvPr>
            <p:ph type="title"/>
          </p:nvPr>
        </p:nvSpPr>
        <p:spPr>
          <a:xfrm>
            <a:off x="290828" y="-1362"/>
            <a:ext cx="8781000" cy="1462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37" name="Google Shape;137;p19"/>
          <p:cNvSpPr/>
          <p:nvPr/>
        </p:nvSpPr>
        <p:spPr>
          <a:xfrm>
            <a:off x="139756" y="1557040"/>
            <a:ext cx="2124000" cy="2304000"/>
          </a:xfrm>
          <a:prstGeom prst="roundRect">
            <a:avLst>
              <a:gd fmla="val 16667" name="adj"/>
            </a:avLst>
          </a:prstGeom>
          <a:solidFill>
            <a:srgbClr val="EC700A"/>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puede utilizar para ejecutar sentencias SQL o bloques anónimos PL/SQL</a:t>
            </a:r>
            <a:endParaRPr b="0" i="0" sz="1400" u="none" cap="none" strike="noStrike">
              <a:solidFill>
                <a:srgbClr val="000000"/>
              </a:solidFill>
              <a:latin typeface="Arial"/>
              <a:ea typeface="Arial"/>
              <a:cs typeface="Arial"/>
              <a:sym typeface="Arial"/>
            </a:endParaRPr>
          </a:p>
        </p:txBody>
      </p:sp>
      <p:sp>
        <p:nvSpPr>
          <p:cNvPr id="138" name="Google Shape;138;p19"/>
          <p:cNvSpPr txBox="1"/>
          <p:nvPr/>
        </p:nvSpPr>
        <p:spPr>
          <a:xfrm>
            <a:off x="1142624" y="4532927"/>
            <a:ext cx="7077526" cy="1200329"/>
          </a:xfrm>
          <a:prstGeom prst="rect">
            <a:avLst/>
          </a:prstGeom>
          <a:solidFill>
            <a:srgbClr val="FFC000"/>
          </a:solidFill>
          <a:ln cap="flat" cmpd="sng" w="222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L" sz="1400" u="none" cap="none" strike="noStrike">
                <a:solidFill>
                  <a:srgbClr val="000000"/>
                </a:solidFill>
                <a:latin typeface="Arial"/>
                <a:ea typeface="Arial"/>
                <a:cs typeface="Arial"/>
                <a:sym typeface="Arial"/>
              </a:rPr>
              <a:t> EXECUTE IMMEDIATE </a:t>
            </a:r>
            <a:r>
              <a:rPr b="1" i="1" lang="es-CL" sz="1400" u="none" cap="none" strike="noStrike">
                <a:solidFill>
                  <a:srgbClr val="000000"/>
                </a:solidFill>
                <a:latin typeface="Arial"/>
                <a:ea typeface="Arial"/>
                <a:cs typeface="Arial"/>
                <a:sym typeface="Arial"/>
              </a:rPr>
              <a:t>string_dinámico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L" sz="1400" u="none" cap="none" strike="noStrike">
                <a:solidFill>
                  <a:srgbClr val="000000"/>
                </a:solidFill>
                <a:latin typeface="Arial"/>
                <a:ea typeface="Arial"/>
                <a:cs typeface="Arial"/>
                <a:sym typeface="Arial"/>
              </a:rPr>
              <a:t>      [INTO {</a:t>
            </a:r>
            <a:r>
              <a:rPr b="1" i="1" lang="es-CL" sz="1400" u="none" cap="none" strike="noStrike">
                <a:solidFill>
                  <a:srgbClr val="000000"/>
                </a:solidFill>
                <a:latin typeface="Arial"/>
                <a:ea typeface="Arial"/>
                <a:cs typeface="Arial"/>
                <a:sym typeface="Arial"/>
              </a:rPr>
              <a:t>variable1</a:t>
            </a:r>
            <a:r>
              <a:rPr b="1" i="0" lang="es-CL" sz="1400" u="none" cap="none" strike="noStrike">
                <a:solidFill>
                  <a:srgbClr val="000000"/>
                </a:solidFill>
                <a:latin typeface="Arial"/>
                <a:ea typeface="Arial"/>
                <a:cs typeface="Arial"/>
                <a:sym typeface="Arial"/>
              </a:rPr>
              <a:t> </a:t>
            </a:r>
            <a:r>
              <a:rPr b="1" i="1" lang="es-CL" sz="1400" u="none" cap="none" strike="noStrike">
                <a:solidFill>
                  <a:srgbClr val="000000"/>
                </a:solidFill>
                <a:latin typeface="Arial"/>
                <a:ea typeface="Arial"/>
                <a:cs typeface="Arial"/>
                <a:sym typeface="Arial"/>
              </a:rPr>
              <a:t>[, variable2</a:t>
            </a:r>
            <a:r>
              <a:rPr b="1" i="0" lang="es-CL" sz="1400" u="none" cap="none" strike="noStrike">
                <a:solidFill>
                  <a:srgbClr val="000000"/>
                </a:solidFill>
                <a:latin typeface="Arial"/>
                <a:ea typeface="Arial"/>
                <a:cs typeface="Arial"/>
                <a:sym typeface="Arial"/>
              </a:rPr>
              <a:t>]... | INTO </a:t>
            </a:r>
            <a:r>
              <a:rPr b="1" i="1" lang="es-CL" sz="1400" u="none" cap="none" strike="noStrike">
                <a:solidFill>
                  <a:srgbClr val="000000"/>
                </a:solidFill>
                <a:latin typeface="Arial"/>
                <a:ea typeface="Arial"/>
                <a:cs typeface="Arial"/>
                <a:sym typeface="Arial"/>
              </a:rPr>
              <a:t>registro</a:t>
            </a:r>
            <a:r>
              <a:rPr b="1" i="0" lang="es-CL"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L" sz="1400" u="none" cap="none" strike="noStrike">
                <a:solidFill>
                  <a:srgbClr val="000000"/>
                </a:solidFill>
                <a:latin typeface="Arial"/>
                <a:ea typeface="Arial"/>
                <a:cs typeface="Arial"/>
                <a:sym typeface="Arial"/>
              </a:rPr>
              <a:t>         [USING [IN|OUT|IN OUT] </a:t>
            </a:r>
            <a:r>
              <a:rPr b="1" i="1" lang="es-CL" sz="1400" u="none" cap="none" strike="noStrike">
                <a:solidFill>
                  <a:srgbClr val="000000"/>
                </a:solidFill>
                <a:latin typeface="Arial"/>
                <a:ea typeface="Arial"/>
                <a:cs typeface="Arial"/>
                <a:sym typeface="Arial"/>
              </a:rPr>
              <a:t>argumento_bind</a:t>
            </a:r>
            <a:r>
              <a:rPr b="1" i="0" lang="es-CL"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L" sz="1400" u="none" cap="none" strike="noStrike">
                <a:solidFill>
                  <a:srgbClr val="000000"/>
                </a:solidFill>
                <a:latin typeface="Arial"/>
                <a:ea typeface="Arial"/>
                <a:cs typeface="Arial"/>
                <a:sym typeface="Arial"/>
              </a:rPr>
              <a:t>         [RETURN[ING] INTO </a:t>
            </a:r>
            <a:r>
              <a:rPr b="1" i="1" lang="es-CL" sz="1400" u="none" cap="none" strike="noStrike">
                <a:solidFill>
                  <a:srgbClr val="000000"/>
                </a:solidFill>
                <a:latin typeface="Arial"/>
                <a:ea typeface="Arial"/>
                <a:cs typeface="Arial"/>
                <a:sym typeface="Arial"/>
              </a:rPr>
              <a:t>argumento_bind</a:t>
            </a:r>
            <a:r>
              <a:rPr b="1" i="0" lang="es-CL"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39" name="Google Shape;139;p19"/>
          <p:cNvSpPr/>
          <p:nvPr/>
        </p:nvSpPr>
        <p:spPr>
          <a:xfrm>
            <a:off x="2372004" y="1557040"/>
            <a:ext cx="2124000" cy="2304000"/>
          </a:xfrm>
          <a:prstGeom prst="roundRect">
            <a:avLst>
              <a:gd fmla="val 16667" name="adj"/>
            </a:avLst>
          </a:prstGeom>
          <a:solidFill>
            <a:srgbClr val="B9444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pueden usar literales numéricos, de caracteres y string como argumentos bind, pero no se pueden usar literales booleanos</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4602195" y="1557040"/>
            <a:ext cx="2124000" cy="2304000"/>
          </a:xfrm>
          <a:prstGeom prst="roundRect">
            <a:avLst>
              <a:gd fmla="val 16667" name="adj"/>
            </a:avLst>
          </a:prstGeom>
          <a:solidFill>
            <a:srgbClr val="86A33F"/>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La clausula RETURN INTO sólo se usa en las sentencias Insert, Update y Delete que tienen una cláusula RETURN</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6836500" y="1557040"/>
            <a:ext cx="2124000" cy="2304000"/>
          </a:xfrm>
          <a:prstGeom prst="roundRect">
            <a:avLst>
              <a:gd fmla="val 16667" name="adj"/>
            </a:avLst>
          </a:prstGeom>
          <a:solidFill>
            <a:srgbClr val="17375E"/>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Para cada valor que retorna la sentencias Insert, Update y Delete debe haber una variable correspondiente en la cláusula RETURN INTO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81441" y="211713"/>
            <a:ext cx="8781000" cy="1462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48" name="Google Shape;148;p20"/>
          <p:cNvSpPr txBox="1"/>
          <p:nvPr/>
        </p:nvSpPr>
        <p:spPr>
          <a:xfrm>
            <a:off x="681450" y="1583550"/>
            <a:ext cx="8065200"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0"/>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0" name="Google Shape;150;p20"/>
          <p:cNvPicPr preferRelativeResize="0"/>
          <p:nvPr/>
        </p:nvPicPr>
        <p:blipFill rotWithShape="1">
          <a:blip r:embed="rId3">
            <a:alphaModFix/>
          </a:blip>
          <a:srcRect b="0" l="0" r="0" t="0"/>
          <a:stretch/>
        </p:blipFill>
        <p:spPr>
          <a:xfrm>
            <a:off x="2123728" y="4032066"/>
            <a:ext cx="4680520" cy="1151621"/>
          </a:xfrm>
          <a:prstGeom prst="rect">
            <a:avLst/>
          </a:prstGeom>
          <a:noFill/>
          <a:ln>
            <a:noFill/>
          </a:ln>
        </p:spPr>
      </p:pic>
      <p:pic>
        <p:nvPicPr>
          <p:cNvPr id="151" name="Google Shape;151;p20"/>
          <p:cNvPicPr preferRelativeResize="0"/>
          <p:nvPr/>
        </p:nvPicPr>
        <p:blipFill rotWithShape="1">
          <a:blip r:embed="rId4">
            <a:alphaModFix/>
          </a:blip>
          <a:srcRect b="0" l="0" r="0" t="0"/>
          <a:stretch/>
        </p:blipFill>
        <p:spPr>
          <a:xfrm>
            <a:off x="3600370" y="5328210"/>
            <a:ext cx="1440160" cy="765086"/>
          </a:xfrm>
          <a:prstGeom prst="rect">
            <a:avLst/>
          </a:prstGeom>
          <a:noFill/>
          <a:ln>
            <a:noFill/>
          </a:ln>
        </p:spPr>
      </p:pic>
      <p:pic>
        <p:nvPicPr>
          <p:cNvPr id="152" name="Google Shape;152;p20"/>
          <p:cNvPicPr preferRelativeResize="0"/>
          <p:nvPr/>
        </p:nvPicPr>
        <p:blipFill rotWithShape="1">
          <a:blip r:embed="rId5">
            <a:alphaModFix/>
          </a:blip>
          <a:srcRect b="0" l="0" r="0" t="0"/>
          <a:stretch/>
        </p:blipFill>
        <p:spPr>
          <a:xfrm>
            <a:off x="1876454" y="1988839"/>
            <a:ext cx="4999802" cy="17281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62878" y="116513"/>
            <a:ext cx="8781000" cy="1462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59" name="Google Shape;159;p21"/>
          <p:cNvSpPr txBox="1"/>
          <p:nvPr/>
        </p:nvSpPr>
        <p:spPr>
          <a:xfrm>
            <a:off x="539363" y="1462725"/>
            <a:ext cx="8065200"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1"/>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1"/>
          <p:cNvSpPr txBox="1"/>
          <p:nvPr/>
        </p:nvSpPr>
        <p:spPr>
          <a:xfrm>
            <a:off x="1681833" y="3650035"/>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1</a:t>
            </a:r>
            <a:endParaRPr b="1" i="0" sz="2200" u="none" cap="none" strike="noStrike">
              <a:solidFill>
                <a:srgbClr val="C00000"/>
              </a:solidFill>
              <a:latin typeface="Arial Black"/>
              <a:ea typeface="Arial Black"/>
              <a:cs typeface="Arial Black"/>
              <a:sym typeface="Arial Black"/>
            </a:endParaRPr>
          </a:p>
        </p:txBody>
      </p:sp>
      <p:pic>
        <p:nvPicPr>
          <p:cNvPr id="162" name="Google Shape;162;p21"/>
          <p:cNvPicPr preferRelativeResize="0"/>
          <p:nvPr/>
        </p:nvPicPr>
        <p:blipFill rotWithShape="1">
          <a:blip r:embed="rId3">
            <a:alphaModFix/>
          </a:blip>
          <a:srcRect b="0" l="0" r="0" t="0"/>
          <a:stretch/>
        </p:blipFill>
        <p:spPr>
          <a:xfrm>
            <a:off x="2026548" y="1462730"/>
            <a:ext cx="5029224" cy="49401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69" name="Google Shape;169;p22"/>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2"/>
          <p:cNvSpPr txBox="1"/>
          <p:nvPr/>
        </p:nvSpPr>
        <p:spPr>
          <a:xfrm>
            <a:off x="313681" y="3356992"/>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171" name="Google Shape;171;p22"/>
          <p:cNvPicPr preferRelativeResize="0"/>
          <p:nvPr/>
        </p:nvPicPr>
        <p:blipFill rotWithShape="1">
          <a:blip r:embed="rId3">
            <a:alphaModFix/>
          </a:blip>
          <a:srcRect b="0" l="0" r="0" t="0"/>
          <a:stretch/>
        </p:blipFill>
        <p:spPr>
          <a:xfrm>
            <a:off x="683568" y="2067295"/>
            <a:ext cx="7885714" cy="3161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23525" y="188925"/>
            <a:ext cx="8633400" cy="1462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78" name="Google Shape;178;p23"/>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23"/>
          <p:cNvSpPr txBox="1"/>
          <p:nvPr/>
        </p:nvSpPr>
        <p:spPr>
          <a:xfrm>
            <a:off x="1105769" y="3650035"/>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3</a:t>
            </a:r>
            <a:endParaRPr b="1" i="0" sz="2200" u="none" cap="none" strike="noStrike">
              <a:solidFill>
                <a:srgbClr val="C00000"/>
              </a:solidFill>
              <a:latin typeface="Arial Black"/>
              <a:ea typeface="Arial Black"/>
              <a:cs typeface="Arial Black"/>
              <a:sym typeface="Arial Black"/>
            </a:endParaRPr>
          </a:p>
        </p:txBody>
      </p:sp>
      <p:pic>
        <p:nvPicPr>
          <p:cNvPr id="180" name="Google Shape;180;p23"/>
          <p:cNvPicPr preferRelativeResize="0"/>
          <p:nvPr/>
        </p:nvPicPr>
        <p:blipFill rotWithShape="1">
          <a:blip r:embed="rId3">
            <a:alphaModFix/>
          </a:blip>
          <a:srcRect b="0" l="0" r="0" t="0"/>
          <a:stretch/>
        </p:blipFill>
        <p:spPr>
          <a:xfrm>
            <a:off x="1521757" y="1388789"/>
            <a:ext cx="6362611" cy="54360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187" name="Google Shape;187;p24"/>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24"/>
          <p:cNvSpPr txBox="1"/>
          <p:nvPr/>
        </p:nvSpPr>
        <p:spPr>
          <a:xfrm>
            <a:off x="1537817" y="2060848"/>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3</a:t>
            </a:r>
            <a:endParaRPr b="1" i="0" sz="2200" u="none" cap="none" strike="noStrike">
              <a:solidFill>
                <a:srgbClr val="C00000"/>
              </a:solidFill>
              <a:latin typeface="Arial Black"/>
              <a:ea typeface="Arial Black"/>
              <a:cs typeface="Arial Black"/>
              <a:sym typeface="Arial Black"/>
            </a:endParaRPr>
          </a:p>
        </p:txBody>
      </p:sp>
      <p:pic>
        <p:nvPicPr>
          <p:cNvPr id="189" name="Google Shape;189;p24"/>
          <p:cNvPicPr preferRelativeResize="0"/>
          <p:nvPr/>
        </p:nvPicPr>
        <p:blipFill rotWithShape="1">
          <a:blip r:embed="rId3">
            <a:alphaModFix/>
          </a:blip>
          <a:srcRect b="0" l="0" r="0" t="0"/>
          <a:stretch/>
        </p:blipFill>
        <p:spPr>
          <a:xfrm>
            <a:off x="4469760" y="2996952"/>
            <a:ext cx="4494728" cy="3643514"/>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a:off x="1907704" y="1497397"/>
            <a:ext cx="7147022" cy="1462087"/>
          </a:xfrm>
          <a:prstGeom prst="rect">
            <a:avLst/>
          </a:prstGeom>
          <a:noFill/>
          <a:ln>
            <a:noFill/>
          </a:ln>
        </p:spPr>
      </p:pic>
      <p:pic>
        <p:nvPicPr>
          <p:cNvPr id="191" name="Google Shape;191;p24"/>
          <p:cNvPicPr preferRelativeResize="0"/>
          <p:nvPr/>
        </p:nvPicPr>
        <p:blipFill rotWithShape="1">
          <a:blip r:embed="rId5">
            <a:alphaModFix/>
          </a:blip>
          <a:srcRect b="0" l="0" r="0" t="0"/>
          <a:stretch/>
        </p:blipFill>
        <p:spPr>
          <a:xfrm>
            <a:off x="541004" y="4387695"/>
            <a:ext cx="2995397" cy="690528"/>
          </a:xfrm>
          <a:prstGeom prst="rect">
            <a:avLst/>
          </a:prstGeom>
          <a:noFill/>
          <a:ln>
            <a:noFill/>
          </a:ln>
        </p:spPr>
      </p:pic>
      <p:sp>
        <p:nvSpPr>
          <p:cNvPr id="192" name="Google Shape;192;p24"/>
          <p:cNvSpPr txBox="1"/>
          <p:nvPr/>
        </p:nvSpPr>
        <p:spPr>
          <a:xfrm>
            <a:off x="107504" y="4730155"/>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4</a:t>
            </a:r>
            <a:endParaRPr b="1" i="0" sz="2200" u="none" cap="none" strike="noStrike">
              <a:solidFill>
                <a:srgbClr val="C00000"/>
              </a:solidFill>
              <a:latin typeface="Arial Black"/>
              <a:ea typeface="Arial Black"/>
              <a:cs typeface="Arial Black"/>
              <a:sym typeface="Arial Black"/>
            </a:endParaRPr>
          </a:p>
        </p:txBody>
      </p:sp>
      <p:sp>
        <p:nvSpPr>
          <p:cNvPr id="193" name="Google Shape;193;p24"/>
          <p:cNvSpPr txBox="1"/>
          <p:nvPr/>
        </p:nvSpPr>
        <p:spPr>
          <a:xfrm>
            <a:off x="4058097" y="4581128"/>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5</a:t>
            </a:r>
            <a:endParaRPr b="1" i="0" sz="2200" u="none" cap="none" strike="noStrike">
              <a:solidFill>
                <a:srgbClr val="C00000"/>
              </a:solidFill>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00" name="Google Shape;200;p25"/>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25"/>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02" name="Google Shape;202;p25"/>
          <p:cNvPicPr preferRelativeResize="0"/>
          <p:nvPr/>
        </p:nvPicPr>
        <p:blipFill rotWithShape="1">
          <a:blip r:embed="rId3">
            <a:alphaModFix/>
          </a:blip>
          <a:srcRect b="0" l="0" r="0" t="0"/>
          <a:stretch/>
        </p:blipFill>
        <p:spPr>
          <a:xfrm>
            <a:off x="471026" y="1901974"/>
            <a:ext cx="3884950" cy="4920401"/>
          </a:xfrm>
          <a:prstGeom prst="rect">
            <a:avLst/>
          </a:prstGeom>
          <a:noFill/>
          <a:ln>
            <a:noFill/>
          </a:ln>
        </p:spPr>
      </p:pic>
      <p:pic>
        <p:nvPicPr>
          <p:cNvPr id="203" name="Google Shape;203;p25"/>
          <p:cNvPicPr preferRelativeResize="0"/>
          <p:nvPr/>
        </p:nvPicPr>
        <p:blipFill rotWithShape="1">
          <a:blip r:embed="rId4">
            <a:alphaModFix/>
          </a:blip>
          <a:srcRect b="0" l="0" r="0" t="0"/>
          <a:stretch/>
        </p:blipFill>
        <p:spPr>
          <a:xfrm>
            <a:off x="4551366" y="1916832"/>
            <a:ext cx="4485130" cy="2378584"/>
          </a:xfrm>
          <a:prstGeom prst="rect">
            <a:avLst/>
          </a:prstGeom>
          <a:noFill/>
          <a:ln>
            <a:noFill/>
          </a:ln>
        </p:spPr>
      </p:pic>
      <p:pic>
        <p:nvPicPr>
          <p:cNvPr id="204" name="Google Shape;204;p25"/>
          <p:cNvPicPr preferRelativeResize="0"/>
          <p:nvPr/>
        </p:nvPicPr>
        <p:blipFill rotWithShape="1">
          <a:blip r:embed="rId5">
            <a:alphaModFix/>
          </a:blip>
          <a:srcRect b="0" l="0" r="0" t="0"/>
          <a:stretch/>
        </p:blipFill>
        <p:spPr>
          <a:xfrm>
            <a:off x="4530034" y="4432123"/>
            <a:ext cx="3731144" cy="1890929"/>
          </a:xfrm>
          <a:prstGeom prst="rect">
            <a:avLst/>
          </a:prstGeom>
          <a:noFill/>
          <a:ln>
            <a:noFill/>
          </a:ln>
        </p:spPr>
      </p:pic>
      <p:sp>
        <p:nvSpPr>
          <p:cNvPr id="205" name="Google Shape;205;p25"/>
          <p:cNvSpPr txBox="1"/>
          <p:nvPr/>
        </p:nvSpPr>
        <p:spPr>
          <a:xfrm>
            <a:off x="169665" y="4154091"/>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1</a:t>
            </a:r>
            <a:endParaRPr b="1" i="0" sz="2200" u="none" cap="none" strike="noStrike">
              <a:solidFill>
                <a:srgbClr val="C00000"/>
              </a:solidFill>
              <a:latin typeface="Arial Black"/>
              <a:ea typeface="Arial Black"/>
              <a:cs typeface="Arial Black"/>
              <a:sym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12" name="Google Shape;212;p26"/>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26"/>
          <p:cNvSpPr txBox="1"/>
          <p:nvPr/>
        </p:nvSpPr>
        <p:spPr>
          <a:xfrm>
            <a:off x="311350" y="3645024"/>
            <a:ext cx="37221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214" name="Google Shape;214;p26"/>
          <p:cNvPicPr preferRelativeResize="0"/>
          <p:nvPr/>
        </p:nvPicPr>
        <p:blipFill rotWithShape="1">
          <a:blip r:embed="rId3">
            <a:alphaModFix/>
          </a:blip>
          <a:srcRect b="0" l="0" r="0" t="0"/>
          <a:stretch/>
        </p:blipFill>
        <p:spPr>
          <a:xfrm>
            <a:off x="827584" y="2120514"/>
            <a:ext cx="7818340" cy="33247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21" name="Google Shape;221;p27"/>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27"/>
          <p:cNvSpPr txBox="1"/>
          <p:nvPr/>
        </p:nvSpPr>
        <p:spPr>
          <a:xfrm>
            <a:off x="683568" y="4154091"/>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3</a:t>
            </a:r>
            <a:endParaRPr b="1" i="0" sz="2200" u="none" cap="none" strike="noStrike">
              <a:solidFill>
                <a:srgbClr val="C00000"/>
              </a:solidFill>
              <a:latin typeface="Arial Black"/>
              <a:ea typeface="Arial Black"/>
              <a:cs typeface="Arial Black"/>
              <a:sym typeface="Arial Black"/>
            </a:endParaRPr>
          </a:p>
        </p:txBody>
      </p:sp>
      <p:pic>
        <p:nvPicPr>
          <p:cNvPr id="223" name="Google Shape;223;p27"/>
          <p:cNvPicPr preferRelativeResize="0"/>
          <p:nvPr/>
        </p:nvPicPr>
        <p:blipFill rotWithShape="1">
          <a:blip r:embed="rId3">
            <a:alphaModFix/>
          </a:blip>
          <a:srcRect b="0" l="0" r="0" t="0"/>
          <a:stretch/>
        </p:blipFill>
        <p:spPr>
          <a:xfrm>
            <a:off x="1115616" y="1484784"/>
            <a:ext cx="6992437" cy="47795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30" name="Google Shape;230;p28"/>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28"/>
          <p:cNvSpPr txBox="1"/>
          <p:nvPr/>
        </p:nvSpPr>
        <p:spPr>
          <a:xfrm>
            <a:off x="313681" y="3501008"/>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4</a:t>
            </a:r>
            <a:endParaRPr b="1" i="0" sz="2200" u="none" cap="none" strike="noStrike">
              <a:solidFill>
                <a:srgbClr val="C00000"/>
              </a:solidFill>
              <a:latin typeface="Arial Black"/>
              <a:ea typeface="Arial Black"/>
              <a:cs typeface="Arial Black"/>
              <a:sym typeface="Arial Black"/>
            </a:endParaRPr>
          </a:p>
        </p:txBody>
      </p:sp>
      <p:pic>
        <p:nvPicPr>
          <p:cNvPr id="232" name="Google Shape;232;p28"/>
          <p:cNvPicPr preferRelativeResize="0"/>
          <p:nvPr/>
        </p:nvPicPr>
        <p:blipFill rotWithShape="1">
          <a:blip r:embed="rId3">
            <a:alphaModFix/>
          </a:blip>
          <a:srcRect b="0" l="0" r="0" t="0"/>
          <a:stretch/>
        </p:blipFill>
        <p:spPr>
          <a:xfrm>
            <a:off x="748417" y="1700808"/>
            <a:ext cx="8192414" cy="4392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622300" lvl="0" marL="609600" marR="0" rtl="0" algn="just">
              <a:lnSpc>
                <a:spcPct val="100000"/>
              </a:lnSpc>
              <a:spcBef>
                <a:spcPts val="0"/>
              </a:spcBef>
              <a:spcAft>
                <a:spcPts val="0"/>
              </a:spcAft>
              <a:buClr>
                <a:srgbClr val="3F3F3F"/>
              </a:buClr>
              <a:buSzPts val="2000"/>
              <a:buFont typeface="Calibri"/>
              <a:buChar char="•"/>
            </a:pPr>
            <a:r>
              <a:rPr i="0" lang="es-CL" u="none" cap="none" strike="noStrike">
                <a:solidFill>
                  <a:srgbClr val="3F3F3F"/>
                </a:solidFill>
              </a:rPr>
              <a:t>Describir las fases de procesamiento de una sentencia 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Describir las características de las sentencias construidas usando SQL Dinámico.</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Describir en qué situaciones optar por construir SQL Dinámicos.</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Describir algunas de las consideraciones al optar por construir sentencias SQL estáticas y dinámicas.</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Describir algunas de las características de NATIVE DYNAMIC 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Explicar el uso de la sentencia Execute Immediate.</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Explicar cómo recuperar múltiples filas y ejecutar un bloque PL/SQL usando SQL Dinámico.</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Describir las características del package DBMS_SQL.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Explicar cómo usar el Package DBMS_SQL </a:t>
            </a:r>
            <a:endParaRPr/>
          </a:p>
        </p:txBody>
      </p:sp>
      <p:sp>
        <p:nvSpPr>
          <p:cNvPr id="59" name="Google Shape;59;p11"/>
          <p:cNvSpPr txBox="1"/>
          <p:nvPr>
            <p:ph type="title"/>
          </p:nvPr>
        </p:nvSpPr>
        <p:spPr>
          <a:xfrm>
            <a:off x="457200" y="116632"/>
            <a:ext cx="82296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Objetivos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b="0" l="0" r="0" t="0"/>
          <a:stretch/>
        </p:blipFill>
        <p:spPr>
          <a:xfrm>
            <a:off x="2033056" y="4753701"/>
            <a:ext cx="6067336" cy="1990138"/>
          </a:xfrm>
          <a:prstGeom prst="rect">
            <a:avLst/>
          </a:prstGeom>
          <a:noFill/>
          <a:ln>
            <a:noFill/>
          </a:ln>
        </p:spPr>
      </p:pic>
      <p:sp>
        <p:nvSpPr>
          <p:cNvPr id="239" name="Google Shape;239;p29"/>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40" name="Google Shape;240;p29"/>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9"/>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29"/>
          <p:cNvSpPr txBox="1"/>
          <p:nvPr/>
        </p:nvSpPr>
        <p:spPr>
          <a:xfrm>
            <a:off x="1681833" y="3429000"/>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5</a:t>
            </a:r>
            <a:endParaRPr b="1" i="0" sz="2200" u="none" cap="none" strike="noStrike">
              <a:solidFill>
                <a:srgbClr val="C00000"/>
              </a:solidFill>
              <a:latin typeface="Arial Black"/>
              <a:ea typeface="Arial Black"/>
              <a:cs typeface="Arial Black"/>
              <a:sym typeface="Arial Black"/>
            </a:endParaRPr>
          </a:p>
        </p:txBody>
      </p:sp>
      <p:pic>
        <p:nvPicPr>
          <p:cNvPr id="243" name="Google Shape;243;p29"/>
          <p:cNvPicPr preferRelativeResize="0"/>
          <p:nvPr/>
        </p:nvPicPr>
        <p:blipFill rotWithShape="1">
          <a:blip r:embed="rId4">
            <a:alphaModFix/>
          </a:blip>
          <a:srcRect b="0" l="0" r="0" t="0"/>
          <a:stretch/>
        </p:blipFill>
        <p:spPr>
          <a:xfrm>
            <a:off x="2024283" y="1437160"/>
            <a:ext cx="6508530" cy="33341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50" name="Google Shape;250;p30"/>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30"/>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30"/>
          <p:cNvSpPr txBox="1"/>
          <p:nvPr/>
        </p:nvSpPr>
        <p:spPr>
          <a:xfrm>
            <a:off x="457697" y="2924944"/>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5</a:t>
            </a:r>
            <a:endParaRPr b="1" i="0" sz="2200" u="none" cap="none" strike="noStrike">
              <a:solidFill>
                <a:srgbClr val="C00000"/>
              </a:solidFill>
              <a:latin typeface="Arial Black"/>
              <a:ea typeface="Arial Black"/>
              <a:cs typeface="Arial Black"/>
              <a:sym typeface="Arial Black"/>
            </a:endParaRPr>
          </a:p>
        </p:txBody>
      </p:sp>
      <p:pic>
        <p:nvPicPr>
          <p:cNvPr id="253" name="Google Shape;253;p30"/>
          <p:cNvPicPr preferRelativeResize="0"/>
          <p:nvPr/>
        </p:nvPicPr>
        <p:blipFill rotWithShape="1">
          <a:blip r:embed="rId3">
            <a:alphaModFix/>
          </a:blip>
          <a:srcRect b="0" l="0" r="0" t="0"/>
          <a:stretch/>
        </p:blipFill>
        <p:spPr>
          <a:xfrm>
            <a:off x="764679" y="1988840"/>
            <a:ext cx="8065268" cy="30342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la Sentencia EXECUTE IMMEDIATE </a:t>
            </a:r>
            <a:endParaRPr b="1" i="0" sz="3000" u="none" cap="none" strike="noStrike">
              <a:solidFill>
                <a:schemeClr val="lt1"/>
              </a:solidFill>
            </a:endParaRPr>
          </a:p>
        </p:txBody>
      </p:sp>
      <p:sp>
        <p:nvSpPr>
          <p:cNvPr id="260" name="Google Shape;260;p31"/>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31"/>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31"/>
          <p:cNvSpPr txBox="1"/>
          <p:nvPr/>
        </p:nvSpPr>
        <p:spPr>
          <a:xfrm>
            <a:off x="323528" y="3073971"/>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6</a:t>
            </a:r>
            <a:endParaRPr b="1" i="0" sz="2200" u="none" cap="none" strike="noStrike">
              <a:solidFill>
                <a:srgbClr val="C00000"/>
              </a:solidFill>
              <a:latin typeface="Arial Black"/>
              <a:ea typeface="Arial Black"/>
              <a:cs typeface="Arial Black"/>
              <a:sym typeface="Arial Black"/>
            </a:endParaRPr>
          </a:p>
        </p:txBody>
      </p:sp>
      <p:pic>
        <p:nvPicPr>
          <p:cNvPr id="263" name="Google Shape;263;p31"/>
          <p:cNvPicPr preferRelativeResize="0"/>
          <p:nvPr/>
        </p:nvPicPr>
        <p:blipFill rotWithShape="1">
          <a:blip r:embed="rId3">
            <a:alphaModFix/>
          </a:blip>
          <a:srcRect b="0" l="0" r="0" t="0"/>
          <a:stretch/>
        </p:blipFill>
        <p:spPr>
          <a:xfrm>
            <a:off x="1691680" y="2019262"/>
            <a:ext cx="2645881" cy="617650"/>
          </a:xfrm>
          <a:prstGeom prst="rect">
            <a:avLst/>
          </a:prstGeom>
          <a:noFill/>
          <a:ln>
            <a:noFill/>
          </a:ln>
        </p:spPr>
      </p:pic>
      <p:pic>
        <p:nvPicPr>
          <p:cNvPr id="264" name="Google Shape;264;p31"/>
          <p:cNvPicPr preferRelativeResize="0"/>
          <p:nvPr/>
        </p:nvPicPr>
        <p:blipFill rotWithShape="1">
          <a:blip r:embed="rId4">
            <a:alphaModFix/>
          </a:blip>
          <a:srcRect b="0" l="0" r="0" t="0"/>
          <a:stretch/>
        </p:blipFill>
        <p:spPr>
          <a:xfrm>
            <a:off x="825272" y="2904366"/>
            <a:ext cx="7937337" cy="29016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Recuperar Múltiples Filas con SQL Dinámico</a:t>
            </a:r>
            <a:endParaRPr b="1" i="0" sz="3000" u="none" cap="none" strike="noStrike">
              <a:solidFill>
                <a:schemeClr val="lt1"/>
              </a:solidFill>
            </a:endParaRPr>
          </a:p>
        </p:txBody>
      </p:sp>
      <p:sp>
        <p:nvSpPr>
          <p:cNvPr id="271" name="Google Shape;271;p32"/>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32"/>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3" name="Google Shape;273;p32"/>
          <p:cNvPicPr preferRelativeResize="0"/>
          <p:nvPr/>
        </p:nvPicPr>
        <p:blipFill rotWithShape="1">
          <a:blip r:embed="rId3">
            <a:alphaModFix/>
          </a:blip>
          <a:srcRect b="0" l="0" r="0" t="0"/>
          <a:stretch/>
        </p:blipFill>
        <p:spPr>
          <a:xfrm>
            <a:off x="2051720" y="1412776"/>
            <a:ext cx="6133142" cy="53732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Ejecutar un Bloque PL/SQL con SQL Dinámico</a:t>
            </a:r>
            <a:endParaRPr b="1" i="0" sz="3000" u="none" cap="none" strike="noStrike">
              <a:solidFill>
                <a:schemeClr val="lt1"/>
              </a:solidFill>
            </a:endParaRPr>
          </a:p>
        </p:txBody>
      </p:sp>
      <p:sp>
        <p:nvSpPr>
          <p:cNvPr id="280" name="Google Shape;280;p33"/>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33"/>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82" name="Google Shape;282;p33"/>
          <p:cNvPicPr preferRelativeResize="0"/>
          <p:nvPr/>
        </p:nvPicPr>
        <p:blipFill rotWithShape="1">
          <a:blip r:embed="rId3">
            <a:alphaModFix/>
          </a:blip>
          <a:srcRect b="0" l="0" r="0" t="0"/>
          <a:stretch/>
        </p:blipFill>
        <p:spPr>
          <a:xfrm>
            <a:off x="2123728" y="1469029"/>
            <a:ext cx="4180512" cy="1773820"/>
          </a:xfrm>
          <a:prstGeom prst="rect">
            <a:avLst/>
          </a:prstGeom>
          <a:noFill/>
          <a:ln>
            <a:noFill/>
          </a:ln>
        </p:spPr>
      </p:pic>
      <p:pic>
        <p:nvPicPr>
          <p:cNvPr id="283" name="Google Shape;283;p33"/>
          <p:cNvPicPr preferRelativeResize="0"/>
          <p:nvPr/>
        </p:nvPicPr>
        <p:blipFill rotWithShape="1">
          <a:blip r:embed="rId4">
            <a:alphaModFix/>
          </a:blip>
          <a:srcRect b="0" l="0" r="0" t="0"/>
          <a:stretch/>
        </p:blipFill>
        <p:spPr>
          <a:xfrm>
            <a:off x="565840" y="3429000"/>
            <a:ext cx="4320480" cy="2776818"/>
          </a:xfrm>
          <a:prstGeom prst="rect">
            <a:avLst/>
          </a:prstGeom>
          <a:noFill/>
          <a:ln>
            <a:noFill/>
          </a:ln>
        </p:spPr>
      </p:pic>
      <p:sp>
        <p:nvSpPr>
          <p:cNvPr id="284" name="Google Shape;284;p33"/>
          <p:cNvSpPr txBox="1"/>
          <p:nvPr/>
        </p:nvSpPr>
        <p:spPr>
          <a:xfrm>
            <a:off x="1763688" y="2204864"/>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1</a:t>
            </a:r>
            <a:endParaRPr b="1" i="0" sz="2200" u="none" cap="none" strike="noStrike">
              <a:solidFill>
                <a:srgbClr val="C00000"/>
              </a:solidFill>
              <a:latin typeface="Arial Black"/>
              <a:ea typeface="Arial Black"/>
              <a:cs typeface="Arial Black"/>
              <a:sym typeface="Arial Black"/>
            </a:endParaRPr>
          </a:p>
        </p:txBody>
      </p:sp>
      <p:sp>
        <p:nvSpPr>
          <p:cNvPr id="285" name="Google Shape;285;p33"/>
          <p:cNvSpPr txBox="1"/>
          <p:nvPr/>
        </p:nvSpPr>
        <p:spPr>
          <a:xfrm>
            <a:off x="169665" y="4581128"/>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286" name="Google Shape;286;p33"/>
          <p:cNvPicPr preferRelativeResize="0"/>
          <p:nvPr/>
        </p:nvPicPr>
        <p:blipFill rotWithShape="1">
          <a:blip r:embed="rId5">
            <a:alphaModFix/>
          </a:blip>
          <a:srcRect b="0" l="0" r="0" t="0"/>
          <a:stretch/>
        </p:blipFill>
        <p:spPr>
          <a:xfrm>
            <a:off x="5254783" y="4121042"/>
            <a:ext cx="3709705" cy="676110"/>
          </a:xfrm>
          <a:prstGeom prst="rect">
            <a:avLst/>
          </a:prstGeom>
          <a:noFill/>
          <a:ln>
            <a:noFill/>
          </a:ln>
        </p:spPr>
      </p:pic>
      <p:pic>
        <p:nvPicPr>
          <p:cNvPr id="287" name="Google Shape;287;p33"/>
          <p:cNvPicPr preferRelativeResize="0"/>
          <p:nvPr/>
        </p:nvPicPr>
        <p:blipFill rotWithShape="1">
          <a:blip r:embed="rId6">
            <a:alphaModFix/>
          </a:blip>
          <a:srcRect b="0" l="0" r="0" t="0"/>
          <a:stretch/>
        </p:blipFill>
        <p:spPr>
          <a:xfrm>
            <a:off x="6174334" y="5085185"/>
            <a:ext cx="1061962" cy="827828"/>
          </a:xfrm>
          <a:prstGeom prst="rect">
            <a:avLst/>
          </a:prstGeom>
          <a:noFill/>
          <a:ln>
            <a:noFill/>
          </a:ln>
        </p:spPr>
      </p:pic>
      <p:sp>
        <p:nvSpPr>
          <p:cNvPr id="288" name="Google Shape;288;p33"/>
          <p:cNvSpPr txBox="1"/>
          <p:nvPr/>
        </p:nvSpPr>
        <p:spPr>
          <a:xfrm>
            <a:off x="4850185" y="4802163"/>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3</a:t>
            </a:r>
            <a:endParaRPr b="1" i="0" sz="2200" u="none" cap="none" strike="noStrike">
              <a:solidFill>
                <a:srgbClr val="C00000"/>
              </a:solidFill>
              <a:latin typeface="Arial Black"/>
              <a:ea typeface="Arial Black"/>
              <a:cs typeface="Arial Black"/>
              <a:sym typeface="Arial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Package DBMS_SQL</a:t>
            </a:r>
            <a:endParaRPr b="1" i="0" sz="3000" u="none" cap="none" strike="noStrike">
              <a:solidFill>
                <a:schemeClr val="lt1"/>
              </a:solidFill>
            </a:endParaRPr>
          </a:p>
        </p:txBody>
      </p:sp>
      <p:sp>
        <p:nvSpPr>
          <p:cNvPr id="295" name="Google Shape;295;p34"/>
          <p:cNvSpPr/>
          <p:nvPr/>
        </p:nvSpPr>
        <p:spPr>
          <a:xfrm>
            <a:off x="3098229" y="2797904"/>
            <a:ext cx="2916000" cy="2628000"/>
          </a:xfrm>
          <a:prstGeom prst="octagon">
            <a:avLst>
              <a:gd fmla="val 29289" name="adj"/>
            </a:avLst>
          </a:prstGeom>
          <a:solidFill>
            <a:srgbClr val="B94441"/>
          </a:solidFill>
          <a:ln cap="flat" cmpd="sng" w="158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Arial"/>
                <a:ea typeface="Arial"/>
                <a:cs typeface="Arial"/>
                <a:sym typeface="Arial"/>
              </a:rPr>
              <a:t>Al ser usado para ejecutar sentencias DDL puede provocar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Arial"/>
                <a:ea typeface="Arial"/>
                <a:cs typeface="Arial"/>
                <a:sym typeface="Arial"/>
              </a:rPr>
              <a:t>un deadlock </a:t>
            </a:r>
            <a:endParaRPr b="0" i="0" sz="1400" u="none" cap="none" strike="noStrike">
              <a:solidFill>
                <a:srgbClr val="000000"/>
              </a:solidFill>
              <a:latin typeface="Arial"/>
              <a:ea typeface="Arial"/>
              <a:cs typeface="Arial"/>
              <a:sym typeface="Arial"/>
            </a:endParaRPr>
          </a:p>
        </p:txBody>
      </p:sp>
      <p:sp>
        <p:nvSpPr>
          <p:cNvPr id="296" name="Google Shape;296;p34"/>
          <p:cNvSpPr/>
          <p:nvPr/>
        </p:nvSpPr>
        <p:spPr>
          <a:xfrm>
            <a:off x="5832464" y="1448832"/>
            <a:ext cx="2916000" cy="2628000"/>
          </a:xfrm>
          <a:prstGeom prst="octagon">
            <a:avLst>
              <a:gd fmla="val 29289" name="adj"/>
            </a:avLst>
          </a:prstGeom>
          <a:solidFill>
            <a:srgbClr val="86A33F"/>
          </a:solidFill>
          <a:ln cap="flat" cmpd="sng" w="158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debe usar el package DBMS_SQL cuando una sentencia SQL dinámica posee un número desconocido de variables de entrada o salida</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370966" y="1435636"/>
            <a:ext cx="2916000" cy="2628000"/>
          </a:xfrm>
          <a:prstGeom prst="octagon">
            <a:avLst>
              <a:gd fmla="val 29289" name="adj"/>
            </a:avLst>
          </a:prstGeom>
          <a:solidFill>
            <a:srgbClr val="17365D"/>
          </a:solidFill>
          <a:ln cap="flat" cmpd="sng" w="158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Arial"/>
                <a:ea typeface="Arial"/>
                <a:cs typeface="Arial"/>
                <a:sym typeface="Arial"/>
              </a:rPr>
              <a:t> El package DBMS_SQL permite escribir SQL dinámicos en bloques PL/SQL. Posee una serie de subprogramas que se pueden usar</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372132" y="4134764"/>
            <a:ext cx="2916000" cy="2628000"/>
          </a:xfrm>
          <a:prstGeom prst="octagon">
            <a:avLst>
              <a:gd fmla="val 29289" name="adj"/>
            </a:avLst>
          </a:prstGeom>
          <a:solidFill>
            <a:srgbClr val="EC700A"/>
          </a:solidFill>
          <a:ln cap="flat" cmpd="sng" w="158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Arial"/>
                <a:ea typeface="Arial"/>
                <a:cs typeface="Arial"/>
                <a:sym typeface="Arial"/>
              </a:rPr>
              <a:t>Usar el package DBMS_SQL cuando no se conoce la lista SELECT en el momento de la compilación</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5832464" y="4162516"/>
            <a:ext cx="2916000" cy="2628000"/>
          </a:xfrm>
          <a:prstGeom prst="octagon">
            <a:avLst>
              <a:gd fmla="val 29289" name="adj"/>
            </a:avLst>
          </a:prstGeom>
          <a:solidFill>
            <a:srgbClr val="993300"/>
          </a:solidFill>
          <a:ln cap="flat" cmpd="sng" w="15875">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Usar el package DBMS_SQL cuando no se sabe cuántas columnas retornará una sentencia SELECT, o cuáles serán sus tipos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179512" y="188913"/>
            <a:ext cx="8856984"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Subprogramas del Package DBMS_SQL</a:t>
            </a:r>
            <a:endParaRPr b="1" i="0" sz="3000" u="none" cap="none" strike="noStrike">
              <a:solidFill>
                <a:schemeClr val="lt1"/>
              </a:solidFill>
            </a:endParaRPr>
          </a:p>
        </p:txBody>
      </p:sp>
      <p:graphicFrame>
        <p:nvGraphicFramePr>
          <p:cNvPr id="306" name="Google Shape;306;p35"/>
          <p:cNvGraphicFramePr/>
          <p:nvPr/>
        </p:nvGraphicFramePr>
        <p:xfrm>
          <a:off x="4788024" y="5071256"/>
          <a:ext cx="3000000" cy="3000000"/>
        </p:xfrm>
        <a:graphic>
          <a:graphicData uri="http://schemas.openxmlformats.org/drawingml/2006/table">
            <a:tbl>
              <a:tblPr bandRow="1" firstRow="1">
                <a:noFill/>
                <a:tableStyleId>{0B7E1D0D-1B2B-4EE1-B36B-DA128EB0BDF6}</a:tableStyleId>
              </a:tblPr>
              <a:tblGrid>
                <a:gridCol w="3384375"/>
              </a:tblGrid>
              <a:tr h="660225">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s-CL" sz="1600" u="none" cap="none" strike="noStrike">
                          <a:latin typeface="Arial"/>
                          <a:ea typeface="Arial"/>
                          <a:cs typeface="Arial"/>
                          <a:sym typeface="Arial"/>
                        </a:rPr>
                        <a:t>CLOSE_CURSOR</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93300"/>
                    </a:solidFill>
                  </a:tcPr>
                </a:tc>
              </a:tr>
              <a:tr h="660225">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solidFill>
                            <a:schemeClr val="lt1"/>
                          </a:solidFill>
                          <a:latin typeface="Arial"/>
                          <a:ea typeface="Arial"/>
                          <a:cs typeface="Arial"/>
                          <a:sym typeface="Arial"/>
                        </a:rPr>
                        <a:t>Cierra el cursor especificado</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93300"/>
                    </a:solidFill>
                  </a:tcPr>
                </a:tc>
              </a:tr>
            </a:tbl>
          </a:graphicData>
        </a:graphic>
      </p:graphicFrame>
      <p:graphicFrame>
        <p:nvGraphicFramePr>
          <p:cNvPr id="307" name="Google Shape;307;p35"/>
          <p:cNvGraphicFramePr/>
          <p:nvPr/>
        </p:nvGraphicFramePr>
        <p:xfrm>
          <a:off x="901050" y="1748498"/>
          <a:ext cx="3000000" cy="3000000"/>
        </p:xfrm>
        <a:graphic>
          <a:graphicData uri="http://schemas.openxmlformats.org/drawingml/2006/table">
            <a:tbl>
              <a:tblPr bandRow="1" firstRow="1">
                <a:noFill/>
                <a:tableStyleId>{0B7E1D0D-1B2B-4EE1-B36B-DA128EB0BDF6}</a:tableStyleId>
              </a:tblPr>
              <a:tblGrid>
                <a:gridCol w="3384375"/>
              </a:tblGrid>
              <a:tr h="437000">
                <a:tc>
                  <a:txBody>
                    <a:bodyPr>
                      <a:noAutofit/>
                    </a:bodyPr>
                    <a:lstStyle/>
                    <a:p>
                      <a:pPr indent="0" lvl="0" marL="0" marR="0" rtl="0" algn="ctr">
                        <a:lnSpc>
                          <a:spcPct val="100000"/>
                        </a:lnSpc>
                        <a:spcBef>
                          <a:spcPts val="0"/>
                        </a:spcBef>
                        <a:spcAft>
                          <a:spcPts val="0"/>
                        </a:spcAft>
                        <a:buClr>
                          <a:srgbClr val="FFFFFF"/>
                        </a:buClr>
                        <a:buSzPts val="1600"/>
                        <a:buFont typeface="Arial"/>
                        <a:buNone/>
                      </a:pPr>
                      <a:r>
                        <a:rPr b="1" lang="es-CL" sz="1600" u="none" cap="none" strike="noStrike">
                          <a:solidFill>
                            <a:srgbClr val="FFFFFF"/>
                          </a:solidFill>
                          <a:latin typeface="Arial"/>
                          <a:ea typeface="Arial"/>
                          <a:cs typeface="Arial"/>
                          <a:sym typeface="Arial"/>
                        </a:rPr>
                        <a:t>OPEN_CURSOR</a:t>
                      </a:r>
                      <a:endParaRPr b="0"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r h="883475">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lang="es-CL" sz="1200" u="none" cap="none" strike="noStrike">
                          <a:solidFill>
                            <a:srgbClr val="FFFFFF"/>
                          </a:solidFill>
                          <a:latin typeface="Arial"/>
                          <a:ea typeface="Arial"/>
                          <a:cs typeface="Arial"/>
                          <a:sym typeface="Arial"/>
                        </a:rPr>
                        <a:t>Abre un nuevo cursor y retorna un número de identificación del cursor</a:t>
                      </a:r>
                      <a:endParaRPr b="0"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bl>
          </a:graphicData>
        </a:graphic>
      </p:graphicFrame>
      <p:graphicFrame>
        <p:nvGraphicFramePr>
          <p:cNvPr id="308" name="Google Shape;308;p35"/>
          <p:cNvGraphicFramePr/>
          <p:nvPr/>
        </p:nvGraphicFramePr>
        <p:xfrm>
          <a:off x="4788024" y="3404682"/>
          <a:ext cx="3000000" cy="3000000"/>
        </p:xfrm>
        <a:graphic>
          <a:graphicData uri="http://schemas.openxmlformats.org/drawingml/2006/table">
            <a:tbl>
              <a:tblPr bandRow="1" firstRow="1">
                <a:noFill/>
                <a:tableStyleId>{0B7E1D0D-1B2B-4EE1-B36B-DA128EB0BDF6}</a:tableStyleId>
              </a:tblPr>
              <a:tblGrid>
                <a:gridCol w="3384375"/>
              </a:tblGrid>
              <a:tr h="543400">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s-CL" sz="1600" u="none" cap="none" strike="noStrike">
                          <a:latin typeface="Arial"/>
                          <a:ea typeface="Arial"/>
                          <a:cs typeface="Arial"/>
                          <a:sym typeface="Arial"/>
                        </a:rPr>
                        <a:t>EXECUTE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r h="777050">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solidFill>
                            <a:schemeClr val="lt1"/>
                          </a:solidFill>
                          <a:latin typeface="Arial"/>
                          <a:ea typeface="Arial"/>
                          <a:cs typeface="Arial"/>
                          <a:sym typeface="Arial"/>
                        </a:rPr>
                        <a:t>Ejecuta la sentencia SQL y retorna el número de filas procesadas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bl>
          </a:graphicData>
        </a:graphic>
      </p:graphicFrame>
      <p:graphicFrame>
        <p:nvGraphicFramePr>
          <p:cNvPr id="309" name="Google Shape;309;p35"/>
          <p:cNvGraphicFramePr/>
          <p:nvPr/>
        </p:nvGraphicFramePr>
        <p:xfrm>
          <a:off x="4788024" y="1748498"/>
          <a:ext cx="3000000" cy="3000000"/>
        </p:xfrm>
        <a:graphic>
          <a:graphicData uri="http://schemas.openxmlformats.org/drawingml/2006/table">
            <a:tbl>
              <a:tblPr bandRow="1" firstRow="1">
                <a:noFill/>
                <a:tableStyleId>{0B7E1D0D-1B2B-4EE1-B36B-DA128EB0BDF6}</a:tableStyleId>
              </a:tblPr>
              <a:tblGrid>
                <a:gridCol w="3384375"/>
              </a:tblGrid>
              <a:tr h="372775">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s-CL" sz="1600" u="none" cap="none" strike="noStrike">
                          <a:solidFill>
                            <a:srgbClr val="FFFFFF"/>
                          </a:solidFill>
                          <a:latin typeface="Arial"/>
                          <a:ea typeface="Arial"/>
                          <a:cs typeface="Arial"/>
                          <a:sym typeface="Arial"/>
                        </a:rPr>
                        <a:t>PARSE</a:t>
                      </a:r>
                      <a:endParaRPr sz="16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r h="947675">
                <a:tc>
                  <a:txBody>
                    <a:bodyPr>
                      <a:noAutofit/>
                    </a:bodyPr>
                    <a:lstStyle/>
                    <a:p>
                      <a:pPr indent="0" lvl="0" marL="0" marR="0" rtl="0" algn="ctr">
                        <a:lnSpc>
                          <a:spcPct val="100000"/>
                        </a:lnSpc>
                        <a:spcBef>
                          <a:spcPts val="0"/>
                        </a:spcBef>
                        <a:spcAft>
                          <a:spcPts val="0"/>
                        </a:spcAft>
                        <a:buClr>
                          <a:srgbClr val="FFFFFF"/>
                        </a:buClr>
                        <a:buSzPts val="1200"/>
                        <a:buFont typeface="Arial"/>
                        <a:buNone/>
                      </a:pPr>
                      <a:r>
                        <a:rPr b="0" lang="es-CL" sz="1200" u="none" cap="none" strike="noStrike">
                          <a:solidFill>
                            <a:srgbClr val="FFFFFF"/>
                          </a:solidFill>
                          <a:latin typeface="Arial"/>
                          <a:ea typeface="Arial"/>
                          <a:cs typeface="Arial"/>
                          <a:sym typeface="Arial"/>
                        </a:rPr>
                        <a:t>Analiza la sentencia SQL. Verifica la sintaxis de la sentencia y la asocia con el cursor. Puede analizar sentencias DML o DDL. Las sentencias DDL se ejecutan inmediatamente cuando se analizan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bl>
          </a:graphicData>
        </a:graphic>
      </p:graphicFrame>
      <p:graphicFrame>
        <p:nvGraphicFramePr>
          <p:cNvPr id="310" name="Google Shape;310;p35"/>
          <p:cNvGraphicFramePr/>
          <p:nvPr/>
        </p:nvGraphicFramePr>
        <p:xfrm>
          <a:off x="901050" y="3404682"/>
          <a:ext cx="3000000" cy="3000000"/>
        </p:xfrm>
        <a:graphic>
          <a:graphicData uri="http://schemas.openxmlformats.org/drawingml/2006/table">
            <a:tbl>
              <a:tblPr bandRow="1" firstRow="1">
                <a:noFill/>
                <a:tableStyleId>{0B7E1D0D-1B2B-4EE1-B36B-DA128EB0BDF6}</a:tableStyleId>
              </a:tblPr>
              <a:tblGrid>
                <a:gridCol w="3384375"/>
              </a:tblGrid>
              <a:tr h="372775">
                <a:tc>
                  <a:txBody>
                    <a:bodyPr>
                      <a:noAutofit/>
                    </a:bodyPr>
                    <a:lstStyle/>
                    <a:p>
                      <a:pPr indent="0" lvl="0" marL="0" marR="0" rtl="0" algn="ctr">
                        <a:lnSpc>
                          <a:spcPct val="100000"/>
                        </a:lnSpc>
                        <a:spcBef>
                          <a:spcPts val="0"/>
                        </a:spcBef>
                        <a:spcAft>
                          <a:spcPts val="0"/>
                        </a:spcAft>
                        <a:buClr>
                          <a:srgbClr val="FFFFFF"/>
                        </a:buClr>
                        <a:buSzPts val="1600"/>
                        <a:buFont typeface="Arial"/>
                        <a:buNone/>
                      </a:pPr>
                      <a:r>
                        <a:rPr b="1" lang="es-CL" sz="1600" u="none" cap="none" strike="noStrike">
                          <a:solidFill>
                            <a:srgbClr val="FFFFFF"/>
                          </a:solidFill>
                          <a:latin typeface="Arial"/>
                          <a:ea typeface="Arial"/>
                          <a:cs typeface="Arial"/>
                          <a:sym typeface="Arial"/>
                        </a:rPr>
                        <a:t>BIND_VARIABLE</a:t>
                      </a:r>
                      <a:endParaRPr b="0"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r h="947675">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lang="es-CL" sz="1200" u="none" cap="none" strike="noStrike">
                          <a:solidFill>
                            <a:schemeClr val="lt1"/>
                          </a:solidFill>
                          <a:latin typeface="Arial"/>
                          <a:ea typeface="Arial"/>
                          <a:cs typeface="Arial"/>
                          <a:sym typeface="Arial"/>
                        </a:rPr>
                        <a:t>Vincula un valor a una variable bind identificada por su nombre en la. Esto no es necesario si la sentencia no tiene variables bind</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bl>
          </a:graphicData>
        </a:graphic>
      </p:graphicFrame>
      <p:graphicFrame>
        <p:nvGraphicFramePr>
          <p:cNvPr id="311" name="Google Shape;311;p35"/>
          <p:cNvGraphicFramePr/>
          <p:nvPr/>
        </p:nvGraphicFramePr>
        <p:xfrm>
          <a:off x="901050" y="5071256"/>
          <a:ext cx="3000000" cy="3000000"/>
        </p:xfrm>
        <a:graphic>
          <a:graphicData uri="http://schemas.openxmlformats.org/drawingml/2006/table">
            <a:tbl>
              <a:tblPr bandRow="1" firstRow="1">
                <a:noFill/>
                <a:tableStyleId>{0B7E1D0D-1B2B-4EE1-B36B-DA128EB0BDF6}</a:tableStyleId>
              </a:tblPr>
              <a:tblGrid>
                <a:gridCol w="3384375"/>
              </a:tblGrid>
              <a:tr h="543400">
                <a:tc>
                  <a:txBody>
                    <a:bodyPr>
                      <a:noAutofit/>
                    </a:bodyPr>
                    <a:lstStyle/>
                    <a:p>
                      <a:pPr indent="0" lvl="0" marL="0" marR="0" rtl="0" algn="ctr">
                        <a:lnSpc>
                          <a:spcPct val="100000"/>
                        </a:lnSpc>
                        <a:spcBef>
                          <a:spcPts val="0"/>
                        </a:spcBef>
                        <a:spcAft>
                          <a:spcPts val="0"/>
                        </a:spcAft>
                        <a:buClr>
                          <a:schemeClr val="lt1"/>
                        </a:buClr>
                        <a:buSzPts val="1600"/>
                        <a:buFont typeface="Arial"/>
                        <a:buNone/>
                      </a:pPr>
                      <a:r>
                        <a:rPr b="1" i="0" lang="es-CL" sz="1600" u="none" cap="none" strike="noStrike">
                          <a:solidFill>
                            <a:schemeClr val="lt1"/>
                          </a:solidFill>
                          <a:latin typeface="Arial"/>
                          <a:ea typeface="Arial"/>
                          <a:cs typeface="Arial"/>
                          <a:sym typeface="Arial"/>
                        </a:rPr>
                        <a:t>FETCH_ROWS</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r h="777050">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lang="es-CL" sz="1200" u="none" cap="none" strike="noStrike">
                          <a:solidFill>
                            <a:schemeClr val="lt1"/>
                          </a:solidFill>
                          <a:latin typeface="Arial"/>
                          <a:ea typeface="Arial"/>
                          <a:cs typeface="Arial"/>
                          <a:sym typeface="Arial"/>
                        </a:rPr>
                        <a:t>Recupera la siguiente fila para una consulta (usar en un loop)</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6"/>
          <p:cNvSpPr txBox="1"/>
          <p:nvPr/>
        </p:nvSpPr>
        <p:spPr>
          <a:xfrm>
            <a:off x="611188" y="1844824"/>
            <a:ext cx="2196000" cy="2304000"/>
          </a:xfrm>
          <a:prstGeom prst="rect">
            <a:avLst/>
          </a:prstGeom>
          <a:noFill/>
          <a:ln>
            <a:noFill/>
          </a:ln>
        </p:spPr>
        <p:txBody>
          <a:bodyPr anchorCtr="0" anchor="t" bIns="45700" lIns="91425" spcFirstLastPara="1" rIns="91425" wrap="square" tIns="45700">
            <a:noAutofit/>
          </a:bodyPr>
          <a:lstStyle/>
          <a:p>
            <a:pPr indent="-508000" lvl="0" marL="609600" marR="0" rtl="0" algn="just">
              <a:lnSpc>
                <a:spcPct val="8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46100" lvl="0" marL="609600" marR="0" rtl="0" algn="just">
              <a:lnSpc>
                <a:spcPct val="80000"/>
              </a:lnSpc>
              <a:spcBef>
                <a:spcPts val="200"/>
              </a:spcBef>
              <a:spcAft>
                <a:spcPts val="0"/>
              </a:spcAft>
              <a:buClr>
                <a:schemeClr val="dk1"/>
              </a:buClr>
              <a:buSzPts val="1000"/>
              <a:buFont typeface="Arial"/>
              <a:buNone/>
            </a:pPr>
            <a:r>
              <a:t/>
            </a:r>
            <a:endParaRPr b="1" i="0" sz="10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609600" lvl="0" marL="609600" marR="0" rtl="0" algn="just">
              <a:lnSpc>
                <a:spcPct val="80000"/>
              </a:lnSpc>
              <a:spcBef>
                <a:spcPts val="36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Sintaxis</a:t>
            </a:r>
            <a:endParaRPr b="0" i="0" sz="1400" u="none" cap="none" strike="noStrike">
              <a:solidFill>
                <a:srgbClr val="000000"/>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1" marL="457200" marR="0" rtl="0" algn="just">
              <a:lnSpc>
                <a:spcPct val="80000"/>
              </a:lnSpc>
              <a:spcBef>
                <a:spcPts val="320"/>
              </a:spcBef>
              <a:spcAft>
                <a:spcPts val="0"/>
              </a:spcAft>
              <a:buClr>
                <a:srgbClr val="000000"/>
              </a:buClr>
              <a:buSzPts val="1600"/>
              <a:buFont typeface="Arial"/>
              <a:buNone/>
            </a:pPr>
            <a:r>
              <a:rPr b="1" i="0" lang="es-CL"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508000" lvl="0" marL="609600" marR="0" rtl="0" algn="just">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just">
              <a:lnSpc>
                <a:spcPct val="80000"/>
              </a:lnSpc>
              <a:spcBef>
                <a:spcPts val="32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18" name="Google Shape;318;p36"/>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19" name="Google Shape;319;p36"/>
          <p:cNvSpPr/>
          <p:nvPr/>
        </p:nvSpPr>
        <p:spPr>
          <a:xfrm>
            <a:off x="1331640" y="1557040"/>
            <a:ext cx="2124000" cy="2304000"/>
          </a:xfrm>
          <a:prstGeom prst="roundRect">
            <a:avLst>
              <a:gd fmla="val 16667" name="adj"/>
            </a:avLst>
          </a:prstGeom>
          <a:solidFill>
            <a:srgbClr val="EC700A"/>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puede utilizar para ejecutar sentencias SQL o bloques PL/SQL</a:t>
            </a:r>
            <a:endParaRPr b="0" i="0" sz="1400" u="none" cap="none" strike="noStrike">
              <a:solidFill>
                <a:srgbClr val="000000"/>
              </a:solidFill>
              <a:latin typeface="Arial"/>
              <a:ea typeface="Arial"/>
              <a:cs typeface="Arial"/>
              <a:sym typeface="Arial"/>
            </a:endParaRPr>
          </a:p>
        </p:txBody>
      </p:sp>
      <p:sp>
        <p:nvSpPr>
          <p:cNvPr id="320" name="Google Shape;320;p36"/>
          <p:cNvSpPr txBox="1"/>
          <p:nvPr/>
        </p:nvSpPr>
        <p:spPr>
          <a:xfrm>
            <a:off x="1142624" y="4532927"/>
            <a:ext cx="7077526" cy="553998"/>
          </a:xfrm>
          <a:prstGeom prst="rect">
            <a:avLst/>
          </a:prstGeom>
          <a:solidFill>
            <a:srgbClr val="FFC000"/>
          </a:solidFill>
          <a:ln cap="flat" cmpd="sng" w="222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CL" sz="1400" u="none" cap="none" strike="noStrike">
                <a:solidFill>
                  <a:srgbClr val="000000"/>
                </a:solidFill>
                <a:latin typeface="Arial"/>
                <a:ea typeface="Arial"/>
                <a:cs typeface="Arial"/>
                <a:sym typeface="Arial"/>
              </a:rPr>
              <a:t> DBMS_SQL.PARSE(&lt;</a:t>
            </a:r>
            <a:r>
              <a:rPr b="1" i="1" lang="es-CL" sz="1400" u="none" cap="none" strike="noStrike">
                <a:solidFill>
                  <a:srgbClr val="000000"/>
                </a:solidFill>
                <a:latin typeface="Arial"/>
                <a:ea typeface="Arial"/>
                <a:cs typeface="Arial"/>
                <a:sym typeface="Arial"/>
              </a:rPr>
              <a:t>cursor_id</a:t>
            </a:r>
            <a:r>
              <a:rPr b="1" i="0" lang="es-CL" sz="1400" u="none" cap="none" strike="noStrike">
                <a:solidFill>
                  <a:srgbClr val="000000"/>
                </a:solidFill>
                <a:latin typeface="Arial"/>
                <a:ea typeface="Arial"/>
                <a:cs typeface="Arial"/>
                <a:sym typeface="Arial"/>
              </a:rPr>
              <a:t>&gt;, &lt;</a:t>
            </a:r>
            <a:r>
              <a:rPr b="1" i="1" lang="es-CL" sz="1400" u="none" cap="none" strike="noStrike">
                <a:solidFill>
                  <a:srgbClr val="000000"/>
                </a:solidFill>
                <a:latin typeface="Arial"/>
                <a:ea typeface="Arial"/>
                <a:cs typeface="Arial"/>
                <a:sym typeface="Arial"/>
              </a:rPr>
              <a:t>string_dinámico</a:t>
            </a:r>
            <a:r>
              <a:rPr b="1" i="0" lang="es-CL" sz="1400" u="none" cap="none" strike="noStrike">
                <a:solidFill>
                  <a:srgbClr val="000000"/>
                </a:solidFill>
                <a:latin typeface="Arial"/>
                <a:ea typeface="Arial"/>
                <a:cs typeface="Arial"/>
                <a:sym typeface="Arial"/>
              </a:rPr>
              <a:t>&gt;, &lt;</a:t>
            </a:r>
            <a:r>
              <a:rPr b="1" i="1" lang="es-CL" sz="1400" u="none" cap="none" strike="noStrike">
                <a:solidFill>
                  <a:srgbClr val="000000"/>
                </a:solidFill>
                <a:latin typeface="Arial"/>
                <a:ea typeface="Arial"/>
                <a:cs typeface="Arial"/>
                <a:sym typeface="Arial"/>
              </a:rPr>
              <a:t>language_flag</a:t>
            </a:r>
            <a:r>
              <a:rPr b="1" i="0" lang="es-CL" sz="1400" u="none" cap="none" strike="noStrike">
                <a:solidFill>
                  <a:srgbClr val="000000"/>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321" name="Google Shape;321;p36"/>
          <p:cNvSpPr/>
          <p:nvPr/>
        </p:nvSpPr>
        <p:spPr>
          <a:xfrm>
            <a:off x="3707904" y="1557040"/>
            <a:ext cx="2124000" cy="2304000"/>
          </a:xfrm>
          <a:prstGeom prst="roundRect">
            <a:avLst>
              <a:gd fmla="val 16667" name="adj"/>
            </a:avLst>
          </a:prstGeom>
          <a:solidFill>
            <a:srgbClr val="B9444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pueden usar literales numéricos, de caracteres y string como argumentos bind, pero no se pueden usar literales booleanos</a:t>
            </a:r>
            <a:endParaRPr b="0" i="0" sz="1400" u="none" cap="none" strike="noStrike">
              <a:solidFill>
                <a:srgbClr val="000000"/>
              </a:solidFill>
              <a:latin typeface="Arial"/>
              <a:ea typeface="Arial"/>
              <a:cs typeface="Arial"/>
              <a:sym typeface="Arial"/>
            </a:endParaRPr>
          </a:p>
        </p:txBody>
      </p:sp>
      <p:sp>
        <p:nvSpPr>
          <p:cNvPr id="322" name="Google Shape;322;p36"/>
          <p:cNvSpPr/>
          <p:nvPr/>
        </p:nvSpPr>
        <p:spPr>
          <a:xfrm>
            <a:off x="6228184" y="1557040"/>
            <a:ext cx="2124000" cy="2304000"/>
          </a:xfrm>
          <a:prstGeom prst="roundRect">
            <a:avLst>
              <a:gd fmla="val 16667" name="adj"/>
            </a:avLst>
          </a:prstGeom>
          <a:solidFill>
            <a:srgbClr val="86A33F"/>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El parámetro LANGUAGE_FLAG determina cómo maneja Oracle la sentencia SQL.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29" name="Google Shape;329;p37"/>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37"/>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31" name="Google Shape;331;p37"/>
          <p:cNvPicPr preferRelativeResize="0"/>
          <p:nvPr/>
        </p:nvPicPr>
        <p:blipFill rotWithShape="1">
          <a:blip r:embed="rId3">
            <a:alphaModFix/>
          </a:blip>
          <a:srcRect b="0" l="0" r="0" t="0"/>
          <a:stretch/>
        </p:blipFill>
        <p:spPr>
          <a:xfrm>
            <a:off x="2438540" y="4149080"/>
            <a:ext cx="4581732" cy="1127315"/>
          </a:xfrm>
          <a:prstGeom prst="rect">
            <a:avLst/>
          </a:prstGeom>
          <a:noFill/>
          <a:ln>
            <a:noFill/>
          </a:ln>
        </p:spPr>
      </p:pic>
      <p:pic>
        <p:nvPicPr>
          <p:cNvPr id="332" name="Google Shape;332;p37"/>
          <p:cNvPicPr preferRelativeResize="0"/>
          <p:nvPr/>
        </p:nvPicPr>
        <p:blipFill rotWithShape="1">
          <a:blip r:embed="rId4">
            <a:alphaModFix/>
          </a:blip>
          <a:srcRect b="0" l="0" r="0" t="0"/>
          <a:stretch/>
        </p:blipFill>
        <p:spPr>
          <a:xfrm>
            <a:off x="3707904" y="5517232"/>
            <a:ext cx="1440160" cy="765086"/>
          </a:xfrm>
          <a:prstGeom prst="rect">
            <a:avLst/>
          </a:prstGeom>
          <a:noFill/>
          <a:ln>
            <a:noFill/>
          </a:ln>
        </p:spPr>
      </p:pic>
      <p:pic>
        <p:nvPicPr>
          <p:cNvPr id="333" name="Google Shape;333;p37"/>
          <p:cNvPicPr preferRelativeResize="0"/>
          <p:nvPr/>
        </p:nvPicPr>
        <p:blipFill rotWithShape="1">
          <a:blip r:embed="rId5">
            <a:alphaModFix/>
          </a:blip>
          <a:srcRect b="0" l="0" r="0" t="0"/>
          <a:stretch/>
        </p:blipFill>
        <p:spPr>
          <a:xfrm>
            <a:off x="2047316" y="1916832"/>
            <a:ext cx="4972956" cy="19974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40" name="Google Shape;340;p38"/>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38"/>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42" name="Google Shape;342;p38"/>
          <p:cNvPicPr preferRelativeResize="0"/>
          <p:nvPr/>
        </p:nvPicPr>
        <p:blipFill rotWithShape="1">
          <a:blip r:embed="rId3">
            <a:alphaModFix/>
          </a:blip>
          <a:srcRect b="0" l="0" r="0" t="0"/>
          <a:stretch/>
        </p:blipFill>
        <p:spPr>
          <a:xfrm>
            <a:off x="836692" y="2052246"/>
            <a:ext cx="7114286" cy="3752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2"/>
          <p:cNvPicPr preferRelativeResize="0"/>
          <p:nvPr/>
        </p:nvPicPr>
        <p:blipFill rotWithShape="1">
          <a:blip r:embed="rId3">
            <a:alphaModFix/>
          </a:blip>
          <a:srcRect b="0" l="0" r="0" t="0"/>
          <a:stretch/>
        </p:blipFill>
        <p:spPr>
          <a:xfrm>
            <a:off x="1134884" y="1536347"/>
            <a:ext cx="6677476" cy="2108677"/>
          </a:xfrm>
          <a:prstGeom prst="rect">
            <a:avLst/>
          </a:prstGeom>
          <a:noFill/>
          <a:ln>
            <a:noFill/>
          </a:ln>
        </p:spPr>
      </p:pic>
      <p:sp>
        <p:nvSpPr>
          <p:cNvPr id="66" name="Google Shape;66;p12"/>
          <p:cNvSpPr txBox="1"/>
          <p:nvPr>
            <p:ph type="title"/>
          </p:nvPr>
        </p:nvSpPr>
        <p:spPr>
          <a:xfrm>
            <a:off x="323525" y="188922"/>
            <a:ext cx="8781000" cy="1059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Fases de Procesamiento de una Sentencia SQL</a:t>
            </a:r>
            <a:endParaRPr b="1" i="0" sz="3000" u="none" cap="none" strike="noStrike">
              <a:solidFill>
                <a:schemeClr val="lt1"/>
              </a:solidFill>
            </a:endParaRPr>
          </a:p>
        </p:txBody>
      </p:sp>
      <p:sp>
        <p:nvSpPr>
          <p:cNvPr id="67" name="Google Shape;67;p12"/>
          <p:cNvSpPr/>
          <p:nvPr/>
        </p:nvSpPr>
        <p:spPr>
          <a:xfrm>
            <a:off x="179512" y="3212976"/>
            <a:ext cx="8784976" cy="3096344"/>
          </a:xfrm>
          <a:prstGeom prst="rightArrow">
            <a:avLst>
              <a:gd fmla="val 50000" name="adj1"/>
              <a:gd fmla="val 50000" name="adj2"/>
            </a:avLst>
          </a:prstGeom>
          <a:solidFill>
            <a:srgbClr val="F2DADA"/>
          </a:soli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12"/>
          <p:cNvSpPr/>
          <p:nvPr/>
        </p:nvSpPr>
        <p:spPr>
          <a:xfrm>
            <a:off x="435375" y="3717032"/>
            <a:ext cx="1800200" cy="2088232"/>
          </a:xfrm>
          <a:prstGeom prst="roundRect">
            <a:avLst>
              <a:gd fmla="val 16667" name="adj"/>
            </a:avLst>
          </a:prstGeom>
          <a:solidFill>
            <a:schemeClr val="accent6"/>
          </a:solidFill>
          <a:ln cap="flat" cmpd="sng" w="38100">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L" sz="1800" u="none" cap="none" strike="noStrike">
                <a:solidFill>
                  <a:schemeClr val="lt1"/>
                </a:solidFill>
                <a:latin typeface="Arial"/>
                <a:ea typeface="Arial"/>
                <a:cs typeface="Arial"/>
                <a:sym typeface="Arial"/>
              </a:rPr>
              <a:t>PARSING</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2523607" y="3717032"/>
            <a:ext cx="1800200" cy="2088232"/>
          </a:xfrm>
          <a:prstGeom prst="roundRect">
            <a:avLst>
              <a:gd fmla="val 16667" name="adj"/>
            </a:avLst>
          </a:prstGeom>
          <a:solidFill>
            <a:schemeClr val="accent2"/>
          </a:solidFill>
          <a:ln cap="flat" cmpd="sng" w="38100">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L" sz="1800" u="none" cap="none" strike="noStrike">
                <a:solidFill>
                  <a:schemeClr val="lt1"/>
                </a:solidFill>
                <a:latin typeface="Arial"/>
                <a:ea typeface="Arial"/>
                <a:cs typeface="Arial"/>
                <a:sym typeface="Arial"/>
              </a:rPr>
              <a:t>BINDING</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4611839" y="3717032"/>
            <a:ext cx="1800200" cy="2088232"/>
          </a:xfrm>
          <a:prstGeom prst="roundRect">
            <a:avLst>
              <a:gd fmla="val 16667" name="adj"/>
            </a:avLst>
          </a:prstGeom>
          <a:solidFill>
            <a:schemeClr val="accent3"/>
          </a:solidFill>
          <a:ln cap="flat" cmpd="sng" w="38100">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L" sz="1800" u="none" cap="none" strike="noStrike">
                <a:solidFill>
                  <a:schemeClr val="lt1"/>
                </a:solidFill>
                <a:latin typeface="Arial"/>
                <a:ea typeface="Arial"/>
                <a:cs typeface="Arial"/>
                <a:sym typeface="Arial"/>
              </a:rPr>
              <a:t>EXECUTING</a:t>
            </a:r>
            <a:endParaRPr b="1" i="0" sz="1800" u="none" cap="none" strike="noStrike">
              <a:solidFill>
                <a:schemeClr val="lt1"/>
              </a:solidFill>
              <a:latin typeface="Arial"/>
              <a:ea typeface="Arial"/>
              <a:cs typeface="Arial"/>
              <a:sym typeface="Arial"/>
            </a:endParaRPr>
          </a:p>
        </p:txBody>
      </p:sp>
      <p:sp>
        <p:nvSpPr>
          <p:cNvPr id="71" name="Google Shape;71;p12"/>
          <p:cNvSpPr/>
          <p:nvPr/>
        </p:nvSpPr>
        <p:spPr>
          <a:xfrm>
            <a:off x="6700071" y="3717032"/>
            <a:ext cx="1800200" cy="2088232"/>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L" sz="1800" u="none" cap="none" strike="noStrike">
                <a:solidFill>
                  <a:schemeClr val="lt1"/>
                </a:solidFill>
                <a:latin typeface="Arial"/>
                <a:ea typeface="Arial"/>
                <a:cs typeface="Arial"/>
                <a:sym typeface="Arial"/>
              </a:rPr>
              <a:t>FETCHING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49" name="Google Shape;349;p39"/>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39"/>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39"/>
          <p:cNvSpPr txBox="1"/>
          <p:nvPr/>
        </p:nvSpPr>
        <p:spPr>
          <a:xfrm>
            <a:off x="313681" y="3501008"/>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1</a:t>
            </a:r>
            <a:endParaRPr b="1" i="0" sz="2200" u="none" cap="none" strike="noStrike">
              <a:solidFill>
                <a:srgbClr val="C00000"/>
              </a:solidFill>
              <a:latin typeface="Arial Black"/>
              <a:ea typeface="Arial Black"/>
              <a:cs typeface="Arial Black"/>
              <a:sym typeface="Arial Black"/>
            </a:endParaRPr>
          </a:p>
        </p:txBody>
      </p:sp>
      <p:pic>
        <p:nvPicPr>
          <p:cNvPr id="352" name="Google Shape;352;p39"/>
          <p:cNvPicPr preferRelativeResize="0"/>
          <p:nvPr/>
        </p:nvPicPr>
        <p:blipFill rotWithShape="1">
          <a:blip r:embed="rId3">
            <a:alphaModFix/>
          </a:blip>
          <a:srcRect b="0" l="0" r="0" t="0"/>
          <a:stretch/>
        </p:blipFill>
        <p:spPr>
          <a:xfrm>
            <a:off x="971600" y="1934313"/>
            <a:ext cx="6984776" cy="48336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59" name="Google Shape;359;p40"/>
          <p:cNvSpPr txBox="1"/>
          <p:nvPr/>
        </p:nvSpPr>
        <p:spPr>
          <a:xfrm>
            <a:off x="611188" y="1628800"/>
            <a:ext cx="8065268" cy="23040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80000"/>
              </a:lnSpc>
              <a:spcBef>
                <a:spcPts val="0"/>
              </a:spcBef>
              <a:spcAft>
                <a:spcPts val="0"/>
              </a:spcAft>
              <a:buClr>
                <a:schemeClr val="dk1"/>
              </a:buClr>
              <a:buSzPts val="1800"/>
              <a:buFont typeface="Arial"/>
              <a:buChar char="•"/>
            </a:pPr>
            <a:r>
              <a:rPr b="0" i="0" lang="es-CL" sz="1800" u="none" cap="none" strike="noStrike">
                <a:solidFill>
                  <a:schemeClr val="dk1"/>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533400" lvl="0" marL="609600" marR="0" rtl="0" algn="just">
              <a:lnSpc>
                <a:spcPct val="8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just">
              <a:lnSpc>
                <a:spcPct val="80000"/>
              </a:lnSpc>
              <a:spcBef>
                <a:spcPts val="360"/>
              </a:spcBef>
              <a:spcAft>
                <a:spcPts val="0"/>
              </a:spcAft>
              <a:buClr>
                <a:srgbClr val="000000"/>
              </a:buClr>
              <a:buSzPts val="1800"/>
              <a:buFont typeface="Arial"/>
              <a:buNone/>
            </a:pPr>
            <a:r>
              <a:rPr b="0" i="0" lang="es-CL"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495300" lvl="0" marL="609600" marR="0" rtl="0" algn="just">
              <a:lnSpc>
                <a:spcPct val="8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80000"/>
              </a:lnSpc>
              <a:spcBef>
                <a:spcPts val="36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40"/>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40"/>
          <p:cNvSpPr txBox="1"/>
          <p:nvPr/>
        </p:nvSpPr>
        <p:spPr>
          <a:xfrm>
            <a:off x="457697" y="3794051"/>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362" name="Google Shape;362;p40"/>
          <p:cNvPicPr preferRelativeResize="0"/>
          <p:nvPr/>
        </p:nvPicPr>
        <p:blipFill rotWithShape="1">
          <a:blip r:embed="rId3">
            <a:alphaModFix/>
          </a:blip>
          <a:srcRect b="0" l="0" r="0" t="0"/>
          <a:stretch/>
        </p:blipFill>
        <p:spPr>
          <a:xfrm>
            <a:off x="827584" y="1970445"/>
            <a:ext cx="8221681" cy="45548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69" name="Google Shape;369;p41"/>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41"/>
          <p:cNvSpPr txBox="1"/>
          <p:nvPr/>
        </p:nvSpPr>
        <p:spPr>
          <a:xfrm>
            <a:off x="107504" y="3794051"/>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371" name="Google Shape;371;p41"/>
          <p:cNvPicPr preferRelativeResize="0"/>
          <p:nvPr/>
        </p:nvPicPr>
        <p:blipFill rotWithShape="1">
          <a:blip r:embed="rId3">
            <a:alphaModFix/>
          </a:blip>
          <a:srcRect b="0" l="0" r="0" t="0"/>
          <a:stretch/>
        </p:blipFill>
        <p:spPr>
          <a:xfrm>
            <a:off x="467544" y="1976185"/>
            <a:ext cx="8519557" cy="375707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323528" y="188913"/>
            <a:ext cx="8781122" cy="14620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del Package DBMS_SQL</a:t>
            </a:r>
            <a:endParaRPr b="1" i="0" sz="3000" u="none" cap="none" strike="noStrike">
              <a:solidFill>
                <a:schemeClr val="lt1"/>
              </a:solidFill>
            </a:endParaRPr>
          </a:p>
        </p:txBody>
      </p:sp>
      <p:sp>
        <p:nvSpPr>
          <p:cNvPr id="378" name="Google Shape;378;p42"/>
          <p:cNvSpPr txBox="1"/>
          <p:nvPr/>
        </p:nvSpPr>
        <p:spPr>
          <a:xfrm>
            <a:off x="3108142" y="3200536"/>
            <a:ext cx="643278" cy="12944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42"/>
          <p:cNvSpPr txBox="1"/>
          <p:nvPr/>
        </p:nvSpPr>
        <p:spPr>
          <a:xfrm>
            <a:off x="107504" y="2924944"/>
            <a:ext cx="369887"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s-CL" sz="2200" u="none" cap="none" strike="noStrike">
                <a:solidFill>
                  <a:srgbClr val="C00000"/>
                </a:solidFill>
                <a:latin typeface="Arial Black"/>
                <a:ea typeface="Arial Black"/>
                <a:cs typeface="Arial Black"/>
                <a:sym typeface="Arial Black"/>
              </a:rPr>
              <a:t>2</a:t>
            </a:r>
            <a:endParaRPr b="1" i="0" sz="2200" u="none" cap="none" strike="noStrike">
              <a:solidFill>
                <a:srgbClr val="C00000"/>
              </a:solidFill>
              <a:latin typeface="Arial Black"/>
              <a:ea typeface="Arial Black"/>
              <a:cs typeface="Arial Black"/>
              <a:sym typeface="Arial Black"/>
            </a:endParaRPr>
          </a:p>
        </p:txBody>
      </p:sp>
      <p:pic>
        <p:nvPicPr>
          <p:cNvPr id="380" name="Google Shape;380;p42"/>
          <p:cNvPicPr preferRelativeResize="0"/>
          <p:nvPr/>
        </p:nvPicPr>
        <p:blipFill rotWithShape="1">
          <a:blip r:embed="rId3">
            <a:alphaModFix/>
          </a:blip>
          <a:srcRect b="0" l="0" r="0" t="0"/>
          <a:stretch/>
        </p:blipFill>
        <p:spPr>
          <a:xfrm>
            <a:off x="477390" y="1772816"/>
            <a:ext cx="8559105" cy="32512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622300" lvl="0" marL="609600" marR="0" rtl="0" algn="just">
              <a:lnSpc>
                <a:spcPct val="100000"/>
              </a:lnSpc>
              <a:spcBef>
                <a:spcPts val="0"/>
              </a:spcBef>
              <a:spcAft>
                <a:spcPts val="0"/>
              </a:spcAft>
              <a:buClr>
                <a:srgbClr val="3F3F3F"/>
              </a:buClr>
              <a:buSzPts val="2000"/>
              <a:buFont typeface="Calibri"/>
              <a:buChar char="•"/>
            </a:pPr>
            <a:r>
              <a:rPr i="0" lang="es-CL" u="none" cap="none" strike="noStrike">
                <a:solidFill>
                  <a:srgbClr val="3F3F3F"/>
                </a:solidFill>
              </a:rPr>
              <a:t>Se describieron las fases de procesamiento de una sentencia 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describieron las características de las sentencias construidas usando SQL Dinámico.</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describió en qué situaciones optar por construir SQL Dinámicos.</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describieron algunas de las consideraciones al optar por construir sentencias SQL estáticas y dinámicas.</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describieron algunas de las características de NATIVE DYNAMIC 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explicó cómo usar la sentencia Execute Immediate.</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explicó cómo recuperar múltiples filas y ejecutar un bloque PL/SQL usando SQL Dinámico.</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describieron las características del package DBMS_SQL.</a:t>
            </a:r>
            <a:endParaRPr/>
          </a:p>
          <a:p>
            <a:pPr indent="-622300" lvl="0" marL="609600" marR="0" rtl="0" algn="just">
              <a:lnSpc>
                <a:spcPct val="100000"/>
              </a:lnSpc>
              <a:spcBef>
                <a:spcPts val="360"/>
              </a:spcBef>
              <a:spcAft>
                <a:spcPts val="0"/>
              </a:spcAft>
              <a:buClr>
                <a:srgbClr val="3F3F3F"/>
              </a:buClr>
              <a:buSzPts val="2000"/>
              <a:buFont typeface="Calibri"/>
              <a:buChar char="•"/>
            </a:pPr>
            <a:r>
              <a:rPr i="0" lang="es-CL" u="none" cap="none" strike="noStrike">
                <a:solidFill>
                  <a:srgbClr val="3F3F3F"/>
                </a:solidFill>
              </a:rPr>
              <a:t>Se explicó cómo usar el Package DBMS_SQL </a:t>
            </a:r>
            <a:endParaRPr/>
          </a:p>
          <a:p>
            <a:pPr indent="-495300" lvl="0" marL="609600" marR="0" rtl="0" algn="just">
              <a:lnSpc>
                <a:spcPct val="100000"/>
              </a:lnSpc>
              <a:spcBef>
                <a:spcPts val="360"/>
              </a:spcBef>
              <a:spcAft>
                <a:spcPts val="0"/>
              </a:spcAft>
              <a:buClr>
                <a:srgbClr val="3F3F3F"/>
              </a:buClr>
              <a:buSzPts val="1800"/>
              <a:buFont typeface="Arial"/>
              <a:buNone/>
            </a:pPr>
            <a:r>
              <a:t/>
            </a:r>
            <a:endParaRPr b="0" i="0" sz="1800" u="none" cap="none" strike="noStrike">
              <a:solidFill>
                <a:srgbClr val="3F3F3F"/>
              </a:solidFill>
              <a:latin typeface="Arial"/>
              <a:ea typeface="Arial"/>
              <a:cs typeface="Arial"/>
              <a:sym typeface="Arial"/>
            </a:endParaRPr>
          </a:p>
        </p:txBody>
      </p:sp>
      <p:sp>
        <p:nvSpPr>
          <p:cNvPr id="386" name="Google Shape;386;p43"/>
          <p:cNvSpPr txBox="1"/>
          <p:nvPr>
            <p:ph type="title"/>
          </p:nvPr>
        </p:nvSpPr>
        <p:spPr>
          <a:xfrm>
            <a:off x="457200" y="116632"/>
            <a:ext cx="82296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Resumen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273466" y="-12"/>
            <a:ext cx="8781000" cy="1462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Fases de Procesamiento de una Sentencia SQL</a:t>
            </a:r>
            <a:endParaRPr b="1" i="0" sz="3000" u="none" cap="none" strike="noStrike">
              <a:solidFill>
                <a:schemeClr val="lt1"/>
              </a:solidFill>
            </a:endParaRPr>
          </a:p>
        </p:txBody>
      </p:sp>
      <p:pic>
        <p:nvPicPr>
          <p:cNvPr id="78" name="Google Shape;78;p13"/>
          <p:cNvPicPr preferRelativeResize="0"/>
          <p:nvPr/>
        </p:nvPicPr>
        <p:blipFill rotWithShape="1">
          <a:blip r:embed="rId3">
            <a:alphaModFix/>
          </a:blip>
          <a:srcRect b="0" l="0" r="0" t="0"/>
          <a:stretch/>
        </p:blipFill>
        <p:spPr>
          <a:xfrm>
            <a:off x="1739663" y="1555039"/>
            <a:ext cx="5848707" cy="1846960"/>
          </a:xfrm>
          <a:prstGeom prst="rect">
            <a:avLst/>
          </a:prstGeom>
          <a:noFill/>
          <a:ln>
            <a:noFill/>
          </a:ln>
        </p:spPr>
      </p:pic>
      <p:pic>
        <p:nvPicPr>
          <p:cNvPr id="79" name="Google Shape;79;p13"/>
          <p:cNvPicPr preferRelativeResize="0"/>
          <p:nvPr/>
        </p:nvPicPr>
        <p:blipFill rotWithShape="1">
          <a:blip r:embed="rId4">
            <a:alphaModFix/>
          </a:blip>
          <a:srcRect b="0" l="0" r="0" t="0"/>
          <a:stretch/>
        </p:blipFill>
        <p:spPr>
          <a:xfrm>
            <a:off x="1763688" y="3608516"/>
            <a:ext cx="5885714" cy="1019048"/>
          </a:xfrm>
          <a:prstGeom prst="rect">
            <a:avLst/>
          </a:prstGeom>
          <a:noFill/>
          <a:ln>
            <a:noFill/>
          </a:ln>
        </p:spPr>
      </p:pic>
      <p:pic>
        <p:nvPicPr>
          <p:cNvPr id="80" name="Google Shape;80;p13"/>
          <p:cNvPicPr preferRelativeResize="0"/>
          <p:nvPr/>
        </p:nvPicPr>
        <p:blipFill rotWithShape="1">
          <a:blip r:embed="rId5">
            <a:alphaModFix/>
          </a:blip>
          <a:srcRect b="0" l="0" r="0" t="0"/>
          <a:stretch/>
        </p:blipFill>
        <p:spPr>
          <a:xfrm>
            <a:off x="1763688" y="4834081"/>
            <a:ext cx="5885714" cy="18471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323525" y="188922"/>
            <a:ext cx="8781000" cy="1041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SQL Dinámico</a:t>
            </a:r>
            <a:endParaRPr b="1" i="0" sz="3000" u="none" cap="none" strike="noStrike">
              <a:solidFill>
                <a:schemeClr val="lt1"/>
              </a:solidFill>
            </a:endParaRPr>
          </a:p>
        </p:txBody>
      </p:sp>
      <p:pic>
        <p:nvPicPr>
          <p:cNvPr id="87" name="Google Shape;87;p14"/>
          <p:cNvPicPr preferRelativeResize="0"/>
          <p:nvPr/>
        </p:nvPicPr>
        <p:blipFill rotWithShape="1">
          <a:blip r:embed="rId3">
            <a:alphaModFix/>
          </a:blip>
          <a:srcRect b="0" l="0" r="0" t="0"/>
          <a:stretch/>
        </p:blipFill>
        <p:spPr>
          <a:xfrm>
            <a:off x="613314" y="1588062"/>
            <a:ext cx="7991134" cy="4721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323525" y="188922"/>
            <a:ext cx="8781000" cy="1101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¿Cuándo optar por usar SQL Dinámico?</a:t>
            </a:r>
            <a:endParaRPr b="1" i="0" sz="3000" u="none" cap="none" strike="noStrike">
              <a:solidFill>
                <a:schemeClr val="lt1"/>
              </a:solidFill>
            </a:endParaRPr>
          </a:p>
        </p:txBody>
      </p:sp>
      <p:pic>
        <p:nvPicPr>
          <p:cNvPr id="94" name="Google Shape;94;p15"/>
          <p:cNvPicPr preferRelativeResize="0"/>
          <p:nvPr/>
        </p:nvPicPr>
        <p:blipFill rotWithShape="1">
          <a:blip r:embed="rId3">
            <a:alphaModFix/>
          </a:blip>
          <a:srcRect b="0" l="0" r="0" t="0"/>
          <a:stretch/>
        </p:blipFill>
        <p:spPr>
          <a:xfrm>
            <a:off x="323528" y="1651000"/>
            <a:ext cx="5688632" cy="3360912"/>
          </a:xfrm>
          <a:prstGeom prst="rect">
            <a:avLst/>
          </a:prstGeom>
          <a:noFill/>
          <a:ln>
            <a:noFill/>
          </a:ln>
        </p:spPr>
      </p:pic>
      <p:pic>
        <p:nvPicPr>
          <p:cNvPr id="95" name="Google Shape;95;p15"/>
          <p:cNvPicPr preferRelativeResize="0"/>
          <p:nvPr/>
        </p:nvPicPr>
        <p:blipFill rotWithShape="1">
          <a:blip r:embed="rId4">
            <a:alphaModFix/>
          </a:blip>
          <a:srcRect b="0" l="0" r="0" t="0"/>
          <a:stretch/>
        </p:blipFill>
        <p:spPr>
          <a:xfrm>
            <a:off x="4283968" y="5135264"/>
            <a:ext cx="4661310" cy="1462088"/>
          </a:xfrm>
          <a:prstGeom prst="rect">
            <a:avLst/>
          </a:prstGeom>
          <a:noFill/>
          <a:ln>
            <a:noFill/>
          </a:ln>
        </p:spPr>
      </p:pic>
      <p:pic>
        <p:nvPicPr>
          <p:cNvPr descr="Imagen relacionada" id="96" name="Google Shape;96;p15"/>
          <p:cNvPicPr preferRelativeResize="0"/>
          <p:nvPr/>
        </p:nvPicPr>
        <p:blipFill rotWithShape="1">
          <a:blip r:embed="rId5">
            <a:alphaModFix/>
          </a:blip>
          <a:srcRect b="0" l="0" r="0" t="0"/>
          <a:stretch/>
        </p:blipFill>
        <p:spPr>
          <a:xfrm>
            <a:off x="6084168" y="1988840"/>
            <a:ext cx="2448272" cy="2448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179500" y="188923"/>
            <a:ext cx="8856900" cy="1220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Consideraciones al usar SQL Dinámico o Estático</a:t>
            </a:r>
            <a:endParaRPr b="1" i="0" sz="3000" u="none" cap="none" strike="noStrike">
              <a:solidFill>
                <a:schemeClr val="lt1"/>
              </a:solidFill>
            </a:endParaRPr>
          </a:p>
        </p:txBody>
      </p:sp>
      <p:graphicFrame>
        <p:nvGraphicFramePr>
          <p:cNvPr id="103" name="Google Shape;103;p16"/>
          <p:cNvGraphicFramePr/>
          <p:nvPr/>
        </p:nvGraphicFramePr>
        <p:xfrm>
          <a:off x="179512" y="1748498"/>
          <a:ext cx="3000000" cy="3000000"/>
        </p:xfrm>
        <a:graphic>
          <a:graphicData uri="http://schemas.openxmlformats.org/drawingml/2006/table">
            <a:tbl>
              <a:tblPr bandRow="1" firstRow="1">
                <a:noFill/>
                <a:tableStyleId>{0B7E1D0D-1B2B-4EE1-B36B-DA128EB0BDF6}</a:tableStyleId>
              </a:tblPr>
              <a:tblGrid>
                <a:gridCol w="2953300"/>
                <a:gridCol w="1336025"/>
              </a:tblGrid>
              <a:tr h="287750">
                <a:tc>
                  <a:txBody>
                    <a:bodyPr>
                      <a:noAutofit/>
                    </a:bodyPr>
                    <a:lstStyle/>
                    <a:p>
                      <a:pPr indent="0" lvl="0" marL="0" marR="0" rtl="0" algn="ctr">
                        <a:lnSpc>
                          <a:spcPct val="100000"/>
                        </a:lnSpc>
                        <a:spcBef>
                          <a:spcPts val="0"/>
                        </a:spcBef>
                        <a:spcAft>
                          <a:spcPts val="0"/>
                        </a:spcAft>
                        <a:buClr>
                          <a:srgbClr val="FFFFFF"/>
                        </a:buClr>
                        <a:buSzPts val="1200"/>
                        <a:buFont typeface="Arial"/>
                        <a:buNone/>
                      </a:pPr>
                      <a:r>
                        <a:rPr b="1" lang="es-CL" sz="1200" u="none" cap="none" strike="noStrike">
                          <a:solidFill>
                            <a:srgbClr val="FFFFFF"/>
                          </a:solidFill>
                          <a:latin typeface="Arial"/>
                          <a:ea typeface="Arial"/>
                          <a:cs typeface="Arial"/>
                          <a:sym typeface="Arial"/>
                        </a:rPr>
                        <a:t>Tiempo de ejecución de </a:t>
                      </a:r>
                      <a:endParaRPr sz="1400" u="none" cap="none" strike="noStrike"/>
                    </a:p>
                    <a:p>
                      <a:pPr indent="0" lvl="0" marL="0" marR="0" rtl="0" algn="ctr">
                        <a:lnSpc>
                          <a:spcPct val="100000"/>
                        </a:lnSpc>
                        <a:spcBef>
                          <a:spcPts val="0"/>
                        </a:spcBef>
                        <a:spcAft>
                          <a:spcPts val="0"/>
                        </a:spcAft>
                        <a:buClr>
                          <a:srgbClr val="FFFFFF"/>
                        </a:buClr>
                        <a:buSzPts val="1200"/>
                        <a:buFont typeface="Arial"/>
                        <a:buNone/>
                      </a:pPr>
                      <a:r>
                        <a:rPr b="1" lang="es-CL" sz="1200" u="none" cap="none" strike="noStrike">
                          <a:solidFill>
                            <a:srgbClr val="FFFFFF"/>
                          </a:solidFill>
                          <a:latin typeface="Arial"/>
                          <a:ea typeface="Arial"/>
                          <a:cs typeface="Arial"/>
                          <a:sym typeface="Arial"/>
                        </a:rPr>
                        <a:t>la sentencia SQL</a:t>
                      </a:r>
                      <a:endParaRPr b="0"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c>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es-CL" sz="1200" u="none" cap="none" strike="noStrike">
                          <a:solidFill>
                            <a:schemeClr val="lt1"/>
                          </a:solidFill>
                          <a:latin typeface="Arial"/>
                          <a:ea typeface="Arial"/>
                          <a:cs typeface="Arial"/>
                          <a:sym typeface="Arial"/>
                        </a:rPr>
                        <a:t>Probablemente la mejor opción</a:t>
                      </a:r>
                      <a:endParaRPr b="1" sz="1200" u="none" cap="none" strike="noStrike">
                        <a:solidFill>
                          <a:schemeClr val="lt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Menos de 2 segundos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Estático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Entre 2 y 10 segundos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Cualquiera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Más de 10 segundos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c>
                  <a:txBody>
                    <a:bodyPr>
                      <a:noAutofit/>
                    </a:bodyPr>
                    <a:lstStyle/>
                    <a:p>
                      <a:pPr indent="0" lvl="0" marL="0" marR="0" rtl="0" algn="ctr">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Dinámico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bl>
          </a:graphicData>
        </a:graphic>
      </p:graphicFrame>
      <p:graphicFrame>
        <p:nvGraphicFramePr>
          <p:cNvPr id="104" name="Google Shape;104;p16"/>
          <p:cNvGraphicFramePr/>
          <p:nvPr/>
        </p:nvGraphicFramePr>
        <p:xfrm>
          <a:off x="4642550" y="3408218"/>
          <a:ext cx="3000000" cy="3000000"/>
        </p:xfrm>
        <a:graphic>
          <a:graphicData uri="http://schemas.openxmlformats.org/drawingml/2006/table">
            <a:tbl>
              <a:tblPr bandRow="1" firstRow="1">
                <a:noFill/>
                <a:tableStyleId>{0B7E1D0D-1B2B-4EE1-B36B-DA128EB0BDF6}</a:tableStyleId>
              </a:tblPr>
              <a:tblGrid>
                <a:gridCol w="2953300"/>
                <a:gridCol w="1336025"/>
              </a:tblGrid>
              <a:tr h="583025">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latin typeface="Arial"/>
                          <a:ea typeface="Arial"/>
                          <a:cs typeface="Arial"/>
                          <a:sym typeface="Arial"/>
                        </a:rPr>
                        <a:t>Ejecución repetitiva</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latin typeface="Arial"/>
                          <a:ea typeface="Arial"/>
                          <a:cs typeface="Arial"/>
                          <a:sym typeface="Arial"/>
                        </a:rPr>
                        <a:t>Probablemente la mejor opción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r h="366950">
                <a:tc>
                  <a:txBody>
                    <a:bodyPr>
                      <a:noAutofit/>
                    </a:bodyPr>
                    <a:lstStyle/>
                    <a:p>
                      <a:pPr indent="0" lvl="0" marL="0" marR="0" rtl="0" algn="l">
                        <a:lnSpc>
                          <a:spcPct val="100000"/>
                        </a:lnSpc>
                        <a:spcBef>
                          <a:spcPts val="0"/>
                        </a:spcBef>
                        <a:spcAft>
                          <a:spcPts val="0"/>
                        </a:spcAft>
                        <a:buClr>
                          <a:srgbClr val="000000"/>
                        </a:buClr>
                        <a:buSzPts val="1050"/>
                        <a:buFont typeface="Arial"/>
                        <a:buNone/>
                      </a:pPr>
                      <a:r>
                        <a:rPr lang="es-CL" sz="1050" u="none" cap="none" strike="noStrike">
                          <a:solidFill>
                            <a:schemeClr val="lt1"/>
                          </a:solidFill>
                          <a:latin typeface="Arial"/>
                          <a:ea typeface="Arial"/>
                          <a:cs typeface="Arial"/>
                          <a:sym typeface="Arial"/>
                        </a:rPr>
                        <a:t>Se ejecuta más de una vez</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lang="es-CL" sz="1050" u="none" cap="none" strike="noStrike">
                          <a:solidFill>
                            <a:schemeClr val="lt1"/>
                          </a:solidFill>
                          <a:latin typeface="Arial"/>
                          <a:ea typeface="Arial"/>
                          <a:cs typeface="Arial"/>
                          <a:sym typeface="Arial"/>
                        </a:rPr>
                        <a:t>Cualquiera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r h="366950">
                <a:tc>
                  <a:txBody>
                    <a:bodyPr>
                      <a:noAutofit/>
                    </a:bodyPr>
                    <a:lstStyle/>
                    <a:p>
                      <a:pPr indent="0" lvl="0" marL="0" marR="0" rtl="0" algn="l">
                        <a:lnSpc>
                          <a:spcPct val="100000"/>
                        </a:lnSpc>
                        <a:spcBef>
                          <a:spcPts val="0"/>
                        </a:spcBef>
                        <a:spcAft>
                          <a:spcPts val="0"/>
                        </a:spcAft>
                        <a:buClr>
                          <a:srgbClr val="000000"/>
                        </a:buClr>
                        <a:buSzPts val="1050"/>
                        <a:buFont typeface="Arial"/>
                        <a:buNone/>
                      </a:pPr>
                      <a:r>
                        <a:rPr lang="es-CL" sz="1050" u="none" cap="none" strike="noStrike">
                          <a:solidFill>
                            <a:schemeClr val="lt1"/>
                          </a:solidFill>
                          <a:latin typeface="Arial"/>
                          <a:ea typeface="Arial"/>
                          <a:cs typeface="Arial"/>
                          <a:sym typeface="Arial"/>
                        </a:rPr>
                        <a:t>Se ejecuta una vez</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c>
                  <a:txBody>
                    <a:bodyPr>
                      <a:noAutofit/>
                    </a:bodyPr>
                    <a:lstStyle/>
                    <a:p>
                      <a:pPr indent="0" lvl="0" marL="0" marR="0" rtl="0" algn="ctr">
                        <a:lnSpc>
                          <a:spcPct val="100000"/>
                        </a:lnSpc>
                        <a:spcBef>
                          <a:spcPts val="0"/>
                        </a:spcBef>
                        <a:spcAft>
                          <a:spcPts val="0"/>
                        </a:spcAft>
                        <a:buClr>
                          <a:srgbClr val="000000"/>
                        </a:buClr>
                        <a:buSzPts val="1050"/>
                        <a:buFont typeface="Arial"/>
                        <a:buNone/>
                      </a:pPr>
                      <a:r>
                        <a:rPr lang="es-CL" sz="1050" u="none" cap="none" strike="noStrike">
                          <a:solidFill>
                            <a:schemeClr val="lt1"/>
                          </a:solidFill>
                          <a:latin typeface="Arial"/>
                          <a:ea typeface="Arial"/>
                          <a:cs typeface="Arial"/>
                          <a:sym typeface="Arial"/>
                        </a:rPr>
                        <a:t>Estático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bl>
          </a:graphicData>
        </a:graphic>
      </p:graphicFrame>
      <p:graphicFrame>
        <p:nvGraphicFramePr>
          <p:cNvPr id="105" name="Google Shape;105;p16"/>
          <p:cNvGraphicFramePr/>
          <p:nvPr/>
        </p:nvGraphicFramePr>
        <p:xfrm>
          <a:off x="4643279" y="1762425"/>
          <a:ext cx="3000000" cy="3000000"/>
        </p:xfrm>
        <a:graphic>
          <a:graphicData uri="http://schemas.openxmlformats.org/drawingml/2006/table">
            <a:tbl>
              <a:tblPr bandRow="1" firstRow="1">
                <a:noFill/>
                <a:tableStyleId>{0B7E1D0D-1B2B-4EE1-B36B-DA128EB0BDF6}</a:tableStyleId>
              </a:tblPr>
              <a:tblGrid>
                <a:gridCol w="2953300"/>
                <a:gridCol w="1336025"/>
              </a:tblGrid>
              <a:tr h="287750">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s-CL" sz="1200" u="none" cap="none" strike="noStrike">
                          <a:solidFill>
                            <a:srgbClr val="FFFFFF"/>
                          </a:solidFill>
                          <a:latin typeface="Arial"/>
                          <a:ea typeface="Arial"/>
                          <a:cs typeface="Arial"/>
                          <a:sym typeface="Arial"/>
                        </a:rPr>
                        <a:t>Uniformidad de datos</a:t>
                      </a:r>
                      <a:endParaRPr sz="12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latin typeface="Arial"/>
                          <a:ea typeface="Arial"/>
                          <a:cs typeface="Arial"/>
                          <a:sym typeface="Arial"/>
                        </a:rPr>
                        <a:t>Probablemente la mejor opción</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Distribución de datos uniforme</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Estático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Ligera falta de uniformidad</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Cualquiera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Distribución nada uniforme</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c>
                  <a:txBody>
                    <a:bodyPr>
                      <a:noAutofit/>
                    </a:bodyPr>
                    <a:lstStyle/>
                    <a:p>
                      <a:pPr indent="0" lvl="0" marL="0" marR="0" rtl="0" algn="ctr">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Dinámico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bl>
          </a:graphicData>
        </a:graphic>
      </p:graphicFrame>
      <p:graphicFrame>
        <p:nvGraphicFramePr>
          <p:cNvPr id="106" name="Google Shape;106;p16"/>
          <p:cNvGraphicFramePr/>
          <p:nvPr/>
        </p:nvGraphicFramePr>
        <p:xfrm>
          <a:off x="179512" y="3404682"/>
          <a:ext cx="3000000" cy="3000000"/>
        </p:xfrm>
        <a:graphic>
          <a:graphicData uri="http://schemas.openxmlformats.org/drawingml/2006/table">
            <a:tbl>
              <a:tblPr bandRow="1" firstRow="1">
                <a:noFill/>
                <a:tableStyleId>{0B7E1D0D-1B2B-4EE1-B36B-DA128EB0BDF6}</a:tableStyleId>
              </a:tblPr>
              <a:tblGrid>
                <a:gridCol w="2953300"/>
                <a:gridCol w="1336025"/>
              </a:tblGrid>
              <a:tr h="287750">
                <a:tc>
                  <a:txBody>
                    <a:bodyPr>
                      <a:noAutofit/>
                    </a:bodyPr>
                    <a:lstStyle/>
                    <a:p>
                      <a:pPr indent="0" lvl="0" marL="0" marR="0" rtl="0" algn="ctr">
                        <a:lnSpc>
                          <a:spcPct val="100000"/>
                        </a:lnSpc>
                        <a:spcBef>
                          <a:spcPts val="0"/>
                        </a:spcBef>
                        <a:spcAft>
                          <a:spcPts val="0"/>
                        </a:spcAft>
                        <a:buClr>
                          <a:srgbClr val="FFFFFF"/>
                        </a:buClr>
                        <a:buSzPts val="1200"/>
                        <a:buFont typeface="Arial"/>
                        <a:buNone/>
                      </a:pPr>
                      <a:r>
                        <a:rPr b="1" lang="es-CL" sz="1200" u="none" cap="none" strike="noStrike">
                          <a:solidFill>
                            <a:srgbClr val="FFFFFF"/>
                          </a:solidFill>
                          <a:latin typeface="Arial"/>
                          <a:ea typeface="Arial"/>
                          <a:cs typeface="Arial"/>
                          <a:sym typeface="Arial"/>
                        </a:rPr>
                        <a:t>Predicados de rango (&lt;,&gt;,BETWEEN,LIKE, etc.)</a:t>
                      </a:r>
                      <a:endParaRPr b="0"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c>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es-CL" sz="1200" u="none" cap="none" strike="noStrike">
                          <a:solidFill>
                            <a:schemeClr val="lt1"/>
                          </a:solidFill>
                          <a:latin typeface="Arial"/>
                          <a:ea typeface="Arial"/>
                          <a:cs typeface="Arial"/>
                          <a:sym typeface="Arial"/>
                        </a:rPr>
                        <a:t>Probablemente la mejor opción</a:t>
                      </a:r>
                      <a:endParaRPr b="1" sz="1200" u="none" cap="none" strike="noStrike">
                        <a:solidFill>
                          <a:schemeClr val="lt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Muy poco frecuentes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Estático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Ocasionales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Cualquiera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Frecuentes</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c>
                  <a:txBody>
                    <a:bodyPr>
                      <a:noAutofit/>
                    </a:bodyPr>
                    <a:lstStyle/>
                    <a:p>
                      <a:pPr indent="0" lvl="0" marL="0" marR="0" rtl="0" algn="ctr">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Dinámico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bl>
          </a:graphicData>
        </a:graphic>
      </p:graphicFrame>
      <p:graphicFrame>
        <p:nvGraphicFramePr>
          <p:cNvPr id="107" name="Google Shape;107;p16"/>
          <p:cNvGraphicFramePr/>
          <p:nvPr/>
        </p:nvGraphicFramePr>
        <p:xfrm>
          <a:off x="2658958" y="5060866"/>
          <a:ext cx="3000000" cy="3000000"/>
        </p:xfrm>
        <a:graphic>
          <a:graphicData uri="http://schemas.openxmlformats.org/drawingml/2006/table">
            <a:tbl>
              <a:tblPr bandRow="1" firstRow="1">
                <a:noFill/>
                <a:tableStyleId>{0B7E1D0D-1B2B-4EE1-B36B-DA128EB0BDF6}</a:tableStyleId>
              </a:tblPr>
              <a:tblGrid>
                <a:gridCol w="2953300"/>
                <a:gridCol w="1336025"/>
              </a:tblGrid>
              <a:tr h="287750">
                <a:tc>
                  <a:txBody>
                    <a:bodyPr>
                      <a:noAutofit/>
                    </a:bodyPr>
                    <a:lstStyle/>
                    <a:p>
                      <a:pPr indent="0" lvl="0" marL="0" marR="0" rtl="0" algn="ctr">
                        <a:lnSpc>
                          <a:spcPct val="100000"/>
                        </a:lnSpc>
                        <a:spcBef>
                          <a:spcPts val="0"/>
                        </a:spcBef>
                        <a:spcAft>
                          <a:spcPts val="0"/>
                        </a:spcAft>
                        <a:buClr>
                          <a:schemeClr val="lt1"/>
                        </a:buClr>
                        <a:buSzPts val="1200"/>
                        <a:buFont typeface="Arial"/>
                        <a:buNone/>
                      </a:pPr>
                      <a:r>
                        <a:rPr b="1" i="0" lang="es-CL" sz="1200" u="none" cap="none" strike="noStrike">
                          <a:solidFill>
                            <a:schemeClr val="lt1"/>
                          </a:solidFill>
                          <a:latin typeface="Arial"/>
                          <a:ea typeface="Arial"/>
                          <a:cs typeface="Arial"/>
                          <a:sym typeface="Arial"/>
                        </a:rPr>
                        <a:t>Naturaleza de la consulta</a:t>
                      </a:r>
                      <a:endParaRPr b="1"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c>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es-CL" sz="1200" u="none" cap="none" strike="noStrike">
                          <a:solidFill>
                            <a:schemeClr val="lt1"/>
                          </a:solidFill>
                          <a:latin typeface="Arial"/>
                          <a:ea typeface="Arial"/>
                          <a:cs typeface="Arial"/>
                          <a:sym typeface="Arial"/>
                        </a:rPr>
                        <a:t>Probablemente la mejor opción</a:t>
                      </a:r>
                      <a:endParaRPr b="1" sz="1200" u="none" cap="none" strike="noStrike">
                        <a:solidFill>
                          <a:schemeClr val="lt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Aleatoria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Dinámico</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r h="287750">
                <a:tc>
                  <a:txBody>
                    <a:bodyPr>
                      <a:noAutofit/>
                    </a:bodyPr>
                    <a:lstStyle/>
                    <a:p>
                      <a:pPr indent="0" lvl="0" marL="0" marR="0" rtl="0" algn="l">
                        <a:lnSpc>
                          <a:spcPct val="100000"/>
                        </a:lnSpc>
                        <a:spcBef>
                          <a:spcPts val="0"/>
                        </a:spcBef>
                        <a:spcAft>
                          <a:spcPts val="0"/>
                        </a:spcAft>
                        <a:buClr>
                          <a:srgbClr val="000000"/>
                        </a:buClr>
                        <a:buSzPts val="1050"/>
                        <a:buFont typeface="Arial"/>
                        <a:buNone/>
                      </a:pPr>
                      <a:r>
                        <a:rPr b="0" lang="es-CL" sz="1050" u="none" cap="none" strike="noStrike">
                          <a:solidFill>
                            <a:schemeClr val="lt1"/>
                          </a:solidFill>
                          <a:latin typeface="Arial"/>
                          <a:ea typeface="Arial"/>
                          <a:cs typeface="Arial"/>
                          <a:sym typeface="Arial"/>
                        </a:rPr>
                        <a:t>Permanente</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c>
                  <a:txBody>
                    <a:bodyPr>
                      <a:noAutofit/>
                    </a:bodyPr>
                    <a:lstStyle/>
                    <a:p>
                      <a:pPr indent="0" lvl="0" marL="0" marR="0" rtl="0" algn="ctr">
                        <a:lnSpc>
                          <a:spcPct val="100000"/>
                        </a:lnSpc>
                        <a:spcBef>
                          <a:spcPts val="0"/>
                        </a:spcBef>
                        <a:spcAft>
                          <a:spcPts val="0"/>
                        </a:spcAft>
                        <a:buClr>
                          <a:schemeClr val="lt1"/>
                        </a:buClr>
                        <a:buSzPts val="1050"/>
                        <a:buFont typeface="Arial"/>
                        <a:buNone/>
                      </a:pPr>
                      <a:r>
                        <a:rPr b="0" lang="es-CL" sz="1050" u="none" cap="none" strike="noStrike">
                          <a:solidFill>
                            <a:schemeClr val="lt1"/>
                          </a:solidFill>
                          <a:latin typeface="Arial"/>
                          <a:ea typeface="Arial"/>
                          <a:cs typeface="Arial"/>
                          <a:sym typeface="Arial"/>
                        </a:rPr>
                        <a:t>Cualquiera</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r h="287750">
                <a:tc>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79500" y="188921"/>
            <a:ext cx="8856900" cy="102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Uso de SQL Dinámico</a:t>
            </a:r>
            <a:endParaRPr b="1" i="0" sz="3000" u="none" cap="none" strike="noStrike">
              <a:solidFill>
                <a:schemeClr val="lt1"/>
              </a:solidFill>
            </a:endParaRPr>
          </a:p>
        </p:txBody>
      </p:sp>
      <p:graphicFrame>
        <p:nvGraphicFramePr>
          <p:cNvPr id="114" name="Google Shape;114;p17"/>
          <p:cNvGraphicFramePr/>
          <p:nvPr/>
        </p:nvGraphicFramePr>
        <p:xfrm>
          <a:off x="972329" y="5060866"/>
          <a:ext cx="3000000" cy="3000000"/>
        </p:xfrm>
        <a:graphic>
          <a:graphicData uri="http://schemas.openxmlformats.org/drawingml/2006/table">
            <a:tbl>
              <a:tblPr bandRow="1" firstRow="1">
                <a:noFill/>
                <a:tableStyleId>{0B7E1D0D-1B2B-4EE1-B36B-DA128EB0BDF6}</a:tableStyleId>
              </a:tblPr>
              <a:tblGrid>
                <a:gridCol w="3239625"/>
              </a:tblGrid>
              <a:tr h="1310650">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s-CL" sz="1600" u="none" cap="none" strike="noStrike">
                          <a:latin typeface="Arial"/>
                          <a:ea typeface="Arial"/>
                          <a:cs typeface="Arial"/>
                          <a:sym typeface="Arial"/>
                        </a:rPr>
                        <a:t>El uso de variables  bind hace que el SQL dinámico construido sea “inmune” a los ataques </a:t>
                      </a:r>
                      <a:r>
                        <a:rPr b="1" lang="es-CL" sz="1600" u="none" cap="none" strike="noStrike">
                          <a:solidFill>
                            <a:srgbClr val="FFFFFF"/>
                          </a:solidFill>
                          <a:latin typeface="Arial"/>
                          <a:ea typeface="Arial"/>
                          <a:cs typeface="Arial"/>
                          <a:sym typeface="Arial"/>
                        </a:rPr>
                        <a:t>de inyección SQL</a:t>
                      </a:r>
                      <a:endParaRPr b="1" sz="16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93300"/>
                    </a:solidFill>
                  </a:tcPr>
                </a:tc>
              </a:tr>
            </a:tbl>
          </a:graphicData>
        </a:graphic>
      </p:graphicFrame>
      <p:graphicFrame>
        <p:nvGraphicFramePr>
          <p:cNvPr id="115" name="Google Shape;115;p17"/>
          <p:cNvGraphicFramePr/>
          <p:nvPr/>
        </p:nvGraphicFramePr>
        <p:xfrm>
          <a:off x="4932769" y="1748498"/>
          <a:ext cx="3000000" cy="3000000"/>
        </p:xfrm>
        <a:graphic>
          <a:graphicData uri="http://schemas.openxmlformats.org/drawingml/2006/table">
            <a:tbl>
              <a:tblPr bandRow="1" firstRow="1">
                <a:noFill/>
                <a:tableStyleId>{0B7E1D0D-1B2B-4EE1-B36B-DA128EB0BDF6}</a:tableStyleId>
              </a:tblPr>
              <a:tblGrid>
                <a:gridCol w="3239625"/>
              </a:tblGrid>
              <a:tr h="1310650">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s-CL" sz="1600" u="none" cap="none" strike="noStrike">
                          <a:solidFill>
                            <a:srgbClr val="FFFFFF"/>
                          </a:solidFill>
                          <a:latin typeface="Arial"/>
                          <a:ea typeface="Arial"/>
                          <a:cs typeface="Arial"/>
                          <a:sym typeface="Arial"/>
                        </a:rPr>
                        <a:t>El sólo unir string para construir la sentencia de SQL dinámico es susceptible a ataques de inyección SQL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6709"/>
                    </a:solidFill>
                  </a:tcPr>
                </a:tc>
              </a:tr>
            </a:tbl>
          </a:graphicData>
        </a:graphic>
      </p:graphicFrame>
      <p:graphicFrame>
        <p:nvGraphicFramePr>
          <p:cNvPr id="116" name="Google Shape;116;p17"/>
          <p:cNvGraphicFramePr/>
          <p:nvPr/>
        </p:nvGraphicFramePr>
        <p:xfrm>
          <a:off x="972329" y="3404682"/>
          <a:ext cx="3000000" cy="3000000"/>
        </p:xfrm>
        <a:graphic>
          <a:graphicData uri="http://schemas.openxmlformats.org/drawingml/2006/table">
            <a:tbl>
              <a:tblPr bandRow="1" firstRow="1">
                <a:noFill/>
                <a:tableStyleId>{0B7E1D0D-1B2B-4EE1-B36B-DA128EB0BDF6}</a:tableStyleId>
              </a:tblPr>
              <a:tblGrid>
                <a:gridCol w="3239625"/>
              </a:tblGrid>
              <a:tr h="287750">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s-CL" sz="1600" u="none" cap="none" strike="noStrike">
                          <a:solidFill>
                            <a:srgbClr val="FFFFFF"/>
                          </a:solidFill>
                          <a:latin typeface="Arial"/>
                          <a:ea typeface="Arial"/>
                          <a:cs typeface="Arial"/>
                          <a:sym typeface="Arial"/>
                        </a:rPr>
                        <a:t>Permite construir sentencias que funcionarán con componentes </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1" lang="es-CL" sz="1600" u="none" cap="none" strike="noStrike">
                          <a:solidFill>
                            <a:srgbClr val="FFFFFF"/>
                          </a:solidFill>
                          <a:latin typeface="Arial"/>
                          <a:ea typeface="Arial"/>
                          <a:cs typeface="Arial"/>
                          <a:sym typeface="Arial"/>
                        </a:rPr>
                        <a:t>futuros o funcionarán para diferentes componentes</a:t>
                      </a:r>
                      <a:endParaRPr b="1" sz="16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6A33F"/>
                    </a:solidFill>
                  </a:tcPr>
                </a:tc>
              </a:tr>
            </a:tbl>
          </a:graphicData>
        </a:graphic>
      </p:graphicFrame>
      <p:graphicFrame>
        <p:nvGraphicFramePr>
          <p:cNvPr id="117" name="Google Shape;117;p17"/>
          <p:cNvGraphicFramePr/>
          <p:nvPr/>
        </p:nvGraphicFramePr>
        <p:xfrm>
          <a:off x="972329" y="1748498"/>
          <a:ext cx="3000000" cy="3000000"/>
        </p:xfrm>
        <a:graphic>
          <a:graphicData uri="http://schemas.openxmlformats.org/drawingml/2006/table">
            <a:tbl>
              <a:tblPr bandRow="1" firstRow="1">
                <a:noFill/>
                <a:tableStyleId>{0B7E1D0D-1B2B-4EE1-B36B-DA128EB0BDF6}</a:tableStyleId>
              </a:tblPr>
              <a:tblGrid>
                <a:gridCol w="3239625"/>
              </a:tblGrid>
              <a:tr h="287750">
                <a:tc>
                  <a:txBody>
                    <a:bodyPr>
                      <a:noAutofit/>
                    </a:bodyPr>
                    <a:lstStyle/>
                    <a:p>
                      <a:pPr indent="0" lvl="0" marL="0" marR="0" rtl="0" algn="ctr">
                        <a:lnSpc>
                          <a:spcPct val="100000"/>
                        </a:lnSpc>
                        <a:spcBef>
                          <a:spcPts val="0"/>
                        </a:spcBef>
                        <a:spcAft>
                          <a:spcPts val="0"/>
                        </a:spcAft>
                        <a:buClr>
                          <a:schemeClr val="dk1"/>
                        </a:buClr>
                        <a:buSzPts val="1600"/>
                        <a:buFont typeface="Arial"/>
                        <a:buNone/>
                      </a:pPr>
                      <a:r>
                        <a:rPr b="1" lang="es-CL" sz="1600" u="none" cap="none" strike="noStrike">
                          <a:latin typeface="Arial"/>
                          <a:ea typeface="Arial"/>
                          <a:cs typeface="Arial"/>
                          <a:sym typeface="Arial"/>
                        </a:rPr>
                        <a:t>En tiempo de compilación, ninguno de los elementos en la sentencia dinámica se valida contra objetos en la base de datos</a:t>
                      </a:r>
                      <a:endParaRPr sz="16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7365F"/>
                    </a:solidFill>
                  </a:tcPr>
                </a:tc>
              </a:tr>
            </a:tbl>
          </a:graphicData>
        </a:graphic>
      </p:graphicFrame>
      <p:graphicFrame>
        <p:nvGraphicFramePr>
          <p:cNvPr id="118" name="Google Shape;118;p17"/>
          <p:cNvGraphicFramePr/>
          <p:nvPr/>
        </p:nvGraphicFramePr>
        <p:xfrm>
          <a:off x="4932770" y="3404682"/>
          <a:ext cx="3000000" cy="3000000"/>
        </p:xfrm>
        <a:graphic>
          <a:graphicData uri="http://schemas.openxmlformats.org/drawingml/2006/table">
            <a:tbl>
              <a:tblPr bandRow="1" firstRow="1">
                <a:noFill/>
                <a:tableStyleId>{0B7E1D0D-1B2B-4EE1-B36B-DA128EB0BDF6}</a:tableStyleId>
              </a:tblPr>
              <a:tblGrid>
                <a:gridCol w="3239625"/>
              </a:tblGrid>
              <a:tr h="1310650">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s-CL" sz="1600" u="none" cap="none" strike="noStrike">
                          <a:solidFill>
                            <a:srgbClr val="FFFFFF"/>
                          </a:solidFill>
                          <a:latin typeface="Arial"/>
                          <a:ea typeface="Arial"/>
                          <a:cs typeface="Arial"/>
                          <a:sym typeface="Arial"/>
                        </a:rPr>
                        <a:t>Usando NDS o DBMS_SQL se pueden unir cadenas (string) en la sentencia o  implementar variables bind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9443F"/>
                    </a:solidFill>
                  </a:tcPr>
                </a:tc>
              </a:tr>
            </a:tbl>
          </a:graphicData>
        </a:graphic>
      </p:graphicFrame>
      <p:graphicFrame>
        <p:nvGraphicFramePr>
          <p:cNvPr id="119" name="Google Shape;119;p17"/>
          <p:cNvGraphicFramePr/>
          <p:nvPr/>
        </p:nvGraphicFramePr>
        <p:xfrm>
          <a:off x="4932770" y="5060866"/>
          <a:ext cx="3000000" cy="3000000"/>
        </p:xfrm>
        <a:graphic>
          <a:graphicData uri="http://schemas.openxmlformats.org/drawingml/2006/table">
            <a:tbl>
              <a:tblPr bandRow="1" firstRow="1">
                <a:noFill/>
                <a:tableStyleId>{0B7E1D0D-1B2B-4EE1-B36B-DA128EB0BDF6}</a:tableStyleId>
              </a:tblPr>
              <a:tblGrid>
                <a:gridCol w="3239625"/>
              </a:tblGrid>
              <a:tr h="1310650">
                <a:tc>
                  <a:txBody>
                    <a:bodyPr>
                      <a:noAutofit/>
                    </a:bodyPr>
                    <a:lstStyle/>
                    <a:p>
                      <a:pPr indent="0" lvl="0" marL="0" marR="0" rtl="0" algn="ctr">
                        <a:lnSpc>
                          <a:spcPct val="100000"/>
                        </a:lnSpc>
                        <a:spcBef>
                          <a:spcPts val="0"/>
                        </a:spcBef>
                        <a:spcAft>
                          <a:spcPts val="0"/>
                        </a:spcAft>
                        <a:buClr>
                          <a:schemeClr val="dk1"/>
                        </a:buClr>
                        <a:buSzPts val="1600"/>
                        <a:buFont typeface="Arial"/>
                        <a:buNone/>
                      </a:pPr>
                      <a:r>
                        <a:rPr b="1" lang="es-CL" sz="1600" u="none" cap="none" strike="noStrike">
                          <a:latin typeface="Arial"/>
                          <a:ea typeface="Arial"/>
                          <a:cs typeface="Arial"/>
                          <a:sym typeface="Arial"/>
                        </a:rPr>
                        <a:t>Las variables bind son como los parámetros formales de </a:t>
                      </a:r>
                      <a:endParaRPr sz="1400" u="none" cap="none" strike="noStrike"/>
                    </a:p>
                    <a:p>
                      <a:pPr indent="0" lvl="0" marL="0" marR="0" rtl="0" algn="ctr">
                        <a:lnSpc>
                          <a:spcPct val="100000"/>
                        </a:lnSpc>
                        <a:spcBef>
                          <a:spcPts val="0"/>
                        </a:spcBef>
                        <a:spcAft>
                          <a:spcPts val="0"/>
                        </a:spcAft>
                        <a:buClr>
                          <a:schemeClr val="dk1"/>
                        </a:buClr>
                        <a:buSzPts val="1600"/>
                        <a:buFont typeface="Arial"/>
                        <a:buNone/>
                      </a:pPr>
                      <a:r>
                        <a:rPr b="1" lang="es-CL" sz="1600" u="none" cap="none" strike="noStrike">
                          <a:latin typeface="Arial"/>
                          <a:ea typeface="Arial"/>
                          <a:cs typeface="Arial"/>
                          <a:sym typeface="Arial"/>
                        </a:rPr>
                        <a:t>la sentencia dinámica</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666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23525" y="188922"/>
            <a:ext cx="8781000" cy="1131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000"/>
              <a:buFont typeface="Arial"/>
              <a:buNone/>
            </a:pPr>
            <a:r>
              <a:rPr b="1" i="0" lang="es-CL" sz="3000" u="none" cap="none" strike="noStrike">
                <a:solidFill>
                  <a:schemeClr val="lt1"/>
                </a:solidFill>
              </a:rPr>
              <a:t>Native Dynamic SQL (NDS)</a:t>
            </a:r>
            <a:endParaRPr b="1" i="0" sz="3000" u="none" cap="none" strike="noStrike">
              <a:solidFill>
                <a:schemeClr val="lt1"/>
              </a:solidFill>
            </a:endParaRPr>
          </a:p>
        </p:txBody>
      </p:sp>
      <p:sp>
        <p:nvSpPr>
          <p:cNvPr id="126" name="Google Shape;126;p18"/>
          <p:cNvSpPr/>
          <p:nvPr/>
        </p:nvSpPr>
        <p:spPr>
          <a:xfrm>
            <a:off x="2334614" y="2443088"/>
            <a:ext cx="2160000" cy="2556000"/>
          </a:xfrm>
          <a:prstGeom prst="roundRect">
            <a:avLst>
              <a:gd fmla="val 16667" name="adj"/>
            </a:avLst>
          </a:prstGeom>
          <a:solidFill>
            <a:srgbClr val="17375E"/>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Proporciona la capacidad de ejecutar en forma dinámica sentencias SQL cuya estructura se construye en tiempo de ejecución</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4610778" y="2449674"/>
            <a:ext cx="2160000" cy="2556000"/>
          </a:xfrm>
          <a:prstGeom prst="roundRect">
            <a:avLst>
              <a:gd fmla="val 16667" name="adj"/>
            </a:avLst>
          </a:prstGeom>
          <a:solidFill>
            <a:srgbClr val="86A33F"/>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Las sentencias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chemeClr val="lt1"/>
                </a:solidFill>
                <a:latin typeface="Arial"/>
                <a:ea typeface="Arial"/>
                <a:cs typeface="Arial"/>
                <a:sym typeface="Arial"/>
              </a:rPr>
              <a:t>EXECUTE IMMEDIATE, OPEN-FOR, FETCH y CLOSE</a:t>
            </a:r>
            <a:endParaRPr b="1" i="0" sz="1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han agregado y/o ampliado en PL/SQL para soportar Native Dynamic SQL</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6870350" y="2449674"/>
            <a:ext cx="2160000" cy="2556000"/>
          </a:xfrm>
          <a:prstGeom prst="roundRect">
            <a:avLst>
              <a:gd fmla="val 16667" name="adj"/>
            </a:avLst>
          </a:prstGeom>
          <a:solidFill>
            <a:srgbClr val="B9444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Se puede usar argumentos bind en los parámetros dinámicos de las sentencias EXECUTE IMMEDIATE y OPEN</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64588" y="2420888"/>
            <a:ext cx="2160000" cy="2556000"/>
          </a:xfrm>
          <a:prstGeom prst="roundRect">
            <a:avLst>
              <a:gd fmla="val 16667" name="adj"/>
            </a:avLst>
          </a:prstGeom>
          <a:solidFill>
            <a:srgbClr val="EC700A"/>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s-CL" sz="1600" u="none" cap="none" strike="noStrike">
                <a:solidFill>
                  <a:srgbClr val="FFFFFF"/>
                </a:solidFill>
                <a:latin typeface="Arial"/>
                <a:ea typeface="Arial"/>
                <a:cs typeface="Arial"/>
                <a:sym typeface="Arial"/>
              </a:rPr>
              <a:t>Proporciona soporte nativo para usar SQL Dinámico en PL/SQL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Corfo1000">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