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62" r:id="rId3"/>
    <p:sldId id="264" r:id="rId4"/>
    <p:sldId id="267" r:id="rId5"/>
    <p:sldId id="266" r:id="rId6"/>
    <p:sldId id="265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6"/>
    <p:restoredTop sz="94577"/>
  </p:normalViewPr>
  <p:slideViewPr>
    <p:cSldViewPr snapToGrid="0">
      <p:cViewPr varScale="1">
        <p:scale>
          <a:sx n="116" d="100"/>
          <a:sy n="116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B3F6B-F9B7-8848-BF71-B742992BF3D4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747E4-B6D7-5749-B3A7-B9F1886B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8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747E4-B6D7-5749-B3A7-B9F1886B17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2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747E4-B6D7-5749-B3A7-B9F1886B17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0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747E4-B6D7-5749-B3A7-B9F1886B17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4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8326-3EAA-17DC-C44F-16C16BFA1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A86C5-9F1E-2423-3381-DA4FF983B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F7BCE-CFCB-08ED-5581-E121C0B8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B93AB-27C4-44EF-E2FC-F1C242F3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E1D0C-D980-CF4C-AE4C-47027D33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9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41CC-099D-576D-0F96-B0EEBB6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233D2-E9A7-112C-5B92-89CDC7215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A3D92-AB0F-5F6F-ED92-32E318CA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AA6DE-58AE-6C1B-BF76-479E68F1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2F3E4-AA8F-2102-267D-44D8770C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0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9F7BC-2F4E-9041-252C-58ECB6843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F9C76-E6AD-0379-9787-1CB364D95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50D49-19E0-15B9-F420-501C97E4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7379-C416-BC0D-B9B2-2311EFF8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231E0-852D-D9A1-10E4-858B6409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3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0C36-EB91-8FBA-D789-198E770E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71C6D-CD62-9EE7-F04A-E5B9A78D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25210-43D7-CDBC-8BC5-6FC7643B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D404E-1242-3A18-F8AA-8FF03263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82B3E-CA97-5D26-D73F-4C689964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5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9F72-08FF-2E2D-B02E-CDE87B7C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FA188-9FCF-A1F9-26A9-66302A484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049B2-4683-3416-1151-322A8244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4BD5D-C549-D4CA-FC0D-29500B62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8B32C-5A1F-D04C-6D82-679D274C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6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8282-3B02-F546-01E2-416F65A4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975B-D6F4-931A-5072-639C1116F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D193C-DB98-7F1A-E9FF-A4BAF8939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2EE0A-4061-CDAD-4BD9-D4A24E90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54EB6-BC5F-F5A5-6D55-9F5C3529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AF606-BEEE-08CA-9506-AA2B1D7C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7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2231-F3FA-49A8-4011-67141A0E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41FCD-C89D-535E-D700-0F544E6D8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2774B-069F-A97F-9A46-09910F618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CF2AE-BFD4-EA05-8EC2-F43A11C96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0F65C-2BF9-34EF-5037-EF464CF71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FABBD-BDE9-0345-8697-D4BB8F1A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41524-C865-1DDD-F156-03D16A18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52802-3F38-E703-85EF-ADA0ACB3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5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2945-DB7A-F27B-F038-009FA044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A6394-4C37-C8D5-EA61-FC7B3685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FE217-F533-D404-28BD-143B95F9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527F3-04FD-3964-C0DA-42E29668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8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D719D-C783-270E-34AC-BEC7E3C1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035B8-8FD9-F1F7-CFE7-774D6C22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4363-9CC9-539B-7DEF-557AB370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4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3226-18A7-57A7-DB3D-F0D75A52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B9CF-1EB7-AC69-D881-7588AAA46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A0863-07DA-41D6-35DD-2069246E7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F1E64-F773-9A2A-029D-F4E331A7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D2D55-826D-1596-15A9-C44E1801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3913A-FEFD-0C7C-896D-AE48631B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8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BEE2-CC9B-4DFB-E39A-0A4D8CDB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396C48-AE6E-6D3B-4D12-5A4194EE6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F5B1D-7B85-5F3D-43B2-C9DEB7E08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FF1E1-B46F-0884-DE06-915431C8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D6230-523F-6E7F-85FF-4B232251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6CEEA-FB51-E815-A6A9-231887C4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8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11EE2-CAE4-46A7-8775-BE5C42C6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F9AF9-A124-6FDB-5A42-60966692B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AF5E6-7A32-9A5B-C054-F256F851D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B705-0248-9E46-860A-50B4DD7CC42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D077A-DA7B-0AF4-C856-53C0EC516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3D94A-C929-D992-0440-886063520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8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developers/data-set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.cdc.gov/api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9B4D4-6C1C-224B-2608-1F7880E50E12}"/>
              </a:ext>
            </a:extLst>
          </p:cNvPr>
          <p:cNvSpPr txBox="1"/>
          <p:nvPr/>
        </p:nvSpPr>
        <p:spPr>
          <a:xfrm>
            <a:off x="1196656" y="0"/>
            <a:ext cx="9795637" cy="110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latin typeface="+mj-lt"/>
                <a:ea typeface="+mj-ea"/>
                <a:cs typeface="+mj-cs"/>
              </a:rPr>
              <a:t>A Study in Birthrate Mortality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19DC1-505C-53A1-16A7-E75D7AFD781A}"/>
              </a:ext>
            </a:extLst>
          </p:cNvPr>
          <p:cNvSpPr txBox="1"/>
          <p:nvPr/>
        </p:nvSpPr>
        <p:spPr>
          <a:xfrm>
            <a:off x="2486991" y="932443"/>
            <a:ext cx="7214968" cy="33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700" dirty="0"/>
              <a:t>Parris Burton  | Mamadou Diallo | Kathryn Davis | Tim McCarthy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B66A2-46E7-7C37-E1F5-7D31E6D63BF3}"/>
              </a:ext>
            </a:extLst>
          </p:cNvPr>
          <p:cNvSpPr txBox="1"/>
          <p:nvPr/>
        </p:nvSpPr>
        <p:spPr>
          <a:xfrm>
            <a:off x="203674" y="1361402"/>
            <a:ext cx="10071536" cy="13517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 Description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Investigate birthrates by state and dig into state/region of the country as well as socioeconomic factors that are impacting mortality of mother and or child.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14588-CB81-558D-8095-E184931389CA}"/>
              </a:ext>
            </a:extLst>
          </p:cNvPr>
          <p:cNvSpPr txBox="1"/>
          <p:nvPr/>
        </p:nvSpPr>
        <p:spPr>
          <a:xfrm>
            <a:off x="203674" y="2867046"/>
            <a:ext cx="11549372" cy="21852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/>
              <a:t>Questions to Be Answered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 does poverty rate affect the maternal mortality rate? </a:t>
            </a:r>
            <a:r>
              <a:rPr lang="en-US" sz="2000" b="1" dirty="0"/>
              <a:t>Tim McCarthy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What state has the highest and lowest infant mortality rate? </a:t>
            </a:r>
            <a:r>
              <a:rPr lang="en-US" sz="2000" b="1" dirty="0"/>
              <a:t>Parris Burton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Does race factor into maternal mortality rates? </a:t>
            </a:r>
            <a:r>
              <a:rPr lang="en-US" sz="2000" b="1" dirty="0"/>
              <a:t>Mamadou Diallo</a:t>
            </a:r>
            <a:endParaRPr lang="en-US" sz="20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Is there a correlation between infant and maternal mortality rates? </a:t>
            </a:r>
            <a:r>
              <a:rPr lang="en-US" sz="2000" b="1" dirty="0"/>
              <a:t>Kathryn Davis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EC3218-576C-E961-A617-311BFF9B2B62}"/>
              </a:ext>
            </a:extLst>
          </p:cNvPr>
          <p:cNvSpPr txBox="1"/>
          <p:nvPr/>
        </p:nvSpPr>
        <p:spPr>
          <a:xfrm>
            <a:off x="203674" y="5206108"/>
            <a:ext cx="11433711" cy="1415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/>
              <a:t>Datasets used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Census API - </a:t>
            </a:r>
            <a:r>
              <a:rPr lang="en-US" dirty="0">
                <a:hlinkClick r:id="rId3"/>
              </a:rPr>
              <a:t>https://www.census.gov/data/developers/data-sets.html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CDC CSV Data </a:t>
            </a:r>
            <a:r>
              <a:rPr lang="en-US" sz="2000" dirty="0">
                <a:hlinkClick r:id="rId4"/>
              </a:rPr>
              <a:t>–</a:t>
            </a:r>
            <a:r>
              <a:rPr lang="en-US" sz="2000" dirty="0"/>
              <a:t> </a:t>
            </a:r>
            <a:r>
              <a:rPr lang="en-US" dirty="0">
                <a:hlinkClick r:id="rId4"/>
              </a:rPr>
              <a:t>https://open.cdc.gov/apis.html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115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69B4D4-6C1C-224B-2608-1F7880E50E12}"/>
              </a:ext>
            </a:extLst>
          </p:cNvPr>
          <p:cNvSpPr txBox="1"/>
          <p:nvPr/>
        </p:nvSpPr>
        <p:spPr>
          <a:xfrm>
            <a:off x="1196656" y="0"/>
            <a:ext cx="9795637" cy="578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Socioeconomic Impact on Maternal Mortality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19DC1-505C-53A1-16A7-E75D7AFD781A}"/>
              </a:ext>
            </a:extLst>
          </p:cNvPr>
          <p:cNvSpPr txBox="1"/>
          <p:nvPr/>
        </p:nvSpPr>
        <p:spPr>
          <a:xfrm>
            <a:off x="2486990" y="500853"/>
            <a:ext cx="7214968" cy="33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Tim McCarthy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B66A2-46E7-7C37-E1F5-7D31E6D63BF3}"/>
              </a:ext>
            </a:extLst>
          </p:cNvPr>
          <p:cNvSpPr txBox="1"/>
          <p:nvPr/>
        </p:nvSpPr>
        <p:spPr>
          <a:xfrm>
            <a:off x="182880" y="4644352"/>
            <a:ext cx="12006068" cy="22136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/>
              <a:t>Overall Poverty Rate by Maternal Mortality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Using state averages for both poverty rate and maternal mortality rate during and after childbirth, it is clear that there is a direct correlation between the poverty rate in a state and the instances of maternal mortality.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R-squared is 0.54 showing a strong positive correlation between poverty rate and maternal mortality.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 states are binned into rich and poor, women show a 65% higher rate of maternal mortality in poor states than they do in richer states.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BFD89F-0D45-F85F-21CF-7E766DE4E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822960"/>
            <a:ext cx="5931244" cy="38404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B973FE-39F5-3589-11C4-6BFA82E0C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822960"/>
            <a:ext cx="5944276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6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69B4D4-6C1C-224B-2608-1F7880E50E12}"/>
              </a:ext>
            </a:extLst>
          </p:cNvPr>
          <p:cNvSpPr txBox="1"/>
          <p:nvPr/>
        </p:nvSpPr>
        <p:spPr>
          <a:xfrm>
            <a:off x="1196656" y="0"/>
            <a:ext cx="9795637" cy="578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Additional Insights into Maternal Mortality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19DC1-505C-53A1-16A7-E75D7AFD781A}"/>
              </a:ext>
            </a:extLst>
          </p:cNvPr>
          <p:cNvSpPr txBox="1"/>
          <p:nvPr/>
        </p:nvSpPr>
        <p:spPr>
          <a:xfrm>
            <a:off x="2486990" y="500853"/>
            <a:ext cx="7214968" cy="33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Tim McCarthy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B66A2-46E7-7C37-E1F5-7D31E6D63BF3}"/>
              </a:ext>
            </a:extLst>
          </p:cNvPr>
          <p:cNvSpPr txBox="1"/>
          <p:nvPr/>
        </p:nvSpPr>
        <p:spPr>
          <a:xfrm>
            <a:off x="125123" y="4789954"/>
            <a:ext cx="12002714" cy="19406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/>
              <a:t>Comparison Between Red and Blue States on Maternal Mortality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Using data from 2020 presidential election, data was split between Republican and Democratic 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Women in the poorer states are almost twice as at risk of maternal death than women in richer 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P-value is less than 0.05, so we can reject the null hypothesis and assume these samples are statistically significant.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Finally, displaying states by high and low mortality shows the southeast corner of the country being the worst.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451112-2AAE-1A28-658F-C820A6BB9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822960"/>
            <a:ext cx="5943600" cy="384710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63BE768-CF03-7A81-321E-48CBDB0F6D6F}"/>
              </a:ext>
            </a:extLst>
          </p:cNvPr>
          <p:cNvSpPr/>
          <p:nvPr/>
        </p:nvSpPr>
        <p:spPr>
          <a:xfrm>
            <a:off x="10022186" y="831153"/>
            <a:ext cx="434566" cy="1636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3FCBC9A-83EF-7917-64B9-73F6A5B03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4237" y="818666"/>
            <a:ext cx="5943600" cy="395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1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59A1DFD-0792-71B6-5A92-2B8D258DA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" y="822959"/>
            <a:ext cx="8491599" cy="42137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5811AD-4826-377A-AC69-C95DC656B628}"/>
              </a:ext>
            </a:extLst>
          </p:cNvPr>
          <p:cNvSpPr txBox="1"/>
          <p:nvPr/>
        </p:nvSpPr>
        <p:spPr>
          <a:xfrm>
            <a:off x="1196656" y="0"/>
            <a:ext cx="9795637" cy="578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Maternal Mortality Rate by Race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6D5E3-5F9C-A69D-CD0B-1F79AFC4B16C}"/>
              </a:ext>
            </a:extLst>
          </p:cNvPr>
          <p:cNvSpPr txBox="1"/>
          <p:nvPr/>
        </p:nvSpPr>
        <p:spPr>
          <a:xfrm>
            <a:off x="2486990" y="500853"/>
            <a:ext cx="7214968" cy="33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Mamadou Diallo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CEE9A6-B28C-45AA-962C-18D59480DDA7}"/>
              </a:ext>
            </a:extLst>
          </p:cNvPr>
          <p:cNvSpPr txBox="1"/>
          <p:nvPr/>
        </p:nvSpPr>
        <p:spPr>
          <a:xfrm>
            <a:off x="182879" y="5156818"/>
            <a:ext cx="105226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CDC data, we can see that maternal death rates were significantly higher for American Indian and African American mothers.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Asian American, Hispanic, and White mothers show the lowest maternal death rates at less than half the rate of the other two populations. </a:t>
            </a:r>
          </a:p>
        </p:txBody>
      </p:sp>
    </p:spTree>
    <p:extLst>
      <p:ext uri="{BB962C8B-B14F-4D97-AF65-F5344CB8AC3E}">
        <p14:creationId xmlns:p14="http://schemas.microsoft.com/office/powerpoint/2010/main" val="30824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BFCB97F-32C9-227F-2B95-1F082043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822960"/>
            <a:ext cx="8526405" cy="42310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F32AB3-F525-EFCC-B6C4-15351EAD5D07}"/>
              </a:ext>
            </a:extLst>
          </p:cNvPr>
          <p:cNvSpPr txBox="1"/>
          <p:nvPr/>
        </p:nvSpPr>
        <p:spPr>
          <a:xfrm>
            <a:off x="1196656" y="0"/>
            <a:ext cx="9795637" cy="578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Infant Mortality by US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06D15-F5D2-5859-A261-6B7A0DB40BC6}"/>
              </a:ext>
            </a:extLst>
          </p:cNvPr>
          <p:cNvSpPr txBox="1"/>
          <p:nvPr/>
        </p:nvSpPr>
        <p:spPr>
          <a:xfrm>
            <a:off x="182880" y="5075714"/>
            <a:ext cx="104733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State with the Highest Infant Mortality Rate: MS Rate: 8.7075 out of every 100,000 pregnancies.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State with the Lowest Infant Mortality  Rate: MA Rate: 3.915 out of every 100,000 pregnancies.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6D8C01-2FA1-731A-0502-6683DFAC5383}"/>
              </a:ext>
            </a:extLst>
          </p:cNvPr>
          <p:cNvSpPr txBox="1"/>
          <p:nvPr/>
        </p:nvSpPr>
        <p:spPr>
          <a:xfrm>
            <a:off x="2486990" y="500853"/>
            <a:ext cx="7214968" cy="33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Parris Burton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45E9B65-5F7B-EE91-D097-55D7A73EB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43190"/>
              </p:ext>
            </p:extLst>
          </p:nvPr>
        </p:nvGraphicFramePr>
        <p:xfrm>
          <a:off x="8797210" y="992281"/>
          <a:ext cx="3302000" cy="303149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79589718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7935909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763089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467025315"/>
                    </a:ext>
                  </a:extLst>
                </a:gridCol>
              </a:tblGrid>
              <a:tr h="2413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Highest Infant Mortality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Lowest Infant Mortality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04555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MA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7602664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07516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AR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VT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260782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LA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NJ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4.14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015630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OK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141227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GA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395629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OH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WA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4.42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079185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NC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4.66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79092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IN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807192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WV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9154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10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04262C-B604-611F-5EF9-661FA9554258}"/>
              </a:ext>
            </a:extLst>
          </p:cNvPr>
          <p:cNvSpPr txBox="1"/>
          <p:nvPr/>
        </p:nvSpPr>
        <p:spPr>
          <a:xfrm>
            <a:off x="1196656" y="0"/>
            <a:ext cx="9795637" cy="578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Median Household Income by US State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32E29FC-4975-B66D-B239-F4FBF0930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822960"/>
            <a:ext cx="8931140" cy="44318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EC26B8-32AA-0988-8DA1-42DC21D209C3}"/>
              </a:ext>
            </a:extLst>
          </p:cNvPr>
          <p:cNvSpPr txBox="1"/>
          <p:nvPr/>
        </p:nvSpPr>
        <p:spPr>
          <a:xfrm>
            <a:off x="2486990" y="500853"/>
            <a:ext cx="7214968" cy="33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Parris Burton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726AB4E-B7EC-50EA-2499-007919E94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72417"/>
              </p:ext>
            </p:extLst>
          </p:nvPr>
        </p:nvGraphicFramePr>
        <p:xfrm>
          <a:off x="9220307" y="822960"/>
          <a:ext cx="2653046" cy="377761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26523">
                  <a:extLst>
                    <a:ext uri="{9D8B030D-6E8A-4147-A177-3AD203B41FA5}">
                      <a16:colId xmlns:a16="http://schemas.microsoft.com/office/drawing/2014/main" val="3664826390"/>
                    </a:ext>
                  </a:extLst>
                </a:gridCol>
                <a:gridCol w="1326523">
                  <a:extLst>
                    <a:ext uri="{9D8B030D-6E8A-4147-A177-3AD203B41FA5}">
                      <a16:colId xmlns:a16="http://schemas.microsoft.com/office/drawing/2014/main" val="3766524629"/>
                    </a:ext>
                  </a:extLst>
                </a:gridCol>
              </a:tblGrid>
              <a:tr h="23387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Highest Median Household Income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232" marR="9232" marT="923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46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232" marR="9232" marT="9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$90,203.00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232" marR="9232" marT="9232" marB="0" anchor="b"/>
                </a:tc>
                <a:extLst>
                  <a:ext uri="{0D108BD9-81ED-4DB2-BD59-A6C34878D82A}">
                    <a16:rowId xmlns:a16="http://schemas.microsoft.com/office/drawing/2014/main" val="2308409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232" marR="9232" marT="9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$90,088.00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232" marR="9232" marT="9232" marB="0" anchor="b"/>
                </a:tc>
                <a:extLst>
                  <a:ext uri="{0D108BD9-81ED-4DB2-BD59-A6C34878D82A}">
                    <a16:rowId xmlns:a16="http://schemas.microsoft.com/office/drawing/2014/main" val="3790444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232" marR="9232" marT="9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$89,645.00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232" marR="9232" marT="9232" marB="0" anchor="b"/>
                </a:tc>
                <a:extLst>
                  <a:ext uri="{0D108BD9-81ED-4DB2-BD59-A6C34878D82A}">
                    <a16:rowId xmlns:a16="http://schemas.microsoft.com/office/drawing/2014/main" val="1545083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NJ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232" marR="9232" marT="9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$89,296.00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232" marR="9232" marT="9232" marB="0" anchor="b"/>
                </a:tc>
                <a:extLst>
                  <a:ext uri="{0D108BD9-81ED-4DB2-BD59-A6C34878D82A}">
                    <a16:rowId xmlns:a16="http://schemas.microsoft.com/office/drawing/2014/main" val="4213711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NH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232" marR="9232" marT="9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$88,465.00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232" marR="9232" marT="9232" marB="0" anchor="b"/>
                </a:tc>
                <a:extLst>
                  <a:ext uri="{0D108BD9-81ED-4DB2-BD59-A6C34878D82A}">
                    <a16:rowId xmlns:a16="http://schemas.microsoft.com/office/drawing/2014/main" val="3010161366"/>
                  </a:ext>
                </a:extLst>
              </a:tr>
              <a:tr h="24618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232" marR="9232" marT="92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232" marR="9232" marT="9232" marB="0" anchor="b"/>
                </a:tc>
                <a:extLst>
                  <a:ext uri="{0D108BD9-81ED-4DB2-BD59-A6C34878D82A}">
                    <a16:rowId xmlns:a16="http://schemas.microsoft.com/office/drawing/2014/main" val="1024493039"/>
                  </a:ext>
                </a:extLst>
              </a:tr>
              <a:tr h="23387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Lowest Median Household Income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232" marR="9232" marT="923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673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232" marR="9232" marT="9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$53,913.00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232" marR="9232" marT="9232" marB="0" anchor="b"/>
                </a:tc>
                <a:extLst>
                  <a:ext uri="{0D108BD9-81ED-4DB2-BD59-A6C34878D82A}">
                    <a16:rowId xmlns:a16="http://schemas.microsoft.com/office/drawing/2014/main" val="2513136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AR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232" marR="9232" marT="9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$52,528.00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232" marR="9232" marT="9232" marB="0" anchor="b"/>
                </a:tc>
                <a:extLst>
                  <a:ext uri="{0D108BD9-81ED-4DB2-BD59-A6C34878D82A}">
                    <a16:rowId xmlns:a16="http://schemas.microsoft.com/office/drawing/2014/main" val="1679325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LA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232" marR="9232" marT="9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$52,087.00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232" marR="9232" marT="9232" marB="0" anchor="b"/>
                </a:tc>
                <a:extLst>
                  <a:ext uri="{0D108BD9-81ED-4DB2-BD59-A6C34878D82A}">
                    <a16:rowId xmlns:a16="http://schemas.microsoft.com/office/drawing/2014/main" val="379624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WV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232" marR="9232" marT="9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$51,248.00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232" marR="9232" marT="9232" marB="0" anchor="b"/>
                </a:tc>
                <a:extLst>
                  <a:ext uri="{0D108BD9-81ED-4DB2-BD59-A6C34878D82A}">
                    <a16:rowId xmlns:a16="http://schemas.microsoft.com/office/drawing/2014/main" val="941759692"/>
                  </a:ext>
                </a:extLst>
              </a:tr>
              <a:tr h="532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232" marR="9232" marT="9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$48,716.00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232" marR="9232" marT="9232" marB="0" anchor="b"/>
                </a:tc>
                <a:extLst>
                  <a:ext uri="{0D108BD9-81ED-4DB2-BD59-A6C34878D82A}">
                    <a16:rowId xmlns:a16="http://schemas.microsoft.com/office/drawing/2014/main" val="171044552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929F3C6-2668-1125-E207-284A578578CA}"/>
              </a:ext>
            </a:extLst>
          </p:cNvPr>
          <p:cNvSpPr txBox="1"/>
          <p:nvPr/>
        </p:nvSpPr>
        <p:spPr>
          <a:xfrm>
            <a:off x="182880" y="5216394"/>
            <a:ext cx="99106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State with the Highest Household Income: MD Rate: $90,203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State with the Lowest Household Income: MS Rate: $48,716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Maryland &amp; DC have the highest median household income but are not on the top 10 lowest list for infant mortality seen on previous slide.</a:t>
            </a:r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AE421861-C27D-15C0-6598-3937B8B964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4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E026F754-DC34-72B6-E4CE-0DD5C416F6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AAC147-D99D-EA69-F605-CC0DA4B28999}"/>
              </a:ext>
            </a:extLst>
          </p:cNvPr>
          <p:cNvSpPr txBox="1"/>
          <p:nvPr/>
        </p:nvSpPr>
        <p:spPr>
          <a:xfrm>
            <a:off x="3050931" y="3244334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EE476F-AE9D-440F-01CF-FE6C5E6DB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822960"/>
            <a:ext cx="7772400" cy="47991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380CA4-713F-7926-BDDF-79D822823038}"/>
              </a:ext>
            </a:extLst>
          </p:cNvPr>
          <p:cNvSpPr txBox="1"/>
          <p:nvPr/>
        </p:nvSpPr>
        <p:spPr>
          <a:xfrm>
            <a:off x="1196656" y="0"/>
            <a:ext cx="9795637" cy="578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Infant &amp; Maternal Mortality by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FE595-550A-254F-5DBE-CD233FC1ACC8}"/>
              </a:ext>
            </a:extLst>
          </p:cNvPr>
          <p:cNvSpPr txBox="1"/>
          <p:nvPr/>
        </p:nvSpPr>
        <p:spPr>
          <a:xfrm>
            <a:off x="2486990" y="500853"/>
            <a:ext cx="7214968" cy="33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Kathryn Davis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3D67FB-1B6F-F8C6-4CF3-E69592CAB76A}"/>
              </a:ext>
            </a:extLst>
          </p:cNvPr>
          <p:cNvSpPr txBox="1"/>
          <p:nvPr/>
        </p:nvSpPr>
        <p:spPr>
          <a:xfrm>
            <a:off x="8095957" y="831153"/>
            <a:ext cx="351082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Infant Mortality Rates are consistently higher per state than Maternal Mortality Rates.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two populations mirror each other showing high states for maternal mortality also being high for infant mortality.</a:t>
            </a:r>
          </a:p>
        </p:txBody>
      </p:sp>
    </p:spTree>
    <p:extLst>
      <p:ext uri="{BB962C8B-B14F-4D97-AF65-F5344CB8AC3E}">
        <p14:creationId xmlns:p14="http://schemas.microsoft.com/office/powerpoint/2010/main" val="169076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EAA2-3343-C1EF-BAA7-8BAA0A53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822960"/>
            <a:ext cx="7772400" cy="47742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C0B665-04A6-D581-006A-E0105CF85873}"/>
              </a:ext>
            </a:extLst>
          </p:cNvPr>
          <p:cNvSpPr txBox="1"/>
          <p:nvPr/>
        </p:nvSpPr>
        <p:spPr>
          <a:xfrm>
            <a:off x="1196656" y="0"/>
            <a:ext cx="9795637" cy="578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Infant Mortality vs Maternal Mortality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C3C74-7607-0DBA-C5F6-3C8859CAE418}"/>
              </a:ext>
            </a:extLst>
          </p:cNvPr>
          <p:cNvSpPr txBox="1"/>
          <p:nvPr/>
        </p:nvSpPr>
        <p:spPr>
          <a:xfrm>
            <a:off x="2486990" y="500853"/>
            <a:ext cx="7214968" cy="33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Kathryn Davis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F2F81-36E0-A36A-33DC-4A83FC9F3B80}"/>
              </a:ext>
            </a:extLst>
          </p:cNvPr>
          <p:cNvSpPr txBox="1"/>
          <p:nvPr/>
        </p:nvSpPr>
        <p:spPr>
          <a:xfrm>
            <a:off x="8095957" y="831153"/>
            <a:ext cx="351082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lack-Lato"/>
              </a:rPr>
              <a:t>A</a:t>
            </a:r>
            <a:r>
              <a:rPr lang="en-US" sz="2400" b="0" i="0" dirty="0">
                <a:effectLst/>
                <a:latin typeface="Slack-Lato"/>
              </a:rPr>
              <a:t>s Infant Mortality Rates increase, so do Maternal Mortality Rates.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lack-Lato"/>
              </a:rPr>
              <a:t>I</a:t>
            </a:r>
            <a:r>
              <a:rPr lang="en-US" sz="2400" b="0" i="0" dirty="0">
                <a:effectLst/>
                <a:latin typeface="Slack-Lato"/>
              </a:rPr>
              <a:t>n the scatterplot you can tell that, as one increases, the other does as well, indicating that there may be a correlation between the two.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308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C0B665-04A6-D581-006A-E0105CF85873}"/>
              </a:ext>
            </a:extLst>
          </p:cNvPr>
          <p:cNvSpPr txBox="1"/>
          <p:nvPr/>
        </p:nvSpPr>
        <p:spPr>
          <a:xfrm>
            <a:off x="1196656" y="0"/>
            <a:ext cx="9795637" cy="578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F2F81-36E0-A36A-33DC-4A83FC9F3B80}"/>
              </a:ext>
            </a:extLst>
          </p:cNvPr>
          <p:cNvSpPr txBox="1"/>
          <p:nvPr/>
        </p:nvSpPr>
        <p:spPr>
          <a:xfrm>
            <a:off x="500631" y="1491553"/>
            <a:ext cx="1118768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Slack-Lato"/>
              </a:rPr>
              <a:t>Infant and Maternal mortality are both impacted by wealth level and region of the country.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Slack-Lato"/>
              </a:rPr>
              <a:t>Infant and Maternal mortality also tend to mirror each other with both going higher in poorer states and improving in wealthier states.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1658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7434</TotalTime>
  <Words>705</Words>
  <Application>Microsoft Macintosh PowerPoint</Application>
  <PresentationFormat>Widescreen</PresentationFormat>
  <Paragraphs>116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Narrow</vt:lpstr>
      <vt:lpstr>Arial</vt:lpstr>
      <vt:lpstr>Calibri</vt:lpstr>
      <vt:lpstr>Calibri Light</vt:lpstr>
      <vt:lpstr>Slack-Lato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McCarthy</dc:creator>
  <cp:lastModifiedBy>Shormila Sarkar</cp:lastModifiedBy>
  <cp:revision>9</cp:revision>
  <dcterms:created xsi:type="dcterms:W3CDTF">2024-04-23T00:45:46Z</dcterms:created>
  <dcterms:modified xsi:type="dcterms:W3CDTF">2024-05-03T00:38:56Z</dcterms:modified>
</cp:coreProperties>
</file>