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1e7e2d25c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f1e7e2d25c_2_1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1e7e2d25c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f1e7e2d25c_2_1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1e7e2d25c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f1e7e2d25c_2_1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1e7e2d25c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f1e7e2d25c_2_1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1e7e2d25c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f1e7e2d25c_2_1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1e7e2d25c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f1e7e2d25c_2_1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1e7e2d25c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f1e7e2d25c_2_1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1e7e2d25c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f1e7e2d25c_2_1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6d641b521_1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6d641b521_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58" name="Google Shape;5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type="ctrTitle"/>
          </p:nvPr>
        </p:nvSpPr>
        <p:spPr>
          <a:xfrm>
            <a:off x="1028700" y="1352554"/>
            <a:ext cx="7086600" cy="1368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entury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028700" y="2724151"/>
            <a:ext cx="7086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5932171" y="3235746"/>
            <a:ext cx="2183130" cy="280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1028700" y="3242884"/>
            <a:ext cx="4800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057900" y="10731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71" name="Google Shape;7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type="title"/>
          </p:nvPr>
        </p:nvSpPr>
        <p:spPr>
          <a:xfrm>
            <a:off x="514350" y="565150"/>
            <a:ext cx="8115299" cy="21014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768350" y="2731294"/>
            <a:ext cx="7867650" cy="7167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5860839" y="285750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514350" y="285751"/>
            <a:ext cx="5243619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146839" y="285750"/>
            <a:ext cx="48281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514350" y="1645919"/>
            <a:ext cx="4000500" cy="30180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629150" y="1645919"/>
            <a:ext cx="4000500" cy="30180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2171700" y="571500"/>
            <a:ext cx="6457950" cy="971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685807" y="1637851"/>
            <a:ext cx="3809993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0" sz="2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514350" y="2349500"/>
            <a:ext cx="3983831" cy="23145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3" type="body"/>
          </p:nvPr>
        </p:nvSpPr>
        <p:spPr>
          <a:xfrm>
            <a:off x="4800600" y="1637851"/>
            <a:ext cx="382905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0" sz="2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18"/>
          <p:cNvSpPr txBox="1"/>
          <p:nvPr>
            <p:ph idx="4" type="body"/>
          </p:nvPr>
        </p:nvSpPr>
        <p:spPr>
          <a:xfrm>
            <a:off x="4629150" y="2349500"/>
            <a:ext cx="4000500" cy="23145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514350" y="1143000"/>
            <a:ext cx="30861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746687" y="560069"/>
            <a:ext cx="4882964" cy="4103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514350" y="2343149"/>
            <a:ext cx="3086100" cy="23208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6" name="Google Shape;106;p21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514350" y="1143000"/>
            <a:ext cx="515493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/>
          <p:nvPr>
            <p:ph idx="2" type="pic"/>
          </p:nvPr>
        </p:nvSpPr>
        <p:spPr>
          <a:xfrm>
            <a:off x="5895929" y="563431"/>
            <a:ext cx="2733721" cy="4100582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514350" y="2343149"/>
            <a:ext cx="5154930" cy="23208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3" name="Google Shape;113;p22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514333" y="3523020"/>
            <a:ext cx="8116525" cy="61451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/>
          <p:nvPr>
            <p:ph idx="2" type="pic"/>
          </p:nvPr>
        </p:nvSpPr>
        <p:spPr>
          <a:xfrm>
            <a:off x="511295" y="706079"/>
            <a:ext cx="8116380" cy="2608621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514350" y="4137536"/>
            <a:ext cx="8115300" cy="5264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24" name="Google Shape;12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>
            <p:ph type="title"/>
          </p:nvPr>
        </p:nvSpPr>
        <p:spPr>
          <a:xfrm>
            <a:off x="514350" y="565149"/>
            <a:ext cx="8115300" cy="210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768350" y="2736850"/>
            <a:ext cx="7597887" cy="7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7" name="Google Shape;127;p24"/>
          <p:cNvSpPr txBox="1"/>
          <p:nvPr>
            <p:ph idx="10" type="dt"/>
          </p:nvPr>
        </p:nvSpPr>
        <p:spPr>
          <a:xfrm>
            <a:off x="5860839" y="285750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1" type="ftr"/>
          </p:nvPr>
        </p:nvSpPr>
        <p:spPr>
          <a:xfrm>
            <a:off x="514350" y="284956"/>
            <a:ext cx="52436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146839" y="285750"/>
            <a:ext cx="48281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1" name="Google Shape;13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type="title"/>
          </p:nvPr>
        </p:nvSpPr>
        <p:spPr>
          <a:xfrm>
            <a:off x="768350" y="565150"/>
            <a:ext cx="7613650" cy="1953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977899" y="2524167"/>
            <a:ext cx="7194552" cy="333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34" name="Google Shape;134;p25"/>
          <p:cNvSpPr txBox="1"/>
          <p:nvPr>
            <p:ph idx="2" type="body"/>
          </p:nvPr>
        </p:nvSpPr>
        <p:spPr>
          <a:xfrm>
            <a:off x="768350" y="2969897"/>
            <a:ext cx="7613650" cy="509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35" name="Google Shape;135;p25"/>
          <p:cNvSpPr txBox="1"/>
          <p:nvPr>
            <p:ph idx="10" type="dt"/>
          </p:nvPr>
        </p:nvSpPr>
        <p:spPr>
          <a:xfrm>
            <a:off x="5860839" y="285750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1" type="ftr"/>
          </p:nvPr>
        </p:nvSpPr>
        <p:spPr>
          <a:xfrm>
            <a:off x="514350" y="284956"/>
            <a:ext cx="52436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8146839" y="285750"/>
            <a:ext cx="48281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100"/>
          </a:p>
        </p:txBody>
      </p:sp>
      <p:sp>
        <p:nvSpPr>
          <p:cNvPr id="139" name="Google Shape;139;p25"/>
          <p:cNvSpPr txBox="1"/>
          <p:nvPr/>
        </p:nvSpPr>
        <p:spPr>
          <a:xfrm>
            <a:off x="8238172" y="2025968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41" name="Google Shape;14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>
            <p:ph type="title"/>
          </p:nvPr>
        </p:nvSpPr>
        <p:spPr>
          <a:xfrm>
            <a:off x="768371" y="843526"/>
            <a:ext cx="7609639" cy="188387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768350" y="2736236"/>
            <a:ext cx="7608490" cy="749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44" name="Google Shape;144;p26"/>
          <p:cNvSpPr txBox="1"/>
          <p:nvPr>
            <p:ph idx="10" type="dt"/>
          </p:nvPr>
        </p:nvSpPr>
        <p:spPr>
          <a:xfrm>
            <a:off x="5860839" y="284162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1" type="ftr"/>
          </p:nvPr>
        </p:nvSpPr>
        <p:spPr>
          <a:xfrm>
            <a:off x="514350" y="284162"/>
            <a:ext cx="52436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8146839" y="285750"/>
            <a:ext cx="48281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2171700" y="571499"/>
            <a:ext cx="6457949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514350" y="1651560"/>
            <a:ext cx="2592324" cy="46299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0" name="Google Shape;150;p27"/>
          <p:cNvSpPr txBox="1"/>
          <p:nvPr>
            <p:ph idx="2" type="body"/>
          </p:nvPr>
        </p:nvSpPr>
        <p:spPr>
          <a:xfrm>
            <a:off x="514349" y="2178424"/>
            <a:ext cx="2592324" cy="2485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51" name="Google Shape;151;p27"/>
          <p:cNvSpPr txBox="1"/>
          <p:nvPr>
            <p:ph idx="3" type="body"/>
          </p:nvPr>
        </p:nvSpPr>
        <p:spPr>
          <a:xfrm>
            <a:off x="3276600" y="1651000"/>
            <a:ext cx="2592324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2" name="Google Shape;152;p27"/>
          <p:cNvSpPr txBox="1"/>
          <p:nvPr>
            <p:ph idx="4" type="body"/>
          </p:nvPr>
        </p:nvSpPr>
        <p:spPr>
          <a:xfrm>
            <a:off x="3275143" y="2178050"/>
            <a:ext cx="2592324" cy="24859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53" name="Google Shape;153;p27"/>
          <p:cNvSpPr txBox="1"/>
          <p:nvPr>
            <p:ph idx="5" type="body"/>
          </p:nvPr>
        </p:nvSpPr>
        <p:spPr>
          <a:xfrm>
            <a:off x="6038850" y="1644650"/>
            <a:ext cx="2592324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4" name="Google Shape;154;p27"/>
          <p:cNvSpPr txBox="1"/>
          <p:nvPr>
            <p:ph idx="6" type="body"/>
          </p:nvPr>
        </p:nvSpPr>
        <p:spPr>
          <a:xfrm>
            <a:off x="6038851" y="2178424"/>
            <a:ext cx="2592324" cy="2485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55" name="Google Shape;155;p27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2171700" y="571500"/>
            <a:ext cx="6457949" cy="971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516464" y="3143250"/>
            <a:ext cx="2588687" cy="51207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1" name="Google Shape;161;p28"/>
          <p:cNvSpPr/>
          <p:nvPr>
            <p:ph idx="2" type="pic"/>
          </p:nvPr>
        </p:nvSpPr>
        <p:spPr>
          <a:xfrm>
            <a:off x="516464" y="1771650"/>
            <a:ext cx="2588687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62" name="Google Shape;162;p28"/>
          <p:cNvSpPr txBox="1"/>
          <p:nvPr>
            <p:ph idx="3" type="body"/>
          </p:nvPr>
        </p:nvSpPr>
        <p:spPr>
          <a:xfrm>
            <a:off x="516464" y="3655323"/>
            <a:ext cx="2588687" cy="100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63" name="Google Shape;163;p28"/>
          <p:cNvSpPr txBox="1"/>
          <p:nvPr>
            <p:ph idx="4" type="body"/>
          </p:nvPr>
        </p:nvSpPr>
        <p:spPr>
          <a:xfrm>
            <a:off x="3280697" y="3143250"/>
            <a:ext cx="2586701" cy="51207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4" name="Google Shape;164;p28"/>
          <p:cNvSpPr/>
          <p:nvPr>
            <p:ph idx="5" type="pic"/>
          </p:nvPr>
        </p:nvSpPr>
        <p:spPr>
          <a:xfrm>
            <a:off x="3280697" y="1771650"/>
            <a:ext cx="2586702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65" name="Google Shape;165;p28"/>
          <p:cNvSpPr txBox="1"/>
          <p:nvPr>
            <p:ph idx="6" type="body"/>
          </p:nvPr>
        </p:nvSpPr>
        <p:spPr>
          <a:xfrm>
            <a:off x="3280698" y="3655322"/>
            <a:ext cx="2586701" cy="100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66" name="Google Shape;166;p28"/>
          <p:cNvSpPr txBox="1"/>
          <p:nvPr>
            <p:ph idx="7" type="body"/>
          </p:nvPr>
        </p:nvSpPr>
        <p:spPr>
          <a:xfrm>
            <a:off x="6037298" y="3143250"/>
            <a:ext cx="2592352" cy="51207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7" name="Google Shape;167;p28"/>
          <p:cNvSpPr/>
          <p:nvPr>
            <p:ph idx="8" type="pic"/>
          </p:nvPr>
        </p:nvSpPr>
        <p:spPr>
          <a:xfrm>
            <a:off x="6037391" y="1771650"/>
            <a:ext cx="2585909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68" name="Google Shape;168;p28"/>
          <p:cNvSpPr txBox="1"/>
          <p:nvPr>
            <p:ph idx="9" type="body"/>
          </p:nvPr>
        </p:nvSpPr>
        <p:spPr>
          <a:xfrm>
            <a:off x="6037298" y="3655321"/>
            <a:ext cx="2589334" cy="100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69" name="Google Shape;169;p28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 rot="5400000">
            <a:off x="3062953" y="-902684"/>
            <a:ext cx="3018094" cy="8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79" name="Google Shape;17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>
            <p:ph type="title"/>
          </p:nvPr>
        </p:nvSpPr>
        <p:spPr>
          <a:xfrm rot="5400000">
            <a:off x="6394450" y="1250949"/>
            <a:ext cx="2927350" cy="154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 rot="5400000">
            <a:off x="2381250" y="-1054100"/>
            <a:ext cx="2927350" cy="61531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10" type="dt"/>
          </p:nvPr>
        </p:nvSpPr>
        <p:spPr>
          <a:xfrm>
            <a:off x="5860839" y="284956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11" type="ftr"/>
          </p:nvPr>
        </p:nvSpPr>
        <p:spPr>
          <a:xfrm>
            <a:off x="514350" y="285750"/>
            <a:ext cx="52436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8146839" y="285750"/>
            <a:ext cx="48281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1028700" y="755150"/>
            <a:ext cx="7086600" cy="21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entury Gothic"/>
              <a:buNone/>
            </a:pPr>
            <a:r>
              <a:rPr lang="en" sz="1200"/>
              <a:t>DATA ANALYSIS BOOTCAMP</a:t>
            </a:r>
            <a:endParaRPr sz="1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entury Gothic"/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entury Gothic"/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entury Gothic"/>
              <a:buNone/>
            </a:pPr>
            <a:r>
              <a:rPr lang="en" sz="1200"/>
              <a:t>PROJECT 3:</a:t>
            </a:r>
            <a:endParaRPr sz="1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entury Gothic"/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entury Gothic"/>
              <a:buNone/>
            </a:pPr>
            <a:br>
              <a:rPr lang="en" sz="1200"/>
            </a:br>
            <a:r>
              <a:rPr lang="en" sz="1200"/>
              <a:t>WORLDWIDE TOBACCO USE AND SMOKING PREVALENCE</a:t>
            </a:r>
            <a:endParaRPr sz="1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entury Gothic"/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entury Gothic"/>
              <a:buNone/>
            </a:pPr>
            <a:r>
              <a:rPr lang="en" sz="1100"/>
              <a:t> </a:t>
            </a:r>
            <a:endParaRPr sz="1100"/>
          </a:p>
        </p:txBody>
      </p:sp>
      <p:sp>
        <p:nvSpPr>
          <p:cNvPr id="190" name="Google Shape;190;p31"/>
          <p:cNvSpPr txBox="1"/>
          <p:nvPr>
            <p:ph idx="1" type="subTitle"/>
          </p:nvPr>
        </p:nvSpPr>
        <p:spPr>
          <a:xfrm>
            <a:off x="1028700" y="3646434"/>
            <a:ext cx="7086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 sz="1100"/>
              <a:t>Team 10:  Ashton Smith, Matt Barlow, Parris Woods, and Jessica Abrams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1266250" y="676149"/>
            <a:ext cx="6457950" cy="96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lang="en" sz="1100"/>
              <a:t>OBJECTIVES</a:t>
            </a:r>
            <a:endParaRPr sz="1100"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841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" sz="1100"/>
              <a:t>To find and analyze data from the World Health Organization on Global Smoking Prevalence, Tobacco use, and Cigarette Prices from 2008-2018</a:t>
            </a:r>
            <a:endParaRPr sz="1100"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1100"/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" sz="1100"/>
              <a:t>To extract, transform, and load the data into an SQL database</a:t>
            </a:r>
            <a:endParaRPr sz="1100"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1100"/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" sz="1100"/>
              <a:t>To build a dashboard that displays smoking data via line graph, bar chart, and  across a world map.</a:t>
            </a:r>
            <a:endParaRPr sz="1100"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1100"/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" sz="1100"/>
              <a:t>To create dropdown menus that will allow the user to visualize smoking statistics by Country </a:t>
            </a:r>
            <a:endParaRPr sz="1100"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514350" y="573280"/>
            <a:ext cx="8115300" cy="96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lang="en" sz="1100"/>
              <a:t>ETL PERFORMANCE</a:t>
            </a:r>
            <a:endParaRPr sz="1100"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514350" y="1645925"/>
            <a:ext cx="59325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2990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9090"/>
              <a:buFont typeface="Century Gothic"/>
              <a:buChar char="•"/>
            </a:pPr>
            <a:r>
              <a:rPr lang="en" sz="1100"/>
              <a:t>Files for each year: 2008, 2010, 2012, 2014, 2016, 2018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90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9090"/>
              <a:buFont typeface="Century Gothic"/>
              <a:buChar char="•"/>
            </a:pPr>
            <a:r>
              <a:rPr lang="en" sz="1100"/>
              <a:t>General cleaning:</a:t>
            </a:r>
            <a:endParaRPr sz="1100"/>
          </a:p>
          <a:p>
            <a:pPr indent="-2990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9090"/>
              <a:buFont typeface="Century Gothic"/>
              <a:buChar char="•"/>
            </a:pPr>
            <a:r>
              <a:rPr lang="en" sz="1100"/>
              <a:t>Appended all six years together, and deleted unnecessary rows</a:t>
            </a:r>
            <a:endParaRPr sz="1100"/>
          </a:p>
          <a:p>
            <a:pPr indent="-2990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9090"/>
              <a:buFont typeface="Century Gothic"/>
              <a:buChar char="•"/>
            </a:pPr>
            <a:r>
              <a:rPr lang="en" sz="1100"/>
              <a:t>Parsed text to have one number for all prevalences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90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9090"/>
              <a:buFont typeface="Century Gothic"/>
              <a:buChar char="•"/>
            </a:pPr>
            <a:r>
              <a:rPr lang="en" sz="1100"/>
              <a:t>Set prices to USD for comparison purposes:</a:t>
            </a:r>
            <a:endParaRPr sz="1100"/>
          </a:p>
          <a:p>
            <a:pPr indent="-2990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9090"/>
              <a:buFont typeface="Century Gothic"/>
              <a:buChar char="•"/>
            </a:pPr>
            <a:r>
              <a:rPr lang="en" sz="1100"/>
              <a:t>Sent 2018 data list of currencies through Currency API to get exchange rates.</a:t>
            </a:r>
            <a:endParaRPr sz="1100"/>
          </a:p>
          <a:p>
            <a:pPr indent="-2990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9090"/>
              <a:buFont typeface="Century Gothic"/>
              <a:buChar char="•"/>
            </a:pPr>
            <a:r>
              <a:rPr lang="en" sz="1100"/>
              <a:t>Merged currency rates onto main data frame and multiplied them by the price to get USD price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90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9090"/>
              <a:buFont typeface="Century Gothic"/>
              <a:buChar char="•"/>
            </a:pPr>
            <a:r>
              <a:rPr lang="en" sz="1100"/>
              <a:t>Getting latitude and longitude</a:t>
            </a:r>
            <a:endParaRPr sz="1100"/>
          </a:p>
          <a:p>
            <a:pPr indent="-2990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9090"/>
              <a:buFont typeface="Century Gothic"/>
              <a:buChar char="•"/>
            </a:pPr>
            <a:r>
              <a:rPr lang="en" sz="1100"/>
              <a:t>sent the country name through the Google Map API to obtain a latitude and longitude to use for the map markers</a:t>
            </a:r>
            <a:endParaRPr sz="1100"/>
          </a:p>
          <a:p>
            <a:pPr indent="-2990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9090"/>
              <a:buFont typeface="Century Gothic"/>
              <a:buChar char="•"/>
            </a:pPr>
            <a:r>
              <a:rPr lang="en" sz="1100"/>
              <a:t>manually fixed countries the Google Maps could not find</a:t>
            </a:r>
            <a:endParaRPr sz="1100"/>
          </a:p>
          <a:p>
            <a:pPr indent="-2990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9090"/>
              <a:buFont typeface="Century Gothic"/>
              <a:buChar char="•"/>
            </a:pPr>
            <a:r>
              <a:rPr lang="en" sz="1100"/>
              <a:t>merged that data frame onto main dataframe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43474" l="39276" r="40377" t="0"/>
          <a:stretch/>
        </p:blipFill>
        <p:spPr>
          <a:xfrm>
            <a:off x="6518975" y="2571750"/>
            <a:ext cx="1443251" cy="20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 rotWithShape="1">
          <a:blip r:embed="rId4">
            <a:alphaModFix/>
          </a:blip>
          <a:srcRect b="0" l="0" r="73591" t="0"/>
          <a:stretch/>
        </p:blipFill>
        <p:spPr>
          <a:xfrm>
            <a:off x="6518975" y="949716"/>
            <a:ext cx="1443251" cy="220948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>
            <a:off x="7962225" y="1802850"/>
            <a:ext cx="793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</a:t>
            </a:r>
            <a:endParaRPr sz="1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514350" y="479486"/>
            <a:ext cx="8115300" cy="96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lang="en" sz="1100"/>
              <a:t>DATABASE / FLASK</a:t>
            </a:r>
            <a:endParaRPr sz="1100"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lt2"/>
                </a:solidFill>
              </a:rPr>
              <a:t>What is Flask?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accent1"/>
                </a:solidFill>
              </a:rPr>
              <a:t>Flask is a web framework, it’s a python module that lets you develop web applications easily.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t/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lt2"/>
                </a:solidFill>
              </a:rPr>
              <a:t>.connected postgres database to the flask server.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lt2"/>
                </a:solidFill>
              </a:rPr>
              <a:t>.Created a route on flask server to create our api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lt2"/>
                </a:solidFill>
              </a:rPr>
              <a:t>.then we created another route on our flask to homepage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lt2"/>
                </a:solidFill>
              </a:rPr>
              <a:t>.we built the schema for postgres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lt2"/>
                </a:solidFill>
              </a:rPr>
              <a:t>.imported our csv, made a connection to the database using flask in our app.py file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lt2"/>
                </a:solidFill>
              </a:rPr>
              <a:t>.then we made a json from the info.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lt2"/>
                </a:solidFill>
              </a:rPr>
              <a:t>.we needed a dictionary per country that had a) the name name and b) a dictionary for each year's worth of data we had for that country.</a:t>
            </a:r>
            <a:endParaRPr sz="1100">
              <a:solidFill>
                <a:schemeClr val="lt2"/>
              </a:solidFill>
            </a:endParaRPr>
          </a:p>
          <a:p>
            <a:pPr indent="-762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4545"/>
              <a:buNone/>
            </a:pPr>
            <a:r>
              <a:t/>
            </a:r>
            <a:endParaRPr sz="1100"/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900" y="-12"/>
            <a:ext cx="27051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2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514350" y="479486"/>
            <a:ext cx="8012705" cy="96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lang="en" sz="1100"/>
              <a:t>GLOBAL MAP</a:t>
            </a:r>
            <a:endParaRPr sz="1100"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Markers for each country 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sized by price (the one chosen by user)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colored by prevalence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pop-up to include country, price, and selected prevalence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Functions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createMap()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this would create the map using the marker arrays passed into it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createMarkers()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this would create the three marker arrays and passed them into the createMap function when called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colorMarkers()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this was a giant if..else.. statement that brings in the prevalence and assigns it to a color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it is called in the createMarkers function to set the color of the markers</a:t>
            </a:r>
            <a:endParaRPr sz="1100"/>
          </a:p>
          <a:p>
            <a:pPr indent="-762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1100"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850" y="1357475"/>
            <a:ext cx="3354374" cy="14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lang="en" sz="1100"/>
              <a:t>DROPDOWN MENUS</a:t>
            </a:r>
            <a:endParaRPr sz="1100"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514350" y="1645919"/>
            <a:ext cx="40005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Char char="●"/>
            </a:pPr>
            <a:r>
              <a:rPr lang="en" sz="1100"/>
              <a:t>Create init() function</a:t>
            </a:r>
            <a:endParaRPr sz="11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200"/>
              <a:buChar char="○"/>
            </a:pPr>
            <a:r>
              <a:rPr lang="en" sz="1100"/>
              <a:t>Read data from API with d3.json</a:t>
            </a:r>
            <a:endParaRPr sz="11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200"/>
              <a:buChar char="○"/>
            </a:pPr>
            <a:r>
              <a:rPr lang="en" sz="1100"/>
              <a:t>Create for loop to push “Country” to empty list</a:t>
            </a:r>
            <a:endParaRPr sz="11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200"/>
              <a:buChar char="○"/>
            </a:pPr>
            <a:r>
              <a:rPr lang="en" sz="1100"/>
              <a:t>Create for loop to append each “Country” to our dropdown selector</a:t>
            </a:r>
            <a:endParaRPr sz="11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200"/>
              <a:buChar char="○"/>
            </a:pPr>
            <a:r>
              <a:rPr lang="en" sz="1100"/>
              <a:t>Call init() and verify dropdown selector contains each “Country”</a:t>
            </a:r>
            <a:endParaRPr sz="1100"/>
          </a:p>
          <a:p>
            <a:pPr indent="-7620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1100"/>
          </a:p>
        </p:txBody>
      </p:sp>
      <p:sp>
        <p:nvSpPr>
          <p:cNvPr id="227" name="Google Shape;227;p36"/>
          <p:cNvSpPr txBox="1"/>
          <p:nvPr>
            <p:ph idx="2" type="body"/>
          </p:nvPr>
        </p:nvSpPr>
        <p:spPr>
          <a:xfrm>
            <a:off x="4629150" y="1645919"/>
            <a:ext cx="4000500" cy="30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150" y="1645925"/>
            <a:ext cx="4000500" cy="30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lang="en" sz="1100"/>
              <a:t>LINE GRAPH / BAR CHART</a:t>
            </a:r>
            <a:endParaRPr sz="1100"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514350" y="1645919"/>
            <a:ext cx="40005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Char char="●"/>
            </a:pPr>
            <a:r>
              <a:rPr lang="en" sz="1100"/>
              <a:t>Create buildCharts() function</a:t>
            </a:r>
            <a:endParaRPr sz="11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200"/>
              <a:buChar char="○"/>
            </a:pPr>
            <a:r>
              <a:rPr lang="en" sz="1100"/>
              <a:t>Create a for loop that matches the “Country” with our argument country</a:t>
            </a:r>
            <a:endParaRPr sz="11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200"/>
              <a:buChar char="○"/>
            </a:pPr>
            <a:r>
              <a:rPr lang="en" sz="1100"/>
              <a:t>Create four empty lists to contain yearly data we need for that “Country”</a:t>
            </a:r>
            <a:endParaRPr sz="11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200"/>
              <a:buChar char="○"/>
            </a:pPr>
            <a:r>
              <a:rPr lang="en" sz="1100"/>
              <a:t>Create our line graph using our filled Year, Cigarette Smoking Prevalence, and Tobacco Use Prevalence lists as x and y variables</a:t>
            </a:r>
            <a:endParaRPr sz="11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200"/>
              <a:buFont typeface="Arial"/>
              <a:buChar char="○"/>
            </a:pPr>
            <a:r>
              <a:rPr lang="en" sz="1100"/>
              <a:t>Create our bar graph by using our Year and PriceUSD lists x and y variables</a:t>
            </a:r>
            <a:endParaRPr sz="1100"/>
          </a:p>
          <a:p>
            <a:pPr indent="-7620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1100"/>
          </a:p>
        </p:txBody>
      </p:sp>
      <p:sp>
        <p:nvSpPr>
          <p:cNvPr id="235" name="Google Shape;235;p37"/>
          <p:cNvSpPr txBox="1"/>
          <p:nvPr>
            <p:ph idx="2" type="body"/>
          </p:nvPr>
        </p:nvSpPr>
        <p:spPr>
          <a:xfrm>
            <a:off x="4629150" y="1645919"/>
            <a:ext cx="4000500" cy="30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150" y="1645925"/>
            <a:ext cx="4000500" cy="30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514350" y="502980"/>
            <a:ext cx="81153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76200" lvl="0" marL="177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" sz="3100"/>
              <a:t>DEMONSTRATION</a:t>
            </a:r>
            <a:endParaRPr sz="1100"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514350" y="1709326"/>
            <a:ext cx="8115300" cy="3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762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lang="en" sz="1100"/>
              <a:t> </a:t>
            </a:r>
            <a:endParaRPr sz="1100"/>
          </a:p>
          <a:p>
            <a:pPr indent="-762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1100"/>
          </a:p>
          <a:p>
            <a:pPr indent="-762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1100"/>
          </a:p>
          <a:p>
            <a:pPr indent="-762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1100"/>
          </a:p>
          <a:p>
            <a:pPr indent="-762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1100"/>
          </a:p>
          <a:p>
            <a:pPr indent="-76200" lvl="0" marL="1778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1100"/>
          </a:p>
          <a:p>
            <a:pPr indent="-76200" lvl="0" marL="1778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1100"/>
          </a:p>
          <a:p>
            <a:pPr indent="-76200" lvl="0" marL="1778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3100"/>
          </a:p>
        </p:txBody>
      </p:sp>
      <p:pic>
        <p:nvPicPr>
          <p:cNvPr id="243" name="Google Shape;2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238" y="1472875"/>
            <a:ext cx="3855526" cy="33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514200" y="573275"/>
            <a:ext cx="81153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00" y="1645925"/>
            <a:ext cx="8115300" cy="29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