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59" r:id="rId5"/>
    <p:sldId id="260" r:id="rId6"/>
    <p:sldId id="266" r:id="rId7"/>
    <p:sldId id="261" r:id="rId8"/>
    <p:sldId id="262" r:id="rId9"/>
    <p:sldId id="265" r:id="rId10"/>
    <p:sldId id="263" r:id="rId11"/>
    <p:sldId id="267"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0613B-0792-4B2E-BB96-4BEFD5E2FE46}" v="31" dt="2018-11-11T05:10:23.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4353" autoAdjust="0"/>
  </p:normalViewPr>
  <p:slideViewPr>
    <p:cSldViewPr snapToGrid="0">
      <p:cViewPr>
        <p:scale>
          <a:sx n="80" d="100"/>
          <a:sy n="80" d="100"/>
        </p:scale>
        <p:origin x="485"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Golden" userId="bf6e041675fc6910" providerId="LiveId" clId="{2450613B-0792-4B2E-BB96-4BEFD5E2FE46}"/>
    <pc:docChg chg="undo custSel addSld delSld modSld">
      <pc:chgData name="Sarah Golden" userId="bf6e041675fc6910" providerId="LiveId" clId="{2450613B-0792-4B2E-BB96-4BEFD5E2FE46}" dt="2018-11-11T05:11:53.419" v="2511" actId="20577"/>
      <pc:docMkLst>
        <pc:docMk/>
      </pc:docMkLst>
      <pc:sldChg chg="delSp">
        <pc:chgData name="Sarah Golden" userId="bf6e041675fc6910" providerId="LiveId" clId="{2450613B-0792-4B2E-BB96-4BEFD5E2FE46}" dt="2018-11-10T22:59:00.037" v="723"/>
        <pc:sldMkLst>
          <pc:docMk/>
          <pc:sldMk cId="993547207" sldId="257"/>
        </pc:sldMkLst>
        <pc:spChg chg="del">
          <ac:chgData name="Sarah Golden" userId="bf6e041675fc6910" providerId="LiveId" clId="{2450613B-0792-4B2E-BB96-4BEFD5E2FE46}" dt="2018-11-10T22:59:00.037" v="723"/>
          <ac:spMkLst>
            <pc:docMk/>
            <pc:sldMk cId="993547207" sldId="257"/>
            <ac:spMk id="3" creationId="{F4F150D2-5018-45D2-A962-47D6387C0101}"/>
          </ac:spMkLst>
        </pc:spChg>
      </pc:sldChg>
      <pc:sldChg chg="addSp delSp modSp">
        <pc:chgData name="Sarah Golden" userId="bf6e041675fc6910" providerId="LiveId" clId="{2450613B-0792-4B2E-BB96-4BEFD5E2FE46}" dt="2018-11-10T17:37:35.162" v="371" actId="14100"/>
        <pc:sldMkLst>
          <pc:docMk/>
          <pc:sldMk cId="4289515496" sldId="258"/>
        </pc:sldMkLst>
        <pc:spChg chg="del">
          <ac:chgData name="Sarah Golden" userId="bf6e041675fc6910" providerId="LiveId" clId="{2450613B-0792-4B2E-BB96-4BEFD5E2FE46}" dt="2018-11-10T17:37:06.099" v="366" actId="931"/>
          <ac:spMkLst>
            <pc:docMk/>
            <pc:sldMk cId="4289515496" sldId="258"/>
            <ac:spMk id="5" creationId="{7F8E0672-0A8D-4F19-832D-4593FBC0BABA}"/>
          </ac:spMkLst>
        </pc:spChg>
        <pc:spChg chg="mod">
          <ac:chgData name="Sarah Golden" userId="bf6e041675fc6910" providerId="LiveId" clId="{2450613B-0792-4B2E-BB96-4BEFD5E2FE46}" dt="2018-11-10T17:35:37.169" v="356" actId="20577"/>
          <ac:spMkLst>
            <pc:docMk/>
            <pc:sldMk cId="4289515496" sldId="258"/>
            <ac:spMk id="6" creationId="{AEF4EE9C-C483-4ED6-9EC3-CBD1984B853C}"/>
          </ac:spMkLst>
        </pc:spChg>
        <pc:picChg chg="add mod">
          <ac:chgData name="Sarah Golden" userId="bf6e041675fc6910" providerId="LiveId" clId="{2450613B-0792-4B2E-BB96-4BEFD5E2FE46}" dt="2018-11-10T17:37:35.162" v="371" actId="14100"/>
          <ac:picMkLst>
            <pc:docMk/>
            <pc:sldMk cId="4289515496" sldId="258"/>
            <ac:picMk id="13" creationId="{054F5559-1BB3-430C-B944-9434661F079D}"/>
          </ac:picMkLst>
        </pc:picChg>
        <pc:inkChg chg="add del">
          <ac:chgData name="Sarah Golden" userId="bf6e041675fc6910" providerId="LiveId" clId="{2450613B-0792-4B2E-BB96-4BEFD5E2FE46}" dt="2018-11-10T17:36:40.042" v="365"/>
          <ac:inkMkLst>
            <pc:docMk/>
            <pc:sldMk cId="4289515496" sldId="258"/>
            <ac:inkMk id="7" creationId="{6DD6B055-DA84-46C0-9BF4-23C2D7C09BA9}"/>
          </ac:inkMkLst>
        </pc:inkChg>
        <pc:inkChg chg="add del">
          <ac:chgData name="Sarah Golden" userId="bf6e041675fc6910" providerId="LiveId" clId="{2450613B-0792-4B2E-BB96-4BEFD5E2FE46}" dt="2018-11-10T17:36:39.645" v="364"/>
          <ac:inkMkLst>
            <pc:docMk/>
            <pc:sldMk cId="4289515496" sldId="258"/>
            <ac:inkMk id="8" creationId="{D0FEF89D-29DD-49F2-A405-054D36C2F6EB}"/>
          </ac:inkMkLst>
        </pc:inkChg>
        <pc:inkChg chg="add del">
          <ac:chgData name="Sarah Golden" userId="bf6e041675fc6910" providerId="LiveId" clId="{2450613B-0792-4B2E-BB96-4BEFD5E2FE46}" dt="2018-11-10T17:36:39.225" v="363"/>
          <ac:inkMkLst>
            <pc:docMk/>
            <pc:sldMk cId="4289515496" sldId="258"/>
            <ac:inkMk id="9" creationId="{368CC630-A3DB-42D6-9FB6-35F252EDF252}"/>
          </ac:inkMkLst>
        </pc:inkChg>
        <pc:inkChg chg="add del">
          <ac:chgData name="Sarah Golden" userId="bf6e041675fc6910" providerId="LiveId" clId="{2450613B-0792-4B2E-BB96-4BEFD5E2FE46}" dt="2018-11-10T17:36:38.837" v="362"/>
          <ac:inkMkLst>
            <pc:docMk/>
            <pc:sldMk cId="4289515496" sldId="258"/>
            <ac:inkMk id="10" creationId="{36112AB0-F29C-4DAB-BFA5-60405464886A}"/>
          </ac:inkMkLst>
        </pc:inkChg>
        <pc:inkChg chg="add">
          <ac:chgData name="Sarah Golden" userId="bf6e041675fc6910" providerId="LiveId" clId="{2450613B-0792-4B2E-BB96-4BEFD5E2FE46}" dt="2018-11-10T17:36:33.449" v="361"/>
          <ac:inkMkLst>
            <pc:docMk/>
            <pc:sldMk cId="4289515496" sldId="258"/>
            <ac:inkMk id="11" creationId="{E44973EF-1DC7-4083-AA74-FCE3F8A53C5C}"/>
          </ac:inkMkLst>
        </pc:inkChg>
      </pc:sldChg>
      <pc:sldChg chg="addSp delSp modSp add modNotesTx">
        <pc:chgData name="Sarah Golden" userId="bf6e041675fc6910" providerId="LiveId" clId="{2450613B-0792-4B2E-BB96-4BEFD5E2FE46}" dt="2018-11-10T18:31:40.810" v="722" actId="20577"/>
        <pc:sldMkLst>
          <pc:docMk/>
          <pc:sldMk cId="300099836" sldId="259"/>
        </pc:sldMkLst>
        <pc:spChg chg="add del mod">
          <ac:chgData name="Sarah Golden" userId="bf6e041675fc6910" providerId="LiveId" clId="{2450613B-0792-4B2E-BB96-4BEFD5E2FE46}" dt="2018-11-10T18:16:00.872" v="638" actId="931"/>
          <ac:spMkLst>
            <pc:docMk/>
            <pc:sldMk cId="300099836" sldId="259"/>
            <ac:spMk id="3" creationId="{BF0E3E10-BCF6-44C7-88C1-EF0F0CDA54D9}"/>
          </ac:spMkLst>
        </pc:spChg>
        <pc:spChg chg="mod">
          <ac:chgData name="Sarah Golden" userId="bf6e041675fc6910" providerId="LiveId" clId="{2450613B-0792-4B2E-BB96-4BEFD5E2FE46}" dt="2018-11-10T17:38:16.606" v="374" actId="20577"/>
          <ac:spMkLst>
            <pc:docMk/>
            <pc:sldMk cId="300099836" sldId="259"/>
            <ac:spMk id="4" creationId="{F874D7C5-EA42-4A4E-911C-81B3933731F9}"/>
          </ac:spMkLst>
        </pc:spChg>
        <pc:spChg chg="mod">
          <ac:chgData name="Sarah Golden" userId="bf6e041675fc6910" providerId="LiveId" clId="{2450613B-0792-4B2E-BB96-4BEFD5E2FE46}" dt="2018-11-10T18:31:40.810" v="722" actId="20577"/>
          <ac:spMkLst>
            <pc:docMk/>
            <pc:sldMk cId="300099836" sldId="259"/>
            <ac:spMk id="6" creationId="{AEF4EE9C-C483-4ED6-9EC3-CBD1984B853C}"/>
          </ac:spMkLst>
        </pc:spChg>
        <pc:picChg chg="add mod">
          <ac:chgData name="Sarah Golden" userId="bf6e041675fc6910" providerId="LiveId" clId="{2450613B-0792-4B2E-BB96-4BEFD5E2FE46}" dt="2018-11-10T18:16:09.398" v="642" actId="1076"/>
          <ac:picMkLst>
            <pc:docMk/>
            <pc:sldMk cId="300099836" sldId="259"/>
            <ac:picMk id="7" creationId="{AB3EFE77-E532-4D12-8F97-6B1143BB3B03}"/>
          </ac:picMkLst>
        </pc:picChg>
        <pc:picChg chg="del">
          <ac:chgData name="Sarah Golden" userId="bf6e041675fc6910" providerId="LiveId" clId="{2450613B-0792-4B2E-BB96-4BEFD5E2FE46}" dt="2018-11-10T17:39:16.065" v="637" actId="478"/>
          <ac:picMkLst>
            <pc:docMk/>
            <pc:sldMk cId="300099836" sldId="259"/>
            <ac:picMk id="13" creationId="{054F5559-1BB3-430C-B944-9434661F079D}"/>
          </ac:picMkLst>
        </pc:picChg>
        <pc:inkChg chg="add del">
          <ac:chgData name="Sarah Golden" userId="bf6e041675fc6910" providerId="LiveId" clId="{2450613B-0792-4B2E-BB96-4BEFD5E2FE46}" dt="2018-11-10T18:17:11.620" v="649"/>
          <ac:inkMkLst>
            <pc:docMk/>
            <pc:sldMk cId="300099836" sldId="259"/>
            <ac:inkMk id="8" creationId="{E960D0F5-CC32-4BC2-A7F4-CE7C82A3423A}"/>
          </ac:inkMkLst>
        </pc:inkChg>
        <pc:inkChg chg="add del">
          <ac:chgData name="Sarah Golden" userId="bf6e041675fc6910" providerId="LiveId" clId="{2450613B-0792-4B2E-BB96-4BEFD5E2FE46}" dt="2018-11-10T18:17:11.074" v="648"/>
          <ac:inkMkLst>
            <pc:docMk/>
            <pc:sldMk cId="300099836" sldId="259"/>
            <ac:inkMk id="9" creationId="{3A956BC6-153D-4C08-B19F-EAE2A6303947}"/>
          </ac:inkMkLst>
        </pc:inkChg>
        <pc:inkChg chg="add del">
          <ac:chgData name="Sarah Golden" userId="bf6e041675fc6910" providerId="LiveId" clId="{2450613B-0792-4B2E-BB96-4BEFD5E2FE46}" dt="2018-11-10T18:17:10.217" v="647"/>
          <ac:inkMkLst>
            <pc:docMk/>
            <pc:sldMk cId="300099836" sldId="259"/>
            <ac:inkMk id="10" creationId="{4A5E55A6-9095-47DE-A48B-DAA1A8C40992}"/>
          </ac:inkMkLst>
        </pc:inkChg>
        <pc:inkChg chg="add">
          <ac:chgData name="Sarah Golden" userId="bf6e041675fc6910" providerId="LiveId" clId="{2450613B-0792-4B2E-BB96-4BEFD5E2FE46}" dt="2018-11-10T18:17:08.652" v="646"/>
          <ac:inkMkLst>
            <pc:docMk/>
            <pc:sldMk cId="300099836" sldId="259"/>
            <ac:inkMk id="11" creationId="{92FA1F5F-6EEA-4C79-8A39-98AB2AA6B9AA}"/>
          </ac:inkMkLst>
        </pc:inkChg>
      </pc:sldChg>
      <pc:sldChg chg="addSp delSp modSp add modNotesTx">
        <pc:chgData name="Sarah Golden" userId="bf6e041675fc6910" providerId="LiveId" clId="{2450613B-0792-4B2E-BB96-4BEFD5E2FE46}" dt="2018-11-11T05:11:53.419" v="2511" actId="20577"/>
        <pc:sldMkLst>
          <pc:docMk/>
          <pc:sldMk cId="1681317068" sldId="260"/>
        </pc:sldMkLst>
        <pc:spChg chg="add del mod">
          <ac:chgData name="Sarah Golden" userId="bf6e041675fc6910" providerId="LiveId" clId="{2450613B-0792-4B2E-BB96-4BEFD5E2FE46}" dt="2018-11-11T05:09:54.900" v="2309" actId="931"/>
          <ac:spMkLst>
            <pc:docMk/>
            <pc:sldMk cId="1681317068" sldId="260"/>
            <ac:spMk id="3" creationId="{86F26D16-3188-4851-B635-EFBDEEB61970}"/>
          </ac:spMkLst>
        </pc:spChg>
        <pc:spChg chg="mod">
          <ac:chgData name="Sarah Golden" userId="bf6e041675fc6910" providerId="LiveId" clId="{2450613B-0792-4B2E-BB96-4BEFD5E2FE46}" dt="2018-11-10T22:59:19.592" v="726" actId="20577"/>
          <ac:spMkLst>
            <pc:docMk/>
            <pc:sldMk cId="1681317068" sldId="260"/>
            <ac:spMk id="4" creationId="{F874D7C5-EA42-4A4E-911C-81B3933731F9}"/>
          </ac:spMkLst>
        </pc:spChg>
        <pc:spChg chg="mod">
          <ac:chgData name="Sarah Golden" userId="bf6e041675fc6910" providerId="LiveId" clId="{2450613B-0792-4B2E-BB96-4BEFD5E2FE46}" dt="2018-11-11T05:11:53.419" v="2511" actId="20577"/>
          <ac:spMkLst>
            <pc:docMk/>
            <pc:sldMk cId="1681317068" sldId="260"/>
            <ac:spMk id="6" creationId="{AEF4EE9C-C483-4ED6-9EC3-CBD1984B853C}"/>
          </ac:spMkLst>
        </pc:spChg>
        <pc:picChg chg="del">
          <ac:chgData name="Sarah Golden" userId="bf6e041675fc6910" providerId="LiveId" clId="{2450613B-0792-4B2E-BB96-4BEFD5E2FE46}" dt="2018-11-10T23:00:12.998" v="804" actId="478"/>
          <ac:picMkLst>
            <pc:docMk/>
            <pc:sldMk cId="1681317068" sldId="260"/>
            <ac:picMk id="7" creationId="{AB3EFE77-E532-4D12-8F97-6B1143BB3B03}"/>
          </ac:picMkLst>
        </pc:picChg>
        <pc:picChg chg="add mod">
          <ac:chgData name="Sarah Golden" userId="bf6e041675fc6910" providerId="LiveId" clId="{2450613B-0792-4B2E-BB96-4BEFD5E2FE46}" dt="2018-11-11T05:10:03.506" v="2312" actId="1076"/>
          <ac:picMkLst>
            <pc:docMk/>
            <pc:sldMk cId="1681317068" sldId="260"/>
            <ac:picMk id="8" creationId="{C5433791-A7D1-454E-B492-331DE9742500}"/>
          </ac:picMkLst>
        </pc:picChg>
        <pc:picChg chg="add mod">
          <ac:chgData name="Sarah Golden" userId="bf6e041675fc6910" providerId="LiveId" clId="{2450613B-0792-4B2E-BB96-4BEFD5E2FE46}" dt="2018-11-11T05:10:32.778" v="2315" actId="14100"/>
          <ac:picMkLst>
            <pc:docMk/>
            <pc:sldMk cId="1681317068" sldId="260"/>
            <ac:picMk id="10" creationId="{CA383395-7DEB-4203-BBDD-705BA3C9E8BD}"/>
          </ac:picMkLst>
        </pc:picChg>
      </pc:sldChg>
      <pc:sldChg chg="add del">
        <pc:chgData name="Sarah Golden" userId="bf6e041675fc6910" providerId="LiveId" clId="{2450613B-0792-4B2E-BB96-4BEFD5E2FE46}" dt="2018-11-11T02:23:01.585" v="806" actId="2696"/>
        <pc:sldMkLst>
          <pc:docMk/>
          <pc:sldMk cId="26521234" sldId="261"/>
        </pc:sldMkLst>
      </pc:sldChg>
      <pc:sldChg chg="modSp add">
        <pc:chgData name="Sarah Golden" userId="bf6e041675fc6910" providerId="LiveId" clId="{2450613B-0792-4B2E-BB96-4BEFD5E2FE46}" dt="2018-11-11T02:23:09.221" v="809" actId="20577"/>
        <pc:sldMkLst>
          <pc:docMk/>
          <pc:sldMk cId="1507216465" sldId="261"/>
        </pc:sldMkLst>
        <pc:spChg chg="mod">
          <ac:chgData name="Sarah Golden" userId="bf6e041675fc6910" providerId="LiveId" clId="{2450613B-0792-4B2E-BB96-4BEFD5E2FE46}" dt="2018-11-11T02:23:09.221" v="809" actId="20577"/>
          <ac:spMkLst>
            <pc:docMk/>
            <pc:sldMk cId="1507216465" sldId="261"/>
            <ac:spMk id="2" creationId="{143E9D1A-E79E-4391-9C44-1AED2C013523}"/>
          </ac:spMkLst>
        </pc:spChg>
      </pc:sldChg>
      <pc:sldChg chg="addSp delSp modSp add modNotesTx">
        <pc:chgData name="Sarah Golden" userId="bf6e041675fc6910" providerId="LiveId" clId="{2450613B-0792-4B2E-BB96-4BEFD5E2FE46}" dt="2018-11-11T02:47:52.959" v="1379" actId="20577"/>
        <pc:sldMkLst>
          <pc:docMk/>
          <pc:sldMk cId="3515593113" sldId="262"/>
        </pc:sldMkLst>
        <pc:spChg chg="del">
          <ac:chgData name="Sarah Golden" userId="bf6e041675fc6910" providerId="LiveId" clId="{2450613B-0792-4B2E-BB96-4BEFD5E2FE46}" dt="2018-11-11T02:36:59.004" v="841" actId="931"/>
          <ac:spMkLst>
            <pc:docMk/>
            <pc:sldMk cId="3515593113" sldId="262"/>
            <ac:spMk id="3" creationId="{86F26D16-3188-4851-B635-EFBDEEB61970}"/>
          </ac:spMkLst>
        </pc:spChg>
        <pc:spChg chg="mod">
          <ac:chgData name="Sarah Golden" userId="bf6e041675fc6910" providerId="LiveId" clId="{2450613B-0792-4B2E-BB96-4BEFD5E2FE46}" dt="2018-11-11T02:23:44.816" v="816" actId="20577"/>
          <ac:spMkLst>
            <pc:docMk/>
            <pc:sldMk cId="3515593113" sldId="262"/>
            <ac:spMk id="4" creationId="{F874D7C5-EA42-4A4E-911C-81B3933731F9}"/>
          </ac:spMkLst>
        </pc:spChg>
        <pc:spChg chg="mod">
          <ac:chgData name="Sarah Golden" userId="bf6e041675fc6910" providerId="LiveId" clId="{2450613B-0792-4B2E-BB96-4BEFD5E2FE46}" dt="2018-11-11T02:47:52.959" v="1379" actId="20577"/>
          <ac:spMkLst>
            <pc:docMk/>
            <pc:sldMk cId="3515593113" sldId="262"/>
            <ac:spMk id="6" creationId="{AEF4EE9C-C483-4ED6-9EC3-CBD1984B853C}"/>
          </ac:spMkLst>
        </pc:spChg>
        <pc:picChg chg="add mod">
          <ac:chgData name="Sarah Golden" userId="bf6e041675fc6910" providerId="LiveId" clId="{2450613B-0792-4B2E-BB96-4BEFD5E2FE46}" dt="2018-11-11T02:41:00.649" v="845" actId="1076"/>
          <ac:picMkLst>
            <pc:docMk/>
            <pc:sldMk cId="3515593113" sldId="262"/>
            <ac:picMk id="5" creationId="{AE50D416-7953-4E6E-A70F-7F7523BFBC87}"/>
          </ac:picMkLst>
        </pc:picChg>
        <pc:picChg chg="add mod">
          <ac:chgData name="Sarah Golden" userId="bf6e041675fc6910" providerId="LiveId" clId="{2450613B-0792-4B2E-BB96-4BEFD5E2FE46}" dt="2018-11-11T02:47:31.055" v="1332" actId="14100"/>
          <ac:picMkLst>
            <pc:docMk/>
            <pc:sldMk cId="3515593113" sldId="262"/>
            <ac:picMk id="8" creationId="{519A531C-8777-489A-BC77-794B02BD5B12}"/>
          </ac:picMkLst>
        </pc:picChg>
      </pc:sldChg>
      <pc:sldChg chg="addSp delSp modSp add modNotesTx">
        <pc:chgData name="Sarah Golden" userId="bf6e041675fc6910" providerId="LiveId" clId="{2450613B-0792-4B2E-BB96-4BEFD5E2FE46}" dt="2018-11-11T04:41:43.750" v="1895" actId="20577"/>
        <pc:sldMkLst>
          <pc:docMk/>
          <pc:sldMk cId="1961352370" sldId="263"/>
        </pc:sldMkLst>
        <pc:spChg chg="del">
          <ac:chgData name="Sarah Golden" userId="bf6e041675fc6910" providerId="LiveId" clId="{2450613B-0792-4B2E-BB96-4BEFD5E2FE46}" dt="2018-11-11T04:38:55.912" v="1524" actId="931"/>
          <ac:spMkLst>
            <pc:docMk/>
            <pc:sldMk cId="1961352370" sldId="263"/>
            <ac:spMk id="3" creationId="{86F26D16-3188-4851-B635-EFBDEEB61970}"/>
          </ac:spMkLst>
        </pc:spChg>
        <pc:spChg chg="mod">
          <ac:chgData name="Sarah Golden" userId="bf6e041675fc6910" providerId="LiveId" clId="{2450613B-0792-4B2E-BB96-4BEFD5E2FE46}" dt="2018-11-11T02:24:31.997" v="830" actId="20577"/>
          <ac:spMkLst>
            <pc:docMk/>
            <pc:sldMk cId="1961352370" sldId="263"/>
            <ac:spMk id="4" creationId="{F874D7C5-EA42-4A4E-911C-81B3933731F9}"/>
          </ac:spMkLst>
        </pc:spChg>
        <pc:spChg chg="mod">
          <ac:chgData name="Sarah Golden" userId="bf6e041675fc6910" providerId="LiveId" clId="{2450613B-0792-4B2E-BB96-4BEFD5E2FE46}" dt="2018-11-11T04:41:43.750" v="1895" actId="20577"/>
          <ac:spMkLst>
            <pc:docMk/>
            <pc:sldMk cId="1961352370" sldId="263"/>
            <ac:spMk id="6" creationId="{AEF4EE9C-C483-4ED6-9EC3-CBD1984B853C}"/>
          </ac:spMkLst>
        </pc:spChg>
        <pc:picChg chg="add mod">
          <ac:chgData name="Sarah Golden" userId="bf6e041675fc6910" providerId="LiveId" clId="{2450613B-0792-4B2E-BB96-4BEFD5E2FE46}" dt="2018-11-11T04:39:01.469" v="1526" actId="14100"/>
          <ac:picMkLst>
            <pc:docMk/>
            <pc:sldMk cId="1961352370" sldId="263"/>
            <ac:picMk id="5" creationId="{9BD05CF3-FBB0-4820-8ECE-CF7AFCB57A95}"/>
          </ac:picMkLst>
        </pc:picChg>
      </pc:sldChg>
      <pc:sldChg chg="addSp delSp modSp add modNotesTx">
        <pc:chgData name="Sarah Golden" userId="bf6e041675fc6910" providerId="LiveId" clId="{2450613B-0792-4B2E-BB96-4BEFD5E2FE46}" dt="2018-11-11T04:57:47.997" v="2196" actId="20577"/>
        <pc:sldMkLst>
          <pc:docMk/>
          <pc:sldMk cId="3610995905" sldId="264"/>
        </pc:sldMkLst>
        <pc:spChg chg="del">
          <ac:chgData name="Sarah Golden" userId="bf6e041675fc6910" providerId="LiveId" clId="{2450613B-0792-4B2E-BB96-4BEFD5E2FE46}" dt="2018-11-11T04:55:08.561" v="1896" actId="931"/>
          <ac:spMkLst>
            <pc:docMk/>
            <pc:sldMk cId="3610995905" sldId="264"/>
            <ac:spMk id="3" creationId="{86F26D16-3188-4851-B635-EFBDEEB61970}"/>
          </ac:spMkLst>
        </pc:spChg>
        <pc:spChg chg="mod">
          <ac:chgData name="Sarah Golden" userId="bf6e041675fc6910" providerId="LiveId" clId="{2450613B-0792-4B2E-BB96-4BEFD5E2FE46}" dt="2018-11-11T02:24:51.957" v="836" actId="20577"/>
          <ac:spMkLst>
            <pc:docMk/>
            <pc:sldMk cId="3610995905" sldId="264"/>
            <ac:spMk id="4" creationId="{F874D7C5-EA42-4A4E-911C-81B3933731F9}"/>
          </ac:spMkLst>
        </pc:spChg>
        <pc:spChg chg="mod">
          <ac:chgData name="Sarah Golden" userId="bf6e041675fc6910" providerId="LiveId" clId="{2450613B-0792-4B2E-BB96-4BEFD5E2FE46}" dt="2018-11-11T04:57:47.997" v="2196" actId="20577"/>
          <ac:spMkLst>
            <pc:docMk/>
            <pc:sldMk cId="3610995905" sldId="264"/>
            <ac:spMk id="6" creationId="{AEF4EE9C-C483-4ED6-9EC3-CBD1984B853C}"/>
          </ac:spMkLst>
        </pc:spChg>
        <pc:picChg chg="add mod">
          <ac:chgData name="Sarah Golden" userId="bf6e041675fc6910" providerId="LiveId" clId="{2450613B-0792-4B2E-BB96-4BEFD5E2FE46}" dt="2018-11-11T04:55:16.906" v="1898" actId="14100"/>
          <ac:picMkLst>
            <pc:docMk/>
            <pc:sldMk cId="3610995905" sldId="264"/>
            <ac:picMk id="5" creationId="{BE2760CB-5345-4074-9743-B9C9C2274EE2}"/>
          </ac:picMkLst>
        </pc:picChg>
      </pc:sldChg>
      <pc:sldChg chg="addSp delSp modSp add">
        <pc:chgData name="Sarah Golden" userId="bf6e041675fc6910" providerId="LiveId" clId="{2450613B-0792-4B2E-BB96-4BEFD5E2FE46}" dt="2018-11-11T03:03:10.350" v="1523" actId="20577"/>
        <pc:sldMkLst>
          <pc:docMk/>
          <pc:sldMk cId="3056419718" sldId="265"/>
        </pc:sldMkLst>
        <pc:spChg chg="add del mod">
          <ac:chgData name="Sarah Golden" userId="bf6e041675fc6910" providerId="LiveId" clId="{2450613B-0792-4B2E-BB96-4BEFD5E2FE46}" dt="2018-11-11T03:00:48.477" v="1415" actId="931"/>
          <ac:spMkLst>
            <pc:docMk/>
            <pc:sldMk cId="3056419718" sldId="265"/>
            <ac:spMk id="3" creationId="{E54FDCDD-9B32-4BED-A719-DB41F9530F3A}"/>
          </ac:spMkLst>
        </pc:spChg>
        <pc:spChg chg="mod">
          <ac:chgData name="Sarah Golden" userId="bf6e041675fc6910" providerId="LiveId" clId="{2450613B-0792-4B2E-BB96-4BEFD5E2FE46}" dt="2018-11-11T02:57:47.739" v="1388" actId="20577"/>
          <ac:spMkLst>
            <pc:docMk/>
            <pc:sldMk cId="3056419718" sldId="265"/>
            <ac:spMk id="4" creationId="{F874D7C5-EA42-4A4E-911C-81B3933731F9}"/>
          </ac:spMkLst>
        </pc:spChg>
        <pc:spChg chg="mod">
          <ac:chgData name="Sarah Golden" userId="bf6e041675fc6910" providerId="LiveId" clId="{2450613B-0792-4B2E-BB96-4BEFD5E2FE46}" dt="2018-11-11T03:03:10.350" v="1523" actId="20577"/>
          <ac:spMkLst>
            <pc:docMk/>
            <pc:sldMk cId="3056419718" sldId="265"/>
            <ac:spMk id="6" creationId="{AEF4EE9C-C483-4ED6-9EC3-CBD1984B853C}"/>
          </ac:spMkLst>
        </pc:spChg>
        <pc:picChg chg="del">
          <ac:chgData name="Sarah Golden" userId="bf6e041675fc6910" providerId="LiveId" clId="{2450613B-0792-4B2E-BB96-4BEFD5E2FE46}" dt="2018-11-11T02:59:43.194" v="1389" actId="478"/>
          <ac:picMkLst>
            <pc:docMk/>
            <pc:sldMk cId="3056419718" sldId="265"/>
            <ac:picMk id="5" creationId="{AE50D416-7953-4E6E-A70F-7F7523BFBC87}"/>
          </ac:picMkLst>
        </pc:picChg>
        <pc:picChg chg="del">
          <ac:chgData name="Sarah Golden" userId="bf6e041675fc6910" providerId="LiveId" clId="{2450613B-0792-4B2E-BB96-4BEFD5E2FE46}" dt="2018-11-11T02:59:46.360" v="1390" actId="478"/>
          <ac:picMkLst>
            <pc:docMk/>
            <pc:sldMk cId="3056419718" sldId="265"/>
            <ac:picMk id="8" creationId="{519A531C-8777-489A-BC77-794B02BD5B12}"/>
          </ac:picMkLst>
        </pc:picChg>
        <pc:picChg chg="add mod">
          <ac:chgData name="Sarah Golden" userId="bf6e041675fc6910" providerId="LiveId" clId="{2450613B-0792-4B2E-BB96-4BEFD5E2FE46}" dt="2018-11-11T03:01:01.030" v="1418" actId="1076"/>
          <ac:picMkLst>
            <pc:docMk/>
            <pc:sldMk cId="3056419718" sldId="265"/>
            <ac:picMk id="9" creationId="{91E95D7B-17BA-4723-9087-537D849B76E1}"/>
          </ac:picMkLst>
        </pc:picChg>
        <pc:picChg chg="add del mod">
          <ac:chgData name="Sarah Golden" userId="bf6e041675fc6910" providerId="LiveId" clId="{2450613B-0792-4B2E-BB96-4BEFD5E2FE46}" dt="2018-11-11T03:01:12.198" v="1420" actId="931"/>
          <ac:picMkLst>
            <pc:docMk/>
            <pc:sldMk cId="3056419718" sldId="265"/>
            <ac:picMk id="11" creationId="{8941E16C-B378-4716-A030-97FB3722246F}"/>
          </ac:picMkLst>
        </pc:picChg>
        <pc:picChg chg="add del mod">
          <ac:chgData name="Sarah Golden" userId="bf6e041675fc6910" providerId="LiveId" clId="{2450613B-0792-4B2E-BB96-4BEFD5E2FE46}" dt="2018-11-11T03:01:38.861" v="1422" actId="931"/>
          <ac:picMkLst>
            <pc:docMk/>
            <pc:sldMk cId="3056419718" sldId="265"/>
            <ac:picMk id="13" creationId="{786B7936-EC7E-4000-AD5B-5051813DE96F}"/>
          </ac:picMkLst>
        </pc:picChg>
        <pc:picChg chg="add mod">
          <ac:chgData name="Sarah Golden" userId="bf6e041675fc6910" providerId="LiveId" clId="{2450613B-0792-4B2E-BB96-4BEFD5E2FE46}" dt="2018-11-11T03:02:06.231" v="1427" actId="14100"/>
          <ac:picMkLst>
            <pc:docMk/>
            <pc:sldMk cId="3056419718" sldId="265"/>
            <ac:picMk id="15" creationId="{C239D2C9-2763-4E33-ACF4-959C21F558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5FF24-5DCD-43E0-8295-F5F2CEA7FB05}" type="datetimeFigureOut">
              <a:rPr lang="en-US" smtClean="0"/>
              <a:t>11/12/2018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AA29B-767D-4EA5-A371-67F6CA07287B}" type="slidenum">
              <a:rPr lang="en-US" smtClean="0"/>
              <a:t>‹#›</a:t>
            </a:fld>
            <a:endParaRPr lang="en-US"/>
          </a:p>
        </p:txBody>
      </p:sp>
    </p:spTree>
    <p:extLst>
      <p:ext uri="{BB962C8B-B14F-4D97-AF65-F5344CB8AC3E}">
        <p14:creationId xmlns:p14="http://schemas.microsoft.com/office/powerpoint/2010/main" val="256812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Fit a two-way ANOVA model including </a:t>
            </a:r>
            <a:r>
              <a:rPr lang="en-US" sz="1200" b="1" i="0" u="none" strike="noStrike" kern="1200" baseline="0" dirty="0">
                <a:solidFill>
                  <a:schemeClr val="tx1"/>
                </a:solidFill>
                <a:latin typeface="+mn-lt"/>
                <a:ea typeface="+mn-ea"/>
                <a:cs typeface="+mn-cs"/>
              </a:rPr>
              <a:t>sex </a:t>
            </a:r>
            <a:r>
              <a:rPr lang="en-US" sz="1200" b="0" i="0" u="none" strike="noStrike" kern="1200" baseline="0" dirty="0">
                <a:solidFill>
                  <a:schemeClr val="tx1"/>
                </a:solidFill>
                <a:latin typeface="+mn-lt"/>
                <a:ea typeface="+mn-ea"/>
                <a:cs typeface="+mn-cs"/>
              </a:rPr>
              <a:t>(F, M) and </a:t>
            </a:r>
            <a:r>
              <a:rPr lang="en-US" sz="1200" b="1" i="0" u="none" strike="noStrike" kern="1200" baseline="0" dirty="0">
                <a:solidFill>
                  <a:schemeClr val="tx1"/>
                </a:solidFill>
                <a:latin typeface="+mn-lt"/>
                <a:ea typeface="+mn-ea"/>
                <a:cs typeface="+mn-cs"/>
              </a:rPr>
              <a:t>rank </a:t>
            </a:r>
            <a:r>
              <a:rPr lang="en-US" sz="1200" b="0" i="0" u="none" strike="noStrike" kern="1200" baseline="0" dirty="0">
                <a:solidFill>
                  <a:schemeClr val="tx1"/>
                </a:solidFill>
                <a:latin typeface="+mn-lt"/>
                <a:ea typeface="+mn-ea"/>
                <a:cs typeface="+mn-cs"/>
              </a:rPr>
              <a:t>(Assistant, Associate) the interaction term. Comment on significance of the model and variation explained. What do the Type I and Type III sums of squares tell us about significance of effects? Is the interaction between </a:t>
            </a:r>
            <a:r>
              <a:rPr lang="en-US" sz="1200" b="1" i="0" u="none" strike="noStrike" kern="1200" baseline="0" dirty="0">
                <a:solidFill>
                  <a:schemeClr val="tx1"/>
                </a:solidFill>
                <a:latin typeface="+mn-lt"/>
                <a:ea typeface="+mn-ea"/>
                <a:cs typeface="+mn-cs"/>
              </a:rPr>
              <a:t>sex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rank </a:t>
            </a:r>
            <a:r>
              <a:rPr lang="en-US" sz="1200" b="0" i="0" u="none" strike="noStrike" kern="1200" baseline="0" dirty="0">
                <a:solidFill>
                  <a:schemeClr val="tx1"/>
                </a:solidFill>
                <a:latin typeface="+mn-lt"/>
                <a:ea typeface="+mn-ea"/>
                <a:cs typeface="+mn-cs"/>
              </a:rPr>
              <a:t>significant? </a:t>
            </a:r>
          </a:p>
          <a:p>
            <a:endParaRPr lang="en-US" dirty="0"/>
          </a:p>
        </p:txBody>
      </p:sp>
      <p:sp>
        <p:nvSpPr>
          <p:cNvPr id="4" name="Slide Number Placeholder 3"/>
          <p:cNvSpPr>
            <a:spLocks noGrp="1"/>
          </p:cNvSpPr>
          <p:nvPr>
            <p:ph type="sldNum" sz="quarter" idx="5"/>
          </p:nvPr>
        </p:nvSpPr>
        <p:spPr/>
        <p:txBody>
          <a:bodyPr/>
          <a:lstStyle/>
          <a:p>
            <a:fld id="{095AA29B-767D-4EA5-A371-67F6CA07287B}" type="slidenum">
              <a:rPr lang="en-US" smtClean="0"/>
              <a:t>3</a:t>
            </a:fld>
            <a:endParaRPr lang="en-US"/>
          </a:p>
        </p:txBody>
      </p:sp>
    </p:spTree>
    <p:extLst>
      <p:ext uri="{BB962C8B-B14F-4D97-AF65-F5344CB8AC3E}">
        <p14:creationId xmlns:p14="http://schemas.microsoft.com/office/powerpoint/2010/main" val="646117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Comment on any significant group differences through post-hoc test. What does this tell us about fuel efficiency differences across </a:t>
            </a:r>
            <a:r>
              <a:rPr lang="en-US" sz="1200" b="1" i="0" u="none" strike="noStrike" kern="1200" baseline="0" dirty="0">
                <a:solidFill>
                  <a:schemeClr val="tx1"/>
                </a:solidFill>
                <a:latin typeface="+mn-lt"/>
                <a:ea typeface="+mn-ea"/>
                <a:cs typeface="+mn-cs"/>
              </a:rPr>
              <a:t>cylinders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origin</a:t>
            </a:r>
            <a:r>
              <a:rPr lang="en-US" sz="1200" b="0" i="0" u="none" strike="noStrike" kern="1200" baseline="0" dirty="0">
                <a:solidFill>
                  <a:schemeClr val="tx1"/>
                </a:solidFill>
                <a:latin typeface="+mn-lt"/>
                <a:ea typeface="+mn-ea"/>
                <a:cs typeface="+mn-cs"/>
              </a:rPr>
              <a:t>, or </a:t>
            </a:r>
            <a:r>
              <a:rPr lang="en-US" sz="1200" b="1" i="0" u="none" strike="noStrike" kern="1200" baseline="0" dirty="0">
                <a:solidFill>
                  <a:schemeClr val="tx1"/>
                </a:solidFill>
                <a:latin typeface="+mn-lt"/>
                <a:ea typeface="+mn-ea"/>
                <a:cs typeface="+mn-cs"/>
              </a:rPr>
              <a:t>type </a:t>
            </a:r>
            <a:r>
              <a:rPr lang="en-US" sz="1200" b="0" i="0" u="none" strike="noStrike" kern="1200" baseline="0" dirty="0">
                <a:solidFill>
                  <a:schemeClr val="tx1"/>
                </a:solidFill>
                <a:latin typeface="+mn-lt"/>
                <a:ea typeface="+mn-ea"/>
                <a:cs typeface="+mn-cs"/>
              </a:rPr>
              <a:t>groups? See Hint in Exercise 1.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13</a:t>
            </a:fld>
            <a:endParaRPr lang="en-US"/>
          </a:p>
        </p:txBody>
      </p:sp>
    </p:spTree>
    <p:extLst>
      <p:ext uri="{BB962C8B-B14F-4D97-AF65-F5344CB8AC3E}">
        <p14:creationId xmlns:p14="http://schemas.microsoft.com/office/powerpoint/2010/main" val="65933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Refit the model without the interaction term. Comment on significance of the model and variation explained. Report and interpret the Type I and Type III tests of the main effects. Are the main effects of </a:t>
            </a:r>
            <a:r>
              <a:rPr lang="en-US" sz="1200" b="1" i="0" u="none" strike="noStrike" kern="1200" baseline="0" dirty="0">
                <a:solidFill>
                  <a:schemeClr val="tx1"/>
                </a:solidFill>
                <a:latin typeface="+mn-lt"/>
                <a:ea typeface="+mn-ea"/>
                <a:cs typeface="+mn-cs"/>
              </a:rPr>
              <a:t>rank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sex </a:t>
            </a:r>
            <a:r>
              <a:rPr lang="en-US" sz="1200" b="0" i="0" u="none" strike="noStrike" kern="1200" baseline="0" dirty="0">
                <a:solidFill>
                  <a:schemeClr val="tx1"/>
                </a:solidFill>
                <a:latin typeface="+mn-lt"/>
                <a:ea typeface="+mn-ea"/>
                <a:cs typeface="+mn-cs"/>
              </a:rPr>
              <a:t>significant?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4</a:t>
            </a:fld>
            <a:endParaRPr lang="en-US"/>
          </a:p>
        </p:txBody>
      </p:sp>
    </p:spTree>
    <p:extLst>
      <p:ext uri="{BB962C8B-B14F-4D97-AF65-F5344CB8AC3E}">
        <p14:creationId xmlns:p14="http://schemas.microsoft.com/office/powerpoint/2010/main" val="266261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Choose a final model based on your results from parts (a) and (b). State the differences in </a:t>
            </a:r>
            <a:r>
              <a:rPr lang="en-US" sz="1200" b="1" i="0" u="none" strike="noStrike" kern="1200" baseline="0" dirty="0">
                <a:solidFill>
                  <a:schemeClr val="tx1"/>
                </a:solidFill>
                <a:latin typeface="+mn-lt"/>
                <a:ea typeface="+mn-ea"/>
                <a:cs typeface="+mn-cs"/>
              </a:rPr>
              <a:t>salary </a:t>
            </a:r>
            <a:r>
              <a:rPr lang="en-US" sz="1200" b="0" i="0" u="none" strike="noStrike" kern="1200" baseline="0" dirty="0">
                <a:solidFill>
                  <a:schemeClr val="tx1"/>
                </a:solidFill>
                <a:latin typeface="+mn-lt"/>
                <a:ea typeface="+mn-ea"/>
                <a:cs typeface="+mn-cs"/>
              </a:rPr>
              <a:t>across different main effect groups and interaction (if included) between them. Obtain model diagnostics to validate your assumptions.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5</a:t>
            </a:fld>
            <a:endParaRPr lang="en-US"/>
          </a:p>
        </p:txBody>
      </p:sp>
    </p:spTree>
    <p:extLst>
      <p:ext uri="{BB962C8B-B14F-4D97-AF65-F5344CB8AC3E}">
        <p14:creationId xmlns:p14="http://schemas.microsoft.com/office/powerpoint/2010/main" val="184182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Choose a final model based on your results from parts (a) and (b). State the differences in </a:t>
            </a:r>
            <a:r>
              <a:rPr lang="en-US" sz="1200" b="1" i="0" u="none" strike="noStrike" kern="1200" baseline="0" dirty="0">
                <a:solidFill>
                  <a:schemeClr val="tx1"/>
                </a:solidFill>
                <a:latin typeface="+mn-lt"/>
                <a:ea typeface="+mn-ea"/>
                <a:cs typeface="+mn-cs"/>
              </a:rPr>
              <a:t>salary </a:t>
            </a:r>
            <a:r>
              <a:rPr lang="en-US" sz="1200" b="0" i="0" u="none" strike="noStrike" kern="1200" baseline="0" dirty="0">
                <a:solidFill>
                  <a:schemeClr val="tx1"/>
                </a:solidFill>
                <a:latin typeface="+mn-lt"/>
                <a:ea typeface="+mn-ea"/>
                <a:cs typeface="+mn-cs"/>
              </a:rPr>
              <a:t>across different main effect groups and interaction (if included) between them. Obtain model diagnostics to validate your assumptions.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6</a:t>
            </a:fld>
            <a:endParaRPr lang="en-US"/>
          </a:p>
        </p:txBody>
      </p:sp>
    </p:spTree>
    <p:extLst>
      <p:ext uri="{BB962C8B-B14F-4D97-AF65-F5344CB8AC3E}">
        <p14:creationId xmlns:p14="http://schemas.microsoft.com/office/powerpoint/2010/main" val="190475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Start with a three-way main effects ANOVA and choose the best main effects ANOVA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as a function of </a:t>
            </a:r>
            <a:r>
              <a:rPr lang="en-US" sz="1200" b="1" i="0" u="none" strike="noStrike" kern="1200" baseline="0" dirty="0">
                <a:solidFill>
                  <a:schemeClr val="tx1"/>
                </a:solidFill>
                <a:latin typeface="+mn-lt"/>
                <a:ea typeface="+mn-ea"/>
                <a:cs typeface="+mn-cs"/>
              </a:rPr>
              <a:t>cylinders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origin</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type </a:t>
            </a:r>
            <a:r>
              <a:rPr lang="en-US" sz="1200" b="0" i="0" u="none" strike="noStrike" kern="1200" baseline="0" dirty="0">
                <a:solidFill>
                  <a:schemeClr val="tx1"/>
                </a:solidFill>
                <a:latin typeface="+mn-lt"/>
                <a:ea typeface="+mn-ea"/>
                <a:cs typeface="+mn-cs"/>
              </a:rPr>
              <a:t>for the cars in this set. Comment on which terms should be kept in 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why based on Type 3 SS. For the model with just the predictors you decide to keep, comment on the significance of the model and of the terms in the model and comment on how much variation in highway fuel efficiency the model describes.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8</a:t>
            </a:fld>
            <a:endParaRPr lang="en-US"/>
          </a:p>
        </p:txBody>
      </p:sp>
    </p:spTree>
    <p:extLst>
      <p:ext uri="{BB962C8B-B14F-4D97-AF65-F5344CB8AC3E}">
        <p14:creationId xmlns:p14="http://schemas.microsoft.com/office/powerpoint/2010/main" val="268100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Start with a three-way main effects ANOVA and choose the best main effects ANOVA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as a function of </a:t>
            </a:r>
            <a:r>
              <a:rPr lang="en-US" sz="1200" b="1" i="0" u="none" strike="noStrike" kern="1200" baseline="0" dirty="0">
                <a:solidFill>
                  <a:schemeClr val="tx1"/>
                </a:solidFill>
                <a:latin typeface="+mn-lt"/>
                <a:ea typeface="+mn-ea"/>
                <a:cs typeface="+mn-cs"/>
              </a:rPr>
              <a:t>cylinders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origin</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type </a:t>
            </a:r>
            <a:r>
              <a:rPr lang="en-US" sz="1200" b="0" i="0" u="none" strike="noStrike" kern="1200" baseline="0" dirty="0">
                <a:solidFill>
                  <a:schemeClr val="tx1"/>
                </a:solidFill>
                <a:latin typeface="+mn-lt"/>
                <a:ea typeface="+mn-ea"/>
                <a:cs typeface="+mn-cs"/>
              </a:rPr>
              <a:t>for the cars in this set. Comment on which terms should be kept in 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why based on Type 3 SS. For the model with just the predictors you decide to keep, comment on the significance of the model and of the terms in the model and comment on how much variation in highway fuel efficiency the model describes.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9</a:t>
            </a:fld>
            <a:endParaRPr lang="en-US"/>
          </a:p>
        </p:txBody>
      </p:sp>
    </p:spTree>
    <p:extLst>
      <p:ext uri="{BB962C8B-B14F-4D97-AF65-F5344CB8AC3E}">
        <p14:creationId xmlns:p14="http://schemas.microsoft.com/office/powerpoint/2010/main" val="411163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Starting with main effects chosen in part (a), find your best ANOVA model by adding in any additional interaction terms that will significantly improve the model. For your final model, comment on significance of the model and the individual terms in the model, variation explained by the model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10</a:t>
            </a:fld>
            <a:endParaRPr lang="en-US"/>
          </a:p>
        </p:txBody>
      </p:sp>
    </p:spTree>
    <p:extLst>
      <p:ext uri="{BB962C8B-B14F-4D97-AF65-F5344CB8AC3E}">
        <p14:creationId xmlns:p14="http://schemas.microsoft.com/office/powerpoint/2010/main" val="358022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Starting with main effects chosen in part (a), find your best ANOVA model by adding in any additional interaction terms that will significantly improve the model. For your final model, comment on significance of the model and the individual terms in the model, variation explained by the model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11</a:t>
            </a:fld>
            <a:endParaRPr lang="en-US"/>
          </a:p>
        </p:txBody>
      </p:sp>
    </p:spTree>
    <p:extLst>
      <p:ext uri="{BB962C8B-B14F-4D97-AF65-F5344CB8AC3E}">
        <p14:creationId xmlns:p14="http://schemas.microsoft.com/office/powerpoint/2010/main" val="292237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Comment on any significant group differences through post-hoc test. What does this tell us about fuel efficiency differences across </a:t>
            </a:r>
            <a:r>
              <a:rPr lang="en-US" sz="1200" b="1" i="0" u="none" strike="noStrike" kern="1200" baseline="0" dirty="0">
                <a:solidFill>
                  <a:schemeClr val="tx1"/>
                </a:solidFill>
                <a:latin typeface="+mn-lt"/>
                <a:ea typeface="+mn-ea"/>
                <a:cs typeface="+mn-cs"/>
              </a:rPr>
              <a:t>cylinders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origin</a:t>
            </a:r>
            <a:r>
              <a:rPr lang="en-US" sz="1200" b="0" i="0" u="none" strike="noStrike" kern="1200" baseline="0" dirty="0">
                <a:solidFill>
                  <a:schemeClr val="tx1"/>
                </a:solidFill>
                <a:latin typeface="+mn-lt"/>
                <a:ea typeface="+mn-ea"/>
                <a:cs typeface="+mn-cs"/>
              </a:rPr>
              <a:t>, or </a:t>
            </a:r>
            <a:r>
              <a:rPr lang="en-US" sz="1200" b="1" i="0" u="none" strike="noStrike" kern="1200" baseline="0" dirty="0">
                <a:solidFill>
                  <a:schemeClr val="tx1"/>
                </a:solidFill>
                <a:latin typeface="+mn-lt"/>
                <a:ea typeface="+mn-ea"/>
                <a:cs typeface="+mn-cs"/>
              </a:rPr>
              <a:t>type </a:t>
            </a:r>
            <a:r>
              <a:rPr lang="en-US" sz="1200" b="0" i="0" u="none" strike="noStrike" kern="1200" baseline="0" dirty="0">
                <a:solidFill>
                  <a:schemeClr val="tx1"/>
                </a:solidFill>
                <a:latin typeface="+mn-lt"/>
                <a:ea typeface="+mn-ea"/>
                <a:cs typeface="+mn-cs"/>
              </a:rPr>
              <a:t>groups? See Hint in Exercise 1.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12</a:t>
            </a:fld>
            <a:endParaRPr lang="en-US"/>
          </a:p>
        </p:txBody>
      </p:sp>
    </p:spTree>
    <p:extLst>
      <p:ext uri="{BB962C8B-B14F-4D97-AF65-F5344CB8AC3E}">
        <p14:creationId xmlns:p14="http://schemas.microsoft.com/office/powerpoint/2010/main" val="299777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75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36790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179441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20896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25B6B9-2836-4A29-8735-904A6C5290AF}"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25B6B9-2836-4A29-8735-904A6C5290AF}"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6557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25B6B9-2836-4A29-8735-904A6C5290AF}"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126374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25B6B9-2836-4A29-8735-904A6C5290AF}"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84803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25B6B9-2836-4A29-8735-904A6C5290AF}" type="datetimeFigureOut">
              <a:rPr lang="en-US" smtClean="0"/>
              <a:t>11/12/2018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101823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25B6B9-2836-4A29-8735-904A6C5290AF}" type="datetimeFigureOut">
              <a:rPr lang="en-US" smtClean="0"/>
              <a:t>11/12/2018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26161D-FEAC-43F7-B051-22DDFD1A2C6B}" type="slidenum">
              <a:rPr lang="en-US" smtClean="0"/>
              <a:t>‹#›</a:t>
            </a:fld>
            <a:endParaRPr lang="en-US"/>
          </a:p>
        </p:txBody>
      </p:sp>
    </p:spTree>
    <p:extLst>
      <p:ext uri="{BB962C8B-B14F-4D97-AF65-F5344CB8AC3E}">
        <p14:creationId xmlns:p14="http://schemas.microsoft.com/office/powerpoint/2010/main" val="56839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25B6B9-2836-4A29-8735-904A6C5290AF}"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384275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25B6B9-2836-4A29-8735-904A6C5290AF}" type="datetimeFigureOut">
              <a:rPr lang="en-US" smtClean="0"/>
              <a:t>11/12/2018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26161D-FEAC-43F7-B051-22DDFD1A2C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86638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238C72-049B-481B-96C2-39DF49C3A564}"/>
              </a:ext>
            </a:extLst>
          </p:cNvPr>
          <p:cNvSpPr>
            <a:spLocks noGrp="1"/>
          </p:cNvSpPr>
          <p:nvPr>
            <p:ph type="ctrTitle"/>
          </p:nvPr>
        </p:nvSpPr>
        <p:spPr/>
        <p:txBody>
          <a:bodyPr/>
          <a:lstStyle/>
          <a:p>
            <a:r>
              <a:rPr lang="en-US" dirty="0"/>
              <a:t>Homework 2</a:t>
            </a:r>
          </a:p>
        </p:txBody>
      </p:sp>
      <p:sp>
        <p:nvSpPr>
          <p:cNvPr id="3" name="Subtitle 2">
            <a:extLst>
              <a:ext uri="{FF2B5EF4-FFF2-40B4-BE49-F238E27FC236}">
                <a16:creationId xmlns="" xmlns:a16="http://schemas.microsoft.com/office/drawing/2014/main" id="{A47EED29-4B68-4F81-85A5-5AE6E7D8E7DA}"/>
              </a:ext>
            </a:extLst>
          </p:cNvPr>
          <p:cNvSpPr>
            <a:spLocks noGrp="1"/>
          </p:cNvSpPr>
          <p:nvPr>
            <p:ph type="subTitle" idx="1"/>
          </p:nvPr>
        </p:nvSpPr>
        <p:spPr>
          <a:xfrm>
            <a:off x="1097280" y="4401521"/>
            <a:ext cx="10058400" cy="1143000"/>
          </a:xfrm>
        </p:spPr>
        <p:txBody>
          <a:bodyPr/>
          <a:lstStyle/>
          <a:p>
            <a:r>
              <a:rPr lang="en-US" dirty="0"/>
              <a:t>Sarah </a:t>
            </a:r>
            <a:r>
              <a:rPr lang="en-US" dirty="0" smtClean="0"/>
              <a:t>Golden</a:t>
            </a:r>
          </a:p>
          <a:p>
            <a:r>
              <a:rPr lang="en-US" dirty="0" smtClean="0"/>
              <a:t>Quinn McIntire</a:t>
            </a:r>
            <a:endParaRPr lang="en-US" dirty="0"/>
          </a:p>
        </p:txBody>
      </p:sp>
      <p:sp>
        <p:nvSpPr>
          <p:cNvPr id="4" name="TextBox 3">
            <a:extLst>
              <a:ext uri="{FF2B5EF4-FFF2-40B4-BE49-F238E27FC236}">
                <a16:creationId xmlns="" xmlns:a16="http://schemas.microsoft.com/office/drawing/2014/main" id="{02D56A4F-1546-4FD9-8D84-1DE06DA47D8D}"/>
              </a:ext>
            </a:extLst>
          </p:cNvPr>
          <p:cNvSpPr txBox="1"/>
          <p:nvPr/>
        </p:nvSpPr>
        <p:spPr>
          <a:xfrm>
            <a:off x="1097280" y="5544521"/>
            <a:ext cx="1828800" cy="338554"/>
          </a:xfrm>
          <a:prstGeom prst="rect">
            <a:avLst/>
          </a:prstGeom>
          <a:noFill/>
        </p:spPr>
        <p:txBody>
          <a:bodyPr wrap="square" rtlCol="0">
            <a:spAutoFit/>
          </a:bodyPr>
          <a:lstStyle/>
          <a:p>
            <a:r>
              <a:rPr lang="en-US" sz="1600" kern="1200" dirty="0" smtClean="0">
                <a:solidFill>
                  <a:schemeClr val="tx1"/>
                </a:solidFill>
                <a:latin typeface="+mj-lt"/>
                <a:ea typeface="+mn-ea"/>
                <a:cs typeface="+mn-cs"/>
              </a:rPr>
              <a:t>Combined </a:t>
            </a:r>
            <a:r>
              <a:rPr lang="en-US" sz="1600" kern="1200" dirty="0">
                <a:solidFill>
                  <a:schemeClr val="tx1"/>
                </a:solidFill>
                <a:latin typeface="+mj-lt"/>
                <a:ea typeface="+mn-ea"/>
                <a:cs typeface="+mn-cs"/>
              </a:rPr>
              <a:t>Work</a:t>
            </a:r>
          </a:p>
        </p:txBody>
      </p:sp>
    </p:spTree>
    <p:extLst>
      <p:ext uri="{BB962C8B-B14F-4D97-AF65-F5344CB8AC3E}">
        <p14:creationId xmlns:p14="http://schemas.microsoft.com/office/powerpoint/2010/main" val="28525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2.b)</a:t>
            </a:r>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When the interaction between cylinders and type is added to the model, it reveals that the interaction between these variables is significant, with a small p Value of 0.0047.</a:t>
            </a:r>
          </a:p>
          <a:p>
            <a:r>
              <a:rPr lang="en-US" dirty="0"/>
              <a:t>The model is useful because the p Value is very small (&lt;.0001).  The R-Square shows that about 48.1% of the variance can be explained by the mode.</a:t>
            </a:r>
          </a:p>
        </p:txBody>
      </p:sp>
      <p:pic>
        <p:nvPicPr>
          <p:cNvPr id="5" name="Content Placeholder 4">
            <a:extLst>
              <a:ext uri="{FF2B5EF4-FFF2-40B4-BE49-F238E27FC236}">
                <a16:creationId xmlns="" xmlns:a16="http://schemas.microsoft.com/office/drawing/2014/main" id="{9BD05CF3-FBB0-4820-8ECE-CF7AFCB57A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95714" y="1065006"/>
            <a:ext cx="6963910" cy="4425433"/>
          </a:xfrm>
        </p:spPr>
      </p:pic>
    </p:spTree>
    <p:extLst>
      <p:ext uri="{BB962C8B-B14F-4D97-AF65-F5344CB8AC3E}">
        <p14:creationId xmlns:p14="http://schemas.microsoft.com/office/powerpoint/2010/main" val="196135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2.b</a:t>
            </a:r>
            <a:r>
              <a:rPr lang="en-US" dirty="0" smtClean="0"/>
              <a:t>)</a:t>
            </a:r>
            <a:br>
              <a:rPr lang="en-US" dirty="0" smtClean="0"/>
            </a:br>
            <a:r>
              <a:rPr lang="en-US" dirty="0" smtClean="0"/>
              <a:t>(cont.)</a:t>
            </a:r>
            <a:endParaRPr lang="en-US" dirty="0"/>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After adding this </a:t>
            </a:r>
            <a:r>
              <a:rPr lang="en-US" dirty="0" smtClean="0"/>
              <a:t>interaction between Type*Cylinders, </a:t>
            </a:r>
            <a:r>
              <a:rPr lang="en-US" dirty="0"/>
              <a:t>the effect of car type is 2.829 MPG and the effect of cylinders is 3.774MPG, improving the accuracy of the model.</a:t>
            </a:r>
          </a:p>
        </p:txBody>
      </p:sp>
      <p:graphicFrame>
        <p:nvGraphicFramePr>
          <p:cNvPr id="3" name="Table 2"/>
          <p:cNvGraphicFramePr>
            <a:graphicFrameLocks noGrp="1"/>
          </p:cNvGraphicFramePr>
          <p:nvPr>
            <p:extLst>
              <p:ext uri="{D42A27DB-BD31-4B8C-83A1-F6EECF244321}">
                <p14:modId xmlns:p14="http://schemas.microsoft.com/office/powerpoint/2010/main" val="2226819730"/>
              </p:ext>
            </p:extLst>
          </p:nvPr>
        </p:nvGraphicFramePr>
        <p:xfrm>
          <a:off x="4378718" y="903957"/>
          <a:ext cx="2947241" cy="717552"/>
        </p:xfrm>
        <a:graphic>
          <a:graphicData uri="http://schemas.openxmlformats.org/drawingml/2006/table">
            <a:tbl>
              <a:tblPr>
                <a:tableStyleId>{5C22544A-7EE6-4342-B048-85BDC9FD1C3A}</a:tableStyleId>
              </a:tblPr>
              <a:tblGrid>
                <a:gridCol w="597284"/>
                <a:gridCol w="908431"/>
                <a:gridCol w="1441526"/>
              </a:tblGrid>
              <a:tr h="0">
                <a:tc rowSpan="2">
                  <a:txBody>
                    <a:bodyPr/>
                    <a:lstStyle/>
                    <a:p>
                      <a:pPr marL="0" marR="0">
                        <a:lnSpc>
                          <a:spcPct val="107000"/>
                        </a:lnSpc>
                        <a:spcBef>
                          <a:spcPts val="300"/>
                        </a:spcBef>
                        <a:spcAft>
                          <a:spcPts val="300"/>
                        </a:spcAft>
                      </a:pPr>
                      <a:r>
                        <a:rPr lang="en-US" sz="1100">
                          <a:effectLst/>
                        </a:rPr>
                        <a: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rowSpan="2">
                  <a:txBody>
                    <a:bodyPr/>
                    <a:lstStyle/>
                    <a:p>
                      <a:pPr marL="0" marR="0" algn="r">
                        <a:lnSpc>
                          <a:spcPct val="107000"/>
                        </a:lnSpc>
                        <a:spcBef>
                          <a:spcPts val="300"/>
                        </a:spcBef>
                        <a:spcAft>
                          <a:spcPts val="300"/>
                        </a:spcAft>
                      </a:pPr>
                      <a:r>
                        <a:rPr lang="en-US" sz="1100">
                          <a:effectLst/>
                        </a:rPr>
                        <a:t>MPG_Highway LSMEAN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ctr">
                        <a:lnSpc>
                          <a:spcPct val="107000"/>
                        </a:lnSpc>
                        <a:spcBef>
                          <a:spcPts val="300"/>
                        </a:spcBef>
                        <a:spcAft>
                          <a:spcPts val="300"/>
                        </a:spcAft>
                      </a:pPr>
                      <a:r>
                        <a:rPr lang="en-US" sz="1100">
                          <a:effectLst/>
                        </a:rPr>
                        <a:t>H0:LSMean1=LSMean2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r>
              <a:tr h="0">
                <a:tc vMerge="1">
                  <a:txBody>
                    <a:bodyPr/>
                    <a:lstStyle/>
                    <a:p>
                      <a:endParaRPr lang="en-US"/>
                    </a:p>
                  </a:txBody>
                  <a:tcPr/>
                </a:tc>
                <a:tc vMerge="1">
                  <a:txBody>
                    <a:bodyPr/>
                    <a:lstStyle/>
                    <a:p>
                      <a:endParaRPr lang="en-US"/>
                    </a:p>
                  </a:txBody>
                  <a:tcPr/>
                </a:tc>
                <a:tc>
                  <a:txBody>
                    <a:bodyPr/>
                    <a:lstStyle/>
                    <a:p>
                      <a:pPr marL="0" marR="0" algn="r">
                        <a:lnSpc>
                          <a:spcPct val="107000"/>
                        </a:lnSpc>
                        <a:spcBef>
                          <a:spcPts val="300"/>
                        </a:spcBef>
                        <a:spcAft>
                          <a:spcPts val="300"/>
                        </a:spcAft>
                      </a:pPr>
                      <a:r>
                        <a:rPr lang="en-US" sz="1100">
                          <a:effectLst/>
                        </a:rPr>
                        <a:t>Pr &gt; |t|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r>
              <a:tr h="0">
                <a:tc>
                  <a:txBody>
                    <a:bodyPr/>
                    <a:lstStyle/>
                    <a:p>
                      <a:pPr marL="0" marR="0">
                        <a:lnSpc>
                          <a:spcPct val="107000"/>
                        </a:lnSpc>
                        <a:spcBef>
                          <a:spcPts val="300"/>
                        </a:spcBef>
                        <a:spcAft>
                          <a:spcPts val="300"/>
                        </a:spcAft>
                      </a:pPr>
                      <a:r>
                        <a:rPr lang="en-US" sz="1100">
                          <a:effectLst/>
                        </a:rPr>
                        <a:t>Sedan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30.0163983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100">
                          <a:effectLst/>
                        </a:rPr>
                        <a:t>Sports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27.1875000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92689215"/>
              </p:ext>
            </p:extLst>
          </p:nvPr>
        </p:nvGraphicFramePr>
        <p:xfrm>
          <a:off x="4378718" y="1842173"/>
          <a:ext cx="2769870" cy="717551"/>
        </p:xfrm>
        <a:graphic>
          <a:graphicData uri="http://schemas.openxmlformats.org/drawingml/2006/table">
            <a:tbl>
              <a:tblPr>
                <a:tableStyleId>{5C22544A-7EE6-4342-B048-85BDC9FD1C3A}</a:tableStyleId>
              </a:tblPr>
              <a:tblGrid>
                <a:gridCol w="481330"/>
                <a:gridCol w="1028700"/>
                <a:gridCol w="629920"/>
                <a:gridCol w="629920"/>
              </a:tblGrid>
              <a:tr h="0">
                <a:tc>
                  <a:txBody>
                    <a:bodyPr/>
                    <a:lstStyle/>
                    <a:p>
                      <a:pPr marL="0" marR="0">
                        <a:lnSpc>
                          <a:spcPct val="107000"/>
                        </a:lnSpc>
                        <a:spcBef>
                          <a:spcPts val="300"/>
                        </a:spcBef>
                        <a:spcAft>
                          <a:spcPts val="300"/>
                        </a:spcAft>
                      </a:pPr>
                      <a:r>
                        <a:rPr lang="en-US" sz="1100">
                          <a:effectLst/>
                        </a:rPr>
                        <a: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MPG_Highway LSMEAN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gridSpan="2">
                  <a:txBody>
                    <a:bodyPr/>
                    <a:lstStyle/>
                    <a:p>
                      <a:pPr marL="0" marR="0" algn="ctr">
                        <a:lnSpc>
                          <a:spcPct val="107000"/>
                        </a:lnSpc>
                        <a:spcBef>
                          <a:spcPts val="300"/>
                        </a:spcBef>
                        <a:spcAft>
                          <a:spcPts val="300"/>
                        </a:spcAft>
                      </a:pPr>
                      <a:r>
                        <a:rPr lang="en-US" sz="1100">
                          <a:effectLst/>
                        </a:rPr>
                        <a:t>95% Confidence Limits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hMerge="1">
                  <a:txBody>
                    <a:bodyPr/>
                    <a:lstStyle/>
                    <a:p>
                      <a:endParaRPr lang="en-US"/>
                    </a:p>
                  </a:txBody>
                  <a:tcPr/>
                </a:tc>
              </a:tr>
              <a:tr h="0">
                <a:tc>
                  <a:txBody>
                    <a:bodyPr/>
                    <a:lstStyle/>
                    <a:p>
                      <a:pPr marL="0" marR="0">
                        <a:lnSpc>
                          <a:spcPct val="107000"/>
                        </a:lnSpc>
                        <a:spcBef>
                          <a:spcPts val="300"/>
                        </a:spcBef>
                        <a:spcAft>
                          <a:spcPts val="300"/>
                        </a:spcAft>
                      </a:pPr>
                      <a:r>
                        <a:rPr lang="en-US" sz="1100">
                          <a:effectLst/>
                        </a:rPr>
                        <a:t>Sedan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30.016398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29.523025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30.509772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100">
                          <a:effectLst/>
                        </a:rPr>
                        <a:t>Sports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27.187500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25.609814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28.765186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2724003"/>
              </p:ext>
            </p:extLst>
          </p:nvPr>
        </p:nvGraphicFramePr>
        <p:xfrm>
          <a:off x="4378718" y="2756575"/>
          <a:ext cx="2600325" cy="896939"/>
        </p:xfrm>
        <a:graphic>
          <a:graphicData uri="http://schemas.openxmlformats.org/drawingml/2006/table">
            <a:tbl>
              <a:tblPr>
                <a:tableStyleId>{5C22544A-7EE6-4342-B048-85BDC9FD1C3A}</a:tableStyleId>
              </a:tblPr>
              <a:tblGrid>
                <a:gridCol w="183515"/>
                <a:gridCol w="177165"/>
                <a:gridCol w="713105"/>
                <a:gridCol w="763270"/>
                <a:gridCol w="763270"/>
              </a:tblGrid>
              <a:tr h="0">
                <a:tc gridSpan="5">
                  <a:txBody>
                    <a:bodyPr/>
                    <a:lstStyle/>
                    <a:p>
                      <a:pPr marL="0" marR="0" algn="ctr">
                        <a:lnSpc>
                          <a:spcPct val="107000"/>
                        </a:lnSpc>
                        <a:spcBef>
                          <a:spcPts val="300"/>
                        </a:spcBef>
                        <a:spcAft>
                          <a:spcPts val="300"/>
                        </a:spcAft>
                      </a:pPr>
                      <a:r>
                        <a:rPr lang="en-US" sz="1100">
                          <a:effectLst/>
                        </a:rPr>
                        <a:t>Least Squares Means for Effect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r">
                        <a:lnSpc>
                          <a:spcPct val="107000"/>
                        </a:lnSpc>
                        <a:spcBef>
                          <a:spcPts val="300"/>
                        </a:spcBef>
                        <a:spcAft>
                          <a:spcPts val="300"/>
                        </a:spcAft>
                      </a:pPr>
                      <a:r>
                        <a:rPr lang="en-US" sz="11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Difference Between Means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gridSpan="2">
                  <a:txBody>
                    <a:bodyPr/>
                    <a:lstStyle/>
                    <a:p>
                      <a:pPr marL="0" marR="0" algn="ctr">
                        <a:lnSpc>
                          <a:spcPct val="107000"/>
                        </a:lnSpc>
                        <a:spcBef>
                          <a:spcPts val="300"/>
                        </a:spcBef>
                        <a:spcAft>
                          <a:spcPts val="300"/>
                        </a:spcAft>
                      </a:pPr>
                      <a:r>
                        <a:rPr lang="en-US" sz="1100">
                          <a:effectLst/>
                        </a:rPr>
                        <a:t>Simultaneous 95% Confidence Limits for LSMean(i)-LSMean(j)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hMerge="1">
                  <a:txBody>
                    <a:bodyPr/>
                    <a:lstStyle/>
                    <a:p>
                      <a:endParaRPr lang="en-US"/>
                    </a:p>
                  </a:txBody>
                  <a:tcPr/>
                </a:tc>
              </a:tr>
              <a:tr h="0">
                <a:tc>
                  <a:txBody>
                    <a:bodyPr/>
                    <a:lstStyle/>
                    <a:p>
                      <a:pPr marL="0" marR="0" algn="r">
                        <a:lnSpc>
                          <a:spcPct val="107000"/>
                        </a:lnSpc>
                        <a:spcBef>
                          <a:spcPts val="300"/>
                        </a:spcBef>
                        <a:spcAft>
                          <a:spcPts val="30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highlight>
                            <a:srgbClr val="FFFF00"/>
                          </a:highlight>
                        </a:rPr>
                        <a:t>2.828898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1.175867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4.481930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34743082"/>
              </p:ext>
            </p:extLst>
          </p:nvPr>
        </p:nvGraphicFramePr>
        <p:xfrm>
          <a:off x="7788892" y="927771"/>
          <a:ext cx="3302242" cy="717552"/>
        </p:xfrm>
        <a:graphic>
          <a:graphicData uri="http://schemas.openxmlformats.org/drawingml/2006/table">
            <a:tbl>
              <a:tblPr>
                <a:tableStyleId>{5C22544A-7EE6-4342-B048-85BDC9FD1C3A}</a:tableStyleId>
              </a:tblPr>
              <a:tblGrid>
                <a:gridCol w="687554"/>
                <a:gridCol w="1087102"/>
                <a:gridCol w="1527586"/>
              </a:tblGrid>
              <a:tr h="0">
                <a:tc rowSpan="2">
                  <a:txBody>
                    <a:bodyPr/>
                    <a:lstStyle/>
                    <a:p>
                      <a:pPr marL="0" marR="0">
                        <a:lnSpc>
                          <a:spcPct val="107000"/>
                        </a:lnSpc>
                        <a:spcBef>
                          <a:spcPts val="300"/>
                        </a:spcBef>
                        <a:spcAft>
                          <a:spcPts val="300"/>
                        </a:spcAft>
                      </a:pPr>
                      <a:r>
                        <a:rPr lang="en-US" sz="1100">
                          <a:effectLst/>
                        </a:rPr>
                        <a:t>Cylinders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rowSpan="2">
                  <a:txBody>
                    <a:bodyPr/>
                    <a:lstStyle/>
                    <a:p>
                      <a:pPr marL="0" marR="0" algn="r">
                        <a:lnSpc>
                          <a:spcPct val="107000"/>
                        </a:lnSpc>
                        <a:spcBef>
                          <a:spcPts val="300"/>
                        </a:spcBef>
                        <a:spcAft>
                          <a:spcPts val="300"/>
                        </a:spcAft>
                      </a:pPr>
                      <a:r>
                        <a:rPr lang="en-US" sz="1100">
                          <a:effectLst/>
                        </a:rPr>
                        <a:t>MPG_Highway LSMEAN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ctr">
                        <a:lnSpc>
                          <a:spcPct val="107000"/>
                        </a:lnSpc>
                        <a:spcBef>
                          <a:spcPts val="300"/>
                        </a:spcBef>
                        <a:spcAft>
                          <a:spcPts val="300"/>
                        </a:spcAft>
                      </a:pPr>
                      <a:r>
                        <a:rPr lang="en-US" sz="1100">
                          <a:effectLst/>
                        </a:rPr>
                        <a:t>H0:LSMean1=LSMean2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r>
              <a:tr h="0">
                <a:tc vMerge="1">
                  <a:txBody>
                    <a:bodyPr/>
                    <a:lstStyle/>
                    <a:p>
                      <a:endParaRPr lang="en-US"/>
                    </a:p>
                  </a:txBody>
                  <a:tcPr/>
                </a:tc>
                <a:tc vMerge="1">
                  <a:txBody>
                    <a:bodyPr/>
                    <a:lstStyle/>
                    <a:p>
                      <a:endParaRPr lang="en-US"/>
                    </a:p>
                  </a:txBody>
                  <a:tcPr/>
                </a:tc>
                <a:tc>
                  <a:txBody>
                    <a:bodyPr/>
                    <a:lstStyle/>
                    <a:p>
                      <a:pPr marL="0" marR="0" algn="r">
                        <a:lnSpc>
                          <a:spcPct val="107000"/>
                        </a:lnSpc>
                        <a:spcBef>
                          <a:spcPts val="300"/>
                        </a:spcBef>
                        <a:spcAft>
                          <a:spcPts val="300"/>
                        </a:spcAft>
                      </a:pPr>
                      <a:r>
                        <a:rPr lang="en-US" sz="1100">
                          <a:effectLst/>
                        </a:rPr>
                        <a:t>Pr &gt; |t|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r>
              <a:tr h="0">
                <a:tc>
                  <a:txBody>
                    <a:bodyPr/>
                    <a:lstStyle/>
                    <a:p>
                      <a:pPr marL="0" marR="0">
                        <a:lnSpc>
                          <a:spcPct val="107000"/>
                        </a:lnSpc>
                        <a:spcBef>
                          <a:spcPts val="300"/>
                        </a:spcBef>
                        <a:spcAft>
                          <a:spcPts val="30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30.4887821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26.7151163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75156902"/>
              </p:ext>
            </p:extLst>
          </p:nvPr>
        </p:nvGraphicFramePr>
        <p:xfrm>
          <a:off x="7788892" y="1842173"/>
          <a:ext cx="2967990" cy="717551"/>
        </p:xfrm>
        <a:graphic>
          <a:graphicData uri="http://schemas.openxmlformats.org/drawingml/2006/table">
            <a:tbl>
              <a:tblPr>
                <a:tableStyleId>{5C22544A-7EE6-4342-B048-85BDC9FD1C3A}</a:tableStyleId>
              </a:tblPr>
              <a:tblGrid>
                <a:gridCol w="679450"/>
                <a:gridCol w="1028700"/>
                <a:gridCol w="629920"/>
                <a:gridCol w="629920"/>
              </a:tblGrid>
              <a:tr h="0">
                <a:tc>
                  <a:txBody>
                    <a:bodyPr/>
                    <a:lstStyle/>
                    <a:p>
                      <a:pPr marL="0" marR="0">
                        <a:lnSpc>
                          <a:spcPct val="107000"/>
                        </a:lnSpc>
                        <a:spcBef>
                          <a:spcPts val="300"/>
                        </a:spcBef>
                        <a:spcAft>
                          <a:spcPts val="300"/>
                        </a:spcAft>
                      </a:pPr>
                      <a:r>
                        <a:rPr lang="en-US" sz="1100">
                          <a:effectLst/>
                        </a:rPr>
                        <a:t>Cylinders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MPG_Highway LSMEAN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gridSpan="2">
                  <a:txBody>
                    <a:bodyPr/>
                    <a:lstStyle/>
                    <a:p>
                      <a:pPr marL="0" marR="0" algn="ctr">
                        <a:lnSpc>
                          <a:spcPct val="107000"/>
                        </a:lnSpc>
                        <a:spcBef>
                          <a:spcPts val="300"/>
                        </a:spcBef>
                        <a:spcAft>
                          <a:spcPts val="300"/>
                        </a:spcAft>
                      </a:pPr>
                      <a:r>
                        <a:rPr lang="en-US" sz="1100">
                          <a:effectLst/>
                        </a:rPr>
                        <a:t>95% Confidence Limits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hMerge="1">
                  <a:txBody>
                    <a:bodyPr/>
                    <a:lstStyle/>
                    <a:p>
                      <a:endParaRPr lang="en-US"/>
                    </a:p>
                  </a:txBody>
                  <a:tcPr/>
                </a:tc>
              </a:tr>
              <a:tr h="0">
                <a:tc>
                  <a:txBody>
                    <a:bodyPr/>
                    <a:lstStyle/>
                    <a:p>
                      <a:pPr marL="0" marR="0">
                        <a:lnSpc>
                          <a:spcPct val="107000"/>
                        </a:lnSpc>
                        <a:spcBef>
                          <a:spcPts val="300"/>
                        </a:spcBef>
                        <a:spcAft>
                          <a:spcPts val="30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30.488782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29.317376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31.660189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26.715116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25.548789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27.881443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29530586"/>
              </p:ext>
            </p:extLst>
          </p:nvPr>
        </p:nvGraphicFramePr>
        <p:xfrm>
          <a:off x="7797204" y="2756575"/>
          <a:ext cx="2642235" cy="896939"/>
        </p:xfrm>
        <a:graphic>
          <a:graphicData uri="http://schemas.openxmlformats.org/drawingml/2006/table">
            <a:tbl>
              <a:tblPr>
                <a:tableStyleId>{5C22544A-7EE6-4342-B048-85BDC9FD1C3A}</a:tableStyleId>
              </a:tblPr>
              <a:tblGrid>
                <a:gridCol w="204470"/>
                <a:gridCol w="198120"/>
                <a:gridCol w="713105"/>
                <a:gridCol w="763270"/>
                <a:gridCol w="763270"/>
              </a:tblGrid>
              <a:tr h="0">
                <a:tc gridSpan="5">
                  <a:txBody>
                    <a:bodyPr/>
                    <a:lstStyle/>
                    <a:p>
                      <a:pPr marL="0" marR="0" algn="ctr">
                        <a:lnSpc>
                          <a:spcPct val="107000"/>
                        </a:lnSpc>
                        <a:spcBef>
                          <a:spcPts val="300"/>
                        </a:spcBef>
                        <a:spcAft>
                          <a:spcPts val="300"/>
                        </a:spcAft>
                      </a:pPr>
                      <a:r>
                        <a:rPr lang="en-US" sz="1100">
                          <a:effectLst/>
                        </a:rPr>
                        <a:t>Least Squares Means for Effect Cylinders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r">
                        <a:lnSpc>
                          <a:spcPct val="107000"/>
                        </a:lnSpc>
                        <a:spcBef>
                          <a:spcPts val="300"/>
                        </a:spcBef>
                        <a:spcAft>
                          <a:spcPts val="300"/>
                        </a:spcAft>
                      </a:pPr>
                      <a:r>
                        <a:rPr lang="en-US" sz="11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Difference Between Means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gridSpan="2">
                  <a:txBody>
                    <a:bodyPr/>
                    <a:lstStyle/>
                    <a:p>
                      <a:pPr marL="0" marR="0" algn="ctr">
                        <a:lnSpc>
                          <a:spcPct val="107000"/>
                        </a:lnSpc>
                        <a:spcBef>
                          <a:spcPts val="300"/>
                        </a:spcBef>
                        <a:spcAft>
                          <a:spcPts val="300"/>
                        </a:spcAft>
                      </a:pPr>
                      <a:r>
                        <a:rPr lang="en-US" sz="1100">
                          <a:effectLst/>
                        </a:rPr>
                        <a:t>Simultaneous 95% Confidence Limits for LSMean(i)-LSMean(j)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hMerge="1">
                  <a:txBody>
                    <a:bodyPr/>
                    <a:lstStyle/>
                    <a:p>
                      <a:endParaRPr lang="en-US"/>
                    </a:p>
                  </a:txBody>
                  <a:tcPr/>
                </a:tc>
              </a:tr>
              <a:tr h="0">
                <a:tc>
                  <a:txBody>
                    <a:bodyPr/>
                    <a:lstStyle/>
                    <a:p>
                      <a:pPr marL="0" marR="0" algn="r">
                        <a:lnSpc>
                          <a:spcPct val="107000"/>
                        </a:lnSpc>
                        <a:spcBef>
                          <a:spcPts val="300"/>
                        </a:spcBef>
                        <a:spcAft>
                          <a:spcPts val="30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highlight>
                            <a:srgbClr val="FFFF00"/>
                          </a:highlight>
                        </a:rPr>
                        <a:t>3.773666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2.120634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5.426697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bl>
          </a:graphicData>
        </a:graphic>
      </p:graphicFrame>
      <p:sp>
        <p:nvSpPr>
          <p:cNvPr id="12" name="TextBox 11"/>
          <p:cNvSpPr txBox="1"/>
          <p:nvPr/>
        </p:nvSpPr>
        <p:spPr>
          <a:xfrm>
            <a:off x="4528969" y="311972"/>
            <a:ext cx="1967142" cy="369332"/>
          </a:xfrm>
          <a:prstGeom prst="rect">
            <a:avLst/>
          </a:prstGeom>
          <a:noFill/>
        </p:spPr>
        <p:txBody>
          <a:bodyPr wrap="none" rtlCol="0">
            <a:spAutoFit/>
          </a:bodyPr>
          <a:lstStyle/>
          <a:p>
            <a:r>
              <a:rPr lang="en-US" dirty="0" smtClean="0"/>
              <a:t>Variation by “type”</a:t>
            </a:r>
            <a:endParaRPr lang="en-US" dirty="0"/>
          </a:p>
        </p:txBody>
      </p:sp>
      <p:sp>
        <p:nvSpPr>
          <p:cNvPr id="13" name="TextBox 12"/>
          <p:cNvSpPr txBox="1"/>
          <p:nvPr/>
        </p:nvSpPr>
        <p:spPr>
          <a:xfrm>
            <a:off x="7871000" y="311972"/>
            <a:ext cx="2192395" cy="369332"/>
          </a:xfrm>
          <a:prstGeom prst="rect">
            <a:avLst/>
          </a:prstGeom>
          <a:noFill/>
        </p:spPr>
        <p:txBody>
          <a:bodyPr wrap="none" rtlCol="0">
            <a:spAutoFit/>
          </a:bodyPr>
          <a:lstStyle/>
          <a:p>
            <a:r>
              <a:rPr lang="en-US" dirty="0" smtClean="0"/>
              <a:t>Variation by cylinders</a:t>
            </a:r>
            <a:endParaRPr lang="en-US" dirty="0"/>
          </a:p>
        </p:txBody>
      </p:sp>
    </p:spTree>
    <p:extLst>
      <p:ext uri="{BB962C8B-B14F-4D97-AF65-F5344CB8AC3E}">
        <p14:creationId xmlns:p14="http://schemas.microsoft.com/office/powerpoint/2010/main" val="817429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2.c)</a:t>
            </a:r>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Looking at the post hoc test, it appears the 4-cylinder Sedan makes a significant difference (the p Value is 0.0001 or smaller) in mpg when compared to all other cylinder/type combinations.  No other combination has a small enough p Value to indicate significance.</a:t>
            </a:r>
          </a:p>
        </p:txBody>
      </p:sp>
      <p:pic>
        <p:nvPicPr>
          <p:cNvPr id="5" name="Content Placeholder 4">
            <a:extLst>
              <a:ext uri="{FF2B5EF4-FFF2-40B4-BE49-F238E27FC236}">
                <a16:creationId xmlns="" xmlns:a16="http://schemas.microsoft.com/office/drawing/2014/main" id="{BE2760CB-5345-4074-9743-B9C9C2274E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2838" y="363360"/>
            <a:ext cx="5712310" cy="5928425"/>
          </a:xfrm>
        </p:spPr>
      </p:pic>
    </p:spTree>
    <p:extLst>
      <p:ext uri="{BB962C8B-B14F-4D97-AF65-F5344CB8AC3E}">
        <p14:creationId xmlns:p14="http://schemas.microsoft.com/office/powerpoint/2010/main" val="361099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2.c</a:t>
            </a:r>
            <a:r>
              <a:rPr lang="en-US" dirty="0" smtClean="0"/>
              <a:t>)</a:t>
            </a:r>
            <a:br>
              <a:rPr lang="en-US" dirty="0" smtClean="0"/>
            </a:br>
            <a:r>
              <a:rPr lang="en-US" dirty="0" smtClean="0"/>
              <a:t>(cont.)</a:t>
            </a:r>
            <a:endParaRPr lang="en-US" dirty="0"/>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Looking at the post hoc tests of pairwise comparisons of the effects and interactions, 4 cylinder sedans stand out as the highest contributor to MPG at 4.797. </a:t>
            </a:r>
          </a:p>
        </p:txBody>
      </p:sp>
      <p:graphicFrame>
        <p:nvGraphicFramePr>
          <p:cNvPr id="7" name="Table 6"/>
          <p:cNvGraphicFramePr>
            <a:graphicFrameLocks noGrp="1"/>
          </p:cNvGraphicFramePr>
          <p:nvPr>
            <p:extLst>
              <p:ext uri="{D42A27DB-BD31-4B8C-83A1-F6EECF244321}">
                <p14:modId xmlns:p14="http://schemas.microsoft.com/office/powerpoint/2010/main" val="3171792930"/>
              </p:ext>
            </p:extLst>
          </p:nvPr>
        </p:nvGraphicFramePr>
        <p:xfrm>
          <a:off x="4669100" y="1266440"/>
          <a:ext cx="6594156" cy="2870141"/>
        </p:xfrm>
        <a:graphic>
          <a:graphicData uri="http://schemas.openxmlformats.org/drawingml/2006/table">
            <a:tbl>
              <a:tblPr>
                <a:tableStyleId>{5C22544A-7EE6-4342-B048-85BDC9FD1C3A}</a:tableStyleId>
              </a:tblPr>
              <a:tblGrid>
                <a:gridCol w="2493613"/>
                <a:gridCol w="1184888"/>
                <a:gridCol w="258575"/>
                <a:gridCol w="1083835"/>
                <a:gridCol w="808418"/>
                <a:gridCol w="764827"/>
              </a:tblGrid>
              <a:tr h="0">
                <a:tc>
                  <a:txBody>
                    <a:bodyPr/>
                    <a:lstStyle/>
                    <a:p>
                      <a:pPr marL="0" marR="0">
                        <a:lnSpc>
                          <a:spcPct val="107000"/>
                        </a:lnSpc>
                        <a:spcBef>
                          <a:spcPts val="300"/>
                        </a:spcBef>
                        <a:spcAft>
                          <a:spcPts val="300"/>
                        </a:spcAft>
                      </a:pPr>
                      <a:r>
                        <a:rPr lang="en-US" sz="1600" dirty="0">
                          <a:effectLst/>
                        </a:rPr>
                        <a:t>Parameter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600">
                          <a:effectLst/>
                        </a:rPr>
                        <a:t>Estimate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ctr">
                        <a:lnSpc>
                          <a:spcPct val="107000"/>
                        </a:lnSpc>
                        <a:spcBef>
                          <a:spcPts val="300"/>
                        </a:spcBef>
                        <a:spcAft>
                          <a:spcPts val="3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600">
                          <a:effectLst/>
                        </a:rPr>
                        <a:t>Standard</a:t>
                      </a:r>
                      <a:br>
                        <a:rPr lang="en-US" sz="1600">
                          <a:effectLst/>
                        </a:rPr>
                      </a:br>
                      <a:r>
                        <a:rPr lang="en-US" sz="1600">
                          <a:effectLst/>
                        </a:rPr>
                        <a:t>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600">
                          <a:effectLst/>
                        </a:rPr>
                        <a:t>t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600">
                          <a:effectLst/>
                        </a:rPr>
                        <a:t>Pr &gt; |t|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nchor="b"/>
                </a:tc>
              </a:tr>
              <a:tr h="0">
                <a:tc>
                  <a:txBody>
                    <a:bodyPr/>
                    <a:lstStyle/>
                    <a:p>
                      <a:pPr marL="0" marR="0">
                        <a:lnSpc>
                          <a:spcPct val="107000"/>
                        </a:lnSpc>
                        <a:spcBef>
                          <a:spcPts val="300"/>
                        </a:spcBef>
                        <a:spcAft>
                          <a:spcPts val="300"/>
                        </a:spcAft>
                      </a:pPr>
                      <a:r>
                        <a:rPr lang="en-US" sz="1600">
                          <a:effectLst/>
                        </a:rPr>
                        <a:t>Intercept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26.50000000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1.13055318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23.44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&lt;.0001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a:effectLst/>
                        </a:rPr>
                        <a:t>Type           Sedan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0.43023256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1.18196794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0.7163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a:effectLst/>
                        </a:rPr>
                        <a:t>Type           Sports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0.00000000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a:effectLst/>
                        </a:rPr>
                        <a:t>Cylinders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1.37500000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1.59884364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0.3910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a:effectLst/>
                        </a:rPr>
                        <a:t>Cylinders      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0.00000000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a:effectLst/>
                        </a:rPr>
                        <a:t>Type*Cylinders Sedan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highlight>
                            <a:srgbClr val="FFFF00"/>
                          </a:highlight>
                        </a:rPr>
                        <a:t>4.79733154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1.67519881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2.86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0.0047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a:effectLst/>
                        </a:rPr>
                        <a:t>Type*Cylinders Sedan 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0.00000000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a:effectLst/>
                        </a:rPr>
                        <a:t>Type*Cylinders Sports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0.00000000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r h="0">
                <a:tc>
                  <a:txBody>
                    <a:bodyPr/>
                    <a:lstStyle/>
                    <a:p>
                      <a:pPr marL="0" marR="0">
                        <a:lnSpc>
                          <a:spcPct val="107000"/>
                        </a:lnSpc>
                        <a:spcBef>
                          <a:spcPts val="300"/>
                        </a:spcBef>
                        <a:spcAft>
                          <a:spcPts val="300"/>
                        </a:spcAft>
                      </a:pPr>
                      <a:r>
                        <a:rPr lang="en-US" sz="1600" dirty="0">
                          <a:effectLst/>
                        </a:rPr>
                        <a:t>Type*Cylinders Sports 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0.00000000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0" marB="0"/>
                </a:tc>
              </a:tr>
            </a:tbl>
          </a:graphicData>
        </a:graphic>
      </p:graphicFrame>
    </p:spTree>
    <p:extLst>
      <p:ext uri="{BB962C8B-B14F-4D97-AF65-F5344CB8AC3E}">
        <p14:creationId xmlns:p14="http://schemas.microsoft.com/office/powerpoint/2010/main" val="38346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E9D1A-E79E-4391-9C44-1AED2C013523}"/>
              </a:ext>
            </a:extLst>
          </p:cNvPr>
          <p:cNvSpPr>
            <a:spLocks noGrp="1"/>
          </p:cNvSpPr>
          <p:nvPr>
            <p:ph type="title"/>
          </p:nvPr>
        </p:nvSpPr>
        <p:spPr/>
        <p:txBody>
          <a:bodyPr/>
          <a:lstStyle/>
          <a:p>
            <a:r>
              <a:rPr lang="en-US" dirty="0"/>
              <a:t>Exercise 1</a:t>
            </a:r>
          </a:p>
        </p:txBody>
      </p:sp>
    </p:spTree>
    <p:extLst>
      <p:ext uri="{BB962C8B-B14F-4D97-AF65-F5344CB8AC3E}">
        <p14:creationId xmlns:p14="http://schemas.microsoft.com/office/powerpoint/2010/main" val="993547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1.a)</a:t>
            </a:r>
          </a:p>
        </p:txBody>
      </p:sp>
      <p:pic>
        <p:nvPicPr>
          <p:cNvPr id="13" name="Content Placeholder 12">
            <a:extLst>
              <a:ext uri="{FF2B5EF4-FFF2-40B4-BE49-F238E27FC236}">
                <a16:creationId xmlns="" xmlns:a16="http://schemas.microsoft.com/office/drawing/2014/main" id="{054F5559-1BB3-430C-B944-9434661F079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4899140" y="1737359"/>
            <a:ext cx="6550816" cy="3125097"/>
          </a:xfrm>
        </p:spPr>
      </p:pic>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In terms of salary, both the Type I and Type III show that sex alone is significant and rank alone is significant, both having very low p Values. We reject the null hypothesis that there is no variation caused by those two classification variables (there is variation introduced by sex and rank). </a:t>
            </a:r>
            <a:r>
              <a:rPr lang="en-US" dirty="0" smtClean="0"/>
              <a:t>However</a:t>
            </a:r>
            <a:r>
              <a:rPr lang="en-US" dirty="0"/>
              <a:t>, the interaction between sex and rank appears not to be significant, with a large p Value of 0.7951.</a:t>
            </a:r>
          </a:p>
        </p:txBody>
      </p:sp>
    </p:spTree>
    <p:extLst>
      <p:ext uri="{BB962C8B-B14F-4D97-AF65-F5344CB8AC3E}">
        <p14:creationId xmlns:p14="http://schemas.microsoft.com/office/powerpoint/2010/main" val="428951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1.b)</a:t>
            </a:r>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Refitting the model without the interaction of sex and rank results in even lower p-values under each model (well under the .05 </a:t>
            </a:r>
            <a:r>
              <a:rPr lang="en-US" dirty="0" smtClean="0"/>
              <a:t>threshold</a:t>
            </a:r>
            <a:r>
              <a:rPr lang="en-US" dirty="0"/>
              <a:t>). The null hypothesis is that sex and rank do not impact the variation of the model. We reject the null hypothesis and conclude that sex and rank are significant (they are useful to the model).</a:t>
            </a:r>
          </a:p>
        </p:txBody>
      </p:sp>
      <p:pic>
        <p:nvPicPr>
          <p:cNvPr id="7" name="Content Placeholder 6">
            <a:extLst>
              <a:ext uri="{FF2B5EF4-FFF2-40B4-BE49-F238E27FC236}">
                <a16:creationId xmlns="" xmlns:a16="http://schemas.microsoft.com/office/drawing/2014/main" id="{AB3EFE77-E532-4D12-8F97-6B1143BB3B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3902" y="2264485"/>
            <a:ext cx="6215759" cy="2495773"/>
          </a:xfrm>
        </p:spPr>
      </p:pic>
    </p:spTree>
    <p:extLst>
      <p:ext uri="{BB962C8B-B14F-4D97-AF65-F5344CB8AC3E}">
        <p14:creationId xmlns:p14="http://schemas.microsoft.com/office/powerpoint/2010/main" val="300099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1.c)</a:t>
            </a:r>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a:xfrm>
            <a:off x="457200" y="2926080"/>
            <a:ext cx="3200400" cy="3931920"/>
          </a:xfrm>
        </p:spPr>
        <p:txBody>
          <a:bodyPr>
            <a:noAutofit/>
          </a:bodyPr>
          <a:lstStyle/>
          <a:p>
            <a:r>
              <a:rPr lang="en-US" sz="1300" dirty="0" smtClean="0"/>
              <a:t>We chose </a:t>
            </a:r>
            <a:r>
              <a:rPr lang="en-US" sz="1300" dirty="0"/>
              <a:t>to include only sex and rank in </a:t>
            </a:r>
            <a:r>
              <a:rPr lang="en-US" sz="1300" dirty="0" smtClean="0"/>
              <a:t>the model </a:t>
            </a:r>
            <a:r>
              <a:rPr lang="en-US" sz="1300" dirty="0"/>
              <a:t>because they do not have a significant interaction.  </a:t>
            </a:r>
          </a:p>
          <a:p>
            <a:r>
              <a:rPr lang="en-US" sz="1300" dirty="0"/>
              <a:t>The model suggests that, on average, women earn $3,789 less than men (undesirable and possibly illegal assuming no other variables). The 95% confidence limit for female professors is $37, 610 - $41,548 and the 95% confidence limit for male professors is $41,531 - $</a:t>
            </a:r>
            <a:r>
              <a:rPr lang="en-US" sz="1300" dirty="0" smtClean="0"/>
              <a:t>45,206</a:t>
            </a:r>
          </a:p>
          <a:p>
            <a:r>
              <a:rPr lang="en-US" sz="1300" dirty="0"/>
              <a:t>The model suggests that, on average, assistant professors earn $5,789 per year less than associate professors. It is not unexpected that assistant professors make less. </a:t>
            </a:r>
            <a:r>
              <a:rPr lang="en-US" sz="1300" dirty="0" smtClean="0"/>
              <a:t>The </a:t>
            </a:r>
            <a:r>
              <a:rPr lang="en-US" sz="1300" dirty="0"/>
              <a:t>95% confidence limit for assistant professors is $36,610 - $40, 548 and the 95% confidence limit for associate professors is $42,531 - $</a:t>
            </a:r>
            <a:r>
              <a:rPr lang="en-US" sz="1300" dirty="0" smtClean="0"/>
              <a:t>46,206</a:t>
            </a:r>
            <a:endParaRPr lang="en-US" sz="1300" dirty="0"/>
          </a:p>
        </p:txBody>
      </p:sp>
      <p:pic>
        <p:nvPicPr>
          <p:cNvPr id="8" name="Content Placeholder 7">
            <a:extLst>
              <a:ext uri="{FF2B5EF4-FFF2-40B4-BE49-F238E27FC236}">
                <a16:creationId xmlns="" xmlns:a16="http://schemas.microsoft.com/office/drawing/2014/main" id="{C5433791-A7D1-454E-B492-331DE97425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0661" y="395343"/>
            <a:ext cx="6102596" cy="2748295"/>
          </a:xfrm>
        </p:spPr>
      </p:pic>
      <p:pic>
        <p:nvPicPr>
          <p:cNvPr id="10" name="Picture 9">
            <a:extLst>
              <a:ext uri="{FF2B5EF4-FFF2-40B4-BE49-F238E27FC236}">
                <a16:creationId xmlns="" xmlns:a16="http://schemas.microsoft.com/office/drawing/2014/main" id="{CA383395-7DEB-4203-BBDD-705BA3C9E8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0661" y="3506909"/>
            <a:ext cx="6102596" cy="2667569"/>
          </a:xfrm>
          <a:prstGeom prst="rect">
            <a:avLst/>
          </a:prstGeom>
        </p:spPr>
      </p:pic>
    </p:spTree>
    <p:extLst>
      <p:ext uri="{BB962C8B-B14F-4D97-AF65-F5344CB8AC3E}">
        <p14:creationId xmlns:p14="http://schemas.microsoft.com/office/powerpoint/2010/main" val="168131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a:t>
            </a:r>
            <a:r>
              <a:rPr lang="en-US" dirty="0" smtClean="0"/>
              <a:t>1.c) (cont.)</a:t>
            </a:r>
            <a:endParaRPr lang="en-US" dirty="0"/>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In looking at the fit diagnostics for salary, we see that the residuals for projected values almost always fall within the -2 and 2 </a:t>
            </a:r>
            <a:r>
              <a:rPr lang="en-US" dirty="0" smtClean="0"/>
              <a:t>boundaries, indicating a normal distribution.</a:t>
            </a:r>
            <a:endParaRPr lang="en-US" dirty="0"/>
          </a:p>
        </p:txBody>
      </p:sp>
      <p:pic>
        <p:nvPicPr>
          <p:cNvPr id="7" name="Content Placeholder 6"/>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01770" y="275665"/>
            <a:ext cx="6318456" cy="6318456"/>
          </a:xfrm>
          <a:prstGeom prst="rect">
            <a:avLst/>
          </a:prstGeom>
          <a:noFill/>
          <a:ln>
            <a:noFill/>
          </a:ln>
        </p:spPr>
      </p:pic>
    </p:spTree>
    <p:extLst>
      <p:ext uri="{BB962C8B-B14F-4D97-AF65-F5344CB8AC3E}">
        <p14:creationId xmlns:p14="http://schemas.microsoft.com/office/powerpoint/2010/main" val="267407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E9D1A-E79E-4391-9C44-1AED2C013523}"/>
              </a:ext>
            </a:extLst>
          </p:cNvPr>
          <p:cNvSpPr>
            <a:spLocks noGrp="1"/>
          </p:cNvSpPr>
          <p:nvPr>
            <p:ph type="title"/>
          </p:nvPr>
        </p:nvSpPr>
        <p:spPr/>
        <p:txBody>
          <a:bodyPr/>
          <a:lstStyle/>
          <a:p>
            <a:r>
              <a:rPr lang="en-US" dirty="0"/>
              <a:t>Exercise 2</a:t>
            </a:r>
          </a:p>
        </p:txBody>
      </p:sp>
    </p:spTree>
    <p:extLst>
      <p:ext uri="{BB962C8B-B14F-4D97-AF65-F5344CB8AC3E}">
        <p14:creationId xmlns:p14="http://schemas.microsoft.com/office/powerpoint/2010/main" val="150721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2.a)</a:t>
            </a:r>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Upon running the model using </a:t>
            </a:r>
            <a:r>
              <a:rPr lang="en-US" dirty="0" err="1"/>
              <a:t>mpg_highway</a:t>
            </a:r>
            <a:r>
              <a:rPr lang="en-US" dirty="0"/>
              <a:t> as a function of cylinders, origin, and type, </a:t>
            </a:r>
            <a:r>
              <a:rPr lang="en-US" dirty="0" smtClean="0"/>
              <a:t>we </a:t>
            </a:r>
            <a:r>
              <a:rPr lang="en-US" dirty="0"/>
              <a:t>can see that the model is useful because of the small p Value of &lt;.0001.  </a:t>
            </a:r>
            <a:r>
              <a:rPr lang="en-US" dirty="0" smtClean="0"/>
              <a:t>We </a:t>
            </a:r>
            <a:r>
              <a:rPr lang="en-US" dirty="0"/>
              <a:t>can also see that cylinders, with a p Value of &lt;.0001, and type, with a p Value of 0.0018, are significant, while origin, with a larger p Value of 0.3721, is not significant.  </a:t>
            </a:r>
          </a:p>
          <a:p>
            <a:r>
              <a:rPr lang="en-US" dirty="0" smtClean="0"/>
              <a:t>Removing the origin </a:t>
            </a:r>
            <a:r>
              <a:rPr lang="en-US" dirty="0"/>
              <a:t>and </a:t>
            </a:r>
            <a:r>
              <a:rPr lang="en-US" dirty="0" smtClean="0"/>
              <a:t>running the </a:t>
            </a:r>
            <a:r>
              <a:rPr lang="en-US" dirty="0"/>
              <a:t>model </a:t>
            </a:r>
            <a:r>
              <a:rPr lang="en-US" dirty="0" smtClean="0"/>
              <a:t>again shows that both </a:t>
            </a:r>
            <a:r>
              <a:rPr lang="en-US" dirty="0"/>
              <a:t>cylinders and type </a:t>
            </a:r>
            <a:r>
              <a:rPr lang="en-US" dirty="0" smtClean="0"/>
              <a:t>remain significant</a:t>
            </a:r>
            <a:r>
              <a:rPr lang="en-US" dirty="0"/>
              <a:t>.</a:t>
            </a:r>
          </a:p>
        </p:txBody>
      </p:sp>
      <p:pic>
        <p:nvPicPr>
          <p:cNvPr id="5" name="Content Placeholder 4">
            <a:extLst>
              <a:ext uri="{FF2B5EF4-FFF2-40B4-BE49-F238E27FC236}">
                <a16:creationId xmlns="" xmlns:a16="http://schemas.microsoft.com/office/drawing/2014/main" id="{AE50D416-7953-4E6E-A70F-7F7523BFBC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9514" y="215153"/>
            <a:ext cx="4839118" cy="3034913"/>
          </a:xfrm>
        </p:spPr>
      </p:pic>
      <p:pic>
        <p:nvPicPr>
          <p:cNvPr id="8" name="Picture 7">
            <a:extLst>
              <a:ext uri="{FF2B5EF4-FFF2-40B4-BE49-F238E27FC236}">
                <a16:creationId xmlns="" xmlns:a16="http://schemas.microsoft.com/office/drawing/2014/main" id="{519A531C-8777-489A-BC77-794B02BD5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514" y="3429000"/>
            <a:ext cx="4831434" cy="2762026"/>
          </a:xfrm>
          <a:prstGeom prst="rect">
            <a:avLst/>
          </a:prstGeom>
        </p:spPr>
      </p:pic>
    </p:spTree>
    <p:extLst>
      <p:ext uri="{BB962C8B-B14F-4D97-AF65-F5344CB8AC3E}">
        <p14:creationId xmlns:p14="http://schemas.microsoft.com/office/powerpoint/2010/main" val="351559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874D7C5-EA42-4A4E-911C-81B3933731F9}"/>
              </a:ext>
            </a:extLst>
          </p:cNvPr>
          <p:cNvSpPr>
            <a:spLocks noGrp="1"/>
          </p:cNvSpPr>
          <p:nvPr>
            <p:ph type="title"/>
          </p:nvPr>
        </p:nvSpPr>
        <p:spPr/>
        <p:txBody>
          <a:bodyPr/>
          <a:lstStyle/>
          <a:p>
            <a:r>
              <a:rPr lang="en-US" dirty="0"/>
              <a:t>Exercise 2.a) (cont.)</a:t>
            </a:r>
          </a:p>
        </p:txBody>
      </p:sp>
      <p:sp>
        <p:nvSpPr>
          <p:cNvPr id="6" name="Text Placeholder 5">
            <a:extLst>
              <a:ext uri="{FF2B5EF4-FFF2-40B4-BE49-F238E27FC236}">
                <a16:creationId xmlns="" xmlns:a16="http://schemas.microsoft.com/office/drawing/2014/main" id="{AEF4EE9C-C483-4ED6-9EC3-CBD1984B853C}"/>
              </a:ext>
            </a:extLst>
          </p:cNvPr>
          <p:cNvSpPr>
            <a:spLocks noGrp="1"/>
          </p:cNvSpPr>
          <p:nvPr>
            <p:ph type="body" sz="half" idx="2"/>
          </p:nvPr>
        </p:nvSpPr>
        <p:spPr/>
        <p:txBody>
          <a:bodyPr/>
          <a:lstStyle/>
          <a:p>
            <a:r>
              <a:rPr lang="en-US" dirty="0"/>
              <a:t>The “type” of car (sedan or sports) accounts for 2.818 MPG difference in the model (sedans having the higher mileage). </a:t>
            </a:r>
          </a:p>
          <a:p>
            <a:endParaRPr lang="en-US" dirty="0" smtClean="0"/>
          </a:p>
          <a:p>
            <a:r>
              <a:rPr lang="en-US" dirty="0" smtClean="0"/>
              <a:t>The </a:t>
            </a:r>
            <a:r>
              <a:rPr lang="en-US" dirty="0"/>
              <a:t>number of cylinders (4 or 6) accounts for 5.475 MPG difference in the model (4 cylinder cars with a mean of 31.469 MPG and 6 cylinder cars having a mean of 25.724 MPG). </a:t>
            </a:r>
            <a:endParaRPr lang="en-US" dirty="0" smtClean="0"/>
          </a:p>
          <a:p>
            <a:endParaRPr lang="en-US" dirty="0"/>
          </a:p>
          <a:p>
            <a:endParaRPr lang="en-US" dirty="0"/>
          </a:p>
        </p:txBody>
      </p:sp>
      <p:pic>
        <p:nvPicPr>
          <p:cNvPr id="9" name="Content Placeholder 8">
            <a:extLst>
              <a:ext uri="{FF2B5EF4-FFF2-40B4-BE49-F238E27FC236}">
                <a16:creationId xmlns="" xmlns:a16="http://schemas.microsoft.com/office/drawing/2014/main" id="{91E95D7B-17BA-4723-9087-537D849B7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9588" y="521757"/>
            <a:ext cx="5264173" cy="2285999"/>
          </a:xfrm>
        </p:spPr>
      </p:pic>
      <p:pic>
        <p:nvPicPr>
          <p:cNvPr id="15" name="Picture 14">
            <a:extLst>
              <a:ext uri="{FF2B5EF4-FFF2-40B4-BE49-F238E27FC236}">
                <a16:creationId xmlns="" xmlns:a16="http://schemas.microsoft.com/office/drawing/2014/main" id="{C239D2C9-2763-4E33-ACF4-959C21F55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9588" y="3197401"/>
            <a:ext cx="5264173" cy="2344701"/>
          </a:xfrm>
          <a:prstGeom prst="rect">
            <a:avLst/>
          </a:prstGeom>
        </p:spPr>
      </p:pic>
    </p:spTree>
    <p:extLst>
      <p:ext uri="{BB962C8B-B14F-4D97-AF65-F5344CB8AC3E}">
        <p14:creationId xmlns:p14="http://schemas.microsoft.com/office/powerpoint/2010/main" val="3056419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803</TotalTime>
  <Words>1436</Words>
  <Application>Microsoft Office PowerPoint</Application>
  <PresentationFormat>Widescreen</PresentationFormat>
  <Paragraphs>176</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Homework 2</vt:lpstr>
      <vt:lpstr>Exercise 1</vt:lpstr>
      <vt:lpstr>Exercise 1.a)</vt:lpstr>
      <vt:lpstr>Exercise 1.b)</vt:lpstr>
      <vt:lpstr>Exercise 1.c)</vt:lpstr>
      <vt:lpstr>Exercise 1.c) (cont.)</vt:lpstr>
      <vt:lpstr>Exercise 2</vt:lpstr>
      <vt:lpstr>Exercise 2.a)</vt:lpstr>
      <vt:lpstr>Exercise 2.a) (cont.)</vt:lpstr>
      <vt:lpstr>Exercise 2.b)</vt:lpstr>
      <vt:lpstr>Exercise 2.b) (cont.)</vt:lpstr>
      <vt:lpstr>Exercise 2.c)</vt:lpstr>
      <vt:lpstr>Exercise 2.c)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2</dc:title>
  <dc:creator>Sarah Golden</dc:creator>
  <cp:lastModifiedBy>McIntire, Quinn</cp:lastModifiedBy>
  <cp:revision>7</cp:revision>
  <dcterms:created xsi:type="dcterms:W3CDTF">2018-11-10T17:20:59Z</dcterms:created>
  <dcterms:modified xsi:type="dcterms:W3CDTF">2018-11-12T19:29:46Z</dcterms:modified>
</cp:coreProperties>
</file>