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21"/>
  </p:notesMasterIdLst>
  <p:sldIdLst>
    <p:sldId id="1864" r:id="rId5"/>
    <p:sldId id="1846" r:id="rId6"/>
    <p:sldId id="1868" r:id="rId7"/>
    <p:sldId id="1848" r:id="rId8"/>
    <p:sldId id="1877" r:id="rId9"/>
    <p:sldId id="1878" r:id="rId10"/>
    <p:sldId id="1879" r:id="rId11"/>
    <p:sldId id="1869" r:id="rId12"/>
    <p:sldId id="1870" r:id="rId13"/>
    <p:sldId id="1871" r:id="rId14"/>
    <p:sldId id="1872" r:id="rId15"/>
    <p:sldId id="1873" r:id="rId16"/>
    <p:sldId id="1874" r:id="rId17"/>
    <p:sldId id="1875" r:id="rId18"/>
    <p:sldId id="1876" r:id="rId19"/>
    <p:sldId id="1858" r:id="rId20"/>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387"/>
    <a:srgbClr val="FF2625"/>
    <a:srgbClr val="007788"/>
    <a:srgbClr val="297C2A"/>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724" autoAdjust="0"/>
  </p:normalViewPr>
  <p:slideViewPr>
    <p:cSldViewPr snapToGrid="0">
      <p:cViewPr varScale="1">
        <p:scale>
          <a:sx n="68" d="100"/>
          <a:sy n="68" d="100"/>
        </p:scale>
        <p:origin x="600" y="31"/>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DB60B1-BEF5-4848-BB02-98EBFE355C13}"/>
              </a:ext>
            </a:extLst>
          </p:cNvPr>
          <p:cNvPicPr>
            <a:picLocks noChangeAspect="1"/>
          </p:cNvPicPr>
          <p:nvPr userDrawn="1"/>
        </p:nvPicPr>
        <p:blipFill>
          <a:blip r:embed="rId2"/>
          <a:srcRect/>
          <a:stretch/>
        </p:blipFill>
        <p:spPr>
          <a:xfrm>
            <a:off x="0" y="1"/>
            <a:ext cx="12191998" cy="6857999"/>
          </a:xfrm>
          <a:prstGeom prst="rect">
            <a:avLst/>
          </a:prstGeom>
        </p:spPr>
      </p:pic>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lstStyle>
            <a:lvl1pPr>
              <a:defRPr b="1"/>
            </a:lvl1pPr>
          </a:lstStyle>
          <a:p>
            <a:r>
              <a:rPr lang="en-US" dirty="0"/>
              <a:t>Insert title here</a:t>
            </a: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906BF34F-6945-4E11-BAEC-F66F7254C4C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Pattern Content Blu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BC85C715-EF0D-4E33-AC89-C35DD2596E5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340929"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8FD53BA4-73D2-4CCA-8580-11F4221524F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2"/>
        </a:solidFill>
        <a:effectLst/>
      </p:bgPr>
    </p:bg>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2"/>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5" descr="Red, blue grey white pattern background">
            <a:extLst>
              <a:ext uri="{FF2B5EF4-FFF2-40B4-BE49-F238E27FC236}">
                <a16:creationId xmlns:a16="http://schemas.microsoft.com/office/drawing/2014/main" id="{CD2D4C14-919B-45F8-8FB9-55AAC8A8FCF8}"/>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6" descr="Red, blue grey white pattern background">
            <a:extLst>
              <a:ext uri="{FF2B5EF4-FFF2-40B4-BE49-F238E27FC236}">
                <a16:creationId xmlns:a16="http://schemas.microsoft.com/office/drawing/2014/main" id="{3A82D859-AED3-485F-A04E-40320B1043A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3">
                    <a:lumMod val="75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8" descr="Red, blue grey white pattern background">
            <a:extLst>
              <a:ext uri="{FF2B5EF4-FFF2-40B4-BE49-F238E27FC236}">
                <a16:creationId xmlns:a16="http://schemas.microsoft.com/office/drawing/2014/main" id="{EFDBB6A3-9760-4B41-9E31-6D5DD396E16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2"/>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pic>
        <p:nvPicPr>
          <p:cNvPr id="11" name="Picture Placeholder 5" descr="Red, blue grey white pattern background">
            <a:extLst>
              <a:ext uri="{FF2B5EF4-FFF2-40B4-BE49-F238E27FC236}">
                <a16:creationId xmlns:a16="http://schemas.microsoft.com/office/drawing/2014/main" id="{1014381E-E235-4624-9267-69EEEE9826F2}"/>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Gra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lumMod val="75000"/>
                  </a:schemeClr>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6696C96D-182E-490E-A117-B60FF1853675}"/>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solidFill>
        <a:effectLst/>
      </p:bgPr>
    </p:bg>
    <p:spTree>
      <p:nvGrpSpPr>
        <p:cNvPr id="1" name=""/>
        <p:cNvGrpSpPr/>
        <p:nvPr/>
      </p:nvGrpSpPr>
      <p:grpSpPr>
        <a:xfrm>
          <a:off x="0" y="0"/>
          <a:ext cx="0" cy="0"/>
          <a:chOff x="0" y="0"/>
          <a:chExt cx="0" cy="0"/>
        </a:xfrm>
      </p:grpSpPr>
      <p:pic>
        <p:nvPicPr>
          <p:cNvPr id="8" name="Picture Placeholder 6" descr="Picture placeholder ">
            <a:extLst>
              <a:ext uri="{FF2B5EF4-FFF2-40B4-BE49-F238E27FC236}">
                <a16:creationId xmlns:a16="http://schemas.microsoft.com/office/drawing/2014/main" id="{21F9B252-B7D4-4DA8-92E8-8A98BFEF41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703" r:id="rId9"/>
    <p:sldLayoutId id="2147483690" r:id="rId10"/>
    <p:sldLayoutId id="2147483708"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title"/>
          </p:nvPr>
        </p:nvSpPr>
        <p:spPr>
          <a:xfrm>
            <a:off x="5161522" y="483024"/>
            <a:ext cx="6220101" cy="1325563"/>
          </a:xfrm>
        </p:spPr>
        <p:txBody>
          <a:bodyPr anchor="ctr">
            <a:noAutofit/>
          </a:bodyPr>
          <a:lstStyle/>
          <a:p>
            <a:r>
              <a:rPr lang="en-US" altLang="en-US" sz="2800" dirty="0">
                <a:solidFill>
                  <a:schemeClr val="accent2"/>
                </a:solidFill>
              </a:rPr>
              <a:t>THE IMPORTANCE OF QUALITY ASSURANCE USING SELENIUM AND MOCHA JS</a:t>
            </a:r>
            <a:endParaRPr lang="en-US" altLang="en-US" sz="2800" dirty="0"/>
          </a:p>
        </p:txBody>
      </p:sp>
      <p:pic>
        <p:nvPicPr>
          <p:cNvPr id="3" name="Picture 2">
            <a:extLst>
              <a:ext uri="{FF2B5EF4-FFF2-40B4-BE49-F238E27FC236}">
                <a16:creationId xmlns:a16="http://schemas.microsoft.com/office/drawing/2014/main" id="{23D5B0DE-194C-47D4-BC6A-48EB2A959DAB}"/>
              </a:ext>
            </a:extLst>
          </p:cNvPr>
          <p:cNvPicPr>
            <a:picLocks noChangeAspect="1"/>
          </p:cNvPicPr>
          <p:nvPr/>
        </p:nvPicPr>
        <p:blipFill>
          <a:blip r:embed="rId3"/>
          <a:stretch>
            <a:fillRect/>
          </a:stretch>
        </p:blipFill>
        <p:spPr>
          <a:xfrm>
            <a:off x="5161522" y="2690812"/>
            <a:ext cx="1326371" cy="1380632"/>
          </a:xfrm>
          <a:prstGeom prst="rect">
            <a:avLst/>
          </a:prstGeom>
        </p:spPr>
      </p:pic>
      <p:pic>
        <p:nvPicPr>
          <p:cNvPr id="5" name="Picture 4">
            <a:extLst>
              <a:ext uri="{FF2B5EF4-FFF2-40B4-BE49-F238E27FC236}">
                <a16:creationId xmlns:a16="http://schemas.microsoft.com/office/drawing/2014/main" id="{FC02FC1B-EEDD-472A-BFBA-3AD652163520}"/>
              </a:ext>
            </a:extLst>
          </p:cNvPr>
          <p:cNvPicPr>
            <a:picLocks noChangeAspect="1"/>
          </p:cNvPicPr>
          <p:nvPr/>
        </p:nvPicPr>
        <p:blipFill>
          <a:blip r:embed="rId4"/>
          <a:stretch>
            <a:fillRect/>
          </a:stretch>
        </p:blipFill>
        <p:spPr>
          <a:xfrm>
            <a:off x="7021619" y="2466728"/>
            <a:ext cx="1828800" cy="1828800"/>
          </a:xfrm>
          <a:prstGeom prst="rect">
            <a:avLst/>
          </a:prstGeom>
        </p:spPr>
      </p:pic>
      <p:sp>
        <p:nvSpPr>
          <p:cNvPr id="7" name="Rectangle 2">
            <a:extLst>
              <a:ext uri="{FF2B5EF4-FFF2-40B4-BE49-F238E27FC236}">
                <a16:creationId xmlns:a16="http://schemas.microsoft.com/office/drawing/2014/main" id="{CB3C76A5-8678-4ECE-9BEF-7CFC6ED18F80}"/>
              </a:ext>
            </a:extLst>
          </p:cNvPr>
          <p:cNvSpPr txBox="1">
            <a:spLocks noChangeArrowheads="1"/>
          </p:cNvSpPr>
          <p:nvPr/>
        </p:nvSpPr>
        <p:spPr>
          <a:xfrm>
            <a:off x="5106359" y="4809127"/>
            <a:ext cx="6220101" cy="1325563"/>
          </a:xfrm>
          <a:prstGeom prst="rect">
            <a:avLst/>
          </a:prstGeom>
        </p:spPr>
        <p:txBody>
          <a:bodyPr anchor="ctr">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pPr fontAlgn="auto">
              <a:spcAft>
                <a:spcPts val="0"/>
              </a:spcAft>
            </a:pPr>
            <a:r>
              <a:rPr lang="en-US" altLang="en-US" sz="1400" dirty="0"/>
              <a:t>Date: April 20 2021 </a:t>
            </a:r>
          </a:p>
          <a:p>
            <a:pPr fontAlgn="auto">
              <a:spcAft>
                <a:spcPts val="0"/>
              </a:spcAft>
            </a:pPr>
            <a:r>
              <a:rPr lang="en-US" altLang="en-US" sz="1400" dirty="0"/>
              <a:t>Name: Simon Parris</a:t>
            </a:r>
          </a:p>
          <a:p>
            <a:pPr fontAlgn="auto">
              <a:spcAft>
                <a:spcPts val="0"/>
              </a:spcAft>
            </a:pPr>
            <a:r>
              <a:rPr lang="en-US" altLang="en-US" sz="1400" dirty="0"/>
              <a:t>Title: The Importance of Quality Assurance Using Selenium and Mocha JS</a:t>
            </a: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27181"/>
            <a:ext cx="6477000" cy="1189037"/>
          </a:xfrm>
        </p:spPr>
        <p:txBody>
          <a:bodyPr/>
          <a:lstStyle/>
          <a:p>
            <a:r>
              <a:rPr lang="en-US" dirty="0"/>
              <a:t>Selenium (Cons)</a:t>
            </a: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905000"/>
            <a:ext cx="6477000" cy="3276600"/>
          </a:xfrm>
        </p:spPr>
        <p:txBody>
          <a:bodyPr vert="horz" lIns="91440" tIns="45720" rIns="91440" bIns="45720" rtlCol="0" anchor="t">
            <a:normAutofit/>
          </a:bodyPr>
          <a:lstStyle/>
          <a:p>
            <a:r>
              <a:rPr lang="en-US" dirty="0"/>
              <a:t>Unfortunately, Selenium IDE’s support is limited to Firefox</a:t>
            </a:r>
          </a:p>
          <a:p>
            <a:pPr lvl="1"/>
            <a:r>
              <a:rPr lang="en-US" dirty="0"/>
              <a:t>Selenium does not support iteration or conditional statements.</a:t>
            </a:r>
          </a:p>
          <a:p>
            <a:pPr lvl="1"/>
            <a:r>
              <a:rPr lang="en-US" dirty="0"/>
              <a:t>Selenium IDE does not support error handling.</a:t>
            </a:r>
          </a:p>
          <a:p>
            <a:pPr lvl="1"/>
            <a:r>
              <a:rPr lang="en-US" dirty="0"/>
              <a:t>Selenium does not support test script grouping of test methods.</a:t>
            </a:r>
          </a:p>
          <a:p>
            <a:pPr lvl="1"/>
            <a:r>
              <a:rPr lang="en-US" dirty="0"/>
              <a:t>Selenium doesn’t support database testing.</a:t>
            </a:r>
          </a:p>
          <a:p>
            <a:pPr marL="0" lvl="1" indent="0">
              <a:buNone/>
            </a:pPr>
            <a:endParaRPr lang="en-US" dirty="0"/>
          </a:p>
        </p:txBody>
      </p:sp>
      <p:pic>
        <p:nvPicPr>
          <p:cNvPr id="4" name="Picture 3">
            <a:extLst>
              <a:ext uri="{FF2B5EF4-FFF2-40B4-BE49-F238E27FC236}">
                <a16:creationId xmlns:a16="http://schemas.microsoft.com/office/drawing/2014/main" id="{C5A63EC6-085C-421D-862A-3D25F8C831EB}"/>
              </a:ext>
            </a:extLst>
          </p:cNvPr>
          <p:cNvPicPr>
            <a:picLocks noChangeAspect="1"/>
          </p:cNvPicPr>
          <p:nvPr/>
        </p:nvPicPr>
        <p:blipFill>
          <a:blip r:embed="rId2"/>
          <a:stretch>
            <a:fillRect/>
          </a:stretch>
        </p:blipFill>
        <p:spPr>
          <a:xfrm>
            <a:off x="9469368" y="789209"/>
            <a:ext cx="887191" cy="887191"/>
          </a:xfrm>
          <a:prstGeom prst="rect">
            <a:avLst/>
          </a:prstGeom>
        </p:spPr>
      </p:pic>
      <p:pic>
        <p:nvPicPr>
          <p:cNvPr id="6" name="Picture 5">
            <a:extLst>
              <a:ext uri="{FF2B5EF4-FFF2-40B4-BE49-F238E27FC236}">
                <a16:creationId xmlns:a16="http://schemas.microsoft.com/office/drawing/2014/main" id="{F0F95A19-8226-4B3A-A54C-EF9C82C4DF7C}"/>
              </a:ext>
            </a:extLst>
          </p:cNvPr>
          <p:cNvPicPr>
            <a:picLocks noChangeAspect="1"/>
          </p:cNvPicPr>
          <p:nvPr/>
        </p:nvPicPr>
        <p:blipFill>
          <a:blip r:embed="rId3"/>
          <a:stretch>
            <a:fillRect/>
          </a:stretch>
        </p:blipFill>
        <p:spPr>
          <a:xfrm>
            <a:off x="5199742" y="5781596"/>
            <a:ext cx="1094471" cy="574326"/>
          </a:xfrm>
          <a:prstGeom prst="rect">
            <a:avLst/>
          </a:prstGeom>
        </p:spPr>
      </p:pic>
    </p:spTree>
    <p:extLst>
      <p:ext uri="{BB962C8B-B14F-4D97-AF65-F5344CB8AC3E}">
        <p14:creationId xmlns:p14="http://schemas.microsoft.com/office/powerpoint/2010/main" val="20459952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1"/>
            <a:ext cx="6477000" cy="1189037"/>
          </a:xfrm>
        </p:spPr>
        <p:txBody>
          <a:bodyPr/>
          <a:lstStyle/>
          <a:p>
            <a:r>
              <a:rPr lang="en-US" dirty="0"/>
              <a:t>Benefits Selenium has for QA Processes</a:t>
            </a: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904999"/>
            <a:ext cx="6477000" cy="3558961"/>
          </a:xfrm>
        </p:spPr>
        <p:txBody>
          <a:bodyPr vert="horz" lIns="91440" tIns="45720" rIns="91440" bIns="45720" rtlCol="0" anchor="t">
            <a:normAutofit fontScale="92500" lnSpcReduction="20000"/>
          </a:bodyPr>
          <a:lstStyle/>
          <a:p>
            <a:r>
              <a:rPr lang="en-US" dirty="0"/>
              <a:t>Automation Testing is wonderful.</a:t>
            </a:r>
          </a:p>
          <a:p>
            <a:pPr marL="285750" indent="-285750">
              <a:buFont typeface="Arial" panose="020B0604020202020204" pitchFamily="34" charset="0"/>
              <a:buChar char="•"/>
            </a:pPr>
            <a:r>
              <a:rPr lang="en-US" b="0" dirty="0"/>
              <a:t>Automation testing reduces waiting time for test results significantly.</a:t>
            </a:r>
          </a:p>
          <a:p>
            <a:pPr lvl="1"/>
            <a:r>
              <a:rPr lang="en-US" dirty="0"/>
              <a:t>Selenium testing provides repeatable testing. Repeatable testing is beneficial for achieving consistent test results.</a:t>
            </a:r>
          </a:p>
          <a:p>
            <a:pPr lvl="1"/>
            <a:r>
              <a:rPr lang="en-US" dirty="0"/>
              <a:t>Selenium testing is reusable. This reduces the production cost and memory use for repeating tests.</a:t>
            </a:r>
          </a:p>
          <a:p>
            <a:pPr lvl="1"/>
            <a:r>
              <a:rPr lang="en-US" dirty="0"/>
              <a:t>Automation Testing ensures consistency, improves product accuracy and saves the time and cost. More cycles of execution can be achieved through automation.</a:t>
            </a:r>
          </a:p>
          <a:p>
            <a:pPr lvl="1"/>
            <a:r>
              <a:rPr lang="en-US" dirty="0"/>
              <a:t>Automation Testing provides reliable development by employing scripts in testing. Scripts for the testing procedure increases reliability exponentially.</a:t>
            </a:r>
          </a:p>
          <a:p>
            <a:pPr marL="0" lvl="1" indent="0">
              <a:buNone/>
            </a:pPr>
            <a:endParaRPr lang="en-US" dirty="0"/>
          </a:p>
        </p:txBody>
      </p:sp>
      <p:pic>
        <p:nvPicPr>
          <p:cNvPr id="4" name="Picture 3">
            <a:extLst>
              <a:ext uri="{FF2B5EF4-FFF2-40B4-BE49-F238E27FC236}">
                <a16:creationId xmlns:a16="http://schemas.microsoft.com/office/drawing/2014/main" id="{8027D9CF-0906-4B85-BC12-57C21B718EF1}"/>
              </a:ext>
            </a:extLst>
          </p:cNvPr>
          <p:cNvPicPr>
            <a:picLocks noChangeAspect="1"/>
          </p:cNvPicPr>
          <p:nvPr/>
        </p:nvPicPr>
        <p:blipFill>
          <a:blip r:embed="rId2"/>
          <a:stretch>
            <a:fillRect/>
          </a:stretch>
        </p:blipFill>
        <p:spPr>
          <a:xfrm flipH="1">
            <a:off x="5288959" y="5806159"/>
            <a:ext cx="807041" cy="807041"/>
          </a:xfrm>
          <a:prstGeom prst="rect">
            <a:avLst/>
          </a:prstGeom>
        </p:spPr>
      </p:pic>
    </p:spTree>
    <p:extLst>
      <p:ext uri="{BB962C8B-B14F-4D97-AF65-F5344CB8AC3E}">
        <p14:creationId xmlns:p14="http://schemas.microsoft.com/office/powerpoint/2010/main" val="4513713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1"/>
            <a:ext cx="6477000" cy="1189037"/>
          </a:xfrm>
        </p:spPr>
        <p:txBody>
          <a:bodyPr/>
          <a:lstStyle/>
          <a:p>
            <a:r>
              <a:rPr lang="en-US" dirty="0"/>
              <a:t>Mocha JS</a:t>
            </a: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904999"/>
            <a:ext cx="6477000" cy="3558961"/>
          </a:xfrm>
        </p:spPr>
        <p:txBody>
          <a:bodyPr vert="horz" lIns="91440" tIns="45720" rIns="91440" bIns="45720" rtlCol="0" anchor="t">
            <a:normAutofit fontScale="92500" lnSpcReduction="10000"/>
          </a:bodyPr>
          <a:lstStyle/>
          <a:p>
            <a:r>
              <a:rPr lang="en-US" dirty="0"/>
              <a:t>Mocha JS  is a </a:t>
            </a:r>
            <a:r>
              <a:rPr lang="en-US" dirty="0" err="1"/>
              <a:t>Javascript</a:t>
            </a:r>
            <a:r>
              <a:rPr lang="en-US" dirty="0"/>
              <a:t> test framework running on Node JS and in the web browser.</a:t>
            </a:r>
          </a:p>
          <a:p>
            <a:pPr lvl="1"/>
            <a:r>
              <a:rPr lang="en-US" dirty="0"/>
              <a:t>Mocha JS makes asynchronous testing simple (One phase at a time). Mocha tests run serially, allowing for flexible and accurate reporting while mapping uncaught exceptions to the correct test cases.</a:t>
            </a:r>
          </a:p>
          <a:p>
            <a:pPr lvl="1"/>
            <a:r>
              <a:rPr lang="en-US" dirty="0"/>
              <a:t>Mocha JS features browser support, asynchronous testing, test coverage reports and the use of any assertion library.</a:t>
            </a:r>
          </a:p>
          <a:p>
            <a:pPr lvl="1"/>
            <a:r>
              <a:rPr lang="en-US" dirty="0"/>
              <a:t>Mocha JS can be used with most </a:t>
            </a:r>
            <a:r>
              <a:rPr lang="en-US" dirty="0" err="1"/>
              <a:t>Javascript</a:t>
            </a:r>
            <a:r>
              <a:rPr lang="en-US" dirty="0"/>
              <a:t> libraries(should.js, express.js, chai.js, better-assert etc.).</a:t>
            </a:r>
          </a:p>
          <a:p>
            <a:pPr lvl="1"/>
            <a:r>
              <a:rPr lang="en-US" dirty="0"/>
              <a:t>Mocha JS provides an API which structures testing code into test case modules and test suites.</a:t>
            </a:r>
          </a:p>
          <a:p>
            <a:pPr marL="0" lvl="1" indent="0">
              <a:buNone/>
            </a:pPr>
            <a:endParaRPr lang="en-US" dirty="0"/>
          </a:p>
        </p:txBody>
      </p:sp>
      <p:pic>
        <p:nvPicPr>
          <p:cNvPr id="4" name="Picture 3">
            <a:extLst>
              <a:ext uri="{FF2B5EF4-FFF2-40B4-BE49-F238E27FC236}">
                <a16:creationId xmlns:a16="http://schemas.microsoft.com/office/drawing/2014/main" id="{51FDDF4E-C9E6-4E35-9B6A-1485DC1BED62}"/>
              </a:ext>
            </a:extLst>
          </p:cNvPr>
          <p:cNvPicPr>
            <a:picLocks noChangeAspect="1"/>
          </p:cNvPicPr>
          <p:nvPr/>
        </p:nvPicPr>
        <p:blipFill>
          <a:blip r:embed="rId2"/>
          <a:stretch>
            <a:fillRect/>
          </a:stretch>
        </p:blipFill>
        <p:spPr>
          <a:xfrm>
            <a:off x="5199742" y="5577559"/>
            <a:ext cx="1047633" cy="1047633"/>
          </a:xfrm>
          <a:prstGeom prst="rect">
            <a:avLst/>
          </a:prstGeom>
        </p:spPr>
      </p:pic>
    </p:spTree>
    <p:extLst>
      <p:ext uri="{BB962C8B-B14F-4D97-AF65-F5344CB8AC3E}">
        <p14:creationId xmlns:p14="http://schemas.microsoft.com/office/powerpoint/2010/main" val="5066594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1"/>
            <a:ext cx="6477000" cy="1189037"/>
          </a:xfrm>
        </p:spPr>
        <p:txBody>
          <a:bodyPr/>
          <a:lstStyle/>
          <a:p>
            <a:r>
              <a:rPr lang="en-US" dirty="0"/>
              <a:t>Mocha JS (Pros)</a:t>
            </a: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904999"/>
            <a:ext cx="6477000" cy="3558961"/>
          </a:xfrm>
        </p:spPr>
        <p:txBody>
          <a:bodyPr vert="horz" lIns="91440" tIns="45720" rIns="91440" bIns="45720" rtlCol="0" anchor="t">
            <a:normAutofit/>
          </a:bodyPr>
          <a:lstStyle/>
          <a:p>
            <a:r>
              <a:rPr lang="en-US" dirty="0"/>
              <a:t>Mocha JS  is a flexible testing framework. Mocha JS does not come with a mocking framework or assertion library. The choice of library is up to the user.</a:t>
            </a:r>
          </a:p>
          <a:p>
            <a:pPr lvl="1"/>
            <a:r>
              <a:rPr lang="en-US" dirty="0"/>
              <a:t>Mocha JS has widespread adoption. This means several add-on capabilities are available to this framework.</a:t>
            </a:r>
          </a:p>
          <a:p>
            <a:pPr lvl="1"/>
            <a:r>
              <a:rPr lang="en-US" dirty="0"/>
              <a:t>Mocha JS has an active community and users have the ability to find useful resources through libraries, blog posts, videos etc.</a:t>
            </a:r>
          </a:p>
          <a:p>
            <a:pPr marL="0" lvl="1" indent="0">
              <a:buNone/>
            </a:pPr>
            <a:endParaRPr lang="en-US" dirty="0"/>
          </a:p>
          <a:p>
            <a:pPr marL="0" lvl="1" indent="0">
              <a:buNone/>
            </a:pPr>
            <a:endParaRPr lang="en-US" dirty="0"/>
          </a:p>
        </p:txBody>
      </p:sp>
      <p:pic>
        <p:nvPicPr>
          <p:cNvPr id="6" name="Picture 5">
            <a:extLst>
              <a:ext uri="{FF2B5EF4-FFF2-40B4-BE49-F238E27FC236}">
                <a16:creationId xmlns:a16="http://schemas.microsoft.com/office/drawing/2014/main" id="{56D2807C-344E-43A9-A73C-AA122D14DFB2}"/>
              </a:ext>
            </a:extLst>
          </p:cNvPr>
          <p:cNvPicPr>
            <a:picLocks noChangeAspect="1"/>
          </p:cNvPicPr>
          <p:nvPr/>
        </p:nvPicPr>
        <p:blipFill>
          <a:blip r:embed="rId2"/>
          <a:stretch>
            <a:fillRect/>
          </a:stretch>
        </p:blipFill>
        <p:spPr>
          <a:xfrm>
            <a:off x="5143644" y="5251254"/>
            <a:ext cx="1323448" cy="1323448"/>
          </a:xfrm>
          <a:prstGeom prst="rect">
            <a:avLst/>
          </a:prstGeom>
        </p:spPr>
      </p:pic>
    </p:spTree>
    <p:extLst>
      <p:ext uri="{BB962C8B-B14F-4D97-AF65-F5344CB8AC3E}">
        <p14:creationId xmlns:p14="http://schemas.microsoft.com/office/powerpoint/2010/main" val="35989214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1"/>
            <a:ext cx="6477000" cy="1189037"/>
          </a:xfrm>
        </p:spPr>
        <p:txBody>
          <a:bodyPr/>
          <a:lstStyle/>
          <a:p>
            <a:r>
              <a:rPr lang="en-US" dirty="0"/>
              <a:t>Mocha JS (Cons)</a:t>
            </a: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904999"/>
            <a:ext cx="6477000" cy="3558961"/>
          </a:xfrm>
        </p:spPr>
        <p:txBody>
          <a:bodyPr vert="horz" lIns="91440" tIns="45720" rIns="91440" bIns="45720" rtlCol="0" anchor="t">
            <a:normAutofit/>
          </a:bodyPr>
          <a:lstStyle/>
          <a:p>
            <a:r>
              <a:rPr lang="en-US" dirty="0"/>
              <a:t>Mocha JS  requires more configuration, making it a weaker framework.</a:t>
            </a:r>
          </a:p>
          <a:p>
            <a:endParaRPr lang="en-US" dirty="0"/>
          </a:p>
          <a:p>
            <a:pPr lvl="1"/>
            <a:r>
              <a:rPr lang="en-US" dirty="0"/>
              <a:t>If the tester cannot afford to be flexible, they will be forced to use an assertion library explicitly.</a:t>
            </a:r>
          </a:p>
          <a:p>
            <a:pPr lvl="1"/>
            <a:r>
              <a:rPr lang="en-US" dirty="0"/>
              <a:t>Mocha’s snapshot testing functionality is not easy to implement and will require additional libraries.</a:t>
            </a:r>
          </a:p>
        </p:txBody>
      </p:sp>
      <p:pic>
        <p:nvPicPr>
          <p:cNvPr id="6" name="Picture 5">
            <a:extLst>
              <a:ext uri="{FF2B5EF4-FFF2-40B4-BE49-F238E27FC236}">
                <a16:creationId xmlns:a16="http://schemas.microsoft.com/office/drawing/2014/main" id="{CAD00112-3EB7-4511-9457-BA36A4A33F38}"/>
              </a:ext>
            </a:extLst>
          </p:cNvPr>
          <p:cNvPicPr>
            <a:picLocks noChangeAspect="1"/>
          </p:cNvPicPr>
          <p:nvPr/>
        </p:nvPicPr>
        <p:blipFill>
          <a:blip r:embed="rId2"/>
          <a:stretch>
            <a:fillRect/>
          </a:stretch>
        </p:blipFill>
        <p:spPr>
          <a:xfrm>
            <a:off x="5199742" y="5510572"/>
            <a:ext cx="1189037" cy="1189037"/>
          </a:xfrm>
          <a:prstGeom prst="rect">
            <a:avLst/>
          </a:prstGeom>
        </p:spPr>
      </p:pic>
    </p:spTree>
    <p:extLst>
      <p:ext uri="{BB962C8B-B14F-4D97-AF65-F5344CB8AC3E}">
        <p14:creationId xmlns:p14="http://schemas.microsoft.com/office/powerpoint/2010/main" val="22841557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1"/>
            <a:ext cx="6477000" cy="1189037"/>
          </a:xfrm>
        </p:spPr>
        <p:txBody>
          <a:bodyPr/>
          <a:lstStyle/>
          <a:p>
            <a:r>
              <a:rPr lang="en-US" dirty="0"/>
              <a:t>Benefits Mocha JS has for QA Processes</a:t>
            </a: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904999"/>
            <a:ext cx="6477000" cy="3558961"/>
          </a:xfrm>
        </p:spPr>
        <p:txBody>
          <a:bodyPr vert="horz" lIns="91440" tIns="45720" rIns="91440" bIns="45720" rtlCol="0" anchor="t">
            <a:normAutofit/>
          </a:bodyPr>
          <a:lstStyle/>
          <a:p>
            <a:r>
              <a:rPr lang="en-US" dirty="0"/>
              <a:t>Mocha JS  supports an assertion library. This allows the developers to check logic errors within their code. These exception handlers will be able to spot these errors so they can be fixed before the product is released.</a:t>
            </a:r>
          </a:p>
          <a:p>
            <a:pPr lvl="1"/>
            <a:r>
              <a:rPr lang="en-US" dirty="0"/>
              <a:t>Mocha JS also supports Test Driven Development so automated test cases will also work well with this software.</a:t>
            </a:r>
          </a:p>
          <a:p>
            <a:pPr lvl="1"/>
            <a:r>
              <a:rPr lang="en-US" dirty="0"/>
              <a:t>Early unit testing in Mocha JS will spot errors in code that will be hard to find later.</a:t>
            </a:r>
          </a:p>
          <a:p>
            <a:pPr lvl="1"/>
            <a:r>
              <a:rPr lang="en-US" dirty="0"/>
              <a:t> Early bug detection will reduce the number of issues with the product and will increase its quality at the time of release.</a:t>
            </a:r>
          </a:p>
        </p:txBody>
      </p:sp>
      <p:pic>
        <p:nvPicPr>
          <p:cNvPr id="7" name="Picture 6">
            <a:extLst>
              <a:ext uri="{FF2B5EF4-FFF2-40B4-BE49-F238E27FC236}">
                <a16:creationId xmlns:a16="http://schemas.microsoft.com/office/drawing/2014/main" id="{76BC0AF0-F30F-49E4-A273-3A063A3A3229}"/>
              </a:ext>
            </a:extLst>
          </p:cNvPr>
          <p:cNvPicPr>
            <a:picLocks noChangeAspect="1"/>
          </p:cNvPicPr>
          <p:nvPr/>
        </p:nvPicPr>
        <p:blipFill>
          <a:blip r:embed="rId2"/>
          <a:stretch>
            <a:fillRect/>
          </a:stretch>
        </p:blipFill>
        <p:spPr>
          <a:xfrm flipH="1">
            <a:off x="5288959" y="5806159"/>
            <a:ext cx="807041" cy="807041"/>
          </a:xfrm>
          <a:prstGeom prst="rect">
            <a:avLst/>
          </a:prstGeom>
        </p:spPr>
      </p:pic>
    </p:spTree>
    <p:extLst>
      <p:ext uri="{BB962C8B-B14F-4D97-AF65-F5344CB8AC3E}">
        <p14:creationId xmlns:p14="http://schemas.microsoft.com/office/powerpoint/2010/main" val="9262597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995467"/>
            <a:ext cx="9141397" cy="615553"/>
          </a:xfrm>
        </p:spPr>
        <p:txBody>
          <a:bodyPr/>
          <a:lstStyle/>
          <a:p>
            <a:r>
              <a:rPr lang="en-US"/>
              <a:t>Conclusion</a:t>
            </a:r>
            <a:endParaRPr lang="en-US" dirty="0"/>
          </a:p>
        </p:txBody>
      </p:sp>
      <p:sp>
        <p:nvSpPr>
          <p:cNvPr id="5" name="Text Placeholder 4">
            <a:extLst>
              <a:ext uri="{FF2B5EF4-FFF2-40B4-BE49-F238E27FC236}">
                <a16:creationId xmlns:a16="http://schemas.microsoft.com/office/drawing/2014/main" id="{F279C118-313D-442D-A3F6-FC2E73E67AA2}"/>
              </a:ext>
            </a:extLst>
          </p:cNvPr>
          <p:cNvSpPr>
            <a:spLocks noGrp="1"/>
          </p:cNvSpPr>
          <p:nvPr>
            <p:ph type="body" sz="quarter" idx="12"/>
          </p:nvPr>
        </p:nvSpPr>
        <p:spPr/>
        <p:txBody>
          <a:bodyPr/>
          <a:lstStyle/>
          <a:p>
            <a:pPr marL="285750" indent="-285750">
              <a:buFont typeface="Arial" panose="020B0604020202020204" pitchFamily="34" charset="0"/>
              <a:buChar char="•"/>
            </a:pPr>
            <a:r>
              <a:rPr lang="en-US" dirty="0"/>
              <a:t>QA Process requires Speed and Consistency.</a:t>
            </a:r>
          </a:p>
          <a:p>
            <a:pPr marL="285750" indent="-285750">
              <a:buFont typeface="Arial" panose="020B0604020202020204" pitchFamily="34" charset="0"/>
              <a:buChar char="•"/>
            </a:pPr>
            <a:r>
              <a:rPr lang="en-US" dirty="0"/>
              <a:t>QA Processes in Agile require flexible and adaptable IDE’s</a:t>
            </a:r>
          </a:p>
          <a:p>
            <a:pPr marL="285750" indent="-285750">
              <a:buFont typeface="Arial" panose="020B0604020202020204" pitchFamily="34" charset="0"/>
              <a:buChar char="•"/>
            </a:pPr>
            <a:r>
              <a:rPr lang="en-US" dirty="0"/>
              <a:t>Selenium and Mocha JS Provide accessible and time efficient testing to web development. </a:t>
            </a:r>
          </a:p>
        </p:txBody>
      </p:sp>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a:xfrm>
            <a:off x="762000" y="715961"/>
            <a:ext cx="6477000" cy="1189038"/>
          </a:xfrm>
        </p:spPr>
        <p:txBody>
          <a:bodyPr/>
          <a:lstStyle/>
          <a:p>
            <a:r>
              <a:rPr lang="en-US" dirty="0"/>
              <a:t>Contents</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5000"/>
            <a:ext cx="6340929" cy="4063844"/>
          </a:xfrm>
        </p:spPr>
        <p:txBody>
          <a:bodyPr/>
          <a:lstStyle/>
          <a:p>
            <a:r>
              <a:rPr lang="en-US" altLang="en-US" dirty="0"/>
              <a:t>AGILE DEVELOPMENT AND QUALITY ASSURANCE</a:t>
            </a:r>
          </a:p>
          <a:p>
            <a:r>
              <a:rPr lang="en-US" altLang="en-US" dirty="0"/>
              <a:t>Selenium</a:t>
            </a:r>
          </a:p>
          <a:p>
            <a:pPr lvl="1"/>
            <a:r>
              <a:rPr lang="en-US" dirty="0"/>
              <a:t>What is </a:t>
            </a:r>
            <a:r>
              <a:rPr lang="en-US" altLang="en-US" dirty="0"/>
              <a:t>Selenium</a:t>
            </a:r>
            <a:r>
              <a:rPr lang="en-US" dirty="0"/>
              <a:t>?</a:t>
            </a:r>
          </a:p>
          <a:p>
            <a:pPr lvl="1"/>
            <a:r>
              <a:rPr lang="en-US" altLang="en-US" dirty="0"/>
              <a:t>Pros and Cons of Using Selenium</a:t>
            </a:r>
          </a:p>
          <a:p>
            <a:pPr lvl="1"/>
            <a:r>
              <a:rPr lang="en-US" altLang="en-US" dirty="0"/>
              <a:t>Purpose and Importance in Process of Quality Assurance</a:t>
            </a:r>
          </a:p>
          <a:p>
            <a:pPr marL="0" lvl="1" indent="0">
              <a:buNone/>
            </a:pPr>
            <a:r>
              <a:rPr lang="en-US" altLang="en-US" b="1" dirty="0"/>
              <a:t>Mocha JS</a:t>
            </a:r>
          </a:p>
          <a:p>
            <a:pPr lvl="1"/>
            <a:r>
              <a:rPr lang="en-US" altLang="en-US" dirty="0"/>
              <a:t>What is Mocha JS?</a:t>
            </a:r>
          </a:p>
          <a:p>
            <a:pPr lvl="1"/>
            <a:r>
              <a:rPr lang="en-US" altLang="en-US" dirty="0"/>
              <a:t>Pros and Cons of Using Mocha JS</a:t>
            </a:r>
          </a:p>
          <a:p>
            <a:pPr lvl="1"/>
            <a:r>
              <a:rPr lang="en-US" altLang="en-US" dirty="0"/>
              <a:t>Purpose and Importance in Process of Quality Assurance</a:t>
            </a:r>
          </a:p>
          <a:p>
            <a:pPr lvl="1"/>
            <a:endParaRPr lang="en-US" dirty="0"/>
          </a:p>
        </p:txBody>
      </p:sp>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a:xfrm>
            <a:off x="762000" y="715961"/>
            <a:ext cx="6477000" cy="1189038"/>
          </a:xfrm>
        </p:spPr>
        <p:txBody>
          <a:bodyPr/>
          <a:lstStyle/>
          <a:p>
            <a:r>
              <a:rPr lang="en-US"/>
              <a:t>Introduction</a:t>
            </a:r>
            <a:endParaRPr lang="en-US" dirty="0"/>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5000"/>
            <a:ext cx="6340929" cy="3276600"/>
          </a:xfrm>
        </p:spPr>
        <p:txBody>
          <a:bodyPr/>
          <a:lstStyle/>
          <a:p>
            <a:r>
              <a:rPr lang="en-US" altLang="en-US" dirty="0"/>
              <a:t>AGILE DEVELOPMENT</a:t>
            </a:r>
          </a:p>
          <a:p>
            <a:pPr lvl="1"/>
            <a:r>
              <a:rPr lang="en-US" b="0" i="0" dirty="0">
                <a:solidFill>
                  <a:srgbClr val="000000"/>
                </a:solidFill>
                <a:effectLst/>
              </a:rPr>
              <a:t>Agile software development refers to a group of software development methodologies based on iterative development, where requirements and solutions evolve through collaboration between self-organizing cross-functional teams.</a:t>
            </a:r>
          </a:p>
        </p:txBody>
      </p:sp>
      <p:pic>
        <p:nvPicPr>
          <p:cNvPr id="4" name="Picture 3">
            <a:extLst>
              <a:ext uri="{FF2B5EF4-FFF2-40B4-BE49-F238E27FC236}">
                <a16:creationId xmlns:a16="http://schemas.microsoft.com/office/drawing/2014/main" id="{F00D4FF2-AC9E-4069-81C1-666058E9DD9F}"/>
              </a:ext>
            </a:extLst>
          </p:cNvPr>
          <p:cNvPicPr>
            <a:picLocks noChangeAspect="1"/>
          </p:cNvPicPr>
          <p:nvPr/>
        </p:nvPicPr>
        <p:blipFill>
          <a:blip r:embed="rId2"/>
          <a:stretch>
            <a:fillRect/>
          </a:stretch>
        </p:blipFill>
        <p:spPr>
          <a:xfrm>
            <a:off x="77788" y="5760720"/>
            <a:ext cx="1097280" cy="1097280"/>
          </a:xfrm>
          <a:prstGeom prst="rect">
            <a:avLst/>
          </a:prstGeom>
        </p:spPr>
      </p:pic>
    </p:spTree>
    <p:extLst>
      <p:ext uri="{BB962C8B-B14F-4D97-AF65-F5344CB8AC3E}">
        <p14:creationId xmlns:p14="http://schemas.microsoft.com/office/powerpoint/2010/main" val="2066900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715964"/>
            <a:ext cx="10591800" cy="646332"/>
          </a:xfrm>
        </p:spPr>
        <p:txBody>
          <a:bodyPr/>
          <a:lstStyle/>
          <a:p>
            <a:r>
              <a:rPr lang="en-US" dirty="0"/>
              <a:t>Agile Development</a:t>
            </a:r>
          </a:p>
        </p:txBody>
      </p:sp>
      <p:sp>
        <p:nvSpPr>
          <p:cNvPr id="11" name="Text Placeholder 10">
            <a:extLst>
              <a:ext uri="{FF2B5EF4-FFF2-40B4-BE49-F238E27FC236}">
                <a16:creationId xmlns:a16="http://schemas.microsoft.com/office/drawing/2014/main" id="{4C6A9FD9-630E-44B9-BED8-AFEA6C84A88B}"/>
              </a:ext>
            </a:extLst>
          </p:cNvPr>
          <p:cNvSpPr>
            <a:spLocks noGrp="1"/>
          </p:cNvSpPr>
          <p:nvPr>
            <p:ph type="body" sz="quarter" idx="11"/>
          </p:nvPr>
        </p:nvSpPr>
        <p:spPr>
          <a:xfrm>
            <a:off x="762000" y="1432562"/>
            <a:ext cx="10667999" cy="1158237"/>
          </a:xfrm>
        </p:spPr>
        <p:txBody>
          <a:bodyPr/>
          <a:lstStyle/>
          <a:p>
            <a:r>
              <a:rPr lang="en-US" sz="1600" dirty="0">
                <a:solidFill>
                  <a:srgbClr val="000000"/>
                </a:solidFill>
              </a:rPr>
              <a:t>The overall goal of each Agile method is to adapt to change and deliver working software as quickly as possible. However, each methodology has slight variations in the way it defines the phases of software development. Furthermore, even though the goal is the same, each team’s process flow may vary depending on the specific project or situation.</a:t>
            </a:r>
          </a:p>
          <a:p>
            <a:r>
              <a:rPr lang="en-US" sz="1600" dirty="0" err="1">
                <a:solidFill>
                  <a:srgbClr val="000000"/>
                </a:solidFill>
              </a:rPr>
              <a:t>E.g</a:t>
            </a:r>
            <a:endParaRPr lang="en-US" sz="1600" dirty="0">
              <a:solidFill>
                <a:srgbClr val="000000"/>
              </a:solidFill>
            </a:endParaRPr>
          </a:p>
          <a:p>
            <a:endParaRPr lang="en-US" altLang="en-US" dirty="0"/>
          </a:p>
        </p:txBody>
      </p:sp>
      <p:graphicFrame>
        <p:nvGraphicFramePr>
          <p:cNvPr id="18" name="Group 85">
            <a:extLst>
              <a:ext uri="{FF2B5EF4-FFF2-40B4-BE49-F238E27FC236}">
                <a16:creationId xmlns:a16="http://schemas.microsoft.com/office/drawing/2014/main" id="{14BC0987-DF66-4F47-953D-7A5171CA5B01}"/>
              </a:ext>
            </a:extLst>
          </p:cNvPr>
          <p:cNvGraphicFramePr>
            <a:graphicFrameLocks noGrp="1"/>
          </p:cNvGraphicFramePr>
          <p:nvPr>
            <p:ph type="tbl" sz="quarter" idx="12"/>
            <p:extLst>
              <p:ext uri="{D42A27DB-BD31-4B8C-83A1-F6EECF244321}">
                <p14:modId xmlns:p14="http://schemas.microsoft.com/office/powerpoint/2010/main" val="2818581192"/>
              </p:ext>
            </p:extLst>
          </p:nvPr>
        </p:nvGraphicFramePr>
        <p:xfrm>
          <a:off x="757238" y="2592388"/>
          <a:ext cx="10668000" cy="3444240"/>
        </p:xfrm>
        <a:graphic>
          <a:graphicData uri="http://schemas.openxmlformats.org/drawingml/2006/table">
            <a:tbl>
              <a:tblPr firstRow="1"/>
              <a:tblGrid>
                <a:gridCol w="17780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778000">
                  <a:extLst>
                    <a:ext uri="{9D8B030D-6E8A-4147-A177-3AD203B41FA5}">
                      <a16:colId xmlns:a16="http://schemas.microsoft.com/office/drawing/2014/main" val="20002"/>
                    </a:ext>
                  </a:extLst>
                </a:gridCol>
                <a:gridCol w="1778000">
                  <a:extLst>
                    <a:ext uri="{9D8B030D-6E8A-4147-A177-3AD203B41FA5}">
                      <a16:colId xmlns:a16="http://schemas.microsoft.com/office/drawing/2014/main" val="20003"/>
                    </a:ext>
                  </a:extLst>
                </a:gridCol>
                <a:gridCol w="1778000">
                  <a:extLst>
                    <a:ext uri="{9D8B030D-6E8A-4147-A177-3AD203B41FA5}">
                      <a16:colId xmlns:a16="http://schemas.microsoft.com/office/drawing/2014/main" val="20004"/>
                    </a:ext>
                  </a:extLst>
                </a:gridCol>
                <a:gridCol w="1778000">
                  <a:extLst>
                    <a:ext uri="{9D8B030D-6E8A-4147-A177-3AD203B41FA5}">
                      <a16:colId xmlns:a16="http://schemas.microsoft.com/office/drawing/2014/main" val="20005"/>
                    </a:ext>
                  </a:extLst>
                </a:gridCol>
              </a:tblGrid>
              <a:tr h="54864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1"/>
                          </a:solidFill>
                          <a:effectLst/>
                          <a:latin typeface="+mn-lt"/>
                        </a:rPr>
                        <a:t>1</a:t>
                      </a:r>
                      <a:r>
                        <a:rPr kumimoji="0" lang="en-US" sz="1400" b="1" i="0" u="none" strike="noStrike" cap="none" normalizeH="0" baseline="30000" dirty="0">
                          <a:ln>
                            <a:noFill/>
                          </a:ln>
                          <a:solidFill>
                            <a:schemeClr val="accent1"/>
                          </a:solidFill>
                          <a:effectLst/>
                          <a:latin typeface="+mn-lt"/>
                        </a:rPr>
                        <a:t>st</a:t>
                      </a:r>
                      <a:r>
                        <a:rPr kumimoji="0" lang="en-US" sz="1400" b="1" i="0" u="none" strike="noStrike" cap="none" normalizeH="0" baseline="0" dirty="0">
                          <a:ln>
                            <a:noFill/>
                          </a:ln>
                          <a:solidFill>
                            <a:schemeClr val="accent1"/>
                          </a:solidFill>
                          <a:effectLst/>
                          <a:latin typeface="+mn-lt"/>
                        </a:rPr>
                        <a:t> Event</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1"/>
                          </a:solidFill>
                          <a:effectLst/>
                          <a:latin typeface="+mn-lt"/>
                        </a:rPr>
                        <a:t>2</a:t>
                      </a:r>
                      <a:r>
                        <a:rPr kumimoji="0" lang="en-US" sz="1400" b="1" i="0" u="none" strike="noStrike" cap="none" normalizeH="0" baseline="30000" dirty="0">
                          <a:ln>
                            <a:noFill/>
                          </a:ln>
                          <a:solidFill>
                            <a:schemeClr val="accent1"/>
                          </a:solidFill>
                          <a:effectLst/>
                          <a:latin typeface="+mn-lt"/>
                        </a:rPr>
                        <a:t>nd</a:t>
                      </a:r>
                      <a:r>
                        <a:rPr kumimoji="0" lang="en-US" sz="1400" b="1" i="0" u="none" strike="noStrike" cap="none" normalizeH="0" baseline="0" dirty="0">
                          <a:ln>
                            <a:noFill/>
                          </a:ln>
                          <a:solidFill>
                            <a:schemeClr val="accent1"/>
                          </a:solidFill>
                          <a:effectLst/>
                          <a:latin typeface="+mn-lt"/>
                        </a:rPr>
                        <a:t> Event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1"/>
                          </a:solidFill>
                          <a:effectLst/>
                          <a:latin typeface="+mn-lt"/>
                        </a:rPr>
                        <a:t>3</a:t>
                      </a:r>
                      <a:r>
                        <a:rPr kumimoji="0" lang="en-US" sz="1400" b="1" i="0" u="none" strike="noStrike" cap="none" normalizeH="0" baseline="30000" dirty="0">
                          <a:ln>
                            <a:noFill/>
                          </a:ln>
                          <a:solidFill>
                            <a:schemeClr val="accent1"/>
                          </a:solidFill>
                          <a:effectLst/>
                          <a:latin typeface="+mn-lt"/>
                        </a:rPr>
                        <a:t>rd</a:t>
                      </a:r>
                      <a:r>
                        <a:rPr kumimoji="0" lang="en-US" sz="1400" b="1" i="0" u="none" strike="noStrike" cap="none" normalizeH="0" baseline="0" dirty="0">
                          <a:ln>
                            <a:noFill/>
                          </a:ln>
                          <a:solidFill>
                            <a:schemeClr val="accent1"/>
                          </a:solidFill>
                          <a:effectLst/>
                          <a:latin typeface="+mn-lt"/>
                        </a:rPr>
                        <a:t> Event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1"/>
                          </a:solidFill>
                          <a:effectLst/>
                          <a:latin typeface="+mn-lt"/>
                        </a:rPr>
                        <a:t>4</a:t>
                      </a:r>
                      <a:r>
                        <a:rPr kumimoji="0" lang="en-US" sz="1400" b="1" i="0" u="none" strike="noStrike" cap="none" normalizeH="0" baseline="30000" dirty="0">
                          <a:ln>
                            <a:noFill/>
                          </a:ln>
                          <a:solidFill>
                            <a:schemeClr val="accent1"/>
                          </a:solidFill>
                          <a:effectLst/>
                          <a:latin typeface="+mn-lt"/>
                        </a:rPr>
                        <a:t>th</a:t>
                      </a:r>
                      <a:r>
                        <a:rPr kumimoji="0" lang="en-US" sz="1400" b="1" i="0" u="none" strike="noStrike" cap="none" normalizeH="0" baseline="0" dirty="0">
                          <a:ln>
                            <a:noFill/>
                          </a:ln>
                          <a:solidFill>
                            <a:schemeClr val="accent1"/>
                          </a:solidFill>
                          <a:effectLst/>
                          <a:latin typeface="+mn-lt"/>
                        </a:rPr>
                        <a:t> Event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1"/>
                          </a:solidFill>
                          <a:effectLst/>
                          <a:latin typeface="+mn-lt"/>
                        </a:rPr>
                        <a:t>5</a:t>
                      </a:r>
                      <a:r>
                        <a:rPr kumimoji="0" lang="en-US" sz="1400" b="1" i="0" u="none" strike="noStrike" cap="none" normalizeH="0" baseline="30000" dirty="0">
                          <a:ln>
                            <a:noFill/>
                          </a:ln>
                          <a:solidFill>
                            <a:schemeClr val="accent1"/>
                          </a:solidFill>
                          <a:effectLst/>
                          <a:latin typeface="+mn-lt"/>
                        </a:rPr>
                        <a:t>th</a:t>
                      </a:r>
                      <a:r>
                        <a:rPr kumimoji="0" lang="en-US" sz="1400" b="1" i="0" u="none" strike="noStrike" cap="none" normalizeH="0" baseline="0" dirty="0">
                          <a:ln>
                            <a:noFill/>
                          </a:ln>
                          <a:solidFill>
                            <a:schemeClr val="accent1"/>
                          </a:solidFill>
                          <a:effectLst/>
                          <a:latin typeface="+mn-lt"/>
                        </a:rPr>
                        <a:t> Event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1"/>
                          </a:solidFill>
                          <a:effectLst/>
                          <a:latin typeface="+mn-lt"/>
                        </a:rPr>
                        <a:t>6</a:t>
                      </a:r>
                      <a:r>
                        <a:rPr kumimoji="0" lang="en-US" sz="1400" b="1" i="0" u="none" strike="noStrike" cap="none" normalizeH="0" baseline="30000" dirty="0">
                          <a:ln>
                            <a:noFill/>
                          </a:ln>
                          <a:solidFill>
                            <a:schemeClr val="accent1"/>
                          </a:solidFill>
                          <a:effectLst/>
                          <a:latin typeface="+mn-lt"/>
                        </a:rPr>
                        <a:t>th</a:t>
                      </a:r>
                      <a:r>
                        <a:rPr kumimoji="0" lang="en-US" sz="1400" b="1" i="0" u="none" strike="noStrike" cap="none" normalizeH="0" baseline="0" dirty="0">
                          <a:ln>
                            <a:noFill/>
                          </a:ln>
                          <a:solidFill>
                            <a:schemeClr val="accent1"/>
                          </a:solidFill>
                          <a:effectLst/>
                          <a:latin typeface="+mn-lt"/>
                        </a:rPr>
                        <a:t> Event</a:t>
                      </a:r>
                    </a:p>
                  </a:txBody>
                  <a:tcPr anchor="ctr"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864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mn-lt"/>
                        </a:rPr>
                        <a:t>Minimum Viable Product</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mn-lt"/>
                        </a:rPr>
                        <a:t>Improvements and Features added to product.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mn-lt"/>
                        </a:rPr>
                        <a:t>The process is repeated and the end user is given an updated product.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mn-lt"/>
                        </a:rPr>
                        <a:t>Review by the end user is given until they are fully satisfied with the product.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mn-lt"/>
                        </a:rPr>
                        <a:t>Testing and Debugging phase.</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mn-lt"/>
                        </a:rPr>
                        <a:t>Application Deployment and Maintenance</a:t>
                      </a:r>
                    </a:p>
                  </a:txBody>
                  <a:tcPr anchor="ctr"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373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mn-lt"/>
                        </a:rPr>
                        <a:t>Given to End User to use. Input and feedback is relevant to the development process.</a:t>
                      </a:r>
                    </a:p>
                  </a:txBody>
                  <a:tcPr marT="182880"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mn-lt"/>
                        </a:rPr>
                        <a:t>Multiple iterations can be made now we know our constraints.</a:t>
                      </a: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mn-lt"/>
                        </a:rPr>
                        <a:t>Application development is repeated.</a:t>
                      </a: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mn-lt"/>
                        </a:rPr>
                        <a:t>Development is complete.</a:t>
                      </a: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mn-lt"/>
                        </a:rPr>
                        <a:t>Making sure quality meets budget requirements.</a:t>
                      </a: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mn-lt"/>
                        </a:rPr>
                        <a:t>Application consistency target has been met.</a:t>
                      </a:r>
                    </a:p>
                  </a:txBody>
                  <a:tcPr marT="182880"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3" name="Picture 2">
            <a:extLst>
              <a:ext uri="{FF2B5EF4-FFF2-40B4-BE49-F238E27FC236}">
                <a16:creationId xmlns:a16="http://schemas.microsoft.com/office/drawing/2014/main" id="{6E1B4F48-A58D-45F4-BF2C-73B75039F843}"/>
              </a:ext>
            </a:extLst>
          </p:cNvPr>
          <p:cNvPicPr>
            <a:picLocks noChangeAspect="1"/>
          </p:cNvPicPr>
          <p:nvPr/>
        </p:nvPicPr>
        <p:blipFill>
          <a:blip r:embed="rId3"/>
          <a:stretch>
            <a:fillRect/>
          </a:stretch>
        </p:blipFill>
        <p:spPr>
          <a:xfrm>
            <a:off x="5509260" y="434480"/>
            <a:ext cx="1097280" cy="1097280"/>
          </a:xfrm>
          <a:prstGeom prst="rect">
            <a:avLst/>
          </a:prstGeom>
        </p:spPr>
      </p:pic>
    </p:spTree>
    <p:extLst>
      <p:ext uri="{BB962C8B-B14F-4D97-AF65-F5344CB8AC3E}">
        <p14:creationId xmlns:p14="http://schemas.microsoft.com/office/powerpoint/2010/main" val="29576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1"/>
            <a:ext cx="6477000" cy="1189037"/>
          </a:xfrm>
        </p:spPr>
        <p:txBody>
          <a:bodyPr/>
          <a:lstStyle/>
          <a:p>
            <a:r>
              <a:rPr lang="en-US" dirty="0"/>
              <a:t>Quality Assurance</a:t>
            </a: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904999"/>
            <a:ext cx="6477000" cy="3553351"/>
          </a:xfrm>
        </p:spPr>
        <p:txBody>
          <a:bodyPr vert="horz" lIns="91440" tIns="45720" rIns="91440" bIns="45720" rtlCol="0" anchor="t">
            <a:normAutofit fontScale="92500" lnSpcReduction="10000"/>
          </a:bodyPr>
          <a:lstStyle/>
          <a:p>
            <a:r>
              <a:rPr lang="en-US" dirty="0"/>
              <a:t>Quality Assurance is a way of preventing mistakes and defects in manufacturing products.</a:t>
            </a:r>
          </a:p>
          <a:p>
            <a:pPr lvl="1"/>
            <a:r>
              <a:rPr lang="en-US" dirty="0"/>
              <a:t>The QA Process ensures the final product meets the company’s quality standards.</a:t>
            </a:r>
          </a:p>
          <a:p>
            <a:pPr lvl="1"/>
            <a:r>
              <a:rPr lang="en-US" dirty="0"/>
              <a:t>Quality Assurance ensures the requirements for the project is met before it is released.</a:t>
            </a:r>
          </a:p>
          <a:p>
            <a:pPr lvl="1"/>
            <a:r>
              <a:rPr lang="en-US" dirty="0"/>
              <a:t>To meet the assured quality of a specific product, numerous test need to be done to test the durability and functionality requirements of this product.</a:t>
            </a:r>
          </a:p>
          <a:p>
            <a:pPr lvl="1"/>
            <a:r>
              <a:rPr lang="en-US" dirty="0"/>
              <a:t>Failures to ensure this will allow defects to cause problems in the final release, reducing customer satisfaction and trust in the product.</a:t>
            </a:r>
          </a:p>
        </p:txBody>
      </p:sp>
      <p:pic>
        <p:nvPicPr>
          <p:cNvPr id="4" name="Picture 3">
            <a:extLst>
              <a:ext uri="{FF2B5EF4-FFF2-40B4-BE49-F238E27FC236}">
                <a16:creationId xmlns:a16="http://schemas.microsoft.com/office/drawing/2014/main" id="{C338AAAA-BC1D-483E-ACCF-B649DAD8D63B}"/>
              </a:ext>
            </a:extLst>
          </p:cNvPr>
          <p:cNvPicPr>
            <a:picLocks noChangeAspect="1"/>
          </p:cNvPicPr>
          <p:nvPr/>
        </p:nvPicPr>
        <p:blipFill>
          <a:blip r:embed="rId2"/>
          <a:stretch>
            <a:fillRect/>
          </a:stretch>
        </p:blipFill>
        <p:spPr>
          <a:xfrm>
            <a:off x="5374203" y="5629918"/>
            <a:ext cx="1002373" cy="1002373"/>
          </a:xfrm>
          <a:prstGeom prst="rect">
            <a:avLst/>
          </a:prstGeom>
        </p:spPr>
      </p:pic>
    </p:spTree>
    <p:extLst>
      <p:ext uri="{BB962C8B-B14F-4D97-AF65-F5344CB8AC3E}">
        <p14:creationId xmlns:p14="http://schemas.microsoft.com/office/powerpoint/2010/main" val="25132364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1"/>
            <a:ext cx="6477000" cy="1189037"/>
          </a:xfrm>
        </p:spPr>
        <p:txBody>
          <a:bodyPr/>
          <a:lstStyle/>
          <a:p>
            <a:r>
              <a:rPr lang="en-US" dirty="0"/>
              <a:t>Quality Assurance Requirements </a:t>
            </a: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904999"/>
            <a:ext cx="6477000" cy="3553351"/>
          </a:xfrm>
        </p:spPr>
        <p:txBody>
          <a:bodyPr vert="horz" lIns="91440" tIns="45720" rIns="91440" bIns="45720" rtlCol="0" anchor="t">
            <a:normAutofit/>
          </a:bodyPr>
          <a:lstStyle/>
          <a:p>
            <a:r>
              <a:rPr lang="en-US" dirty="0"/>
              <a:t>Quality Assurance in the Agile Development life cycle requires cost effective and fast testing reporting times.</a:t>
            </a:r>
          </a:p>
          <a:p>
            <a:pPr lvl="1"/>
            <a:r>
              <a:rPr lang="en-US" dirty="0"/>
              <a:t>The objectives for an Agile life cycle constantly changes, so an adaptable testing framework is vital.</a:t>
            </a:r>
          </a:p>
          <a:p>
            <a:pPr lvl="1"/>
            <a:r>
              <a:rPr lang="en-US" dirty="0"/>
              <a:t>Testing frameworks will provide cost effective measures and reduce the overall production cost during the QA Process.</a:t>
            </a:r>
          </a:p>
          <a:p>
            <a:pPr lvl="1"/>
            <a:r>
              <a:rPr lang="en-US" dirty="0"/>
              <a:t>Automation and Test Reporting will be essential.</a:t>
            </a:r>
          </a:p>
          <a:p>
            <a:pPr lvl="1"/>
            <a:r>
              <a:rPr lang="en-US" dirty="0"/>
              <a:t>Quality Assurance relies heavily on consistency and repeatability.</a:t>
            </a:r>
          </a:p>
        </p:txBody>
      </p:sp>
      <p:pic>
        <p:nvPicPr>
          <p:cNvPr id="4" name="Picture 3">
            <a:extLst>
              <a:ext uri="{FF2B5EF4-FFF2-40B4-BE49-F238E27FC236}">
                <a16:creationId xmlns:a16="http://schemas.microsoft.com/office/drawing/2014/main" id="{C338AAAA-BC1D-483E-ACCF-B649DAD8D63B}"/>
              </a:ext>
            </a:extLst>
          </p:cNvPr>
          <p:cNvPicPr>
            <a:picLocks noChangeAspect="1"/>
          </p:cNvPicPr>
          <p:nvPr/>
        </p:nvPicPr>
        <p:blipFill>
          <a:blip r:embed="rId2"/>
          <a:stretch>
            <a:fillRect/>
          </a:stretch>
        </p:blipFill>
        <p:spPr>
          <a:xfrm>
            <a:off x="5374203" y="5629918"/>
            <a:ext cx="1002373" cy="1002373"/>
          </a:xfrm>
          <a:prstGeom prst="rect">
            <a:avLst/>
          </a:prstGeom>
        </p:spPr>
      </p:pic>
    </p:spTree>
    <p:extLst>
      <p:ext uri="{BB962C8B-B14F-4D97-AF65-F5344CB8AC3E}">
        <p14:creationId xmlns:p14="http://schemas.microsoft.com/office/powerpoint/2010/main" val="32370041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1"/>
            <a:ext cx="6477000" cy="1189037"/>
          </a:xfrm>
        </p:spPr>
        <p:txBody>
          <a:bodyPr/>
          <a:lstStyle/>
          <a:p>
            <a:r>
              <a:rPr lang="en-US" dirty="0"/>
              <a:t>Requirements for Testing Frameworks</a:t>
            </a: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904999"/>
            <a:ext cx="6477000" cy="3553351"/>
          </a:xfrm>
        </p:spPr>
        <p:txBody>
          <a:bodyPr vert="horz" lIns="91440" tIns="45720" rIns="91440" bIns="45720" rtlCol="0" anchor="t">
            <a:normAutofit/>
          </a:bodyPr>
          <a:lstStyle/>
          <a:p>
            <a:r>
              <a:rPr lang="en-US" dirty="0"/>
              <a:t>The Testing Frameworks must be adaptable.</a:t>
            </a:r>
          </a:p>
          <a:p>
            <a:pPr lvl="1"/>
            <a:r>
              <a:rPr lang="en-US" dirty="0"/>
              <a:t>The testing frameworks in agile development must be able to automate tests quickly.</a:t>
            </a:r>
          </a:p>
          <a:p>
            <a:pPr lvl="1"/>
            <a:r>
              <a:rPr lang="en-US" dirty="0"/>
              <a:t>These Testing frameworks must provide cost effective measures, in terms of memory usage and data collection.</a:t>
            </a:r>
          </a:p>
          <a:p>
            <a:pPr lvl="1"/>
            <a:r>
              <a:rPr lang="en-US" dirty="0"/>
              <a:t>The testing framework must be easy-to-use.</a:t>
            </a:r>
          </a:p>
          <a:p>
            <a:pPr lvl="1"/>
            <a:r>
              <a:rPr lang="en-US" dirty="0"/>
              <a:t>The testing framework must be reliable and consistent.</a:t>
            </a:r>
          </a:p>
          <a:p>
            <a:pPr lvl="1"/>
            <a:r>
              <a:rPr lang="en-US" dirty="0"/>
              <a:t>Resources and Libraries will be essential.</a:t>
            </a:r>
          </a:p>
        </p:txBody>
      </p:sp>
      <p:pic>
        <p:nvPicPr>
          <p:cNvPr id="6" name="Picture 5">
            <a:extLst>
              <a:ext uri="{FF2B5EF4-FFF2-40B4-BE49-F238E27FC236}">
                <a16:creationId xmlns:a16="http://schemas.microsoft.com/office/drawing/2014/main" id="{999ED0A0-1F9F-4386-84BA-9650E9CB2547}"/>
              </a:ext>
            </a:extLst>
          </p:cNvPr>
          <p:cNvPicPr>
            <a:picLocks noChangeAspect="1"/>
          </p:cNvPicPr>
          <p:nvPr/>
        </p:nvPicPr>
        <p:blipFill>
          <a:blip r:embed="rId2"/>
          <a:stretch>
            <a:fillRect/>
          </a:stretch>
        </p:blipFill>
        <p:spPr>
          <a:xfrm>
            <a:off x="5155420" y="5690968"/>
            <a:ext cx="1715728" cy="902141"/>
          </a:xfrm>
          <a:prstGeom prst="rect">
            <a:avLst/>
          </a:prstGeom>
        </p:spPr>
      </p:pic>
    </p:spTree>
    <p:extLst>
      <p:ext uri="{BB962C8B-B14F-4D97-AF65-F5344CB8AC3E}">
        <p14:creationId xmlns:p14="http://schemas.microsoft.com/office/powerpoint/2010/main" val="20484059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1"/>
            <a:ext cx="6477000" cy="1189037"/>
          </a:xfrm>
        </p:spPr>
        <p:txBody>
          <a:bodyPr/>
          <a:lstStyle/>
          <a:p>
            <a:r>
              <a:rPr lang="en-US" dirty="0"/>
              <a:t>Selenium</a:t>
            </a: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905000"/>
            <a:ext cx="6477000" cy="3276600"/>
          </a:xfrm>
        </p:spPr>
        <p:txBody>
          <a:bodyPr vert="horz" lIns="91440" tIns="45720" rIns="91440" bIns="45720" rtlCol="0" anchor="t">
            <a:normAutofit/>
          </a:bodyPr>
          <a:lstStyle/>
          <a:p>
            <a:r>
              <a:rPr lang="en-US" dirty="0"/>
              <a:t>Selenium is a portable framework for testing web applications.</a:t>
            </a:r>
          </a:p>
          <a:p>
            <a:pPr lvl="1"/>
            <a:r>
              <a:rPr lang="en-US" dirty="0"/>
              <a:t>Scripts written and recorded in Selenium may be recorded and edited manually providing autocompletion support and the ability to move commands around quickly.</a:t>
            </a:r>
          </a:p>
          <a:p>
            <a:pPr lvl="1"/>
            <a:r>
              <a:rPr lang="en-US" dirty="0"/>
              <a:t>Selenium is a Firefox plugin which allows testers to record their actions and then export them as a reusable script in one of many programming languages. Selenium’s recording feature, provides an easy-to-use interface for developing automated tests.</a:t>
            </a:r>
          </a:p>
          <a:p>
            <a:pPr marL="0" lvl="1" indent="0">
              <a:buNone/>
            </a:pPr>
            <a:endParaRPr lang="en-US" dirty="0"/>
          </a:p>
        </p:txBody>
      </p:sp>
      <p:pic>
        <p:nvPicPr>
          <p:cNvPr id="4" name="Picture 3">
            <a:extLst>
              <a:ext uri="{FF2B5EF4-FFF2-40B4-BE49-F238E27FC236}">
                <a16:creationId xmlns:a16="http://schemas.microsoft.com/office/drawing/2014/main" id="{384BF62B-DBAA-4EDA-A143-8180E81F0A9B}"/>
              </a:ext>
            </a:extLst>
          </p:cNvPr>
          <p:cNvPicPr>
            <a:picLocks noChangeAspect="1"/>
          </p:cNvPicPr>
          <p:nvPr/>
        </p:nvPicPr>
        <p:blipFill>
          <a:blip r:embed="rId2"/>
          <a:stretch>
            <a:fillRect/>
          </a:stretch>
        </p:blipFill>
        <p:spPr>
          <a:xfrm>
            <a:off x="5199742" y="5781596"/>
            <a:ext cx="1094471" cy="574326"/>
          </a:xfrm>
          <a:prstGeom prst="rect">
            <a:avLst/>
          </a:prstGeom>
        </p:spPr>
      </p:pic>
    </p:spTree>
    <p:extLst>
      <p:ext uri="{BB962C8B-B14F-4D97-AF65-F5344CB8AC3E}">
        <p14:creationId xmlns:p14="http://schemas.microsoft.com/office/powerpoint/2010/main" val="39817416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1"/>
            <a:ext cx="6477000" cy="1189037"/>
          </a:xfrm>
        </p:spPr>
        <p:txBody>
          <a:bodyPr/>
          <a:lstStyle/>
          <a:p>
            <a:r>
              <a:rPr lang="en-US" dirty="0"/>
              <a:t>Selenium (Pros)</a:t>
            </a: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905000"/>
            <a:ext cx="6477000" cy="3276600"/>
          </a:xfrm>
        </p:spPr>
        <p:txBody>
          <a:bodyPr vert="horz" lIns="91440" tIns="45720" rIns="91440" bIns="45720" rtlCol="0" anchor="t">
            <a:normAutofit/>
          </a:bodyPr>
          <a:lstStyle/>
          <a:p>
            <a:r>
              <a:rPr lang="en-US" dirty="0"/>
              <a:t>Selenium is easy to use</a:t>
            </a:r>
          </a:p>
          <a:p>
            <a:pPr lvl="1"/>
            <a:r>
              <a:rPr lang="en-US" dirty="0"/>
              <a:t>Selenium has the capability to convert tests written to different programming languages such as html, java etc.</a:t>
            </a:r>
          </a:p>
          <a:p>
            <a:pPr lvl="1"/>
            <a:r>
              <a:rPr lang="en-US" dirty="0"/>
              <a:t>Programming Language experience is not required.</a:t>
            </a:r>
          </a:p>
          <a:p>
            <a:pPr lvl="1"/>
            <a:r>
              <a:rPr lang="en-US" dirty="0"/>
              <a:t>Selenium IDE allows the user to debug and set breakpoints in their scripts. Hardware consumption by Selenium is also low when writing these scripts.</a:t>
            </a:r>
          </a:p>
          <a:p>
            <a:pPr lvl="1"/>
            <a:r>
              <a:rPr lang="en-US" dirty="0"/>
              <a:t>Selenium is flexible and can be easily integrated with JUnit and TestNG for generating reports and managing test cases.</a:t>
            </a:r>
          </a:p>
          <a:p>
            <a:pPr marL="0" lvl="1" indent="0">
              <a:buNone/>
            </a:pPr>
            <a:endParaRPr lang="en-US" dirty="0"/>
          </a:p>
        </p:txBody>
      </p:sp>
      <p:pic>
        <p:nvPicPr>
          <p:cNvPr id="4" name="Picture 3">
            <a:extLst>
              <a:ext uri="{FF2B5EF4-FFF2-40B4-BE49-F238E27FC236}">
                <a16:creationId xmlns:a16="http://schemas.microsoft.com/office/drawing/2014/main" id="{8DDCE88D-A5FE-423A-B6A3-B0F283282FBF}"/>
              </a:ext>
            </a:extLst>
          </p:cNvPr>
          <p:cNvPicPr>
            <a:picLocks noChangeAspect="1"/>
          </p:cNvPicPr>
          <p:nvPr/>
        </p:nvPicPr>
        <p:blipFill>
          <a:blip r:embed="rId2"/>
          <a:stretch>
            <a:fillRect/>
          </a:stretch>
        </p:blipFill>
        <p:spPr>
          <a:xfrm>
            <a:off x="5493646" y="5315888"/>
            <a:ext cx="1862760" cy="869288"/>
          </a:xfrm>
          <a:prstGeom prst="rect">
            <a:avLst/>
          </a:prstGeom>
        </p:spPr>
      </p:pic>
    </p:spTree>
    <p:extLst>
      <p:ext uri="{BB962C8B-B14F-4D97-AF65-F5344CB8AC3E}">
        <p14:creationId xmlns:p14="http://schemas.microsoft.com/office/powerpoint/2010/main" val="27004920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Custom 117">
      <a:dk1>
        <a:sysClr val="windowText" lastClr="000000"/>
      </a:dk1>
      <a:lt1>
        <a:sysClr val="window" lastClr="FFFFFF"/>
      </a:lt1>
      <a:dk2>
        <a:srgbClr val="44546A"/>
      </a:dk2>
      <a:lt2>
        <a:srgbClr val="E7E6E6"/>
      </a:lt2>
      <a:accent1>
        <a:srgbClr val="E23042"/>
      </a:accent1>
      <a:accent2>
        <a:srgbClr val="3578AF"/>
      </a:accent2>
      <a:accent3>
        <a:srgbClr val="C4C4C4"/>
      </a:accent3>
      <a:accent4>
        <a:srgbClr val="A80B22"/>
      </a:accent4>
      <a:accent5>
        <a:srgbClr val="E2E2E2"/>
      </a:accent5>
      <a:accent6>
        <a:srgbClr val="2A6187"/>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ewish American Heritage Month_Win32_JC_SL_v3" id="{5A91364D-DD38-4994-BB9C-41D074FD197A}" vid="{8577DF34-D72C-48EB-902A-0A54C766E0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4EE2DFF-920A-42C9-AEE0-3A0BF6AF46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DF283A3-AA81-4663-8764-64F64C723FD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15C1F8C-D27A-4CE7-9DF4-4AFDB2880FA9}">
  <ds:schemaRefs>
    <ds:schemaRef ds:uri="http://schemas.microsoft.com/sharepoint/v3/contenttype/forms"/>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Jewish American Heritage Month presentation</Template>
  <TotalTime>1617</TotalTime>
  <Words>1211</Words>
  <Application>Microsoft Office PowerPoint</Application>
  <PresentationFormat>Widescreen</PresentationFormat>
  <Paragraphs>106</Paragraphs>
  <Slides>16</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Segoe UI</vt:lpstr>
      <vt:lpstr>Office Theme</vt:lpstr>
      <vt:lpstr>THE IMPORTANCE OF QUALITY ASSURANCE USING SELENIUM AND MOCHA JS</vt:lpstr>
      <vt:lpstr>Contents</vt:lpstr>
      <vt:lpstr>Introduction</vt:lpstr>
      <vt:lpstr>Agile Development</vt:lpstr>
      <vt:lpstr>Quality Assurance</vt:lpstr>
      <vt:lpstr>Quality Assurance Requirements </vt:lpstr>
      <vt:lpstr>Requirements for Testing Frameworks</vt:lpstr>
      <vt:lpstr>Selenium</vt:lpstr>
      <vt:lpstr>Selenium (Pros)</vt:lpstr>
      <vt:lpstr>Selenium (Cons)</vt:lpstr>
      <vt:lpstr>Benefits Selenium has for QA Processes</vt:lpstr>
      <vt:lpstr>Mocha JS</vt:lpstr>
      <vt:lpstr>Mocha JS (Pros)</vt:lpstr>
      <vt:lpstr>Mocha JS (Cons)</vt:lpstr>
      <vt:lpstr>Benefits Mocha JS has for QA Processes</vt:lpstr>
      <vt:lpstr>Conclusion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IMPORTANCE OF QUALITY ASSURANCE USING SELENIUM AND MOCHA JS</dc:title>
  <dc:subject/>
  <dc:creator>Simon</dc:creator>
  <cp:keywords/>
  <dc:description/>
  <cp:lastModifiedBy>Simon</cp:lastModifiedBy>
  <cp:revision>31</cp:revision>
  <dcterms:created xsi:type="dcterms:W3CDTF">2021-04-18T17:56:59Z</dcterms:created>
  <dcterms:modified xsi:type="dcterms:W3CDTF">2021-04-19T20:54:25Z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