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46" r:id="rId6"/>
    <p:sldId id="1868" r:id="rId7"/>
    <p:sldId id="1848" r:id="rId8"/>
    <p:sldId id="1849" r:id="rId9"/>
    <p:sldId id="1869" r:id="rId10"/>
    <p:sldId id="1870" r:id="rId11"/>
    <p:sldId id="1871" r:id="rId12"/>
    <p:sldId id="1872" r:id="rId13"/>
    <p:sldId id="1873" r:id="rId14"/>
    <p:sldId id="1874" r:id="rId15"/>
    <p:sldId id="1875" r:id="rId16"/>
    <p:sldId id="1876" r:id="rId17"/>
    <p:sldId id="1858"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724" autoAdjust="0"/>
  </p:normalViewPr>
  <p:slideViewPr>
    <p:cSldViewPr snapToGrid="0">
      <p:cViewPr varScale="1">
        <p:scale>
          <a:sx n="68" d="100"/>
          <a:sy n="68" d="100"/>
        </p:scale>
        <p:origin x="600" y="31"/>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161522" y="483024"/>
            <a:ext cx="6220101" cy="1325563"/>
          </a:xfrm>
        </p:spPr>
        <p:txBody>
          <a:bodyPr anchor="ctr">
            <a:noAutofit/>
          </a:bodyPr>
          <a:lstStyle/>
          <a:p>
            <a:r>
              <a:rPr lang="en-US" altLang="en-US" sz="2800" dirty="0">
                <a:solidFill>
                  <a:schemeClr val="accent2"/>
                </a:solidFill>
              </a:rPr>
              <a:t>THE IMPORTANCE OF QUALITY ASSURANCE USING SELENIUM AND MOCHA JS</a:t>
            </a:r>
            <a:endParaRPr lang="en-US" altLang="en-US" sz="2800" dirty="0"/>
          </a:p>
        </p:txBody>
      </p:sp>
      <p:pic>
        <p:nvPicPr>
          <p:cNvPr id="3" name="Picture 2">
            <a:extLst>
              <a:ext uri="{FF2B5EF4-FFF2-40B4-BE49-F238E27FC236}">
                <a16:creationId xmlns:a16="http://schemas.microsoft.com/office/drawing/2014/main" id="{23D5B0DE-194C-47D4-BC6A-48EB2A959DAB}"/>
              </a:ext>
            </a:extLst>
          </p:cNvPr>
          <p:cNvPicPr>
            <a:picLocks noChangeAspect="1"/>
          </p:cNvPicPr>
          <p:nvPr/>
        </p:nvPicPr>
        <p:blipFill>
          <a:blip r:embed="rId3"/>
          <a:stretch>
            <a:fillRect/>
          </a:stretch>
        </p:blipFill>
        <p:spPr>
          <a:xfrm>
            <a:off x="5161522" y="2690812"/>
            <a:ext cx="1326371" cy="1380632"/>
          </a:xfrm>
          <a:prstGeom prst="rect">
            <a:avLst/>
          </a:prstGeom>
        </p:spPr>
      </p:pic>
      <p:pic>
        <p:nvPicPr>
          <p:cNvPr id="5" name="Picture 4">
            <a:extLst>
              <a:ext uri="{FF2B5EF4-FFF2-40B4-BE49-F238E27FC236}">
                <a16:creationId xmlns:a16="http://schemas.microsoft.com/office/drawing/2014/main" id="{FC02FC1B-EEDD-472A-BFBA-3AD652163520}"/>
              </a:ext>
            </a:extLst>
          </p:cNvPr>
          <p:cNvPicPr>
            <a:picLocks noChangeAspect="1"/>
          </p:cNvPicPr>
          <p:nvPr/>
        </p:nvPicPr>
        <p:blipFill>
          <a:blip r:embed="rId4"/>
          <a:stretch>
            <a:fillRect/>
          </a:stretch>
        </p:blipFill>
        <p:spPr>
          <a:xfrm>
            <a:off x="7021619" y="2466728"/>
            <a:ext cx="1828800" cy="1828800"/>
          </a:xfrm>
          <a:prstGeom prst="rect">
            <a:avLst/>
          </a:prstGeom>
        </p:spPr>
      </p:pic>
      <p:sp>
        <p:nvSpPr>
          <p:cNvPr id="7" name="Rectangle 2">
            <a:extLst>
              <a:ext uri="{FF2B5EF4-FFF2-40B4-BE49-F238E27FC236}">
                <a16:creationId xmlns:a16="http://schemas.microsoft.com/office/drawing/2014/main" id="{CB3C76A5-8678-4ECE-9BEF-7CFC6ED18F80}"/>
              </a:ext>
            </a:extLst>
          </p:cNvPr>
          <p:cNvSpPr txBox="1">
            <a:spLocks noChangeArrowheads="1"/>
          </p:cNvSpPr>
          <p:nvPr/>
        </p:nvSpPr>
        <p:spPr>
          <a:xfrm>
            <a:off x="5106359" y="4809127"/>
            <a:ext cx="6220101" cy="1325563"/>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fontAlgn="auto">
              <a:spcAft>
                <a:spcPts val="0"/>
              </a:spcAft>
            </a:pPr>
            <a:r>
              <a:rPr lang="en-US" altLang="en-US" sz="1400" dirty="0"/>
              <a:t>April 20 2021 </a:t>
            </a:r>
          </a:p>
          <a:p>
            <a:pPr fontAlgn="auto">
              <a:spcAft>
                <a:spcPts val="0"/>
              </a:spcAft>
            </a:pPr>
            <a:endParaRPr lang="en-US" altLang="en-US" sz="1400" dirty="0"/>
          </a:p>
          <a:p>
            <a:pPr fontAlgn="auto">
              <a:spcAft>
                <a:spcPts val="0"/>
              </a:spcAft>
            </a:pPr>
            <a:endParaRPr lang="en-US" altLang="en-US" sz="1400" dirty="0"/>
          </a:p>
          <a:p>
            <a:pPr fontAlgn="auto">
              <a:spcAft>
                <a:spcPts val="0"/>
              </a:spcAft>
            </a:pPr>
            <a:r>
              <a:rPr lang="en-US" altLang="en-US" sz="1400" dirty="0"/>
              <a:t>Simon Parris</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Mocha JS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fontScale="92500"/>
          </a:bodyPr>
          <a:lstStyle/>
          <a:p>
            <a:r>
              <a:rPr lang="en-US" dirty="0"/>
              <a:t>Mocha JS  is a </a:t>
            </a:r>
            <a:r>
              <a:rPr lang="en-US" dirty="0" err="1"/>
              <a:t>Javascript</a:t>
            </a:r>
            <a:r>
              <a:rPr lang="en-US" dirty="0"/>
              <a:t> test framework running on Node JS and in the web browser.</a:t>
            </a:r>
          </a:p>
          <a:p>
            <a:pPr lvl="1"/>
            <a:r>
              <a:rPr lang="en-US" dirty="0"/>
              <a:t>Mocha JS makes asynchronous testing simple. Mocha tests run serially, allowing for flexible and accurate reporting while mapping uncaught exceptions to the correct test cases.</a:t>
            </a:r>
          </a:p>
          <a:p>
            <a:pPr lvl="1"/>
            <a:r>
              <a:rPr lang="en-US" dirty="0"/>
              <a:t>Mocha JS features browser support, asynchronous testing, test coverage reports and the use of any assertion library.</a:t>
            </a:r>
          </a:p>
          <a:p>
            <a:pPr lvl="1"/>
            <a:r>
              <a:rPr lang="en-US" dirty="0"/>
              <a:t>Mocha JS can be used with most </a:t>
            </a:r>
            <a:r>
              <a:rPr lang="en-US" dirty="0" err="1"/>
              <a:t>Javascript</a:t>
            </a:r>
            <a:r>
              <a:rPr lang="en-US" dirty="0"/>
              <a:t> libraries(should.js, express.js, chai.js, better-assert etc.).</a:t>
            </a:r>
          </a:p>
          <a:p>
            <a:pPr lvl="1"/>
            <a:r>
              <a:rPr lang="en-US" dirty="0"/>
              <a:t>Mocha JS provides an API which structures testing code into test case modules and test suites.</a:t>
            </a:r>
          </a:p>
          <a:p>
            <a:pPr marL="0" lvl="1" indent="0">
              <a:buNone/>
            </a:pPr>
            <a:endParaRPr lang="en-US" dirty="0"/>
          </a:p>
        </p:txBody>
      </p:sp>
    </p:spTree>
    <p:extLst>
      <p:ext uri="{BB962C8B-B14F-4D97-AF65-F5344CB8AC3E}">
        <p14:creationId xmlns:p14="http://schemas.microsoft.com/office/powerpoint/2010/main" val="506659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Mocha JS (Pros)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a:bodyPr>
          <a:lstStyle/>
          <a:p>
            <a:r>
              <a:rPr lang="en-US" dirty="0"/>
              <a:t>Mocha JS  is a flexible testing framework. Mocha JS does not come with a mocking framework or assertion library. The choice of library is up to the user.</a:t>
            </a:r>
          </a:p>
          <a:p>
            <a:pPr lvl="1"/>
            <a:r>
              <a:rPr lang="en-US" dirty="0"/>
              <a:t>Mocha JS has widespread adoption. This means several add-on capabilities are available to this framework.</a:t>
            </a:r>
          </a:p>
          <a:p>
            <a:pPr lvl="1"/>
            <a:r>
              <a:rPr lang="en-US" dirty="0"/>
              <a:t>Mocha JS has an active community and users have the ability to find useful resources through libraries, blog posts, videos etc.</a:t>
            </a:r>
          </a:p>
          <a:p>
            <a:pPr marL="0" lvl="1" indent="0">
              <a:buNone/>
            </a:pPr>
            <a:endParaRPr lang="en-US" dirty="0"/>
          </a:p>
        </p:txBody>
      </p:sp>
    </p:spTree>
    <p:extLst>
      <p:ext uri="{BB962C8B-B14F-4D97-AF65-F5344CB8AC3E}">
        <p14:creationId xmlns:p14="http://schemas.microsoft.com/office/powerpoint/2010/main" val="3598921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Mocha JS (Cons)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a:bodyPr>
          <a:lstStyle/>
          <a:p>
            <a:r>
              <a:rPr lang="en-US" dirty="0"/>
              <a:t>Mocha JS  requires more configuration, making it a weaker framework.</a:t>
            </a:r>
          </a:p>
          <a:p>
            <a:pPr lvl="1"/>
            <a:r>
              <a:rPr lang="en-US" dirty="0"/>
              <a:t>If the tester cannot afford to be flexible, they will be forced to use an assertion library explicitly.</a:t>
            </a:r>
          </a:p>
          <a:p>
            <a:pPr lvl="1"/>
            <a:r>
              <a:rPr lang="en-US" dirty="0"/>
              <a:t>Mocha’s snapshot testing functionality is not easy to implement and will require the tester to deal with another library called chai-jest-snapshot. This creates limitations if the tester cannot be flexible with the libraries they use.</a:t>
            </a:r>
          </a:p>
        </p:txBody>
      </p:sp>
    </p:spTree>
    <p:extLst>
      <p:ext uri="{BB962C8B-B14F-4D97-AF65-F5344CB8AC3E}">
        <p14:creationId xmlns:p14="http://schemas.microsoft.com/office/powerpoint/2010/main" val="2284155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Benefits Mocha JS has for QA Processes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a:bodyPr>
          <a:lstStyle/>
          <a:p>
            <a:r>
              <a:rPr lang="en-US" dirty="0"/>
              <a:t>Mocha JS  supports an assertion library. This allows the developers to check logic errors within their code. These exception handlers will be able to spot these errors so they can be fixed before the product is released.</a:t>
            </a:r>
          </a:p>
          <a:p>
            <a:pPr lvl="1"/>
            <a:r>
              <a:rPr lang="en-US" dirty="0"/>
              <a:t>Mocha JS also supports Test Driven Development so automated test cases will also work well with this software.</a:t>
            </a:r>
          </a:p>
          <a:p>
            <a:pPr lvl="1"/>
            <a:r>
              <a:rPr lang="en-US" dirty="0"/>
              <a:t>Early unit testing in Mocha JS will spot errors in code that will be hard to find later. Early bug detection will reduce the number of issues with the product and will increase its quality at the time of release.</a:t>
            </a:r>
          </a:p>
        </p:txBody>
      </p:sp>
    </p:spTree>
    <p:extLst>
      <p:ext uri="{BB962C8B-B14F-4D97-AF65-F5344CB8AC3E}">
        <p14:creationId xmlns:p14="http://schemas.microsoft.com/office/powerpoint/2010/main" val="926259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a:t>Conclusion</a:t>
            </a:r>
            <a:endParaRPr lang="en-US" dirty="0"/>
          </a:p>
        </p:txBody>
      </p:sp>
      <p:sp>
        <p:nvSpPr>
          <p:cNvPr id="5" name="Text Placeholder 4">
            <a:extLst>
              <a:ext uri="{FF2B5EF4-FFF2-40B4-BE49-F238E27FC236}">
                <a16:creationId xmlns:a16="http://schemas.microsoft.com/office/drawing/2014/main" id="{F279C118-313D-442D-A3F6-FC2E73E67AA2}"/>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Contents</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4063844"/>
          </a:xfrm>
        </p:spPr>
        <p:txBody>
          <a:bodyPr/>
          <a:lstStyle/>
          <a:p>
            <a:r>
              <a:rPr lang="en-US" altLang="en-US" dirty="0"/>
              <a:t>AGILE DEVELOPMENT</a:t>
            </a:r>
          </a:p>
          <a:p>
            <a:r>
              <a:rPr lang="en-US" altLang="en-US" dirty="0"/>
              <a:t>Selenium</a:t>
            </a:r>
          </a:p>
          <a:p>
            <a:pPr lvl="1"/>
            <a:r>
              <a:rPr lang="en-US" dirty="0"/>
              <a:t>What is </a:t>
            </a:r>
            <a:r>
              <a:rPr lang="en-US" altLang="en-US" dirty="0"/>
              <a:t>Selenium</a:t>
            </a:r>
            <a:r>
              <a:rPr lang="en-US" dirty="0"/>
              <a:t>?</a:t>
            </a:r>
          </a:p>
          <a:p>
            <a:pPr lvl="1"/>
            <a:r>
              <a:rPr lang="en-US" altLang="en-US" dirty="0"/>
              <a:t>Pros and Cons of Using Selenium</a:t>
            </a:r>
          </a:p>
          <a:p>
            <a:pPr lvl="1"/>
            <a:r>
              <a:rPr lang="en-US" altLang="en-US" dirty="0"/>
              <a:t>Purpose and Importance in Process of Quality Assurance</a:t>
            </a:r>
          </a:p>
          <a:p>
            <a:pPr marL="0" lvl="1" indent="0">
              <a:buNone/>
            </a:pPr>
            <a:r>
              <a:rPr lang="en-US" altLang="en-US" b="1" dirty="0"/>
              <a:t>Mocha JS</a:t>
            </a:r>
          </a:p>
          <a:p>
            <a:pPr lvl="1"/>
            <a:r>
              <a:rPr lang="en-US" altLang="en-US" dirty="0"/>
              <a:t>What is Mocha JS?</a:t>
            </a:r>
          </a:p>
          <a:p>
            <a:pPr lvl="1"/>
            <a:r>
              <a:rPr lang="en-US" altLang="en-US" dirty="0"/>
              <a:t>Pros and Cons of Using Mocha JS</a:t>
            </a:r>
          </a:p>
          <a:p>
            <a:pPr lvl="1"/>
            <a:r>
              <a:rPr lang="en-US" altLang="en-US" dirty="0"/>
              <a:t>Purpose and Importance in Process of Quality Assurance</a:t>
            </a:r>
          </a:p>
          <a:p>
            <a:pPr lvl="1"/>
            <a:endParaRPr 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a:t>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276600"/>
          </a:xfrm>
        </p:spPr>
        <p:txBody>
          <a:bodyPr/>
          <a:lstStyle/>
          <a:p>
            <a:r>
              <a:rPr lang="en-US" altLang="en-US" dirty="0"/>
              <a:t>AGILE DEVELOPMENT</a:t>
            </a:r>
          </a:p>
          <a:p>
            <a:pPr lvl="1"/>
            <a:r>
              <a:rPr lang="en-US" b="0" i="0" dirty="0">
                <a:solidFill>
                  <a:srgbClr val="000000"/>
                </a:solidFill>
                <a:effectLst/>
              </a:rPr>
              <a:t>Agile software development refers to a group of software development methodologies based on iterative development, where requirements and solutions evolve through collaboration between self-organizing cross-functional teams.</a:t>
            </a:r>
          </a:p>
        </p:txBody>
      </p:sp>
    </p:spTree>
    <p:extLst>
      <p:ext uri="{BB962C8B-B14F-4D97-AF65-F5344CB8AC3E}">
        <p14:creationId xmlns:p14="http://schemas.microsoft.com/office/powerpoint/2010/main" val="206690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dirty="0"/>
              <a:t>Agile Development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432562"/>
            <a:ext cx="10667999" cy="1158237"/>
          </a:xfrm>
        </p:spPr>
        <p:txBody>
          <a:bodyPr/>
          <a:lstStyle/>
          <a:p>
            <a:r>
              <a:rPr lang="en-US" b="0" i="0" dirty="0">
                <a:solidFill>
                  <a:srgbClr val="455264"/>
                </a:solidFill>
                <a:effectLst/>
                <a:latin typeface="robotoregular"/>
              </a:rPr>
              <a:t>The overall goal of each Agile method is to adapt to change and deliver working software as quickly as possible. However, each methodology has slight variations in the way it defines the phases of software development. Furthermore, even though the goal is the same, each team’s process flow may vary depending on the specific project or situation.</a:t>
            </a:r>
          </a:p>
          <a:p>
            <a:endParaRPr lang="en-US" altLang="en-US" dirty="0"/>
          </a:p>
        </p:txBody>
      </p:sp>
      <p:graphicFrame>
        <p:nvGraphicFramePr>
          <p:cNvPr id="18" name="Group 85">
            <a:extLst>
              <a:ext uri="{FF2B5EF4-FFF2-40B4-BE49-F238E27FC236}">
                <a16:creationId xmlns:a16="http://schemas.microsoft.com/office/drawing/2014/main" id="{14BC0987-DF66-4F47-953D-7A5171CA5B01}"/>
              </a:ext>
            </a:extLst>
          </p:cNvPr>
          <p:cNvGraphicFramePr>
            <a:graphicFrameLocks noGrp="1"/>
          </p:cNvGraphicFramePr>
          <p:nvPr>
            <p:ph type="tbl" sz="quarter" idx="12"/>
            <p:extLst>
              <p:ext uri="{D42A27DB-BD31-4B8C-83A1-F6EECF244321}">
                <p14:modId xmlns:p14="http://schemas.microsoft.com/office/powerpoint/2010/main" val="4124766070"/>
              </p:ext>
            </p:extLst>
          </p:nvPr>
        </p:nvGraphicFramePr>
        <p:xfrm>
          <a:off x="757238" y="2592388"/>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1</a:t>
                      </a:r>
                      <a:r>
                        <a:rPr kumimoji="0" lang="en-US" sz="1400" b="1" i="0" u="none" strike="noStrike" cap="none" normalizeH="0" baseline="30000" dirty="0">
                          <a:ln>
                            <a:noFill/>
                          </a:ln>
                          <a:solidFill>
                            <a:schemeClr val="accent1"/>
                          </a:solidFill>
                          <a:effectLst/>
                          <a:latin typeface="+mn-lt"/>
                        </a:rPr>
                        <a:t>st</a:t>
                      </a:r>
                      <a:r>
                        <a:rPr kumimoji="0" lang="en-US" sz="1400" b="1" i="0" u="none" strike="noStrike" cap="none" normalizeH="0" baseline="0" dirty="0">
                          <a:ln>
                            <a:noFill/>
                          </a:ln>
                          <a:solidFill>
                            <a:schemeClr val="accent1"/>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2</a:t>
                      </a:r>
                      <a:r>
                        <a:rPr kumimoji="0" lang="en-US" sz="1400" b="1" i="0" u="none" strike="noStrike" cap="none" normalizeH="0" baseline="30000" dirty="0">
                          <a:ln>
                            <a:noFill/>
                          </a:ln>
                          <a:solidFill>
                            <a:schemeClr val="accent1"/>
                          </a:solidFill>
                          <a:effectLst/>
                          <a:latin typeface="+mn-lt"/>
                        </a:rPr>
                        <a:t>nd</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3</a:t>
                      </a:r>
                      <a:r>
                        <a:rPr kumimoji="0" lang="en-US" sz="1400" b="1" i="0" u="none" strike="noStrike" cap="none" normalizeH="0" baseline="30000" dirty="0">
                          <a:ln>
                            <a:noFill/>
                          </a:ln>
                          <a:solidFill>
                            <a:schemeClr val="accent1"/>
                          </a:solidFill>
                          <a:effectLst/>
                          <a:latin typeface="+mn-lt"/>
                        </a:rPr>
                        <a:t>rd</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4</a:t>
                      </a:r>
                      <a:r>
                        <a:rPr kumimoji="0" lang="en-US" sz="1400" b="1" i="0" u="none" strike="noStrike" cap="none" normalizeH="0" baseline="30000" dirty="0">
                          <a:ln>
                            <a:noFill/>
                          </a:ln>
                          <a:solidFill>
                            <a:schemeClr val="accent1"/>
                          </a:solidFill>
                          <a:effectLst/>
                          <a:latin typeface="+mn-lt"/>
                        </a:rPr>
                        <a:t>th</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5</a:t>
                      </a:r>
                      <a:r>
                        <a:rPr kumimoji="0" lang="en-US" sz="1400" b="1" i="0" u="none" strike="noStrike" cap="none" normalizeH="0" baseline="30000" dirty="0">
                          <a:ln>
                            <a:noFill/>
                          </a:ln>
                          <a:solidFill>
                            <a:schemeClr val="accent1"/>
                          </a:solidFill>
                          <a:effectLst/>
                          <a:latin typeface="+mn-lt"/>
                        </a:rPr>
                        <a:t>th</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6</a:t>
                      </a:r>
                      <a:r>
                        <a:rPr kumimoji="0" lang="en-US" sz="1400" b="1" i="0" u="none" strike="noStrike" cap="none" normalizeH="0" baseline="30000" dirty="0">
                          <a:ln>
                            <a:noFill/>
                          </a:ln>
                          <a:solidFill>
                            <a:schemeClr val="accent1"/>
                          </a:solidFill>
                          <a:effectLst/>
                          <a:latin typeface="+mn-lt"/>
                        </a:rPr>
                        <a:t>th</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Minimum Viable Product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Selenium</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fontScale="92500" lnSpcReduction="10000"/>
          </a:bodyPr>
          <a:lstStyle/>
          <a:p>
            <a:r>
              <a:rPr lang="en-US" dirty="0"/>
              <a:t>Selenium is a portable framework for testing web applications.</a:t>
            </a:r>
          </a:p>
          <a:p>
            <a:pPr lvl="1"/>
            <a:r>
              <a:rPr lang="en-US" dirty="0"/>
              <a:t>Selenium provides a playback tool for monitoring functional tests without the need to learn a test scripting language.</a:t>
            </a:r>
          </a:p>
          <a:p>
            <a:pPr lvl="1"/>
            <a:r>
              <a:rPr lang="en-US" dirty="0"/>
              <a:t>It provides a test domain-specific language to write tests in a number of programming languages</a:t>
            </a:r>
          </a:p>
          <a:p>
            <a:pPr lvl="1"/>
            <a:r>
              <a:rPr lang="en-US" dirty="0"/>
              <a:t>Selenium  is compatible with C#, Groovy, Java, Perl, PHP, Python, Ruby and Scala.</a:t>
            </a:r>
          </a:p>
          <a:p>
            <a:pPr lvl="1"/>
            <a:r>
              <a:rPr lang="en-US" dirty="0"/>
              <a:t>Tests can then run against most modern web browsers. Selenium runs on Windows, Linux and MacOS. This is an open source software released under the apache license 2.0.</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Selenium</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Selenium is a portable framework for testing web applications.</a:t>
            </a:r>
          </a:p>
          <a:p>
            <a:pPr lvl="1"/>
            <a:r>
              <a:rPr lang="en-US" dirty="0"/>
              <a:t>Scripts written and recorded in Selenium may be recorded and edited manually providing autocompletion support and the ability to move commands around quickly.</a:t>
            </a:r>
          </a:p>
          <a:p>
            <a:pPr lvl="1"/>
            <a:r>
              <a:rPr lang="en-US" dirty="0"/>
              <a:t>Selenium is a Firefox plugin which allows testers to record their actions and then export them as a reusable script in one of many programming languages. Selenium’s recording feature, provides an easy-to-use interface for developing automated tests.</a:t>
            </a:r>
          </a:p>
          <a:p>
            <a:pPr marL="0" lvl="1" indent="0">
              <a:buNone/>
            </a:pPr>
            <a:endParaRPr lang="en-US" dirty="0"/>
          </a:p>
        </p:txBody>
      </p:sp>
    </p:spTree>
    <p:extLst>
      <p:ext uri="{BB962C8B-B14F-4D97-AF65-F5344CB8AC3E}">
        <p14:creationId xmlns:p14="http://schemas.microsoft.com/office/powerpoint/2010/main" val="3981741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Selenium (Pros)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Selenium is easy to use</a:t>
            </a:r>
          </a:p>
          <a:p>
            <a:pPr lvl="1"/>
            <a:r>
              <a:rPr lang="en-US" dirty="0"/>
              <a:t>Selenium has the capability to convert tests written to different programming languages such as html, java etc.</a:t>
            </a:r>
          </a:p>
          <a:p>
            <a:pPr lvl="1"/>
            <a:r>
              <a:rPr lang="en-US" dirty="0"/>
              <a:t>Programming Language experience is not required.</a:t>
            </a:r>
          </a:p>
          <a:p>
            <a:pPr lvl="1"/>
            <a:r>
              <a:rPr lang="en-US" dirty="0"/>
              <a:t>Selenium IDE allows the user to debug and set breakpoints in their scripts. Hardware consumption by Selenium is also low when writing these scripts.</a:t>
            </a:r>
          </a:p>
          <a:p>
            <a:pPr lvl="1"/>
            <a:r>
              <a:rPr lang="en-US" dirty="0"/>
              <a:t>Selenium is flexible and can be easily integrated with JUnit and TestNG for generating reports and managing test cases.</a:t>
            </a:r>
          </a:p>
          <a:p>
            <a:pPr marL="0" lvl="1" indent="0">
              <a:buNone/>
            </a:pPr>
            <a:endParaRPr lang="en-US" dirty="0"/>
          </a:p>
        </p:txBody>
      </p:sp>
    </p:spTree>
    <p:extLst>
      <p:ext uri="{BB962C8B-B14F-4D97-AF65-F5344CB8AC3E}">
        <p14:creationId xmlns:p14="http://schemas.microsoft.com/office/powerpoint/2010/main" val="2700492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27181"/>
            <a:ext cx="6477000" cy="1189037"/>
          </a:xfrm>
        </p:spPr>
        <p:txBody>
          <a:bodyPr/>
          <a:lstStyle/>
          <a:p>
            <a:r>
              <a:rPr lang="en-US" dirty="0"/>
              <a:t>Selenium (Cons)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Unfortunately, Selenium IDE’s support is limited to Firefox</a:t>
            </a:r>
          </a:p>
          <a:p>
            <a:pPr lvl="1"/>
            <a:r>
              <a:rPr lang="en-US" dirty="0"/>
              <a:t>Selenium does not support iteration or conditional statements.</a:t>
            </a:r>
          </a:p>
          <a:p>
            <a:pPr lvl="1"/>
            <a:r>
              <a:rPr lang="en-US" dirty="0"/>
              <a:t>Selenium IDE does not support error handling.</a:t>
            </a:r>
          </a:p>
          <a:p>
            <a:pPr lvl="1"/>
            <a:r>
              <a:rPr lang="en-US" dirty="0"/>
              <a:t>Selenium does not support test script grouping of test methods.</a:t>
            </a:r>
          </a:p>
          <a:p>
            <a:pPr lvl="1"/>
            <a:r>
              <a:rPr lang="en-US" dirty="0"/>
              <a:t>Selenium doesn’t support database testing.</a:t>
            </a:r>
          </a:p>
          <a:p>
            <a:pPr marL="0" lvl="1" indent="0">
              <a:buNone/>
            </a:pPr>
            <a:endParaRPr lang="en-US" dirty="0"/>
          </a:p>
        </p:txBody>
      </p:sp>
    </p:spTree>
    <p:extLst>
      <p:ext uri="{BB962C8B-B14F-4D97-AF65-F5344CB8AC3E}">
        <p14:creationId xmlns:p14="http://schemas.microsoft.com/office/powerpoint/2010/main" val="2045995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Benefits Selenium has for QA Processes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fontScale="92500" lnSpcReduction="10000"/>
          </a:bodyPr>
          <a:lstStyle/>
          <a:p>
            <a:r>
              <a:rPr lang="en-US" dirty="0"/>
              <a:t>Automation Testing is fast and can reduce the waiting time for test results significantly.</a:t>
            </a:r>
          </a:p>
          <a:p>
            <a:pPr lvl="1"/>
            <a:r>
              <a:rPr lang="en-US" dirty="0"/>
              <a:t>Selenium testing provides repeatable testing. Repeatable testing is beneficial for achieving consistent test results.</a:t>
            </a:r>
          </a:p>
          <a:p>
            <a:pPr lvl="1"/>
            <a:r>
              <a:rPr lang="en-US" dirty="0"/>
              <a:t>Selenium testing is reusable. This reduces the production cost and memory use for repeating tests.</a:t>
            </a:r>
          </a:p>
          <a:p>
            <a:pPr lvl="1"/>
            <a:r>
              <a:rPr lang="en-US" dirty="0"/>
              <a:t>Automation Testing ensures consistency, improves product accuracy and saves the time and cost. More cycles of execution can be achieved through automation.</a:t>
            </a:r>
          </a:p>
          <a:p>
            <a:pPr lvl="1"/>
            <a:r>
              <a:rPr lang="en-US" dirty="0"/>
              <a:t>Automation Testing provides reliable development by employing scripts in testing. Scripts for the testing procedure increases reliability exponentially.</a:t>
            </a:r>
          </a:p>
          <a:p>
            <a:pPr marL="0" lvl="1" indent="0">
              <a:buNone/>
            </a:pPr>
            <a:endParaRPr lang="en-US" dirty="0"/>
          </a:p>
        </p:txBody>
      </p:sp>
    </p:spTree>
    <p:extLst>
      <p:ext uri="{BB962C8B-B14F-4D97-AF65-F5344CB8AC3E}">
        <p14:creationId xmlns:p14="http://schemas.microsoft.com/office/powerpoint/2010/main" val="451371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180</TotalTime>
  <Words>951</Words>
  <Application>Microsoft Office PowerPoint</Application>
  <PresentationFormat>Widescreen</PresentationFormat>
  <Paragraphs>87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robotoregular</vt:lpstr>
      <vt:lpstr>Segoe UI</vt:lpstr>
      <vt:lpstr>Office Theme</vt:lpstr>
      <vt:lpstr>THE IMPORTANCE OF QUALITY ASSURANCE USING SELENIUM AND MOCHA JS</vt:lpstr>
      <vt:lpstr>Contents</vt:lpstr>
      <vt:lpstr>Introduction</vt:lpstr>
      <vt:lpstr>Agile Development</vt:lpstr>
      <vt:lpstr>Selenium</vt:lpstr>
      <vt:lpstr>Selenium</vt:lpstr>
      <vt:lpstr>Selenium (Pros)</vt:lpstr>
      <vt:lpstr>Selenium (Cons)</vt:lpstr>
      <vt:lpstr>Benefits Selenium has for QA Processes</vt:lpstr>
      <vt:lpstr>Mocha JS</vt:lpstr>
      <vt:lpstr>Mocha JS (Pros)</vt:lpstr>
      <vt:lpstr>Mocha JS (Cons)</vt:lpstr>
      <vt:lpstr>Benefits Mocha JS has for QA Processes</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QUALITY ASSURANCE USING SELENIUM AND MOCHA JS</dc:title>
  <dc:subject/>
  <dc:creator>Simon</dc:creator>
  <cp:keywords/>
  <dc:description/>
  <cp:lastModifiedBy>Simon</cp:lastModifiedBy>
  <cp:revision>14</cp:revision>
  <dcterms:created xsi:type="dcterms:W3CDTF">2021-04-18T17:56:59Z</dcterms:created>
  <dcterms:modified xsi:type="dcterms:W3CDTF">2021-04-18T20:57:12Z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