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2"/>
  </p:sldMasterIdLst>
  <p:notesMasterIdLst>
    <p:notesMasterId r:id="rId23"/>
  </p:notesMasterIdLst>
  <p:handoutMasterIdLst>
    <p:handoutMasterId r:id="rId24"/>
  </p:handoutMasterIdLst>
  <p:sldIdLst>
    <p:sldId id="256" r:id="rId3"/>
    <p:sldId id="257" r:id="rId4"/>
    <p:sldId id="258" r:id="rId5"/>
    <p:sldId id="259" r:id="rId6"/>
    <p:sldId id="260" r:id="rId7"/>
    <p:sldId id="261" r:id="rId8"/>
    <p:sldId id="262" r:id="rId9"/>
    <p:sldId id="263" r:id="rId10"/>
    <p:sldId id="264" r:id="rId11"/>
    <p:sldId id="265" r:id="rId12"/>
    <p:sldId id="286" r:id="rId13"/>
    <p:sldId id="287" r:id="rId14"/>
    <p:sldId id="288" r:id="rId15"/>
    <p:sldId id="289" r:id="rId16"/>
    <p:sldId id="290" r:id="rId17"/>
    <p:sldId id="291" r:id="rId18"/>
    <p:sldId id="292" r:id="rId19"/>
    <p:sldId id="293" r:id="rId20"/>
    <p:sldId id="294" r:id="rId21"/>
    <p:sldId id="295" r:id="rId22"/>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4/13/2016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extLst>
      <p:ext uri="{BB962C8B-B14F-4D97-AF65-F5344CB8AC3E}">
        <p14:creationId xmlns:p14="http://schemas.microsoft.com/office/powerpoint/2010/main" val="408104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4/13/2016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extLst>
      <p:ext uri="{BB962C8B-B14F-4D97-AF65-F5344CB8AC3E}">
        <p14:creationId xmlns:p14="http://schemas.microsoft.com/office/powerpoint/2010/main" val="404418198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extLst>
      <p:ext uri="{BB962C8B-B14F-4D97-AF65-F5344CB8AC3E}">
        <p14:creationId xmlns:p14="http://schemas.microsoft.com/office/powerpoint/2010/main" val="62970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en-US" noProof="1" smtClean="0"/>
              <a:t>Click to edit Master title style</a:t>
            </a:r>
            <a:endParaRPr lang="en-US" dirty="0"/>
          </a:p>
        </p:txBody>
      </p:sp>
      <p:sp>
        <p:nvSpPr>
          <p:cNvPr id="22" name="Subtitle 21"/>
          <p:cNvSpPr>
            <a:spLocks noGrp="1"/>
          </p:cNvSpPr>
          <p:nvPr>
            <p:ph type="subTitle" idx="1"/>
          </p:nvPr>
        </p:nvSpPr>
        <p:spPr>
          <a:xfrm>
            <a:off x="1432560" y="1850065"/>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1A33440A-D04E-4FB0-ACBB-D1FD42651063}" type="datetime1">
              <a:rPr lang="en-US" smtClean="0"/>
              <a:pPr/>
              <a:t>4/13/2016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3"/>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1A33440A-D04E-4FB0-ACBB-D1FD42651063}" type="datetime1">
              <a:rPr lang="en-US" smtClean="0"/>
              <a:pPr/>
              <a:t>4/13/2016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1A33440A-D04E-4FB0-ACBB-D1FD42651063}" type="datetime1">
              <a:rPr lang="en-US" smtClean="0"/>
              <a:pPr/>
              <a:t>4/13/2016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1A33440A-D04E-4FB0-ACBB-D1FD42651063}" type="datetime1">
              <a:rPr lang="en-US" smtClean="0"/>
              <a:pPr/>
              <a:t>4/13/2016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3"/>
            <a:ext cx="6858000"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dirty="0"/>
          </a:p>
        </p:txBody>
      </p:sp>
      <p:sp>
        <p:nvSpPr>
          <p:cNvPr id="3" name="Text Placeholder 2"/>
          <p:cNvSpPr>
            <a:spLocks noGrp="1"/>
          </p:cNvSpPr>
          <p:nvPr>
            <p:ph type="body" idx="1"/>
          </p:nvPr>
        </p:nvSpPr>
        <p:spPr>
          <a:xfrm>
            <a:off x="2578392" y="1100139"/>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619FADA7-12A5-4168-87FD-0A7BA931419B}" type="datetime1">
              <a:rPr lang="en-US" smtClean="0"/>
              <a:pPr/>
              <a:t>4/13/2016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10" name="Rectangle 9"/>
          <p:cNvSpPr/>
          <p:nvPr/>
        </p:nvSpPr>
        <p:spPr bwMode="invGray">
          <a:xfrm>
            <a:off x="2286000" y="2"/>
            <a:ext cx="76200"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1"/>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0"/>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20" y="21105"/>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5"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8" y="-53"/>
            <a:ext cx="8131127"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1"/>
            <a:ext cx="7498080" cy="1143000"/>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59FC5A2C-8CF9-418C-929E-59F23F70E5F3}" type="datetime1">
              <a:rPr lang="en-US" smtClean="0"/>
              <a:pPr/>
              <a:t>4/13/2016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7"/>
            <a:ext cx="8229600" cy="1143000"/>
          </a:xfrm>
        </p:spPr>
        <p:txBody>
          <a:bodyPr anchor="ctr"/>
          <a:lstStyle>
            <a:lvl1pPr algn="ctr">
              <a:defRPr sz="4500" b="1" cap="none" baseline="0"/>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328279"/>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9"/>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extLst/>
          </a:lstStyle>
          <a:p>
            <a:fld id="{76569BAF-DF50-49A9-A24B-E772F34D4EE8}" type="datetime1">
              <a:rPr lang="en-US" smtClean="0"/>
              <a:pPr/>
              <a:t>4/13/2016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1"/>
            <a:ext cx="7498080" cy="1143000"/>
          </a:xfrm>
        </p:spPr>
        <p:txBody>
          <a:bodyPr anchor="ct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EFE29F9C-0FE7-4725-BBF1-3A439DEFF6B8}" type="datetime1">
              <a:rPr lang="en-US" smtClean="0"/>
              <a:pPr/>
              <a:t>4/13/2016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AD192ABE-290F-4556-9BE6-EA283C4356C3}" type="datetime1">
              <a:rPr lang="en-US" smtClean="0"/>
              <a:pPr/>
              <a:t>4/13/2016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6" name="Rectangle 5"/>
          <p:cNvSpPr/>
          <p:nvPr/>
        </p:nvSpPr>
        <p:spPr bwMode="invGray">
          <a:xfrm>
            <a:off x="1014984" y="-53"/>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810000" cy="1162051"/>
          </a:xfrm>
          <a:ln>
            <a:noFill/>
          </a:ln>
        </p:spPr>
        <p:txBody>
          <a:bodyPr anchor="b"/>
          <a:lstStyle>
            <a:lvl1pPr algn="l">
              <a:lnSpc>
                <a:spcPts val="2000"/>
              </a:lnSpc>
              <a:buNone/>
              <a:defRPr sz="2200" b="1" cap="all" baseline="0"/>
            </a:lvl1pPr>
            <a:extLst/>
          </a:lstStyle>
          <a:p>
            <a:r>
              <a:rPr lang="en-US" smtClean="0"/>
              <a:t>Click to edit Master title style</a:t>
            </a:r>
            <a:endParaRPr lang="en-US" dirty="0"/>
          </a:p>
        </p:txBody>
      </p:sp>
      <p:sp>
        <p:nvSpPr>
          <p:cNvPr id="3" name="Text Placeholder 2"/>
          <p:cNvSpPr>
            <a:spLocks noGrp="1"/>
          </p:cNvSpPr>
          <p:nvPr>
            <p:ph type="body" idx="2"/>
          </p:nvPr>
        </p:nvSpPr>
        <p:spPr>
          <a:xfrm>
            <a:off x="457200" y="1435101"/>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extLst/>
          </a:lstStyle>
          <a:p>
            <a:fld id="{92137221-B4EC-499E-8F13-52A4FCD99E36}" type="datetime1">
              <a:rPr lang="en-US" smtClean="0"/>
              <a:pPr/>
              <a:t>4/13/2016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876F042D-FBEA-40C8-ACF1-388DE857BC66}" type="datetime1">
              <a:rPr lang="en-US" smtClean="0"/>
              <a:pPr/>
              <a:t>4/13/2016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en-US" smtClean="0"/>
              <a:t>Click icon to add picture</a:t>
            </a:r>
            <a:endParaRPr lang="en-US" dirty="0"/>
          </a:p>
        </p:txBody>
      </p:sp>
      <p:sp>
        <p:nvSpPr>
          <p:cNvPr id="9" name="Flowchart: Process 8"/>
          <p:cNvSpPr/>
          <p:nvPr/>
        </p:nvSpPr>
        <p:spPr>
          <a:xfrm rot="19468671">
            <a:off x="396725" y="954343"/>
            <a:ext cx="685800"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7"/>
            <a:ext cx="649224"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1"/>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0"/>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20" y="21105"/>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5"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7" y="-53"/>
            <a:ext cx="8131127"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9"/>
            <a:ext cx="7498080" cy="1143000"/>
          </a:xfrm>
          <a:prstGeom prst="rect">
            <a:avLst/>
          </a:prstGeom>
        </p:spPr>
        <p:txBody>
          <a:bodyPr anchor="ctr">
            <a:normAutofit/>
          </a:bodyPr>
          <a:lstStyle>
            <a:extLst/>
          </a:lstStyle>
          <a:p>
            <a:r>
              <a:rPr lang="en-US" noProof="1" smtClean="0"/>
              <a:t>Click to edit Master title style</a:t>
            </a:r>
            <a:endParaRPr lang="en-US" dirty="0"/>
          </a:p>
        </p:txBody>
      </p:sp>
      <p:sp>
        <p:nvSpPr>
          <p:cNvPr id="9" name="Text Placeholder 8"/>
          <p:cNvSpPr>
            <a:spLocks noGrp="1"/>
          </p:cNvSpPr>
          <p:nvPr>
            <p:ph type="body" idx="1"/>
          </p:nvPr>
        </p:nvSpPr>
        <p:spPr>
          <a:xfrm>
            <a:off x="1435608" y="1447801"/>
            <a:ext cx="7498080" cy="4800600"/>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4" name="Date Placeholder 23"/>
          <p:cNvSpPr>
            <a:spLocks noGrp="1"/>
          </p:cNvSpPr>
          <p:nvPr>
            <p:ph type="dt" sz="half" idx="2"/>
          </p:nvPr>
        </p:nvSpPr>
        <p:spPr>
          <a:xfrm>
            <a:off x="3581400" y="6305551"/>
            <a:ext cx="2133600" cy="476251"/>
          </a:xfrm>
          <a:prstGeom prst="rect">
            <a:avLst/>
          </a:prstGeom>
        </p:spPr>
        <p:txBody>
          <a:bodyPr anchor="b"/>
          <a:lstStyle>
            <a:lvl1pPr algn="r">
              <a:defRPr sz="1200">
                <a:solidFill>
                  <a:schemeClr val="bg2">
                    <a:shade val="50000"/>
                    <a:satMod val="200000"/>
                  </a:schemeClr>
                </a:solidFill>
              </a:defRPr>
            </a:lvl1pPr>
            <a:extLst/>
          </a:lstStyle>
          <a:p>
            <a:pPr algn="r"/>
            <a:fld id="{1A33440A-D04E-4FB0-ACBB-D1FD42651063}" type="datetime1">
              <a:rPr lang="en-US" smtClean="0"/>
              <a:pPr algn="r"/>
              <a:t>4/13/2016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1"/>
            <a:ext cx="2895600" cy="476251"/>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1"/>
            <a:ext cx="457200" cy="476251"/>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3"/>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357290" y="285729"/>
            <a:ext cx="7535190" cy="695000"/>
          </a:xfrm>
        </p:spPr>
        <p:txBody>
          <a:bodyPr>
            <a:normAutofit/>
          </a:bodyPr>
          <a:lstStyle/>
          <a:p>
            <a:pPr algn="just"/>
            <a:r>
              <a:rPr lang="en-US" sz="2800" dirty="0" smtClean="0"/>
              <a:t>Stock Alerts and Recommendation Application</a:t>
            </a:r>
            <a:endParaRPr lang="en-US" sz="2800" dirty="0"/>
          </a:p>
        </p:txBody>
      </p:sp>
      <p:sp>
        <p:nvSpPr>
          <p:cNvPr id="6" name="Rectangle 2"/>
          <p:cNvSpPr txBox="1">
            <a:spLocks/>
          </p:cNvSpPr>
          <p:nvPr/>
        </p:nvSpPr>
        <p:spPr>
          <a:xfrm>
            <a:off x="1357290" y="1333485"/>
            <a:ext cx="7786710" cy="5238787"/>
          </a:xfrm>
          <a:prstGeom prst="rect">
            <a:avLst/>
          </a:prstGeom>
        </p:spPr>
        <p:txBody>
          <a:bodyPr>
            <a:normAutofit/>
          </a:bodyPr>
          <a:lstStyle/>
          <a:p>
            <a:pPr marL="73152" marR="0" lvl="0" indent="0" algn="l" defTabSz="914400" rtl="0" eaLnBrk="1" fontAlgn="auto" latinLnBrk="0" hangingPunct="1">
              <a:lnSpc>
                <a:spcPts val="3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73152" marR="0" lvl="0" indent="0" algn="l" defTabSz="914400" rtl="0" eaLnBrk="1" fontAlgn="auto" latinLnBrk="0" hangingPunct="1">
              <a:lnSpc>
                <a:spcPts val="3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73152" marR="0" lvl="0" indent="0" algn="l" defTabSz="914400" rtl="0" eaLnBrk="1" fontAlgn="auto" latinLnBrk="0" hangingPunct="1">
              <a:lnSpc>
                <a:spcPts val="3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73152" lvl="0" algn="just">
              <a:lnSpc>
                <a:spcPts val="3000"/>
              </a:lnSpc>
              <a:spcBef>
                <a:spcPts val="600"/>
              </a:spcBef>
              <a:buClr>
                <a:schemeClr val="accent1"/>
              </a:buClr>
              <a:buSzPct val="80000"/>
              <a:defRPr/>
            </a:pPr>
            <a:r>
              <a:rPr kumimoji="0" lang="en-US" sz="2400" b="0" i="0" u="none" strike="noStrike" kern="1200" cap="none" spc="0" normalizeH="0" baseline="0" noProof="0" dirty="0" smtClean="0">
                <a:ln>
                  <a:noFill/>
                </a:ln>
                <a:solidFill>
                  <a:schemeClr val="tx2">
                    <a:shade val="30000"/>
                    <a:satMod val="150000"/>
                  </a:schemeClr>
                </a:solidFill>
                <a:effectLst/>
                <a:uLnTx/>
                <a:uFillTx/>
              </a:rPr>
              <a:t>Developed By :- </a:t>
            </a:r>
            <a:r>
              <a:rPr lang="en-US" sz="2400" noProof="0" dirty="0" smtClean="0">
                <a:solidFill>
                  <a:schemeClr val="tx2">
                    <a:shade val="30000"/>
                    <a:satMod val="150000"/>
                  </a:schemeClr>
                </a:solidFill>
              </a:rPr>
              <a:t>Patel </a:t>
            </a:r>
            <a:r>
              <a:rPr lang="en-US" sz="2400" dirty="0" err="1" smtClean="0">
                <a:solidFill>
                  <a:schemeClr val="tx2">
                    <a:shade val="30000"/>
                    <a:satMod val="150000"/>
                  </a:schemeClr>
                </a:solidFill>
              </a:rPr>
              <a:t>Keval</a:t>
            </a:r>
            <a:r>
              <a:rPr lang="en-US" sz="2400" dirty="0" smtClean="0">
                <a:solidFill>
                  <a:schemeClr val="tx2">
                    <a:shade val="30000"/>
                    <a:satMod val="150000"/>
                  </a:schemeClr>
                </a:solidFill>
              </a:rPr>
              <a:t> </a:t>
            </a:r>
            <a:r>
              <a:rPr lang="en-US" sz="2400" dirty="0">
                <a:solidFill>
                  <a:schemeClr val="tx2">
                    <a:shade val="30000"/>
                    <a:satMod val="150000"/>
                  </a:schemeClr>
                </a:solidFill>
              </a:rPr>
              <a:t>K</a:t>
            </a:r>
            <a:r>
              <a:rPr lang="en-US" sz="2400" dirty="0" smtClean="0">
                <a:solidFill>
                  <a:schemeClr val="tx2">
                    <a:shade val="30000"/>
                    <a:satMod val="150000"/>
                  </a:schemeClr>
                </a:solidFill>
              </a:rPr>
              <a:t>. </a:t>
            </a:r>
            <a:r>
              <a:rPr lang="en-US" sz="2400" dirty="0">
                <a:solidFill>
                  <a:schemeClr val="tx2">
                    <a:shade val="30000"/>
                    <a:satMod val="150000"/>
                  </a:schemeClr>
                </a:solidFill>
              </a:rPr>
              <a:t>(1216BECE31030)</a:t>
            </a:r>
            <a:endParaRPr kumimoji="0" lang="en-US" sz="2400" b="0" i="0" u="none" strike="noStrike" kern="1200" cap="none" spc="0" normalizeH="0" baseline="0" noProof="0" dirty="0" smtClean="0">
              <a:ln>
                <a:noFill/>
              </a:ln>
              <a:solidFill>
                <a:schemeClr val="tx2">
                  <a:shade val="30000"/>
                  <a:satMod val="150000"/>
                </a:schemeClr>
              </a:solidFill>
              <a:effectLst/>
              <a:uLnTx/>
              <a:uFillTx/>
            </a:endParaRPr>
          </a:p>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Organization :- </a:t>
            </a:r>
            <a:r>
              <a:rPr kumimoji="0" lang="en-US" sz="2800" b="0" i="0" u="none" strike="noStrike" kern="1200" cap="none" spc="0" normalizeH="0" baseline="0" noProof="0" dirty="0" err="1" smtClean="0">
                <a:ln>
                  <a:noFill/>
                </a:ln>
                <a:solidFill>
                  <a:schemeClr val="tx2">
                    <a:shade val="30000"/>
                    <a:satMod val="150000"/>
                  </a:schemeClr>
                </a:solidFill>
                <a:effectLst/>
                <a:uLnTx/>
                <a:uFillTx/>
                <a:latin typeface="+mn-lt"/>
                <a:ea typeface="+mn-ea"/>
                <a:cs typeface="+mn-cs"/>
              </a:rPr>
              <a:t>Quixom</a:t>
            </a: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Technology</a:t>
            </a:r>
          </a:p>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Internal Guide :- </a:t>
            </a:r>
            <a:r>
              <a:rPr lang="en-US" sz="2800" dirty="0" smtClean="0">
                <a:solidFill>
                  <a:schemeClr val="tx2">
                    <a:shade val="30000"/>
                    <a:satMod val="150000"/>
                  </a:schemeClr>
                </a:solidFill>
              </a:rPr>
              <a:t>Mr. Vishal </a:t>
            </a:r>
            <a:r>
              <a:rPr lang="en-US" sz="2800" dirty="0" err="1" smtClean="0">
                <a:solidFill>
                  <a:schemeClr val="tx2">
                    <a:shade val="30000"/>
                    <a:satMod val="150000"/>
                  </a:schemeClr>
                </a:solidFill>
              </a:rPr>
              <a:t>Barot</a:t>
            </a:r>
            <a:endParaRPr kumimoji="0" lang="en-US" sz="28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Modules</a:t>
            </a:r>
            <a:endParaRPr lang="en-US" dirty="0"/>
          </a:p>
        </p:txBody>
      </p:sp>
      <p:sp>
        <p:nvSpPr>
          <p:cNvPr id="3" name="Content Placeholder 2"/>
          <p:cNvSpPr>
            <a:spLocks noGrp="1"/>
          </p:cNvSpPr>
          <p:nvPr>
            <p:ph idx="1"/>
          </p:nvPr>
        </p:nvSpPr>
        <p:spPr>
          <a:xfrm>
            <a:off x="1214414" y="1447800"/>
            <a:ext cx="7719274" cy="5195910"/>
          </a:xfrm>
        </p:spPr>
        <p:txBody>
          <a:bodyPr>
            <a:noAutofit/>
          </a:bodyPr>
          <a:lstStyle/>
          <a:p>
            <a:pPr>
              <a:buNone/>
            </a:pPr>
            <a:r>
              <a:rPr lang="en-US" sz="2200" b="1" dirty="0" smtClean="0"/>
              <a:t>	</a:t>
            </a:r>
          </a:p>
          <a:p>
            <a:pPr>
              <a:buNone/>
            </a:pPr>
            <a:r>
              <a:rPr lang="en-US" sz="2200" b="1" dirty="0"/>
              <a:t>	</a:t>
            </a:r>
            <a:r>
              <a:rPr lang="en-US" sz="2800" b="1" dirty="0" smtClean="0"/>
              <a:t>Login</a:t>
            </a:r>
          </a:p>
          <a:p>
            <a:pPr algn="just">
              <a:buNone/>
            </a:pPr>
            <a:r>
              <a:rPr lang="en-US" sz="2800" b="1" dirty="0" smtClean="0">
                <a:solidFill>
                  <a:prstClr val="black"/>
                </a:solidFill>
              </a:rPr>
              <a:t>	</a:t>
            </a:r>
            <a:r>
              <a:rPr lang="en-US" sz="2200" dirty="0" smtClean="0">
                <a:solidFill>
                  <a:prstClr val="black"/>
                </a:solidFill>
              </a:rPr>
              <a:t>This module consist of custom authentication &amp; social    authentication.</a:t>
            </a:r>
          </a:p>
          <a:p>
            <a:pPr algn="just">
              <a:buNone/>
            </a:pPr>
            <a:endParaRPr lang="en-US" sz="2200" dirty="0" smtClean="0"/>
          </a:p>
          <a:p>
            <a:pPr>
              <a:buNone/>
            </a:pPr>
            <a:r>
              <a:rPr lang="en-US" sz="2200" b="1" dirty="0" smtClean="0"/>
              <a:t>	</a:t>
            </a:r>
            <a:r>
              <a:rPr lang="en-US" sz="2800" b="1" dirty="0" smtClean="0"/>
              <a:t>Watch List</a:t>
            </a:r>
          </a:p>
          <a:p>
            <a:pPr lvl="0" algn="just" fontAlgn="base">
              <a:buNone/>
            </a:pPr>
            <a:r>
              <a:rPr lang="en-US" sz="2200" dirty="0" smtClean="0"/>
              <a:t>	Intuitive and modern, the watch List Page allows you to view your custom made watch List.</a:t>
            </a:r>
          </a:p>
          <a:p>
            <a:pPr lvl="0" algn="just" fontAlgn="base">
              <a:buNone/>
            </a:pPr>
            <a:r>
              <a:rPr lang="en-US" sz="2200" dirty="0" smtClean="0"/>
              <a:t>	You can have access to the price, daily change, and the algorithm generated recommendation.</a:t>
            </a:r>
          </a:p>
          <a:p>
            <a:pPr>
              <a:buNone/>
            </a:pP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Modules</a:t>
            </a:r>
            <a:endParaRPr lang="en-US" dirty="0"/>
          </a:p>
        </p:txBody>
      </p:sp>
      <p:sp>
        <p:nvSpPr>
          <p:cNvPr id="3" name="Content Placeholder 2"/>
          <p:cNvSpPr>
            <a:spLocks noGrp="1"/>
          </p:cNvSpPr>
          <p:nvPr>
            <p:ph idx="1"/>
          </p:nvPr>
        </p:nvSpPr>
        <p:spPr>
          <a:xfrm>
            <a:off x="1214414" y="1447800"/>
            <a:ext cx="7719274" cy="5195910"/>
          </a:xfrm>
        </p:spPr>
        <p:txBody>
          <a:bodyPr>
            <a:noAutofit/>
          </a:bodyPr>
          <a:lstStyle/>
          <a:p>
            <a:pPr>
              <a:buNone/>
            </a:pPr>
            <a:r>
              <a:rPr lang="en-US" sz="2200" b="1" dirty="0" smtClean="0"/>
              <a:t>	</a:t>
            </a:r>
            <a:r>
              <a:rPr lang="en-US" sz="2800" b="1" dirty="0" smtClean="0"/>
              <a:t>Charts</a:t>
            </a:r>
          </a:p>
          <a:p>
            <a:pPr lvl="0" algn="just">
              <a:buNone/>
            </a:pPr>
            <a:r>
              <a:rPr lang="en-US" sz="2800" b="1" dirty="0" smtClean="0">
                <a:solidFill>
                  <a:prstClr val="black"/>
                </a:solidFill>
              </a:rPr>
              <a:t>	</a:t>
            </a:r>
            <a:r>
              <a:rPr lang="en-US" sz="2200" dirty="0" smtClean="0"/>
              <a:t>The Individual chart Page allows you to examine stocks more closely.  </a:t>
            </a:r>
          </a:p>
          <a:p>
            <a:pPr lvl="0" algn="just">
              <a:buNone/>
            </a:pPr>
            <a:r>
              <a:rPr lang="en-US" sz="2200" dirty="0" smtClean="0"/>
              <a:t>	In addition to being able to identify trends and patterns visually via the graph, the components of our algorithm are displayed here.</a:t>
            </a:r>
          </a:p>
          <a:p>
            <a:pPr lvl="0" algn="just">
              <a:buNone/>
            </a:pPr>
            <a:r>
              <a:rPr lang="en-US" sz="2200" dirty="0" smtClean="0"/>
              <a:t>	All nine indicators and their recommendations are shown in the individual chart page.</a:t>
            </a:r>
          </a:p>
          <a:p>
            <a:pPr lvl="0" algn="just">
              <a:buNone/>
            </a:pPr>
            <a:r>
              <a:rPr lang="en-US" sz="2200" dirty="0" smtClean="0"/>
              <a:t>	Beyond the algorithmic recommendation displayed in the Home Page, here you can see whether is stock is overbought, oversold, its recent performance, or even the strength of the current trend.</a:t>
            </a:r>
          </a:p>
          <a:p>
            <a:pPr>
              <a:buNone/>
            </a:pP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Modules</a:t>
            </a:r>
            <a:endParaRPr lang="en-US" dirty="0"/>
          </a:p>
        </p:txBody>
      </p:sp>
      <p:sp>
        <p:nvSpPr>
          <p:cNvPr id="3" name="Content Placeholder 2"/>
          <p:cNvSpPr>
            <a:spLocks noGrp="1"/>
          </p:cNvSpPr>
          <p:nvPr>
            <p:ph idx="1"/>
          </p:nvPr>
        </p:nvSpPr>
        <p:spPr>
          <a:xfrm>
            <a:off x="1214414" y="1447800"/>
            <a:ext cx="7719274" cy="5195910"/>
          </a:xfrm>
        </p:spPr>
        <p:txBody>
          <a:bodyPr>
            <a:noAutofit/>
          </a:bodyPr>
          <a:lstStyle/>
          <a:p>
            <a:pPr>
              <a:buNone/>
            </a:pPr>
            <a:r>
              <a:rPr lang="en-US" sz="2200" b="1" dirty="0" smtClean="0"/>
              <a:t>	</a:t>
            </a:r>
            <a:r>
              <a:rPr lang="en-US" sz="2800" b="1" dirty="0" smtClean="0"/>
              <a:t>Common Utility</a:t>
            </a:r>
          </a:p>
          <a:p>
            <a:pPr algn="just">
              <a:buNone/>
            </a:pPr>
            <a:r>
              <a:rPr lang="en-US" sz="2800" b="1" dirty="0" smtClean="0">
                <a:solidFill>
                  <a:prstClr val="black"/>
                </a:solidFill>
              </a:rPr>
              <a:t>	</a:t>
            </a:r>
            <a:r>
              <a:rPr lang="en-US" sz="2200" dirty="0" smtClean="0"/>
              <a:t>This module is consist of custom common function which     useful throughout the system like calling Ajax, Global Variable, common UI  elements. </a:t>
            </a:r>
          </a:p>
          <a:p>
            <a:pPr algn="just">
              <a:buNone/>
            </a:pPr>
            <a:endParaRPr lang="en-US" sz="2200" dirty="0" smtClean="0">
              <a:solidFill>
                <a:prstClr val="black"/>
              </a:solidFill>
            </a:endParaRPr>
          </a:p>
          <a:p>
            <a:pPr algn="just">
              <a:buNone/>
            </a:pPr>
            <a:endParaRPr lang="en-US" sz="2200" dirty="0" smtClean="0"/>
          </a:p>
          <a:p>
            <a:pPr>
              <a:buNone/>
            </a:pPr>
            <a:r>
              <a:rPr lang="en-US" sz="2200" b="1" dirty="0" smtClean="0"/>
              <a:t>	</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sp>
        <p:nvSpPr>
          <p:cNvPr id="3" name="Content Placeholder 2"/>
          <p:cNvSpPr>
            <a:spLocks noGrp="1"/>
          </p:cNvSpPr>
          <p:nvPr>
            <p:ph idx="1"/>
          </p:nvPr>
        </p:nvSpPr>
        <p:spPr>
          <a:xfrm>
            <a:off x="1435608" y="1700808"/>
            <a:ext cx="7498080" cy="4800600"/>
          </a:xfrm>
        </p:spPr>
        <p:txBody>
          <a:bodyPr/>
          <a:lstStyle/>
          <a:p>
            <a:r>
              <a:rPr lang="en-US" dirty="0" smtClean="0"/>
              <a:t>Login Screen</a:t>
            </a:r>
          </a:p>
          <a:p>
            <a:pPr marL="402336" lvl="1" indent="0">
              <a:buNone/>
            </a:pPr>
            <a:endParaRPr lang="en-US" dirty="0"/>
          </a:p>
        </p:txBody>
      </p:sp>
      <p:pic>
        <p:nvPicPr>
          <p:cNvPr id="25" name="Picture 24" descr="D:\Users\Kaushal\Desktop\istocks\1.png"/>
          <p:cNvPicPr/>
          <p:nvPr/>
        </p:nvPicPr>
        <p:blipFill>
          <a:blip r:embed="rId2"/>
          <a:srcRect/>
          <a:stretch>
            <a:fillRect/>
          </a:stretch>
        </p:blipFill>
        <p:spPr bwMode="auto">
          <a:xfrm>
            <a:off x="2699792" y="2132856"/>
            <a:ext cx="4016538" cy="4464496"/>
          </a:xfrm>
          <a:prstGeom prst="rect">
            <a:avLst/>
          </a:prstGeom>
          <a:noFill/>
          <a:ln w="9525">
            <a:noFill/>
            <a:miter lim="800000"/>
            <a:headEnd/>
            <a:tailEnd/>
          </a:ln>
        </p:spPr>
      </p:pic>
    </p:spTree>
    <p:extLst>
      <p:ext uri="{BB962C8B-B14F-4D97-AF65-F5344CB8AC3E}">
        <p14:creationId xmlns:p14="http://schemas.microsoft.com/office/powerpoint/2010/main" val="278374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Watchlist</a:t>
            </a:r>
            <a:endParaRPr lang="en-US" dirty="0"/>
          </a:p>
        </p:txBody>
      </p:sp>
      <p:pic>
        <p:nvPicPr>
          <p:cNvPr id="4" name="Content Placeholder 3" descr="D:\Users\Kaushal\Desktop\istocks\3.png"/>
          <p:cNvPicPr>
            <a:picLocks noGrp="1"/>
          </p:cNvPicPr>
          <p:nvPr>
            <p:ph idx="1"/>
          </p:nvPr>
        </p:nvPicPr>
        <p:blipFill>
          <a:blip r:embed="rId2"/>
          <a:srcRect/>
          <a:stretch>
            <a:fillRect/>
          </a:stretch>
        </p:blipFill>
        <p:spPr bwMode="auto">
          <a:xfrm>
            <a:off x="3487945" y="1447800"/>
            <a:ext cx="3393660" cy="4800600"/>
          </a:xfrm>
          <a:prstGeom prst="rect">
            <a:avLst/>
          </a:prstGeom>
          <a:noFill/>
          <a:ln w="9525">
            <a:noFill/>
            <a:miter lim="800000"/>
            <a:headEnd/>
            <a:tailEnd/>
          </a:ln>
        </p:spPr>
      </p:pic>
    </p:spTree>
    <p:extLst>
      <p:ext uri="{BB962C8B-B14F-4D97-AF65-F5344CB8AC3E}">
        <p14:creationId xmlns:p14="http://schemas.microsoft.com/office/powerpoint/2010/main" val="204038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Stock to Watchlist</a:t>
            </a:r>
            <a:endParaRPr lang="en-US" dirty="0"/>
          </a:p>
        </p:txBody>
      </p:sp>
      <p:pic>
        <p:nvPicPr>
          <p:cNvPr id="4" name="Content Placeholder 3" descr="D:\Users\Kaushal\Desktop\istocks\4.png"/>
          <p:cNvPicPr>
            <a:picLocks noGrp="1"/>
          </p:cNvPicPr>
          <p:nvPr>
            <p:ph idx="1"/>
          </p:nvPr>
        </p:nvPicPr>
        <p:blipFill>
          <a:blip r:embed="rId2"/>
          <a:srcRect/>
          <a:stretch>
            <a:fillRect/>
          </a:stretch>
        </p:blipFill>
        <p:spPr bwMode="auto">
          <a:xfrm>
            <a:off x="2915816" y="1628800"/>
            <a:ext cx="4104456" cy="4800600"/>
          </a:xfrm>
          <a:prstGeom prst="rect">
            <a:avLst/>
          </a:prstGeom>
          <a:noFill/>
          <a:ln w="9525">
            <a:noFill/>
            <a:miter lim="800000"/>
            <a:headEnd/>
            <a:tailEnd/>
          </a:ln>
        </p:spPr>
      </p:pic>
    </p:spTree>
    <p:extLst>
      <p:ext uri="{BB962C8B-B14F-4D97-AF65-F5344CB8AC3E}">
        <p14:creationId xmlns:p14="http://schemas.microsoft.com/office/powerpoint/2010/main" val="230793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a:t>
            </a:r>
            <a:endParaRPr lang="en-US" dirty="0"/>
          </a:p>
        </p:txBody>
      </p:sp>
      <p:pic>
        <p:nvPicPr>
          <p:cNvPr id="4" name="Content Placeholder 3" descr="D:\Users\Kaushal\Desktop\istocks\5.png"/>
          <p:cNvPicPr>
            <a:picLocks noGrp="1"/>
          </p:cNvPicPr>
          <p:nvPr>
            <p:ph idx="1"/>
          </p:nvPr>
        </p:nvPicPr>
        <p:blipFill>
          <a:blip r:embed="rId2"/>
          <a:srcRect/>
          <a:stretch>
            <a:fillRect/>
          </a:stretch>
        </p:blipFill>
        <p:spPr bwMode="auto">
          <a:xfrm>
            <a:off x="3415793" y="1700808"/>
            <a:ext cx="3537710" cy="4800600"/>
          </a:xfrm>
          <a:prstGeom prst="rect">
            <a:avLst/>
          </a:prstGeom>
          <a:noFill/>
          <a:ln w="9525">
            <a:noFill/>
            <a:miter lim="800000"/>
            <a:headEnd/>
            <a:tailEnd/>
          </a:ln>
        </p:spPr>
      </p:pic>
    </p:spTree>
    <p:extLst>
      <p:ext uri="{BB962C8B-B14F-4D97-AF65-F5344CB8AC3E}">
        <p14:creationId xmlns:p14="http://schemas.microsoft.com/office/powerpoint/2010/main" val="105582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Indicators</a:t>
            </a:r>
            <a:endParaRPr lang="en-US" dirty="0"/>
          </a:p>
        </p:txBody>
      </p:sp>
      <p:pic>
        <p:nvPicPr>
          <p:cNvPr id="4" name="Content Placeholder 3" descr="D:\Users\Kaushal\Desktop\istocks\6.png"/>
          <p:cNvPicPr>
            <a:picLocks noGrp="1"/>
          </p:cNvPicPr>
          <p:nvPr>
            <p:ph idx="1"/>
          </p:nvPr>
        </p:nvPicPr>
        <p:blipFill>
          <a:blip r:embed="rId2"/>
          <a:srcRect/>
          <a:stretch>
            <a:fillRect/>
          </a:stretch>
        </p:blipFill>
        <p:spPr bwMode="auto">
          <a:xfrm>
            <a:off x="3398023" y="1447800"/>
            <a:ext cx="3573503" cy="4800600"/>
          </a:xfrm>
          <a:prstGeom prst="rect">
            <a:avLst/>
          </a:prstGeom>
          <a:noFill/>
          <a:ln w="9525">
            <a:noFill/>
            <a:miter lim="800000"/>
            <a:headEnd/>
            <a:tailEnd/>
          </a:ln>
        </p:spPr>
      </p:pic>
    </p:spTree>
    <p:extLst>
      <p:ext uri="{BB962C8B-B14F-4D97-AF65-F5344CB8AC3E}">
        <p14:creationId xmlns:p14="http://schemas.microsoft.com/office/powerpoint/2010/main" val="154291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Gainer / Loser</a:t>
            </a:r>
            <a:endParaRPr lang="en-US" dirty="0"/>
          </a:p>
        </p:txBody>
      </p:sp>
      <p:pic>
        <p:nvPicPr>
          <p:cNvPr id="4" name="Content Placeholder 3" descr="D:\Users\Kaushal\Desktop\istocks\8.png"/>
          <p:cNvPicPr>
            <a:picLocks noGrp="1"/>
          </p:cNvPicPr>
          <p:nvPr>
            <p:ph idx="1"/>
          </p:nvPr>
        </p:nvPicPr>
        <p:blipFill>
          <a:blip r:embed="rId2"/>
          <a:srcRect/>
          <a:stretch>
            <a:fillRect/>
          </a:stretch>
        </p:blipFill>
        <p:spPr bwMode="auto">
          <a:xfrm>
            <a:off x="3354844" y="1447800"/>
            <a:ext cx="3659862" cy="4800600"/>
          </a:xfrm>
          <a:prstGeom prst="rect">
            <a:avLst/>
          </a:prstGeom>
          <a:noFill/>
          <a:ln w="9525">
            <a:noFill/>
            <a:miter lim="800000"/>
            <a:headEnd/>
            <a:tailEnd/>
          </a:ln>
        </p:spPr>
      </p:pic>
    </p:spTree>
    <p:extLst>
      <p:ext uri="{BB962C8B-B14F-4D97-AF65-F5344CB8AC3E}">
        <p14:creationId xmlns:p14="http://schemas.microsoft.com/office/powerpoint/2010/main" val="423341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pic>
        <p:nvPicPr>
          <p:cNvPr id="4" name="Content Placeholder 3" descr="D:\Users\Kaushal\Desktop\istocks\10.png"/>
          <p:cNvPicPr>
            <a:picLocks noGrp="1"/>
          </p:cNvPicPr>
          <p:nvPr>
            <p:ph idx="1"/>
          </p:nvPr>
        </p:nvPicPr>
        <p:blipFill>
          <a:blip r:embed="rId2"/>
          <a:srcRect/>
          <a:stretch>
            <a:fillRect/>
          </a:stretch>
        </p:blipFill>
        <p:spPr bwMode="auto">
          <a:xfrm>
            <a:off x="3279968" y="1447800"/>
            <a:ext cx="3809613" cy="4800600"/>
          </a:xfrm>
          <a:prstGeom prst="rect">
            <a:avLst/>
          </a:prstGeom>
          <a:noFill/>
          <a:ln w="9525">
            <a:noFill/>
            <a:miter lim="800000"/>
            <a:headEnd/>
            <a:tailEnd/>
          </a:ln>
        </p:spPr>
      </p:pic>
    </p:spTree>
    <p:extLst>
      <p:ext uri="{BB962C8B-B14F-4D97-AF65-F5344CB8AC3E}">
        <p14:creationId xmlns:p14="http://schemas.microsoft.com/office/powerpoint/2010/main" val="200272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Profile</a:t>
            </a:r>
            <a:endParaRPr lang="en-US" dirty="0"/>
          </a:p>
        </p:txBody>
      </p:sp>
      <p:sp>
        <p:nvSpPr>
          <p:cNvPr id="3" name="Content Placeholder 2"/>
          <p:cNvSpPr>
            <a:spLocks noGrp="1"/>
          </p:cNvSpPr>
          <p:nvPr>
            <p:ph idx="1"/>
          </p:nvPr>
        </p:nvSpPr>
        <p:spPr>
          <a:xfrm>
            <a:off x="1435608" y="1447800"/>
            <a:ext cx="7498080" cy="5195909"/>
          </a:xfrm>
        </p:spPr>
        <p:txBody>
          <a:bodyPr>
            <a:normAutofit/>
          </a:bodyPr>
          <a:lstStyle/>
          <a:p>
            <a:pPr algn="just"/>
            <a:r>
              <a:rPr lang="en-US" sz="1800" b="1" dirty="0" smtClean="0"/>
              <a:t>Project Name:</a:t>
            </a:r>
            <a:r>
              <a:rPr lang="en-US" sz="1800" dirty="0" smtClean="0"/>
              <a:t>   Stock Alerts and recommendation system </a:t>
            </a:r>
          </a:p>
          <a:p>
            <a:pPr algn="just"/>
            <a:r>
              <a:rPr lang="en-US" sz="1800" b="1" dirty="0" smtClean="0"/>
              <a:t>Project Description </a:t>
            </a:r>
            <a:r>
              <a:rPr lang="en-US" sz="1800" dirty="0" smtClean="0"/>
              <a:t>:- An easy-to-use android and web app that identifies stock trends and notifies users to “buy,” “sell,” or “hold” recommendations within a customized </a:t>
            </a:r>
            <a:r>
              <a:rPr lang="en-US" sz="1800" dirty="0" err="1" smtClean="0"/>
              <a:t>watchlist</a:t>
            </a:r>
            <a:r>
              <a:rPr lang="en-US" sz="1800" dirty="0" smtClean="0"/>
              <a:t>.</a:t>
            </a:r>
          </a:p>
          <a:p>
            <a:pPr algn="just"/>
            <a:endParaRPr lang="en-US" sz="1800" dirty="0" smtClean="0"/>
          </a:p>
          <a:p>
            <a:pPr algn="just"/>
            <a:r>
              <a:rPr lang="en-US" sz="1800" b="1" dirty="0" smtClean="0"/>
              <a:t>Front End :</a:t>
            </a:r>
            <a:r>
              <a:rPr lang="en-US" sz="1800" dirty="0" smtClean="0"/>
              <a:t>	HTML, CSS, Bootstrap, </a:t>
            </a:r>
            <a:r>
              <a:rPr lang="en-US" sz="1800" dirty="0" err="1" smtClean="0"/>
              <a:t>Jquery</a:t>
            </a:r>
            <a:r>
              <a:rPr lang="en-US" sz="1800" dirty="0" smtClean="0"/>
              <a:t>, JavaScript, </a:t>
            </a:r>
            <a:r>
              <a:rPr lang="en-US" sz="1800" dirty="0" err="1" smtClean="0"/>
              <a:t>Phonegap</a:t>
            </a:r>
            <a:r>
              <a:rPr lang="en-US" sz="1800" dirty="0" smtClean="0"/>
              <a:t>.</a:t>
            </a:r>
          </a:p>
          <a:p>
            <a:pPr algn="just"/>
            <a:r>
              <a:rPr lang="en-US" sz="1800" b="1" dirty="0" smtClean="0"/>
              <a:t>Back End :</a:t>
            </a:r>
            <a:r>
              <a:rPr lang="en-US" sz="1800" dirty="0" smtClean="0"/>
              <a:t>	</a:t>
            </a:r>
            <a:r>
              <a:rPr lang="en-US" sz="1800" dirty="0" err="1" smtClean="0"/>
              <a:t>MySQL</a:t>
            </a:r>
            <a:r>
              <a:rPr lang="en-US" sz="1800" dirty="0" smtClean="0"/>
              <a:t>, Python ,</a:t>
            </a:r>
            <a:r>
              <a:rPr lang="en-US" sz="1800" dirty="0" err="1" smtClean="0"/>
              <a:t>Django</a:t>
            </a:r>
            <a:r>
              <a:rPr lang="en-US" sz="1800" dirty="0" smtClean="0"/>
              <a:t> Framework</a:t>
            </a:r>
          </a:p>
          <a:p>
            <a:pPr algn="just"/>
            <a:r>
              <a:rPr lang="en-US" sz="1800" b="1" dirty="0" smtClean="0"/>
              <a:t>Tools used : </a:t>
            </a:r>
            <a:r>
              <a:rPr lang="en-US" sz="1800" dirty="0" smtClean="0"/>
              <a:t>Python IDE </a:t>
            </a:r>
            <a:r>
              <a:rPr lang="en-US" sz="1800" dirty="0" err="1" smtClean="0"/>
              <a:t>PyCharm</a:t>
            </a:r>
            <a:endParaRPr lang="en-US" sz="1800" dirty="0" smtClean="0"/>
          </a:p>
          <a:p>
            <a:pPr algn="just"/>
            <a:r>
              <a:rPr lang="en-US" sz="1800" b="1" dirty="0" smtClean="0"/>
              <a:t>External Project Guide</a:t>
            </a:r>
            <a:r>
              <a:rPr lang="en-US" sz="1800" dirty="0" smtClean="0"/>
              <a:t> : Jay </a:t>
            </a:r>
            <a:r>
              <a:rPr lang="en-US" sz="1800" dirty="0" err="1" smtClean="0"/>
              <a:t>Savsani</a:t>
            </a: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lvl="2"/>
            <a:r>
              <a:rPr lang="en-US" dirty="0" smtClean="0"/>
              <a:t>Thank You.</a:t>
            </a:r>
            <a:endParaRPr lang="en-US" dirty="0"/>
          </a:p>
        </p:txBody>
      </p:sp>
    </p:spTree>
    <p:extLst>
      <p:ext uri="{BB962C8B-B14F-4D97-AF65-F5344CB8AC3E}">
        <p14:creationId xmlns:p14="http://schemas.microsoft.com/office/powerpoint/2010/main" val="56038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p>
          <a:p>
            <a:pPr algn="just">
              <a:buNone/>
            </a:pPr>
            <a:r>
              <a:rPr lang="en-US" dirty="0" smtClean="0"/>
              <a:t>   An easy-to-use app that identifies stock trends and notifies users to “buy,” “sell,” or “hold” recommendations within a customized watch List. Innovative in that the application works in real-time based on current market trends, alerts are sent directly to users’ Mobile Or Email via push notification, to create opportunities for timely NYSE and NASDAQ  stock  trades and profit maximization.</a:t>
            </a:r>
          </a:p>
          <a:p>
            <a:pPr algn="just">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system runs on a self-evolving, predictive model based on a series of technical indicators and a proprietary algorithm that we developed.</a:t>
            </a:r>
          </a:p>
          <a:p>
            <a:pPr algn="just">
              <a:buNone/>
            </a:pPr>
            <a:r>
              <a:rPr lang="en-US" b="1" dirty="0" smtClean="0"/>
              <a:t> </a:t>
            </a:r>
            <a:endParaRPr lang="en-US" dirty="0" smtClean="0"/>
          </a:p>
          <a:p>
            <a:pPr algn="just"/>
            <a:r>
              <a:rPr lang="en-US" dirty="0" smtClean="0"/>
              <a:t>System’s  mission is focused on providing all traders, whether novice or expert, the ability to proactively manage stock portfolios and maximize trading profits in a simple, effective, and cost-efficient manner.</a:t>
            </a:r>
          </a:p>
          <a:p>
            <a:pPr algn="just">
              <a:buNone/>
            </a:pPr>
            <a:r>
              <a:rPr lang="en-US" dirty="0" smtClean="0"/>
              <a:t> </a:t>
            </a:r>
          </a:p>
          <a:p>
            <a:pPr algn="just"/>
            <a:r>
              <a:rPr lang="en-US" dirty="0" smtClean="0"/>
              <a:t>The system runs on all major browsers, on android device.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Bridging the gap between the average investor and institutional investors by bringing the world of automated trading to the finger tips of the everyday trader.</a:t>
            </a:r>
          </a:p>
          <a:p>
            <a:pPr algn="just">
              <a:buNone/>
            </a:pPr>
            <a:endParaRPr lang="en-US" dirty="0" smtClean="0"/>
          </a:p>
          <a:p>
            <a:pPr algn="just"/>
            <a:r>
              <a:rPr lang="en-US" dirty="0" smtClean="0"/>
              <a:t> The Individual Stock Page allows users to examine stocks more closely. </a:t>
            </a:r>
          </a:p>
          <a:p>
            <a:pPr algn="just">
              <a:buNone/>
            </a:pPr>
            <a:endParaRPr lang="en-US" dirty="0" smtClean="0"/>
          </a:p>
          <a:p>
            <a:pPr algn="just"/>
            <a:r>
              <a:rPr lang="en-US" dirty="0" smtClean="0"/>
              <a:t> In addition to being able to identify trends and patterns visually via the graph, it gives more clear idea which help users to recommend suggestions for stocks.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pPr algn="just"/>
            <a:r>
              <a:rPr lang="en-US" sz="2800" dirty="0" smtClean="0"/>
              <a:t>Existing system has limited functionality like Managing  watch list and user can view stocks information in the form of static graph.</a:t>
            </a:r>
          </a:p>
          <a:p>
            <a:pPr algn="just">
              <a:buNone/>
            </a:pPr>
            <a:r>
              <a:rPr lang="en-US" sz="2800" dirty="0" smtClean="0"/>
              <a:t> </a:t>
            </a:r>
          </a:p>
          <a:p>
            <a:pPr algn="just"/>
            <a:r>
              <a:rPr lang="en-US" sz="2800" dirty="0" smtClean="0"/>
              <a:t>Users can get the suggestion of “buy”, “sell” or “hold” stocks, but they can’t buy or sell stocks directly from the system.</a:t>
            </a:r>
          </a:p>
          <a:p>
            <a:pPr algn="just">
              <a:buNone/>
            </a:pPr>
            <a:r>
              <a:rPr lang="en-US" sz="2800" dirty="0" smtClean="0"/>
              <a:t> </a:t>
            </a:r>
          </a:p>
          <a:p>
            <a:pPr algn="just"/>
            <a:r>
              <a:rPr lang="en-US" sz="2800" dirty="0" smtClean="0"/>
              <a:t>Support only IOS platform.</a:t>
            </a:r>
          </a:p>
          <a:p>
            <a:pPr>
              <a:buNone/>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pPr algn="just"/>
            <a:r>
              <a:rPr lang="en-US" sz="2000" dirty="0" smtClean="0"/>
              <a:t>A new system has more functionality  compare to existing system </a:t>
            </a:r>
            <a:endParaRPr lang="en-US" sz="1800" dirty="0" smtClean="0"/>
          </a:p>
          <a:p>
            <a:pPr algn="just"/>
            <a:r>
              <a:rPr lang="en-US" sz="2000" dirty="0" smtClean="0"/>
              <a:t>The system is developed from scratch.</a:t>
            </a:r>
            <a:endParaRPr lang="en-US" sz="1800" dirty="0" smtClean="0"/>
          </a:p>
          <a:p>
            <a:endParaRPr lang="en-US" b="1" u="sng" dirty="0" smtClean="0"/>
          </a:p>
          <a:p>
            <a:pPr>
              <a:buNone/>
            </a:pPr>
            <a:r>
              <a:rPr lang="en-US" sz="2400" b="1" u="sng" dirty="0" smtClean="0"/>
              <a:t>New Features</a:t>
            </a:r>
          </a:p>
          <a:p>
            <a:pPr marL="82296" indent="0" algn="just">
              <a:buNone/>
            </a:pPr>
            <a:r>
              <a:rPr lang="en-US" sz="2000" dirty="0" smtClean="0"/>
              <a:t>User can add up to 20 stocks of their choice into watch List and can view current stock trends like stock price, daily change, and recommendation whether to “buy”, “sell” or keep it on “hold” stocks.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357982"/>
          </a:xfrm>
        </p:spPr>
        <p:txBody>
          <a:bodyPr>
            <a:normAutofit/>
          </a:bodyPr>
          <a:lstStyle/>
          <a:p>
            <a:pPr algn="just"/>
            <a:r>
              <a:rPr lang="en-US" sz="2400" dirty="0" smtClean="0"/>
              <a:t>In addition user is able to identify stock trends and patterns via the dynamic graph which allow you to view graph based on different time period like of 6 months, 3 months etc. and also based on the 10 indicators that gives idea whether its stock is overbought, oversold, its recent performance, or even the strength of the current trend.</a:t>
            </a:r>
          </a:p>
          <a:p>
            <a:pPr algn="just"/>
            <a:r>
              <a:rPr lang="en-US" sz="2400" dirty="0" smtClean="0"/>
              <a:t>User can also tweet their opinion related to stocks directly from the system also user can recommend or give suggestion whether to “buy”, “sell” or keep it on “hold”.</a:t>
            </a:r>
          </a:p>
          <a:p>
            <a:pPr algn="just"/>
            <a:r>
              <a:rPr lang="en-US" sz="2400" dirty="0" smtClean="0"/>
              <a:t>User can view List of Top 10 Gainer &amp; Loser of </a:t>
            </a:r>
            <a:r>
              <a:rPr lang="en-US" sz="2400" b="1" dirty="0" smtClean="0"/>
              <a:t>NYSE </a:t>
            </a:r>
            <a:r>
              <a:rPr lang="en-US" sz="2400" dirty="0" smtClean="0"/>
              <a:t>&amp; </a:t>
            </a:r>
            <a:r>
              <a:rPr lang="en-US" sz="2400" b="1" dirty="0" smtClean="0"/>
              <a:t>NASDAQ </a:t>
            </a:r>
            <a:r>
              <a:rPr lang="en-US" sz="2400" dirty="0" smtClean="0"/>
              <a:t>stock Exchange and can also add them to their watch List.</a:t>
            </a:r>
          </a:p>
          <a:p>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3"/>
          </a:xfrm>
        </p:spPr>
        <p:txBody>
          <a:bodyPr>
            <a:normAutofit/>
          </a:bodyPr>
          <a:lstStyle/>
          <a:p>
            <a:endParaRPr lang="en-US" sz="2400" dirty="0" smtClean="0"/>
          </a:p>
          <a:p>
            <a:pPr algn="just"/>
            <a:r>
              <a:rPr lang="en-US" sz="2400" dirty="0" smtClean="0"/>
              <a:t>User can view overall performance of stock exchange</a:t>
            </a:r>
          </a:p>
          <a:p>
            <a:pPr algn="just"/>
            <a:r>
              <a:rPr lang="en-US" sz="2400" dirty="0" smtClean="0"/>
              <a:t>User can read News feeds about stock exchange and stock trends.</a:t>
            </a:r>
          </a:p>
          <a:p>
            <a:pPr algn="just"/>
            <a:r>
              <a:rPr lang="en-US" sz="2400" dirty="0" smtClean="0"/>
              <a:t>User can buy or sell stocks from the system through their brokerage Account.</a:t>
            </a:r>
          </a:p>
          <a:p>
            <a:pPr algn="just"/>
            <a:r>
              <a:rPr lang="en-US" sz="2400" dirty="0" smtClean="0"/>
              <a:t>User will be notified via push notifications when the indicators detects a change in the trends of any stocks in their personalized watch list, allowing users to maximize their profits.</a:t>
            </a:r>
          </a:p>
          <a:p>
            <a:pPr algn="just"/>
            <a:r>
              <a:rPr lang="en-US" sz="2400" dirty="0" smtClean="0"/>
              <a:t>Above all functionality is available to Desktop users, Android users.</a:t>
            </a:r>
          </a:p>
          <a:p>
            <a:pPr algn="just"/>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commStra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1DE0C9A-E7EA-4130-A638-8C6570FF0C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RecommStrat</Template>
  <TotalTime>0</TotalTime>
  <Words>349</Words>
  <Application>Microsoft Office PowerPoint</Application>
  <PresentationFormat>On-screen Show (4:3)</PresentationFormat>
  <Paragraphs>87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Verdana</vt:lpstr>
      <vt:lpstr>Wingdings 2</vt:lpstr>
      <vt:lpstr>RecommStrat</vt:lpstr>
      <vt:lpstr>Stock Alerts and Recommendation Application</vt:lpstr>
      <vt:lpstr>Project Profile</vt:lpstr>
      <vt:lpstr>Project Definition</vt:lpstr>
      <vt:lpstr>Scope</vt:lpstr>
      <vt:lpstr>Objectives</vt:lpstr>
      <vt:lpstr>Existing System</vt:lpstr>
      <vt:lpstr>Proposed System</vt:lpstr>
      <vt:lpstr>PowerPoint Presentation</vt:lpstr>
      <vt:lpstr>PowerPoint Presentation</vt:lpstr>
      <vt:lpstr>System Modules</vt:lpstr>
      <vt:lpstr>System Modules</vt:lpstr>
      <vt:lpstr>System Modules</vt:lpstr>
      <vt:lpstr>Screenshots </vt:lpstr>
      <vt:lpstr>Watchlist</vt:lpstr>
      <vt:lpstr>Add Stock to Watchlist</vt:lpstr>
      <vt:lpstr>Line Chart</vt:lpstr>
      <vt:lpstr>Indicators</vt:lpstr>
      <vt:lpstr>Top Gainer / Loser</vt:lpstr>
      <vt:lpstr>Settings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2015-03-12T20:09:34Z</dcterms:created>
  <dcterms:modified xsi:type="dcterms:W3CDTF">2016-04-13T08:47:28Z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TC101671299990</vt:lpwstr>
  </property>
  <property fmtid="{D5CDD505-2E9C-101B-9397-08002B2CF9AE}" pid="3" name="Kaushal">
    <vt:lpwstr>Kaushal</vt:lpwstr>
  </property>
  <property fmtid="{D5CDD505-2E9C-101B-9397-08002B2CF9AE}" pid="4" name="Date completed">
    <vt:lpwstr>by kaushal 26 04</vt:lpwstr>
  </property>
</Properties>
</file>