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5"/>
  </p:notesMasterIdLst>
  <p:sldIdLst>
    <p:sldId id="256" r:id="rId2"/>
    <p:sldId id="258" r:id="rId3"/>
    <p:sldId id="260" r:id="rId4"/>
    <p:sldId id="284" r:id="rId5"/>
    <p:sldId id="285" r:id="rId6"/>
    <p:sldId id="283" r:id="rId7"/>
    <p:sldId id="287" r:id="rId8"/>
    <p:sldId id="288" r:id="rId9"/>
    <p:sldId id="289" r:id="rId10"/>
    <p:sldId id="290" r:id="rId11"/>
    <p:sldId id="291" r:id="rId12"/>
    <p:sldId id="292" r:id="rId13"/>
    <p:sldId id="293" r:id="rId14"/>
    <p:sldId id="295" r:id="rId15"/>
    <p:sldId id="296" r:id="rId16"/>
    <p:sldId id="297" r:id="rId17"/>
    <p:sldId id="298" r:id="rId18"/>
    <p:sldId id="299" r:id="rId19"/>
    <p:sldId id="300" r:id="rId20"/>
    <p:sldId id="286" r:id="rId21"/>
    <p:sldId id="263" r:id="rId22"/>
    <p:sldId id="308" r:id="rId23"/>
    <p:sldId id="302" r:id="rId24"/>
    <p:sldId id="304" r:id="rId25"/>
    <p:sldId id="305" r:id="rId26"/>
    <p:sldId id="306" r:id="rId27"/>
    <p:sldId id="307" r:id="rId28"/>
    <p:sldId id="309" r:id="rId29"/>
    <p:sldId id="310" r:id="rId30"/>
    <p:sldId id="311" r:id="rId31"/>
    <p:sldId id="312" r:id="rId32"/>
    <p:sldId id="313" r:id="rId33"/>
    <p:sldId id="314" r:id="rId34"/>
  </p:sldIdLst>
  <p:sldSz cx="9144000" cy="5143500" type="screen16x9"/>
  <p:notesSz cx="6858000" cy="9144000"/>
  <p:embeddedFontLst>
    <p:embeddedFont>
      <p:font typeface="Montserrat" panose="020B0604020202020204" charset="0"/>
      <p:regular r:id="rId36"/>
      <p:bold r:id="rId37"/>
      <p:italic r:id="rId38"/>
      <p:boldItalic r:id="rId39"/>
    </p:embeddedFont>
    <p:embeddedFont>
      <p:font typeface="Montserrat Light" panose="020B0604020202020204" charset="0"/>
      <p:regular r:id="rId40"/>
      <p:bold r:id="rId41"/>
      <p:italic r:id="rId42"/>
      <p:boldItalic r:id="rId43"/>
    </p:embeddedFont>
    <p:embeddedFont>
      <p:font typeface="Montserrat ExtraBold" panose="020B0604020202020204" charset="0"/>
      <p:bold r:id="rId44"/>
      <p:boldItalic r:id="rId45"/>
    </p:embeddedFont>
    <p:embeddedFont>
      <p:font typeface="Consolas" panose="020B0609020204030204" pitchFamily="49"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4646"/>
    <a:srgbClr val="FFE8BF"/>
    <a:srgbClr val="FDD1D1"/>
    <a:srgbClr val="4D4D4D"/>
    <a:srgbClr val="FFC800"/>
    <a:srgbClr val="E806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B806C8-753A-4E3B-9EB8-C6992D0433A1}">
  <a:tblStyle styleId="{5AB806C8-753A-4E3B-9EB8-C6992D0433A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8504" autoAdjust="0"/>
  </p:normalViewPr>
  <p:slideViewPr>
    <p:cSldViewPr snapToGrid="0">
      <p:cViewPr varScale="1">
        <p:scale>
          <a:sx n="87" d="100"/>
          <a:sy n="87" d="100"/>
        </p:scale>
        <p:origin x="9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Creational class patterns defer some part of object creation to subclasses, while Creational object patterns defer it to another object. The Structural class patterns use inheritance to compose classes, while the Structural object patterns describe ways to assemble objects. The Behavioral class patterns use inheritance to describe algorithms and flow of control, whereas the Behavioral object patterns describe how a group of objects cooperate to perform a task that no single object can carry out alone.</a:t>
            </a:r>
            <a:endParaRPr dirty="0"/>
          </a:p>
        </p:txBody>
      </p:sp>
    </p:spTree>
    <p:extLst>
      <p:ext uri="{BB962C8B-B14F-4D97-AF65-F5344CB8AC3E}">
        <p14:creationId xmlns:p14="http://schemas.microsoft.com/office/powerpoint/2010/main" val="77258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1954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529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3793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574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788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413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445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706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028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829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Consider for example a graphical editor that supports connectivity between objects. A user can connect two rectangles with a line, and the rectangles stay connected when the user moves either of them. The editor ensures that the line stretches to maintain the connection.</a:t>
            </a:r>
          </a:p>
          <a:p>
            <a:pPr marL="0" lvl="0" indent="0" algn="l" rtl="0">
              <a:spcBef>
                <a:spcPts val="0"/>
              </a:spcBef>
              <a:spcAft>
                <a:spcPts val="0"/>
              </a:spcAft>
              <a:buNone/>
            </a:pPr>
            <a:r>
              <a:rPr lang="en-US" dirty="0" smtClean="0"/>
              <a:t>A well-known way to maintain connectivity relationships between objects is with a constraint-solving system. We can encapsulate this functionality in a </a:t>
            </a:r>
            <a:r>
              <a:rPr lang="en-US" dirty="0" err="1" smtClean="0"/>
              <a:t>ConstraintSolver</a:t>
            </a:r>
            <a:r>
              <a:rPr lang="en-US" dirty="0" smtClean="0"/>
              <a:t> object. </a:t>
            </a:r>
            <a:r>
              <a:rPr lang="en-US" dirty="0" err="1" smtClean="0"/>
              <a:t>ConstraintSolver</a:t>
            </a:r>
            <a:r>
              <a:rPr lang="en-US" dirty="0" smtClean="0"/>
              <a:t> records connections as they are made and generates mathematical equations that describe them. It solves these equations whenever the user makes a connection or otherwise modifies the diagram. </a:t>
            </a:r>
            <a:r>
              <a:rPr lang="en-US" dirty="0" err="1" smtClean="0"/>
              <a:t>ConstraintSolver</a:t>
            </a:r>
            <a:r>
              <a:rPr lang="en-US" dirty="0" smtClean="0"/>
              <a:t> uses the results of its calculations to rearrange the graphics so that they maintain the proper connections.</a:t>
            </a:r>
          </a:p>
          <a:p>
            <a:pPr marL="0" lvl="0" indent="0" algn="l" rtl="0">
              <a:spcBef>
                <a:spcPts val="0"/>
              </a:spcBef>
              <a:spcAft>
                <a:spcPts val="0"/>
              </a:spcAft>
              <a:buNone/>
            </a:pPr>
            <a:r>
              <a:rPr lang="en-US" dirty="0" smtClean="0"/>
              <a:t>Supporting undo in this application isn't as easy as it may seem. An obvious way to undo a move operation is to store the original distance moved and move the object back an equivalent distance. However, this does not guarantee all objects will appear where they did before. Suppose there is some slack in the connection. In that case, simply moving the rectangle back to its original location won't necessarily achieve the desired effect.</a:t>
            </a:r>
            <a:endParaRPr dirty="0"/>
          </a:p>
        </p:txBody>
      </p:sp>
    </p:spTree>
    <p:extLst>
      <p:ext uri="{BB962C8B-B14F-4D97-AF65-F5344CB8AC3E}">
        <p14:creationId xmlns:p14="http://schemas.microsoft.com/office/powerpoint/2010/main" val="3658689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2157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382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049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449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84389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60398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425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In software engineering, a </a:t>
            </a:r>
            <a:r>
              <a:rPr lang="en-US" sz="1100" b="1" i="0" u="none" strike="noStrike" cap="none" dirty="0" smtClean="0">
                <a:solidFill>
                  <a:srgbClr val="000000"/>
                </a:solidFill>
                <a:effectLst/>
                <a:latin typeface="Arial"/>
                <a:ea typeface="Arial"/>
                <a:cs typeface="Arial"/>
                <a:sym typeface="Arial"/>
              </a:rPr>
              <a:t>design pattern</a:t>
            </a:r>
            <a:r>
              <a:rPr lang="en-US" sz="1100" b="0" i="0" u="none" strike="noStrike" cap="none" dirty="0" smtClean="0">
                <a:solidFill>
                  <a:srgbClr val="000000"/>
                </a:solidFill>
                <a:effectLst/>
                <a:latin typeface="Arial"/>
                <a:ea typeface="Arial"/>
                <a:cs typeface="Arial"/>
                <a:sym typeface="Arial"/>
              </a:rPr>
              <a:t> is a general repeatable solution to a commonly occurring problem in software design. A design pattern isn't a finished design that can be transformed directly into code. It is a description or template for how to solve a problem that can be used in many different situations.</a:t>
            </a:r>
          </a:p>
          <a:p>
            <a:pPr marL="0" lvl="0" indent="0" algn="l" rtl="0">
              <a:spcBef>
                <a:spcPts val="0"/>
              </a:spcBef>
              <a:spcAft>
                <a:spcPts val="0"/>
              </a:spcAft>
              <a:buNone/>
            </a:pP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Design patterns represent the best practices used by experienced object-oriented software developers. Design patterns are solutions to general problems that software developers faced during software development. These solutions were obtained by trial and error by numerous software developers over quite a</a:t>
            </a:r>
          </a:p>
          <a:p>
            <a:pPr marL="0" lvl="0" indent="0" algn="l" rtl="0">
              <a:spcBef>
                <a:spcPts val="0"/>
              </a:spcBef>
              <a:spcAft>
                <a:spcPts val="0"/>
              </a:spcAft>
              <a:buNone/>
            </a:pP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1" u="none" strike="noStrike" cap="none" dirty="0" smtClean="0">
                <a:solidFill>
                  <a:srgbClr val="000000"/>
                </a:solidFill>
                <a:effectLst/>
                <a:latin typeface="Arial"/>
                <a:ea typeface="Arial"/>
                <a:cs typeface="Arial"/>
                <a:sym typeface="Arial"/>
              </a:rPr>
              <a:t>Design Patterns are formalized best practices used to solve the most common problems that generally occur during OOP Software Development</a:t>
            </a:r>
            <a:r>
              <a:rPr lang="en-US" sz="1100" b="0" i="0" u="none" strike="noStrike" cap="none" dirty="0" smtClean="0">
                <a:solidFill>
                  <a:srgbClr val="000000"/>
                </a:solidFill>
                <a:effectLst/>
                <a:latin typeface="Arial"/>
                <a:ea typeface="Arial"/>
                <a:cs typeface="Arial"/>
                <a:sym typeface="Arial"/>
              </a:rPr>
              <a:t> substantial period of time.</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0746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dirty="0" smtClean="0"/>
              <a:t>The pattern name is a handle we can use to describe a design problem, its solutions, and consequences in a word or two. Naming a pattern immediately increases our design vocabulary. It lets us design at a higher level of abstraction. Having a vocabulary for patterns lets us talk about them with our colleagues, in our documentation, and even to ourselves. It makes it easier to think about designs and to communicate them and their trade-offs to others. Finding good names has been one of the hardest parts of developing our catalog.</a:t>
            </a:r>
          </a:p>
          <a:p>
            <a:pPr marL="228600" lvl="0" indent="-228600" algn="l" rtl="0">
              <a:spcBef>
                <a:spcPts val="0"/>
              </a:spcBef>
              <a:spcAft>
                <a:spcPts val="0"/>
              </a:spcAft>
              <a:buAutoNum type="arabicPeriod"/>
            </a:pPr>
            <a:endParaRPr lang="en-US" dirty="0" smtClean="0"/>
          </a:p>
          <a:p>
            <a:pPr marL="228600" lvl="0" indent="-228600" algn="l" rtl="0">
              <a:spcBef>
                <a:spcPts val="0"/>
              </a:spcBef>
              <a:spcAft>
                <a:spcPts val="0"/>
              </a:spcAft>
              <a:buAutoNum type="arabicPeriod"/>
            </a:pPr>
            <a:r>
              <a:rPr lang="en-US" dirty="0" smtClean="0"/>
              <a:t>The problem describes when to apply the pattern. It explains the problem and its context. It might describe specific design problems such as how to represent algorithms as objects. It might describe class or object structures that are symptomatic of an inflexible design. Sometimes the problem will include a list of conditions that must be met before it makes sense to apply the pattern.</a:t>
            </a:r>
          </a:p>
          <a:p>
            <a:pPr marL="228600" lvl="0" indent="-228600" algn="l" rtl="0">
              <a:spcBef>
                <a:spcPts val="0"/>
              </a:spcBef>
              <a:spcAft>
                <a:spcPts val="0"/>
              </a:spcAft>
              <a:buAutoNum type="arabicPeriod"/>
            </a:pPr>
            <a:endParaRPr lang="en-US" dirty="0" smtClean="0"/>
          </a:p>
          <a:p>
            <a:pPr marL="228600" lvl="0" indent="-228600" algn="l" rtl="0">
              <a:spcBef>
                <a:spcPts val="0"/>
              </a:spcBef>
              <a:spcAft>
                <a:spcPts val="0"/>
              </a:spcAft>
              <a:buAutoNum type="arabicPeriod"/>
            </a:pPr>
            <a:r>
              <a:rPr lang="en-US" dirty="0" smtClean="0"/>
              <a:t>The solution describes the elements that make up the design, their relationships, responsibilities, and collaborations. The solution doesn't describe a particular concrete design or implementation, because a pattern is like a template that can be applied in many different situations. Instead, the pattern provides an abstract description of a design problem and how a general arrangement of elements (classes and objects in our case) solves it.</a:t>
            </a:r>
          </a:p>
          <a:p>
            <a:pPr marL="228600" lvl="0" indent="-228600" algn="l" rtl="0">
              <a:spcBef>
                <a:spcPts val="0"/>
              </a:spcBef>
              <a:spcAft>
                <a:spcPts val="0"/>
              </a:spcAft>
              <a:buAutoNum type="arabicPeriod"/>
            </a:pPr>
            <a:endParaRPr lang="en-US" dirty="0" smtClean="0"/>
          </a:p>
          <a:p>
            <a:pPr marL="228600" lvl="0" indent="-228600" algn="l" rtl="0">
              <a:spcBef>
                <a:spcPts val="0"/>
              </a:spcBef>
              <a:spcAft>
                <a:spcPts val="0"/>
              </a:spcAft>
              <a:buAutoNum type="arabicPeriod"/>
            </a:pPr>
            <a:r>
              <a:rPr lang="en-US" dirty="0" smtClean="0"/>
              <a:t>The consequences are the results and trade-offs of applying the pattern. Though consequences are often unvoiced when we describe design decisions, they are critical for evaluating design alternatives and for understanding the costs and benefits of applying the pattern. The consequences for software often concern space and time trade-offs. They may address language and implementation issues as well. Since reuse is often a factor in object-oriented design, the consequences of a pattern include its impact on a system's flexibility, extensibility, or portability. Listing these consequences explicitly helps you understand and evaluate them.</a:t>
            </a:r>
            <a:endParaRPr dirty="0"/>
          </a:p>
        </p:txBody>
      </p:sp>
    </p:spTree>
    <p:extLst>
      <p:ext uri="{BB962C8B-B14F-4D97-AF65-F5344CB8AC3E}">
        <p14:creationId xmlns:p14="http://schemas.microsoft.com/office/powerpoint/2010/main" val="2769392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Point of view affects one's interpretation of what is and isn't a pattern. One person's pattern can be another person's primitive building block. For this book we have concentrated on patterns at a certain level of abstraction. Design patterns are not about designs such as linked lists and hash tables that can be encoded in classes and reused as is. Nor are they complex, domain-specific designs for an entire application or subsystem. The design patterns in this book are descriptions of communicating objects and classes that are customized to solve a general design problem in a particular context.</a:t>
            </a:r>
            <a:endParaRPr dirty="0"/>
          </a:p>
        </p:txBody>
      </p:sp>
    </p:spTree>
    <p:extLst>
      <p:ext uri="{BB962C8B-B14F-4D97-AF65-F5344CB8AC3E}">
        <p14:creationId xmlns:p14="http://schemas.microsoft.com/office/powerpoint/2010/main" val="94793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In software engineering, a </a:t>
            </a:r>
            <a:r>
              <a:rPr lang="en-US" sz="1100" b="1" i="0" u="none" strike="noStrike" cap="none" dirty="0" smtClean="0">
                <a:solidFill>
                  <a:srgbClr val="000000"/>
                </a:solidFill>
                <a:effectLst/>
                <a:latin typeface="Arial"/>
                <a:ea typeface="Arial"/>
                <a:cs typeface="Arial"/>
                <a:sym typeface="Arial"/>
              </a:rPr>
              <a:t>design pattern</a:t>
            </a:r>
            <a:r>
              <a:rPr lang="en-US" sz="1100" b="0" i="0" u="none" strike="noStrike" cap="none" dirty="0" smtClean="0">
                <a:solidFill>
                  <a:srgbClr val="000000"/>
                </a:solidFill>
                <a:effectLst/>
                <a:latin typeface="Arial"/>
                <a:ea typeface="Arial"/>
                <a:cs typeface="Arial"/>
                <a:sym typeface="Arial"/>
              </a:rPr>
              <a:t> is a general repeatable solution to a commonly occurring problem in software design. A design pattern isn't a finished design that can be transformed directly into code. It is a description or template for how to solve a problem that can be used in many different situations.</a:t>
            </a:r>
          </a:p>
          <a:p>
            <a:pPr marL="0" lvl="0" indent="0" algn="l" rtl="0">
              <a:spcBef>
                <a:spcPts val="0"/>
              </a:spcBef>
              <a:spcAft>
                <a:spcPts val="0"/>
              </a:spcAft>
              <a:buNone/>
            </a:pP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Design patterns represent the best practices used by experienced object-oriented software developers. Design patterns are solutions to general problems that software developers faced during software development. These solutions were obtained by trial and error by numerous software developers over quite a</a:t>
            </a:r>
          </a:p>
          <a:p>
            <a:pPr marL="0" lvl="0" indent="0" algn="l" rtl="0">
              <a:spcBef>
                <a:spcPts val="0"/>
              </a:spcBef>
              <a:spcAft>
                <a:spcPts val="0"/>
              </a:spcAft>
              <a:buNone/>
            </a:pP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1" u="none" strike="noStrike" cap="none" dirty="0" smtClean="0">
                <a:solidFill>
                  <a:srgbClr val="000000"/>
                </a:solidFill>
                <a:effectLst/>
                <a:latin typeface="Arial"/>
                <a:ea typeface="Arial"/>
                <a:cs typeface="Arial"/>
                <a:sym typeface="Arial"/>
              </a:rPr>
              <a:t>Design Patterns are formalized best practices used to solve the most common problems that generally occur during OOP Software Development</a:t>
            </a:r>
            <a:r>
              <a:rPr lang="en-US" sz="1100" b="0" i="0" u="none" strike="noStrike" cap="none" dirty="0" smtClean="0">
                <a:solidFill>
                  <a:srgbClr val="000000"/>
                </a:solidFill>
                <a:effectLst/>
                <a:latin typeface="Arial"/>
                <a:ea typeface="Arial"/>
                <a:cs typeface="Arial"/>
                <a:sym typeface="Arial"/>
              </a:rPr>
              <a:t> substantial period of time.</a:t>
            </a:r>
            <a:endParaRPr dirty="0"/>
          </a:p>
        </p:txBody>
      </p:sp>
    </p:spTree>
    <p:extLst>
      <p:ext uri="{BB962C8B-B14F-4D97-AF65-F5344CB8AC3E}">
        <p14:creationId xmlns:p14="http://schemas.microsoft.com/office/powerpoint/2010/main" val="4155688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532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first criterion, called purpose, reflects what a pattern does. Patterns can have either </a:t>
            </a:r>
            <a:r>
              <a:rPr lang="en-US" dirty="0" err="1" smtClean="0"/>
              <a:t>creational,structural</a:t>
            </a:r>
            <a:r>
              <a:rPr lang="en-US" dirty="0" smtClean="0"/>
              <a:t>, </a:t>
            </a:r>
            <a:r>
              <a:rPr lang="en-US" dirty="0" err="1" smtClean="0"/>
              <a:t>orbehavioral</a:t>
            </a:r>
            <a:r>
              <a:rPr lang="en-US" dirty="0" smtClean="0"/>
              <a:t> purpose. Creational patterns concern the process of object creation. Structural patterns deal with the composition of classes or objects. Behavioral patterns characterize the ways in which classes or objects interact and distribute responsibility.</a:t>
            </a:r>
            <a:endParaRPr dirty="0"/>
          </a:p>
        </p:txBody>
      </p:sp>
    </p:spTree>
    <p:extLst>
      <p:ext uri="{BB962C8B-B14F-4D97-AF65-F5344CB8AC3E}">
        <p14:creationId xmlns:p14="http://schemas.microsoft.com/office/powerpoint/2010/main" val="4130207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second criterion, called scope, specifies whether the pattern applies primarily to classes or to objects. Class patterns deal with relationships between classes and their subclasses. These relationships are established through inheritance, so they are static— fixed at compile-time. Object patterns deal with object relationships, which can be changed at run-time and are more dynamic. Almost all patterns use inheritance to some extent. So the only patterns labeled "class patterns" are those that focus on class relationships. Note that most patterns are in the Object scope.</a:t>
            </a:r>
            <a:endParaRPr dirty="0"/>
          </a:p>
        </p:txBody>
      </p:sp>
    </p:spTree>
    <p:extLst>
      <p:ext uri="{BB962C8B-B14F-4D97-AF65-F5344CB8AC3E}">
        <p14:creationId xmlns:p14="http://schemas.microsoft.com/office/powerpoint/2010/main" val="280525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64646"/>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 y="-11"/>
            <a:ext cx="2429759" cy="1609289"/>
            <a:chOff x="608719" y="-11"/>
            <a:chExt cx="2429759" cy="1609289"/>
          </a:xfrm>
        </p:grpSpPr>
        <p:sp>
          <p:nvSpPr>
            <p:cNvPr id="11" name="Google Shape;11;p2"/>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a:endParaRPr/>
          </a:p>
        </p:txBody>
      </p:sp>
      <p:grpSp>
        <p:nvGrpSpPr>
          <p:cNvPr id="24" name="Google Shape;24;p2"/>
          <p:cNvGrpSpPr/>
          <p:nvPr/>
        </p:nvGrpSpPr>
        <p:grpSpPr>
          <a:xfrm>
            <a:off x="4894945" y="-11"/>
            <a:ext cx="4252453" cy="5146816"/>
            <a:chOff x="4894945" y="-11"/>
            <a:chExt cx="4252453" cy="5146816"/>
          </a:xfrm>
        </p:grpSpPr>
        <p:sp>
          <p:nvSpPr>
            <p:cNvPr id="25" name="Google Shape;25;p2"/>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2"/>
          <p:cNvGrpSpPr/>
          <p:nvPr/>
        </p:nvGrpSpPr>
        <p:grpSpPr>
          <a:xfrm flipH="1">
            <a:off x="-7" y="3860093"/>
            <a:ext cx="2429755" cy="1286712"/>
            <a:chOff x="6714243" y="3860093"/>
            <a:chExt cx="2429755" cy="1286712"/>
          </a:xfrm>
        </p:grpSpPr>
        <p:sp>
          <p:nvSpPr>
            <p:cNvPr id="80" name="Google Shape;80;p2"/>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A400"/>
        </a:solidFill>
        <a:effectLst/>
      </p:bgPr>
    </p:bg>
    <p:spTree>
      <p:nvGrpSpPr>
        <p:cNvPr id="1" name="Shape 92"/>
        <p:cNvGrpSpPr/>
        <p:nvPr/>
      </p:nvGrpSpPr>
      <p:grpSpPr>
        <a:xfrm>
          <a:off x="0" y="0"/>
          <a:ext cx="0" cy="0"/>
          <a:chOff x="0" y="0"/>
          <a:chExt cx="0" cy="0"/>
        </a:xfrm>
      </p:grpSpPr>
      <p:sp>
        <p:nvSpPr>
          <p:cNvPr id="93" name="Google Shape;93;p3"/>
          <p:cNvSpPr txBox="1">
            <a:spLocks noGrp="1"/>
          </p:cNvSpPr>
          <p:nvPr>
            <p:ph type="ctrTitle"/>
          </p:nvPr>
        </p:nvSpPr>
        <p:spPr>
          <a:xfrm>
            <a:off x="685800" y="1659550"/>
            <a:ext cx="4252500" cy="11598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94" name="Google Shape;94;p3"/>
          <p:cNvSpPr txBox="1">
            <a:spLocks noGrp="1"/>
          </p:cNvSpPr>
          <p:nvPr>
            <p:ph type="subTitle" idx="1"/>
          </p:nvPr>
        </p:nvSpPr>
        <p:spPr>
          <a:xfrm>
            <a:off x="685800" y="2687652"/>
            <a:ext cx="4252500" cy="7848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2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grpSp>
        <p:nvGrpSpPr>
          <p:cNvPr id="95" name="Google Shape;95;p3"/>
          <p:cNvGrpSpPr/>
          <p:nvPr/>
        </p:nvGrpSpPr>
        <p:grpSpPr>
          <a:xfrm>
            <a:off x="4894945" y="-11"/>
            <a:ext cx="4252453" cy="5146816"/>
            <a:chOff x="4894945" y="-11"/>
            <a:chExt cx="4252453" cy="5146816"/>
          </a:xfrm>
        </p:grpSpPr>
        <p:sp>
          <p:nvSpPr>
            <p:cNvPr id="96" name="Google Shape;96;p3"/>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0"/>
        <p:cNvGrpSpPr/>
        <p:nvPr/>
      </p:nvGrpSpPr>
      <p:grpSpPr>
        <a:xfrm>
          <a:off x="0" y="0"/>
          <a:ext cx="0" cy="0"/>
          <a:chOff x="0" y="0"/>
          <a:chExt cx="0" cy="0"/>
        </a:xfrm>
      </p:grpSpPr>
      <p:grpSp>
        <p:nvGrpSpPr>
          <p:cNvPr id="151" name="Google Shape;151;p4"/>
          <p:cNvGrpSpPr/>
          <p:nvPr/>
        </p:nvGrpSpPr>
        <p:grpSpPr>
          <a:xfrm>
            <a:off x="900" y="0"/>
            <a:ext cx="9143992" cy="2564787"/>
            <a:chOff x="900" y="0"/>
            <a:chExt cx="9143992" cy="2564787"/>
          </a:xfrm>
        </p:grpSpPr>
        <p:sp>
          <p:nvSpPr>
            <p:cNvPr id="152" name="Google Shape;152;p4"/>
            <p:cNvSpPr/>
            <p:nvPr/>
          </p:nvSpPr>
          <p:spPr>
            <a:xfrm flipH="1">
              <a:off x="1219296" y="1278075"/>
              <a:ext cx="1214076" cy="1286712"/>
            </a:xfrm>
            <a:custGeom>
              <a:avLst/>
              <a:gdLst/>
              <a:ahLst/>
              <a:cxnLst/>
              <a:rect l="l" t="t" r="r" b="b"/>
              <a:pathLst>
                <a:path w="40799" h="40072" extrusionOk="0">
                  <a:moveTo>
                    <a:pt x="40798" y="0"/>
                  </a:moveTo>
                  <a:lnTo>
                    <a:pt x="1" y="20036"/>
                  </a:lnTo>
                  <a:lnTo>
                    <a:pt x="40798" y="40072"/>
                  </a:lnTo>
                  <a:lnTo>
                    <a:pt x="40798"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900" y="643324"/>
              <a:ext cx="609923"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610793" y="322545"/>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3658671" y="863"/>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1828968" y="3225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4266922" y="321642"/>
              <a:ext cx="609953"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900" y="0"/>
              <a:ext cx="609923"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610793" y="0"/>
              <a:ext cx="608281"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1219044"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1828968" y="0"/>
              <a:ext cx="609923"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2438861"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900" y="322545"/>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610793" y="643324"/>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3048778" y="863"/>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3658671" y="321642"/>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1219044" y="322545"/>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4266922" y="863"/>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900" y="0"/>
              <a:ext cx="609923"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610793" y="0"/>
              <a:ext cx="608281"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1219044" y="0"/>
              <a:ext cx="609953"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4266958" y="0"/>
              <a:ext cx="609923"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3657035" y="0"/>
              <a:ext cx="609923"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3048784" y="0"/>
              <a:ext cx="608281"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2438861" y="0"/>
              <a:ext cx="609953"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047936" y="3216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1222480" y="9650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1834119" y="192138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4"/>
          <p:cNvSpPr txBox="1">
            <a:spLocks noGrp="1"/>
          </p:cNvSpPr>
          <p:nvPr>
            <p:ph type="body" idx="1"/>
          </p:nvPr>
        </p:nvSpPr>
        <p:spPr>
          <a:xfrm>
            <a:off x="2528350" y="1552150"/>
            <a:ext cx="5497800" cy="2985600"/>
          </a:xfrm>
          <a:prstGeom prst="rect">
            <a:avLst/>
          </a:prstGeom>
        </p:spPr>
        <p:txBody>
          <a:bodyPr spcFirstLastPara="1" wrap="square" lIns="91425" tIns="91425" rIns="91425" bIns="91425" anchor="t" anchorCtr="0"/>
          <a:lstStyle>
            <a:lvl1pPr marL="457200" lvl="0" indent="-419100" rtl="0">
              <a:spcBef>
                <a:spcPts val="600"/>
              </a:spcBef>
              <a:spcAft>
                <a:spcPts val="0"/>
              </a:spcAft>
              <a:buSzPts val="3000"/>
              <a:buChar char="◂"/>
              <a:defRPr sz="3000" i="1"/>
            </a:lvl1pPr>
            <a:lvl2pPr marL="914400" lvl="1" indent="-419100" rtl="0">
              <a:spcBef>
                <a:spcPts val="0"/>
              </a:spcBef>
              <a:spcAft>
                <a:spcPts val="0"/>
              </a:spcAft>
              <a:buSzPts val="3000"/>
              <a:buChar char="◂"/>
              <a:defRPr sz="3000" i="1"/>
            </a:lvl2pPr>
            <a:lvl3pPr marL="1371600" lvl="2" indent="-419100" rtl="0">
              <a:spcBef>
                <a:spcPts val="0"/>
              </a:spcBef>
              <a:spcAft>
                <a:spcPts val="0"/>
              </a:spcAft>
              <a:buSzPts val="3000"/>
              <a:buChar char="◂"/>
              <a:defRPr sz="3000" i="1"/>
            </a:lvl3pPr>
            <a:lvl4pPr marL="1828800" lvl="3" indent="-419100" rtl="0">
              <a:spcBef>
                <a:spcPts val="0"/>
              </a:spcBef>
              <a:spcAft>
                <a:spcPts val="0"/>
              </a:spcAft>
              <a:buSzPts val="3000"/>
              <a:buChar char="◂"/>
              <a:defRPr sz="3000" i="1"/>
            </a:lvl4pPr>
            <a:lvl5pPr marL="2286000" lvl="4" indent="-419100" rtl="0">
              <a:spcBef>
                <a:spcPts val="0"/>
              </a:spcBef>
              <a:spcAft>
                <a:spcPts val="0"/>
              </a:spcAft>
              <a:buSzPts val="3000"/>
              <a:buChar char="○"/>
              <a:defRPr sz="3000" i="1"/>
            </a:lvl5pPr>
            <a:lvl6pPr marL="2743200" lvl="5" indent="-419100" rtl="0">
              <a:spcBef>
                <a:spcPts val="0"/>
              </a:spcBef>
              <a:spcAft>
                <a:spcPts val="0"/>
              </a:spcAft>
              <a:buSzPts val="3000"/>
              <a:buChar char="■"/>
              <a:defRPr sz="3000" i="1"/>
            </a:lvl6pPr>
            <a:lvl7pPr marL="3200400" lvl="6" indent="-419100" rtl="0">
              <a:spcBef>
                <a:spcPts val="0"/>
              </a:spcBef>
              <a:spcAft>
                <a:spcPts val="0"/>
              </a:spcAft>
              <a:buSzPts val="3000"/>
              <a:buChar char="●"/>
              <a:defRPr sz="3000" i="1"/>
            </a:lvl7pPr>
            <a:lvl8pPr marL="3657600" lvl="7" indent="-419100" rtl="0">
              <a:spcBef>
                <a:spcPts val="0"/>
              </a:spcBef>
              <a:spcAft>
                <a:spcPts val="0"/>
              </a:spcAft>
              <a:buSzPts val="3000"/>
              <a:buChar char="○"/>
              <a:defRPr sz="3000" i="1"/>
            </a:lvl8pPr>
            <a:lvl9pPr marL="4114800" lvl="8" indent="-419100">
              <a:spcBef>
                <a:spcPts val="0"/>
              </a:spcBef>
              <a:spcAft>
                <a:spcPts val="0"/>
              </a:spcAft>
              <a:buSzPts val="3000"/>
              <a:buChar char="■"/>
              <a:defRPr sz="3000" i="1"/>
            </a:lvl9pPr>
          </a:lstStyle>
          <a:p>
            <a:endParaRPr/>
          </a:p>
        </p:txBody>
      </p:sp>
      <p:sp>
        <p:nvSpPr>
          <p:cNvPr id="204" name="Google Shape;204;p4"/>
          <p:cNvSpPr txBox="1"/>
          <p:nvPr/>
        </p:nvSpPr>
        <p:spPr>
          <a:xfrm>
            <a:off x="1295501" y="1558650"/>
            <a:ext cx="735900" cy="105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FFFFFF"/>
                </a:solidFill>
                <a:latin typeface="Montserrat"/>
                <a:ea typeface="Montserrat"/>
                <a:cs typeface="Montserrat"/>
                <a:sym typeface="Montserrat"/>
              </a:rPr>
              <a:t>“</a:t>
            </a:r>
            <a:endParaRPr sz="6000" b="1">
              <a:solidFill>
                <a:srgbClr val="FFFFFF"/>
              </a:solidFill>
              <a:latin typeface="Montserrat"/>
              <a:ea typeface="Montserrat"/>
              <a:cs typeface="Montserrat"/>
              <a:sym typeface="Montserrat"/>
            </a:endParaRPr>
          </a:p>
        </p:txBody>
      </p:sp>
      <p:sp>
        <p:nvSpPr>
          <p:cNvPr id="205" name="Google Shape;205;p4"/>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lvl1pPr lvl="0">
              <a:buNone/>
              <a:defRPr>
                <a:solidFill>
                  <a:srgbClr val="B7B7B7"/>
                </a:solidFill>
              </a:defRPr>
            </a:lvl1pPr>
            <a:lvl2pPr lvl="1">
              <a:buNone/>
              <a:defRPr>
                <a:solidFill>
                  <a:srgbClr val="B7B7B7"/>
                </a:solidFill>
              </a:defRPr>
            </a:lvl2pPr>
            <a:lvl3pPr lvl="2">
              <a:buNone/>
              <a:defRPr>
                <a:solidFill>
                  <a:srgbClr val="B7B7B7"/>
                </a:solidFill>
              </a:defRPr>
            </a:lvl3pPr>
            <a:lvl4pPr lvl="3">
              <a:buNone/>
              <a:defRPr>
                <a:solidFill>
                  <a:srgbClr val="B7B7B7"/>
                </a:solidFill>
              </a:defRPr>
            </a:lvl4pPr>
            <a:lvl5pPr lvl="4">
              <a:buNone/>
              <a:defRPr>
                <a:solidFill>
                  <a:srgbClr val="B7B7B7"/>
                </a:solidFill>
              </a:defRPr>
            </a:lvl5pPr>
            <a:lvl6pPr lvl="5">
              <a:buNone/>
              <a:defRPr>
                <a:solidFill>
                  <a:srgbClr val="B7B7B7"/>
                </a:solidFill>
              </a:defRPr>
            </a:lvl6pPr>
            <a:lvl7pPr lvl="6">
              <a:buNone/>
              <a:defRPr>
                <a:solidFill>
                  <a:srgbClr val="B7B7B7"/>
                </a:solidFill>
              </a:defRPr>
            </a:lvl7pPr>
            <a:lvl8pPr lvl="7">
              <a:buNone/>
              <a:defRPr>
                <a:solidFill>
                  <a:srgbClr val="B7B7B7"/>
                </a:solidFill>
              </a:defRPr>
            </a:lvl8pPr>
            <a:lvl9pPr lvl="8">
              <a:buNone/>
              <a:defRPr>
                <a:solidFill>
                  <a:srgbClr val="B7B7B7"/>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3"/>
        <p:cNvGrpSpPr/>
        <p:nvPr/>
      </p:nvGrpSpPr>
      <p:grpSpPr>
        <a:xfrm>
          <a:off x="0" y="0"/>
          <a:ext cx="0" cy="0"/>
          <a:chOff x="0" y="0"/>
          <a:chExt cx="0" cy="0"/>
        </a:xfrm>
      </p:grpSpPr>
      <p:grpSp>
        <p:nvGrpSpPr>
          <p:cNvPr id="304" name="Google Shape;304;p7"/>
          <p:cNvGrpSpPr/>
          <p:nvPr/>
        </p:nvGrpSpPr>
        <p:grpSpPr>
          <a:xfrm>
            <a:off x="892" y="-11"/>
            <a:ext cx="3037586" cy="2252645"/>
            <a:chOff x="892" y="-11"/>
            <a:chExt cx="3037586" cy="2252645"/>
          </a:xfrm>
        </p:grpSpPr>
        <p:sp>
          <p:nvSpPr>
            <p:cNvPr id="305" name="Google Shape;305;p7"/>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7"/>
          <p:cNvGrpSpPr/>
          <p:nvPr/>
        </p:nvGrpSpPr>
        <p:grpSpPr>
          <a:xfrm>
            <a:off x="6714243" y="3860093"/>
            <a:ext cx="2429755" cy="1286712"/>
            <a:chOff x="6714243" y="3860093"/>
            <a:chExt cx="2429755" cy="1286712"/>
          </a:xfrm>
        </p:grpSpPr>
        <p:sp>
          <p:nvSpPr>
            <p:cNvPr id="329" name="Google Shape;329;p7"/>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 name="Google Shape;341;p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42" name="Google Shape;342;p7"/>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3" name="Google Shape;343;p7"/>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4" name="Google Shape;344;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lateral pattern">
  <p:cSld name="BLANK_2">
    <p:spTree>
      <p:nvGrpSpPr>
        <p:cNvPr id="1" name="Shape 534"/>
        <p:cNvGrpSpPr/>
        <p:nvPr/>
      </p:nvGrpSpPr>
      <p:grpSpPr>
        <a:xfrm>
          <a:off x="0" y="0"/>
          <a:ext cx="0" cy="0"/>
          <a:chOff x="0" y="0"/>
          <a:chExt cx="0" cy="0"/>
        </a:xfrm>
      </p:grpSpPr>
      <p:grpSp>
        <p:nvGrpSpPr>
          <p:cNvPr id="535" name="Google Shape;535;p12"/>
          <p:cNvGrpSpPr/>
          <p:nvPr/>
        </p:nvGrpSpPr>
        <p:grpSpPr>
          <a:xfrm>
            <a:off x="6109812" y="-11"/>
            <a:ext cx="3037586" cy="5146816"/>
            <a:chOff x="6109812" y="-11"/>
            <a:chExt cx="3037586" cy="5146816"/>
          </a:xfrm>
        </p:grpSpPr>
        <p:sp>
          <p:nvSpPr>
            <p:cNvPr id="536" name="Google Shape;536;p1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2"/>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2"/>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2"/>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2"/>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2"/>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2"/>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2"/>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2"/>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2"/>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2"/>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2"/>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2"/>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2"/>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2"/>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2"/>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2"/>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2"/>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bottom pattern">
  <p:cSld name="BLANK_2_1">
    <p:spTree>
      <p:nvGrpSpPr>
        <p:cNvPr id="1" name="Shape 572"/>
        <p:cNvGrpSpPr/>
        <p:nvPr/>
      </p:nvGrpSpPr>
      <p:grpSpPr>
        <a:xfrm>
          <a:off x="0" y="0"/>
          <a:ext cx="0" cy="0"/>
          <a:chOff x="0" y="0"/>
          <a:chExt cx="0" cy="0"/>
        </a:xfrm>
      </p:grpSpPr>
      <p:grpSp>
        <p:nvGrpSpPr>
          <p:cNvPr id="573" name="Google Shape;573;p13"/>
          <p:cNvGrpSpPr/>
          <p:nvPr/>
        </p:nvGrpSpPr>
        <p:grpSpPr>
          <a:xfrm rot="10800000" flipH="1">
            <a:off x="900" y="3856775"/>
            <a:ext cx="9143992" cy="1286721"/>
            <a:chOff x="900" y="0"/>
            <a:chExt cx="9143992" cy="1286721"/>
          </a:xfrm>
        </p:grpSpPr>
        <p:sp>
          <p:nvSpPr>
            <p:cNvPr id="574" name="Google Shape;574;p13"/>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3"/>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900" y="643324"/>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610793" y="322545"/>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1828968" y="3225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a:off x="2438861"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a:off x="610793" y="643324"/>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3"/>
            <p:cNvSpPr/>
            <p:nvPr/>
          </p:nvSpPr>
          <p:spPr>
            <a:xfrm>
              <a:off x="3658671" y="321642"/>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3"/>
            <p:cNvSpPr/>
            <p:nvPr/>
          </p:nvSpPr>
          <p:spPr>
            <a:xfrm>
              <a:off x="1219044" y="322545"/>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3"/>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3"/>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3"/>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3"/>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a:off x="2438861"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3"/>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3"/>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3"/>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20025" y="866525"/>
            <a:ext cx="6455700" cy="6681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222222"/>
              </a:buClr>
              <a:buSzPts val="2400"/>
              <a:buFont typeface="Montserrat"/>
              <a:buNone/>
              <a:defRPr sz="2400" b="1">
                <a:solidFill>
                  <a:srgbClr val="222222"/>
                </a:solidFill>
                <a:latin typeface="Montserrat"/>
                <a:ea typeface="Montserrat"/>
                <a:cs typeface="Montserrat"/>
                <a:sym typeface="Montserrat"/>
              </a:defRPr>
            </a:lvl1pPr>
            <a:lvl2pPr lvl="1">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2pPr>
            <a:lvl3pPr lvl="2">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3pPr>
            <a:lvl4pPr lvl="3">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4pPr>
            <a:lvl5pPr lvl="4">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5pPr>
            <a:lvl6pPr lvl="5">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6pPr>
            <a:lvl7pPr lvl="6">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7pPr>
            <a:lvl8pPr lvl="7">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8pPr>
            <a:lvl9pPr lvl="8">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1320025" y="1613274"/>
            <a:ext cx="6455700" cy="2902500"/>
          </a:xfrm>
          <a:prstGeom prst="rect">
            <a:avLst/>
          </a:prstGeom>
          <a:noFill/>
          <a:ln>
            <a:noFill/>
          </a:ln>
        </p:spPr>
        <p:txBody>
          <a:bodyPr spcFirstLastPara="1" wrap="square" lIns="91425" tIns="91425" rIns="91425" bIns="91425" anchor="t" anchorCtr="0"/>
          <a:lstStyle>
            <a:lvl1pPr marL="457200" lvl="0" indent="-368300">
              <a:spcBef>
                <a:spcPts val="60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1pPr>
            <a:lvl2pPr marL="914400" lvl="1"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2pPr>
            <a:lvl3pPr marL="1371600" lvl="2"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3pPr>
            <a:lvl4pPr marL="1828800" lvl="3"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4pPr>
            <a:lvl5pPr marL="2286000" lvl="4"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5pPr>
            <a:lvl6pPr marL="2743200" lvl="5"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6pPr>
            <a:lvl7pPr marL="3200400" lvl="6"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7pPr>
            <a:lvl8pPr marL="3657600" lvl="7"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8pPr>
            <a:lvl9pPr marL="4114800" lvl="8"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hyperlink" Target="https://www.imdb.com/title/tt0209144/"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en.wikipedia.org/wiki/Christopher_Alexander"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4.wdp"/><Relationship Id="rId7" Type="http://schemas.microsoft.com/office/2007/relationships/hdphoto" Target="../media/hdphoto6.wdp"/><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5.png"/><Relationship Id="rId5" Type="http://schemas.microsoft.com/office/2007/relationships/hdphoto" Target="../media/hdphoto5.wdp"/><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hyperlink" Target="http://blog.agileactors.com/blog/2017/10/24/gang-of-four-design-patterns" TargetMode="External"/><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4646"/>
        </a:solidFill>
        <a:effectLst/>
      </p:bgPr>
    </p:bg>
    <p:spTree>
      <p:nvGrpSpPr>
        <p:cNvPr id="1" name="Shape 626"/>
        <p:cNvGrpSpPr/>
        <p:nvPr/>
      </p:nvGrpSpPr>
      <p:grpSpPr>
        <a:xfrm>
          <a:off x="0" y="0"/>
          <a:ext cx="0" cy="0"/>
          <a:chOff x="0" y="0"/>
          <a:chExt cx="0" cy="0"/>
        </a:xfrm>
      </p:grpSpPr>
      <p:sp>
        <p:nvSpPr>
          <p:cNvPr id="627" name="Google Shape;627;p14"/>
          <p:cNvSpPr txBox="1">
            <a:spLocks noGrp="1"/>
          </p:cNvSpPr>
          <p:nvPr>
            <p:ph type="ctrTitle"/>
          </p:nvPr>
        </p:nvSpPr>
        <p:spPr>
          <a:xfrm>
            <a:off x="707833" y="2057926"/>
            <a:ext cx="5265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Desing Patterns</a:t>
            </a:r>
            <a:endParaRPr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0"/>
          <p:cNvSpPr txBox="1">
            <a:spLocks noGrp="1"/>
          </p:cNvSpPr>
          <p:nvPr>
            <p:ph type="ctrTitle" idx="4294967295"/>
          </p:nvPr>
        </p:nvSpPr>
        <p:spPr>
          <a:xfrm>
            <a:off x="186885" y="139053"/>
            <a:ext cx="7447803" cy="5550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solidFill>
                  <a:srgbClr val="FFA400"/>
                </a:solidFill>
              </a:rPr>
              <a:t>Types of Patterns</a:t>
            </a:r>
            <a:endParaRPr sz="2800" dirty="0">
              <a:solidFill>
                <a:srgbClr val="FFA400"/>
              </a:solidFill>
            </a:endParaRPr>
          </a:p>
        </p:txBody>
      </p:sp>
      <p:sp>
        <p:nvSpPr>
          <p:cNvPr id="683" name="Google Shape;68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10</a:t>
            </a:fld>
            <a:endParaRPr>
              <a:solidFill>
                <a:srgbClr val="FFFFFF"/>
              </a:solidFill>
            </a:endParaRP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076454" y="572877"/>
            <a:ext cx="7065012" cy="3089193"/>
          </a:xfrm>
          <a:prstGeom prst="rect">
            <a:avLst/>
          </a:prstGeom>
        </p:spPr>
      </p:pic>
      <p:sp>
        <p:nvSpPr>
          <p:cNvPr id="6" name="TextBox 5"/>
          <p:cNvSpPr txBox="1"/>
          <p:nvPr/>
        </p:nvSpPr>
        <p:spPr>
          <a:xfrm>
            <a:off x="1292882" y="3584951"/>
            <a:ext cx="6694346" cy="261610"/>
          </a:xfrm>
          <a:prstGeom prst="rect">
            <a:avLst/>
          </a:prstGeom>
          <a:noFill/>
        </p:spPr>
        <p:txBody>
          <a:bodyPr wrap="square" rtlCol="1">
            <a:spAutoFit/>
          </a:bodyPr>
          <a:lstStyle/>
          <a:p>
            <a:r>
              <a:rPr lang="en-US" sz="1100" dirty="0">
                <a:latin typeface="Montserrat" panose="020B0604020202020204" charset="0"/>
              </a:rPr>
              <a:t>Table attribution</a:t>
            </a:r>
            <a:r>
              <a:rPr lang="en-US" sz="1100" dirty="0" smtClean="0">
                <a:latin typeface="Montserrat" panose="020B0604020202020204" charset="0"/>
              </a:rPr>
              <a:t>: “Design </a:t>
            </a:r>
            <a:r>
              <a:rPr lang="en-US" sz="1100" dirty="0">
                <a:latin typeface="Montserrat" panose="020B0604020202020204" charset="0"/>
              </a:rPr>
              <a:t>Patterns: Elements of Reusable Object-Oriented </a:t>
            </a:r>
            <a:r>
              <a:rPr lang="en-US" sz="1100" dirty="0" smtClean="0">
                <a:latin typeface="Montserrat" panose="020B0604020202020204" charset="0"/>
              </a:rPr>
              <a:t>Software” by </a:t>
            </a:r>
            <a:r>
              <a:rPr lang="en-US" sz="1100" dirty="0" err="1" smtClean="0">
                <a:latin typeface="Montserrat" panose="020B0604020202020204" charset="0"/>
              </a:rPr>
              <a:t>GoF</a:t>
            </a:r>
            <a:r>
              <a:rPr lang="en-US" sz="1100" dirty="0" smtClean="0">
                <a:latin typeface="Montserrat" panose="020B0604020202020204" charset="0"/>
              </a:rPr>
              <a:t> </a:t>
            </a:r>
            <a:endParaRPr lang="fa-IR" sz="1100" dirty="0">
              <a:latin typeface="Montserrat" panose="020B0604020202020204" charset="0"/>
            </a:endParaRPr>
          </a:p>
        </p:txBody>
      </p:sp>
    </p:spTree>
    <p:extLst>
      <p:ext uri="{BB962C8B-B14F-4D97-AF65-F5344CB8AC3E}">
        <p14:creationId xmlns:p14="http://schemas.microsoft.com/office/powerpoint/2010/main" val="55131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79024" y="0"/>
            <a:ext cx="6750586" cy="705080"/>
          </a:xfrm>
          <a:prstGeom prst="rect">
            <a:avLst/>
          </a:prstGeom>
        </p:spPr>
        <p:txBody>
          <a:bodyPr spcFirstLastPara="1" wrap="square" lIns="91425" tIns="91425" rIns="91425" bIns="91425" anchor="b" anchorCtr="0">
            <a:noAutofit/>
          </a:bodyPr>
          <a:lstStyle/>
          <a:p>
            <a:pPr lvl="0"/>
            <a:r>
              <a:rPr lang="en-US" sz="2800" dirty="0">
                <a:solidFill>
                  <a:srgbClr val="F64646"/>
                </a:solidFill>
              </a:rPr>
              <a:t>The Catalog of Design </a:t>
            </a:r>
            <a:r>
              <a:rPr lang="en-US" sz="2800" dirty="0" smtClean="0">
                <a:solidFill>
                  <a:srgbClr val="F64646"/>
                </a:solidFill>
              </a:rPr>
              <a:t>Patterns</a:t>
            </a:r>
            <a:endParaRPr sz="2800" dirty="0">
              <a:solidFill>
                <a:srgbClr val="F64646"/>
              </a:solidFill>
            </a:endParaRPr>
          </a:p>
        </p:txBody>
      </p:sp>
      <p:sp>
        <p:nvSpPr>
          <p:cNvPr id="778" name="Google Shape;778;p30"/>
          <p:cNvSpPr txBox="1">
            <a:spLocks noGrp="1"/>
          </p:cNvSpPr>
          <p:nvPr>
            <p:ph type="subTitle" idx="4294967295"/>
          </p:nvPr>
        </p:nvSpPr>
        <p:spPr>
          <a:xfrm>
            <a:off x="134956" y="1189900"/>
            <a:ext cx="6585333" cy="3756751"/>
          </a:xfrm>
          <a:prstGeom prst="rect">
            <a:avLst/>
          </a:prstGeom>
        </p:spPr>
        <p:txBody>
          <a:bodyPr spcFirstLastPara="1" wrap="square" lIns="91425" tIns="91425" rIns="91425" bIns="91425" anchor="t" anchorCtr="0">
            <a:noAutofit/>
          </a:bodyPr>
          <a:lstStyle/>
          <a:p>
            <a:pPr marL="342900" indent="-342900">
              <a:spcAft>
                <a:spcPts val="600"/>
              </a:spcAft>
            </a:pPr>
            <a:r>
              <a:rPr lang="en-US" sz="2000" dirty="0"/>
              <a:t>Factory </a:t>
            </a:r>
            <a:r>
              <a:rPr lang="en-US" sz="2000" dirty="0" smtClean="0"/>
              <a:t>Method</a:t>
            </a:r>
          </a:p>
          <a:p>
            <a:pPr marL="457200" lvl="1" indent="0">
              <a:buNone/>
            </a:pPr>
            <a:r>
              <a:rPr lang="en-US" sz="1400" dirty="0"/>
              <a:t>Define an interface for creating an object, but let subclasses decide which class to instantiate. Factory Method lets a class defer instantiation to subclasses.</a:t>
            </a:r>
            <a:endParaRPr lang="en-US" sz="1400" dirty="0" smtClean="0"/>
          </a:p>
          <a:p>
            <a:pPr marL="342900" indent="-342900">
              <a:lnSpc>
                <a:spcPct val="150000"/>
              </a:lnSpc>
              <a:spcAft>
                <a:spcPts val="600"/>
              </a:spcAft>
            </a:pPr>
            <a:r>
              <a:rPr lang="en-US" sz="2000" dirty="0"/>
              <a:t>Abstract </a:t>
            </a:r>
            <a:r>
              <a:rPr lang="en-US" sz="2000" dirty="0" smtClean="0"/>
              <a:t>Factory</a:t>
            </a:r>
          </a:p>
          <a:p>
            <a:pPr marL="457200" lvl="1" indent="0">
              <a:spcAft>
                <a:spcPts val="600"/>
              </a:spcAft>
              <a:buNone/>
            </a:pPr>
            <a:r>
              <a:rPr lang="en-US" sz="1400" dirty="0"/>
              <a:t>Provide an interface for creating families </a:t>
            </a:r>
            <a:r>
              <a:rPr lang="en-US" sz="1400" dirty="0" smtClean="0"/>
              <a:t>of related </a:t>
            </a:r>
            <a:r>
              <a:rPr lang="en-US" sz="1400" dirty="0"/>
              <a:t>or dependent objects without specifying their concrete classes. </a:t>
            </a:r>
            <a:endParaRPr lang="en-US" sz="1400" dirty="0" smtClean="0"/>
          </a:p>
          <a:p>
            <a:pPr marL="342900" indent="-342900">
              <a:lnSpc>
                <a:spcPct val="150000"/>
              </a:lnSpc>
              <a:spcAft>
                <a:spcPts val="600"/>
              </a:spcAft>
            </a:pPr>
            <a:r>
              <a:rPr lang="en-US" sz="2000" dirty="0" smtClean="0"/>
              <a:t>Builder</a:t>
            </a:r>
          </a:p>
          <a:p>
            <a:pPr marL="457200" lvl="1" indent="0">
              <a:spcAft>
                <a:spcPts val="600"/>
              </a:spcAft>
              <a:buNone/>
            </a:pPr>
            <a:r>
              <a:rPr lang="en-US" sz="1400" dirty="0"/>
              <a:t>Separate the construction of a complex object from its representation so that the same construction process can create different </a:t>
            </a:r>
            <a:r>
              <a:rPr lang="en-US" sz="1400" dirty="0" smtClean="0"/>
              <a:t>representations</a:t>
            </a:r>
            <a:r>
              <a:rPr lang="en-US" sz="1400" dirty="0"/>
              <a:t>.</a:t>
            </a:r>
            <a:endParaRPr lang="en-US" sz="1400" dirty="0" smtClean="0"/>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Rectangle 1"/>
          <p:cNvSpPr/>
          <p:nvPr/>
        </p:nvSpPr>
        <p:spPr>
          <a:xfrm>
            <a:off x="278175" y="652272"/>
            <a:ext cx="1072730" cy="307777"/>
          </a:xfrm>
          <a:prstGeom prst="rect">
            <a:avLst/>
          </a:prstGeom>
          <a:solidFill>
            <a:srgbClr val="F64646"/>
          </a:solidFill>
        </p:spPr>
        <p:txBody>
          <a:bodyPr wrap="none">
            <a:spAutoFit/>
          </a:bodyPr>
          <a:lstStyle/>
          <a:p>
            <a:r>
              <a:rPr lang="en-US" b="1" dirty="0">
                <a:solidFill>
                  <a:srgbClr val="FFC800"/>
                </a:solidFill>
                <a:latin typeface="+mn-lt"/>
                <a:ea typeface="Adobe Heiti Std R" panose="020B0400000000000000" pitchFamily="34" charset="-128"/>
              </a:rPr>
              <a:t>Creational</a:t>
            </a:r>
            <a:endParaRPr lang="fa-IR" dirty="0">
              <a:solidFill>
                <a:srgbClr val="FFC800"/>
              </a:solidFill>
              <a:latin typeface="+mn-lt"/>
              <a:ea typeface="Adobe Heiti Std R" panose="020B0400000000000000" pitchFamily="34" charset="-128"/>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145" y="3623166"/>
            <a:ext cx="304986" cy="396328"/>
          </a:xfrm>
          <a:prstGeom prst="rect">
            <a:avLst/>
          </a:prstGeom>
        </p:spPr>
      </p:pic>
    </p:spTree>
    <p:extLst>
      <p:ext uri="{BB962C8B-B14F-4D97-AF65-F5344CB8AC3E}">
        <p14:creationId xmlns:p14="http://schemas.microsoft.com/office/powerpoint/2010/main" val="572178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79024" y="0"/>
            <a:ext cx="6750586" cy="705080"/>
          </a:xfrm>
          <a:prstGeom prst="rect">
            <a:avLst/>
          </a:prstGeom>
        </p:spPr>
        <p:txBody>
          <a:bodyPr spcFirstLastPara="1" wrap="square" lIns="91425" tIns="91425" rIns="91425" bIns="91425" anchor="b" anchorCtr="0">
            <a:noAutofit/>
          </a:bodyPr>
          <a:lstStyle/>
          <a:p>
            <a:pPr lvl="0"/>
            <a:r>
              <a:rPr lang="en-US" sz="2800" dirty="0">
                <a:solidFill>
                  <a:srgbClr val="F64646"/>
                </a:solidFill>
              </a:rPr>
              <a:t>The Catalog of Design </a:t>
            </a:r>
            <a:r>
              <a:rPr lang="en-US" sz="2800" dirty="0" smtClean="0">
                <a:solidFill>
                  <a:srgbClr val="F64646"/>
                </a:solidFill>
              </a:rPr>
              <a:t>Patterns</a:t>
            </a:r>
            <a:endParaRPr sz="2800" dirty="0">
              <a:solidFill>
                <a:srgbClr val="F64646"/>
              </a:solidFill>
            </a:endParaRPr>
          </a:p>
        </p:txBody>
      </p:sp>
      <p:sp>
        <p:nvSpPr>
          <p:cNvPr id="778" name="Google Shape;778;p30"/>
          <p:cNvSpPr txBox="1">
            <a:spLocks noGrp="1"/>
          </p:cNvSpPr>
          <p:nvPr>
            <p:ph type="subTitle" idx="4294967295"/>
          </p:nvPr>
        </p:nvSpPr>
        <p:spPr>
          <a:xfrm>
            <a:off x="134956" y="1189900"/>
            <a:ext cx="6585333" cy="3756751"/>
          </a:xfrm>
          <a:prstGeom prst="rect">
            <a:avLst/>
          </a:prstGeom>
        </p:spPr>
        <p:txBody>
          <a:bodyPr spcFirstLastPara="1" wrap="square" lIns="91425" tIns="91425" rIns="91425" bIns="91425" anchor="t" anchorCtr="0">
            <a:noAutofit/>
          </a:bodyPr>
          <a:lstStyle/>
          <a:p>
            <a:pPr marL="342900" indent="-342900">
              <a:spcAft>
                <a:spcPts val="600"/>
              </a:spcAft>
            </a:pPr>
            <a:r>
              <a:rPr lang="en-US" sz="2000" dirty="0" smtClean="0"/>
              <a:t>Prototype</a:t>
            </a:r>
          </a:p>
          <a:p>
            <a:pPr marL="457200" lvl="1" indent="0">
              <a:buNone/>
            </a:pPr>
            <a:r>
              <a:rPr lang="en-US" sz="1400" dirty="0"/>
              <a:t>Specify the kinds of </a:t>
            </a:r>
            <a:r>
              <a:rPr lang="en-US" sz="1400" dirty="0" smtClean="0"/>
              <a:t>objects to </a:t>
            </a:r>
            <a:r>
              <a:rPr lang="en-US" sz="1400" dirty="0"/>
              <a:t>create using a </a:t>
            </a:r>
            <a:r>
              <a:rPr lang="en-US" sz="1400" dirty="0" smtClean="0"/>
              <a:t>prototypical instance</a:t>
            </a:r>
            <a:r>
              <a:rPr lang="en-US" sz="1400" dirty="0"/>
              <a:t>, and create new </a:t>
            </a:r>
            <a:r>
              <a:rPr lang="en-US" sz="1400" dirty="0" smtClean="0"/>
              <a:t>objects by </a:t>
            </a:r>
            <a:r>
              <a:rPr lang="en-US" sz="1400" dirty="0"/>
              <a:t>copying this </a:t>
            </a:r>
            <a:r>
              <a:rPr lang="en-US" sz="1400" dirty="0" smtClean="0"/>
              <a:t>prototype.</a:t>
            </a:r>
          </a:p>
          <a:p>
            <a:pPr marL="342900" indent="-342900">
              <a:lnSpc>
                <a:spcPct val="150000"/>
              </a:lnSpc>
              <a:spcAft>
                <a:spcPts val="600"/>
              </a:spcAft>
            </a:pPr>
            <a:r>
              <a:rPr lang="en-US" sz="2000" dirty="0" smtClean="0"/>
              <a:t>Singleton</a:t>
            </a:r>
          </a:p>
          <a:p>
            <a:pPr marL="457200" lvl="1" indent="0">
              <a:spcAft>
                <a:spcPts val="600"/>
              </a:spcAft>
              <a:buNone/>
            </a:pPr>
            <a:r>
              <a:rPr lang="en-US" sz="1400" dirty="0"/>
              <a:t>Ensure a class only has one instance, and provide a global point of access to it.</a:t>
            </a:r>
            <a:endParaRPr lang="en-US" sz="1400" dirty="0" smtClean="0"/>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Rectangle 1"/>
          <p:cNvSpPr/>
          <p:nvPr/>
        </p:nvSpPr>
        <p:spPr>
          <a:xfrm>
            <a:off x="278175" y="652272"/>
            <a:ext cx="1072730" cy="307777"/>
          </a:xfrm>
          <a:prstGeom prst="rect">
            <a:avLst/>
          </a:prstGeom>
          <a:solidFill>
            <a:srgbClr val="F64646"/>
          </a:solidFill>
        </p:spPr>
        <p:txBody>
          <a:bodyPr wrap="none">
            <a:spAutoFit/>
          </a:bodyPr>
          <a:lstStyle/>
          <a:p>
            <a:r>
              <a:rPr lang="en-US" b="1" dirty="0">
                <a:solidFill>
                  <a:srgbClr val="FFC800"/>
                </a:solidFill>
                <a:latin typeface="+mn-lt"/>
                <a:ea typeface="Adobe Heiti Std R" panose="020B0400000000000000" pitchFamily="34" charset="-128"/>
              </a:rPr>
              <a:t>Creational</a:t>
            </a:r>
            <a:endParaRPr lang="fa-IR" dirty="0">
              <a:solidFill>
                <a:srgbClr val="FFC800"/>
              </a:solidFill>
              <a:latin typeface="+mn-lt"/>
              <a:ea typeface="Adobe Heiti Std R" panose="020B0400000000000000" pitchFamily="34" charset="-128"/>
            </a:endParaRPr>
          </a:p>
        </p:txBody>
      </p:sp>
    </p:spTree>
    <p:extLst>
      <p:ext uri="{BB962C8B-B14F-4D97-AF65-F5344CB8AC3E}">
        <p14:creationId xmlns:p14="http://schemas.microsoft.com/office/powerpoint/2010/main" val="3692921412"/>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79024" y="0"/>
            <a:ext cx="6750586" cy="705080"/>
          </a:xfrm>
          <a:prstGeom prst="rect">
            <a:avLst/>
          </a:prstGeom>
        </p:spPr>
        <p:txBody>
          <a:bodyPr spcFirstLastPara="1" wrap="square" lIns="91425" tIns="91425" rIns="91425" bIns="91425" anchor="b" anchorCtr="0">
            <a:noAutofit/>
          </a:bodyPr>
          <a:lstStyle/>
          <a:p>
            <a:pPr lvl="0"/>
            <a:r>
              <a:rPr lang="en-US" sz="2800" dirty="0">
                <a:solidFill>
                  <a:srgbClr val="F64646"/>
                </a:solidFill>
              </a:rPr>
              <a:t>The Catalog of Design </a:t>
            </a:r>
            <a:r>
              <a:rPr lang="en-US" sz="2800" dirty="0" smtClean="0">
                <a:solidFill>
                  <a:srgbClr val="F64646"/>
                </a:solidFill>
              </a:rPr>
              <a:t>Patterns</a:t>
            </a:r>
            <a:endParaRPr sz="2800" dirty="0">
              <a:solidFill>
                <a:srgbClr val="F64646"/>
              </a:solidFill>
            </a:endParaRPr>
          </a:p>
        </p:txBody>
      </p:sp>
      <p:sp>
        <p:nvSpPr>
          <p:cNvPr id="778" name="Google Shape;778;p30"/>
          <p:cNvSpPr txBox="1">
            <a:spLocks noGrp="1"/>
          </p:cNvSpPr>
          <p:nvPr>
            <p:ph type="subTitle" idx="4294967295"/>
          </p:nvPr>
        </p:nvSpPr>
        <p:spPr>
          <a:xfrm>
            <a:off x="134956" y="1189900"/>
            <a:ext cx="6585333" cy="3756751"/>
          </a:xfrm>
          <a:prstGeom prst="rect">
            <a:avLst/>
          </a:prstGeom>
        </p:spPr>
        <p:txBody>
          <a:bodyPr spcFirstLastPara="1" wrap="square" lIns="91425" tIns="91425" rIns="91425" bIns="91425" anchor="t" anchorCtr="0">
            <a:noAutofit/>
          </a:bodyPr>
          <a:lstStyle/>
          <a:p>
            <a:pPr marL="342900" indent="-342900">
              <a:spcAft>
                <a:spcPts val="600"/>
              </a:spcAft>
            </a:pPr>
            <a:r>
              <a:rPr lang="en-US" sz="2000" dirty="0" smtClean="0"/>
              <a:t>Adapter</a:t>
            </a:r>
          </a:p>
          <a:p>
            <a:pPr marL="457200" lvl="1" indent="0">
              <a:buNone/>
            </a:pPr>
            <a:r>
              <a:rPr lang="en-US" sz="1400" dirty="0"/>
              <a:t>Convert the interface of a class into another interface clients expect. Adapter lets classes work together that couldn't otherwise because of </a:t>
            </a:r>
            <a:r>
              <a:rPr lang="en-US" sz="1400" dirty="0" smtClean="0"/>
              <a:t>incompatible interfaces.</a:t>
            </a:r>
          </a:p>
          <a:p>
            <a:pPr marL="342900" indent="-342900">
              <a:lnSpc>
                <a:spcPct val="150000"/>
              </a:lnSpc>
              <a:spcAft>
                <a:spcPts val="600"/>
              </a:spcAft>
            </a:pPr>
            <a:r>
              <a:rPr lang="en-US" sz="2000" dirty="0" smtClean="0"/>
              <a:t>Bridge</a:t>
            </a:r>
          </a:p>
          <a:p>
            <a:pPr marL="457200" lvl="1" indent="0">
              <a:spcAft>
                <a:spcPts val="600"/>
              </a:spcAft>
              <a:buNone/>
            </a:pPr>
            <a:r>
              <a:rPr lang="en-US" sz="1400" dirty="0"/>
              <a:t>Decouple an abstraction from </a:t>
            </a:r>
            <a:r>
              <a:rPr lang="en-US" sz="1400" dirty="0" smtClean="0"/>
              <a:t>its implementation </a:t>
            </a:r>
            <a:r>
              <a:rPr lang="en-US" sz="1400" dirty="0"/>
              <a:t>so that the two can vary </a:t>
            </a:r>
            <a:r>
              <a:rPr lang="en-US" sz="1400" dirty="0" smtClean="0"/>
              <a:t>independently. </a:t>
            </a:r>
          </a:p>
          <a:p>
            <a:pPr marL="342900" indent="-342900">
              <a:lnSpc>
                <a:spcPct val="150000"/>
              </a:lnSpc>
              <a:spcAft>
                <a:spcPts val="600"/>
              </a:spcAft>
            </a:pPr>
            <a:r>
              <a:rPr lang="en-US" sz="2000" dirty="0" smtClean="0"/>
              <a:t>Composite</a:t>
            </a:r>
          </a:p>
          <a:p>
            <a:pPr marL="457200" lvl="1" indent="0">
              <a:spcAft>
                <a:spcPts val="600"/>
              </a:spcAft>
              <a:buNone/>
            </a:pPr>
            <a:r>
              <a:rPr lang="en-US" sz="1400" dirty="0"/>
              <a:t>Compose </a:t>
            </a:r>
            <a:r>
              <a:rPr lang="en-US" sz="1400" dirty="0" smtClean="0"/>
              <a:t>objects into </a:t>
            </a:r>
            <a:r>
              <a:rPr lang="en-US" sz="1400" dirty="0"/>
              <a:t>tree structures to represent part-whole hierarchies. Composite lets clients treat individual objects and compositions of objects uniformly.</a:t>
            </a:r>
            <a:endParaRPr lang="en-US" sz="1400" dirty="0" smtClean="0"/>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2" name="Rectangle 1"/>
          <p:cNvSpPr/>
          <p:nvPr/>
        </p:nvSpPr>
        <p:spPr>
          <a:xfrm>
            <a:off x="278175" y="652272"/>
            <a:ext cx="1031051" cy="307777"/>
          </a:xfrm>
          <a:prstGeom prst="rect">
            <a:avLst/>
          </a:prstGeom>
          <a:solidFill>
            <a:srgbClr val="F64646"/>
          </a:solidFill>
        </p:spPr>
        <p:txBody>
          <a:bodyPr wrap="none">
            <a:spAutoFit/>
          </a:bodyPr>
          <a:lstStyle/>
          <a:p>
            <a:r>
              <a:rPr lang="en-US" b="1" dirty="0">
                <a:solidFill>
                  <a:srgbClr val="FFC800"/>
                </a:solidFill>
                <a:latin typeface="+mn-lt"/>
                <a:ea typeface="Adobe Heiti Std R" panose="020B0400000000000000" pitchFamily="34" charset="-128"/>
              </a:rPr>
              <a:t>Structural</a:t>
            </a:r>
            <a:endParaRPr lang="fa-IR" dirty="0">
              <a:solidFill>
                <a:srgbClr val="FFC800"/>
              </a:solidFill>
              <a:latin typeface="+mn-lt"/>
              <a:ea typeface="Adobe Heiti Std R" panose="020B0400000000000000" pitchFamily="34" charset="-128"/>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48" y="1309617"/>
            <a:ext cx="304986" cy="396328"/>
          </a:xfrm>
          <a:prstGeom prst="rect">
            <a:avLst/>
          </a:prstGeom>
        </p:spPr>
      </p:pic>
    </p:spTree>
    <p:extLst>
      <p:ext uri="{BB962C8B-B14F-4D97-AF65-F5344CB8AC3E}">
        <p14:creationId xmlns:p14="http://schemas.microsoft.com/office/powerpoint/2010/main" val="27809227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79024" y="0"/>
            <a:ext cx="6750586" cy="705080"/>
          </a:xfrm>
          <a:prstGeom prst="rect">
            <a:avLst/>
          </a:prstGeom>
        </p:spPr>
        <p:txBody>
          <a:bodyPr spcFirstLastPara="1" wrap="square" lIns="91425" tIns="91425" rIns="91425" bIns="91425" anchor="b" anchorCtr="0">
            <a:noAutofit/>
          </a:bodyPr>
          <a:lstStyle/>
          <a:p>
            <a:pPr lvl="0"/>
            <a:r>
              <a:rPr lang="en-US" sz="2800" dirty="0">
                <a:solidFill>
                  <a:srgbClr val="F64646"/>
                </a:solidFill>
              </a:rPr>
              <a:t>The Catalog of Design </a:t>
            </a:r>
            <a:r>
              <a:rPr lang="en-US" sz="2800" dirty="0" smtClean="0">
                <a:solidFill>
                  <a:srgbClr val="F64646"/>
                </a:solidFill>
              </a:rPr>
              <a:t>Patterns</a:t>
            </a:r>
            <a:endParaRPr sz="2800" dirty="0">
              <a:solidFill>
                <a:srgbClr val="F64646"/>
              </a:solidFill>
            </a:endParaRPr>
          </a:p>
        </p:txBody>
      </p:sp>
      <p:sp>
        <p:nvSpPr>
          <p:cNvPr id="778" name="Google Shape;778;p30"/>
          <p:cNvSpPr txBox="1">
            <a:spLocks noGrp="1"/>
          </p:cNvSpPr>
          <p:nvPr>
            <p:ph type="subTitle" idx="4294967295"/>
          </p:nvPr>
        </p:nvSpPr>
        <p:spPr>
          <a:xfrm>
            <a:off x="134956" y="1189900"/>
            <a:ext cx="6585333" cy="3756751"/>
          </a:xfrm>
          <a:prstGeom prst="rect">
            <a:avLst/>
          </a:prstGeom>
        </p:spPr>
        <p:txBody>
          <a:bodyPr spcFirstLastPara="1" wrap="square" lIns="91425" tIns="91425" rIns="91425" bIns="91425" anchor="t" anchorCtr="0">
            <a:noAutofit/>
          </a:bodyPr>
          <a:lstStyle/>
          <a:p>
            <a:pPr marL="342900" indent="-342900">
              <a:spcAft>
                <a:spcPts val="600"/>
              </a:spcAft>
            </a:pPr>
            <a:r>
              <a:rPr lang="en-US" sz="2000" dirty="0" smtClean="0"/>
              <a:t>Decorator</a:t>
            </a:r>
          </a:p>
          <a:p>
            <a:pPr marL="457200" lvl="1" indent="0">
              <a:buNone/>
            </a:pPr>
            <a:r>
              <a:rPr lang="en-US" sz="1400" dirty="0" smtClean="0"/>
              <a:t>Attach additional responsibilities to </a:t>
            </a:r>
            <a:r>
              <a:rPr lang="en-US" sz="1400" dirty="0"/>
              <a:t>an </a:t>
            </a:r>
            <a:r>
              <a:rPr lang="en-US" sz="1400" dirty="0" smtClean="0"/>
              <a:t>object dynamically</a:t>
            </a:r>
            <a:r>
              <a:rPr lang="en-US" sz="1400" dirty="0"/>
              <a:t>. Decorators provide a flexible alternative to </a:t>
            </a:r>
            <a:r>
              <a:rPr lang="en-US" sz="1400" dirty="0" err="1"/>
              <a:t>subclassing</a:t>
            </a:r>
            <a:r>
              <a:rPr lang="en-US" sz="1400" dirty="0"/>
              <a:t> for extending </a:t>
            </a:r>
            <a:r>
              <a:rPr lang="en-US" sz="1400" dirty="0" smtClean="0"/>
              <a:t>functionality.</a:t>
            </a:r>
          </a:p>
          <a:p>
            <a:pPr marL="342900" indent="-342900">
              <a:lnSpc>
                <a:spcPct val="150000"/>
              </a:lnSpc>
              <a:spcAft>
                <a:spcPts val="600"/>
              </a:spcAft>
            </a:pPr>
            <a:r>
              <a:rPr lang="en-US" sz="2000" dirty="0" smtClean="0"/>
              <a:t>Facade</a:t>
            </a:r>
          </a:p>
          <a:p>
            <a:pPr marL="457200" lvl="1" indent="0">
              <a:spcAft>
                <a:spcPts val="600"/>
              </a:spcAft>
              <a:buNone/>
            </a:pPr>
            <a:r>
              <a:rPr lang="en-US" sz="1400" dirty="0"/>
              <a:t>Provide a unified interface to a set of interfaces in a subsystem. Facade defines a higher-level </a:t>
            </a:r>
            <a:r>
              <a:rPr lang="en-US" sz="1400" dirty="0" smtClean="0"/>
              <a:t>interface that </a:t>
            </a:r>
            <a:r>
              <a:rPr lang="en-US" sz="1400" dirty="0"/>
              <a:t>makes the </a:t>
            </a:r>
            <a:r>
              <a:rPr lang="en-US" sz="1400" dirty="0" smtClean="0"/>
              <a:t/>
            </a:r>
            <a:br>
              <a:rPr lang="en-US" sz="1400" dirty="0" smtClean="0"/>
            </a:br>
            <a:r>
              <a:rPr lang="en-US" sz="1400" dirty="0" smtClean="0"/>
              <a:t>subsystem </a:t>
            </a:r>
            <a:r>
              <a:rPr lang="en-US" sz="1400" dirty="0"/>
              <a:t>easier to use. </a:t>
            </a:r>
            <a:endParaRPr lang="en-US" sz="1400" dirty="0" smtClean="0"/>
          </a:p>
          <a:p>
            <a:pPr marL="342900" indent="-342900">
              <a:lnSpc>
                <a:spcPct val="150000"/>
              </a:lnSpc>
              <a:spcAft>
                <a:spcPts val="600"/>
              </a:spcAft>
            </a:pPr>
            <a:r>
              <a:rPr lang="en-US" sz="2000" dirty="0" smtClean="0"/>
              <a:t>Flyweight</a:t>
            </a:r>
          </a:p>
          <a:p>
            <a:pPr marL="457200" lvl="1" indent="0">
              <a:spcAft>
                <a:spcPts val="600"/>
              </a:spcAft>
              <a:buNone/>
            </a:pPr>
            <a:r>
              <a:rPr lang="en-US" sz="1400" dirty="0"/>
              <a:t>Use sharing to support large numbers of fine-grained objects efficiently.</a:t>
            </a:r>
            <a:endParaRPr lang="en-US" sz="1400" dirty="0" smtClean="0"/>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Rectangle 1"/>
          <p:cNvSpPr/>
          <p:nvPr/>
        </p:nvSpPr>
        <p:spPr>
          <a:xfrm>
            <a:off x="278175" y="652272"/>
            <a:ext cx="1031051" cy="307777"/>
          </a:xfrm>
          <a:prstGeom prst="rect">
            <a:avLst/>
          </a:prstGeom>
          <a:solidFill>
            <a:srgbClr val="F64646"/>
          </a:solidFill>
        </p:spPr>
        <p:txBody>
          <a:bodyPr wrap="none">
            <a:spAutoFit/>
          </a:bodyPr>
          <a:lstStyle/>
          <a:p>
            <a:r>
              <a:rPr lang="en-US" b="1" dirty="0">
                <a:solidFill>
                  <a:srgbClr val="FFC800"/>
                </a:solidFill>
                <a:latin typeface="+mn-lt"/>
                <a:ea typeface="Adobe Heiti Std R" panose="020B0400000000000000" pitchFamily="34" charset="-128"/>
              </a:rPr>
              <a:t>Structural</a:t>
            </a:r>
            <a:endParaRPr lang="fa-IR" dirty="0">
              <a:solidFill>
                <a:srgbClr val="FFC800"/>
              </a:solidFill>
              <a:latin typeface="+mn-lt"/>
              <a:ea typeface="Adobe Heiti Std R" panose="020B0400000000000000" pitchFamily="34" charset="-128"/>
            </a:endParaRPr>
          </a:p>
        </p:txBody>
      </p:sp>
    </p:spTree>
    <p:extLst>
      <p:ext uri="{BB962C8B-B14F-4D97-AF65-F5344CB8AC3E}">
        <p14:creationId xmlns:p14="http://schemas.microsoft.com/office/powerpoint/2010/main" val="2835269125"/>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79024" y="0"/>
            <a:ext cx="6750586" cy="705080"/>
          </a:xfrm>
          <a:prstGeom prst="rect">
            <a:avLst/>
          </a:prstGeom>
        </p:spPr>
        <p:txBody>
          <a:bodyPr spcFirstLastPara="1" wrap="square" lIns="91425" tIns="91425" rIns="91425" bIns="91425" anchor="b" anchorCtr="0">
            <a:noAutofit/>
          </a:bodyPr>
          <a:lstStyle/>
          <a:p>
            <a:pPr lvl="0"/>
            <a:r>
              <a:rPr lang="en-US" sz="2800" dirty="0">
                <a:solidFill>
                  <a:srgbClr val="F64646"/>
                </a:solidFill>
              </a:rPr>
              <a:t>The Catalog of Design </a:t>
            </a:r>
            <a:r>
              <a:rPr lang="en-US" sz="2800" dirty="0" smtClean="0">
                <a:solidFill>
                  <a:srgbClr val="F64646"/>
                </a:solidFill>
              </a:rPr>
              <a:t>Patterns</a:t>
            </a:r>
            <a:endParaRPr sz="2800" dirty="0">
              <a:solidFill>
                <a:srgbClr val="F64646"/>
              </a:solidFill>
            </a:endParaRPr>
          </a:p>
        </p:txBody>
      </p:sp>
      <p:sp>
        <p:nvSpPr>
          <p:cNvPr id="778" name="Google Shape;778;p30"/>
          <p:cNvSpPr txBox="1">
            <a:spLocks noGrp="1"/>
          </p:cNvSpPr>
          <p:nvPr>
            <p:ph type="subTitle" idx="4294967295"/>
          </p:nvPr>
        </p:nvSpPr>
        <p:spPr>
          <a:xfrm>
            <a:off x="134956" y="1189900"/>
            <a:ext cx="6585333" cy="3756751"/>
          </a:xfrm>
          <a:prstGeom prst="rect">
            <a:avLst/>
          </a:prstGeom>
        </p:spPr>
        <p:txBody>
          <a:bodyPr spcFirstLastPara="1" wrap="square" lIns="91425" tIns="91425" rIns="91425" bIns="91425" anchor="t" anchorCtr="0">
            <a:noAutofit/>
          </a:bodyPr>
          <a:lstStyle/>
          <a:p>
            <a:pPr marL="342900" indent="-342900">
              <a:spcAft>
                <a:spcPts val="600"/>
              </a:spcAft>
            </a:pPr>
            <a:r>
              <a:rPr lang="en-US" sz="2000" dirty="0" smtClean="0"/>
              <a:t>Proxy</a:t>
            </a:r>
          </a:p>
          <a:p>
            <a:pPr marL="457200" lvl="1" indent="0">
              <a:buNone/>
            </a:pPr>
            <a:r>
              <a:rPr lang="en-US" sz="1400" dirty="0"/>
              <a:t>Provide a surrogate or placeholder for another object to control access to it.</a:t>
            </a:r>
            <a:endParaRPr lang="en-US" sz="1400" dirty="0" smtClean="0"/>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Rectangle 1"/>
          <p:cNvSpPr/>
          <p:nvPr/>
        </p:nvSpPr>
        <p:spPr>
          <a:xfrm>
            <a:off x="278175" y="652272"/>
            <a:ext cx="1031051" cy="307777"/>
          </a:xfrm>
          <a:prstGeom prst="rect">
            <a:avLst/>
          </a:prstGeom>
          <a:solidFill>
            <a:srgbClr val="F64646"/>
          </a:solidFill>
        </p:spPr>
        <p:txBody>
          <a:bodyPr wrap="none">
            <a:spAutoFit/>
          </a:bodyPr>
          <a:lstStyle/>
          <a:p>
            <a:r>
              <a:rPr lang="en-US" b="1" dirty="0">
                <a:solidFill>
                  <a:srgbClr val="FFC800"/>
                </a:solidFill>
                <a:latin typeface="+mn-lt"/>
                <a:ea typeface="Adobe Heiti Std R" panose="020B0400000000000000" pitchFamily="34" charset="-128"/>
              </a:rPr>
              <a:t>Structural</a:t>
            </a:r>
            <a:endParaRPr lang="fa-IR" dirty="0">
              <a:solidFill>
                <a:srgbClr val="FFC800"/>
              </a:solidFill>
              <a:latin typeface="+mn-lt"/>
              <a:ea typeface="Adobe Heiti Std R" panose="020B0400000000000000" pitchFamily="34" charset="-128"/>
            </a:endParaRPr>
          </a:p>
        </p:txBody>
      </p:sp>
    </p:spTree>
    <p:extLst>
      <p:ext uri="{BB962C8B-B14F-4D97-AF65-F5344CB8AC3E}">
        <p14:creationId xmlns:p14="http://schemas.microsoft.com/office/powerpoint/2010/main" val="357772069"/>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79024" y="0"/>
            <a:ext cx="6750586" cy="705080"/>
          </a:xfrm>
          <a:prstGeom prst="rect">
            <a:avLst/>
          </a:prstGeom>
        </p:spPr>
        <p:txBody>
          <a:bodyPr spcFirstLastPara="1" wrap="square" lIns="91425" tIns="91425" rIns="91425" bIns="91425" anchor="b" anchorCtr="0">
            <a:noAutofit/>
          </a:bodyPr>
          <a:lstStyle/>
          <a:p>
            <a:pPr lvl="0"/>
            <a:r>
              <a:rPr lang="en-US" sz="2800" dirty="0">
                <a:solidFill>
                  <a:srgbClr val="F64646"/>
                </a:solidFill>
              </a:rPr>
              <a:t>The Catalog of Design </a:t>
            </a:r>
            <a:r>
              <a:rPr lang="en-US" sz="2800" dirty="0" smtClean="0">
                <a:solidFill>
                  <a:srgbClr val="F64646"/>
                </a:solidFill>
              </a:rPr>
              <a:t>Patterns</a:t>
            </a:r>
            <a:endParaRPr sz="2800" dirty="0">
              <a:solidFill>
                <a:srgbClr val="F64646"/>
              </a:solidFill>
            </a:endParaRPr>
          </a:p>
        </p:txBody>
      </p:sp>
      <p:sp>
        <p:nvSpPr>
          <p:cNvPr id="778" name="Google Shape;778;p30"/>
          <p:cNvSpPr txBox="1">
            <a:spLocks noGrp="1"/>
          </p:cNvSpPr>
          <p:nvPr>
            <p:ph type="subTitle" idx="4294967295"/>
          </p:nvPr>
        </p:nvSpPr>
        <p:spPr>
          <a:xfrm>
            <a:off x="134956" y="903463"/>
            <a:ext cx="6794654" cy="4175314"/>
          </a:xfrm>
          <a:prstGeom prst="rect">
            <a:avLst/>
          </a:prstGeom>
        </p:spPr>
        <p:txBody>
          <a:bodyPr spcFirstLastPara="1" wrap="square" lIns="91425" tIns="91425" rIns="91425" bIns="91425" anchor="t" anchorCtr="0">
            <a:noAutofit/>
          </a:bodyPr>
          <a:lstStyle/>
          <a:p>
            <a:pPr marL="342900" indent="-342900">
              <a:spcAft>
                <a:spcPts val="600"/>
              </a:spcAft>
            </a:pPr>
            <a:r>
              <a:rPr lang="en-US" sz="2000" dirty="0"/>
              <a:t>Interpreter</a:t>
            </a:r>
          </a:p>
          <a:p>
            <a:pPr marL="457200" lvl="1" indent="0">
              <a:buNone/>
            </a:pPr>
            <a:r>
              <a:rPr lang="en-US" sz="1400" dirty="0"/>
              <a:t>Given a language, define a representation for its grammar along with an interpreter that uses the representation to interpret sentences in the language.</a:t>
            </a:r>
          </a:p>
          <a:p>
            <a:pPr marL="342900" indent="-342900">
              <a:lnSpc>
                <a:spcPct val="150000"/>
              </a:lnSpc>
              <a:spcAft>
                <a:spcPts val="600"/>
              </a:spcAft>
            </a:pPr>
            <a:r>
              <a:rPr lang="en-US" sz="2000" dirty="0"/>
              <a:t>Template Method</a:t>
            </a:r>
          </a:p>
          <a:p>
            <a:pPr marL="457200" lvl="1" indent="0">
              <a:spcAft>
                <a:spcPts val="600"/>
              </a:spcAft>
              <a:buNone/>
            </a:pPr>
            <a:r>
              <a:rPr lang="en-US" sz="1400" dirty="0"/>
              <a:t>Define the skeleton of an algorithm in an operation, deferring some steps to subclasses. Template Method lets subclasses redefine certain steps of an algorithm without changing the algorithm's structure. </a:t>
            </a:r>
            <a:endParaRPr lang="en-US" sz="2000" dirty="0" smtClean="0"/>
          </a:p>
          <a:p>
            <a:pPr marL="342900" indent="-342900">
              <a:lnSpc>
                <a:spcPct val="150000"/>
              </a:lnSpc>
              <a:spcAft>
                <a:spcPts val="600"/>
              </a:spcAft>
            </a:pPr>
            <a:r>
              <a:rPr lang="en-US" sz="2000" dirty="0" smtClean="0"/>
              <a:t>Chain of Responsibility</a:t>
            </a:r>
          </a:p>
          <a:p>
            <a:pPr marL="457200" lvl="1" indent="0">
              <a:spcAft>
                <a:spcPts val="600"/>
              </a:spcAft>
              <a:buNone/>
            </a:pPr>
            <a:r>
              <a:rPr lang="en-US" sz="1400" dirty="0" smtClean="0"/>
              <a:t>Avoid coupling the sender of a request to its receiver by giving more than one object a chance to handle the request. Chain the receiving objects and pass the request along the chain until an object handles it.</a:t>
            </a:r>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Rectangle 1"/>
          <p:cNvSpPr/>
          <p:nvPr/>
        </p:nvSpPr>
        <p:spPr>
          <a:xfrm>
            <a:off x="278175" y="652272"/>
            <a:ext cx="1099981" cy="307777"/>
          </a:xfrm>
          <a:prstGeom prst="rect">
            <a:avLst/>
          </a:prstGeom>
          <a:solidFill>
            <a:srgbClr val="F64646"/>
          </a:solidFill>
        </p:spPr>
        <p:txBody>
          <a:bodyPr wrap="none">
            <a:spAutoFit/>
          </a:bodyPr>
          <a:lstStyle/>
          <a:p>
            <a:r>
              <a:rPr lang="en-US" b="1" dirty="0">
                <a:solidFill>
                  <a:srgbClr val="FFC800"/>
                </a:solidFill>
                <a:latin typeface="+mn-lt"/>
                <a:ea typeface="Adobe Heiti Std R" panose="020B0400000000000000" pitchFamily="34" charset="-128"/>
              </a:rPr>
              <a:t>Behavioral</a:t>
            </a:r>
            <a:endParaRPr lang="fa-IR" dirty="0">
              <a:solidFill>
                <a:srgbClr val="FFC800"/>
              </a:solidFill>
              <a:latin typeface="+mn-lt"/>
              <a:ea typeface="Adobe Heiti Std R" panose="020B0400000000000000" pitchFamily="34" charset="-128"/>
            </a:endParaRPr>
          </a:p>
        </p:txBody>
      </p:sp>
    </p:spTree>
    <p:extLst>
      <p:ext uri="{BB962C8B-B14F-4D97-AF65-F5344CB8AC3E}">
        <p14:creationId xmlns:p14="http://schemas.microsoft.com/office/powerpoint/2010/main" val="2559405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79024" y="0"/>
            <a:ext cx="6750586" cy="705080"/>
          </a:xfrm>
          <a:prstGeom prst="rect">
            <a:avLst/>
          </a:prstGeom>
        </p:spPr>
        <p:txBody>
          <a:bodyPr spcFirstLastPara="1" wrap="square" lIns="91425" tIns="91425" rIns="91425" bIns="91425" anchor="b" anchorCtr="0">
            <a:noAutofit/>
          </a:bodyPr>
          <a:lstStyle/>
          <a:p>
            <a:pPr lvl="0"/>
            <a:r>
              <a:rPr lang="en-US" sz="2800" dirty="0">
                <a:solidFill>
                  <a:srgbClr val="F64646"/>
                </a:solidFill>
              </a:rPr>
              <a:t>The Catalog of Design </a:t>
            </a:r>
            <a:r>
              <a:rPr lang="en-US" sz="2800" dirty="0" smtClean="0">
                <a:solidFill>
                  <a:srgbClr val="F64646"/>
                </a:solidFill>
              </a:rPr>
              <a:t>Patterns</a:t>
            </a:r>
            <a:endParaRPr sz="2800" dirty="0">
              <a:solidFill>
                <a:srgbClr val="F64646"/>
              </a:solidFill>
            </a:endParaRPr>
          </a:p>
        </p:txBody>
      </p:sp>
      <p:sp>
        <p:nvSpPr>
          <p:cNvPr id="778" name="Google Shape;778;p30"/>
          <p:cNvSpPr txBox="1">
            <a:spLocks noGrp="1"/>
          </p:cNvSpPr>
          <p:nvPr>
            <p:ph type="subTitle" idx="4294967295"/>
          </p:nvPr>
        </p:nvSpPr>
        <p:spPr>
          <a:xfrm>
            <a:off x="134956" y="903463"/>
            <a:ext cx="6882789" cy="4175314"/>
          </a:xfrm>
          <a:prstGeom prst="rect">
            <a:avLst/>
          </a:prstGeom>
        </p:spPr>
        <p:txBody>
          <a:bodyPr spcFirstLastPara="1" wrap="square" lIns="91425" tIns="91425" rIns="91425" bIns="91425" anchor="t" anchorCtr="0">
            <a:noAutofit/>
          </a:bodyPr>
          <a:lstStyle/>
          <a:p>
            <a:pPr marL="342900" indent="-342900">
              <a:spcAft>
                <a:spcPts val="600"/>
              </a:spcAft>
            </a:pPr>
            <a:r>
              <a:rPr lang="en-US" sz="2000" dirty="0" smtClean="0"/>
              <a:t>Command</a:t>
            </a:r>
            <a:endParaRPr lang="en-US" sz="2000" dirty="0"/>
          </a:p>
          <a:p>
            <a:pPr marL="457200" lvl="1" indent="0">
              <a:buNone/>
            </a:pPr>
            <a:r>
              <a:rPr lang="en-US" sz="1400" dirty="0"/>
              <a:t>Encapsulate a request as an object, thereby letting you parameterize clients with different requests, queue or log requests, and support undoable operations.</a:t>
            </a:r>
          </a:p>
          <a:p>
            <a:pPr marL="342900" indent="-342900">
              <a:lnSpc>
                <a:spcPct val="150000"/>
              </a:lnSpc>
              <a:spcAft>
                <a:spcPts val="600"/>
              </a:spcAft>
            </a:pPr>
            <a:r>
              <a:rPr lang="en-US" sz="2000" dirty="0" smtClean="0"/>
              <a:t>Iterator</a:t>
            </a:r>
            <a:endParaRPr lang="en-US" sz="2000" dirty="0"/>
          </a:p>
          <a:p>
            <a:pPr marL="457200" lvl="1" indent="0">
              <a:spcAft>
                <a:spcPts val="600"/>
              </a:spcAft>
              <a:buNone/>
            </a:pPr>
            <a:r>
              <a:rPr lang="en-US" sz="1400" dirty="0"/>
              <a:t>Provide a way to </a:t>
            </a:r>
            <a:r>
              <a:rPr lang="en-US" sz="1400" dirty="0" smtClean="0"/>
              <a:t>access the </a:t>
            </a:r>
            <a:r>
              <a:rPr lang="en-US" sz="1400" dirty="0"/>
              <a:t>elements of an aggregate object sequentially without exposing its underlying </a:t>
            </a:r>
            <a:r>
              <a:rPr lang="en-US" sz="1400" dirty="0" smtClean="0"/>
              <a:t>representation. </a:t>
            </a:r>
            <a:endParaRPr lang="en-US" sz="2000" dirty="0" smtClean="0"/>
          </a:p>
          <a:p>
            <a:pPr marL="342900" indent="-342900">
              <a:lnSpc>
                <a:spcPct val="150000"/>
              </a:lnSpc>
              <a:spcAft>
                <a:spcPts val="600"/>
              </a:spcAft>
            </a:pPr>
            <a:r>
              <a:rPr lang="en-US" sz="2000" dirty="0" smtClean="0"/>
              <a:t>Mediator</a:t>
            </a:r>
          </a:p>
          <a:p>
            <a:pPr marL="457200" lvl="1" indent="0">
              <a:spcAft>
                <a:spcPts val="600"/>
              </a:spcAft>
              <a:buNone/>
            </a:pPr>
            <a:r>
              <a:rPr lang="en-US" sz="1400" dirty="0" smtClean="0"/>
              <a:t>Define </a:t>
            </a:r>
            <a:r>
              <a:rPr lang="en-US" sz="1400" dirty="0"/>
              <a:t>an object that encapsulates how a set of objects interact. Mediator promotes loose coupling by keeping </a:t>
            </a:r>
            <a:r>
              <a:rPr lang="en-US" sz="1400" dirty="0" smtClean="0"/>
              <a:t>objects from </a:t>
            </a:r>
            <a:r>
              <a:rPr lang="en-US" sz="1400" dirty="0"/>
              <a:t>referring to each other explicitly, and it lets you vary their interaction independently.</a:t>
            </a:r>
            <a:endParaRPr lang="en-US" sz="1400" dirty="0" smtClean="0"/>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 name="Rectangle 1"/>
          <p:cNvSpPr/>
          <p:nvPr/>
        </p:nvSpPr>
        <p:spPr>
          <a:xfrm>
            <a:off x="278175" y="652272"/>
            <a:ext cx="1099981" cy="307777"/>
          </a:xfrm>
          <a:prstGeom prst="rect">
            <a:avLst/>
          </a:prstGeom>
          <a:solidFill>
            <a:srgbClr val="F64646"/>
          </a:solidFill>
        </p:spPr>
        <p:txBody>
          <a:bodyPr wrap="none">
            <a:spAutoFit/>
          </a:bodyPr>
          <a:lstStyle/>
          <a:p>
            <a:r>
              <a:rPr lang="en-US" b="1" dirty="0">
                <a:solidFill>
                  <a:srgbClr val="FFC800"/>
                </a:solidFill>
                <a:latin typeface="+mn-lt"/>
                <a:ea typeface="Adobe Heiti Std R" panose="020B0400000000000000" pitchFamily="34" charset="-128"/>
              </a:rPr>
              <a:t>Behavioral</a:t>
            </a:r>
            <a:endParaRPr lang="fa-IR" dirty="0">
              <a:solidFill>
                <a:srgbClr val="FFC800"/>
              </a:solidFill>
              <a:latin typeface="+mn-lt"/>
              <a:ea typeface="Adobe Heiti Std R" panose="020B0400000000000000" pitchFamily="34" charset="-128"/>
            </a:endParaRPr>
          </a:p>
        </p:txBody>
      </p:sp>
    </p:spTree>
    <p:extLst>
      <p:ext uri="{BB962C8B-B14F-4D97-AF65-F5344CB8AC3E}">
        <p14:creationId xmlns:p14="http://schemas.microsoft.com/office/powerpoint/2010/main" val="3071900077"/>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79024" y="0"/>
            <a:ext cx="6750586" cy="705080"/>
          </a:xfrm>
          <a:prstGeom prst="rect">
            <a:avLst/>
          </a:prstGeom>
        </p:spPr>
        <p:txBody>
          <a:bodyPr spcFirstLastPara="1" wrap="square" lIns="91425" tIns="91425" rIns="91425" bIns="91425" anchor="b" anchorCtr="0">
            <a:noAutofit/>
          </a:bodyPr>
          <a:lstStyle/>
          <a:p>
            <a:pPr lvl="0"/>
            <a:r>
              <a:rPr lang="en-US" sz="2800" dirty="0">
                <a:solidFill>
                  <a:srgbClr val="F64646"/>
                </a:solidFill>
              </a:rPr>
              <a:t>The Catalog of Design </a:t>
            </a:r>
            <a:r>
              <a:rPr lang="en-US" sz="2800" dirty="0" smtClean="0">
                <a:solidFill>
                  <a:srgbClr val="F64646"/>
                </a:solidFill>
              </a:rPr>
              <a:t>Patterns</a:t>
            </a:r>
            <a:endParaRPr sz="2800" dirty="0">
              <a:solidFill>
                <a:srgbClr val="F64646"/>
              </a:solidFill>
            </a:endParaRPr>
          </a:p>
        </p:txBody>
      </p:sp>
      <p:sp>
        <p:nvSpPr>
          <p:cNvPr id="778" name="Google Shape;778;p30"/>
          <p:cNvSpPr txBox="1">
            <a:spLocks noGrp="1"/>
          </p:cNvSpPr>
          <p:nvPr>
            <p:ph type="subTitle" idx="4294967295"/>
          </p:nvPr>
        </p:nvSpPr>
        <p:spPr>
          <a:xfrm>
            <a:off x="134957" y="903463"/>
            <a:ext cx="6673468" cy="4175314"/>
          </a:xfrm>
          <a:prstGeom prst="rect">
            <a:avLst/>
          </a:prstGeom>
        </p:spPr>
        <p:txBody>
          <a:bodyPr spcFirstLastPara="1" wrap="square" lIns="91425" tIns="91425" rIns="91425" bIns="91425" anchor="t" anchorCtr="0">
            <a:noAutofit/>
          </a:bodyPr>
          <a:lstStyle/>
          <a:p>
            <a:pPr marL="342900" indent="-342900">
              <a:spcAft>
                <a:spcPts val="600"/>
              </a:spcAft>
            </a:pPr>
            <a:r>
              <a:rPr lang="en-US" sz="2000" dirty="0" smtClean="0"/>
              <a:t>Memento</a:t>
            </a:r>
            <a:endParaRPr lang="en-US" sz="2000" dirty="0"/>
          </a:p>
          <a:p>
            <a:pPr marL="457200" lvl="1" indent="0">
              <a:buNone/>
            </a:pPr>
            <a:r>
              <a:rPr lang="en-US" sz="1400" dirty="0"/>
              <a:t>Without violating encapsulation, capture and externalize an object's internal state so that the object can be restored to </a:t>
            </a:r>
            <a:r>
              <a:rPr lang="en-US" sz="1400" dirty="0" smtClean="0"/>
              <a:t>this state later.</a:t>
            </a:r>
            <a:endParaRPr lang="en-US" sz="1400" dirty="0"/>
          </a:p>
          <a:p>
            <a:pPr marL="342900" indent="-342900">
              <a:lnSpc>
                <a:spcPct val="150000"/>
              </a:lnSpc>
              <a:spcAft>
                <a:spcPts val="600"/>
              </a:spcAft>
            </a:pPr>
            <a:r>
              <a:rPr lang="en-US" sz="2000" dirty="0" smtClean="0"/>
              <a:t>Observer</a:t>
            </a:r>
            <a:endParaRPr lang="en-US" sz="2000" dirty="0"/>
          </a:p>
          <a:p>
            <a:pPr marL="457200" lvl="1" indent="0">
              <a:spcAft>
                <a:spcPts val="600"/>
              </a:spcAft>
              <a:buNone/>
            </a:pPr>
            <a:r>
              <a:rPr lang="en-US" sz="1400" dirty="0"/>
              <a:t>Define a one-to-many dependency between objects so that when one object changes state, all its dependents are notified and </a:t>
            </a:r>
            <a:r>
              <a:rPr lang="en-US" sz="1400" dirty="0" smtClean="0"/>
              <a:t>updated automatically. </a:t>
            </a:r>
            <a:endParaRPr lang="en-US" sz="2000" dirty="0" smtClean="0"/>
          </a:p>
          <a:p>
            <a:pPr marL="342900" indent="-342900">
              <a:lnSpc>
                <a:spcPct val="150000"/>
              </a:lnSpc>
              <a:spcAft>
                <a:spcPts val="600"/>
              </a:spcAft>
            </a:pPr>
            <a:r>
              <a:rPr lang="en-US" sz="2000" dirty="0" smtClean="0"/>
              <a:t>State</a:t>
            </a:r>
          </a:p>
          <a:p>
            <a:pPr marL="457200" lvl="1" indent="0">
              <a:spcAft>
                <a:spcPts val="600"/>
              </a:spcAft>
              <a:buNone/>
            </a:pPr>
            <a:r>
              <a:rPr lang="en-US" sz="1400" dirty="0"/>
              <a:t>Allow an object to alter its behavior when its internal state changes. The object will appear to change its class.</a:t>
            </a:r>
            <a:endParaRPr lang="en-US" sz="1400" dirty="0" smtClean="0"/>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Rectangle 1"/>
          <p:cNvSpPr/>
          <p:nvPr/>
        </p:nvSpPr>
        <p:spPr>
          <a:xfrm>
            <a:off x="278175" y="652272"/>
            <a:ext cx="1099981" cy="307777"/>
          </a:xfrm>
          <a:prstGeom prst="rect">
            <a:avLst/>
          </a:prstGeom>
          <a:solidFill>
            <a:srgbClr val="F64646"/>
          </a:solidFill>
        </p:spPr>
        <p:txBody>
          <a:bodyPr wrap="none">
            <a:spAutoFit/>
          </a:bodyPr>
          <a:lstStyle/>
          <a:p>
            <a:r>
              <a:rPr lang="en-US" b="1" dirty="0">
                <a:solidFill>
                  <a:srgbClr val="FFC800"/>
                </a:solidFill>
                <a:latin typeface="+mn-lt"/>
                <a:ea typeface="Adobe Heiti Std R" panose="020B0400000000000000" pitchFamily="34" charset="-128"/>
              </a:rPr>
              <a:t>Behavioral</a:t>
            </a:r>
            <a:endParaRPr lang="fa-IR" dirty="0">
              <a:solidFill>
                <a:srgbClr val="FFC800"/>
              </a:solidFill>
              <a:latin typeface="+mn-lt"/>
              <a:ea typeface="Adobe Heiti Std R" panose="020B0400000000000000" pitchFamily="34" charset="-128"/>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09" y="2232808"/>
            <a:ext cx="304986" cy="39632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09" y="1021341"/>
            <a:ext cx="304986" cy="396328"/>
          </a:xfrm>
          <a:prstGeom prst="rect">
            <a:avLst/>
          </a:prstGeom>
        </p:spPr>
      </p:pic>
    </p:spTree>
    <p:extLst>
      <p:ext uri="{BB962C8B-B14F-4D97-AF65-F5344CB8AC3E}">
        <p14:creationId xmlns:p14="http://schemas.microsoft.com/office/powerpoint/2010/main" val="42168989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79024" y="0"/>
            <a:ext cx="6750586" cy="705080"/>
          </a:xfrm>
          <a:prstGeom prst="rect">
            <a:avLst/>
          </a:prstGeom>
        </p:spPr>
        <p:txBody>
          <a:bodyPr spcFirstLastPara="1" wrap="square" lIns="91425" tIns="91425" rIns="91425" bIns="91425" anchor="b" anchorCtr="0">
            <a:noAutofit/>
          </a:bodyPr>
          <a:lstStyle/>
          <a:p>
            <a:pPr lvl="0"/>
            <a:r>
              <a:rPr lang="en-US" sz="2800" dirty="0">
                <a:solidFill>
                  <a:srgbClr val="F64646"/>
                </a:solidFill>
              </a:rPr>
              <a:t>The Catalog of Design </a:t>
            </a:r>
            <a:r>
              <a:rPr lang="en-US" sz="2800" dirty="0" smtClean="0">
                <a:solidFill>
                  <a:srgbClr val="F64646"/>
                </a:solidFill>
              </a:rPr>
              <a:t>Patterns</a:t>
            </a:r>
            <a:endParaRPr sz="2800" dirty="0">
              <a:solidFill>
                <a:srgbClr val="F64646"/>
              </a:solidFill>
            </a:endParaRPr>
          </a:p>
        </p:txBody>
      </p:sp>
      <p:sp>
        <p:nvSpPr>
          <p:cNvPr id="778" name="Google Shape;778;p30"/>
          <p:cNvSpPr txBox="1">
            <a:spLocks noGrp="1"/>
          </p:cNvSpPr>
          <p:nvPr>
            <p:ph type="subTitle" idx="4294967295"/>
          </p:nvPr>
        </p:nvSpPr>
        <p:spPr>
          <a:xfrm>
            <a:off x="134957" y="903463"/>
            <a:ext cx="6673468" cy="4175314"/>
          </a:xfrm>
          <a:prstGeom prst="rect">
            <a:avLst/>
          </a:prstGeom>
        </p:spPr>
        <p:txBody>
          <a:bodyPr spcFirstLastPara="1" wrap="square" lIns="91425" tIns="91425" rIns="91425" bIns="91425" anchor="t" anchorCtr="0">
            <a:noAutofit/>
          </a:bodyPr>
          <a:lstStyle/>
          <a:p>
            <a:pPr marL="342900" indent="-342900">
              <a:spcAft>
                <a:spcPts val="600"/>
              </a:spcAft>
            </a:pPr>
            <a:r>
              <a:rPr lang="en-US" sz="2000" dirty="0" smtClean="0"/>
              <a:t>Strategy</a:t>
            </a:r>
            <a:endParaRPr lang="en-US" sz="2000" dirty="0"/>
          </a:p>
          <a:p>
            <a:pPr marL="457200" lvl="1" indent="0">
              <a:buNone/>
            </a:pPr>
            <a:r>
              <a:rPr lang="en-US" sz="1400" dirty="0"/>
              <a:t>Define a family of algorithms, encapsulate each one, and make them interchangeable. </a:t>
            </a:r>
            <a:r>
              <a:rPr lang="en-US" sz="1400" dirty="0" smtClean="0"/>
              <a:t>Strategy lets the </a:t>
            </a:r>
            <a:r>
              <a:rPr lang="en-US" sz="1400" dirty="0"/>
              <a:t>algorithm vary independently from </a:t>
            </a:r>
            <a:r>
              <a:rPr lang="en-US" sz="1400" dirty="0" smtClean="0"/>
              <a:t>clients that </a:t>
            </a:r>
            <a:r>
              <a:rPr lang="en-US" sz="1400" dirty="0"/>
              <a:t>use it.</a:t>
            </a:r>
          </a:p>
          <a:p>
            <a:pPr marL="342900" indent="-342900">
              <a:lnSpc>
                <a:spcPct val="150000"/>
              </a:lnSpc>
              <a:spcAft>
                <a:spcPts val="600"/>
              </a:spcAft>
            </a:pPr>
            <a:r>
              <a:rPr lang="en-US" sz="2000" dirty="0" smtClean="0"/>
              <a:t>Visitor</a:t>
            </a:r>
            <a:endParaRPr lang="en-US" sz="2000" dirty="0"/>
          </a:p>
          <a:p>
            <a:pPr marL="457200" lvl="1" indent="0">
              <a:spcAft>
                <a:spcPts val="600"/>
              </a:spcAft>
              <a:buNone/>
            </a:pPr>
            <a:r>
              <a:rPr lang="en-US" sz="1400" dirty="0"/>
              <a:t>Represent an operation to be performed on the elements of an object structure. </a:t>
            </a:r>
            <a:r>
              <a:rPr lang="en-US" sz="1400" dirty="0" smtClean="0"/>
              <a:t>Visitor lets </a:t>
            </a:r>
            <a:r>
              <a:rPr lang="en-US" sz="1400" dirty="0"/>
              <a:t>you define a new operation without changing the classes of the elements on which it operates.</a:t>
            </a:r>
            <a:endParaRPr lang="en-US" sz="2000" dirty="0" smtClean="0"/>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Rectangle 1"/>
          <p:cNvSpPr/>
          <p:nvPr/>
        </p:nvSpPr>
        <p:spPr>
          <a:xfrm>
            <a:off x="278175" y="652272"/>
            <a:ext cx="1099981" cy="307777"/>
          </a:xfrm>
          <a:prstGeom prst="rect">
            <a:avLst/>
          </a:prstGeom>
          <a:solidFill>
            <a:srgbClr val="F64646"/>
          </a:solidFill>
        </p:spPr>
        <p:txBody>
          <a:bodyPr wrap="none">
            <a:spAutoFit/>
          </a:bodyPr>
          <a:lstStyle/>
          <a:p>
            <a:r>
              <a:rPr lang="en-US" b="1" dirty="0">
                <a:solidFill>
                  <a:srgbClr val="FFC800"/>
                </a:solidFill>
                <a:latin typeface="+mn-lt"/>
                <a:ea typeface="Adobe Heiti Std R" panose="020B0400000000000000" pitchFamily="34" charset="-128"/>
              </a:rPr>
              <a:t>Behavioral</a:t>
            </a:r>
            <a:endParaRPr lang="fa-IR" dirty="0">
              <a:solidFill>
                <a:srgbClr val="FFC800"/>
              </a:solidFill>
              <a:latin typeface="+mn-lt"/>
              <a:ea typeface="Adobe Heiti Std R" panose="020B0400000000000000" pitchFamily="34" charset="-128"/>
            </a:endParaRPr>
          </a:p>
        </p:txBody>
      </p:sp>
    </p:spTree>
    <p:extLst>
      <p:ext uri="{BB962C8B-B14F-4D97-AF65-F5344CB8AC3E}">
        <p14:creationId xmlns:p14="http://schemas.microsoft.com/office/powerpoint/2010/main" val="2514070886"/>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16"/>
          <p:cNvSpPr txBox="1">
            <a:spLocks noGrp="1"/>
          </p:cNvSpPr>
          <p:nvPr>
            <p:ph type="ctrTitle" idx="4294967295"/>
          </p:nvPr>
        </p:nvSpPr>
        <p:spPr>
          <a:xfrm>
            <a:off x="486103" y="493388"/>
            <a:ext cx="3954900" cy="95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rgbClr val="F64646"/>
                </a:solidFill>
              </a:rPr>
              <a:t>Hello!</a:t>
            </a:r>
            <a:endParaRPr sz="6000" dirty="0">
              <a:solidFill>
                <a:srgbClr val="F64646"/>
              </a:solidFill>
            </a:endParaRPr>
          </a:p>
        </p:txBody>
      </p:sp>
      <p:sp>
        <p:nvSpPr>
          <p:cNvPr id="642" name="Google Shape;642;p16"/>
          <p:cNvSpPr txBox="1">
            <a:spLocks noGrp="1"/>
          </p:cNvSpPr>
          <p:nvPr>
            <p:ph type="subTitle" idx="4294967295"/>
          </p:nvPr>
        </p:nvSpPr>
        <p:spPr>
          <a:xfrm>
            <a:off x="969580" y="1667814"/>
            <a:ext cx="3954900" cy="52836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smtClean="0">
                <a:latin typeface="Montserrat"/>
                <a:ea typeface="Montserrat"/>
                <a:cs typeface="Montserrat"/>
                <a:sym typeface="Montserrat"/>
              </a:rPr>
              <a:t>Parsa </a:t>
            </a:r>
            <a:r>
              <a:rPr lang="en-US" sz="1800" b="1" dirty="0" err="1" smtClean="0">
                <a:latin typeface="Montserrat"/>
                <a:ea typeface="Montserrat"/>
                <a:cs typeface="Montserrat"/>
                <a:sym typeface="Montserrat"/>
              </a:rPr>
              <a:t>Abbasi</a:t>
            </a:r>
            <a:endParaRPr sz="1800" b="1" dirty="0">
              <a:latin typeface="Montserrat"/>
              <a:ea typeface="Montserrat"/>
              <a:cs typeface="Montserrat"/>
              <a:sym typeface="Montserrat"/>
            </a:endParaRPr>
          </a:p>
        </p:txBody>
      </p:sp>
      <p:sp>
        <p:nvSpPr>
          <p:cNvPr id="643" name="Google Shape;643;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a:t>
            </a:fld>
            <a:endParaRPr>
              <a:solidFill>
                <a:schemeClr val="lt1"/>
              </a:solidFill>
            </a:endParaRPr>
          </a:p>
        </p:txBody>
      </p:sp>
      <p:sp>
        <p:nvSpPr>
          <p:cNvPr id="10" name="Google Shape;642;p16"/>
          <p:cNvSpPr txBox="1">
            <a:spLocks/>
          </p:cNvSpPr>
          <p:nvPr/>
        </p:nvSpPr>
        <p:spPr>
          <a:xfrm>
            <a:off x="1602468" y="2196181"/>
            <a:ext cx="2718047" cy="3683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0" indent="0">
              <a:buFont typeface="Montserrat Light"/>
              <a:buNone/>
            </a:pPr>
            <a:r>
              <a:rPr lang="en-US" sz="1200" i="1" dirty="0" smtClean="0">
                <a:latin typeface="Montserrat"/>
                <a:ea typeface="Montserrat"/>
                <a:cs typeface="Montserrat"/>
                <a:sym typeface="Montserrat"/>
              </a:rPr>
              <a:t>parsa.abassi1996@gmail.com</a:t>
            </a:r>
            <a:endParaRPr lang="en-US" sz="1200" i="1" dirty="0">
              <a:latin typeface="Montserrat"/>
              <a:ea typeface="Montserrat"/>
              <a:cs typeface="Montserrat"/>
              <a:sym typeface="Montserra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544" y="2308144"/>
            <a:ext cx="303434" cy="30343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9034" y="2691117"/>
            <a:ext cx="318523" cy="318523"/>
          </a:xfrm>
          <a:prstGeom prst="rect">
            <a:avLst/>
          </a:prstGeom>
        </p:spPr>
      </p:pic>
      <p:sp>
        <p:nvSpPr>
          <p:cNvPr id="13" name="Google Shape;642;p16"/>
          <p:cNvSpPr txBox="1">
            <a:spLocks/>
          </p:cNvSpPr>
          <p:nvPr/>
        </p:nvSpPr>
        <p:spPr>
          <a:xfrm>
            <a:off x="1588005" y="2596901"/>
            <a:ext cx="3908905" cy="3683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0" indent="0">
              <a:buNone/>
            </a:pPr>
            <a:r>
              <a:rPr lang="en-US" sz="1200" i="1" dirty="0">
                <a:latin typeface="Montserrat"/>
                <a:ea typeface="Montserrat"/>
                <a:cs typeface="Montserrat"/>
                <a:sym typeface="Montserrat"/>
              </a:rPr>
              <a:t>https://www.linkedin.com/in/parsa-abbasi/</a:t>
            </a:r>
          </a:p>
        </p:txBody>
      </p:sp>
      <p:sp>
        <p:nvSpPr>
          <p:cNvPr id="14" name="Google Shape;642;p16"/>
          <p:cNvSpPr txBox="1">
            <a:spLocks/>
          </p:cNvSpPr>
          <p:nvPr/>
        </p:nvSpPr>
        <p:spPr>
          <a:xfrm>
            <a:off x="969580" y="3245423"/>
            <a:ext cx="3954900" cy="5283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0" indent="0">
              <a:buFont typeface="Montserrat Light"/>
              <a:buNone/>
            </a:pPr>
            <a:r>
              <a:rPr lang="en-US" sz="1800" b="1" dirty="0" smtClean="0">
                <a:latin typeface="Montserrat"/>
                <a:ea typeface="Montserrat"/>
                <a:cs typeface="Montserrat"/>
                <a:sym typeface="Montserrat"/>
              </a:rPr>
              <a:t>Mehran </a:t>
            </a:r>
            <a:r>
              <a:rPr lang="en-US" sz="1800" b="1" dirty="0" err="1" smtClean="0">
                <a:latin typeface="Montserrat"/>
                <a:ea typeface="Montserrat"/>
                <a:cs typeface="Montserrat"/>
                <a:sym typeface="Montserrat"/>
              </a:rPr>
              <a:t>Rafiee</a:t>
            </a:r>
            <a:endParaRPr lang="en-US" sz="1800" b="1" dirty="0">
              <a:latin typeface="Montserrat"/>
              <a:ea typeface="Montserrat"/>
              <a:cs typeface="Montserrat"/>
              <a:sym typeface="Montserrat"/>
            </a:endParaRPr>
          </a:p>
        </p:txBody>
      </p:sp>
      <p:sp>
        <p:nvSpPr>
          <p:cNvPr id="15" name="Google Shape;642;p16"/>
          <p:cNvSpPr txBox="1">
            <a:spLocks/>
          </p:cNvSpPr>
          <p:nvPr/>
        </p:nvSpPr>
        <p:spPr>
          <a:xfrm>
            <a:off x="1602468" y="3773790"/>
            <a:ext cx="2718047" cy="3683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0" indent="0">
              <a:buNone/>
            </a:pPr>
            <a:r>
              <a:rPr lang="en-US" sz="1200" i="1" dirty="0">
                <a:latin typeface="Montserrat"/>
                <a:ea typeface="Montserrat"/>
                <a:cs typeface="Montserrat"/>
                <a:sym typeface="Montserrat"/>
              </a:rPr>
              <a:t>mehranrafiee5@gmail.com</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544" y="3885753"/>
            <a:ext cx="303434" cy="303434"/>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9034" y="4268726"/>
            <a:ext cx="318523" cy="318523"/>
          </a:xfrm>
          <a:prstGeom prst="rect">
            <a:avLst/>
          </a:prstGeom>
        </p:spPr>
      </p:pic>
      <p:sp>
        <p:nvSpPr>
          <p:cNvPr id="18" name="Google Shape;642;p16"/>
          <p:cNvSpPr txBox="1">
            <a:spLocks/>
          </p:cNvSpPr>
          <p:nvPr/>
        </p:nvSpPr>
        <p:spPr>
          <a:xfrm>
            <a:off x="1588005" y="4174510"/>
            <a:ext cx="3908905" cy="3683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0" indent="0">
              <a:buNone/>
            </a:pPr>
            <a:r>
              <a:rPr lang="en-US" sz="1200" i="1" dirty="0">
                <a:latin typeface="Montserrat"/>
                <a:ea typeface="Montserrat"/>
                <a:cs typeface="Montserrat"/>
                <a:sym typeface="Montserrat"/>
              </a:rPr>
              <a:t>https://www.linkedin.com/in/mehranrafiee97/</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284" y="4268726"/>
            <a:ext cx="717638" cy="788612"/>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17"/>
          <p:cNvSpPr txBox="1">
            <a:spLocks noGrp="1"/>
          </p:cNvSpPr>
          <p:nvPr>
            <p:ph type="ctrTitle"/>
          </p:nvPr>
        </p:nvSpPr>
        <p:spPr>
          <a:xfrm>
            <a:off x="685800" y="1957009"/>
            <a:ext cx="4252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E8062F"/>
                </a:solidFill>
              </a:rPr>
              <a:t>1.</a:t>
            </a:r>
            <a:endParaRPr dirty="0" smtClean="0">
              <a:solidFill>
                <a:srgbClr val="E8062F"/>
              </a:solidFill>
            </a:endParaRPr>
          </a:p>
          <a:p>
            <a:pPr marL="0" lvl="0" indent="0" algn="l" rtl="0">
              <a:spcBef>
                <a:spcPts val="0"/>
              </a:spcBef>
              <a:spcAft>
                <a:spcPts val="0"/>
              </a:spcAft>
              <a:buNone/>
            </a:pPr>
            <a:r>
              <a:rPr lang="en" dirty="0" smtClean="0"/>
              <a:t>Memento</a:t>
            </a:r>
            <a:endParaRPr dirty="0"/>
          </a:p>
        </p:txBody>
      </p:sp>
    </p:spTree>
    <p:extLst>
      <p:ext uri="{BB962C8B-B14F-4D97-AF65-F5344CB8AC3E}">
        <p14:creationId xmlns:p14="http://schemas.microsoft.com/office/powerpoint/2010/main" val="14873389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21"/>
          <p:cNvSpPr txBox="1">
            <a:spLocks noGrp="1"/>
          </p:cNvSpPr>
          <p:nvPr>
            <p:ph type="body" idx="1"/>
          </p:nvPr>
        </p:nvSpPr>
        <p:spPr>
          <a:xfrm>
            <a:off x="3176337" y="1881028"/>
            <a:ext cx="3356683" cy="1149558"/>
          </a:xfrm>
          <a:prstGeom prst="rect">
            <a:avLst/>
          </a:prstGeom>
        </p:spPr>
        <p:txBody>
          <a:bodyPr spcFirstLastPara="1" wrap="square" lIns="91425" tIns="91425" rIns="91425" bIns="91425" anchor="t" anchorCtr="0">
            <a:noAutofit/>
          </a:bodyPr>
          <a:lstStyle/>
          <a:p>
            <a:pPr marL="0" lvl="0" indent="0">
              <a:buNone/>
            </a:pPr>
            <a:r>
              <a:rPr lang="en-US" sz="1600" dirty="0" smtClean="0"/>
              <a:t>Directed by Christopher Nolan</a:t>
            </a:r>
          </a:p>
        </p:txBody>
      </p:sp>
      <p:sp>
        <p:nvSpPr>
          <p:cNvPr id="689" name="Google Shape;689;p21"/>
          <p:cNvSpPr txBox="1">
            <a:spLocks noGrp="1"/>
          </p:cNvSpPr>
          <p:nvPr>
            <p:ph type="title"/>
          </p:nvPr>
        </p:nvSpPr>
        <p:spPr>
          <a:xfrm>
            <a:off x="227490" y="2289183"/>
            <a:ext cx="2258458" cy="668100"/>
          </a:xfrm>
          <a:prstGeom prst="rect">
            <a:avLst/>
          </a:prstGeom>
        </p:spPr>
        <p:txBody>
          <a:bodyPr spcFirstLastPara="1" wrap="square" lIns="91425" tIns="91425" rIns="91425" bIns="91425" anchor="b" anchorCtr="0">
            <a:noAutofit/>
          </a:bodyPr>
          <a:lstStyle/>
          <a:p>
            <a:pPr lvl="0"/>
            <a:r>
              <a:rPr lang="en-US" dirty="0" smtClean="0">
                <a:solidFill>
                  <a:srgbClr val="E8062F"/>
                </a:solidFill>
              </a:rPr>
              <a:t>Definition</a:t>
            </a:r>
            <a:endParaRPr dirty="0">
              <a:solidFill>
                <a:srgbClr val="E8062F"/>
              </a:solidFill>
            </a:endParaRPr>
          </a:p>
        </p:txBody>
      </p:sp>
      <p:sp>
        <p:nvSpPr>
          <p:cNvPr id="691" name="Google Shape;691;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3020" y="260951"/>
            <a:ext cx="2298114" cy="3374616"/>
          </a:xfrm>
          <a:prstGeom prst="rect">
            <a:avLst/>
          </a:prstGeom>
          <a:ln>
            <a:noFill/>
          </a:ln>
          <a:effectLst>
            <a:outerShdw blurRad="292100" dist="139700" dir="2700000" algn="tl" rotWithShape="0">
              <a:srgbClr val="333333">
                <a:alpha val="65000"/>
              </a:srgbClr>
            </a:outerShdw>
          </a:effectLst>
        </p:spPr>
      </p:pic>
      <p:sp>
        <p:nvSpPr>
          <p:cNvPr id="10" name="Google Shape;689;p21"/>
          <p:cNvSpPr txBox="1">
            <a:spLocks/>
          </p:cNvSpPr>
          <p:nvPr/>
        </p:nvSpPr>
        <p:spPr>
          <a:xfrm>
            <a:off x="3433210" y="1343762"/>
            <a:ext cx="2974572" cy="66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22222"/>
              </a:buClr>
              <a:buSzPts val="2400"/>
              <a:buFont typeface="Montserrat"/>
              <a:buNone/>
              <a:defRPr sz="2400" b="1" i="0" u="none" strike="noStrike" cap="none">
                <a:solidFill>
                  <a:srgbClr val="222222"/>
                </a:solidFill>
                <a:latin typeface="Montserrat"/>
                <a:ea typeface="Montserrat"/>
                <a:cs typeface="Montserrat"/>
                <a:sym typeface="Montserrat"/>
              </a:defRPr>
            </a:lvl1pPr>
            <a:lvl2pPr marR="0" lvl="1"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9pPr>
          </a:lstStyle>
          <a:p>
            <a:r>
              <a:rPr lang="en-US" dirty="0">
                <a:solidFill>
                  <a:srgbClr val="E8062F"/>
                </a:solidFill>
              </a:rPr>
              <a:t>Memento (2000)</a:t>
            </a:r>
          </a:p>
        </p:txBody>
      </p:sp>
      <p:sp>
        <p:nvSpPr>
          <p:cNvPr id="11" name="Google Shape;688;p21"/>
          <p:cNvSpPr txBox="1">
            <a:spLocks noGrp="1"/>
          </p:cNvSpPr>
          <p:nvPr>
            <p:ph type="body" idx="1"/>
          </p:nvPr>
        </p:nvSpPr>
        <p:spPr>
          <a:xfrm>
            <a:off x="227490" y="2864536"/>
            <a:ext cx="5968773" cy="1149558"/>
          </a:xfrm>
          <a:prstGeom prst="rect">
            <a:avLst/>
          </a:prstGeom>
        </p:spPr>
        <p:txBody>
          <a:bodyPr spcFirstLastPara="1" wrap="square" lIns="91425" tIns="91425" rIns="91425" bIns="91425" anchor="t" anchorCtr="0">
            <a:noAutofit/>
          </a:bodyPr>
          <a:lstStyle/>
          <a:p>
            <a:pPr marL="0" lvl="0" indent="0">
              <a:buNone/>
            </a:pPr>
            <a:r>
              <a:rPr lang="en-US" dirty="0" smtClean="0"/>
              <a:t>An </a:t>
            </a:r>
            <a:r>
              <a:rPr lang="en-US" dirty="0"/>
              <a:t>object kept as a reminder of a person or event</a:t>
            </a:r>
            <a:r>
              <a:rPr lang="en-US" dirty="0" smtClean="0"/>
              <a:t>.</a:t>
            </a:r>
          </a:p>
          <a:p>
            <a:pPr marL="0" lvl="0" indent="0" algn="r">
              <a:buNone/>
            </a:pPr>
            <a:r>
              <a:rPr lang="en-US" sz="1200" dirty="0" smtClean="0"/>
              <a:t>- Oxford Online Dictionary</a:t>
            </a:r>
            <a:endParaRPr sz="1200" dirty="0"/>
          </a:p>
        </p:txBody>
      </p:sp>
      <p:sp>
        <p:nvSpPr>
          <p:cNvPr id="12" name="TextBox 11"/>
          <p:cNvSpPr txBox="1"/>
          <p:nvPr/>
        </p:nvSpPr>
        <p:spPr>
          <a:xfrm>
            <a:off x="4638101" y="229478"/>
            <a:ext cx="2062477" cy="261610"/>
          </a:xfrm>
          <a:prstGeom prst="rect">
            <a:avLst/>
          </a:prstGeom>
          <a:noFill/>
        </p:spPr>
        <p:txBody>
          <a:bodyPr wrap="square" rtlCol="1">
            <a:spAutoFit/>
          </a:bodyPr>
          <a:lstStyle/>
          <a:p>
            <a:r>
              <a:rPr lang="en-US" sz="1100" dirty="0">
                <a:latin typeface="Montserrat" panose="020B0604020202020204" charset="0"/>
              </a:rPr>
              <a:t>Image attribution: </a:t>
            </a:r>
            <a:r>
              <a:rPr lang="en-US" sz="1100" dirty="0" smtClean="0">
                <a:latin typeface="Montserrat" panose="020B0604020202020204" charset="0"/>
                <a:hlinkClick r:id="rId4"/>
              </a:rPr>
              <a:t>IMDB</a:t>
            </a:r>
            <a:endParaRPr lang="fa-IR" sz="1100" dirty="0">
              <a:latin typeface="Montserrat" panose="020B0604020202020204" charset="0"/>
            </a:endParaRPr>
          </a:p>
        </p:txBody>
      </p:sp>
      <p:sp>
        <p:nvSpPr>
          <p:cNvPr id="13" name="Google Shape;688;p21"/>
          <p:cNvSpPr txBox="1">
            <a:spLocks noGrp="1"/>
          </p:cNvSpPr>
          <p:nvPr>
            <p:ph type="body" idx="1"/>
          </p:nvPr>
        </p:nvSpPr>
        <p:spPr>
          <a:xfrm>
            <a:off x="1147269" y="3809957"/>
            <a:ext cx="4129213" cy="957513"/>
          </a:xfrm>
          <a:prstGeom prst="rect">
            <a:avLst/>
          </a:prstGeom>
          <a:solidFill>
            <a:srgbClr val="FFC800"/>
          </a:solidFill>
        </p:spPr>
        <p:txBody>
          <a:bodyPr spcFirstLastPara="1" wrap="square" lIns="91425" tIns="91425" rIns="91425" bIns="91425" anchor="t" anchorCtr="0">
            <a:noAutofit/>
          </a:bodyPr>
          <a:lstStyle/>
          <a:p>
            <a:pPr marL="0" lvl="0" indent="0" algn="ctr">
              <a:buNone/>
            </a:pPr>
            <a:r>
              <a:rPr lang="en-US" sz="2000" b="1" dirty="0" smtClean="0"/>
              <a:t>Restore</a:t>
            </a:r>
            <a:r>
              <a:rPr lang="en-US" sz="2000" dirty="0" smtClean="0"/>
              <a:t> an object</a:t>
            </a:r>
          </a:p>
          <a:p>
            <a:pPr marL="0" lvl="0" indent="0" algn="ctr">
              <a:buNone/>
            </a:pPr>
            <a:r>
              <a:rPr lang="en-US" sz="2000" dirty="0" smtClean="0"/>
              <a:t>To its </a:t>
            </a:r>
            <a:r>
              <a:rPr lang="en-US" sz="2000" b="1" dirty="0" smtClean="0"/>
              <a:t>previous state</a:t>
            </a:r>
            <a:r>
              <a:rPr lang="en-US" sz="2000" dirty="0" smtClean="0"/>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par>
                                <p:cTn id="11" presetID="3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88">
                                            <p:txEl>
                                              <p:pRg st="0" end="0"/>
                                            </p:txEl>
                                          </p:spTgt>
                                        </p:tgtEl>
                                        <p:attrNameLst>
                                          <p:attrName>style.visibility</p:attrName>
                                        </p:attrNameLst>
                                      </p:cBhvr>
                                      <p:to>
                                        <p:strVal val="visible"/>
                                      </p:to>
                                    </p:set>
                                    <p:anim calcmode="lin" valueType="num">
                                      <p:cBhvr>
                                        <p:cTn id="25" dur="1000" fill="hold"/>
                                        <p:tgtEl>
                                          <p:spTgt spid="688">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688">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688">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6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 grpId="0" build="p"/>
      <p:bldP spid="10"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0"/>
          <p:cNvSpPr txBox="1">
            <a:spLocks noGrp="1"/>
          </p:cNvSpPr>
          <p:nvPr>
            <p:ph type="ctrTitle" idx="4294967295"/>
          </p:nvPr>
        </p:nvSpPr>
        <p:spPr>
          <a:xfrm>
            <a:off x="186885" y="139053"/>
            <a:ext cx="7447803" cy="555010"/>
          </a:xfrm>
          <a:prstGeom prst="rect">
            <a:avLst/>
          </a:prstGeom>
        </p:spPr>
        <p:txBody>
          <a:bodyPr spcFirstLastPara="1" wrap="square" lIns="91425" tIns="91425" rIns="91425" bIns="91425" anchor="b" anchorCtr="0">
            <a:noAutofit/>
          </a:bodyPr>
          <a:lstStyle/>
          <a:p>
            <a:pPr lvl="0"/>
            <a:r>
              <a:rPr lang="en-US" sz="2800" dirty="0" smtClean="0">
                <a:solidFill>
                  <a:srgbClr val="FFA400"/>
                </a:solidFill>
              </a:rPr>
              <a:t>Example</a:t>
            </a:r>
            <a:endParaRPr sz="2800" dirty="0">
              <a:solidFill>
                <a:srgbClr val="FFA400"/>
              </a:solidFill>
            </a:endParaRPr>
          </a:p>
        </p:txBody>
      </p:sp>
      <p:sp>
        <p:nvSpPr>
          <p:cNvPr id="683" name="Google Shape;68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22</a:t>
            </a:fld>
            <a:endParaRPr dirty="0">
              <a:solidFill>
                <a:srgbClr val="FFFFFF"/>
              </a:solidFill>
            </a:endParaRPr>
          </a:p>
        </p:txBody>
      </p:sp>
      <p:sp>
        <p:nvSpPr>
          <p:cNvPr id="6" name="Google Shape;669;p20"/>
          <p:cNvSpPr txBox="1">
            <a:spLocks/>
          </p:cNvSpPr>
          <p:nvPr/>
        </p:nvSpPr>
        <p:spPr>
          <a:xfrm>
            <a:off x="1086895" y="2999292"/>
            <a:ext cx="585495" cy="527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0" indent="0">
              <a:lnSpc>
                <a:spcPct val="150000"/>
              </a:lnSpc>
              <a:buNone/>
            </a:pPr>
            <a:r>
              <a:rPr lang="en-US" sz="1600" dirty="0" smtClean="0"/>
              <a:t>(1)</a:t>
            </a:r>
          </a:p>
        </p:txBody>
      </p:sp>
      <p:sp>
        <p:nvSpPr>
          <p:cNvPr id="3" name="Rectangle 2"/>
          <p:cNvSpPr/>
          <p:nvPr/>
        </p:nvSpPr>
        <p:spPr>
          <a:xfrm>
            <a:off x="757990" y="1212570"/>
            <a:ext cx="1046747" cy="421106"/>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fa-IR"/>
          </a:p>
        </p:txBody>
      </p:sp>
      <p:sp>
        <p:nvSpPr>
          <p:cNvPr id="12" name="Rectangle 11"/>
          <p:cNvSpPr/>
          <p:nvPr/>
        </p:nvSpPr>
        <p:spPr>
          <a:xfrm>
            <a:off x="757990" y="2580158"/>
            <a:ext cx="1046747" cy="421106"/>
          </a:xfrm>
          <a:prstGeom prst="rect">
            <a:avLst/>
          </a:prstGeom>
          <a:solidFill>
            <a:srgbClr val="F64646"/>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fa-IR"/>
          </a:p>
        </p:txBody>
      </p:sp>
      <p:cxnSp>
        <p:nvCxnSpPr>
          <p:cNvPr id="8" name="Straight Connector 7"/>
          <p:cNvCxnSpPr>
            <a:stCxn id="3" idx="2"/>
            <a:endCxn id="12" idx="0"/>
          </p:cNvCxnSpPr>
          <p:nvPr/>
        </p:nvCxnSpPr>
        <p:spPr>
          <a:xfrm>
            <a:off x="1281364" y="1633676"/>
            <a:ext cx="0" cy="946482"/>
          </a:xfrm>
          <a:prstGeom prst="line">
            <a:avLst/>
          </a:prstGeom>
        </p:spPr>
        <p:style>
          <a:lnRef idx="2">
            <a:schemeClr val="accent2"/>
          </a:lnRef>
          <a:fillRef idx="0">
            <a:schemeClr val="accent2"/>
          </a:fillRef>
          <a:effectRef idx="1">
            <a:schemeClr val="accent2"/>
          </a:effectRef>
          <a:fontRef idx="minor">
            <a:schemeClr val="tx1"/>
          </a:fontRef>
        </p:style>
      </p:cxnSp>
      <p:sp>
        <p:nvSpPr>
          <p:cNvPr id="17" name="Rectangle 16"/>
          <p:cNvSpPr/>
          <p:nvPr/>
        </p:nvSpPr>
        <p:spPr>
          <a:xfrm>
            <a:off x="3270626" y="1123229"/>
            <a:ext cx="1046747" cy="421106"/>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fa-IR"/>
          </a:p>
        </p:txBody>
      </p:sp>
      <p:sp>
        <p:nvSpPr>
          <p:cNvPr id="18" name="Rectangle 17"/>
          <p:cNvSpPr/>
          <p:nvPr/>
        </p:nvSpPr>
        <p:spPr>
          <a:xfrm>
            <a:off x="4798637" y="2579048"/>
            <a:ext cx="1046747" cy="421106"/>
          </a:xfrm>
          <a:prstGeom prst="rect">
            <a:avLst/>
          </a:prstGeom>
          <a:solidFill>
            <a:srgbClr val="F64646"/>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fa-IR"/>
          </a:p>
        </p:txBody>
      </p:sp>
      <p:cxnSp>
        <p:nvCxnSpPr>
          <p:cNvPr id="19" name="Straight Connector 18"/>
          <p:cNvCxnSpPr/>
          <p:nvPr/>
        </p:nvCxnSpPr>
        <p:spPr>
          <a:xfrm>
            <a:off x="4317373" y="1544335"/>
            <a:ext cx="481264" cy="1034713"/>
          </a:xfrm>
          <a:prstGeom prst="line">
            <a:avLst/>
          </a:prstGeom>
        </p:spPr>
        <p:style>
          <a:lnRef idx="2">
            <a:schemeClr val="accent2"/>
          </a:lnRef>
          <a:fillRef idx="0">
            <a:schemeClr val="accent2"/>
          </a:fillRef>
          <a:effectRef idx="1">
            <a:schemeClr val="accent2"/>
          </a:effectRef>
          <a:fontRef idx="minor">
            <a:schemeClr val="tx1"/>
          </a:fontRef>
        </p:style>
      </p:cxnSp>
      <p:sp>
        <p:nvSpPr>
          <p:cNvPr id="23" name="Rectangle 22"/>
          <p:cNvSpPr/>
          <p:nvPr/>
        </p:nvSpPr>
        <p:spPr>
          <a:xfrm>
            <a:off x="7311274" y="1211460"/>
            <a:ext cx="1046747" cy="421106"/>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fa-IR"/>
          </a:p>
        </p:txBody>
      </p:sp>
      <p:sp>
        <p:nvSpPr>
          <p:cNvPr id="24" name="Rectangle 23"/>
          <p:cNvSpPr/>
          <p:nvPr/>
        </p:nvSpPr>
        <p:spPr>
          <a:xfrm>
            <a:off x="7311274" y="2579048"/>
            <a:ext cx="1046747" cy="421106"/>
          </a:xfrm>
          <a:prstGeom prst="rect">
            <a:avLst/>
          </a:prstGeom>
          <a:solidFill>
            <a:srgbClr val="F64646"/>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fa-IR"/>
          </a:p>
        </p:txBody>
      </p:sp>
      <p:cxnSp>
        <p:nvCxnSpPr>
          <p:cNvPr id="25" name="Straight Connector 24"/>
          <p:cNvCxnSpPr/>
          <p:nvPr/>
        </p:nvCxnSpPr>
        <p:spPr>
          <a:xfrm>
            <a:off x="8358021" y="1632566"/>
            <a:ext cx="0" cy="946482"/>
          </a:xfrm>
          <a:prstGeom prst="line">
            <a:avLst/>
          </a:prstGeom>
        </p:spPr>
        <p:style>
          <a:lnRef idx="2">
            <a:schemeClr val="accent2"/>
          </a:lnRef>
          <a:fillRef idx="0">
            <a:schemeClr val="accent2"/>
          </a:fillRef>
          <a:effectRef idx="1">
            <a:schemeClr val="accent2"/>
          </a:effectRef>
          <a:fontRef idx="minor">
            <a:schemeClr val="tx1"/>
          </a:fontRef>
        </p:style>
      </p:cxnSp>
      <p:sp>
        <p:nvSpPr>
          <p:cNvPr id="28" name="Google Shape;669;p20"/>
          <p:cNvSpPr txBox="1">
            <a:spLocks/>
          </p:cNvSpPr>
          <p:nvPr/>
        </p:nvSpPr>
        <p:spPr>
          <a:xfrm>
            <a:off x="4265257" y="2948401"/>
            <a:ext cx="585495" cy="527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0" indent="0">
              <a:lnSpc>
                <a:spcPct val="150000"/>
              </a:lnSpc>
              <a:buNone/>
            </a:pPr>
            <a:r>
              <a:rPr lang="en-US" sz="1600" dirty="0" smtClean="0"/>
              <a:t>(2)</a:t>
            </a:r>
          </a:p>
        </p:txBody>
      </p:sp>
      <p:sp>
        <p:nvSpPr>
          <p:cNvPr id="29" name="Google Shape;669;p20"/>
          <p:cNvSpPr txBox="1">
            <a:spLocks/>
          </p:cNvSpPr>
          <p:nvPr/>
        </p:nvSpPr>
        <p:spPr>
          <a:xfrm>
            <a:off x="7634688" y="2894437"/>
            <a:ext cx="585495" cy="527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0" indent="0">
              <a:lnSpc>
                <a:spcPct val="150000"/>
              </a:lnSpc>
              <a:buNone/>
            </a:pPr>
            <a:r>
              <a:rPr lang="en-US" sz="1600" dirty="0" smtClean="0"/>
              <a:t>(3)</a:t>
            </a:r>
          </a:p>
        </p:txBody>
      </p:sp>
    </p:spTree>
    <p:extLst>
      <p:ext uri="{BB962C8B-B14F-4D97-AF65-F5344CB8AC3E}">
        <p14:creationId xmlns:p14="http://schemas.microsoft.com/office/powerpoint/2010/main" val="1555977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par>
                                <p:cTn id="14" presetID="22" presetClass="entr" presetSubtype="4"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500"/>
                                        <p:tgtEl>
                                          <p:spTgt spid="1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par>
                                <p:cTn id="25" presetID="22" presetClass="entr" presetSubtype="4"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down)">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down)">
                                      <p:cBhvr>
                                        <p:cTn id="38" dur="500"/>
                                        <p:tgtEl>
                                          <p:spTgt spid="24"/>
                                        </p:tgtEl>
                                      </p:cBhvr>
                                    </p:animEffect>
                                  </p:childTnLst>
                                </p:cTn>
                              </p:par>
                              <p:par>
                                <p:cTn id="39" presetID="22" presetClass="entr" presetSubtype="4"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down)">
                                      <p:cBhvr>
                                        <p:cTn id="41" dur="500"/>
                                        <p:tgtEl>
                                          <p:spTgt spid="25"/>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12" grpId="0" animBg="1"/>
      <p:bldP spid="17" grpId="0" animBg="1"/>
      <p:bldP spid="18" grpId="0" animBg="1"/>
      <p:bldP spid="23" grpId="0" animBg="1"/>
      <p:bldP spid="24" grpId="0" animBg="1"/>
      <p:bldP spid="28"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0"/>
          <p:cNvSpPr txBox="1">
            <a:spLocks noGrp="1"/>
          </p:cNvSpPr>
          <p:nvPr>
            <p:ph type="ctrTitle" idx="4294967295"/>
          </p:nvPr>
        </p:nvSpPr>
        <p:spPr>
          <a:xfrm>
            <a:off x="186885" y="139053"/>
            <a:ext cx="7447803" cy="555010"/>
          </a:xfrm>
          <a:prstGeom prst="rect">
            <a:avLst/>
          </a:prstGeom>
        </p:spPr>
        <p:txBody>
          <a:bodyPr spcFirstLastPara="1" wrap="square" lIns="91425" tIns="91425" rIns="91425" bIns="91425" anchor="b" anchorCtr="0">
            <a:noAutofit/>
          </a:bodyPr>
          <a:lstStyle/>
          <a:p>
            <a:pPr lvl="0"/>
            <a:r>
              <a:rPr lang="en-US" sz="2800" dirty="0">
                <a:solidFill>
                  <a:srgbClr val="FFA400"/>
                </a:solidFill>
              </a:rPr>
              <a:t>Implementation</a:t>
            </a:r>
            <a:endParaRPr sz="2800" dirty="0">
              <a:solidFill>
                <a:srgbClr val="FFA400"/>
              </a:solidFill>
            </a:endParaRPr>
          </a:p>
        </p:txBody>
      </p:sp>
      <p:sp>
        <p:nvSpPr>
          <p:cNvPr id="683" name="Google Shape;68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23</a:t>
            </a:fld>
            <a:endParaRPr dirty="0">
              <a:solidFill>
                <a:srgbClr val="FFFFF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783" y="1491413"/>
            <a:ext cx="6873406" cy="2026636"/>
          </a:xfrm>
          <a:prstGeom prst="rect">
            <a:avLst/>
          </a:prstGeom>
        </p:spPr>
      </p:pic>
      <p:sp>
        <p:nvSpPr>
          <p:cNvPr id="669" name="Google Shape;669;p20"/>
          <p:cNvSpPr txBox="1">
            <a:spLocks noGrp="1"/>
          </p:cNvSpPr>
          <p:nvPr>
            <p:ph type="subTitle" idx="4294967295"/>
          </p:nvPr>
        </p:nvSpPr>
        <p:spPr>
          <a:xfrm>
            <a:off x="4110591" y="547684"/>
            <a:ext cx="4769938" cy="583284"/>
          </a:xfrm>
          <a:prstGeom prst="rect">
            <a:avLst/>
          </a:prstGeom>
        </p:spPr>
        <p:txBody>
          <a:bodyPr spcFirstLastPara="1" wrap="square" lIns="91425" tIns="91425" rIns="91425" bIns="91425" anchor="t" anchorCtr="0">
            <a:noAutofit/>
          </a:bodyPr>
          <a:lstStyle/>
          <a:p>
            <a:pPr marL="285750" indent="-285750">
              <a:lnSpc>
                <a:spcPct val="150000"/>
              </a:lnSpc>
            </a:pPr>
            <a:r>
              <a:rPr lang="en-US" sz="1600" dirty="0" smtClean="0"/>
              <a:t>Contains state of an object to be restored.</a:t>
            </a:r>
          </a:p>
        </p:txBody>
      </p:sp>
      <p:sp>
        <p:nvSpPr>
          <p:cNvPr id="6" name="Google Shape;669;p20"/>
          <p:cNvSpPr txBox="1">
            <a:spLocks/>
          </p:cNvSpPr>
          <p:nvPr/>
        </p:nvSpPr>
        <p:spPr>
          <a:xfrm>
            <a:off x="360947" y="547684"/>
            <a:ext cx="2683042" cy="13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285750" indent="-285750">
              <a:lnSpc>
                <a:spcPct val="150000"/>
              </a:lnSpc>
            </a:pPr>
            <a:r>
              <a:rPr lang="en-US" sz="1600" dirty="0" smtClean="0"/>
              <a:t>Creates </a:t>
            </a:r>
            <a:r>
              <a:rPr lang="en-US" sz="1600" dirty="0"/>
              <a:t>and stores states in Memento objects .</a:t>
            </a:r>
            <a:endParaRPr lang="en-US" sz="1600" dirty="0" smtClean="0"/>
          </a:p>
        </p:txBody>
      </p:sp>
      <p:sp>
        <p:nvSpPr>
          <p:cNvPr id="7" name="Google Shape;669;p20"/>
          <p:cNvSpPr txBox="1">
            <a:spLocks/>
          </p:cNvSpPr>
          <p:nvPr/>
        </p:nvSpPr>
        <p:spPr>
          <a:xfrm>
            <a:off x="5978741" y="2312626"/>
            <a:ext cx="2768217" cy="15844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285750" indent="-285750">
              <a:lnSpc>
                <a:spcPct val="150000"/>
              </a:lnSpc>
            </a:pPr>
            <a:r>
              <a:rPr lang="en-US" sz="1600" dirty="0" smtClean="0"/>
              <a:t>Is </a:t>
            </a:r>
            <a:r>
              <a:rPr lang="en-US" sz="1600" dirty="0"/>
              <a:t>responsible to restore object state from Memento</a:t>
            </a:r>
            <a:endParaRPr lang="en-US" sz="1600" dirty="0" smtClean="0"/>
          </a:p>
        </p:txBody>
      </p:sp>
      <p:cxnSp>
        <p:nvCxnSpPr>
          <p:cNvPr id="4" name="Curved Connector 3"/>
          <p:cNvCxnSpPr/>
          <p:nvPr/>
        </p:nvCxnSpPr>
        <p:spPr>
          <a:xfrm rot="16200000" flipV="1">
            <a:off x="5029202" y="1215192"/>
            <a:ext cx="625642" cy="288755"/>
          </a:xfrm>
          <a:prstGeom prst="curvedConnector3">
            <a:avLst>
              <a:gd name="adj1" fmla="val 50000"/>
            </a:avLst>
          </a:prstGeom>
          <a:ln>
            <a:solidFill>
              <a:srgbClr val="F64646"/>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0" name="Curved Connector 9"/>
          <p:cNvCxnSpPr/>
          <p:nvPr/>
        </p:nvCxnSpPr>
        <p:spPr>
          <a:xfrm rot="10800000">
            <a:off x="2803358" y="1239254"/>
            <a:ext cx="637676" cy="433137"/>
          </a:xfrm>
          <a:prstGeom prst="curvedConnector3">
            <a:avLst>
              <a:gd name="adj1" fmla="val 50000"/>
            </a:avLst>
          </a:prstGeom>
          <a:ln>
            <a:solidFill>
              <a:srgbClr val="F64646"/>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6" name="Curved Connector 15"/>
          <p:cNvCxnSpPr/>
          <p:nvPr/>
        </p:nvCxnSpPr>
        <p:spPr>
          <a:xfrm rot="5400000">
            <a:off x="7123209" y="2130104"/>
            <a:ext cx="624615" cy="144378"/>
          </a:xfrm>
          <a:prstGeom prst="curvedConnector3">
            <a:avLst>
              <a:gd name="adj1" fmla="val 50000"/>
            </a:avLst>
          </a:prstGeom>
          <a:ln>
            <a:solidFill>
              <a:srgbClr val="F64646"/>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584275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9">
                                            <p:txEl>
                                              <p:pRg st="0" end="0"/>
                                            </p:txEl>
                                          </p:spTgt>
                                        </p:tgtEl>
                                        <p:attrNameLst>
                                          <p:attrName>style.visibility</p:attrName>
                                        </p:attrNameLst>
                                      </p:cBhvr>
                                      <p:to>
                                        <p:strVal val="visible"/>
                                      </p:to>
                                    </p:set>
                                    <p:anim calcmode="lin" valueType="num">
                                      <p:cBhvr>
                                        <p:cTn id="12" dur="500" fill="hold"/>
                                        <p:tgtEl>
                                          <p:spTgt spid="669">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669">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66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 grpId="0" build="p"/>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66992" y="0"/>
            <a:ext cx="6750586" cy="705080"/>
          </a:xfrm>
          <a:prstGeom prst="rect">
            <a:avLst/>
          </a:prstGeom>
        </p:spPr>
        <p:txBody>
          <a:bodyPr spcFirstLastPara="1" wrap="square" lIns="91425" tIns="91425" rIns="91425" bIns="91425" anchor="b" anchorCtr="0">
            <a:noAutofit/>
          </a:bodyPr>
          <a:lstStyle/>
          <a:p>
            <a:pPr lvl="0"/>
            <a:r>
              <a:rPr lang="en-US" sz="2800" dirty="0" smtClean="0">
                <a:solidFill>
                  <a:srgbClr val="F64646"/>
                </a:solidFill>
              </a:rPr>
              <a:t>Code</a:t>
            </a:r>
            <a:endParaRPr sz="2800" dirty="0">
              <a:solidFill>
                <a:srgbClr val="F64646"/>
              </a:solidFill>
            </a:endParaRPr>
          </a:p>
        </p:txBody>
      </p:sp>
      <p:sp>
        <p:nvSpPr>
          <p:cNvPr id="778" name="Google Shape;778;p30"/>
          <p:cNvSpPr txBox="1">
            <a:spLocks noGrp="1"/>
          </p:cNvSpPr>
          <p:nvPr>
            <p:ph type="subTitle" idx="4294967295"/>
          </p:nvPr>
        </p:nvSpPr>
        <p:spPr>
          <a:xfrm>
            <a:off x="770890" y="1237036"/>
            <a:ext cx="6158720" cy="3721425"/>
          </a:xfrm>
          <a:prstGeom prst="rect">
            <a:avLst/>
          </a:prstGeom>
        </p:spPr>
        <p:txBody>
          <a:bodyPr spcFirstLastPara="1" wrap="square" lIns="91425" tIns="91425" rIns="91425" bIns="91425" anchor="t" anchorCtr="0">
            <a:noAutofit/>
          </a:bodyPr>
          <a:lstStyle/>
          <a:p>
            <a:pPr marL="0" indent="0">
              <a:spcBef>
                <a:spcPts val="0"/>
              </a:spcBef>
              <a:buNone/>
            </a:pPr>
            <a:r>
              <a:rPr lang="en-US" sz="2000" dirty="0" smtClean="0">
                <a:latin typeface="Consolas" panose="020B0609020204030204" pitchFamily="49" charset="0"/>
              </a:rPr>
              <a:t>public class Memento {</a:t>
            </a:r>
          </a:p>
          <a:p>
            <a:pPr marL="0" indent="0">
              <a:spcBef>
                <a:spcPts val="0"/>
              </a:spcBef>
              <a:buNone/>
            </a:pPr>
            <a:r>
              <a:rPr lang="en-US" sz="2000" dirty="0" smtClean="0">
                <a:latin typeface="Consolas" panose="020B0609020204030204" pitchFamily="49" charset="0"/>
              </a:rPr>
              <a:t>   private String state;</a:t>
            </a:r>
          </a:p>
          <a:p>
            <a:pPr marL="0" indent="0">
              <a:spcBef>
                <a:spcPts val="0"/>
              </a:spcBef>
              <a:buNone/>
            </a:pP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   public Memento(String state){</a:t>
            </a:r>
          </a:p>
          <a:p>
            <a:pPr marL="0" indent="0">
              <a:spcBef>
                <a:spcPts val="0"/>
              </a:spcBef>
              <a:buNone/>
            </a:pPr>
            <a:r>
              <a:rPr lang="en-US" sz="2000" dirty="0">
                <a:latin typeface="Consolas" panose="020B0609020204030204" pitchFamily="49" charset="0"/>
              </a:rPr>
              <a:t>      </a:t>
            </a:r>
            <a:r>
              <a:rPr lang="en-US" sz="2000" dirty="0" err="1">
                <a:latin typeface="Consolas" panose="020B0609020204030204" pitchFamily="49" charset="0"/>
              </a:rPr>
              <a:t>this.state</a:t>
            </a:r>
            <a:r>
              <a:rPr lang="en-US" sz="2000" dirty="0">
                <a:latin typeface="Consolas" panose="020B0609020204030204" pitchFamily="49" charset="0"/>
              </a:rPr>
              <a:t> = state;</a:t>
            </a:r>
          </a:p>
          <a:p>
            <a:pPr marL="0" indent="0">
              <a:spcBef>
                <a:spcPts val="0"/>
              </a:spcBef>
              <a:buNone/>
            </a:pPr>
            <a:r>
              <a:rPr lang="en-US" sz="2000" dirty="0">
                <a:latin typeface="Consolas" panose="020B0609020204030204" pitchFamily="49" charset="0"/>
              </a:rPr>
              <a:t>   }</a:t>
            </a:r>
          </a:p>
          <a:p>
            <a:pPr marL="0" indent="0">
              <a:spcBef>
                <a:spcPts val="0"/>
              </a:spcBef>
              <a:buNone/>
            </a:pP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   public String </a:t>
            </a:r>
            <a:r>
              <a:rPr lang="en-US" sz="2000" dirty="0" err="1">
                <a:latin typeface="Consolas" panose="020B0609020204030204" pitchFamily="49" charset="0"/>
              </a:rPr>
              <a:t>getState</a:t>
            </a:r>
            <a:r>
              <a:rPr lang="en-US" sz="2000" dirty="0">
                <a:latin typeface="Consolas" panose="020B0609020204030204" pitchFamily="49" charset="0"/>
              </a:rPr>
              <a:t>(){</a:t>
            </a:r>
          </a:p>
          <a:p>
            <a:pPr marL="0" indent="0">
              <a:spcBef>
                <a:spcPts val="0"/>
              </a:spcBef>
              <a:buNone/>
            </a:pPr>
            <a:r>
              <a:rPr lang="en-US" sz="2000" dirty="0">
                <a:latin typeface="Consolas" panose="020B0609020204030204" pitchFamily="49" charset="0"/>
              </a:rPr>
              <a:t>      return state;</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p>
          <a:p>
            <a:pPr marL="0" indent="0">
              <a:spcBef>
                <a:spcPts val="0"/>
              </a:spcBef>
              <a:buNone/>
            </a:pPr>
            <a:r>
              <a:rPr lang="en-US" sz="2000" dirty="0" smtClean="0">
                <a:latin typeface="Consolas" panose="020B0609020204030204" pitchFamily="49" charset="0"/>
              </a:rPr>
              <a:t>}</a:t>
            </a:r>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 name="Rectangle 1"/>
          <p:cNvSpPr/>
          <p:nvPr/>
        </p:nvSpPr>
        <p:spPr>
          <a:xfrm>
            <a:off x="278175" y="652272"/>
            <a:ext cx="970137" cy="307777"/>
          </a:xfrm>
          <a:prstGeom prst="rect">
            <a:avLst/>
          </a:prstGeom>
          <a:solidFill>
            <a:srgbClr val="F64646"/>
          </a:solidFill>
        </p:spPr>
        <p:txBody>
          <a:bodyPr wrap="none">
            <a:spAutoFit/>
          </a:bodyPr>
          <a:lstStyle/>
          <a:p>
            <a:r>
              <a:rPr lang="en-US" b="1" dirty="0" smtClean="0">
                <a:solidFill>
                  <a:srgbClr val="FFC800"/>
                </a:solidFill>
                <a:latin typeface="+mn-lt"/>
                <a:ea typeface="Adobe Heiti Std R" panose="020B0400000000000000" pitchFamily="34" charset="-128"/>
              </a:rPr>
              <a:t>Memento</a:t>
            </a:r>
            <a:endParaRPr lang="fa-IR" dirty="0">
              <a:solidFill>
                <a:srgbClr val="FFC800"/>
              </a:solidFill>
              <a:latin typeface="+mn-lt"/>
              <a:ea typeface="Adobe Heiti Std R" panose="020B0400000000000000" pitchFamily="34" charset="-128"/>
            </a:endParaRPr>
          </a:p>
        </p:txBody>
      </p:sp>
    </p:spTree>
    <p:extLst>
      <p:ext uri="{BB962C8B-B14F-4D97-AF65-F5344CB8AC3E}">
        <p14:creationId xmlns:p14="http://schemas.microsoft.com/office/powerpoint/2010/main" val="202222706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66992" y="0"/>
            <a:ext cx="6750586" cy="705080"/>
          </a:xfrm>
          <a:prstGeom prst="rect">
            <a:avLst/>
          </a:prstGeom>
        </p:spPr>
        <p:txBody>
          <a:bodyPr spcFirstLastPara="1" wrap="square" lIns="91425" tIns="91425" rIns="91425" bIns="91425" anchor="b" anchorCtr="0">
            <a:noAutofit/>
          </a:bodyPr>
          <a:lstStyle/>
          <a:p>
            <a:pPr lvl="0"/>
            <a:r>
              <a:rPr lang="en-US" sz="2800" dirty="0" smtClean="0">
                <a:solidFill>
                  <a:srgbClr val="F64646"/>
                </a:solidFill>
              </a:rPr>
              <a:t>Code</a:t>
            </a:r>
            <a:endParaRPr sz="2800" dirty="0">
              <a:solidFill>
                <a:srgbClr val="F64646"/>
              </a:solidFill>
            </a:endParaRPr>
          </a:p>
        </p:txBody>
      </p:sp>
      <p:sp>
        <p:nvSpPr>
          <p:cNvPr id="778" name="Google Shape;778;p30"/>
          <p:cNvSpPr txBox="1">
            <a:spLocks noGrp="1"/>
          </p:cNvSpPr>
          <p:nvPr>
            <p:ph type="subTitle" idx="4294967295"/>
          </p:nvPr>
        </p:nvSpPr>
        <p:spPr>
          <a:xfrm>
            <a:off x="770890" y="1237036"/>
            <a:ext cx="6158720" cy="3383090"/>
          </a:xfrm>
          <a:prstGeom prst="rect">
            <a:avLst/>
          </a:prstGeom>
        </p:spPr>
        <p:txBody>
          <a:bodyPr spcFirstLastPara="1" wrap="square" lIns="91425" tIns="91425" rIns="91425" bIns="91425" anchor="t" anchorCtr="0">
            <a:noAutofit/>
          </a:bodyPr>
          <a:lstStyle/>
          <a:p>
            <a:pPr marL="0" indent="0">
              <a:spcBef>
                <a:spcPts val="0"/>
              </a:spcBef>
              <a:buNone/>
            </a:pPr>
            <a:r>
              <a:rPr lang="en-US" sz="2000" dirty="0" smtClean="0">
                <a:latin typeface="Consolas" panose="020B0609020204030204" pitchFamily="49" charset="0"/>
              </a:rPr>
              <a:t>public class Originator {</a:t>
            </a:r>
          </a:p>
          <a:p>
            <a:pPr marL="0" indent="0">
              <a:spcBef>
                <a:spcPts val="0"/>
              </a:spcBef>
              <a:buNone/>
            </a:pPr>
            <a:r>
              <a:rPr lang="en-US" sz="2000" dirty="0" smtClean="0">
                <a:latin typeface="Consolas" panose="020B0609020204030204" pitchFamily="49" charset="0"/>
              </a:rPr>
              <a:t>   private String state;</a:t>
            </a:r>
          </a:p>
          <a:p>
            <a:pPr marL="0" indent="0">
              <a:spcBef>
                <a:spcPts val="0"/>
              </a:spcBef>
              <a:buNone/>
            </a:pP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   public void </a:t>
            </a:r>
            <a:r>
              <a:rPr lang="en-US" sz="2000" dirty="0" err="1">
                <a:latin typeface="Consolas" panose="020B0609020204030204" pitchFamily="49" charset="0"/>
              </a:rPr>
              <a:t>setState</a:t>
            </a:r>
            <a:r>
              <a:rPr lang="en-US" sz="2000" dirty="0">
                <a:latin typeface="Consolas" panose="020B0609020204030204" pitchFamily="49" charset="0"/>
              </a:rPr>
              <a:t>(String state){</a:t>
            </a:r>
          </a:p>
          <a:p>
            <a:pPr marL="0" indent="0">
              <a:spcBef>
                <a:spcPts val="0"/>
              </a:spcBef>
              <a:buNone/>
            </a:pPr>
            <a:r>
              <a:rPr lang="en-US" sz="2000" dirty="0">
                <a:latin typeface="Consolas" panose="020B0609020204030204" pitchFamily="49" charset="0"/>
              </a:rPr>
              <a:t>      </a:t>
            </a:r>
            <a:r>
              <a:rPr lang="en-US" sz="2000" dirty="0" err="1">
                <a:latin typeface="Consolas" panose="020B0609020204030204" pitchFamily="49" charset="0"/>
              </a:rPr>
              <a:t>this.state</a:t>
            </a:r>
            <a:r>
              <a:rPr lang="en-US" sz="2000" dirty="0">
                <a:latin typeface="Consolas" panose="020B0609020204030204" pitchFamily="49" charset="0"/>
              </a:rPr>
              <a:t> = state;</a:t>
            </a:r>
          </a:p>
          <a:p>
            <a:pPr marL="0" indent="0">
              <a:spcBef>
                <a:spcPts val="0"/>
              </a:spcBef>
              <a:buNone/>
            </a:pPr>
            <a:r>
              <a:rPr lang="en-US" sz="2000" dirty="0">
                <a:latin typeface="Consolas" panose="020B0609020204030204" pitchFamily="49" charset="0"/>
              </a:rPr>
              <a:t>   }</a:t>
            </a:r>
          </a:p>
          <a:p>
            <a:pPr marL="0" indent="0">
              <a:spcBef>
                <a:spcPts val="0"/>
              </a:spcBef>
              <a:buNone/>
            </a:pP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   public String </a:t>
            </a:r>
            <a:r>
              <a:rPr lang="en-US" sz="2000" dirty="0" err="1">
                <a:latin typeface="Consolas" panose="020B0609020204030204" pitchFamily="49" charset="0"/>
              </a:rPr>
              <a:t>getState</a:t>
            </a:r>
            <a:r>
              <a:rPr lang="en-US" sz="2000" dirty="0">
                <a:latin typeface="Consolas" panose="020B0609020204030204" pitchFamily="49" charset="0"/>
              </a:rPr>
              <a:t>(){</a:t>
            </a:r>
          </a:p>
          <a:p>
            <a:pPr marL="0" indent="0">
              <a:spcBef>
                <a:spcPts val="0"/>
              </a:spcBef>
              <a:buNone/>
            </a:pPr>
            <a:r>
              <a:rPr lang="en-US" sz="2000" dirty="0">
                <a:latin typeface="Consolas" panose="020B0609020204030204" pitchFamily="49" charset="0"/>
              </a:rPr>
              <a:t>      return state;</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a:t>
            </a:r>
          </a:p>
          <a:p>
            <a:pPr marL="0" indent="0">
              <a:spcBef>
                <a:spcPts val="0"/>
              </a:spcBef>
              <a:buNone/>
            </a:pPr>
            <a:r>
              <a:rPr lang="en-US" sz="2000" dirty="0" smtClean="0">
                <a:latin typeface="Consolas" panose="020B0609020204030204" pitchFamily="49" charset="0"/>
              </a:rPr>
              <a:t>…</a:t>
            </a:r>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 name="Rectangle 1"/>
          <p:cNvSpPr/>
          <p:nvPr/>
        </p:nvSpPr>
        <p:spPr>
          <a:xfrm>
            <a:off x="278175" y="652272"/>
            <a:ext cx="1119217" cy="307777"/>
          </a:xfrm>
          <a:prstGeom prst="rect">
            <a:avLst/>
          </a:prstGeom>
          <a:solidFill>
            <a:srgbClr val="F64646"/>
          </a:solidFill>
        </p:spPr>
        <p:txBody>
          <a:bodyPr wrap="none">
            <a:spAutoFit/>
          </a:bodyPr>
          <a:lstStyle/>
          <a:p>
            <a:r>
              <a:rPr lang="en-US" b="1" dirty="0">
                <a:solidFill>
                  <a:srgbClr val="FFC800"/>
                </a:solidFill>
                <a:latin typeface="+mn-lt"/>
                <a:ea typeface="Adobe Heiti Std R" panose="020B0400000000000000" pitchFamily="34" charset="-128"/>
              </a:rPr>
              <a:t>Originator</a:t>
            </a:r>
            <a:r>
              <a:rPr lang="en-US" b="1" dirty="0">
                <a:solidFill>
                  <a:srgbClr val="FFC800"/>
                </a:solidFill>
                <a:latin typeface="Adobe Heiti Std R" panose="020B0400000000000000" pitchFamily="34" charset="-128"/>
                <a:ea typeface="Adobe Heiti Std R" panose="020B0400000000000000" pitchFamily="34" charset="-128"/>
              </a:rPr>
              <a:t> </a:t>
            </a:r>
            <a:endParaRPr lang="fa-IR" dirty="0">
              <a:solidFill>
                <a:srgbClr val="FFC800"/>
              </a:solidFill>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2053789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66992" y="0"/>
            <a:ext cx="6750586" cy="705080"/>
          </a:xfrm>
          <a:prstGeom prst="rect">
            <a:avLst/>
          </a:prstGeom>
        </p:spPr>
        <p:txBody>
          <a:bodyPr spcFirstLastPara="1" wrap="square" lIns="91425" tIns="91425" rIns="91425" bIns="91425" anchor="b" anchorCtr="0">
            <a:noAutofit/>
          </a:bodyPr>
          <a:lstStyle/>
          <a:p>
            <a:pPr lvl="0"/>
            <a:r>
              <a:rPr lang="en-US" sz="2800" dirty="0" smtClean="0">
                <a:solidFill>
                  <a:srgbClr val="F64646"/>
                </a:solidFill>
              </a:rPr>
              <a:t>Code</a:t>
            </a:r>
            <a:endParaRPr sz="2800" dirty="0">
              <a:solidFill>
                <a:srgbClr val="F64646"/>
              </a:solidFill>
            </a:endParaRPr>
          </a:p>
        </p:txBody>
      </p:sp>
      <p:sp>
        <p:nvSpPr>
          <p:cNvPr id="778" name="Google Shape;778;p30"/>
          <p:cNvSpPr txBox="1">
            <a:spLocks noGrp="1"/>
          </p:cNvSpPr>
          <p:nvPr>
            <p:ph type="subTitle" idx="4294967295"/>
          </p:nvPr>
        </p:nvSpPr>
        <p:spPr>
          <a:xfrm>
            <a:off x="770890" y="1237036"/>
            <a:ext cx="6158720" cy="3383090"/>
          </a:xfrm>
          <a:prstGeom prst="rect">
            <a:avLst/>
          </a:prstGeom>
        </p:spPr>
        <p:txBody>
          <a:bodyPr spcFirstLastPara="1" wrap="square" lIns="91425" tIns="91425" rIns="91425" bIns="91425" anchor="t" anchorCtr="0">
            <a:noAutofit/>
          </a:bodyPr>
          <a:lstStyle/>
          <a:p>
            <a:pPr marL="0" indent="0">
              <a:spcBef>
                <a:spcPts val="0"/>
              </a:spcBef>
              <a:buNone/>
            </a:pPr>
            <a:r>
              <a:rPr lang="en-US" sz="2000" dirty="0" smtClean="0">
                <a:latin typeface="Consolas" panose="020B0609020204030204" pitchFamily="49" charset="0"/>
              </a:rPr>
              <a:t>…</a:t>
            </a: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   public Memento </a:t>
            </a:r>
            <a:r>
              <a:rPr lang="en-US" sz="2000" dirty="0" err="1">
                <a:latin typeface="Consolas" panose="020B0609020204030204" pitchFamily="49" charset="0"/>
              </a:rPr>
              <a:t>saveStateToMemento</a:t>
            </a:r>
            <a:r>
              <a:rPr lang="en-US" sz="2000" dirty="0">
                <a:latin typeface="Consolas" panose="020B0609020204030204" pitchFamily="49" charset="0"/>
              </a:rPr>
              <a:t>(){</a:t>
            </a:r>
          </a:p>
          <a:p>
            <a:pPr marL="0" indent="0">
              <a:spcBef>
                <a:spcPts val="0"/>
              </a:spcBef>
              <a:buNone/>
            </a:pPr>
            <a:r>
              <a:rPr lang="en-US" sz="2000" dirty="0">
                <a:latin typeface="Consolas" panose="020B0609020204030204" pitchFamily="49" charset="0"/>
              </a:rPr>
              <a:t>      return new Memento(state);</a:t>
            </a:r>
          </a:p>
          <a:p>
            <a:pPr marL="0" indent="0">
              <a:spcBef>
                <a:spcPts val="0"/>
              </a:spcBef>
              <a:buNone/>
            </a:pPr>
            <a:r>
              <a:rPr lang="en-US" sz="2000" dirty="0">
                <a:latin typeface="Consolas" panose="020B0609020204030204" pitchFamily="49" charset="0"/>
              </a:rPr>
              <a:t>   }</a:t>
            </a:r>
          </a:p>
          <a:p>
            <a:pPr marL="0" indent="0">
              <a:spcBef>
                <a:spcPts val="0"/>
              </a:spcBef>
              <a:buNone/>
            </a:pP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   public void </a:t>
            </a:r>
            <a:r>
              <a:rPr lang="en-US" sz="2000" dirty="0" err="1" smtClean="0">
                <a:latin typeface="Consolas" panose="020B0609020204030204" pitchFamily="49" charset="0"/>
              </a:rPr>
              <a:t>getStateFromMemento</a:t>
            </a:r>
            <a:r>
              <a:rPr lang="en-US" sz="2000" dirty="0" smtClean="0">
                <a:latin typeface="Consolas" panose="020B0609020204030204" pitchFamily="49" charset="0"/>
              </a:rPr>
              <a:t>(Memento</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memento</a:t>
            </a:r>
            <a:r>
              <a:rPr lang="en-US" sz="2000" dirty="0">
                <a:latin typeface="Consolas" panose="020B0609020204030204" pitchFamily="49" charset="0"/>
              </a:rPr>
              <a:t>){</a:t>
            </a:r>
          </a:p>
          <a:p>
            <a:pPr marL="0" indent="0">
              <a:spcBef>
                <a:spcPts val="0"/>
              </a:spcBef>
              <a:buNone/>
            </a:pPr>
            <a:r>
              <a:rPr lang="en-US" sz="2000" dirty="0">
                <a:latin typeface="Consolas" panose="020B0609020204030204" pitchFamily="49" charset="0"/>
              </a:rPr>
              <a:t>      state = </a:t>
            </a:r>
            <a:r>
              <a:rPr lang="en-US" sz="2000" dirty="0" err="1">
                <a:latin typeface="Consolas" panose="020B0609020204030204" pitchFamily="49" charset="0"/>
              </a:rPr>
              <a:t>memento.getState</a:t>
            </a:r>
            <a:r>
              <a:rPr lang="en-US" sz="2000" dirty="0">
                <a:latin typeface="Consolas" panose="020B0609020204030204" pitchFamily="49" charset="0"/>
              </a:rPr>
              <a:t>();</a:t>
            </a:r>
          </a:p>
          <a:p>
            <a:pPr marL="0" indent="0">
              <a:spcBef>
                <a:spcPts val="0"/>
              </a:spcBef>
              <a:buNone/>
            </a:pP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a:t>
            </a:r>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2" name="Rectangle 1"/>
          <p:cNvSpPr/>
          <p:nvPr/>
        </p:nvSpPr>
        <p:spPr>
          <a:xfrm>
            <a:off x="278175" y="652272"/>
            <a:ext cx="1074333" cy="307777"/>
          </a:xfrm>
          <a:prstGeom prst="rect">
            <a:avLst/>
          </a:prstGeom>
          <a:solidFill>
            <a:srgbClr val="F64646"/>
          </a:solidFill>
        </p:spPr>
        <p:txBody>
          <a:bodyPr wrap="none">
            <a:spAutoFit/>
          </a:bodyPr>
          <a:lstStyle/>
          <a:p>
            <a:r>
              <a:rPr lang="en-US" b="1" dirty="0" smtClean="0">
                <a:solidFill>
                  <a:srgbClr val="FFC800"/>
                </a:solidFill>
                <a:latin typeface="+mn-lt"/>
                <a:ea typeface="Adobe Heiti Std R" panose="020B0400000000000000" pitchFamily="34" charset="-128"/>
              </a:rPr>
              <a:t>Originator</a:t>
            </a:r>
            <a:endParaRPr lang="fa-IR" dirty="0">
              <a:solidFill>
                <a:srgbClr val="FFC800"/>
              </a:solidFill>
              <a:latin typeface="+mn-lt"/>
              <a:ea typeface="Adobe Heiti Std R" panose="020B0400000000000000" pitchFamily="34" charset="-128"/>
            </a:endParaRPr>
          </a:p>
        </p:txBody>
      </p:sp>
    </p:spTree>
    <p:extLst>
      <p:ext uri="{BB962C8B-B14F-4D97-AF65-F5344CB8AC3E}">
        <p14:creationId xmlns:p14="http://schemas.microsoft.com/office/powerpoint/2010/main" val="2070061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66992" y="0"/>
            <a:ext cx="6750586" cy="705080"/>
          </a:xfrm>
          <a:prstGeom prst="rect">
            <a:avLst/>
          </a:prstGeom>
        </p:spPr>
        <p:txBody>
          <a:bodyPr spcFirstLastPara="1" wrap="square" lIns="91425" tIns="91425" rIns="91425" bIns="91425" anchor="b" anchorCtr="0">
            <a:noAutofit/>
          </a:bodyPr>
          <a:lstStyle/>
          <a:p>
            <a:pPr lvl="0"/>
            <a:r>
              <a:rPr lang="en-US" sz="2800" dirty="0" smtClean="0">
                <a:solidFill>
                  <a:srgbClr val="F64646"/>
                </a:solidFill>
              </a:rPr>
              <a:t>Code</a:t>
            </a:r>
            <a:endParaRPr sz="2800" dirty="0">
              <a:solidFill>
                <a:srgbClr val="F64646"/>
              </a:solidFill>
            </a:endParaRPr>
          </a:p>
        </p:txBody>
      </p:sp>
      <p:sp>
        <p:nvSpPr>
          <p:cNvPr id="778" name="Google Shape;778;p30"/>
          <p:cNvSpPr txBox="1">
            <a:spLocks noGrp="1"/>
          </p:cNvSpPr>
          <p:nvPr>
            <p:ph type="subTitle" idx="4294967295"/>
          </p:nvPr>
        </p:nvSpPr>
        <p:spPr>
          <a:xfrm>
            <a:off x="770890" y="1116715"/>
            <a:ext cx="6158720" cy="3888421"/>
          </a:xfrm>
          <a:prstGeom prst="rect">
            <a:avLst/>
          </a:prstGeom>
        </p:spPr>
        <p:txBody>
          <a:bodyPr spcFirstLastPara="1" wrap="square" lIns="91425" tIns="91425" rIns="91425" bIns="91425" anchor="t" anchorCtr="0">
            <a:noAutofit/>
          </a:bodyPr>
          <a:lstStyle/>
          <a:p>
            <a:pPr marL="0" indent="0">
              <a:spcBef>
                <a:spcPts val="0"/>
              </a:spcBef>
              <a:buNone/>
            </a:pPr>
            <a:r>
              <a:rPr lang="en-US" sz="2000" dirty="0" smtClean="0">
                <a:latin typeface="Consolas" panose="020B0609020204030204" pitchFamily="49" charset="0"/>
              </a:rPr>
              <a:t>public </a:t>
            </a:r>
            <a:r>
              <a:rPr lang="en-US" sz="2000" dirty="0">
                <a:latin typeface="Consolas" panose="020B0609020204030204" pitchFamily="49" charset="0"/>
              </a:rPr>
              <a:t>class </a:t>
            </a:r>
            <a:r>
              <a:rPr lang="en-US" sz="2000" dirty="0" err="1">
                <a:latin typeface="Consolas" panose="020B0609020204030204" pitchFamily="49" charset="0"/>
              </a:rPr>
              <a:t>CareTaker</a:t>
            </a: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   private List&lt;Memento&gt; </a:t>
            </a:r>
            <a:r>
              <a:rPr lang="en-US" sz="2000" dirty="0" err="1">
                <a:latin typeface="Consolas" panose="020B0609020204030204" pitchFamily="49" charset="0"/>
              </a:rPr>
              <a:t>mementoList</a:t>
            </a:r>
            <a:r>
              <a:rPr lang="en-US" sz="2000" dirty="0">
                <a:latin typeface="Consolas" panose="020B0609020204030204" pitchFamily="49" charset="0"/>
              </a:rPr>
              <a:t> = </a:t>
            </a:r>
            <a:r>
              <a:rPr lang="en-US" sz="2000" dirty="0" smtClean="0">
                <a:latin typeface="Consolas" panose="020B0609020204030204" pitchFamily="49" charset="0"/>
              </a:rPr>
              <a:t>new </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ArrayList</a:t>
            </a:r>
            <a:r>
              <a:rPr lang="en-US" sz="2000" dirty="0" smtClean="0">
                <a:latin typeface="Consolas" panose="020B0609020204030204" pitchFamily="49" charset="0"/>
              </a:rPr>
              <a:t>&lt;Memento</a:t>
            </a:r>
            <a:r>
              <a:rPr lang="en-US" sz="2000" dirty="0">
                <a:latin typeface="Consolas" panose="020B0609020204030204" pitchFamily="49" charset="0"/>
              </a:rPr>
              <a:t>&gt;();</a:t>
            </a:r>
          </a:p>
          <a:p>
            <a:pPr marL="0" indent="0">
              <a:spcBef>
                <a:spcPts val="0"/>
              </a:spcBef>
              <a:buNone/>
            </a:pP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   public void add(Memento state){</a:t>
            </a:r>
          </a:p>
          <a:p>
            <a:pPr marL="0" indent="0">
              <a:spcBef>
                <a:spcPts val="0"/>
              </a:spcBef>
              <a:buNone/>
            </a:pPr>
            <a:r>
              <a:rPr lang="en-US" sz="2000" dirty="0">
                <a:latin typeface="Consolas" panose="020B0609020204030204" pitchFamily="49" charset="0"/>
              </a:rPr>
              <a:t>      </a:t>
            </a:r>
            <a:r>
              <a:rPr lang="en-US" sz="2000" dirty="0" err="1">
                <a:latin typeface="Consolas" panose="020B0609020204030204" pitchFamily="49" charset="0"/>
              </a:rPr>
              <a:t>mementoList.add</a:t>
            </a:r>
            <a:r>
              <a:rPr lang="en-US" sz="2000" dirty="0">
                <a:latin typeface="Consolas" panose="020B0609020204030204" pitchFamily="49" charset="0"/>
              </a:rPr>
              <a:t>(state);</a:t>
            </a:r>
          </a:p>
          <a:p>
            <a:pPr marL="0" indent="0">
              <a:spcBef>
                <a:spcPts val="0"/>
              </a:spcBef>
              <a:buNone/>
            </a:pPr>
            <a:r>
              <a:rPr lang="en-US" sz="2000" dirty="0">
                <a:latin typeface="Consolas" panose="020B0609020204030204" pitchFamily="49" charset="0"/>
              </a:rPr>
              <a:t>   }</a:t>
            </a:r>
          </a:p>
          <a:p>
            <a:pPr marL="0" indent="0">
              <a:spcBef>
                <a:spcPts val="0"/>
              </a:spcBef>
              <a:buNone/>
            </a:pP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   public Memento get(</a:t>
            </a:r>
            <a:r>
              <a:rPr lang="en-US" sz="2000" dirty="0" err="1">
                <a:latin typeface="Consolas" panose="020B0609020204030204" pitchFamily="49" charset="0"/>
              </a:rPr>
              <a:t>int</a:t>
            </a:r>
            <a:r>
              <a:rPr lang="en-US" sz="2000" dirty="0">
                <a:latin typeface="Consolas" panose="020B0609020204030204" pitchFamily="49" charset="0"/>
              </a:rPr>
              <a:t> index){</a:t>
            </a:r>
          </a:p>
          <a:p>
            <a:pPr marL="0" indent="0">
              <a:spcBef>
                <a:spcPts val="0"/>
              </a:spcBef>
              <a:buNone/>
            </a:pPr>
            <a:r>
              <a:rPr lang="en-US" sz="2000" dirty="0">
                <a:latin typeface="Consolas" panose="020B0609020204030204" pitchFamily="49" charset="0"/>
              </a:rPr>
              <a:t>      return </a:t>
            </a:r>
            <a:r>
              <a:rPr lang="en-US" sz="2000" dirty="0" err="1">
                <a:latin typeface="Consolas" panose="020B0609020204030204" pitchFamily="49" charset="0"/>
              </a:rPr>
              <a:t>mementoList.get</a:t>
            </a:r>
            <a:r>
              <a:rPr lang="en-US" sz="2000" dirty="0">
                <a:latin typeface="Consolas" panose="020B0609020204030204" pitchFamily="49" charset="0"/>
              </a:rPr>
              <a:t>(index);</a:t>
            </a:r>
          </a:p>
          <a:p>
            <a:pPr marL="0" indent="0">
              <a:spcBef>
                <a:spcPts val="0"/>
              </a:spcBef>
              <a:buNone/>
            </a:pP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a:t>
            </a:r>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2" name="Rectangle 1"/>
          <p:cNvSpPr/>
          <p:nvPr/>
        </p:nvSpPr>
        <p:spPr>
          <a:xfrm>
            <a:off x="278175" y="652272"/>
            <a:ext cx="1061509" cy="307777"/>
          </a:xfrm>
          <a:prstGeom prst="rect">
            <a:avLst/>
          </a:prstGeom>
          <a:solidFill>
            <a:srgbClr val="F64646"/>
          </a:solidFill>
        </p:spPr>
        <p:txBody>
          <a:bodyPr wrap="none">
            <a:spAutoFit/>
          </a:bodyPr>
          <a:lstStyle/>
          <a:p>
            <a:r>
              <a:rPr lang="en-US" b="1" dirty="0" err="1" smtClean="0">
                <a:solidFill>
                  <a:srgbClr val="FFC800"/>
                </a:solidFill>
                <a:latin typeface="+mn-lt"/>
                <a:ea typeface="Adobe Heiti Std R" panose="020B0400000000000000" pitchFamily="34" charset="-128"/>
              </a:rPr>
              <a:t>CareTaker</a:t>
            </a:r>
            <a:endParaRPr lang="fa-IR" dirty="0">
              <a:solidFill>
                <a:srgbClr val="FFC800"/>
              </a:solidFill>
              <a:latin typeface="+mn-lt"/>
              <a:ea typeface="Adobe Heiti Std R" panose="020B0400000000000000" pitchFamily="34" charset="-128"/>
            </a:endParaRPr>
          </a:p>
        </p:txBody>
      </p:sp>
    </p:spTree>
    <p:extLst>
      <p:ext uri="{BB962C8B-B14F-4D97-AF65-F5344CB8AC3E}">
        <p14:creationId xmlns:p14="http://schemas.microsoft.com/office/powerpoint/2010/main" val="33155994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17"/>
          <p:cNvSpPr txBox="1">
            <a:spLocks noGrp="1"/>
          </p:cNvSpPr>
          <p:nvPr>
            <p:ph type="ctrTitle"/>
          </p:nvPr>
        </p:nvSpPr>
        <p:spPr>
          <a:xfrm>
            <a:off x="685800" y="1957009"/>
            <a:ext cx="4252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E8062F"/>
                </a:solidFill>
              </a:rPr>
              <a:t>2.</a:t>
            </a:r>
            <a:endParaRPr dirty="0" smtClean="0">
              <a:solidFill>
                <a:srgbClr val="E8062F"/>
              </a:solidFill>
            </a:endParaRPr>
          </a:p>
          <a:p>
            <a:pPr marL="0" lvl="0" indent="0" algn="l" rtl="0">
              <a:spcBef>
                <a:spcPts val="0"/>
              </a:spcBef>
              <a:spcAft>
                <a:spcPts val="0"/>
              </a:spcAft>
              <a:buNone/>
            </a:pPr>
            <a:r>
              <a:rPr lang="en" dirty="0" smtClean="0"/>
              <a:t>Builder</a:t>
            </a:r>
            <a:endParaRPr dirty="0"/>
          </a:p>
        </p:txBody>
      </p:sp>
    </p:spTree>
    <p:extLst>
      <p:ext uri="{BB962C8B-B14F-4D97-AF65-F5344CB8AC3E}">
        <p14:creationId xmlns:p14="http://schemas.microsoft.com/office/powerpoint/2010/main" val="843926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86731" y="1350943"/>
            <a:ext cx="5949664" cy="2236788"/>
          </a:xfrm>
        </p:spPr>
        <p:txBody>
          <a:bodyPr/>
          <a:lstStyle/>
          <a:p>
            <a:pPr>
              <a:buFont typeface="Arial" panose="020B0604020202020204" pitchFamily="34" charset="0"/>
              <a:buChar char="•"/>
            </a:pPr>
            <a:r>
              <a:rPr lang="en-US" sz="2000" dirty="0" smtClean="0"/>
              <a:t>What is this pattern?</a:t>
            </a:r>
          </a:p>
          <a:p>
            <a:pPr>
              <a:buFont typeface="Arial" panose="020B0604020202020204" pitchFamily="34" charset="0"/>
              <a:buChar char="•"/>
            </a:pPr>
            <a:r>
              <a:rPr lang="en-US" sz="2000" dirty="0" smtClean="0"/>
              <a:t>When we need to use this pattern?</a:t>
            </a:r>
          </a:p>
          <a:p>
            <a:pPr>
              <a:buFont typeface="Arial" panose="020B0604020202020204" pitchFamily="34" charset="0"/>
              <a:buChar char="•"/>
            </a:pPr>
            <a:r>
              <a:rPr lang="en-US" sz="2000" dirty="0" smtClean="0"/>
              <a:t>How It works?</a:t>
            </a:r>
            <a:endParaRPr lang="en-US" sz="2000" dirty="0" smtClean="0"/>
          </a:p>
        </p:txBody>
      </p:sp>
      <p:sp>
        <p:nvSpPr>
          <p:cNvPr id="2" name="Title 1"/>
          <p:cNvSpPr>
            <a:spLocks noGrp="1"/>
          </p:cNvSpPr>
          <p:nvPr>
            <p:ph type="title" idx="4294967295"/>
          </p:nvPr>
        </p:nvSpPr>
        <p:spPr>
          <a:xfrm>
            <a:off x="186731" y="318138"/>
            <a:ext cx="5826814" cy="668338"/>
          </a:xfrm>
        </p:spPr>
        <p:txBody>
          <a:bodyPr/>
          <a:lstStyle/>
          <a:p>
            <a:r>
              <a:rPr lang="en-US" dirty="0" smtClean="0">
                <a:solidFill>
                  <a:srgbClr val="FFC800"/>
                </a:solidFill>
              </a:rPr>
              <a:t>Builder Design pattern</a:t>
            </a:r>
            <a:endParaRPr lang="en-US" dirty="0">
              <a:solidFill>
                <a:srgbClr val="FFC800"/>
              </a:solidFill>
            </a:endParaRPr>
          </a:p>
        </p:txBody>
      </p:sp>
      <p:sp>
        <p:nvSpPr>
          <p:cNvPr id="4" name="TextBox 3"/>
          <p:cNvSpPr txBox="1"/>
          <p:nvPr/>
        </p:nvSpPr>
        <p:spPr>
          <a:xfrm>
            <a:off x="4462819" y="1628774"/>
            <a:ext cx="3766781" cy="253916"/>
          </a:xfrm>
          <a:prstGeom prst="rect">
            <a:avLst/>
          </a:prstGeom>
          <a:noFill/>
        </p:spPr>
        <p:txBody>
          <a:bodyPr wrap="square" rtlCol="0">
            <a:spAutoFit/>
          </a:bodyPr>
          <a:lstStyle/>
          <a:p>
            <a:endParaRPr lang="en-US" sz="105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2085" y="2343385"/>
            <a:ext cx="3184124" cy="2800115"/>
          </a:xfrm>
          <a:prstGeom prst="rect">
            <a:avLst/>
          </a:prstGeom>
        </p:spPr>
      </p:pic>
    </p:spTree>
    <p:extLst>
      <p:ext uri="{BB962C8B-B14F-4D97-AF65-F5344CB8AC3E}">
        <p14:creationId xmlns:p14="http://schemas.microsoft.com/office/powerpoint/2010/main" val="36563351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iterate type="lt">
                                    <p:tmPct val="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iterate type="lt">
                                    <p:tmPct val="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mph" presetSubtype="0" fill="hold" nodeType="clickEffect">
                                  <p:stCondLst>
                                    <p:cond delay="0"/>
                                  </p:stCondLst>
                                  <p:iterate type="lt">
                                    <p:tmPct val="4000"/>
                                  </p:iterate>
                                  <p:childTnLst>
                                    <p:set>
                                      <p:cBhvr override="childStyle">
                                        <p:cTn id="17" dur="500" fill="hold"/>
                                        <p:tgtEl>
                                          <p:spTgt spid="3">
                                            <p:txEl>
                                              <p:pRg st="0" end="0"/>
                                            </p:txEl>
                                          </p:spTgt>
                                        </p:tgtEl>
                                        <p:attrNameLst>
                                          <p:attrName>style.color</p:attrName>
                                        </p:attrNameLst>
                                      </p:cBhvr>
                                      <p:to>
                                        <p:clrVal>
                                          <a:srgbClr val="F20000"/>
                                        </p:clrVal>
                                      </p:to>
                                    </p:set>
                                    <p:set>
                                      <p:cBhvr>
                                        <p:cTn id="18" dur="500" fill="hold"/>
                                        <p:tgtEl>
                                          <p:spTgt spid="3">
                                            <p:txEl>
                                              <p:pRg st="0" end="0"/>
                                            </p:txEl>
                                          </p:spTgt>
                                        </p:tgtEl>
                                        <p:attrNameLst>
                                          <p:attrName>fillcolor</p:attrName>
                                        </p:attrNameLst>
                                      </p:cBhvr>
                                      <p:to>
                                        <p:clrVal>
                                          <a:srgbClr val="F20000"/>
                                        </p:clrVal>
                                      </p:to>
                                    </p:set>
                                    <p:set>
                                      <p:cBhvr>
                                        <p:cTn id="19" dur="500" fill="hold"/>
                                        <p:tgtEl>
                                          <p:spTgt spid="3">
                                            <p:txEl>
                                              <p:pRg st="0" end="0"/>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mph" presetSubtype="0" fill="hold" nodeType="clickEffect">
                                  <p:stCondLst>
                                    <p:cond delay="0"/>
                                  </p:stCondLst>
                                  <p:iterate type="lt">
                                    <p:tmPct val="4000"/>
                                  </p:iterate>
                                  <p:childTnLst>
                                    <p:set>
                                      <p:cBhvr override="childStyle">
                                        <p:cTn id="28" dur="500" fill="hold"/>
                                        <p:tgtEl>
                                          <p:spTgt spid="3">
                                            <p:txEl>
                                              <p:pRg st="1" end="1"/>
                                            </p:txEl>
                                          </p:spTgt>
                                        </p:tgtEl>
                                        <p:attrNameLst>
                                          <p:attrName>style.color</p:attrName>
                                        </p:attrNameLst>
                                      </p:cBhvr>
                                      <p:to>
                                        <p:clrVal>
                                          <a:srgbClr val="F20000"/>
                                        </p:clrVal>
                                      </p:to>
                                    </p:set>
                                    <p:set>
                                      <p:cBhvr>
                                        <p:cTn id="29" dur="500" fill="hold"/>
                                        <p:tgtEl>
                                          <p:spTgt spid="3">
                                            <p:txEl>
                                              <p:pRg st="1" end="1"/>
                                            </p:txEl>
                                          </p:spTgt>
                                        </p:tgtEl>
                                        <p:attrNameLst>
                                          <p:attrName>fillcolor</p:attrName>
                                        </p:attrNameLst>
                                      </p:cBhvr>
                                      <p:to>
                                        <p:clrVal>
                                          <a:srgbClr val="F20000"/>
                                        </p:clrVal>
                                      </p:to>
                                    </p:set>
                                    <p:set>
                                      <p:cBhvr>
                                        <p:cTn id="30" dur="500" fill="hold"/>
                                        <p:tgtEl>
                                          <p:spTgt spid="3">
                                            <p:txEl>
                                              <p:pRg st="1" end="1"/>
                                            </p:txEl>
                                          </p:spTgt>
                                        </p:tgtEl>
                                        <p:attrNameLst>
                                          <p:attrName>fill.type</p:attrName>
                                        </p:attrNameLst>
                                      </p:cBhvr>
                                      <p:to>
                                        <p:strVal val="solid"/>
                                      </p:to>
                                    </p:set>
                                  </p:childTnLst>
                                </p:cTn>
                              </p:par>
                              <p:par>
                                <p:cTn id="31" presetID="16" presetClass="emph" presetSubtype="0" fill="hold" nodeType="withEffect">
                                  <p:stCondLst>
                                    <p:cond delay="0"/>
                                  </p:stCondLst>
                                  <p:iterate type="lt">
                                    <p:tmPct val="4000"/>
                                  </p:iterate>
                                  <p:childTnLst>
                                    <p:set>
                                      <p:cBhvr override="childStyle">
                                        <p:cTn id="32" dur="500" fill="hold"/>
                                        <p:tgtEl>
                                          <p:spTgt spid="3">
                                            <p:txEl>
                                              <p:pRg st="0" end="0"/>
                                            </p:txEl>
                                          </p:spTgt>
                                        </p:tgtEl>
                                        <p:attrNameLst>
                                          <p:attrName>style.color</p:attrName>
                                        </p:attrNameLst>
                                      </p:cBhvr>
                                      <p:to>
                                        <p:clrVal>
                                          <a:schemeClr val="tx1"/>
                                        </p:clrVal>
                                      </p:to>
                                    </p:set>
                                    <p:set>
                                      <p:cBhvr>
                                        <p:cTn id="33" dur="500" fill="hold"/>
                                        <p:tgtEl>
                                          <p:spTgt spid="3">
                                            <p:txEl>
                                              <p:pRg st="0" end="0"/>
                                            </p:txEl>
                                          </p:spTgt>
                                        </p:tgtEl>
                                        <p:attrNameLst>
                                          <p:attrName>fillcolor</p:attrName>
                                        </p:attrNameLst>
                                      </p:cBhvr>
                                      <p:to>
                                        <p:clrVal>
                                          <a:schemeClr val="tx1"/>
                                        </p:clrVal>
                                      </p:to>
                                    </p:set>
                                    <p:set>
                                      <p:cBhvr>
                                        <p:cTn id="34" dur="500" fill="hold"/>
                                        <p:tgtEl>
                                          <p:spTgt spid="3">
                                            <p:txEl>
                                              <p:pRg st="0" end="0"/>
                                            </p:txEl>
                                          </p:spTgt>
                                        </p:tgtEl>
                                        <p:attrNameLst>
                                          <p:attrName>fill.type</p:attrName>
                                        </p:attrNameLst>
                                      </p:cBhvr>
                                      <p:to>
                                        <p:strVal val="solid"/>
                                      </p:to>
                                    </p:set>
                                  </p:childTnLst>
                                </p:cTn>
                              </p:par>
                            </p:childTnLst>
                          </p:cTn>
                        </p:par>
                      </p:childTnLst>
                    </p:cTn>
                  </p:par>
                  <p:par>
                    <p:cTn id="35" fill="hold">
                      <p:stCondLst>
                        <p:cond delay="indefinite"/>
                      </p:stCondLst>
                      <p:childTnLst>
                        <p:par>
                          <p:cTn id="36" fill="hold">
                            <p:stCondLst>
                              <p:cond delay="0"/>
                            </p:stCondLst>
                            <p:childTnLst>
                              <p:par>
                                <p:cTn id="37" presetID="16" presetClass="emph" presetSubtype="0" fill="hold" nodeType="clickEffect">
                                  <p:stCondLst>
                                    <p:cond delay="0"/>
                                  </p:stCondLst>
                                  <p:iterate type="lt">
                                    <p:tmPct val="4000"/>
                                  </p:iterate>
                                  <p:childTnLst>
                                    <p:set>
                                      <p:cBhvr override="childStyle">
                                        <p:cTn id="38" dur="500" fill="hold"/>
                                        <p:tgtEl>
                                          <p:spTgt spid="3">
                                            <p:txEl>
                                              <p:pRg st="2" end="2"/>
                                            </p:txEl>
                                          </p:spTgt>
                                        </p:tgtEl>
                                        <p:attrNameLst>
                                          <p:attrName>style.color</p:attrName>
                                        </p:attrNameLst>
                                      </p:cBhvr>
                                      <p:to>
                                        <p:clrVal>
                                          <a:srgbClr val="F20000"/>
                                        </p:clrVal>
                                      </p:to>
                                    </p:set>
                                    <p:set>
                                      <p:cBhvr>
                                        <p:cTn id="39" dur="500" fill="hold"/>
                                        <p:tgtEl>
                                          <p:spTgt spid="3">
                                            <p:txEl>
                                              <p:pRg st="2" end="2"/>
                                            </p:txEl>
                                          </p:spTgt>
                                        </p:tgtEl>
                                        <p:attrNameLst>
                                          <p:attrName>fillcolor</p:attrName>
                                        </p:attrNameLst>
                                      </p:cBhvr>
                                      <p:to>
                                        <p:clrVal>
                                          <a:srgbClr val="F20000"/>
                                        </p:clrVal>
                                      </p:to>
                                    </p:set>
                                    <p:set>
                                      <p:cBhvr>
                                        <p:cTn id="40" dur="500" fill="hold"/>
                                        <p:tgtEl>
                                          <p:spTgt spid="3">
                                            <p:txEl>
                                              <p:pRg st="2" end="2"/>
                                            </p:txEl>
                                          </p:spTgt>
                                        </p:tgtEl>
                                        <p:attrNameLst>
                                          <p:attrName>fill.type</p:attrName>
                                        </p:attrNameLst>
                                      </p:cBhvr>
                                      <p:to>
                                        <p:strVal val="solid"/>
                                      </p:to>
                                    </p:set>
                                  </p:childTnLst>
                                </p:cTn>
                              </p:par>
                              <p:par>
                                <p:cTn id="41" presetID="16" presetClass="emph" presetSubtype="0" fill="hold" nodeType="withEffect">
                                  <p:stCondLst>
                                    <p:cond delay="0"/>
                                  </p:stCondLst>
                                  <p:iterate type="lt">
                                    <p:tmPct val="4000"/>
                                  </p:iterate>
                                  <p:childTnLst>
                                    <p:set>
                                      <p:cBhvr override="childStyle">
                                        <p:cTn id="42" dur="500" fill="hold"/>
                                        <p:tgtEl>
                                          <p:spTgt spid="3">
                                            <p:txEl>
                                              <p:pRg st="1" end="1"/>
                                            </p:txEl>
                                          </p:spTgt>
                                        </p:tgtEl>
                                        <p:attrNameLst>
                                          <p:attrName>style.color</p:attrName>
                                        </p:attrNameLst>
                                      </p:cBhvr>
                                      <p:to>
                                        <p:clrVal>
                                          <a:schemeClr val="tx1"/>
                                        </p:clrVal>
                                      </p:to>
                                    </p:set>
                                    <p:set>
                                      <p:cBhvr>
                                        <p:cTn id="43" dur="500" fill="hold"/>
                                        <p:tgtEl>
                                          <p:spTgt spid="3">
                                            <p:txEl>
                                              <p:pRg st="1" end="1"/>
                                            </p:txEl>
                                          </p:spTgt>
                                        </p:tgtEl>
                                        <p:attrNameLst>
                                          <p:attrName>fillcolor</p:attrName>
                                        </p:attrNameLst>
                                      </p:cBhvr>
                                      <p:to>
                                        <p:clrVal>
                                          <a:schemeClr val="tx1"/>
                                        </p:clrVal>
                                      </p:to>
                                    </p:set>
                                    <p:set>
                                      <p:cBhvr>
                                        <p:cTn id="44" dur="500" fill="hold"/>
                                        <p:tgtEl>
                                          <p:spTgt spid="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18"/>
          <p:cNvSpPr txBox="1">
            <a:spLocks noGrp="1"/>
          </p:cNvSpPr>
          <p:nvPr>
            <p:ph type="body" idx="1"/>
          </p:nvPr>
        </p:nvSpPr>
        <p:spPr>
          <a:xfrm>
            <a:off x="2543220" y="2224586"/>
            <a:ext cx="6397286" cy="2101754"/>
          </a:xfrm>
          <a:prstGeom prst="rect">
            <a:avLst/>
          </a:prstGeom>
        </p:spPr>
        <p:txBody>
          <a:bodyPr spcFirstLastPara="1" wrap="square" lIns="91425" tIns="91425" rIns="91425" bIns="91425" anchor="t" anchorCtr="0">
            <a:noAutofit/>
          </a:bodyPr>
          <a:lstStyle/>
          <a:p>
            <a:pPr marL="0" lvl="0" indent="0">
              <a:buNone/>
            </a:pPr>
            <a:r>
              <a:rPr lang="en-US" sz="2000" dirty="0"/>
              <a:t>"Each pattern describes a problem which occurs over and over again in our environment, and then describes the core of the solution to that problem, in such a way that you can use this solution a million times over, without ever doing it the same way twice</a:t>
            </a:r>
            <a:r>
              <a:rPr lang="en-US" sz="2000" dirty="0" smtClean="0"/>
              <a:t>"</a:t>
            </a:r>
            <a:endParaRPr sz="2000" dirty="0"/>
          </a:p>
        </p:txBody>
      </p:sp>
      <p:sp>
        <p:nvSpPr>
          <p:cNvPr id="656" name="Google Shape;656;p18"/>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4" name="Google Shape;642;p16"/>
          <p:cNvSpPr txBox="1">
            <a:spLocks/>
          </p:cNvSpPr>
          <p:nvPr/>
        </p:nvSpPr>
        <p:spPr>
          <a:xfrm>
            <a:off x="2543220" y="1696219"/>
            <a:ext cx="2178907" cy="5283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0" indent="0">
              <a:buFont typeface="Montserrat Light"/>
              <a:buNone/>
            </a:pPr>
            <a:r>
              <a:rPr lang="en-US" sz="2800" b="1" dirty="0" smtClean="0">
                <a:solidFill>
                  <a:srgbClr val="F64646"/>
                </a:solidFill>
                <a:latin typeface="Montserrat"/>
                <a:ea typeface="Montserrat"/>
                <a:cs typeface="Montserrat"/>
                <a:sym typeface="Montserrat"/>
              </a:rPr>
              <a:t>Pattern</a:t>
            </a:r>
            <a:endParaRPr lang="en-US" sz="2800" b="1" dirty="0">
              <a:solidFill>
                <a:srgbClr val="F64646"/>
              </a:solidFill>
              <a:latin typeface="Montserrat"/>
              <a:ea typeface="Montserrat"/>
              <a:cs typeface="Montserrat"/>
              <a:sym typeface="Montserra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690" y="2899277"/>
            <a:ext cx="2095500" cy="1838325"/>
          </a:xfrm>
          <a:prstGeom prst="rect">
            <a:avLst/>
          </a:prstGeom>
          <a:ln>
            <a:noFill/>
          </a:ln>
          <a:effectLst>
            <a:outerShdw blurRad="190500" algn="tl" rotWithShape="0">
              <a:srgbClr val="000000">
                <a:alpha val="70000"/>
              </a:srgbClr>
            </a:outerShdw>
          </a:effectLst>
        </p:spPr>
      </p:pic>
      <p:sp>
        <p:nvSpPr>
          <p:cNvPr id="3" name="TextBox 2"/>
          <p:cNvSpPr txBox="1"/>
          <p:nvPr/>
        </p:nvSpPr>
        <p:spPr>
          <a:xfrm>
            <a:off x="4722127" y="4326340"/>
            <a:ext cx="4585647" cy="307777"/>
          </a:xfrm>
          <a:prstGeom prst="rect">
            <a:avLst/>
          </a:prstGeom>
          <a:noFill/>
        </p:spPr>
        <p:txBody>
          <a:bodyPr wrap="square" rtlCol="1">
            <a:spAutoFit/>
          </a:bodyPr>
          <a:lstStyle/>
          <a:p>
            <a:r>
              <a:rPr lang="en-US" b="1" dirty="0">
                <a:solidFill>
                  <a:srgbClr val="4D4D4D"/>
                </a:solidFill>
                <a:latin typeface="Montserrat" panose="020B0604020202020204" charset="0"/>
              </a:rPr>
              <a:t>Christopher Alexander </a:t>
            </a:r>
            <a:r>
              <a:rPr lang="en-US" dirty="0">
                <a:solidFill>
                  <a:srgbClr val="4D4D4D"/>
                </a:solidFill>
                <a:latin typeface="Montserrat" panose="020B0604020202020204" charset="0"/>
              </a:rPr>
              <a:t>(Real-world Architect)</a:t>
            </a:r>
            <a:endParaRPr lang="fa-IR" dirty="0">
              <a:solidFill>
                <a:srgbClr val="4D4D4D"/>
              </a:solidFill>
              <a:latin typeface="Montserrat" panose="020B0604020202020204" charset="0"/>
            </a:endParaRPr>
          </a:p>
        </p:txBody>
      </p:sp>
      <p:sp>
        <p:nvSpPr>
          <p:cNvPr id="5" name="TextBox 4"/>
          <p:cNvSpPr txBox="1"/>
          <p:nvPr/>
        </p:nvSpPr>
        <p:spPr>
          <a:xfrm>
            <a:off x="110169" y="4850372"/>
            <a:ext cx="2756847" cy="261610"/>
          </a:xfrm>
          <a:prstGeom prst="rect">
            <a:avLst/>
          </a:prstGeom>
          <a:noFill/>
        </p:spPr>
        <p:txBody>
          <a:bodyPr wrap="square" rtlCol="1">
            <a:spAutoFit/>
          </a:bodyPr>
          <a:lstStyle/>
          <a:p>
            <a:r>
              <a:rPr lang="en-US" sz="1100" dirty="0">
                <a:latin typeface="Montserrat" panose="020B0604020202020204" charset="0"/>
              </a:rPr>
              <a:t>Image attribution: </a:t>
            </a:r>
            <a:r>
              <a:rPr lang="en-US" sz="1100" dirty="0">
                <a:latin typeface="Montserrat" panose="020B0604020202020204" charset="0"/>
                <a:hlinkClick r:id="rId4"/>
              </a:rPr>
              <a:t>wikipedia.org</a:t>
            </a:r>
            <a:endParaRPr lang="fa-IR" sz="1100" dirty="0">
              <a:latin typeface="Montserrat" panose="020B060402020202020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55">
                                            <p:txEl>
                                              <p:pRg st="0" end="0"/>
                                            </p:txEl>
                                          </p:spTgt>
                                        </p:tgtEl>
                                        <p:attrNameLst>
                                          <p:attrName>style.visibility</p:attrName>
                                        </p:attrNameLst>
                                      </p:cBhvr>
                                      <p:to>
                                        <p:strVal val="visible"/>
                                      </p:to>
                                    </p:set>
                                    <p:animEffect transition="in" filter="fade">
                                      <p:cBhvr>
                                        <p:cTn id="7" dur="1000"/>
                                        <p:tgtEl>
                                          <p:spTgt spid="655">
                                            <p:txEl>
                                              <p:pRg st="0" end="0"/>
                                            </p:txEl>
                                          </p:spTgt>
                                        </p:tgtEl>
                                      </p:cBhvr>
                                    </p:animEffect>
                                    <p:anim calcmode="lin" valueType="num">
                                      <p:cBhvr>
                                        <p:cTn id="8" dur="1000" fill="hold"/>
                                        <p:tgtEl>
                                          <p:spTgt spid="6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5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 grpId="0" build="p"/>
      <p:bldP spid="3"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17"/>
          <p:cNvSpPr txBox="1">
            <a:spLocks noGrp="1"/>
          </p:cNvSpPr>
          <p:nvPr>
            <p:ph type="ctrTitle"/>
          </p:nvPr>
        </p:nvSpPr>
        <p:spPr>
          <a:xfrm>
            <a:off x="685800" y="1957009"/>
            <a:ext cx="4252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E8062F"/>
                </a:solidFill>
              </a:rPr>
              <a:t>3</a:t>
            </a:r>
            <a:r>
              <a:rPr lang="en" dirty="0" smtClean="0">
                <a:solidFill>
                  <a:srgbClr val="E8062F"/>
                </a:solidFill>
              </a:rPr>
              <a:t>.</a:t>
            </a:r>
            <a:endParaRPr dirty="0" smtClean="0">
              <a:solidFill>
                <a:srgbClr val="E8062F"/>
              </a:solidFill>
            </a:endParaRPr>
          </a:p>
          <a:p>
            <a:pPr marL="0" lvl="0" indent="0" algn="l" rtl="0">
              <a:spcBef>
                <a:spcPts val="0"/>
              </a:spcBef>
              <a:spcAft>
                <a:spcPts val="0"/>
              </a:spcAft>
              <a:buNone/>
            </a:pPr>
            <a:r>
              <a:rPr lang="en" dirty="0" smtClean="0"/>
              <a:t>Adapter</a:t>
            </a:r>
            <a:endParaRPr dirty="0"/>
          </a:p>
        </p:txBody>
      </p:sp>
    </p:spTree>
    <p:extLst>
      <p:ext uri="{BB962C8B-B14F-4D97-AF65-F5344CB8AC3E}">
        <p14:creationId xmlns:p14="http://schemas.microsoft.com/office/powerpoint/2010/main" val="2953462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6439" y="371016"/>
            <a:ext cx="5299113" cy="668338"/>
          </a:xfrm>
        </p:spPr>
        <p:txBody>
          <a:bodyPr/>
          <a:lstStyle/>
          <a:p>
            <a:r>
              <a:rPr lang="en-US" dirty="0" smtClean="0">
                <a:solidFill>
                  <a:srgbClr val="FFC000"/>
                </a:solidFill>
              </a:rPr>
              <a:t>Adapter	</a:t>
            </a:r>
            <a:endParaRPr lang="en-US" dirty="0">
              <a:solidFill>
                <a:srgbClr val="FFC000"/>
              </a:solidFill>
            </a:endParaRPr>
          </a:p>
        </p:txBody>
      </p:sp>
      <p:sp>
        <p:nvSpPr>
          <p:cNvPr id="3" name="Content Placeholder 2"/>
          <p:cNvSpPr>
            <a:spLocks noGrp="1"/>
          </p:cNvSpPr>
          <p:nvPr>
            <p:ph idx="4294967295"/>
          </p:nvPr>
        </p:nvSpPr>
        <p:spPr>
          <a:xfrm>
            <a:off x="286439" y="1228251"/>
            <a:ext cx="6533002" cy="2625725"/>
          </a:xfrm>
        </p:spPr>
        <p:txBody>
          <a:bodyPr/>
          <a:lstStyle/>
          <a:p>
            <a:pPr>
              <a:buFont typeface="Arial" panose="020B0604020202020204" pitchFamily="34" charset="0"/>
              <a:buChar char="•"/>
            </a:pPr>
            <a:r>
              <a:rPr lang="en-US" sz="2000" dirty="0" smtClean="0"/>
              <a:t>What is the problem?</a:t>
            </a:r>
          </a:p>
          <a:p>
            <a:pPr>
              <a:buFont typeface="Arial" panose="020B0604020202020204" pitchFamily="34" charset="0"/>
              <a:buChar char="•"/>
            </a:pPr>
            <a:r>
              <a:rPr lang="en-US" sz="2000" dirty="0" smtClean="0"/>
              <a:t>How adapter going to solve this problem?</a:t>
            </a:r>
          </a:p>
          <a:p>
            <a:pPr>
              <a:buFont typeface="Arial" panose="020B0604020202020204" pitchFamily="34" charset="0"/>
              <a:buChar char="•"/>
            </a:pPr>
            <a:r>
              <a:rPr lang="en-US" sz="2000" dirty="0" smtClean="0"/>
              <a:t>Example code</a:t>
            </a:r>
          </a:p>
          <a:p>
            <a:pPr>
              <a:buFont typeface="Arial" panose="020B0604020202020204" pitchFamily="34" charset="0"/>
              <a:buChar char="•"/>
            </a:pPr>
            <a:endParaRPr lang="en-US" sz="2000" dirty="0"/>
          </a:p>
        </p:txBody>
      </p:sp>
      <p:pic>
        <p:nvPicPr>
          <p:cNvPr id="6" name="Picture 5"/>
          <p:cNvPicPr>
            <a:picLocks noChangeAspect="1"/>
          </p:cNvPicPr>
          <p:nvPr/>
        </p:nvPicPr>
        <p:blipFill>
          <a:blip r:embed="rId2" cstate="print">
            <a:extLst>
              <a:ext uri="{BEBA8EAE-BF5A-486C-A8C5-ECC9F3942E4B}">
                <a14:imgProps xmlns:a14="http://schemas.microsoft.com/office/drawing/2010/main">
                  <a14:imgLayer r:embed="rId3">
                    <a14:imgEffect>
                      <a14:backgroundRemoval t="9485" b="89973" l="6233" r="94580"/>
                    </a14:imgEffect>
                  </a14:imgLayer>
                </a14:imgProps>
              </a:ext>
              <a:ext uri="{28A0092B-C50C-407E-A947-70E740481C1C}">
                <a14:useLocalDpi xmlns:a14="http://schemas.microsoft.com/office/drawing/2010/main" val="0"/>
              </a:ext>
            </a:extLst>
          </a:blip>
          <a:stretch>
            <a:fillRect/>
          </a:stretch>
        </p:blipFill>
        <p:spPr>
          <a:xfrm>
            <a:off x="3728828" y="2357831"/>
            <a:ext cx="2366323" cy="2366323"/>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ackgroundRemoval t="10000" b="90000" l="4000" r="94500"/>
                    </a14:imgEffect>
                  </a14:imgLayer>
                </a14:imgProps>
              </a:ext>
              <a:ext uri="{28A0092B-C50C-407E-A947-70E740481C1C}">
                <a14:useLocalDpi xmlns:a14="http://schemas.microsoft.com/office/drawing/2010/main" val="0"/>
              </a:ext>
            </a:extLst>
          </a:blip>
          <a:stretch>
            <a:fillRect/>
          </a:stretch>
        </p:blipFill>
        <p:spPr>
          <a:xfrm>
            <a:off x="4139149" y="2357831"/>
            <a:ext cx="2032663" cy="1524497"/>
          </a:xfrm>
          <a:prstGeom prst="rect">
            <a:avLst/>
          </a:prstGeom>
        </p:spPr>
      </p:pic>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backgroundRemoval t="10000" b="90000" l="4667" r="96667"/>
                    </a14:imgEffect>
                  </a14:imgLayer>
                </a14:imgProps>
              </a:ext>
              <a:ext uri="{28A0092B-C50C-407E-A947-70E740481C1C}">
                <a14:useLocalDpi xmlns:a14="http://schemas.microsoft.com/office/drawing/2010/main" val="0"/>
              </a:ext>
            </a:extLst>
          </a:blip>
          <a:stretch>
            <a:fillRect/>
          </a:stretch>
        </p:blipFill>
        <p:spPr>
          <a:xfrm>
            <a:off x="4139150" y="3264679"/>
            <a:ext cx="2077124" cy="2077124"/>
          </a:xfrm>
          <a:prstGeom prst="rect">
            <a:avLst/>
          </a:prstGeom>
        </p:spPr>
      </p:pic>
    </p:spTree>
    <p:extLst>
      <p:ext uri="{BB962C8B-B14F-4D97-AF65-F5344CB8AC3E}">
        <p14:creationId xmlns:p14="http://schemas.microsoft.com/office/powerpoint/2010/main" val="9441567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17"/>
          <p:cNvSpPr txBox="1">
            <a:spLocks noGrp="1"/>
          </p:cNvSpPr>
          <p:nvPr>
            <p:ph type="ctrTitle"/>
          </p:nvPr>
        </p:nvSpPr>
        <p:spPr>
          <a:xfrm>
            <a:off x="685800" y="1957009"/>
            <a:ext cx="4252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E8062F"/>
                </a:solidFill>
              </a:rPr>
              <a:t>4.</a:t>
            </a:r>
            <a:endParaRPr dirty="0" smtClean="0">
              <a:solidFill>
                <a:srgbClr val="E8062F"/>
              </a:solidFill>
            </a:endParaRPr>
          </a:p>
          <a:p>
            <a:pPr marL="0" lvl="0" indent="0" algn="l" rtl="0">
              <a:spcBef>
                <a:spcPts val="0"/>
              </a:spcBef>
              <a:spcAft>
                <a:spcPts val="0"/>
              </a:spcAft>
              <a:buNone/>
            </a:pPr>
            <a:r>
              <a:rPr lang="en" dirty="0" smtClean="0"/>
              <a:t>Observer</a:t>
            </a:r>
            <a:endParaRPr dirty="0"/>
          </a:p>
        </p:txBody>
      </p:sp>
    </p:spTree>
    <p:extLst>
      <p:ext uri="{BB962C8B-B14F-4D97-AF65-F5344CB8AC3E}">
        <p14:creationId xmlns:p14="http://schemas.microsoft.com/office/powerpoint/2010/main" val="1173157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291" y="2113518"/>
            <a:ext cx="4153184" cy="2768789"/>
          </a:xfrm>
          <a:prstGeom prst="rect">
            <a:avLst/>
          </a:prstGeom>
        </p:spPr>
      </p:pic>
      <p:sp>
        <p:nvSpPr>
          <p:cNvPr id="2" name="Title 1"/>
          <p:cNvSpPr>
            <a:spLocks noGrp="1"/>
          </p:cNvSpPr>
          <p:nvPr>
            <p:ph type="title" idx="4294967295"/>
          </p:nvPr>
        </p:nvSpPr>
        <p:spPr>
          <a:xfrm>
            <a:off x="253388" y="216780"/>
            <a:ext cx="5044616" cy="668338"/>
          </a:xfrm>
        </p:spPr>
        <p:txBody>
          <a:bodyPr/>
          <a:lstStyle/>
          <a:p>
            <a:r>
              <a:rPr lang="en-US" dirty="0" smtClean="0">
                <a:solidFill>
                  <a:srgbClr val="FFC000"/>
                </a:solidFill>
              </a:rPr>
              <a:t>Observable</a:t>
            </a:r>
            <a:endParaRPr lang="en-US" dirty="0">
              <a:solidFill>
                <a:srgbClr val="FFC000"/>
              </a:solidFill>
            </a:endParaRPr>
          </a:p>
        </p:txBody>
      </p:sp>
      <p:sp>
        <p:nvSpPr>
          <p:cNvPr id="3" name="Content Placeholder 2"/>
          <p:cNvSpPr>
            <a:spLocks noGrp="1"/>
          </p:cNvSpPr>
          <p:nvPr>
            <p:ph idx="4294967295"/>
          </p:nvPr>
        </p:nvSpPr>
        <p:spPr>
          <a:xfrm>
            <a:off x="253388" y="1240774"/>
            <a:ext cx="3586854" cy="2686050"/>
          </a:xfrm>
        </p:spPr>
        <p:txBody>
          <a:bodyPr/>
          <a:lstStyle/>
          <a:p>
            <a:pPr>
              <a:buFont typeface="Arial" panose="020B0604020202020204" pitchFamily="34" charset="0"/>
              <a:buChar char="•"/>
            </a:pPr>
            <a:r>
              <a:rPr lang="en-US" dirty="0" smtClean="0"/>
              <a:t>What is it?</a:t>
            </a:r>
          </a:p>
          <a:p>
            <a:pPr>
              <a:buFont typeface="Arial" panose="020B0604020202020204" pitchFamily="34" charset="0"/>
              <a:buChar char="•"/>
            </a:pPr>
            <a:r>
              <a:rPr lang="en-US" dirty="0" smtClean="0"/>
              <a:t>Why we need this?</a:t>
            </a:r>
          </a:p>
          <a:p>
            <a:pPr>
              <a:buFont typeface="Arial" panose="020B0604020202020204" pitchFamily="34" charset="0"/>
              <a:buChar char="•"/>
            </a:pPr>
            <a:r>
              <a:rPr lang="en-US" dirty="0" smtClean="0"/>
              <a:t>How implement it?</a:t>
            </a:r>
            <a:endParaRPr lang="en-US" dirty="0"/>
          </a:p>
        </p:txBody>
      </p:sp>
    </p:spTree>
    <p:extLst>
      <p:ext uri="{BB962C8B-B14F-4D97-AF65-F5344CB8AC3E}">
        <p14:creationId xmlns:p14="http://schemas.microsoft.com/office/powerpoint/2010/main" val="22702040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18"/>
          <p:cNvSpPr txBox="1">
            <a:spLocks noGrp="1"/>
          </p:cNvSpPr>
          <p:nvPr>
            <p:ph type="body" idx="1"/>
          </p:nvPr>
        </p:nvSpPr>
        <p:spPr>
          <a:xfrm>
            <a:off x="3527074" y="3270969"/>
            <a:ext cx="5976969" cy="1686402"/>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en-US" sz="1800" dirty="0" smtClean="0"/>
              <a:t>Pattern name</a:t>
            </a:r>
          </a:p>
          <a:p>
            <a:pPr marL="342900" indent="-342900">
              <a:buFont typeface="Arial" panose="020B0604020202020204" pitchFamily="34" charset="0"/>
              <a:buChar char="•"/>
            </a:pPr>
            <a:r>
              <a:rPr lang="en-US" sz="1800" dirty="0" smtClean="0"/>
              <a:t>Problem</a:t>
            </a:r>
          </a:p>
          <a:p>
            <a:pPr marL="342900" indent="-342900">
              <a:buFont typeface="Arial" panose="020B0604020202020204" pitchFamily="34" charset="0"/>
              <a:buChar char="•"/>
            </a:pPr>
            <a:r>
              <a:rPr lang="en-US" sz="1800" dirty="0" smtClean="0"/>
              <a:t>Solution</a:t>
            </a:r>
          </a:p>
          <a:p>
            <a:pPr marL="342900" indent="-342900">
              <a:buFont typeface="Arial" panose="020B0604020202020204" pitchFamily="34" charset="0"/>
              <a:buChar char="•"/>
            </a:pPr>
            <a:r>
              <a:rPr lang="en-US" sz="1800" dirty="0"/>
              <a:t>Consequences</a:t>
            </a:r>
            <a:endParaRPr lang="en-US" sz="1800" dirty="0" smtClean="0"/>
          </a:p>
          <a:p>
            <a:pPr marL="342900" indent="-342900"/>
            <a:endParaRPr sz="1800" dirty="0"/>
          </a:p>
        </p:txBody>
      </p:sp>
      <p:sp>
        <p:nvSpPr>
          <p:cNvPr id="656" name="Google Shape;656;p18"/>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4" name="Google Shape;642;p16"/>
          <p:cNvSpPr txBox="1">
            <a:spLocks/>
          </p:cNvSpPr>
          <p:nvPr/>
        </p:nvSpPr>
        <p:spPr>
          <a:xfrm>
            <a:off x="3029639" y="2742602"/>
            <a:ext cx="5888832" cy="5283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0" indent="0">
              <a:buNone/>
            </a:pPr>
            <a:r>
              <a:rPr lang="en-US" sz="2000" dirty="0" smtClean="0"/>
              <a:t>A pattern </a:t>
            </a:r>
            <a:r>
              <a:rPr lang="en-US" sz="2000" dirty="0"/>
              <a:t>has four essential elements:</a:t>
            </a:r>
            <a:endParaRPr lang="en-US" sz="2000" b="1" dirty="0">
              <a:solidFill>
                <a:srgbClr val="F64646"/>
              </a:solidFill>
              <a:latin typeface="Montserrat"/>
              <a:ea typeface="Montserrat"/>
              <a:cs typeface="Montserrat"/>
              <a:sym typeface="Montserrat"/>
            </a:endParaRPr>
          </a:p>
        </p:txBody>
      </p:sp>
      <p:sp>
        <p:nvSpPr>
          <p:cNvPr id="8" name="Google Shape;642;p16"/>
          <p:cNvSpPr txBox="1">
            <a:spLocks/>
          </p:cNvSpPr>
          <p:nvPr/>
        </p:nvSpPr>
        <p:spPr>
          <a:xfrm>
            <a:off x="2521185" y="1717984"/>
            <a:ext cx="5245705" cy="1002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0" indent="0">
              <a:spcBef>
                <a:spcPts val="0"/>
              </a:spcBef>
              <a:buFont typeface="Montserrat Light"/>
              <a:buNone/>
            </a:pPr>
            <a:r>
              <a:rPr lang="en-US" sz="2800" b="1" dirty="0" smtClean="0">
                <a:solidFill>
                  <a:srgbClr val="F64646"/>
                </a:solidFill>
                <a:latin typeface="Montserrat"/>
                <a:ea typeface="Montserrat"/>
                <a:cs typeface="Montserrat"/>
                <a:sym typeface="Montserrat"/>
              </a:rPr>
              <a:t>Design Patterns</a:t>
            </a:r>
          </a:p>
          <a:p>
            <a:pPr marL="0" indent="0">
              <a:spcBef>
                <a:spcPts val="0"/>
              </a:spcBef>
              <a:buFont typeface="Montserrat Light"/>
              <a:buNone/>
            </a:pPr>
            <a:r>
              <a:rPr lang="en-US" sz="2800" b="1" dirty="0" smtClean="0">
                <a:solidFill>
                  <a:srgbClr val="F64646"/>
                </a:solidFill>
                <a:latin typeface="Montserrat"/>
                <a:ea typeface="Montserrat"/>
                <a:cs typeface="Montserrat"/>
                <a:sym typeface="Montserrat"/>
              </a:rPr>
              <a:t>In general</a:t>
            </a:r>
            <a:endParaRPr lang="en-US" sz="2800" b="1" dirty="0">
              <a:solidFill>
                <a:srgbClr val="F64646"/>
              </a:solidFill>
              <a:latin typeface="Montserrat"/>
              <a:ea typeface="Montserrat"/>
              <a:cs typeface="Montserrat"/>
              <a:sym typeface="Montserrat"/>
            </a:endParaRPr>
          </a:p>
        </p:txBody>
      </p:sp>
    </p:spTree>
    <p:extLst>
      <p:ext uri="{BB962C8B-B14F-4D97-AF65-F5344CB8AC3E}">
        <p14:creationId xmlns:p14="http://schemas.microsoft.com/office/powerpoint/2010/main" val="70764581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55">
                                            <p:txEl>
                                              <p:pRg st="0" end="0"/>
                                            </p:txEl>
                                          </p:spTgt>
                                        </p:tgtEl>
                                        <p:attrNameLst>
                                          <p:attrName>style.visibility</p:attrName>
                                        </p:attrNameLst>
                                      </p:cBhvr>
                                      <p:to>
                                        <p:strVal val="visible"/>
                                      </p:to>
                                    </p:set>
                                    <p:animEffect transition="in" filter="fade">
                                      <p:cBhvr>
                                        <p:cTn id="12" dur="1000"/>
                                        <p:tgtEl>
                                          <p:spTgt spid="655">
                                            <p:txEl>
                                              <p:pRg st="0" end="0"/>
                                            </p:txEl>
                                          </p:spTgt>
                                        </p:tgtEl>
                                      </p:cBhvr>
                                    </p:animEffect>
                                    <p:anim calcmode="lin" valueType="num">
                                      <p:cBhvr>
                                        <p:cTn id="13" dur="1000" fill="hold"/>
                                        <p:tgtEl>
                                          <p:spTgt spid="65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55">
                                            <p:txEl>
                                              <p:pRg st="1" end="1"/>
                                            </p:txEl>
                                          </p:spTgt>
                                        </p:tgtEl>
                                        <p:attrNameLst>
                                          <p:attrName>style.visibility</p:attrName>
                                        </p:attrNameLst>
                                      </p:cBhvr>
                                      <p:to>
                                        <p:strVal val="visible"/>
                                      </p:to>
                                    </p:set>
                                    <p:animEffect transition="in" filter="fade">
                                      <p:cBhvr>
                                        <p:cTn id="19" dur="1000"/>
                                        <p:tgtEl>
                                          <p:spTgt spid="655">
                                            <p:txEl>
                                              <p:pRg st="1" end="1"/>
                                            </p:txEl>
                                          </p:spTgt>
                                        </p:tgtEl>
                                      </p:cBhvr>
                                    </p:animEffect>
                                    <p:anim calcmode="lin" valueType="num">
                                      <p:cBhvr>
                                        <p:cTn id="20" dur="1000" fill="hold"/>
                                        <p:tgtEl>
                                          <p:spTgt spid="65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55">
                                            <p:txEl>
                                              <p:pRg st="2" end="2"/>
                                            </p:txEl>
                                          </p:spTgt>
                                        </p:tgtEl>
                                        <p:attrNameLst>
                                          <p:attrName>style.visibility</p:attrName>
                                        </p:attrNameLst>
                                      </p:cBhvr>
                                      <p:to>
                                        <p:strVal val="visible"/>
                                      </p:to>
                                    </p:set>
                                    <p:animEffect transition="in" filter="fade">
                                      <p:cBhvr>
                                        <p:cTn id="26" dur="1000"/>
                                        <p:tgtEl>
                                          <p:spTgt spid="655">
                                            <p:txEl>
                                              <p:pRg st="2" end="2"/>
                                            </p:txEl>
                                          </p:spTgt>
                                        </p:tgtEl>
                                      </p:cBhvr>
                                    </p:animEffect>
                                    <p:anim calcmode="lin" valueType="num">
                                      <p:cBhvr>
                                        <p:cTn id="27" dur="1000" fill="hold"/>
                                        <p:tgtEl>
                                          <p:spTgt spid="65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55">
                                            <p:txEl>
                                              <p:pRg st="3" end="3"/>
                                            </p:txEl>
                                          </p:spTgt>
                                        </p:tgtEl>
                                        <p:attrNameLst>
                                          <p:attrName>style.visibility</p:attrName>
                                        </p:attrNameLst>
                                      </p:cBhvr>
                                      <p:to>
                                        <p:strVal val="visible"/>
                                      </p:to>
                                    </p:set>
                                    <p:animEffect transition="in" filter="fade">
                                      <p:cBhvr>
                                        <p:cTn id="33" dur="1000"/>
                                        <p:tgtEl>
                                          <p:spTgt spid="655">
                                            <p:txEl>
                                              <p:pRg st="3" end="3"/>
                                            </p:txEl>
                                          </p:spTgt>
                                        </p:tgtEl>
                                      </p:cBhvr>
                                    </p:animEffect>
                                    <p:anim calcmode="lin" valueType="num">
                                      <p:cBhvr>
                                        <p:cTn id="34" dur="1000" fill="hold"/>
                                        <p:tgtEl>
                                          <p:spTgt spid="655">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5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18"/>
          <p:cNvSpPr txBox="1">
            <a:spLocks noGrp="1"/>
          </p:cNvSpPr>
          <p:nvPr>
            <p:ph type="body" idx="1"/>
          </p:nvPr>
        </p:nvSpPr>
        <p:spPr>
          <a:xfrm>
            <a:off x="3230257" y="3815313"/>
            <a:ext cx="5822732" cy="2101754"/>
          </a:xfrm>
          <a:prstGeom prst="rect">
            <a:avLst/>
          </a:prstGeom>
        </p:spPr>
        <p:txBody>
          <a:bodyPr spcFirstLastPara="1" wrap="square" lIns="91425" tIns="91425" rIns="91425" bIns="91425" anchor="t" anchorCtr="0">
            <a:noAutofit/>
          </a:bodyPr>
          <a:lstStyle/>
          <a:p>
            <a:pPr marL="0" lvl="0" indent="0">
              <a:buNone/>
            </a:pPr>
            <a:r>
              <a:rPr lang="en-US" sz="1800" dirty="0" smtClean="0"/>
              <a:t>Are descriptions </a:t>
            </a:r>
            <a:r>
              <a:rPr lang="en-US" sz="1800" dirty="0"/>
              <a:t>of communicating objects and classes that are customized to solve a general design problem in a particular context.</a:t>
            </a:r>
            <a:endParaRPr sz="1800" dirty="0"/>
          </a:p>
        </p:txBody>
      </p:sp>
      <p:sp>
        <p:nvSpPr>
          <p:cNvPr id="656" name="Google Shape;656;p18"/>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4" name="Google Shape;642;p16"/>
          <p:cNvSpPr txBox="1">
            <a:spLocks/>
          </p:cNvSpPr>
          <p:nvPr/>
        </p:nvSpPr>
        <p:spPr>
          <a:xfrm>
            <a:off x="2521185" y="1717984"/>
            <a:ext cx="5245705" cy="1002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0" indent="0">
              <a:spcBef>
                <a:spcPts val="0"/>
              </a:spcBef>
              <a:buFont typeface="Montserrat Light"/>
              <a:buNone/>
            </a:pPr>
            <a:r>
              <a:rPr lang="en-US" sz="2800" b="1" dirty="0" smtClean="0">
                <a:solidFill>
                  <a:srgbClr val="F64646"/>
                </a:solidFill>
                <a:latin typeface="Montserrat"/>
                <a:ea typeface="Montserrat"/>
                <a:cs typeface="Montserrat"/>
                <a:sym typeface="Montserrat"/>
              </a:rPr>
              <a:t>Design Patterns</a:t>
            </a:r>
          </a:p>
          <a:p>
            <a:pPr marL="0" indent="0">
              <a:spcBef>
                <a:spcPts val="0"/>
              </a:spcBef>
              <a:buFont typeface="Montserrat Light"/>
              <a:buNone/>
            </a:pPr>
            <a:r>
              <a:rPr lang="en-US" sz="2800" b="1" dirty="0" smtClean="0">
                <a:solidFill>
                  <a:srgbClr val="F64646"/>
                </a:solidFill>
                <a:latin typeface="Montserrat"/>
                <a:ea typeface="Montserrat"/>
                <a:cs typeface="Montserrat"/>
                <a:sym typeface="Montserrat"/>
              </a:rPr>
              <a:t>In software engineering</a:t>
            </a:r>
            <a:endParaRPr lang="en-US" sz="2800" b="1" dirty="0">
              <a:solidFill>
                <a:srgbClr val="F64646"/>
              </a:solidFill>
              <a:latin typeface="Montserrat"/>
              <a:ea typeface="Montserrat"/>
              <a:cs typeface="Montserrat"/>
              <a:sym typeface="Montserrat"/>
            </a:endParaRPr>
          </a:p>
        </p:txBody>
      </p:sp>
      <p:sp>
        <p:nvSpPr>
          <p:cNvPr id="5" name="TextBox 4"/>
          <p:cNvSpPr txBox="1"/>
          <p:nvPr/>
        </p:nvSpPr>
        <p:spPr>
          <a:xfrm>
            <a:off x="0" y="4866190"/>
            <a:ext cx="3230257" cy="261610"/>
          </a:xfrm>
          <a:prstGeom prst="rect">
            <a:avLst/>
          </a:prstGeom>
          <a:noFill/>
        </p:spPr>
        <p:txBody>
          <a:bodyPr wrap="square" rtlCol="1">
            <a:spAutoFit/>
          </a:bodyPr>
          <a:lstStyle/>
          <a:p>
            <a:r>
              <a:rPr lang="en-US" sz="1100" dirty="0">
                <a:latin typeface="Montserrat" panose="020B0604020202020204" charset="0"/>
              </a:rPr>
              <a:t>Image attribution: </a:t>
            </a:r>
            <a:r>
              <a:rPr lang="en-US" sz="1100" dirty="0" smtClean="0">
                <a:latin typeface="Montserrat" panose="020B0604020202020204" charset="0"/>
                <a:hlinkClick r:id="rId3"/>
              </a:rPr>
              <a:t>blog.agileactors.com</a:t>
            </a:r>
            <a:endParaRPr lang="fa-IR" sz="1100" dirty="0">
              <a:latin typeface="Montserrat" panose="020B0604020202020204" charset="0"/>
            </a:endParaRPr>
          </a:p>
        </p:txBody>
      </p:sp>
      <p:sp>
        <p:nvSpPr>
          <p:cNvPr id="9" name="Google Shape;655;p18"/>
          <p:cNvSpPr txBox="1">
            <a:spLocks/>
          </p:cNvSpPr>
          <p:nvPr/>
        </p:nvSpPr>
        <p:spPr>
          <a:xfrm>
            <a:off x="3230257" y="2745580"/>
            <a:ext cx="5822732" cy="11546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FFC800"/>
              </a:buClr>
              <a:buSzPts val="3000"/>
              <a:buFont typeface="Montserrat Light"/>
              <a:buChar char="◂"/>
              <a:defRPr sz="3000" b="0" i="1" u="none" strike="noStrike" cap="none">
                <a:solidFill>
                  <a:srgbClr val="434343"/>
                </a:solidFill>
                <a:latin typeface="Montserrat Light"/>
                <a:ea typeface="Montserrat Light"/>
                <a:cs typeface="Montserrat Light"/>
                <a:sym typeface="Montserrat Light"/>
              </a:defRPr>
            </a:lvl1pPr>
            <a:lvl2pPr marL="914400" marR="0" lvl="1" indent="-419100" algn="l" rtl="0">
              <a:lnSpc>
                <a:spcPct val="100000"/>
              </a:lnSpc>
              <a:spcBef>
                <a:spcPts val="0"/>
              </a:spcBef>
              <a:spcAft>
                <a:spcPts val="0"/>
              </a:spcAft>
              <a:buClr>
                <a:srgbClr val="FFC800"/>
              </a:buClr>
              <a:buSzPts val="3000"/>
              <a:buFont typeface="Montserrat Light"/>
              <a:buChar char="◂"/>
              <a:defRPr sz="3000" b="0" i="1" u="none" strike="noStrike" cap="none">
                <a:solidFill>
                  <a:srgbClr val="434343"/>
                </a:solidFill>
                <a:latin typeface="Montserrat Light"/>
                <a:ea typeface="Montserrat Light"/>
                <a:cs typeface="Montserrat Light"/>
                <a:sym typeface="Montserrat Light"/>
              </a:defRPr>
            </a:lvl2pPr>
            <a:lvl3pPr marL="1371600" marR="0" lvl="2" indent="-419100" algn="l" rtl="0">
              <a:lnSpc>
                <a:spcPct val="100000"/>
              </a:lnSpc>
              <a:spcBef>
                <a:spcPts val="0"/>
              </a:spcBef>
              <a:spcAft>
                <a:spcPts val="0"/>
              </a:spcAft>
              <a:buClr>
                <a:srgbClr val="FFC800"/>
              </a:buClr>
              <a:buSzPts val="3000"/>
              <a:buFont typeface="Montserrat Light"/>
              <a:buChar char="◂"/>
              <a:defRPr sz="3000" b="0" i="1" u="none" strike="noStrike" cap="none">
                <a:solidFill>
                  <a:srgbClr val="434343"/>
                </a:solidFill>
                <a:latin typeface="Montserrat Light"/>
                <a:ea typeface="Montserrat Light"/>
                <a:cs typeface="Montserrat Light"/>
                <a:sym typeface="Montserrat Light"/>
              </a:defRPr>
            </a:lvl3pPr>
            <a:lvl4pPr marL="1828800" marR="0" lvl="3" indent="-419100" algn="l" rtl="0">
              <a:lnSpc>
                <a:spcPct val="100000"/>
              </a:lnSpc>
              <a:spcBef>
                <a:spcPts val="0"/>
              </a:spcBef>
              <a:spcAft>
                <a:spcPts val="0"/>
              </a:spcAft>
              <a:buClr>
                <a:srgbClr val="FFC800"/>
              </a:buClr>
              <a:buSzPts val="3000"/>
              <a:buFont typeface="Montserrat Light"/>
              <a:buChar char="◂"/>
              <a:defRPr sz="3000" b="0" i="1" u="none" strike="noStrike" cap="none">
                <a:solidFill>
                  <a:srgbClr val="434343"/>
                </a:solidFill>
                <a:latin typeface="Montserrat Light"/>
                <a:ea typeface="Montserrat Light"/>
                <a:cs typeface="Montserrat Light"/>
                <a:sym typeface="Montserrat Light"/>
              </a:defRPr>
            </a:lvl4pPr>
            <a:lvl5pPr marL="2286000" marR="0" lvl="4" indent="-419100" algn="l" rtl="0">
              <a:lnSpc>
                <a:spcPct val="100000"/>
              </a:lnSpc>
              <a:spcBef>
                <a:spcPts val="0"/>
              </a:spcBef>
              <a:spcAft>
                <a:spcPts val="0"/>
              </a:spcAft>
              <a:buClr>
                <a:srgbClr val="434343"/>
              </a:buClr>
              <a:buSzPts val="3000"/>
              <a:buFont typeface="Montserrat Light"/>
              <a:buChar char="○"/>
              <a:defRPr sz="3000" b="0" i="1" u="none" strike="noStrike" cap="none">
                <a:solidFill>
                  <a:srgbClr val="434343"/>
                </a:solidFill>
                <a:latin typeface="Montserrat Light"/>
                <a:ea typeface="Montserrat Light"/>
                <a:cs typeface="Montserrat Light"/>
                <a:sym typeface="Montserrat Light"/>
              </a:defRPr>
            </a:lvl5pPr>
            <a:lvl6pPr marL="2743200" marR="0" lvl="5" indent="-419100" algn="l" rtl="0">
              <a:lnSpc>
                <a:spcPct val="100000"/>
              </a:lnSpc>
              <a:spcBef>
                <a:spcPts val="0"/>
              </a:spcBef>
              <a:spcAft>
                <a:spcPts val="0"/>
              </a:spcAft>
              <a:buClr>
                <a:srgbClr val="434343"/>
              </a:buClr>
              <a:buSzPts val="3000"/>
              <a:buFont typeface="Montserrat Light"/>
              <a:buChar char="■"/>
              <a:defRPr sz="3000" b="0" i="1" u="none" strike="noStrike" cap="none">
                <a:solidFill>
                  <a:srgbClr val="434343"/>
                </a:solidFill>
                <a:latin typeface="Montserrat Light"/>
                <a:ea typeface="Montserrat Light"/>
                <a:cs typeface="Montserrat Light"/>
                <a:sym typeface="Montserrat Light"/>
              </a:defRPr>
            </a:lvl6pPr>
            <a:lvl7pPr marL="3200400" marR="0" lvl="6" indent="-419100" algn="l" rtl="0">
              <a:lnSpc>
                <a:spcPct val="100000"/>
              </a:lnSpc>
              <a:spcBef>
                <a:spcPts val="0"/>
              </a:spcBef>
              <a:spcAft>
                <a:spcPts val="0"/>
              </a:spcAft>
              <a:buClr>
                <a:srgbClr val="434343"/>
              </a:buClr>
              <a:buSzPts val="3000"/>
              <a:buFont typeface="Montserrat Light"/>
              <a:buChar char="●"/>
              <a:defRPr sz="3000" b="0" i="1" u="none" strike="noStrike" cap="none">
                <a:solidFill>
                  <a:srgbClr val="434343"/>
                </a:solidFill>
                <a:latin typeface="Montserrat Light"/>
                <a:ea typeface="Montserrat Light"/>
                <a:cs typeface="Montserrat Light"/>
                <a:sym typeface="Montserrat Light"/>
              </a:defRPr>
            </a:lvl7pPr>
            <a:lvl8pPr marL="3657600" marR="0" lvl="7" indent="-419100" algn="l" rtl="0">
              <a:lnSpc>
                <a:spcPct val="100000"/>
              </a:lnSpc>
              <a:spcBef>
                <a:spcPts val="0"/>
              </a:spcBef>
              <a:spcAft>
                <a:spcPts val="0"/>
              </a:spcAft>
              <a:buClr>
                <a:srgbClr val="434343"/>
              </a:buClr>
              <a:buSzPts val="3000"/>
              <a:buFont typeface="Montserrat Light"/>
              <a:buChar char="○"/>
              <a:defRPr sz="3000" b="0" i="1" u="none" strike="noStrike" cap="none">
                <a:solidFill>
                  <a:srgbClr val="434343"/>
                </a:solidFill>
                <a:latin typeface="Montserrat Light"/>
                <a:ea typeface="Montserrat Light"/>
                <a:cs typeface="Montserrat Light"/>
                <a:sym typeface="Montserrat Light"/>
              </a:defRPr>
            </a:lvl8pPr>
            <a:lvl9pPr marL="4114800" marR="0" lvl="8" indent="-419100" algn="l" rtl="0">
              <a:lnSpc>
                <a:spcPct val="100000"/>
              </a:lnSpc>
              <a:spcBef>
                <a:spcPts val="0"/>
              </a:spcBef>
              <a:spcAft>
                <a:spcPts val="0"/>
              </a:spcAft>
              <a:buClr>
                <a:srgbClr val="434343"/>
              </a:buClr>
              <a:buSzPts val="3000"/>
              <a:buFont typeface="Montserrat Light"/>
              <a:buChar char="■"/>
              <a:defRPr sz="3000" b="0" i="1" u="none" strike="noStrike" cap="none">
                <a:solidFill>
                  <a:srgbClr val="434343"/>
                </a:solidFill>
                <a:latin typeface="Montserrat Light"/>
                <a:ea typeface="Montserrat Light"/>
                <a:cs typeface="Montserrat Light"/>
                <a:sym typeface="Montserrat Light"/>
              </a:defRPr>
            </a:lvl9pPr>
          </a:lstStyle>
          <a:p>
            <a:pPr marL="0" indent="0">
              <a:buFont typeface="Montserrat Light"/>
              <a:buNone/>
            </a:pPr>
            <a:r>
              <a:rPr lang="en-US" sz="1800" dirty="0" smtClean="0"/>
              <a:t>Are not about designs such as linked lists and hash tables that can be encoded in classes and reused as is.</a:t>
            </a:r>
            <a:endParaRPr lang="en-US" sz="18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579" y="2687847"/>
            <a:ext cx="1703849" cy="2123258"/>
          </a:xfrm>
          <a:prstGeom prst="rect">
            <a:avLst/>
          </a:prstGeom>
          <a:ln>
            <a:noFill/>
          </a:ln>
          <a:effectLst>
            <a:outerShdw blurRad="190500" algn="tl" rotWithShape="0">
              <a:srgbClr val="000000">
                <a:alpha val="70000"/>
              </a:srgbClr>
            </a:outerShdw>
          </a:effectLst>
        </p:spPr>
      </p:pic>
      <p:pic>
        <p:nvPicPr>
          <p:cNvPr id="12" name="Picture 11"/>
          <p:cNvPicPr>
            <a:picLocks noChangeAspect="1"/>
          </p:cNvPicPr>
          <p:nvPr/>
        </p:nvPicPr>
        <p:blipFill>
          <a:blip r:embed="rId5">
            <a:duotone>
              <a:schemeClr val="accent6">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967900" y="2927798"/>
            <a:ext cx="262357" cy="262357"/>
          </a:xfrm>
          <a:prstGeom prst="rect">
            <a:avLst/>
          </a:prstGeom>
        </p:spPr>
      </p:pic>
      <p:pic>
        <p:nvPicPr>
          <p:cNvPr id="13" name="Picture 12"/>
          <p:cNvPicPr>
            <a:picLocks noChangeAspect="1"/>
          </p:cNvPicPr>
          <p:nvPr/>
        </p:nvPicPr>
        <p:blipFill>
          <a:blip r:embed="rId7">
            <a:extLst>
              <a:ext uri="{BEBA8EAE-BF5A-486C-A8C5-ECC9F3942E4B}">
                <a14:imgProps xmlns:a14="http://schemas.microsoft.com/office/drawing/2010/main">
                  <a14:imgLayer r:embed="rId8">
                    <a14:imgEffect>
                      <a14:colorTemperature colorTemp="5900"/>
                    </a14:imgEffect>
                  </a14:imgLayer>
                </a14:imgProps>
              </a:ext>
              <a:ext uri="{28A0092B-C50C-407E-A947-70E740481C1C}">
                <a14:useLocalDpi xmlns:a14="http://schemas.microsoft.com/office/drawing/2010/main" val="0"/>
              </a:ext>
            </a:extLst>
          </a:blip>
          <a:stretch>
            <a:fillRect/>
          </a:stretch>
        </p:blipFill>
        <p:spPr>
          <a:xfrm>
            <a:off x="2934800" y="3903875"/>
            <a:ext cx="328555" cy="426956"/>
          </a:xfrm>
          <a:prstGeom prst="rect">
            <a:avLst/>
          </a:prstGeom>
        </p:spPr>
      </p:pic>
    </p:spTree>
    <p:extLst>
      <p:ext uri="{BB962C8B-B14F-4D97-AF65-F5344CB8AC3E}">
        <p14:creationId xmlns:p14="http://schemas.microsoft.com/office/powerpoint/2010/main" val="704441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par>
                                <p:cTn id="20" presetID="22" presetClass="entr" presetSubtype="1"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55">
                                            <p:txEl>
                                              <p:pRg st="0" end="0"/>
                                            </p:txEl>
                                          </p:spTgt>
                                        </p:tgtEl>
                                        <p:attrNameLst>
                                          <p:attrName>style.visibility</p:attrName>
                                        </p:attrNameLst>
                                      </p:cBhvr>
                                      <p:to>
                                        <p:strVal val="visible"/>
                                      </p:to>
                                    </p:set>
                                    <p:animEffect transition="in" filter="wipe(down)">
                                      <p:cBhvr>
                                        <p:cTn id="27" dur="500"/>
                                        <p:tgtEl>
                                          <p:spTgt spid="655">
                                            <p:txEl>
                                              <p:pRg st="0" end="0"/>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 grpId="0" build="p"/>
      <p:bldP spid="5"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18"/>
          <p:cNvSpPr txBox="1">
            <a:spLocks noGrp="1"/>
          </p:cNvSpPr>
          <p:nvPr>
            <p:ph type="body" idx="1"/>
          </p:nvPr>
        </p:nvSpPr>
        <p:spPr>
          <a:xfrm>
            <a:off x="2561401" y="1709166"/>
            <a:ext cx="5497800" cy="2985600"/>
          </a:xfrm>
          <a:prstGeom prst="rect">
            <a:avLst/>
          </a:prstGeom>
        </p:spPr>
        <p:txBody>
          <a:bodyPr spcFirstLastPara="1" wrap="square" lIns="91425" tIns="91425" rIns="91425" bIns="91425" anchor="t" anchorCtr="0">
            <a:noAutofit/>
          </a:bodyPr>
          <a:lstStyle/>
          <a:p>
            <a:pPr marL="0" lvl="0" indent="0">
              <a:buNone/>
            </a:pPr>
            <a:r>
              <a:rPr lang="en-US" i="0" dirty="0"/>
              <a:t>In software engineering, a </a:t>
            </a:r>
            <a:r>
              <a:rPr lang="en-US" b="1" i="0" dirty="0"/>
              <a:t>design pattern</a:t>
            </a:r>
            <a:r>
              <a:rPr lang="en-US" i="0" dirty="0"/>
              <a:t> is a general repeatable solution to a commonly occurring problem in software design. </a:t>
            </a:r>
            <a:endParaRPr dirty="0"/>
          </a:p>
        </p:txBody>
      </p:sp>
      <p:sp>
        <p:nvSpPr>
          <p:cNvPr id="656" name="Google Shape;656;p18"/>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899848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0"/>
          <p:cNvSpPr txBox="1">
            <a:spLocks noGrp="1"/>
          </p:cNvSpPr>
          <p:nvPr>
            <p:ph type="ctrTitle" idx="4294967295"/>
          </p:nvPr>
        </p:nvSpPr>
        <p:spPr>
          <a:xfrm>
            <a:off x="264004" y="183120"/>
            <a:ext cx="6920978" cy="9081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smtClean="0">
                <a:solidFill>
                  <a:srgbClr val="FFA400"/>
                </a:solidFill>
              </a:rPr>
              <a:t>Types of Patterns</a:t>
            </a:r>
            <a:endParaRPr sz="4800" dirty="0">
              <a:solidFill>
                <a:srgbClr val="FFA400"/>
              </a:solidFill>
            </a:endParaRPr>
          </a:p>
        </p:txBody>
      </p:sp>
      <p:sp>
        <p:nvSpPr>
          <p:cNvPr id="669" name="Google Shape;669;p20"/>
          <p:cNvSpPr txBox="1">
            <a:spLocks noGrp="1"/>
          </p:cNvSpPr>
          <p:nvPr>
            <p:ph type="subTitle" idx="4294967295"/>
          </p:nvPr>
        </p:nvSpPr>
        <p:spPr>
          <a:xfrm>
            <a:off x="741031" y="1091233"/>
            <a:ext cx="7947956" cy="2621451"/>
          </a:xfrm>
          <a:prstGeom prst="rect">
            <a:avLst/>
          </a:prstGeom>
        </p:spPr>
        <p:txBody>
          <a:bodyPr spcFirstLastPara="1" wrap="square" lIns="91425" tIns="91425" rIns="91425" bIns="91425" anchor="t" anchorCtr="0">
            <a:noAutofit/>
          </a:bodyPr>
          <a:lstStyle/>
          <a:p>
            <a:pPr marL="0" lvl="0" indent="0">
              <a:lnSpc>
                <a:spcPct val="150000"/>
              </a:lnSpc>
              <a:buNone/>
            </a:pPr>
            <a:r>
              <a:rPr lang="en-US" sz="2000" dirty="0"/>
              <a:t>We classify design patterns by two </a:t>
            </a:r>
            <a:r>
              <a:rPr lang="en-US" sz="2000" dirty="0" smtClean="0"/>
              <a:t>criteria :</a:t>
            </a:r>
          </a:p>
          <a:p>
            <a:pPr marL="800100" lvl="1" indent="-342900">
              <a:lnSpc>
                <a:spcPct val="150000"/>
              </a:lnSpc>
              <a:buFont typeface="+mj-lt"/>
              <a:buAutoNum type="arabicPeriod"/>
            </a:pPr>
            <a:r>
              <a:rPr lang="en-US" sz="2000" dirty="0"/>
              <a:t>The first criterion, called </a:t>
            </a:r>
            <a:r>
              <a:rPr lang="en-US" sz="2000" b="1" dirty="0"/>
              <a:t>purpose</a:t>
            </a:r>
            <a:r>
              <a:rPr lang="en-US" sz="2000" dirty="0"/>
              <a:t>, reflects what a pattern </a:t>
            </a:r>
            <a:r>
              <a:rPr lang="en-US" sz="2000" dirty="0" smtClean="0"/>
              <a:t>does.</a:t>
            </a:r>
          </a:p>
          <a:p>
            <a:pPr marL="800100" lvl="1" indent="-342900">
              <a:lnSpc>
                <a:spcPct val="150000"/>
              </a:lnSpc>
              <a:buFont typeface="+mj-lt"/>
              <a:buAutoNum type="arabicPeriod"/>
            </a:pPr>
            <a:r>
              <a:rPr lang="en-US" sz="2000" dirty="0"/>
              <a:t>The second criterion, called </a:t>
            </a:r>
            <a:r>
              <a:rPr lang="en-US" sz="2000" b="1" dirty="0"/>
              <a:t>scope</a:t>
            </a:r>
            <a:r>
              <a:rPr lang="en-US" sz="2000" dirty="0"/>
              <a:t>, specifies whether the pattern applies primarily to classes or to objects.</a:t>
            </a:r>
            <a:endParaRPr sz="2000" dirty="0"/>
          </a:p>
        </p:txBody>
      </p:sp>
      <p:sp>
        <p:nvSpPr>
          <p:cNvPr id="683" name="Google Shape;68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7</a:t>
            </a:fld>
            <a:endParaRPr>
              <a:solidFill>
                <a:srgbClr val="FFFFFF"/>
              </a:solidFill>
            </a:endParaRPr>
          </a:p>
        </p:txBody>
      </p:sp>
    </p:spTree>
    <p:extLst>
      <p:ext uri="{BB962C8B-B14F-4D97-AF65-F5344CB8AC3E}">
        <p14:creationId xmlns:p14="http://schemas.microsoft.com/office/powerpoint/2010/main" val="17808436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9">
                                            <p:txEl>
                                              <p:pRg st="1" end="1"/>
                                            </p:txEl>
                                          </p:spTgt>
                                        </p:tgtEl>
                                        <p:attrNameLst>
                                          <p:attrName>style.visibility</p:attrName>
                                        </p:attrNameLst>
                                      </p:cBhvr>
                                      <p:to>
                                        <p:strVal val="visible"/>
                                      </p:to>
                                    </p:set>
                                    <p:animEffect transition="in" filter="fade">
                                      <p:cBhvr>
                                        <p:cTn id="7" dur="1000"/>
                                        <p:tgtEl>
                                          <p:spTgt spid="669">
                                            <p:txEl>
                                              <p:pRg st="1" end="1"/>
                                            </p:txEl>
                                          </p:spTgt>
                                        </p:tgtEl>
                                      </p:cBhvr>
                                    </p:animEffect>
                                    <p:anim calcmode="lin" valueType="num">
                                      <p:cBhvr>
                                        <p:cTn id="8" dur="1000" fill="hold"/>
                                        <p:tgtEl>
                                          <p:spTgt spid="66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6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69">
                                            <p:txEl>
                                              <p:pRg st="2" end="2"/>
                                            </p:txEl>
                                          </p:spTgt>
                                        </p:tgtEl>
                                        <p:attrNameLst>
                                          <p:attrName>style.visibility</p:attrName>
                                        </p:attrNameLst>
                                      </p:cBhvr>
                                      <p:to>
                                        <p:strVal val="visible"/>
                                      </p:to>
                                    </p:set>
                                    <p:animEffect transition="in" filter="fade">
                                      <p:cBhvr>
                                        <p:cTn id="14" dur="1000"/>
                                        <p:tgtEl>
                                          <p:spTgt spid="669">
                                            <p:txEl>
                                              <p:pRg st="2" end="2"/>
                                            </p:txEl>
                                          </p:spTgt>
                                        </p:tgtEl>
                                      </p:cBhvr>
                                    </p:animEffect>
                                    <p:anim calcmode="lin" valueType="num">
                                      <p:cBhvr>
                                        <p:cTn id="15" dur="1000" fill="hold"/>
                                        <p:tgtEl>
                                          <p:spTgt spid="66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6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0"/>
          <p:cNvSpPr txBox="1">
            <a:spLocks noGrp="1"/>
          </p:cNvSpPr>
          <p:nvPr>
            <p:ph type="ctrTitle" idx="4294967295"/>
          </p:nvPr>
        </p:nvSpPr>
        <p:spPr>
          <a:xfrm>
            <a:off x="186885" y="139053"/>
            <a:ext cx="7447803" cy="5550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solidFill>
                  <a:srgbClr val="FFA400"/>
                </a:solidFill>
              </a:rPr>
              <a:t>Types of Patterns: Based on purpose</a:t>
            </a:r>
            <a:endParaRPr sz="2800" dirty="0">
              <a:solidFill>
                <a:srgbClr val="FFA400"/>
              </a:solidFill>
            </a:endParaRPr>
          </a:p>
        </p:txBody>
      </p:sp>
      <p:sp>
        <p:nvSpPr>
          <p:cNvPr id="669" name="Google Shape;669;p20"/>
          <p:cNvSpPr txBox="1">
            <a:spLocks noGrp="1"/>
          </p:cNvSpPr>
          <p:nvPr>
            <p:ph type="subTitle" idx="4294967295"/>
          </p:nvPr>
        </p:nvSpPr>
        <p:spPr>
          <a:xfrm>
            <a:off x="704679" y="705080"/>
            <a:ext cx="8593558" cy="3194892"/>
          </a:xfrm>
          <a:prstGeom prst="rect">
            <a:avLst/>
          </a:prstGeom>
        </p:spPr>
        <p:txBody>
          <a:bodyPr spcFirstLastPara="1" wrap="square" lIns="91425" tIns="91425" rIns="91425" bIns="91425" anchor="t" anchorCtr="0">
            <a:noAutofit/>
          </a:bodyPr>
          <a:lstStyle/>
          <a:p>
            <a:pPr marL="342900" indent="-342900">
              <a:buFont typeface="+mj-lt"/>
              <a:buAutoNum type="arabicPeriod"/>
            </a:pPr>
            <a:r>
              <a:rPr lang="en-US" sz="1800" b="1" dirty="0" smtClean="0"/>
              <a:t>Creational</a:t>
            </a:r>
          </a:p>
          <a:p>
            <a:pPr marL="742950" lvl="1" indent="-285750">
              <a:lnSpc>
                <a:spcPct val="150000"/>
              </a:lnSpc>
            </a:pPr>
            <a:r>
              <a:rPr lang="en-US" sz="1600" dirty="0"/>
              <a:t>Creational patterns concern the process of object </a:t>
            </a:r>
            <a:r>
              <a:rPr lang="en-US" sz="1600" dirty="0" smtClean="0"/>
              <a:t>creation</a:t>
            </a:r>
          </a:p>
          <a:p>
            <a:pPr marL="742950" lvl="1" indent="-285750">
              <a:lnSpc>
                <a:spcPct val="150000"/>
              </a:lnSpc>
            </a:pPr>
            <a:r>
              <a:rPr lang="en-US" sz="1600" dirty="0"/>
              <a:t>Deal with initializing and configuring classes and objects</a:t>
            </a:r>
            <a:endParaRPr lang="en-US" sz="1600" dirty="0" smtClean="0"/>
          </a:p>
          <a:p>
            <a:pPr marL="342900" indent="-342900">
              <a:buFont typeface="+mj-lt"/>
              <a:buAutoNum type="arabicPeriod"/>
            </a:pPr>
            <a:r>
              <a:rPr lang="en-US" sz="1800" b="1" dirty="0" smtClean="0"/>
              <a:t>Structural</a:t>
            </a:r>
          </a:p>
          <a:p>
            <a:pPr marL="742950" lvl="1" indent="-285750">
              <a:lnSpc>
                <a:spcPct val="150000"/>
              </a:lnSpc>
            </a:pPr>
            <a:r>
              <a:rPr lang="en-US" sz="1600" dirty="0"/>
              <a:t>Structural patterns deal with the composition of classes or objects</a:t>
            </a:r>
            <a:r>
              <a:rPr lang="en-US" sz="1800" dirty="0"/>
              <a:t>.</a:t>
            </a:r>
            <a:endParaRPr lang="en-US" sz="1800" dirty="0" smtClean="0"/>
          </a:p>
          <a:p>
            <a:pPr marL="342900" indent="-342900">
              <a:buFont typeface="+mj-lt"/>
              <a:buAutoNum type="arabicPeriod"/>
            </a:pPr>
            <a:r>
              <a:rPr lang="en-US" sz="1800" b="1" dirty="0" smtClean="0"/>
              <a:t>Behavioral</a:t>
            </a:r>
          </a:p>
          <a:p>
            <a:pPr marL="742950" lvl="1" indent="-285750">
              <a:lnSpc>
                <a:spcPct val="150000"/>
              </a:lnSpc>
            </a:pPr>
            <a:r>
              <a:rPr lang="en-US" sz="1600" dirty="0"/>
              <a:t>Behavioral patterns characterize the ways in which classes </a:t>
            </a:r>
            <a:r>
              <a:rPr lang="en-US" sz="1600" dirty="0" smtClean="0"/>
              <a:t>or objects  interact </a:t>
            </a:r>
            <a:r>
              <a:rPr lang="en-US" sz="1600" dirty="0"/>
              <a:t>and distribute responsibility.</a:t>
            </a:r>
            <a:endParaRPr lang="en-US" sz="1600" dirty="0" smtClean="0"/>
          </a:p>
        </p:txBody>
      </p:sp>
      <p:sp>
        <p:nvSpPr>
          <p:cNvPr id="683" name="Google Shape;68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8</a:t>
            </a:fld>
            <a:endParaRPr>
              <a:solidFill>
                <a:srgbClr val="FFFFFF"/>
              </a:solidFill>
            </a:endParaRPr>
          </a:p>
        </p:txBody>
      </p:sp>
    </p:spTree>
    <p:extLst>
      <p:ext uri="{BB962C8B-B14F-4D97-AF65-F5344CB8AC3E}">
        <p14:creationId xmlns:p14="http://schemas.microsoft.com/office/powerpoint/2010/main" val="190373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69">
                                            <p:txEl>
                                              <p:pRg st="0" end="0"/>
                                            </p:txEl>
                                          </p:spTgt>
                                        </p:tgtEl>
                                        <p:attrNameLst>
                                          <p:attrName>style.visibility</p:attrName>
                                        </p:attrNameLst>
                                      </p:cBhvr>
                                      <p:to>
                                        <p:strVal val="visible"/>
                                      </p:to>
                                    </p:set>
                                    <p:animEffect transition="in" filter="randombar(horizontal)">
                                      <p:cBhvr>
                                        <p:cTn id="7" dur="500"/>
                                        <p:tgtEl>
                                          <p:spTgt spid="669">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669">
                                            <p:txEl>
                                              <p:pRg st="1" end="1"/>
                                            </p:txEl>
                                          </p:spTgt>
                                        </p:tgtEl>
                                        <p:attrNameLst>
                                          <p:attrName>style.visibility</p:attrName>
                                        </p:attrNameLst>
                                      </p:cBhvr>
                                      <p:to>
                                        <p:strVal val="visible"/>
                                      </p:to>
                                    </p:set>
                                    <p:animEffect transition="in" filter="randombar(horizontal)">
                                      <p:cBhvr>
                                        <p:cTn id="10" dur="500"/>
                                        <p:tgtEl>
                                          <p:spTgt spid="669">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669">
                                            <p:txEl>
                                              <p:pRg st="2" end="2"/>
                                            </p:txEl>
                                          </p:spTgt>
                                        </p:tgtEl>
                                        <p:attrNameLst>
                                          <p:attrName>style.visibility</p:attrName>
                                        </p:attrNameLst>
                                      </p:cBhvr>
                                      <p:to>
                                        <p:strVal val="visible"/>
                                      </p:to>
                                    </p:set>
                                    <p:animEffect transition="in" filter="randombar(horizontal)">
                                      <p:cBhvr>
                                        <p:cTn id="13" dur="500"/>
                                        <p:tgtEl>
                                          <p:spTgt spid="66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669">
                                            <p:txEl>
                                              <p:pRg st="3" end="3"/>
                                            </p:txEl>
                                          </p:spTgt>
                                        </p:tgtEl>
                                        <p:attrNameLst>
                                          <p:attrName>style.visibility</p:attrName>
                                        </p:attrNameLst>
                                      </p:cBhvr>
                                      <p:to>
                                        <p:strVal val="visible"/>
                                      </p:to>
                                    </p:set>
                                    <p:animEffect transition="in" filter="randombar(horizontal)">
                                      <p:cBhvr>
                                        <p:cTn id="18" dur="500"/>
                                        <p:tgtEl>
                                          <p:spTgt spid="669">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669">
                                            <p:txEl>
                                              <p:pRg st="4" end="4"/>
                                            </p:txEl>
                                          </p:spTgt>
                                        </p:tgtEl>
                                        <p:attrNameLst>
                                          <p:attrName>style.visibility</p:attrName>
                                        </p:attrNameLst>
                                      </p:cBhvr>
                                      <p:to>
                                        <p:strVal val="visible"/>
                                      </p:to>
                                    </p:set>
                                    <p:animEffect transition="in" filter="randombar(horizontal)">
                                      <p:cBhvr>
                                        <p:cTn id="21" dur="500"/>
                                        <p:tgtEl>
                                          <p:spTgt spid="66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669">
                                            <p:txEl>
                                              <p:pRg st="5" end="5"/>
                                            </p:txEl>
                                          </p:spTgt>
                                        </p:tgtEl>
                                        <p:attrNameLst>
                                          <p:attrName>style.visibility</p:attrName>
                                        </p:attrNameLst>
                                      </p:cBhvr>
                                      <p:to>
                                        <p:strVal val="visible"/>
                                      </p:to>
                                    </p:set>
                                    <p:animEffect transition="in" filter="randombar(horizontal)">
                                      <p:cBhvr>
                                        <p:cTn id="26" dur="500"/>
                                        <p:tgtEl>
                                          <p:spTgt spid="669">
                                            <p:txEl>
                                              <p:pRg st="5" end="5"/>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669">
                                            <p:txEl>
                                              <p:pRg st="6" end="6"/>
                                            </p:txEl>
                                          </p:spTgt>
                                        </p:tgtEl>
                                        <p:attrNameLst>
                                          <p:attrName>style.visibility</p:attrName>
                                        </p:attrNameLst>
                                      </p:cBhvr>
                                      <p:to>
                                        <p:strVal val="visible"/>
                                      </p:to>
                                    </p:set>
                                    <p:animEffect transition="in" filter="randombar(horizontal)">
                                      <p:cBhvr>
                                        <p:cTn id="29" dur="500"/>
                                        <p:tgtEl>
                                          <p:spTgt spid="66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0"/>
          <p:cNvSpPr txBox="1">
            <a:spLocks noGrp="1"/>
          </p:cNvSpPr>
          <p:nvPr>
            <p:ph type="ctrTitle" idx="4294967295"/>
          </p:nvPr>
        </p:nvSpPr>
        <p:spPr>
          <a:xfrm>
            <a:off x="186885" y="139053"/>
            <a:ext cx="7447803" cy="5550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solidFill>
                  <a:srgbClr val="FFA400"/>
                </a:solidFill>
              </a:rPr>
              <a:t>Types of Patterns: Based on scope</a:t>
            </a:r>
            <a:endParaRPr sz="2800" dirty="0">
              <a:solidFill>
                <a:srgbClr val="FFA400"/>
              </a:solidFill>
            </a:endParaRPr>
          </a:p>
        </p:txBody>
      </p:sp>
      <p:sp>
        <p:nvSpPr>
          <p:cNvPr id="669" name="Google Shape;669;p20"/>
          <p:cNvSpPr txBox="1">
            <a:spLocks noGrp="1"/>
          </p:cNvSpPr>
          <p:nvPr>
            <p:ph type="subTitle" idx="4294967295"/>
          </p:nvPr>
        </p:nvSpPr>
        <p:spPr>
          <a:xfrm>
            <a:off x="704679" y="705080"/>
            <a:ext cx="8593558" cy="3194892"/>
          </a:xfrm>
          <a:prstGeom prst="rect">
            <a:avLst/>
          </a:prstGeom>
        </p:spPr>
        <p:txBody>
          <a:bodyPr spcFirstLastPara="1" wrap="square" lIns="91425" tIns="91425" rIns="91425" bIns="91425" anchor="t" anchorCtr="0">
            <a:noAutofit/>
          </a:bodyPr>
          <a:lstStyle/>
          <a:p>
            <a:pPr marL="342900" indent="-342900">
              <a:buFont typeface="+mj-lt"/>
              <a:buAutoNum type="arabicPeriod"/>
            </a:pPr>
            <a:r>
              <a:rPr lang="en-US" sz="1800" b="1" dirty="0" smtClean="0"/>
              <a:t>Class</a:t>
            </a:r>
          </a:p>
          <a:p>
            <a:pPr marL="742950" lvl="1" indent="-285750">
              <a:lnSpc>
                <a:spcPct val="150000"/>
              </a:lnSpc>
            </a:pPr>
            <a:r>
              <a:rPr lang="en-US" sz="1600" dirty="0"/>
              <a:t>Class patterns deal with relationships between classes and their subclasses. </a:t>
            </a:r>
            <a:endParaRPr lang="en-US" sz="1600" dirty="0" smtClean="0"/>
          </a:p>
          <a:p>
            <a:pPr marL="742950" lvl="1" indent="-285750">
              <a:lnSpc>
                <a:spcPct val="150000"/>
              </a:lnSpc>
            </a:pPr>
            <a:r>
              <a:rPr lang="en-US" sz="1600" dirty="0"/>
              <a:t>These relationships are established through inheritance, so they are static— fixed at compile-time</a:t>
            </a:r>
            <a:r>
              <a:rPr lang="en-US" sz="1600" dirty="0" smtClean="0"/>
              <a:t>.</a:t>
            </a:r>
          </a:p>
          <a:p>
            <a:pPr marL="342900" indent="-342900">
              <a:buFont typeface="+mj-lt"/>
              <a:buAutoNum type="arabicPeriod"/>
            </a:pPr>
            <a:r>
              <a:rPr lang="en-US" sz="1800" b="1" dirty="0" smtClean="0"/>
              <a:t>Object</a:t>
            </a:r>
          </a:p>
          <a:p>
            <a:pPr marL="742950" lvl="1" indent="-285750">
              <a:lnSpc>
                <a:spcPct val="150000"/>
              </a:lnSpc>
            </a:pPr>
            <a:r>
              <a:rPr lang="en-US" sz="1600" dirty="0"/>
              <a:t>Object patterns deal with object relationships, which can be changed at run-time and are more dynamic.</a:t>
            </a:r>
            <a:endParaRPr lang="en-US" sz="1800" dirty="0" smtClean="0"/>
          </a:p>
        </p:txBody>
      </p:sp>
      <p:sp>
        <p:nvSpPr>
          <p:cNvPr id="683" name="Google Shape;68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9</a:t>
            </a:fld>
            <a:endParaRPr>
              <a:solidFill>
                <a:srgbClr val="FFFFFF"/>
              </a:solidFill>
            </a:endParaRPr>
          </a:p>
        </p:txBody>
      </p:sp>
    </p:spTree>
    <p:extLst>
      <p:ext uri="{BB962C8B-B14F-4D97-AF65-F5344CB8AC3E}">
        <p14:creationId xmlns:p14="http://schemas.microsoft.com/office/powerpoint/2010/main" val="194133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69">
                                            <p:txEl>
                                              <p:pRg st="0" end="0"/>
                                            </p:txEl>
                                          </p:spTgt>
                                        </p:tgtEl>
                                        <p:attrNameLst>
                                          <p:attrName>style.visibility</p:attrName>
                                        </p:attrNameLst>
                                      </p:cBhvr>
                                      <p:to>
                                        <p:strVal val="visible"/>
                                      </p:to>
                                    </p:set>
                                    <p:animEffect transition="in" filter="randombar(horizontal)">
                                      <p:cBhvr>
                                        <p:cTn id="7" dur="500"/>
                                        <p:tgtEl>
                                          <p:spTgt spid="669">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669">
                                            <p:txEl>
                                              <p:pRg st="1" end="1"/>
                                            </p:txEl>
                                          </p:spTgt>
                                        </p:tgtEl>
                                        <p:attrNameLst>
                                          <p:attrName>style.visibility</p:attrName>
                                        </p:attrNameLst>
                                      </p:cBhvr>
                                      <p:to>
                                        <p:strVal val="visible"/>
                                      </p:to>
                                    </p:set>
                                    <p:animEffect transition="in" filter="randombar(horizontal)">
                                      <p:cBhvr>
                                        <p:cTn id="10" dur="500"/>
                                        <p:tgtEl>
                                          <p:spTgt spid="669">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669">
                                            <p:txEl>
                                              <p:pRg st="2" end="2"/>
                                            </p:txEl>
                                          </p:spTgt>
                                        </p:tgtEl>
                                        <p:attrNameLst>
                                          <p:attrName>style.visibility</p:attrName>
                                        </p:attrNameLst>
                                      </p:cBhvr>
                                      <p:to>
                                        <p:strVal val="visible"/>
                                      </p:to>
                                    </p:set>
                                    <p:animEffect transition="in" filter="randombar(horizontal)">
                                      <p:cBhvr>
                                        <p:cTn id="13" dur="500"/>
                                        <p:tgtEl>
                                          <p:spTgt spid="66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669">
                                            <p:txEl>
                                              <p:pRg st="3" end="3"/>
                                            </p:txEl>
                                          </p:spTgt>
                                        </p:tgtEl>
                                        <p:attrNameLst>
                                          <p:attrName>style.visibility</p:attrName>
                                        </p:attrNameLst>
                                      </p:cBhvr>
                                      <p:to>
                                        <p:strVal val="visible"/>
                                      </p:to>
                                    </p:set>
                                    <p:animEffect transition="in" filter="randombar(horizontal)">
                                      <p:cBhvr>
                                        <p:cTn id="18" dur="500"/>
                                        <p:tgtEl>
                                          <p:spTgt spid="669">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669">
                                            <p:txEl>
                                              <p:pRg st="4" end="4"/>
                                            </p:txEl>
                                          </p:spTgt>
                                        </p:tgtEl>
                                        <p:attrNameLst>
                                          <p:attrName>style.visibility</p:attrName>
                                        </p:attrNameLst>
                                      </p:cBhvr>
                                      <p:to>
                                        <p:strVal val="visible"/>
                                      </p:to>
                                    </p:set>
                                    <p:animEffect transition="in" filter="randombar(horizontal)">
                                      <p:cBhvr>
                                        <p:cTn id="21" dur="500"/>
                                        <p:tgtEl>
                                          <p:spTgt spid="6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ar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1145</TotalTime>
  <Words>2131</Words>
  <Application>Microsoft Office PowerPoint</Application>
  <PresentationFormat>On-screen Show (16:9)</PresentationFormat>
  <Paragraphs>246</Paragraphs>
  <Slides>33</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Montserrat</vt:lpstr>
      <vt:lpstr>Montserrat Light</vt:lpstr>
      <vt:lpstr>Montserrat ExtraBold</vt:lpstr>
      <vt:lpstr>Adobe Heiti Std R</vt:lpstr>
      <vt:lpstr>Consolas</vt:lpstr>
      <vt:lpstr>Wart template</vt:lpstr>
      <vt:lpstr>Desing Patterns</vt:lpstr>
      <vt:lpstr>Hello!</vt:lpstr>
      <vt:lpstr>PowerPoint Presentation</vt:lpstr>
      <vt:lpstr>PowerPoint Presentation</vt:lpstr>
      <vt:lpstr>PowerPoint Presentation</vt:lpstr>
      <vt:lpstr>PowerPoint Presentation</vt:lpstr>
      <vt:lpstr>Types of Patterns</vt:lpstr>
      <vt:lpstr>Types of Patterns: Based on purpose</vt:lpstr>
      <vt:lpstr>Types of Patterns: Based on scope</vt:lpstr>
      <vt:lpstr>Types of Patterns</vt:lpstr>
      <vt:lpstr>The Catalog of Design Patterns</vt:lpstr>
      <vt:lpstr>The Catalog of Design Patterns</vt:lpstr>
      <vt:lpstr>The Catalog of Design Patterns</vt:lpstr>
      <vt:lpstr>The Catalog of Design Patterns</vt:lpstr>
      <vt:lpstr>The Catalog of Design Patterns</vt:lpstr>
      <vt:lpstr>The Catalog of Design Patterns</vt:lpstr>
      <vt:lpstr>The Catalog of Design Patterns</vt:lpstr>
      <vt:lpstr>The Catalog of Design Patterns</vt:lpstr>
      <vt:lpstr>The Catalog of Design Patterns</vt:lpstr>
      <vt:lpstr>1. Memento</vt:lpstr>
      <vt:lpstr>Definition</vt:lpstr>
      <vt:lpstr>Example</vt:lpstr>
      <vt:lpstr>Implementation</vt:lpstr>
      <vt:lpstr>Code</vt:lpstr>
      <vt:lpstr>Code</vt:lpstr>
      <vt:lpstr>Code</vt:lpstr>
      <vt:lpstr>Code</vt:lpstr>
      <vt:lpstr>2. Builder</vt:lpstr>
      <vt:lpstr>Builder Design pattern</vt:lpstr>
      <vt:lpstr>3. Adapter</vt:lpstr>
      <vt:lpstr>Adapter </vt:lpstr>
      <vt:lpstr>4. Observer</vt:lpstr>
      <vt:lpstr>Observable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Desing Patterns</dc:title>
  <dc:creator>Parsa</dc:creator>
  <cp:lastModifiedBy>Mehran</cp:lastModifiedBy>
  <cp:revision>35</cp:revision>
  <dcterms:modified xsi:type="dcterms:W3CDTF">2018-11-15T10:48:04Z</dcterms:modified>
</cp:coreProperties>
</file>