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78" r:id="rId7"/>
    <p:sldId id="275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2" r:id="rId18"/>
    <p:sldId id="294" r:id="rId19"/>
    <p:sldId id="293" r:id="rId20"/>
    <p:sldId id="295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1EB0"/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97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011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01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782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71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67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8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618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5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167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904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17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4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6561764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249224" y="-2"/>
            <a:ext cx="5926557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657227" y="871532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1967447" y="517713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657226" y="1861666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9784299" y="3280756"/>
            <a:ext cx="445540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Graph Attention Network (GAT)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arV-/GAT" TargetMode="External"/><Relationship Id="rId2" Type="http://schemas.openxmlformats.org/officeDocument/2006/relationships/hyperlink" Target="https://arxiv.org/abs/1710.1090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s://github.com/parsa-abbasi/GAT" TargetMode="External"/><Relationship Id="rId4" Type="http://schemas.openxmlformats.org/officeDocument/2006/relationships/hyperlink" Target="http://parsa-abbasi.i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2216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towardsdatascience.com/graph-attention-networks-under-the-hood-3bd70dc7a87" TargetMode="External"/><Relationship Id="rId3" Type="http://schemas.openxmlformats.org/officeDocument/2006/relationships/image" Target="../media/image35.png"/><Relationship Id="rId7" Type="http://schemas.openxmlformats.org/officeDocument/2006/relationships/hyperlink" Target="https://youtu.be/364hpoRB4PQ" TargetMode="External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youtu.be/uFLeKkXWq2c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youtu.be/A-yKQamf2Fc" TargetMode="External"/><Relationship Id="rId10" Type="http://schemas.openxmlformats.org/officeDocument/2006/relationships/hyperlink" Target="https://github.com/gordicaleksa/pytorch-GAT.git" TargetMode="External"/><Relationship Id="rId4" Type="http://schemas.openxmlformats.org/officeDocument/2006/relationships/image" Target="../media/image36.svg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225" y="2302324"/>
            <a:ext cx="5772001" cy="1581680"/>
          </a:xfrm>
        </p:spPr>
        <p:txBody>
          <a:bodyPr/>
          <a:lstStyle/>
          <a:p>
            <a:r>
              <a:rPr lang="en-US" sz="5400" dirty="0"/>
              <a:t>Graph Attention Network (GAT)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25" y="3919728"/>
            <a:ext cx="5114773" cy="691212"/>
          </a:xfrm>
        </p:spPr>
        <p:txBody>
          <a:bodyPr/>
          <a:lstStyle/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Petar Veličković, Guillem Cucurull,  Arantxa Casanova, Adriana Romero,  Pietro Liò,  Yoshua Bengio</a:t>
            </a:r>
            <a:endParaRPr lang="en-US" sz="18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5ED52-1844-46FE-B135-0328CDE53D6B}"/>
              </a:ext>
            </a:extLst>
          </p:cNvPr>
          <p:cNvSpPr txBox="1"/>
          <p:nvPr/>
        </p:nvSpPr>
        <p:spPr>
          <a:xfrm>
            <a:off x="721064" y="4447913"/>
            <a:ext cx="290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https://arxiv.org/abs/1710.10903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https://github.com/PetarV-/GAT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CBB0A7-02FA-4285-8A80-E0526F146277}"/>
              </a:ext>
            </a:extLst>
          </p:cNvPr>
          <p:cNvSpPr txBox="1"/>
          <p:nvPr/>
        </p:nvSpPr>
        <p:spPr>
          <a:xfrm>
            <a:off x="2609767" y="5140220"/>
            <a:ext cx="31556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Presentation by Parsa Abbasi</a:t>
            </a:r>
          </a:p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Iran University of Science and Technology</a:t>
            </a:r>
          </a:p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June, 2021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88158A-334C-48F3-8CBB-A103C033DE28}"/>
              </a:ext>
            </a:extLst>
          </p:cNvPr>
          <p:cNvSpPr txBox="1"/>
          <p:nvPr/>
        </p:nvSpPr>
        <p:spPr>
          <a:xfrm>
            <a:off x="2609767" y="5898874"/>
            <a:ext cx="3158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hlinkClick r:id="rId4"/>
              </a:rPr>
              <a:t>http://parsa-abbasi.ir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hlinkClick r:id="rId5"/>
              </a:rPr>
              <a:t>https://github.com/parsa-abbasi/GAT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9811E143-68F7-435A-8DD2-6A36D81A4F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>
            <a:grayscl/>
          </a:blip>
          <a:srcRect l="31270" r="27622"/>
          <a:stretch/>
        </p:blipFill>
        <p:spPr>
          <a:xfrm>
            <a:off x="6110990" y="0"/>
            <a:ext cx="60801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7999" y="2231999"/>
                <a:ext cx="5633599" cy="4461877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To stabilize the learning process of self-attention, we can employ </a:t>
                </a:r>
                <a:r>
                  <a:rPr lang="en-US" i="1" dirty="0"/>
                  <a:t>multi-head attention </a:t>
                </a:r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independent attention mechanisms:</a:t>
                </a:r>
              </a:p>
              <a:p>
                <a:pPr marL="0" indent="0">
                  <a:buNone/>
                  <a:defRPr/>
                </a:pP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US" sz="20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  <m:r>
                        <a:rPr lang="el-GR" sz="20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 algn="ctr">
                  <a:buNone/>
                  <a:defRPr/>
                </a:pPr>
                <a:endParaRPr 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For the final (prediction) layer of the network, we employ </a:t>
                </a:r>
                <a:r>
                  <a:rPr lang="en-US" sz="2000" u="sng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averaging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and delay applying the final nonlinearity until then:</a:t>
                </a:r>
                <a:b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</a:b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  <m:sSup>
                          <m:sSupPr>
                            <m:ctrlP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sz="20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>
                  <a:buNone/>
                  <a:defRPr/>
                </a:pPr>
                <a:endParaRPr kumimoji="0" lang="en-US" sz="1700" b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7999" y="2231999"/>
                <a:ext cx="5633599" cy="4461877"/>
              </a:xfrm>
              <a:blipFill>
                <a:blip r:embed="rId3"/>
                <a:stretch>
                  <a:fillRect l="-2706" t="-2732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DE53D-6FF1-491F-B3DA-135EDE30C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61" r="2028" b="1706"/>
          <a:stretch/>
        </p:blipFill>
        <p:spPr>
          <a:xfrm>
            <a:off x="6281598" y="2230587"/>
            <a:ext cx="5319917" cy="3477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29900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5657951-9773-48FC-9527-7CD3E9B4B7F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Highly efficient</a:t>
                </a:r>
                <a:endParaRPr lang="en-US" noProof="1"/>
              </a:p>
              <a:p>
                <a:pPr lvl="1"/>
                <a:r>
                  <a:rPr lang="en-US" noProof="1"/>
                  <a:t>Operations of the self-attentional layer can be parallelized across all edges.</a:t>
                </a:r>
              </a:p>
              <a:p>
                <a:pPr lvl="1"/>
                <a:r>
                  <a:rPr lang="en-US" noProof="1"/>
                  <a:t>Computation of output features can be parallelized across all nodes.</a:t>
                </a:r>
              </a:p>
              <a:p>
                <a:pPr lvl="1"/>
                <a:r>
                  <a:rPr lang="en-US" noProof="1"/>
                  <a:t>No eigencompositions (or similar costly matrix operations) are required.</a:t>
                </a:r>
              </a:p>
              <a:p>
                <a:pPr lvl="1"/>
                <a:r>
                  <a:rPr lang="en-US" noProof="1"/>
                  <a:t>Time complexity: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noProof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sSup>
                      <m:sSupPr>
                        <m:ctrlPr>
                          <a:rPr lang="en-US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noProof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 noProof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noProof="1"/>
              </a:p>
              <a:p>
                <a:pPr lvl="1"/>
                <a:r>
                  <a:rPr lang="en-US" noProof="1"/>
                  <a:t>Applying multi-head attention: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noProof="1"/>
                  <a:t>Multiplies the storage and parameter requirements by a factor of </a:t>
                </a:r>
                <a14:m>
                  <m:oMath xmlns:m="http://schemas.openxmlformats.org/officeDocument/2006/math">
                    <m:r>
                      <a:rPr lang="en-US" i="1" noProof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noProof="1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5657951-9773-48FC-9527-7CD3E9B4B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023" t="-3135" r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Computationally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AAAB027-A542-43A9-ACB6-D7717215762C}"/>
              </a:ext>
            </a:extLst>
          </p:cNvPr>
          <p:cNvSpPr txBox="1">
            <a:spLocks/>
          </p:cNvSpPr>
          <p:nvPr/>
        </p:nvSpPr>
        <p:spPr>
          <a:xfrm>
            <a:off x="6031959" y="2232000"/>
            <a:ext cx="5040000" cy="3888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Enabling a leap</a:t>
            </a:r>
            <a:endParaRPr lang="en-US" noProof="1"/>
          </a:p>
          <a:p>
            <a:pPr lvl="1"/>
            <a:r>
              <a:rPr lang="en-US" noProof="1"/>
              <a:t>(Implicitly) assigning different importances to nodes of a same neighborhood (In contrast to GCNs).</a:t>
            </a:r>
          </a:p>
          <a:p>
            <a:pPr lvl="1"/>
            <a:r>
              <a:rPr lang="en-US" noProof="1"/>
              <a:t>Benefits in interpretability: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noProof="1"/>
              <a:t>By analyzing the learned attentional weights.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C137945-0785-4C14-BA65-C196CE698C32}"/>
              </a:ext>
            </a:extLst>
          </p:cNvPr>
          <p:cNvSpPr txBox="1">
            <a:spLocks/>
          </p:cNvSpPr>
          <p:nvPr/>
        </p:nvSpPr>
        <p:spPr>
          <a:xfrm>
            <a:off x="6031958" y="1835997"/>
            <a:ext cx="5040001" cy="360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capacity</a:t>
            </a:r>
          </a:p>
        </p:txBody>
      </p:sp>
    </p:spTree>
    <p:extLst>
      <p:ext uri="{BB962C8B-B14F-4D97-AF65-F5344CB8AC3E}">
        <p14:creationId xmlns:p14="http://schemas.microsoft.com/office/powerpoint/2010/main" val="21777573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Doesn’t depend on upfront access</a:t>
            </a:r>
            <a:endParaRPr lang="en-US" noProof="1"/>
          </a:p>
          <a:p>
            <a:pPr lvl="1"/>
            <a:r>
              <a:rPr lang="en-US" noProof="1"/>
              <a:t>Because the attention mechanism is applied in a shared manner to all edges.</a:t>
            </a:r>
          </a:p>
          <a:p>
            <a:pPr lvl="1"/>
            <a:r>
              <a:rPr lang="en-US" noProof="1"/>
              <a:t>Bring several desirable implications: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noProof="1"/>
              <a:t>Graph is not required to be undirected.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noProof="1"/>
              <a:t>Directly applicable to inductive learning.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Structure dependency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AAAB027-A542-43A9-ACB6-D7717215762C}"/>
              </a:ext>
            </a:extLst>
          </p:cNvPr>
          <p:cNvSpPr txBox="1">
            <a:spLocks/>
          </p:cNvSpPr>
          <p:nvPr/>
        </p:nvSpPr>
        <p:spPr>
          <a:xfrm>
            <a:off x="6031959" y="2232000"/>
            <a:ext cx="5040000" cy="3888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Entire neighborhood</a:t>
            </a:r>
            <a:endParaRPr lang="en-US" noProof="1"/>
          </a:p>
          <a:p>
            <a:pPr lvl="1"/>
            <a:r>
              <a:rPr lang="en-US" noProof="1"/>
              <a:t>Sampleing a fixed-size neighborhood of each node: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noProof="1"/>
              <a:t>Does not allow it access to the entirety of the neighborhood while performing inference.</a:t>
            </a:r>
          </a:p>
          <a:p>
            <a:pPr lvl="1"/>
            <a:r>
              <a:rPr lang="en-US" noProof="1"/>
              <a:t>Using a LSTM-based neighborhood aggregator: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noProof="1"/>
              <a:t>Assumes the existence of a consistent sequential node ordering across neighborhoods.</a:t>
            </a:r>
          </a:p>
          <a:p>
            <a:pPr lvl="1"/>
            <a:r>
              <a:rPr lang="en-US" noProof="1"/>
              <a:t>GAT does not suffer from either of these issues: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noProof="1"/>
              <a:t>Works with the entirety of the neighborhood.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noProof="1"/>
              <a:t>Does not assume any ordering within it.</a:t>
            </a:r>
          </a:p>
          <a:p>
            <a:pPr lvl="1"/>
            <a:endParaRPr lang="en-US" noProof="1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C137945-0785-4C14-BA65-C196CE698C32}"/>
              </a:ext>
            </a:extLst>
          </p:cNvPr>
          <p:cNvSpPr txBox="1">
            <a:spLocks/>
          </p:cNvSpPr>
          <p:nvPr/>
        </p:nvSpPr>
        <p:spPr>
          <a:xfrm>
            <a:off x="6031958" y="1835997"/>
            <a:ext cx="5040001" cy="360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Neighborhood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8904990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1"/>
            <a:ext cx="5040000" cy="1522582"/>
          </a:xfrm>
        </p:spPr>
        <p:txBody>
          <a:bodyPr/>
          <a:lstStyle/>
          <a:p>
            <a:pPr>
              <a:buFont typeface="Gill Sans MT" panose="020B0502020104020203" pitchFamily="34" charset="0"/>
              <a:buChar char="×"/>
            </a:pPr>
            <a:r>
              <a:rPr lang="en-US" dirty="0"/>
              <a:t>Limited</a:t>
            </a:r>
            <a:endParaRPr lang="en-US" noProof="1"/>
          </a:p>
          <a:p>
            <a:pPr lvl="1"/>
            <a:r>
              <a:rPr lang="en-US" noProof="1"/>
              <a:t>The tensor manipulation framework we used only supports sparse matrix multiplication for rank-2 tensors.</a:t>
            </a:r>
          </a:p>
          <a:p>
            <a:pPr lvl="1"/>
            <a:r>
              <a:rPr lang="en-US" noProof="1"/>
              <a:t>Especially for datasets with multiple graphs.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Batching capabilities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AAAB027-A542-43A9-ACB6-D7717215762C}"/>
              </a:ext>
            </a:extLst>
          </p:cNvPr>
          <p:cNvSpPr txBox="1">
            <a:spLocks/>
          </p:cNvSpPr>
          <p:nvPr/>
        </p:nvSpPr>
        <p:spPr>
          <a:xfrm>
            <a:off x="6031959" y="2232001"/>
            <a:ext cx="5040000" cy="15225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ill Sans MT" panose="020B0502020104020203" pitchFamily="34" charset="0"/>
              <a:buChar char="×"/>
            </a:pPr>
            <a:r>
              <a:rPr lang="en-US" dirty="0"/>
              <a:t>Minor</a:t>
            </a:r>
            <a:endParaRPr lang="en-US" noProof="1"/>
          </a:p>
          <a:p>
            <a:pPr lvl="1"/>
            <a:r>
              <a:rPr lang="en-US" noProof="1"/>
              <a:t>Depending on the regularity of the graph structure in place, GPUs may not be able to offer major performance benefits compared to CPUs in these sparse scenarios.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C137945-0785-4C14-BA65-C196CE698C32}"/>
              </a:ext>
            </a:extLst>
          </p:cNvPr>
          <p:cNvSpPr txBox="1">
            <a:spLocks/>
          </p:cNvSpPr>
          <p:nvPr/>
        </p:nvSpPr>
        <p:spPr>
          <a:xfrm>
            <a:off x="6031958" y="1835997"/>
            <a:ext cx="5040001" cy="360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GPU benefits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7CC75B0-BCB7-4B56-9039-E4BA5816066B}"/>
              </a:ext>
            </a:extLst>
          </p:cNvPr>
          <p:cNvSpPr txBox="1">
            <a:spLocks/>
          </p:cNvSpPr>
          <p:nvPr/>
        </p:nvSpPr>
        <p:spPr>
          <a:xfrm>
            <a:off x="648001" y="4523641"/>
            <a:ext cx="5040000" cy="19165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ill Sans MT" panose="020B0502020104020203" pitchFamily="34" charset="0"/>
              <a:buChar char="×"/>
            </a:pPr>
            <a:r>
              <a:rPr lang="en-US" dirty="0"/>
              <a:t>Upper-bounded by the depth of the network </a:t>
            </a:r>
            <a:endParaRPr lang="en-US" noProof="1"/>
          </a:p>
          <a:p>
            <a:pPr lvl="1"/>
            <a:r>
              <a:rPr lang="en-US" noProof="1"/>
              <a:t>Similarly as for GCN and similar models.</a:t>
            </a:r>
          </a:p>
          <a:p>
            <a:pPr lvl="1"/>
            <a:r>
              <a:rPr lang="en-US" noProof="1"/>
              <a:t>Techniques such as skip connections could be readily applied for appropriately extending the depth, however.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C087736-6BD9-4C8D-8E8B-D25EAA141FB5}"/>
              </a:ext>
            </a:extLst>
          </p:cNvPr>
          <p:cNvSpPr txBox="1">
            <a:spLocks/>
          </p:cNvSpPr>
          <p:nvPr/>
        </p:nvSpPr>
        <p:spPr>
          <a:xfrm>
            <a:off x="648000" y="4127637"/>
            <a:ext cx="5040001" cy="360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Size of the “receptive field”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5CE0920-7486-4FD3-8CA4-860B2F382573}"/>
              </a:ext>
            </a:extLst>
          </p:cNvPr>
          <p:cNvSpPr txBox="1">
            <a:spLocks/>
          </p:cNvSpPr>
          <p:nvPr/>
        </p:nvSpPr>
        <p:spPr>
          <a:xfrm>
            <a:off x="6031959" y="4523641"/>
            <a:ext cx="5040000" cy="15225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ill Sans MT" panose="020B0502020104020203" pitchFamily="34" charset="0"/>
              <a:buChar char="×"/>
            </a:pPr>
            <a:r>
              <a:rPr lang="en-US" dirty="0"/>
              <a:t>May involve a lot of redundant computation</a:t>
            </a:r>
            <a:endParaRPr lang="en-US" noProof="1"/>
          </a:p>
          <a:p>
            <a:pPr lvl="1"/>
            <a:r>
              <a:rPr lang="en-US" noProof="1"/>
              <a:t>As the neighborhoods will often highly overlap in graphs of interest.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632E6E9-93BC-470F-9540-C95B1C249ADF}"/>
              </a:ext>
            </a:extLst>
          </p:cNvPr>
          <p:cNvSpPr txBox="1">
            <a:spLocks/>
          </p:cNvSpPr>
          <p:nvPr/>
        </p:nvSpPr>
        <p:spPr>
          <a:xfrm>
            <a:off x="6031958" y="4127637"/>
            <a:ext cx="5040001" cy="360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Parallelization (across all the graph edges)</a:t>
            </a:r>
          </a:p>
        </p:txBody>
      </p:sp>
    </p:spTree>
    <p:extLst>
      <p:ext uri="{BB962C8B-B14F-4D97-AF65-F5344CB8AC3E}">
        <p14:creationId xmlns:p14="http://schemas.microsoft.com/office/powerpoint/2010/main" val="19148141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00" y="4449276"/>
            <a:ext cx="10629599" cy="2173201"/>
          </a:xfrm>
        </p:spPr>
        <p:txBody>
          <a:bodyPr/>
          <a:lstStyle/>
          <a:p>
            <a:r>
              <a:rPr lang="en-US" dirty="0"/>
              <a:t>Transductive: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Assumes that all nodes in the graph are present during training </a:t>
            </a:r>
            <a:r>
              <a:rPr lang="en-US" sz="2000" b="0" dirty="0">
                <a:hlinkClick r:id="rId3"/>
              </a:rPr>
              <a:t>[1]</a:t>
            </a:r>
            <a:r>
              <a:rPr lang="en-US" sz="2000" b="0" dirty="0"/>
              <a:t>.</a:t>
            </a:r>
          </a:p>
          <a:p>
            <a:r>
              <a:rPr lang="en-US" noProof="1"/>
              <a:t>Inductive: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1"/>
              <a:t>Including tasks where the model is evaluated on graphs that are completely unseen during training.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E21A6-51A9-4D75-8035-B64A02B479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77643" y="1796961"/>
            <a:ext cx="7602011" cy="21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62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Transductive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E21A6-51A9-4D75-8035-B64A02B4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76" y="2316820"/>
            <a:ext cx="760201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52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Inductive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E21A6-51A9-4D75-8035-B64A02B4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0212" y="2316820"/>
            <a:ext cx="691593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98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48A36BD-3D0C-42D5-A5D3-CE11F484185A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748342" y="5609143"/>
                <a:ext cx="8279675" cy="808537"/>
              </a:xfrm>
            </p:spPr>
            <p:txBody>
              <a:bodyPr/>
              <a:lstStyle/>
              <a:p>
                <a:pPr algn="just"/>
                <a:r>
                  <a:rPr lang="en-US" sz="1600" b="0" dirty="0"/>
                  <a:t>A</a:t>
                </a:r>
                <a:r>
                  <a:rPr lang="en-US" sz="1600" b="0" i="1" dirty="0"/>
                  <a:t> t-SNE </a:t>
                </a:r>
                <a:r>
                  <a:rPr lang="en-US" sz="1600" b="0" dirty="0"/>
                  <a:t>plot of the computed feature representations of a pre-trained GAT model’s first hidden layer on the Cora dataset. Node colors denote classes. Edge thickness indicates aggregated normalized attention coefficients between nodes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b="0" dirty="0"/>
                  <a:t>, across all eight attention heads.</a:t>
                </a:r>
                <a:endParaRPr lang="en-US" sz="1600" b="0" noProof="1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48A36BD-3D0C-42D5-A5D3-CE11F4841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748342" y="5609143"/>
                <a:ext cx="8279675" cy="808537"/>
              </a:xfrm>
              <a:blipFill>
                <a:blip r:embed="rId3"/>
                <a:stretch>
                  <a:fillRect l="-1546" t="-10526" r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E21A6-51A9-4D75-8035-B64A02B479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12151" y="1540967"/>
            <a:ext cx="6752059" cy="3791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784310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8942" y="2974395"/>
            <a:ext cx="5513546" cy="416540"/>
          </a:xfrm>
        </p:spPr>
        <p:txBody>
          <a:bodyPr/>
          <a:lstStyle/>
          <a:p>
            <a:r>
              <a:rPr lang="en-US" sz="1900" noProof="1"/>
              <a:t>Some helpful contents to learn more about the GATs:</a:t>
            </a:r>
          </a:p>
        </p:txBody>
      </p:sp>
      <p:pic>
        <p:nvPicPr>
          <p:cNvPr id="7" name="Graphic 6" descr="Film strip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24127" y="367663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45900" y="3671670"/>
            <a:ext cx="4448070" cy="252000"/>
          </a:xfrm>
        </p:spPr>
        <p:txBody>
          <a:bodyPr/>
          <a:lstStyle/>
          <a:p>
            <a:pPr algn="l"/>
            <a:r>
              <a:rPr lang="en-US" sz="1400" b="0" i="0" dirty="0">
                <a:effectLst/>
                <a:latin typeface="Roboto" panose="020B0604020202020204" pitchFamily="2" charset="0"/>
                <a:hlinkClick r:id="rId5"/>
              </a:rPr>
              <a:t>Understanding Graph Attention Networks by DeepFindr</a:t>
            </a:r>
            <a:endParaRPr lang="en-US" sz="1400" b="0" i="0" dirty="0">
              <a:effectLst/>
              <a:latin typeface="Roboto" panose="020B0604020202020204" pitchFamily="2" charset="0"/>
            </a:endParaRPr>
          </a:p>
        </p:txBody>
      </p:sp>
      <p:pic>
        <p:nvPicPr>
          <p:cNvPr id="17" name="Graphic 16" descr="Film strip">
            <a:extLst>
              <a:ext uri="{FF2B5EF4-FFF2-40B4-BE49-F238E27FC236}">
                <a16:creationId xmlns:a16="http://schemas.microsoft.com/office/drawing/2014/main" id="{61E765A4-44DD-44D8-ACAF-B6C71A5B8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24127" y="4132700"/>
            <a:ext cx="218900" cy="218900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45636F6-D37E-4E7D-966B-F47D5C2F3956}"/>
              </a:ext>
            </a:extLst>
          </p:cNvPr>
          <p:cNvSpPr txBox="1">
            <a:spLocks/>
          </p:cNvSpPr>
          <p:nvPr/>
        </p:nvSpPr>
        <p:spPr>
          <a:xfrm>
            <a:off x="6745900" y="4045865"/>
            <a:ext cx="4448070" cy="5744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Roboto" panose="020B0604020202020204" pitchFamily="2" charset="0"/>
                <a:hlinkClick r:id="rId6"/>
              </a:rPr>
              <a:t>Graph Attention Networks (GAT) | GNN Paper Explained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Roboto" panose="020B0604020202020204" pitchFamily="2" charset="0"/>
                <a:hlinkClick r:id="rId6"/>
              </a:rPr>
              <a:t>by The AI Epiphany</a:t>
            </a:r>
            <a:endParaRPr lang="en-US" sz="1400" dirty="0">
              <a:latin typeface="Roboto" panose="020B0604020202020204" pitchFamily="2" charset="0"/>
            </a:endParaRPr>
          </a:p>
        </p:txBody>
      </p:sp>
      <p:pic>
        <p:nvPicPr>
          <p:cNvPr id="20" name="Graphic 19" descr="Film strip">
            <a:extLst>
              <a:ext uri="{FF2B5EF4-FFF2-40B4-BE49-F238E27FC236}">
                <a16:creationId xmlns:a16="http://schemas.microsoft.com/office/drawing/2014/main" id="{990F38D4-B764-40B8-9A9B-7D38E5B53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24127" y="4768867"/>
            <a:ext cx="218900" cy="218900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02C77B-2460-4BB2-9542-40CBFAF5ACC0}"/>
              </a:ext>
            </a:extLst>
          </p:cNvPr>
          <p:cNvSpPr txBox="1">
            <a:spLocks/>
          </p:cNvSpPr>
          <p:nvPr/>
        </p:nvSpPr>
        <p:spPr>
          <a:xfrm>
            <a:off x="6745900" y="4670766"/>
            <a:ext cx="4448070" cy="5744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Roboto" panose="020B0604020202020204" pitchFamily="2" charset="0"/>
                <a:hlinkClick r:id="rId7"/>
              </a:rPr>
              <a:t>Graph Attention Network Project Walkthrough by The AI Epiphany</a:t>
            </a:r>
            <a:endParaRPr lang="en-US" sz="1400" dirty="0">
              <a:latin typeface="Roboto" panose="020B0604020202020204" pitchFamily="2" charset="0"/>
            </a:endParaRPr>
          </a:p>
        </p:txBody>
      </p:sp>
      <p:pic>
        <p:nvPicPr>
          <p:cNvPr id="22" name="Graphic 21" descr="Web design">
            <a:extLst>
              <a:ext uri="{FF2B5EF4-FFF2-40B4-BE49-F238E27FC236}">
                <a16:creationId xmlns:a16="http://schemas.microsoft.com/office/drawing/2014/main" id="{A51F2A6F-4A84-4872-963A-B5E5316602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424127" y="5412381"/>
            <a:ext cx="218900" cy="218900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05ED794-2181-4FF8-A2F7-D2DA195EEFE4}"/>
              </a:ext>
            </a:extLst>
          </p:cNvPr>
          <p:cNvSpPr txBox="1">
            <a:spLocks/>
          </p:cNvSpPr>
          <p:nvPr/>
        </p:nvSpPr>
        <p:spPr>
          <a:xfrm>
            <a:off x="6745899" y="5235476"/>
            <a:ext cx="4788281" cy="5744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Roboto" panose="020B0604020202020204" pitchFamily="2" charset="0"/>
                <a:hlinkClick r:id="rId10"/>
              </a:rPr>
              <a:t>GAT - Graph Attention Network (PyTorch) by Aleksa Gordic</a:t>
            </a:r>
            <a:endParaRPr lang="en-US" sz="1400" dirty="0">
              <a:latin typeface="Roboto" panose="020B0604020202020204" pitchFamily="2" charset="0"/>
            </a:endParaRPr>
          </a:p>
        </p:txBody>
      </p:sp>
      <p:pic>
        <p:nvPicPr>
          <p:cNvPr id="26" name="Graphic 25" descr="Open book">
            <a:extLst>
              <a:ext uri="{FF2B5EF4-FFF2-40B4-BE49-F238E27FC236}">
                <a16:creationId xmlns:a16="http://schemas.microsoft.com/office/drawing/2014/main" id="{5957662A-EC8A-4396-8515-0F9C8AE5BE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424127" y="5870146"/>
            <a:ext cx="218900" cy="218900"/>
          </a:xfrm>
          <a:prstGeom prst="rect">
            <a:avLst/>
          </a:prstGeom>
        </p:spPr>
      </p:pic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4505379-D4BE-410D-A173-C2168B2C4736}"/>
              </a:ext>
            </a:extLst>
          </p:cNvPr>
          <p:cNvSpPr txBox="1">
            <a:spLocks/>
          </p:cNvSpPr>
          <p:nvPr/>
        </p:nvSpPr>
        <p:spPr>
          <a:xfrm>
            <a:off x="6745899" y="5693241"/>
            <a:ext cx="4788281" cy="5744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Roboto" panose="020B0604020202020204" pitchFamily="2" charset="0"/>
                <a:hlinkClick r:id="rId13"/>
              </a:rPr>
              <a:t>Graph Attention Networks Under the Hood by Giuseppe Futia</a:t>
            </a:r>
            <a:endParaRPr lang="en-US" sz="1400" dirty="0"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305158"/>
          </a:xfrm>
        </p:spPr>
        <p:txBody>
          <a:bodyPr/>
          <a:lstStyle/>
          <a:p>
            <a:r>
              <a:rPr lang="en-US" dirty="0"/>
              <a:t>Graph Neural Networks (GNNs)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875737"/>
            <a:ext cx="4813301" cy="3620161"/>
          </a:xfrm>
        </p:spPr>
        <p:txBody>
          <a:bodyPr/>
          <a:lstStyle/>
          <a:p>
            <a:r>
              <a:rPr lang="en-US" dirty="0"/>
              <a:t>Many interesting tasks involve data that can not be represented in a grid-like structure and that instead lies in an irregular domain.</a:t>
            </a:r>
          </a:p>
          <a:p>
            <a:r>
              <a:rPr lang="en-US" dirty="0"/>
              <a:t>This is the case of 3D meshes, social networks, telecommunication networks, biological networks or brain connectomes.</a:t>
            </a:r>
          </a:p>
          <a:p>
            <a:r>
              <a:rPr lang="en-US" dirty="0"/>
              <a:t>Such data can usually be represented in the form of graphs.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1"/>
            <a:ext cx="10261298" cy="16195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de facto </a:t>
            </a:r>
            <a:r>
              <a:rPr lang="en-US" dirty="0"/>
              <a:t>standard in many sequence-based tasks</a:t>
            </a:r>
            <a:endParaRPr lang="en-US" noProof="1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1"/>
              <a:t>They allow for dealing with variable sized inputs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1"/>
              <a:t>And focusing on the most relevant parts of the input to make decisions.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1"/>
              <a:t>When an attention mechanism is used to compute a representation of a single sequence, it is commonly referred to as </a:t>
            </a:r>
            <a:r>
              <a:rPr lang="en-US" i="1" noProof="1"/>
              <a:t>self-attention</a:t>
            </a:r>
            <a:r>
              <a:rPr lang="en-US" noProof="1"/>
              <a:t> or </a:t>
            </a:r>
            <a:r>
              <a:rPr lang="en-US" i="1" noProof="1"/>
              <a:t>intra-attention.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Attention mechanisms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CBEFE0D-48DC-46F3-88F0-57B178EE8154}"/>
              </a:ext>
            </a:extLst>
          </p:cNvPr>
          <p:cNvSpPr txBox="1">
            <a:spLocks/>
          </p:cNvSpPr>
          <p:nvPr/>
        </p:nvSpPr>
        <p:spPr>
          <a:xfrm>
            <a:off x="648001" y="4488735"/>
            <a:ext cx="10601890" cy="16195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0250" lvl="1" indent="-457200">
              <a:buFont typeface="+mj-lt"/>
              <a:buAutoNum type="arabicPeriod"/>
            </a:pPr>
            <a:r>
              <a:rPr lang="en-US" dirty="0"/>
              <a:t>The operation is efficient, since it is parallelizable across node neighbor pairs.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noProof="1"/>
              <a:t>It can be applied to graph nodes having different degrees by specifying arbitrary weights to the neighbors.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noProof="1"/>
              <a:t>The model is directly applicable to inductive learning problems, including tasks where the model has to generalize to completely unseen graphs.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EF0AA61-41E0-4229-82A0-B38329B1370C}"/>
              </a:ext>
            </a:extLst>
          </p:cNvPr>
          <p:cNvSpPr txBox="1">
            <a:spLocks/>
          </p:cNvSpPr>
          <p:nvPr/>
        </p:nvSpPr>
        <p:spPr>
          <a:xfrm>
            <a:off x="648000" y="4092731"/>
            <a:ext cx="8870073" cy="360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attention architecture has several interesting properties:</a:t>
            </a:r>
          </a:p>
        </p:txBody>
      </p:sp>
    </p:spTree>
    <p:extLst>
      <p:ext uri="{BB962C8B-B14F-4D97-AF65-F5344CB8AC3E}">
        <p14:creationId xmlns:p14="http://schemas.microsoft.com/office/powerpoint/2010/main" val="1862849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000" y="2232000"/>
                <a:ext cx="5242667" cy="3888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A set of node features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,…,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Feature vector of the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/>
                  </a:rPr>
                  <a:t>i-th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node</a:t>
                </a:r>
              </a:p>
              <a:p>
                <a:pPr marL="0" lvl="0" indent="0" algn="ctr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</a:endParaRPr>
              </a:p>
              <a:p>
                <a:pPr marL="263525" marR="0" lvl="0" indent="-263525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Number of nodes</a:t>
                </a:r>
              </a:p>
              <a:p>
                <a:pPr marL="263525" marR="0" lvl="0" indent="-263525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Number of features in each node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000" y="2232000"/>
                <a:ext cx="5242667" cy="3888000"/>
              </a:xfrm>
              <a:blipFill>
                <a:blip r:embed="rId3"/>
                <a:stretch>
                  <a:fillRect l="-3256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E40BA-2087-47B3-A236-B5EB315E9141}"/>
              </a:ext>
            </a:extLst>
          </p:cNvPr>
          <p:cNvSpPr/>
          <p:nvPr/>
        </p:nvSpPr>
        <p:spPr>
          <a:xfrm>
            <a:off x="6847443" y="3321040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AA2E8E-32C6-4FD8-8852-54E747946E93}"/>
              </a:ext>
            </a:extLst>
          </p:cNvPr>
          <p:cNvSpPr/>
          <p:nvPr/>
        </p:nvSpPr>
        <p:spPr>
          <a:xfrm>
            <a:off x="8219535" y="2119457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C07218-14DB-4822-83AA-D6D040A5DAEB}"/>
              </a:ext>
            </a:extLst>
          </p:cNvPr>
          <p:cNvSpPr/>
          <p:nvPr/>
        </p:nvSpPr>
        <p:spPr>
          <a:xfrm>
            <a:off x="7629922" y="4667349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5E59BB-F817-4977-9D6A-E0A86AF4F619}"/>
              </a:ext>
            </a:extLst>
          </p:cNvPr>
          <p:cNvSpPr/>
          <p:nvPr/>
        </p:nvSpPr>
        <p:spPr>
          <a:xfrm>
            <a:off x="9480481" y="3321040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0B25A-27FA-4EB3-A69F-9C7854A9A4D8}"/>
              </a:ext>
            </a:extLst>
          </p:cNvPr>
          <p:cNvSpPr/>
          <p:nvPr/>
        </p:nvSpPr>
        <p:spPr>
          <a:xfrm>
            <a:off x="8807933" y="4667348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0FD2AD8-FEED-46A2-98FB-B73635E8E560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5400000" flipH="1" flipV="1">
            <a:off x="7222891" y="2324397"/>
            <a:ext cx="916002" cy="10772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E9686B-346A-4463-9D02-0B5862663E09}"/>
              </a:ext>
            </a:extLst>
          </p:cNvPr>
          <p:cNvCxnSpPr>
            <a:cxnSpLocks/>
            <a:stCxn id="8" idx="4"/>
            <a:endCxn id="11" idx="2"/>
          </p:cNvCxnSpPr>
          <p:nvPr/>
        </p:nvCxnSpPr>
        <p:spPr>
          <a:xfrm rot="16200000" flipH="1">
            <a:off x="6855722" y="4178729"/>
            <a:ext cx="1060729" cy="48767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2BF3975-76BB-4678-A706-3458E6C510F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8219535" y="4952929"/>
            <a:ext cx="588398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AB89F40-E4E0-4CEE-A049-4DF4BB1DBC10}"/>
              </a:ext>
            </a:extLst>
          </p:cNvPr>
          <p:cNvCxnSpPr>
            <a:cxnSpLocks/>
            <a:stCxn id="10" idx="6"/>
            <a:endCxn id="12" idx="0"/>
          </p:cNvCxnSpPr>
          <p:nvPr/>
        </p:nvCxnSpPr>
        <p:spPr>
          <a:xfrm>
            <a:off x="8809148" y="2405038"/>
            <a:ext cx="966140" cy="9160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70EE6B7-1456-4A16-B2D3-994619073467}"/>
              </a:ext>
            </a:extLst>
          </p:cNvPr>
          <p:cNvCxnSpPr>
            <a:stCxn id="8" idx="6"/>
            <a:endCxn id="13" idx="0"/>
          </p:cNvCxnSpPr>
          <p:nvPr/>
        </p:nvCxnSpPr>
        <p:spPr>
          <a:xfrm>
            <a:off x="7437056" y="3606621"/>
            <a:ext cx="1665684" cy="106072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8">
            <a:extLst>
              <a:ext uri="{FF2B5EF4-FFF2-40B4-BE49-F238E27FC236}">
                <a16:creationId xmlns:a16="http://schemas.microsoft.com/office/drawing/2014/main" id="{63A88E6F-4091-408F-9ABB-E88FE6D22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24843"/>
              </p:ext>
            </p:extLst>
          </p:nvPr>
        </p:nvGraphicFramePr>
        <p:xfrm>
          <a:off x="10546990" y="2921957"/>
          <a:ext cx="20828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680274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7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99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991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07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8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6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41D8F0D-170A-4039-9BCB-F0738F53AB21}"/>
                  </a:ext>
                </a:extLst>
              </p:cNvPr>
              <p:cNvSpPr txBox="1"/>
              <p:nvPr/>
            </p:nvSpPr>
            <p:spPr>
              <a:xfrm>
                <a:off x="10461271" y="4270609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41D8F0D-170A-4039-9BCB-F0738F53A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271" y="4270609"/>
                <a:ext cx="293999" cy="338554"/>
              </a:xfrm>
              <a:prstGeom prst="rect">
                <a:avLst/>
              </a:prstGeom>
              <a:blipFill>
                <a:blip r:embed="rId4"/>
                <a:stretch>
                  <a:fillRect r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7C65D2C-760F-4987-9E73-A1B432145160}"/>
              </a:ext>
            </a:extLst>
          </p:cNvPr>
          <p:cNvCxnSpPr>
            <a:cxnSpLocks/>
          </p:cNvCxnSpPr>
          <p:nvPr/>
        </p:nvCxnSpPr>
        <p:spPr>
          <a:xfrm flipV="1">
            <a:off x="9822985" y="2921957"/>
            <a:ext cx="724005" cy="6823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B8EEFAF-69BE-45D1-8816-8D76382B4685}"/>
              </a:ext>
            </a:extLst>
          </p:cNvPr>
          <p:cNvCxnSpPr>
            <a:cxnSpLocks/>
          </p:cNvCxnSpPr>
          <p:nvPr/>
        </p:nvCxnSpPr>
        <p:spPr>
          <a:xfrm>
            <a:off x="9811313" y="3603212"/>
            <a:ext cx="710109" cy="6903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7" name="Table 98">
            <a:extLst>
              <a:ext uri="{FF2B5EF4-FFF2-40B4-BE49-F238E27FC236}">
                <a16:creationId xmlns:a16="http://schemas.microsoft.com/office/drawing/2014/main" id="{84CB1DEA-E8D9-4AB3-B346-B9B5088C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61000"/>
              </p:ext>
            </p:extLst>
          </p:nvPr>
        </p:nvGraphicFramePr>
        <p:xfrm>
          <a:off x="9922518" y="4576865"/>
          <a:ext cx="20828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680274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7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99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991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07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8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6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68099E4-365F-4778-9E6F-AA7C04D97293}"/>
                  </a:ext>
                </a:extLst>
              </p:cNvPr>
              <p:cNvSpPr txBox="1"/>
              <p:nvPr/>
            </p:nvSpPr>
            <p:spPr>
              <a:xfrm>
                <a:off x="9836799" y="5925517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68099E4-365F-4778-9E6F-AA7C04D97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799" y="5925517"/>
                <a:ext cx="293999" cy="338554"/>
              </a:xfrm>
              <a:prstGeom prst="rect">
                <a:avLst/>
              </a:prstGeom>
              <a:blipFill>
                <a:blip r:embed="rId5"/>
                <a:stretch>
                  <a:fillRect r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53D6C1-9E71-4044-B731-3B4BA228C3D6}"/>
              </a:ext>
            </a:extLst>
          </p:cNvPr>
          <p:cNvCxnSpPr>
            <a:cxnSpLocks/>
          </p:cNvCxnSpPr>
          <p:nvPr/>
        </p:nvCxnSpPr>
        <p:spPr>
          <a:xfrm flipV="1">
            <a:off x="9109753" y="4576866"/>
            <a:ext cx="812765" cy="37606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2F8EEF-A16F-4F55-A643-5B35928983DE}"/>
              </a:ext>
            </a:extLst>
          </p:cNvPr>
          <p:cNvCxnSpPr>
            <a:cxnSpLocks/>
          </p:cNvCxnSpPr>
          <p:nvPr/>
        </p:nvCxnSpPr>
        <p:spPr>
          <a:xfrm>
            <a:off x="9109753" y="4952927"/>
            <a:ext cx="787197" cy="99553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1" name="Table 98">
            <a:extLst>
              <a:ext uri="{FF2B5EF4-FFF2-40B4-BE49-F238E27FC236}">
                <a16:creationId xmlns:a16="http://schemas.microsoft.com/office/drawing/2014/main" id="{8F262A74-2FAA-4F4E-A1CB-392B99BC9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3318"/>
              </p:ext>
            </p:extLst>
          </p:nvPr>
        </p:nvGraphicFramePr>
        <p:xfrm>
          <a:off x="6781155" y="4579528"/>
          <a:ext cx="20828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680274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7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99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991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07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8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6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052B690-3D1A-45D7-A199-85349A7D980D}"/>
                  </a:ext>
                </a:extLst>
              </p:cNvPr>
              <p:cNvSpPr txBox="1"/>
              <p:nvPr/>
            </p:nvSpPr>
            <p:spPr>
              <a:xfrm>
                <a:off x="6695436" y="5928180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052B690-3D1A-45D7-A199-85349A7D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6" y="5928180"/>
                <a:ext cx="293999" cy="338554"/>
              </a:xfrm>
              <a:prstGeom prst="rect">
                <a:avLst/>
              </a:prstGeom>
              <a:blipFill>
                <a:blip r:embed="rId6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6F9A96-AB9B-49E8-8E17-4644C8367C59}"/>
              </a:ext>
            </a:extLst>
          </p:cNvPr>
          <p:cNvCxnSpPr>
            <a:cxnSpLocks/>
          </p:cNvCxnSpPr>
          <p:nvPr/>
        </p:nvCxnSpPr>
        <p:spPr>
          <a:xfrm>
            <a:off x="6989435" y="4579528"/>
            <a:ext cx="928280" cy="373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3E9C637-6782-4E58-B0D2-05575B928BCE}"/>
              </a:ext>
            </a:extLst>
          </p:cNvPr>
          <p:cNvCxnSpPr>
            <a:cxnSpLocks/>
          </p:cNvCxnSpPr>
          <p:nvPr/>
        </p:nvCxnSpPr>
        <p:spPr>
          <a:xfrm flipH="1">
            <a:off x="6996194" y="4952927"/>
            <a:ext cx="902517" cy="9982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2" name="Table 98">
            <a:extLst>
              <a:ext uri="{FF2B5EF4-FFF2-40B4-BE49-F238E27FC236}">
                <a16:creationId xmlns:a16="http://schemas.microsoft.com/office/drawing/2014/main" id="{68453079-68E8-460F-AB67-9198B1DAB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62040"/>
              </p:ext>
            </p:extLst>
          </p:nvPr>
        </p:nvGraphicFramePr>
        <p:xfrm>
          <a:off x="6014015" y="2923609"/>
          <a:ext cx="20828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680274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7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99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991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07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8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6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EDFF1CC-64AE-4E6C-ABCD-2894F62200CB}"/>
                  </a:ext>
                </a:extLst>
              </p:cNvPr>
              <p:cNvSpPr txBox="1"/>
              <p:nvPr/>
            </p:nvSpPr>
            <p:spPr>
              <a:xfrm>
                <a:off x="5928296" y="4272261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EDFF1CC-64AE-4E6C-ABCD-2894F622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96" y="4272261"/>
                <a:ext cx="293999" cy="338554"/>
              </a:xfrm>
              <a:prstGeom prst="rect">
                <a:avLst/>
              </a:prstGeom>
              <a:blipFill>
                <a:blip r:embed="rId7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1194B8-E6BC-4C0B-A49C-165A336EC9D6}"/>
              </a:ext>
            </a:extLst>
          </p:cNvPr>
          <p:cNvCxnSpPr>
            <a:cxnSpLocks/>
          </p:cNvCxnSpPr>
          <p:nvPr/>
        </p:nvCxnSpPr>
        <p:spPr>
          <a:xfrm>
            <a:off x="6247863" y="2927679"/>
            <a:ext cx="887373" cy="6755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C32F7F5-39D2-40C4-ACBA-C8346F954DC9}"/>
              </a:ext>
            </a:extLst>
          </p:cNvPr>
          <p:cNvCxnSpPr>
            <a:cxnSpLocks/>
          </p:cNvCxnSpPr>
          <p:nvPr/>
        </p:nvCxnSpPr>
        <p:spPr>
          <a:xfrm flipH="1">
            <a:off x="6247863" y="3609409"/>
            <a:ext cx="887373" cy="6612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2" name="Table 98">
            <a:extLst>
              <a:ext uri="{FF2B5EF4-FFF2-40B4-BE49-F238E27FC236}">
                <a16:creationId xmlns:a16="http://schemas.microsoft.com/office/drawing/2014/main" id="{7ECF74C5-B131-4E7E-A76D-C202766B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16487"/>
              </p:ext>
            </p:extLst>
          </p:nvPr>
        </p:nvGraphicFramePr>
        <p:xfrm>
          <a:off x="9268915" y="772787"/>
          <a:ext cx="20828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680274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7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99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991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07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8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6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7CE6C7F-C34B-4D7F-9617-A70032ECB084}"/>
                  </a:ext>
                </a:extLst>
              </p:cNvPr>
              <p:cNvSpPr txBox="1"/>
              <p:nvPr/>
            </p:nvSpPr>
            <p:spPr>
              <a:xfrm>
                <a:off x="9183196" y="2121439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7CE6C7F-C34B-4D7F-9617-A70032EC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96" y="2121439"/>
                <a:ext cx="293999" cy="338554"/>
              </a:xfrm>
              <a:prstGeom prst="rect">
                <a:avLst/>
              </a:prstGeom>
              <a:blipFill>
                <a:blip r:embed="rId8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9F1855-CFF9-4190-82D6-4E9A38AC3AAE}"/>
              </a:ext>
            </a:extLst>
          </p:cNvPr>
          <p:cNvCxnSpPr>
            <a:cxnSpLocks/>
          </p:cNvCxnSpPr>
          <p:nvPr/>
        </p:nvCxnSpPr>
        <p:spPr>
          <a:xfrm flipV="1">
            <a:off x="8576731" y="772789"/>
            <a:ext cx="692184" cy="16276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CC8E479-8007-41ED-8993-88049336CD43}"/>
              </a:ext>
            </a:extLst>
          </p:cNvPr>
          <p:cNvCxnSpPr>
            <a:cxnSpLocks/>
          </p:cNvCxnSpPr>
          <p:nvPr/>
        </p:nvCxnSpPr>
        <p:spPr>
          <a:xfrm flipV="1">
            <a:off x="8576731" y="2144387"/>
            <a:ext cx="666616" cy="2560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Left Brace 149">
            <a:extLst>
              <a:ext uri="{FF2B5EF4-FFF2-40B4-BE49-F238E27FC236}">
                <a16:creationId xmlns:a16="http://schemas.microsoft.com/office/drawing/2014/main" id="{CC683978-5E9B-4615-9B98-96DDE62E2D44}"/>
              </a:ext>
            </a:extLst>
          </p:cNvPr>
          <p:cNvSpPr/>
          <p:nvPr/>
        </p:nvSpPr>
        <p:spPr>
          <a:xfrm flipH="1">
            <a:off x="9571826" y="772787"/>
            <a:ext cx="194081" cy="13699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3F01CB5-341F-48AF-A146-BA6B0FC5F2AC}"/>
                  </a:ext>
                </a:extLst>
              </p:cNvPr>
              <p:cNvSpPr txBox="1"/>
              <p:nvPr/>
            </p:nvSpPr>
            <p:spPr>
              <a:xfrm>
                <a:off x="9769806" y="1288468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3F01CB5-341F-48AF-A146-BA6B0FC5F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06" y="1288468"/>
                <a:ext cx="29399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0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8" grpId="0"/>
      <p:bldP spid="112" grpId="0"/>
      <p:bldP spid="133" grpId="0"/>
      <p:bldP spid="143" grpId="0"/>
      <p:bldP spid="150" grpId="0" animBg="1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7999" y="2232000"/>
                <a:ext cx="5528109" cy="3888000"/>
              </a:xfrm>
            </p:spPr>
            <p:txBody>
              <a:bodyPr/>
              <a:lstStyle/>
              <a:p>
                <a:pPr marL="263525" marR="0" lvl="0" indent="-263525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𝒉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′: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A </a:t>
                </a:r>
                <a:r>
                  <a:rPr kumimoji="0" lang="en-US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new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set of node features</a:t>
                </a:r>
              </a:p>
              <a:p>
                <a:pPr marL="0" lvl="0" indent="0" algn="ctr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′={</m:t>
                      </m:r>
                      <m:acc>
                        <m:accPr>
                          <m:chr m:val="⃗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,…,</m:t>
                      </m:r>
                      <m:acc>
                        <m:accPr>
                          <m:chr m:val="⃗"/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𝒉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𝒊</m:t>
                            </m:r>
                          </m:sub>
                          <m:sup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Transformed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feature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vector of the i-th node</a:t>
                </a:r>
              </a:p>
              <a:p>
                <a:pPr marL="0" lvl="0" indent="0" algn="ctr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263525" marR="0" lvl="0" indent="-263525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𝑭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Cardinality of the output</a:t>
                </a: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7999" y="2232000"/>
                <a:ext cx="5528109" cy="3888000"/>
              </a:xfrm>
              <a:blipFill>
                <a:blip r:embed="rId3"/>
                <a:stretch>
                  <a:fillRect l="-3087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E40BA-2087-47B3-A236-B5EB315E9141}"/>
              </a:ext>
            </a:extLst>
          </p:cNvPr>
          <p:cNvSpPr/>
          <p:nvPr/>
        </p:nvSpPr>
        <p:spPr>
          <a:xfrm>
            <a:off x="6847443" y="3321040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AA2E8E-32C6-4FD8-8852-54E747946E93}"/>
              </a:ext>
            </a:extLst>
          </p:cNvPr>
          <p:cNvSpPr/>
          <p:nvPr/>
        </p:nvSpPr>
        <p:spPr>
          <a:xfrm>
            <a:off x="8219535" y="2119457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C07218-14DB-4822-83AA-D6D040A5DAEB}"/>
              </a:ext>
            </a:extLst>
          </p:cNvPr>
          <p:cNvSpPr/>
          <p:nvPr/>
        </p:nvSpPr>
        <p:spPr>
          <a:xfrm>
            <a:off x="7629922" y="4667349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5E59BB-F817-4977-9D6A-E0A86AF4F619}"/>
              </a:ext>
            </a:extLst>
          </p:cNvPr>
          <p:cNvSpPr/>
          <p:nvPr/>
        </p:nvSpPr>
        <p:spPr>
          <a:xfrm>
            <a:off x="9480481" y="3321040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0B25A-27FA-4EB3-A69F-9C7854A9A4D8}"/>
              </a:ext>
            </a:extLst>
          </p:cNvPr>
          <p:cNvSpPr/>
          <p:nvPr/>
        </p:nvSpPr>
        <p:spPr>
          <a:xfrm>
            <a:off x="8807933" y="4667348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0FD2AD8-FEED-46A2-98FB-B73635E8E560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5400000" flipH="1" flipV="1">
            <a:off x="7222891" y="2324397"/>
            <a:ext cx="916002" cy="10772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E9686B-346A-4463-9D02-0B5862663E09}"/>
              </a:ext>
            </a:extLst>
          </p:cNvPr>
          <p:cNvCxnSpPr>
            <a:cxnSpLocks/>
            <a:stCxn id="8" idx="4"/>
            <a:endCxn id="11" idx="2"/>
          </p:cNvCxnSpPr>
          <p:nvPr/>
        </p:nvCxnSpPr>
        <p:spPr>
          <a:xfrm rot="16200000" flipH="1">
            <a:off x="6855722" y="4178729"/>
            <a:ext cx="1060729" cy="48767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2BF3975-76BB-4678-A706-3458E6C510F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8219535" y="4952929"/>
            <a:ext cx="588398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AB89F40-E4E0-4CEE-A049-4DF4BB1DBC10}"/>
              </a:ext>
            </a:extLst>
          </p:cNvPr>
          <p:cNvCxnSpPr>
            <a:cxnSpLocks/>
            <a:stCxn id="10" idx="6"/>
            <a:endCxn id="12" idx="0"/>
          </p:cNvCxnSpPr>
          <p:nvPr/>
        </p:nvCxnSpPr>
        <p:spPr>
          <a:xfrm>
            <a:off x="8809148" y="2405038"/>
            <a:ext cx="966140" cy="9160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70EE6B7-1456-4A16-B2D3-994619073467}"/>
              </a:ext>
            </a:extLst>
          </p:cNvPr>
          <p:cNvCxnSpPr>
            <a:stCxn id="8" idx="6"/>
            <a:endCxn id="13" idx="0"/>
          </p:cNvCxnSpPr>
          <p:nvPr/>
        </p:nvCxnSpPr>
        <p:spPr>
          <a:xfrm>
            <a:off x="7437056" y="3606621"/>
            <a:ext cx="1665684" cy="106072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Table 98">
            <a:extLst>
              <a:ext uri="{FF2B5EF4-FFF2-40B4-BE49-F238E27FC236}">
                <a16:creationId xmlns:a16="http://schemas.microsoft.com/office/drawing/2014/main" id="{7ECF74C5-B131-4E7E-A76D-C202766BE2E6}"/>
              </a:ext>
            </a:extLst>
          </p:cNvPr>
          <p:cNvGraphicFramePr>
            <a:graphicFrameLocks noGrp="1"/>
          </p:cNvGraphicFramePr>
          <p:nvPr/>
        </p:nvGraphicFramePr>
        <p:xfrm>
          <a:off x="9268915" y="772787"/>
          <a:ext cx="20828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680274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7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99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991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07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8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6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7CE6C7F-C34B-4D7F-9617-A70032ECB084}"/>
                  </a:ext>
                </a:extLst>
              </p:cNvPr>
              <p:cNvSpPr txBox="1"/>
              <p:nvPr/>
            </p:nvSpPr>
            <p:spPr>
              <a:xfrm>
                <a:off x="9183196" y="2121439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7CE6C7F-C34B-4D7F-9617-A70032EC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96" y="2121439"/>
                <a:ext cx="293999" cy="338554"/>
              </a:xfrm>
              <a:prstGeom prst="rect">
                <a:avLst/>
              </a:prstGeom>
              <a:blipFill>
                <a:blip r:embed="rId4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9F1855-CFF9-4190-82D6-4E9A38AC3AAE}"/>
              </a:ext>
            </a:extLst>
          </p:cNvPr>
          <p:cNvCxnSpPr>
            <a:cxnSpLocks/>
          </p:cNvCxnSpPr>
          <p:nvPr/>
        </p:nvCxnSpPr>
        <p:spPr>
          <a:xfrm flipV="1">
            <a:off x="8576731" y="772789"/>
            <a:ext cx="692184" cy="16276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CC8E479-8007-41ED-8993-88049336CD43}"/>
              </a:ext>
            </a:extLst>
          </p:cNvPr>
          <p:cNvCxnSpPr>
            <a:cxnSpLocks/>
          </p:cNvCxnSpPr>
          <p:nvPr/>
        </p:nvCxnSpPr>
        <p:spPr>
          <a:xfrm flipV="1">
            <a:off x="8576731" y="2144387"/>
            <a:ext cx="666616" cy="2560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Left Brace 149">
            <a:extLst>
              <a:ext uri="{FF2B5EF4-FFF2-40B4-BE49-F238E27FC236}">
                <a16:creationId xmlns:a16="http://schemas.microsoft.com/office/drawing/2014/main" id="{CC683978-5E9B-4615-9B98-96DDE62E2D44}"/>
              </a:ext>
            </a:extLst>
          </p:cNvPr>
          <p:cNvSpPr/>
          <p:nvPr/>
        </p:nvSpPr>
        <p:spPr>
          <a:xfrm flipH="1">
            <a:off x="10498184" y="771104"/>
            <a:ext cx="194081" cy="13699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3F01CB5-341F-48AF-A146-BA6B0FC5F2AC}"/>
                  </a:ext>
                </a:extLst>
              </p:cNvPr>
              <p:cNvSpPr txBox="1"/>
              <p:nvPr/>
            </p:nvSpPr>
            <p:spPr>
              <a:xfrm>
                <a:off x="10696164" y="1286785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3F01CB5-341F-48AF-A146-BA6B0FC5F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164" y="1286785"/>
                <a:ext cx="293999" cy="338554"/>
              </a:xfrm>
              <a:prstGeom prst="rect">
                <a:avLst/>
              </a:prstGeom>
              <a:blipFill>
                <a:blip r:embed="rId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98">
            <a:extLst>
              <a:ext uri="{FF2B5EF4-FFF2-40B4-BE49-F238E27FC236}">
                <a16:creationId xmlns:a16="http://schemas.microsoft.com/office/drawing/2014/main" id="{159DEDB2-FD83-48EF-90BA-C39D6F3F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79796"/>
              </p:ext>
            </p:extLst>
          </p:nvPr>
        </p:nvGraphicFramePr>
        <p:xfrm>
          <a:off x="10232625" y="771104"/>
          <a:ext cx="208280" cy="137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680274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4627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99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991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07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8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56643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08323E-A21B-4559-9D62-7721D6833C8F}"/>
              </a:ext>
            </a:extLst>
          </p:cNvPr>
          <p:cNvSpPr/>
          <p:nvPr/>
        </p:nvSpPr>
        <p:spPr>
          <a:xfrm>
            <a:off x="9632331" y="772787"/>
            <a:ext cx="443983" cy="1369917"/>
          </a:xfrm>
          <a:prstGeom prst="rect">
            <a:avLst/>
          </a:prstGeom>
          <a:solidFill>
            <a:srgbClr val="671EB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GAT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0DF0E9-C815-441A-86EF-5CD9B4894120}"/>
                  </a:ext>
                </a:extLst>
              </p:cNvPr>
              <p:cNvSpPr txBox="1"/>
              <p:nvPr/>
            </p:nvSpPr>
            <p:spPr>
              <a:xfrm>
                <a:off x="10164507" y="2126548"/>
                <a:ext cx="293999" cy="34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0DF0E9-C815-441A-86EF-5CD9B489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507" y="2126548"/>
                <a:ext cx="293999" cy="346505"/>
              </a:xfrm>
              <a:prstGeom prst="rect">
                <a:avLst/>
              </a:prstGeom>
              <a:blipFill>
                <a:blip r:embed="rId6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462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50" grpId="0" animBg="1"/>
      <p:bldP spid="151" grpId="0"/>
      <p:bldP spid="7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Initial step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7999" y="2232000"/>
                <a:ext cx="5528109" cy="3888000"/>
              </a:xfrm>
            </p:spPr>
            <p:txBody>
              <a:bodyPr/>
              <a:lstStyle/>
              <a:p>
                <a:pPr marL="263525" marR="0" lvl="0" indent="-263525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In order to obtain sufficient expressive power to transform the input features into higher-level features, at least one learnable linear transformation is required.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263525" marR="0" lvl="0" indent="-263525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As an initial step, a </a:t>
                </a:r>
                <a:r>
                  <a:rPr kumimoji="0" lang="en-US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shared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linear transformation, parametrized by a weight matrix, is applied to every node. </a:t>
                </a:r>
              </a:p>
              <a:p>
                <a:pPr marL="0" lvl="0" indent="0" algn="ctr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7999" y="2232000"/>
                <a:ext cx="5528109" cy="3888000"/>
              </a:xfrm>
              <a:blipFill>
                <a:blip r:embed="rId3"/>
                <a:stretch>
                  <a:fillRect l="-2646" t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E40BA-2087-47B3-A236-B5EB315E9141}"/>
              </a:ext>
            </a:extLst>
          </p:cNvPr>
          <p:cNvSpPr/>
          <p:nvPr/>
        </p:nvSpPr>
        <p:spPr>
          <a:xfrm>
            <a:off x="6847443" y="3321040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AA2E8E-32C6-4FD8-8852-54E747946E93}"/>
              </a:ext>
            </a:extLst>
          </p:cNvPr>
          <p:cNvSpPr/>
          <p:nvPr/>
        </p:nvSpPr>
        <p:spPr>
          <a:xfrm>
            <a:off x="8219535" y="2119457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C07218-14DB-4822-83AA-D6D040A5DAEB}"/>
              </a:ext>
            </a:extLst>
          </p:cNvPr>
          <p:cNvSpPr/>
          <p:nvPr/>
        </p:nvSpPr>
        <p:spPr>
          <a:xfrm>
            <a:off x="7629922" y="4667349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5E59BB-F817-4977-9D6A-E0A86AF4F619}"/>
              </a:ext>
            </a:extLst>
          </p:cNvPr>
          <p:cNvSpPr/>
          <p:nvPr/>
        </p:nvSpPr>
        <p:spPr>
          <a:xfrm>
            <a:off x="9480481" y="3321040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0B25A-27FA-4EB3-A69F-9C7854A9A4D8}"/>
              </a:ext>
            </a:extLst>
          </p:cNvPr>
          <p:cNvSpPr/>
          <p:nvPr/>
        </p:nvSpPr>
        <p:spPr>
          <a:xfrm>
            <a:off x="8807933" y="4667348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0FD2AD8-FEED-46A2-98FB-B73635E8E560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5400000" flipH="1" flipV="1">
            <a:off x="7222891" y="2324397"/>
            <a:ext cx="916002" cy="10772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E9686B-346A-4463-9D02-0B5862663E09}"/>
              </a:ext>
            </a:extLst>
          </p:cNvPr>
          <p:cNvCxnSpPr>
            <a:cxnSpLocks/>
            <a:stCxn id="8" idx="4"/>
            <a:endCxn id="11" idx="2"/>
          </p:cNvCxnSpPr>
          <p:nvPr/>
        </p:nvCxnSpPr>
        <p:spPr>
          <a:xfrm rot="16200000" flipH="1">
            <a:off x="6855722" y="4178729"/>
            <a:ext cx="1060729" cy="48767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2BF3975-76BB-4678-A706-3458E6C510F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8219535" y="4952929"/>
            <a:ext cx="588398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AB89F40-E4E0-4CEE-A049-4DF4BB1DBC10}"/>
              </a:ext>
            </a:extLst>
          </p:cNvPr>
          <p:cNvCxnSpPr>
            <a:cxnSpLocks/>
            <a:stCxn id="10" idx="6"/>
            <a:endCxn id="12" idx="0"/>
          </p:cNvCxnSpPr>
          <p:nvPr/>
        </p:nvCxnSpPr>
        <p:spPr>
          <a:xfrm>
            <a:off x="8809148" y="2405038"/>
            <a:ext cx="966140" cy="9160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70EE6B7-1456-4A16-B2D3-994619073467}"/>
              </a:ext>
            </a:extLst>
          </p:cNvPr>
          <p:cNvCxnSpPr>
            <a:stCxn id="8" idx="6"/>
            <a:endCxn id="13" idx="0"/>
          </p:cNvCxnSpPr>
          <p:nvPr/>
        </p:nvCxnSpPr>
        <p:spPr>
          <a:xfrm>
            <a:off x="7437056" y="3606621"/>
            <a:ext cx="1665684" cy="106072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Table 98">
            <a:extLst>
              <a:ext uri="{FF2B5EF4-FFF2-40B4-BE49-F238E27FC236}">
                <a16:creationId xmlns:a16="http://schemas.microsoft.com/office/drawing/2014/main" id="{7ECF74C5-B131-4E7E-A76D-C202766BE2E6}"/>
              </a:ext>
            </a:extLst>
          </p:cNvPr>
          <p:cNvGraphicFramePr>
            <a:graphicFrameLocks noGrp="1"/>
          </p:cNvGraphicFramePr>
          <p:nvPr/>
        </p:nvGraphicFramePr>
        <p:xfrm>
          <a:off x="9268915" y="772787"/>
          <a:ext cx="20828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680274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7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99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991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07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8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6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7CE6C7F-C34B-4D7F-9617-A70032ECB084}"/>
                  </a:ext>
                </a:extLst>
              </p:cNvPr>
              <p:cNvSpPr txBox="1"/>
              <p:nvPr/>
            </p:nvSpPr>
            <p:spPr>
              <a:xfrm>
                <a:off x="9183196" y="2121439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7CE6C7F-C34B-4D7F-9617-A70032EC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96" y="2121439"/>
                <a:ext cx="293999" cy="338554"/>
              </a:xfrm>
              <a:prstGeom prst="rect">
                <a:avLst/>
              </a:prstGeom>
              <a:blipFill>
                <a:blip r:embed="rId4"/>
                <a:stretch>
                  <a:fillRect r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9F1855-CFF9-4190-82D6-4E9A38AC3AAE}"/>
              </a:ext>
            </a:extLst>
          </p:cNvPr>
          <p:cNvCxnSpPr>
            <a:cxnSpLocks/>
          </p:cNvCxnSpPr>
          <p:nvPr/>
        </p:nvCxnSpPr>
        <p:spPr>
          <a:xfrm flipV="1">
            <a:off x="8576731" y="772789"/>
            <a:ext cx="692184" cy="16276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CC8E479-8007-41ED-8993-88049336CD43}"/>
              </a:ext>
            </a:extLst>
          </p:cNvPr>
          <p:cNvCxnSpPr>
            <a:cxnSpLocks/>
          </p:cNvCxnSpPr>
          <p:nvPr/>
        </p:nvCxnSpPr>
        <p:spPr>
          <a:xfrm flipV="1">
            <a:off x="8576731" y="2144387"/>
            <a:ext cx="666616" cy="2560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Left Brace 149">
            <a:extLst>
              <a:ext uri="{FF2B5EF4-FFF2-40B4-BE49-F238E27FC236}">
                <a16:creationId xmlns:a16="http://schemas.microsoft.com/office/drawing/2014/main" id="{CC683978-5E9B-4615-9B98-96DDE62E2D44}"/>
              </a:ext>
            </a:extLst>
          </p:cNvPr>
          <p:cNvSpPr/>
          <p:nvPr/>
        </p:nvSpPr>
        <p:spPr>
          <a:xfrm flipH="1">
            <a:off x="11033141" y="771104"/>
            <a:ext cx="194081" cy="13699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3F01CB5-341F-48AF-A146-BA6B0FC5F2AC}"/>
                  </a:ext>
                </a:extLst>
              </p:cNvPr>
              <p:cNvSpPr txBox="1"/>
              <p:nvPr/>
            </p:nvSpPr>
            <p:spPr>
              <a:xfrm>
                <a:off x="11203811" y="1276012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3F01CB5-341F-48AF-A146-BA6B0FC5F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811" y="1276012"/>
                <a:ext cx="29399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0DF0E9-C815-441A-86EF-5CD9B4894120}"/>
                  </a:ext>
                </a:extLst>
              </p:cNvPr>
              <p:cNvSpPr txBox="1"/>
              <p:nvPr/>
            </p:nvSpPr>
            <p:spPr>
              <a:xfrm>
                <a:off x="10100022" y="2119457"/>
                <a:ext cx="293999" cy="34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0DF0E9-C815-441A-86EF-5CD9B489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022" y="2119457"/>
                <a:ext cx="293999" cy="346505"/>
              </a:xfrm>
              <a:prstGeom prst="rect">
                <a:avLst/>
              </a:prstGeom>
              <a:blipFill>
                <a:blip r:embed="rId6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45A2C-6534-4861-8E87-09582EFD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3143"/>
              </p:ext>
            </p:extLst>
          </p:nvPr>
        </p:nvGraphicFramePr>
        <p:xfrm>
          <a:off x="9546850" y="771104"/>
          <a:ext cx="1457960" cy="1371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4087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020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396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3825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1299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198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04401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76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766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1838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1857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84157"/>
                  </a:ext>
                </a:extLst>
              </a:tr>
            </a:tbl>
          </a:graphicData>
        </a:graphic>
      </p:graphicFrame>
      <p:sp>
        <p:nvSpPr>
          <p:cNvPr id="27" name="Left Brace 26">
            <a:extLst>
              <a:ext uri="{FF2B5EF4-FFF2-40B4-BE49-F238E27FC236}">
                <a16:creationId xmlns:a16="http://schemas.microsoft.com/office/drawing/2014/main" id="{B3848F10-FD45-42AE-AABD-5A7438F99D8C}"/>
              </a:ext>
            </a:extLst>
          </p:cNvPr>
          <p:cNvSpPr/>
          <p:nvPr/>
        </p:nvSpPr>
        <p:spPr>
          <a:xfrm rot="16200000" flipH="1">
            <a:off x="10178789" y="-125985"/>
            <a:ext cx="194081" cy="14579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91806D-8B69-4B1B-B0D6-4540C2953972}"/>
                  </a:ext>
                </a:extLst>
              </p:cNvPr>
              <p:cNvSpPr txBox="1"/>
              <p:nvPr/>
            </p:nvSpPr>
            <p:spPr>
              <a:xfrm>
                <a:off x="10119273" y="194837"/>
                <a:ext cx="29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91806D-8B69-4B1B-B0D6-4540C2953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273" y="194837"/>
                <a:ext cx="293999" cy="338554"/>
              </a:xfrm>
              <a:prstGeom prst="rect">
                <a:avLst/>
              </a:prstGeom>
              <a:blipFill>
                <a:blip r:embed="rId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96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50" grpId="0" animBg="1"/>
      <p:bldP spid="151" grpId="0"/>
      <p:bldP spid="42" grpId="0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7999" y="2231999"/>
                <a:ext cx="6702418" cy="4461877"/>
              </a:xfrm>
            </p:spPr>
            <p:txBody>
              <a:bodyPr/>
              <a:lstStyle/>
              <a:p>
                <a:pPr marL="263525" marR="0" lvl="0" indent="-263525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Performing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self-attention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on the nodes.</a:t>
                </a:r>
              </a:p>
              <a:p>
                <a:pPr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A </a:t>
                </a:r>
                <a:r>
                  <a:rPr kumimoji="0" lang="en-US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shared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attentional mechanism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computes attention coefficients.</a:t>
                </a:r>
              </a:p>
              <a:p>
                <a:pPr marL="0" indent="0" algn="ctr">
                  <a:buNone/>
                  <a:defRPr/>
                </a:pPr>
                <a:b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20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20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Gill Sans MT"/>
                </a:endParaRPr>
              </a:p>
              <a:p>
                <a:pPr marL="0" indent="0" algn="ctr">
                  <a:buNone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263525" marR="0" lvl="0" indent="-263525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the importance of the node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’s features to node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.</a:t>
                </a:r>
              </a:p>
              <a:p>
                <a:pPr marL="263525" marR="0" lvl="0" indent="-263525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/>
                  </a:rPr>
                  <a:t>Injecting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the graph structure into the mechanism by performing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masked attention:</a:t>
                </a:r>
              </a:p>
              <a:p>
                <a:pPr marL="558800" lvl="1" indent="-285750">
                  <a:spcBef>
                    <a:spcPts val="1000"/>
                  </a:spcBef>
                  <a:buFont typeface="Courier New" panose="02070309020205020404" pitchFamily="49" charset="0"/>
                  <a:buChar char="o"/>
                  <a:defRPr/>
                </a:pPr>
                <a:r>
                  <a:rPr lang="en-US" sz="17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/>
                  </a:rPr>
                  <a:t>Only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7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/>
                  </a:rPr>
                  <a:t> </a:t>
                </a:r>
                <a:r>
                  <a:rPr lang="en-US" sz="17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/>
                  </a:rPr>
                  <a:t>for some neighborhood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7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7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/>
                  </a:rPr>
                  <a:t>) of the node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7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/>
                  </a:rPr>
                  <a:t>.</a:t>
                </a:r>
              </a:p>
              <a:p>
                <a:pPr marL="558800" lvl="1" indent="-285750">
                  <a:spcBef>
                    <a:spcPts val="1000"/>
                  </a:spcBef>
                  <a:buFont typeface="Courier New" panose="02070309020205020404" pitchFamily="49" charset="0"/>
                  <a:buChar char="o"/>
                  <a:defRPr/>
                </a:pPr>
                <a:r>
                  <a:rPr kumimoji="0" lang="en-US" sz="17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</a:rPr>
                  <a:t>In the original experiments,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7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</a:rPr>
                  <a:t> will be exactly the </a:t>
                </a:r>
                <a:r>
                  <a:rPr kumimoji="0" lang="en-US" sz="1700" b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</a:rPr>
                  <a:t>first-order</a:t>
                </a:r>
                <a:r>
                  <a:rPr kumimoji="0" lang="en-US" sz="17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</a:rPr>
                  <a:t> neighbors of </a:t>
                </a:r>
                <a14:m>
                  <m:oMath xmlns:m="http://schemas.openxmlformats.org/officeDocument/2006/math">
                    <m:r>
                      <a:rPr kumimoji="0" lang="en-US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sz="17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</a:rPr>
                  <a:t> (including </a:t>
                </a:r>
                <a14:m>
                  <m:oMath xmlns:m="http://schemas.openxmlformats.org/officeDocument/2006/math">
                    <m:r>
                      <a:rPr kumimoji="0" lang="en-US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sz="17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</a:rPr>
                  <a:t>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7999" y="2231999"/>
                <a:ext cx="6702418" cy="4461877"/>
              </a:xfrm>
              <a:blipFill>
                <a:blip r:embed="rId3"/>
                <a:stretch>
                  <a:fillRect l="-2545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0DF0E9-C815-441A-86EF-5CD9B4894120}"/>
                  </a:ext>
                </a:extLst>
              </p:cNvPr>
              <p:cNvSpPr txBox="1"/>
              <p:nvPr/>
            </p:nvSpPr>
            <p:spPr>
              <a:xfrm>
                <a:off x="7988925" y="4699434"/>
                <a:ext cx="533677" cy="37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0DF0E9-C815-441A-86EF-5CD9B489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925" y="4699434"/>
                <a:ext cx="533677" cy="374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45A2C-6534-4861-8E87-09582EFD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60744"/>
              </p:ext>
            </p:extLst>
          </p:nvPr>
        </p:nvGraphicFramePr>
        <p:xfrm>
          <a:off x="7526783" y="4396421"/>
          <a:ext cx="1457960" cy="228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4087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020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396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3825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1299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198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04401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14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C55A39-FAF0-456E-8F4E-83A325A04A4C}"/>
                  </a:ext>
                </a:extLst>
              </p:cNvPr>
              <p:cNvSpPr txBox="1"/>
              <p:nvPr/>
            </p:nvSpPr>
            <p:spPr>
              <a:xfrm>
                <a:off x="9913481" y="4699434"/>
                <a:ext cx="533677" cy="40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C55A39-FAF0-456E-8F4E-83A325A0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81" y="4699434"/>
                <a:ext cx="533677" cy="40043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CAE0E04-C2E1-47FC-A701-111F6FC4A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52485"/>
              </p:ext>
            </p:extLst>
          </p:nvPr>
        </p:nvGraphicFramePr>
        <p:xfrm>
          <a:off x="9451339" y="4396421"/>
          <a:ext cx="1457960" cy="228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4087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020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396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3825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1299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198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04401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14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120483-DA5D-4DE3-8426-D79C7E5EE2C0}"/>
                  </a:ext>
                </a:extLst>
              </p:cNvPr>
              <p:cNvSpPr/>
              <p:nvPr/>
            </p:nvSpPr>
            <p:spPr>
              <a:xfrm>
                <a:off x="8120019" y="3354305"/>
                <a:ext cx="2198063" cy="356049"/>
              </a:xfrm>
              <a:prstGeom prst="rect">
                <a:avLst/>
              </a:prstGeom>
              <a:gradFill flip="none" rotWithShape="1">
                <a:gsLst>
                  <a:gs pos="0">
                    <a:srgbClr val="4E3BAD"/>
                  </a:gs>
                  <a:gs pos="100000">
                    <a:srgbClr val="FD0353"/>
                  </a:gs>
                </a:gsLst>
                <a:lin ang="12600000" scaled="0"/>
                <a:tileRect/>
              </a:gradFill>
              <a:ln>
                <a:noFill/>
              </a:ln>
              <a:effectLst>
                <a:outerShdw blurRad="914400" dist="38100" dir="2700000" algn="tl" rotWithShape="0">
                  <a:srgbClr val="FD0353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Attention mechanism 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120483-DA5D-4DE3-8426-D79C7E5EE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019" y="3354305"/>
                <a:ext cx="2198063" cy="356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914400" dist="38100" dir="2700000" algn="tl" rotWithShape="0">
                  <a:srgbClr val="FD0353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5B6D34-76AB-4925-AAEB-FA8E9526D02C}"/>
              </a:ext>
            </a:extLst>
          </p:cNvPr>
          <p:cNvCxnSpPr>
            <a:cxnSpLocks/>
          </p:cNvCxnSpPr>
          <p:nvPr/>
        </p:nvCxnSpPr>
        <p:spPr>
          <a:xfrm flipV="1">
            <a:off x="8255763" y="3809481"/>
            <a:ext cx="870105" cy="49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4624C8-06D6-4045-9F56-B15B44D694A5}"/>
              </a:ext>
            </a:extLst>
          </p:cNvPr>
          <p:cNvCxnSpPr>
            <a:cxnSpLocks/>
          </p:cNvCxnSpPr>
          <p:nvPr/>
        </p:nvCxnSpPr>
        <p:spPr>
          <a:xfrm flipH="1" flipV="1">
            <a:off x="9219050" y="3809566"/>
            <a:ext cx="870105" cy="49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ED384-9704-4E75-93C4-C610DBC412EB}"/>
              </a:ext>
            </a:extLst>
          </p:cNvPr>
          <p:cNvCxnSpPr/>
          <p:nvPr/>
        </p:nvCxnSpPr>
        <p:spPr>
          <a:xfrm flipV="1">
            <a:off x="9167432" y="2582707"/>
            <a:ext cx="0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8BF495-C392-4BA9-B516-56F60261B80B}"/>
                  </a:ext>
                </a:extLst>
              </p:cNvPr>
              <p:cNvSpPr txBox="1"/>
              <p:nvPr/>
            </p:nvSpPr>
            <p:spPr>
              <a:xfrm>
                <a:off x="8900593" y="2123096"/>
                <a:ext cx="53367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8BF495-C392-4BA9-B516-56F60261B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593" y="2123096"/>
                <a:ext cx="533677" cy="39164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3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7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7999" y="2231999"/>
                <a:ext cx="6702418" cy="4461877"/>
              </a:xfrm>
            </p:spPr>
            <p:txBody>
              <a:bodyPr/>
              <a:lstStyle/>
              <a:p>
                <a:pPr lvl="0">
                  <a:defRPr/>
                </a:pP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To make coefficients easily comparable across different nodes, we normalize them across all choices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using the </a:t>
                </a:r>
                <a:r>
                  <a:rPr lang="en-US" sz="20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softmax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function:</a:t>
                </a:r>
              </a:p>
              <a:p>
                <a:pPr marL="0" lv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softmax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 algn="ctr">
                  <a:buNone/>
                  <a:defRPr/>
                </a:pPr>
                <a:endParaRPr 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In the original paper, the attention mechanism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is considered as </a:t>
                </a:r>
                <a:r>
                  <a:rPr lang="en-US" sz="20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a single-layer feedforward neural networ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k, parametrized by a weight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and applying the </a:t>
                </a:r>
                <a:r>
                  <a:rPr lang="en-US" sz="20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LeakyReLU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nonlinearity (with negative input slope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= 0.2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). </a:t>
                </a:r>
              </a:p>
              <a:p>
                <a:pPr marL="0" lvl="0" indent="0">
                  <a:buNone/>
                  <a:defRPr/>
                </a:pPr>
                <a:b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</a:b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LeakyReLU</m:t>
                          </m:r>
                          <m:r>
                            <a:rPr lang="en-US" sz="1800" b="0" i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||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r>
                            <a:rPr lang="en-US" sz="1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  <m:r>
                            <a:rPr lang="en-US" sz="18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8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LeakyReLU</m:t>
                              </m:r>
                              <m:r>
                                <a:rPr lang="en-US" sz="18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8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||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sz="1800" dirty="0" smtClean="0"/>
                                <m:t> </m:t>
                              </m:r>
                              <m:r>
                                <a:rPr lang="en-US" sz="18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]))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sz="1700" b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7999" y="2231999"/>
                <a:ext cx="6702418" cy="4461877"/>
              </a:xfrm>
              <a:blipFill>
                <a:blip r:embed="rId3"/>
                <a:stretch>
                  <a:fillRect l="-2182" t="-2459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0DF0E9-C815-441A-86EF-5CD9B4894120}"/>
                  </a:ext>
                </a:extLst>
              </p:cNvPr>
              <p:cNvSpPr txBox="1"/>
              <p:nvPr/>
            </p:nvSpPr>
            <p:spPr>
              <a:xfrm>
                <a:off x="8445865" y="4735236"/>
                <a:ext cx="533677" cy="37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0DF0E9-C815-441A-86EF-5CD9B489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865" y="4735236"/>
                <a:ext cx="533677" cy="374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45A2C-6534-4861-8E87-09582EFD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62729"/>
              </p:ext>
            </p:extLst>
          </p:nvPr>
        </p:nvGraphicFramePr>
        <p:xfrm>
          <a:off x="7983723" y="4432223"/>
          <a:ext cx="1457960" cy="228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4087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020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396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3825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1299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198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04401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14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C55A39-FAF0-456E-8F4E-83A325A04A4C}"/>
                  </a:ext>
                </a:extLst>
              </p:cNvPr>
              <p:cNvSpPr txBox="1"/>
              <p:nvPr/>
            </p:nvSpPr>
            <p:spPr>
              <a:xfrm>
                <a:off x="9913481" y="4735236"/>
                <a:ext cx="533677" cy="40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C55A39-FAF0-456E-8F4E-83A325A0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81" y="4735236"/>
                <a:ext cx="533677" cy="400431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CAE0E04-C2E1-47FC-A701-111F6FC4A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41626"/>
              </p:ext>
            </p:extLst>
          </p:nvPr>
        </p:nvGraphicFramePr>
        <p:xfrm>
          <a:off x="9451339" y="4432223"/>
          <a:ext cx="1457960" cy="228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4087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020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396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3825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1299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198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04401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142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7120483-DA5D-4DE3-8426-D79C7E5EE2C0}"/>
              </a:ext>
            </a:extLst>
          </p:cNvPr>
          <p:cNvSpPr/>
          <p:nvPr/>
        </p:nvSpPr>
        <p:spPr>
          <a:xfrm>
            <a:off x="8621538" y="3429000"/>
            <a:ext cx="1659601" cy="35604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Leaky ReLU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4624C8-06D6-4045-9F56-B15B44D694A5}"/>
              </a:ext>
            </a:extLst>
          </p:cNvPr>
          <p:cNvCxnSpPr>
            <a:cxnSpLocks/>
          </p:cNvCxnSpPr>
          <p:nvPr/>
        </p:nvCxnSpPr>
        <p:spPr>
          <a:xfrm flipH="1" flipV="1">
            <a:off x="10180319" y="3790283"/>
            <a:ext cx="631330" cy="64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ED384-9704-4E75-93C4-C610DBC412E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451339" y="2679470"/>
            <a:ext cx="0" cy="74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8BF495-C392-4BA9-B516-56F60261B80B}"/>
                  </a:ext>
                </a:extLst>
              </p:cNvPr>
              <p:cNvSpPr txBox="1"/>
              <p:nvPr/>
            </p:nvSpPr>
            <p:spPr>
              <a:xfrm>
                <a:off x="9184499" y="2244874"/>
                <a:ext cx="53367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8BF495-C392-4BA9-B516-56F60261B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499" y="2244874"/>
                <a:ext cx="533677" cy="391646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C22558-5B94-4919-9B34-994B94919EB4}"/>
                  </a:ext>
                </a:extLst>
              </p:cNvPr>
              <p:cNvSpPr txBox="1"/>
              <p:nvPr/>
            </p:nvSpPr>
            <p:spPr>
              <a:xfrm>
                <a:off x="8445865" y="2896866"/>
                <a:ext cx="1088268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C22558-5B94-4919-9B34-994B94919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865" y="2896866"/>
                <a:ext cx="1088268" cy="325089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5B1029-7336-45A5-A067-C6CBD6E9D285}"/>
              </a:ext>
            </a:extLst>
          </p:cNvPr>
          <p:cNvCxnSpPr>
            <a:cxnSpLocks/>
          </p:cNvCxnSpPr>
          <p:nvPr/>
        </p:nvCxnSpPr>
        <p:spPr>
          <a:xfrm flipV="1">
            <a:off x="8077998" y="3791460"/>
            <a:ext cx="634602" cy="63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7C8104-D40A-4706-B14A-77AFF0C2E2A7}"/>
              </a:ext>
            </a:extLst>
          </p:cNvPr>
          <p:cNvCxnSpPr>
            <a:cxnSpLocks/>
          </p:cNvCxnSpPr>
          <p:nvPr/>
        </p:nvCxnSpPr>
        <p:spPr>
          <a:xfrm flipV="1">
            <a:off x="8514584" y="3791460"/>
            <a:ext cx="400807" cy="63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4D5904-6D68-4BEE-AB62-6319EB63D553}"/>
              </a:ext>
            </a:extLst>
          </p:cNvPr>
          <p:cNvCxnSpPr>
            <a:cxnSpLocks/>
          </p:cNvCxnSpPr>
          <p:nvPr/>
        </p:nvCxnSpPr>
        <p:spPr>
          <a:xfrm flipV="1">
            <a:off x="8317834" y="3790283"/>
            <a:ext cx="489041" cy="62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F6E9DF-9B43-44CF-ACB3-92991FE9994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712703" y="3790283"/>
            <a:ext cx="314926" cy="64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F5A708-655D-43ED-BA85-67D62F0263F2}"/>
              </a:ext>
            </a:extLst>
          </p:cNvPr>
          <p:cNvCxnSpPr>
            <a:cxnSpLocks/>
          </p:cNvCxnSpPr>
          <p:nvPr/>
        </p:nvCxnSpPr>
        <p:spPr>
          <a:xfrm flipV="1">
            <a:off x="8919338" y="3791460"/>
            <a:ext cx="265161" cy="6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0C0392-D3B7-440A-8DE9-E8FA79B43E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335433" y="3785049"/>
            <a:ext cx="115906" cy="64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3FB37D-234E-4200-AA23-EA7F34045B40}"/>
              </a:ext>
            </a:extLst>
          </p:cNvPr>
          <p:cNvCxnSpPr>
            <a:cxnSpLocks/>
          </p:cNvCxnSpPr>
          <p:nvPr/>
        </p:nvCxnSpPr>
        <p:spPr>
          <a:xfrm flipV="1">
            <a:off x="9120064" y="3782432"/>
            <a:ext cx="197288" cy="6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AF77A8-6336-4876-909E-5CFAEF777378}"/>
              </a:ext>
            </a:extLst>
          </p:cNvPr>
          <p:cNvCxnSpPr>
            <a:cxnSpLocks/>
          </p:cNvCxnSpPr>
          <p:nvPr/>
        </p:nvCxnSpPr>
        <p:spPr>
          <a:xfrm flipH="1" flipV="1">
            <a:off x="10082669" y="3791460"/>
            <a:ext cx="511705" cy="6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2D0299-052A-4A77-9846-5063C2418442}"/>
              </a:ext>
            </a:extLst>
          </p:cNvPr>
          <p:cNvCxnSpPr>
            <a:cxnSpLocks/>
          </p:cNvCxnSpPr>
          <p:nvPr/>
        </p:nvCxnSpPr>
        <p:spPr>
          <a:xfrm flipH="1" flipV="1">
            <a:off x="9972544" y="3791460"/>
            <a:ext cx="426954" cy="63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F4F1B6B-33C3-4095-B3F3-AB41D3DC77E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9451339" y="3785049"/>
            <a:ext cx="103186" cy="63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BD062F-4B1C-485A-88E0-F02C0847B6DB}"/>
              </a:ext>
            </a:extLst>
          </p:cNvPr>
          <p:cNvCxnSpPr>
            <a:cxnSpLocks/>
          </p:cNvCxnSpPr>
          <p:nvPr/>
        </p:nvCxnSpPr>
        <p:spPr>
          <a:xfrm flipH="1" flipV="1">
            <a:off x="9622618" y="3779638"/>
            <a:ext cx="143647" cy="64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462166-369E-4FF2-81BA-2146E6B72336}"/>
              </a:ext>
            </a:extLst>
          </p:cNvPr>
          <p:cNvCxnSpPr>
            <a:cxnSpLocks/>
          </p:cNvCxnSpPr>
          <p:nvPr/>
        </p:nvCxnSpPr>
        <p:spPr>
          <a:xfrm flipH="1" flipV="1">
            <a:off x="9749487" y="3778153"/>
            <a:ext cx="217191" cy="66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E247FF7-58A2-424D-8A47-9054ECC09DC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882340" y="3778153"/>
            <a:ext cx="297979" cy="65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4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7" grpId="0" animBg="1"/>
      <p:bldP spid="43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Final output features</a:t>
            </a:r>
            <a:endParaRPr 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7999" y="2231999"/>
                <a:ext cx="6358896" cy="4461877"/>
              </a:xfrm>
            </p:spPr>
            <p:txBody>
              <a:bodyPr/>
              <a:lstStyle/>
              <a:p>
                <a:pPr lvl="0">
                  <a:defRPr/>
                </a:pP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The normalized attention coefficients are used to compute a linear combination of the features corresponding to them, to serve as the final output features for every node (after potentially applying a nonlinearity,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):</a:t>
                </a:r>
                <a:endPara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defRPr/>
                </a:pPr>
                <a:endPara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US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0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7999" y="2231999"/>
                <a:ext cx="6358896" cy="4461877"/>
              </a:xfrm>
              <a:blipFill>
                <a:blip r:embed="rId3"/>
                <a:stretch>
                  <a:fillRect l="-2301" t="-2459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728969-1385-4D8C-960F-3AAF2FE59826}"/>
              </a:ext>
            </a:extLst>
          </p:cNvPr>
          <p:cNvSpPr/>
          <p:nvPr/>
        </p:nvSpPr>
        <p:spPr>
          <a:xfrm>
            <a:off x="7596508" y="3316185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DACDCE-0543-462F-BD13-4911325D4232}"/>
              </a:ext>
            </a:extLst>
          </p:cNvPr>
          <p:cNvSpPr/>
          <p:nvPr/>
        </p:nvSpPr>
        <p:spPr>
          <a:xfrm>
            <a:off x="8968600" y="2114602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F38808-308F-4C41-A5EB-E5E856FD218E}"/>
              </a:ext>
            </a:extLst>
          </p:cNvPr>
          <p:cNvSpPr/>
          <p:nvPr/>
        </p:nvSpPr>
        <p:spPr>
          <a:xfrm>
            <a:off x="8378987" y="4662494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96BEDF-0E66-44AE-B118-48DCF5F01D84}"/>
              </a:ext>
            </a:extLst>
          </p:cNvPr>
          <p:cNvSpPr/>
          <p:nvPr/>
        </p:nvSpPr>
        <p:spPr>
          <a:xfrm>
            <a:off x="10229546" y="3316185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DB403F-E8FA-4920-8490-D2BFEE3CB251}"/>
              </a:ext>
            </a:extLst>
          </p:cNvPr>
          <p:cNvSpPr/>
          <p:nvPr/>
        </p:nvSpPr>
        <p:spPr>
          <a:xfrm>
            <a:off x="9556998" y="4662493"/>
            <a:ext cx="589613" cy="571161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A79D794-2877-4314-9BDE-7CFDF69F760A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7971956" y="2319542"/>
            <a:ext cx="916002" cy="10772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B51328-9EEB-4CC7-9425-895948BC6BEA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 rot="16200000" flipH="1">
            <a:off x="7604787" y="4173874"/>
            <a:ext cx="1060729" cy="48767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C9265F6-D1DF-4A5B-93FA-C01D63E1019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968600" y="4948074"/>
            <a:ext cx="588398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8342550-8100-4F02-B0A6-B01ACF66B8D9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558213" y="2400183"/>
            <a:ext cx="966140" cy="9160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998FD48-10B3-43D5-83BE-57A5B9A6C0B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8186121" y="3601766"/>
            <a:ext cx="1665684" cy="106072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0A4936-728F-4295-92A8-27F56065B245}"/>
                  </a:ext>
                </a:extLst>
              </p:cNvPr>
              <p:cNvSpPr txBox="1"/>
              <p:nvPr/>
            </p:nvSpPr>
            <p:spPr>
              <a:xfrm>
                <a:off x="7694817" y="2231999"/>
                <a:ext cx="831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0A4936-728F-4295-92A8-27F56065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817" y="2231999"/>
                <a:ext cx="8315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5EEE1F-556E-4783-A51D-D8F6ED58C52C}"/>
                  </a:ext>
                </a:extLst>
              </p:cNvPr>
              <p:cNvSpPr txBox="1"/>
              <p:nvPr/>
            </p:nvSpPr>
            <p:spPr>
              <a:xfrm>
                <a:off x="8725424" y="3348614"/>
                <a:ext cx="831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5EEE1F-556E-4783-A51D-D8F6ED58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424" y="3348614"/>
                <a:ext cx="83157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FF158-6DFC-46FD-BB7A-67B60E4B452E}"/>
                  </a:ext>
                </a:extLst>
              </p:cNvPr>
              <p:cNvSpPr txBox="1"/>
              <p:nvPr/>
            </p:nvSpPr>
            <p:spPr>
              <a:xfrm>
                <a:off x="7200977" y="4293161"/>
                <a:ext cx="831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FF158-6DFC-46FD-BB7A-67B60E4B4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77" y="4293161"/>
                <a:ext cx="8315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323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739</TotalTime>
  <Words>1238</Words>
  <Application>Microsoft Office PowerPoint</Application>
  <PresentationFormat>Widescreen</PresentationFormat>
  <Paragraphs>212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Cambria Math</vt:lpstr>
      <vt:lpstr>Consolas</vt:lpstr>
      <vt:lpstr>Courier New</vt:lpstr>
      <vt:lpstr>Gill Sans MT</vt:lpstr>
      <vt:lpstr>Roboto</vt:lpstr>
      <vt:lpstr>Times New Roman</vt:lpstr>
      <vt:lpstr>Wingdings</vt:lpstr>
      <vt:lpstr>Office Theme</vt:lpstr>
      <vt:lpstr>Graph Attention Network (GAT)</vt:lpstr>
      <vt:lpstr>Graph Neural Networks (GNNs)</vt:lpstr>
      <vt:lpstr>Motivations</vt:lpstr>
      <vt:lpstr>Layer Architecture</vt:lpstr>
      <vt:lpstr>Layer Architecture</vt:lpstr>
      <vt:lpstr>Layer Architecture</vt:lpstr>
      <vt:lpstr>Layer Architecture</vt:lpstr>
      <vt:lpstr>Layer Architecture</vt:lpstr>
      <vt:lpstr>Layer Architecture</vt:lpstr>
      <vt:lpstr>Layer Architecture</vt:lpstr>
      <vt:lpstr>Advantages</vt:lpstr>
      <vt:lpstr>Advantages</vt:lpstr>
      <vt:lpstr>Disadvantages</vt:lpstr>
      <vt:lpstr>Datasets</vt:lpstr>
      <vt:lpstr>Results</vt:lpstr>
      <vt:lpstr>Results</vt:lpstr>
      <vt:lpstr>Visualization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Attention Network (GAT)</dc:title>
  <dc:creator>Parsa Abbasi</dc:creator>
  <cp:lastModifiedBy>Parsa Abbasi</cp:lastModifiedBy>
  <cp:revision>54</cp:revision>
  <dcterms:created xsi:type="dcterms:W3CDTF">2021-05-23T06:35:50Z</dcterms:created>
  <dcterms:modified xsi:type="dcterms:W3CDTF">2021-05-30T04:15:24Z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