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340" r:id="rId2"/>
    <p:sldId id="350" r:id="rId3"/>
    <p:sldId id="351" r:id="rId4"/>
    <p:sldId id="359" r:id="rId5"/>
    <p:sldId id="352" r:id="rId6"/>
    <p:sldId id="355" r:id="rId7"/>
    <p:sldId id="353" r:id="rId8"/>
    <p:sldId id="354" r:id="rId9"/>
    <p:sldId id="356" r:id="rId10"/>
    <p:sldId id="357" r:id="rId11"/>
    <p:sldId id="362" r:id="rId12"/>
    <p:sldId id="371" r:id="rId13"/>
    <p:sldId id="370" r:id="rId14"/>
    <p:sldId id="358" r:id="rId15"/>
    <p:sldId id="368" r:id="rId16"/>
    <p:sldId id="369" r:id="rId17"/>
    <p:sldId id="360" r:id="rId18"/>
    <p:sldId id="364" r:id="rId19"/>
    <p:sldId id="323" r:id="rId20"/>
    <p:sldId id="324" r:id="rId21"/>
    <p:sldId id="366" r:id="rId22"/>
    <p:sldId id="367" r:id="rId23"/>
    <p:sldId id="365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41163C-F5EE-484C-B76B-B16480A6A6C4}">
          <p14:sldIdLst>
            <p14:sldId id="340"/>
          </p14:sldIdLst>
        </p14:section>
        <p14:section name="Structs" id="{3F9E85CF-64F4-194D-BC85-0C79DBFA51C6}">
          <p14:sldIdLst>
            <p14:sldId id="350"/>
            <p14:sldId id="351"/>
            <p14:sldId id="359"/>
            <p14:sldId id="352"/>
            <p14:sldId id="355"/>
            <p14:sldId id="353"/>
            <p14:sldId id="354"/>
            <p14:sldId id="356"/>
            <p14:sldId id="357"/>
            <p14:sldId id="362"/>
            <p14:sldId id="371"/>
            <p14:sldId id="370"/>
            <p14:sldId id="358"/>
          </p14:sldIdLst>
        </p14:section>
        <p14:section name="Picking the Right Container" id="{3DBDF85E-6C3E-4443-82B5-37E304DFFA7D}">
          <p14:sldIdLst>
            <p14:sldId id="368"/>
            <p14:sldId id="369"/>
          </p14:sldIdLst>
        </p14:section>
        <p14:section name="Debugging Structs" id="{94DC6910-5AE6-8F4B-A2E6-50B128CD1CD9}">
          <p14:sldIdLst>
            <p14:sldId id="360"/>
            <p14:sldId id="364"/>
            <p14:sldId id="323"/>
            <p14:sldId id="324"/>
            <p14:sldId id="366"/>
            <p14:sldId id="367"/>
            <p14:sldId id="365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 autoAdjust="0"/>
    <p:restoredTop sz="94667" autoAdjust="0"/>
  </p:normalViewPr>
  <p:slideViewPr>
    <p:cSldViewPr snapToGrid="0" snapToObjects="1">
      <p:cViewPr varScale="1">
        <p:scale>
          <a:sx n="110" d="100"/>
          <a:sy n="110" d="100"/>
        </p:scale>
        <p:origin x="10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8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43A92-61AB-9042-B67F-4F9BC53494CB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0F6FC-D9F4-A448-A571-0190E901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68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0F6FC-D9F4-A448-A571-0190E901FD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31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0F6FC-D9F4-A448-A571-0190E901FD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27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0F6FC-D9F4-A448-A571-0190E901FD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8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0F6FC-D9F4-A448-A571-0190E901FD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54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0F6FC-D9F4-A448-A571-0190E901FD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34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85833"/>
            <a:ext cx="7772400" cy="1470025"/>
          </a:xfr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slide subtitle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85800" y="3368360"/>
            <a:ext cx="4563533" cy="0"/>
          </a:xfrm>
          <a:prstGeom prst="line">
            <a:avLst/>
          </a:prstGeom>
          <a:ln w="19050" cmpd="sng">
            <a:solidFill>
              <a:schemeClr val="bg2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UOSignature-107-WHT-4C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3650" y="6052278"/>
            <a:ext cx="27432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1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292600"/>
          </a:xfrm>
        </p:spPr>
        <p:txBody>
          <a:bodyPr/>
          <a:lstStyle>
            <a:lvl1pPr marL="0" indent="0">
              <a:buFontTx/>
              <a:buNone/>
              <a:defRPr b="0" i="0">
                <a:latin typeface="Helvetica"/>
                <a:cs typeface="Helvetica"/>
              </a:defRPr>
            </a:lvl1pPr>
            <a:lvl2pPr>
              <a:defRPr b="0" i="0">
                <a:latin typeface="Helvetica"/>
                <a:cs typeface="Helvetica"/>
              </a:defRPr>
            </a:lvl2pPr>
            <a:lvl3pPr>
              <a:defRPr b="0" i="0">
                <a:latin typeface="Helvetica"/>
                <a:cs typeface="Helvetica"/>
              </a:defRPr>
            </a:lvl3pPr>
            <a:lvl4pPr>
              <a:defRPr b="0" i="0">
                <a:latin typeface="Helvetica"/>
                <a:cs typeface="Helvetica"/>
              </a:defRPr>
            </a:lvl4pPr>
            <a:lvl5pPr>
              <a:defRPr b="0" i="0">
                <a:latin typeface="Helvetica"/>
                <a:cs typeface="Helvetica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 descr="UO-Logo-10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8320" y="6024880"/>
            <a:ext cx="698500" cy="571500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1526342"/>
            <a:ext cx="4563533" cy="0"/>
          </a:xfrm>
          <a:prstGeom prst="line">
            <a:avLst/>
          </a:prstGeom>
          <a:ln w="19050" cmpd="sng">
            <a:solidFill>
              <a:schemeClr val="bg2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7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221480"/>
          </a:xfrm>
        </p:spPr>
        <p:txBody>
          <a:bodyPr/>
          <a:lstStyle>
            <a:lvl1pPr>
              <a:defRPr sz="2800" b="0" i="0">
                <a:latin typeface="Helvetica"/>
                <a:cs typeface="Helvetica"/>
              </a:defRPr>
            </a:lvl1pPr>
            <a:lvl2pPr>
              <a:defRPr sz="2400">
                <a:latin typeface="Helvetica"/>
                <a:cs typeface="Helvetica"/>
              </a:defRPr>
            </a:lvl2pPr>
            <a:lvl3pPr>
              <a:defRPr sz="20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221481"/>
          </a:xfrm>
        </p:spPr>
        <p:txBody>
          <a:bodyPr/>
          <a:lstStyle>
            <a:lvl1pPr>
              <a:defRPr sz="2800" b="0" i="0">
                <a:solidFill>
                  <a:schemeClr val="bg1"/>
                </a:solidFill>
                <a:latin typeface="Helvetica"/>
                <a:cs typeface="Helvetica"/>
              </a:defRPr>
            </a:lvl1pPr>
            <a:lvl2pPr>
              <a:defRPr sz="2400">
                <a:solidFill>
                  <a:schemeClr val="bg1"/>
                </a:solidFill>
                <a:latin typeface="Helvetica"/>
                <a:cs typeface="Helvetica"/>
              </a:defRPr>
            </a:lvl2pPr>
            <a:lvl3pPr>
              <a:defRPr sz="2000">
                <a:solidFill>
                  <a:schemeClr val="bg1"/>
                </a:solidFill>
                <a:latin typeface="Helvetica"/>
                <a:cs typeface="Helvetica"/>
              </a:defRPr>
            </a:lvl3pPr>
            <a:lvl4pPr>
              <a:defRPr sz="1800">
                <a:solidFill>
                  <a:schemeClr val="bg1"/>
                </a:solidFill>
                <a:latin typeface="Helvetica"/>
                <a:cs typeface="Helvetica"/>
              </a:defRPr>
            </a:lvl4pPr>
            <a:lvl5pPr>
              <a:defRPr sz="1800">
                <a:solidFill>
                  <a:schemeClr val="bg1"/>
                </a:solidFill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17638"/>
            <a:ext cx="4563533" cy="0"/>
          </a:xfrm>
          <a:prstGeom prst="line">
            <a:avLst/>
          </a:prstGeom>
          <a:ln w="19050" cmpd="sng">
            <a:solidFill>
              <a:schemeClr val="bg2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UO-Logo-10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8320" y="6022340"/>
            <a:ext cx="698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0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17638"/>
            <a:ext cx="4563533" cy="0"/>
          </a:xfrm>
          <a:prstGeom prst="line">
            <a:avLst/>
          </a:prstGeom>
          <a:ln w="19050" cmpd="sng">
            <a:solidFill>
              <a:schemeClr val="bg2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UO-Logo-10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8320" y="6022340"/>
            <a:ext cx="698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0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mesh.png"/>
          <p:cNvPicPr>
            <a:picLocks noChangeAspect="1"/>
          </p:cNvPicPr>
          <p:nvPr userDrawn="1"/>
        </p:nvPicPr>
        <p:blipFill rotWithShape="1">
          <a:blip r:embed="rId6" cstate="email">
            <a:alphaModFix amt="4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325518"/>
            <a:ext cx="9144000" cy="253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800" b="0" i="0" kern="1200">
          <a:solidFill>
            <a:srgbClr val="FFFFFF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Tx/>
        <a:buSzPct val="100000"/>
        <a:buFontTx/>
        <a:buBlip>
          <a:blip r:embed="rId7"/>
        </a:buBlip>
        <a:defRPr sz="3200" b="0" i="0" kern="1200">
          <a:solidFill>
            <a:srgbClr val="FFFFFF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ClrTx/>
        <a:buSzPct val="100000"/>
        <a:buFontTx/>
        <a:buBlip>
          <a:blip r:embed="rId7"/>
        </a:buBlip>
        <a:defRPr sz="2800" b="0" i="0" kern="1200">
          <a:solidFill>
            <a:srgbClr val="FFFFFF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ClrTx/>
        <a:buSzPct val="100000"/>
        <a:buFontTx/>
        <a:buBlip>
          <a:blip r:embed="rId7"/>
        </a:buBlip>
        <a:defRPr sz="2400" b="0" i="0" kern="1200">
          <a:solidFill>
            <a:srgbClr val="FFFFFF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ClrTx/>
        <a:buSzPct val="100000"/>
        <a:buFontTx/>
        <a:buBlip>
          <a:blip r:embed="rId7"/>
        </a:buBlip>
        <a:defRPr sz="2000" b="0" i="0" kern="1200">
          <a:solidFill>
            <a:srgbClr val="FFFFFF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ClrTx/>
        <a:buSzPct val="100000"/>
        <a:buFontTx/>
        <a:buBlip>
          <a:blip r:embed="rId7"/>
        </a:buBlip>
        <a:defRPr sz="2000" b="0" i="0" kern="1200">
          <a:solidFill>
            <a:srgbClr val="FFFFFF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CIS212 Lab Week #6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6958584" cy="1752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Creating Your Own Data Type – Structs &amp; Debugging Structs</a:t>
            </a:r>
          </a:p>
        </p:txBody>
      </p:sp>
    </p:spTree>
    <p:extLst>
      <p:ext uri="{BB962C8B-B14F-4D97-AF65-F5344CB8AC3E}">
        <p14:creationId xmlns:p14="http://schemas.microsoft.com/office/powerpoint/2010/main" val="4003515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B46D-1787-D142-BDA3-FE6483296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Struct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7CAC1-AFB4-1944-A45A-3BEF0322E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 access any member of a </a:t>
            </a:r>
            <a:r>
              <a:rPr lang="en-US" dirty="0">
                <a:latin typeface="Courier" pitchFamily="2" charset="0"/>
              </a:rPr>
              <a:t>struct</a:t>
            </a:r>
            <a:r>
              <a:rPr lang="en-US" dirty="0"/>
              <a:t>, use the </a:t>
            </a:r>
            <a:r>
              <a:rPr lang="en-US" b="1" dirty="0">
                <a:solidFill>
                  <a:srgbClr val="FFFF00"/>
                </a:solidFill>
              </a:rPr>
              <a:t>member access operator (.)</a:t>
            </a:r>
            <a:r>
              <a:rPr lang="en-US" dirty="0"/>
              <a:t>.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6A88DA-11A4-2849-B818-351A920AA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950" y="2821517"/>
            <a:ext cx="33401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2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ECE43-606E-4747-9D84-B0697174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Pointing to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764-FF24-8843-866F-7AA2761B5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We can create a pointer to a struct.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Also requires some special symbols to access the members! </a:t>
            </a:r>
            <a:r>
              <a:rPr lang="en-US" sz="2400" dirty="0">
                <a:solidFill>
                  <a:srgbClr val="FFFF00"/>
                </a:solidFill>
              </a:rPr>
              <a:t>(Why?)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CBB74F-C2E9-394D-A7D3-3629204D9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0" y="2345263"/>
            <a:ext cx="5207000" cy="71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3E6A11-D55C-4143-8D53-FEF97C47C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4483100"/>
            <a:ext cx="61722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60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48A4-EA5E-AE4A-8FA3-22627FDA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Assignment and Equality with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B8C53-B438-E442-A785-642CAB855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799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>
                <a:solidFill>
                  <a:srgbClr val="CFE9FF"/>
                </a:solidFill>
                <a:latin typeface="Courier" pitchFamily="2" charset="0"/>
              </a:rPr>
              <a:t>#include </a:t>
            </a:r>
            <a:r>
              <a:rPr lang="en-US" dirty="0">
                <a:latin typeface="Courier" pitchFamily="2" charset="0"/>
              </a:rPr>
              <a:t>&lt;</a:t>
            </a:r>
            <a:r>
              <a:rPr lang="en-US" dirty="0" err="1">
                <a:latin typeface="Courier" pitchFamily="2" charset="0"/>
              </a:rPr>
              <a:t>stdio.h</a:t>
            </a:r>
            <a:r>
              <a:rPr lang="en-US" dirty="0">
                <a:latin typeface="Courier" pitchFamily="2" charset="0"/>
              </a:rPr>
              <a:t>&gt; </a:t>
            </a: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Courier" pitchFamily="2" charset="0"/>
              </a:rPr>
              <a:t>/* Define a type point to be a struct with integer members x, y */ </a:t>
            </a:r>
          </a:p>
          <a:p>
            <a:r>
              <a:rPr lang="en-US" b="1" dirty="0">
                <a:solidFill>
                  <a:srgbClr val="CFE9FF"/>
                </a:solidFill>
                <a:latin typeface="Courier" pitchFamily="2" charset="0"/>
              </a:rPr>
              <a:t>typedef</a:t>
            </a:r>
            <a:r>
              <a:rPr lang="en-US" dirty="0">
                <a:solidFill>
                  <a:srgbClr val="CFE9FF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CFE9FF"/>
                </a:solidFill>
                <a:latin typeface="Courier" pitchFamily="2" charset="0"/>
              </a:rPr>
              <a:t>struct</a:t>
            </a:r>
            <a:r>
              <a:rPr lang="en-US" dirty="0">
                <a:solidFill>
                  <a:srgbClr val="CFE9FF"/>
                </a:solidFill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{ </a:t>
            </a: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b="1" dirty="0" err="1">
                <a:solidFill>
                  <a:srgbClr val="CFE9FF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x; </a:t>
            </a: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b="1" dirty="0" err="1">
                <a:solidFill>
                  <a:srgbClr val="CFE9FF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y; </a:t>
            </a:r>
          </a:p>
          <a:p>
            <a:r>
              <a:rPr lang="en-US" dirty="0">
                <a:latin typeface="Courier" pitchFamily="2" charset="0"/>
              </a:rPr>
              <a:t>} Point; 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b="1" dirty="0" err="1">
                <a:solidFill>
                  <a:srgbClr val="CFE9FF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main() { </a:t>
            </a:r>
          </a:p>
          <a:p>
            <a:r>
              <a:rPr lang="en-US" dirty="0">
                <a:latin typeface="Courier" pitchFamily="2" charset="0"/>
              </a:rPr>
              <a:t>	Point p = { 1, 3 }; </a:t>
            </a:r>
          </a:p>
          <a:p>
            <a:r>
              <a:rPr lang="en-US" dirty="0">
                <a:latin typeface="Courier" pitchFamily="2" charset="0"/>
              </a:rPr>
              <a:t>	Point q; </a:t>
            </a: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Courier" pitchFamily="2" charset="0"/>
              </a:rPr>
              <a:t>/* Set q “equal” to p */</a:t>
            </a:r>
          </a:p>
          <a:p>
            <a:r>
              <a:rPr lang="en-US" dirty="0">
                <a:latin typeface="Courier" pitchFamily="2" charset="0"/>
              </a:rPr>
              <a:t>	q = p;</a:t>
            </a:r>
          </a:p>
          <a:p>
            <a:r>
              <a:rPr lang="en-US" dirty="0">
                <a:latin typeface="Courier" pitchFamily="2" charset="0"/>
              </a:rPr>
              <a:t>	</a:t>
            </a: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Courier" pitchFamily="2" charset="0"/>
              </a:rPr>
              <a:t>/* Check struct </a:t>
            </a:r>
            <a:r>
              <a:rPr lang="en-US">
                <a:solidFill>
                  <a:schemeClr val="tx1">
                    <a:lumMod val="20000"/>
                    <a:lumOff val="80000"/>
                  </a:schemeClr>
                </a:solidFill>
                <a:latin typeface="Courier" pitchFamily="2" charset="0"/>
              </a:rPr>
              <a:t>equality */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b="1" dirty="0">
                <a:solidFill>
                  <a:srgbClr val="CFE9FF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 (p == q)</a:t>
            </a:r>
          </a:p>
          <a:p>
            <a:r>
              <a:rPr lang="en-US" dirty="0">
                <a:latin typeface="Courier" pitchFamily="2" charset="0"/>
              </a:rPr>
              <a:t>		</a:t>
            </a:r>
            <a:r>
              <a:rPr lang="en-US" dirty="0" err="1">
                <a:latin typeface="Courier" pitchFamily="2" charset="0"/>
              </a:rPr>
              <a:t>printf</a:t>
            </a:r>
            <a:r>
              <a:rPr lang="en-US" dirty="0">
                <a:latin typeface="Courier" pitchFamily="2" charset="0"/>
              </a:rPr>
              <a:t>(“p equals q\n”);</a:t>
            </a:r>
          </a:p>
          <a:p>
            <a:r>
              <a:rPr lang="en-US" dirty="0">
                <a:latin typeface="Courier" pitchFamily="2" charset="0"/>
              </a:rPr>
              <a:t>	</a:t>
            </a: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Courier" pitchFamily="2" charset="0"/>
              </a:rPr>
              <a:t>/* Change the member x of q to have the value of 3 */ </a:t>
            </a: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q.x</a:t>
            </a:r>
            <a:r>
              <a:rPr lang="en-US" dirty="0">
                <a:latin typeface="Courier" pitchFamily="2" charset="0"/>
              </a:rPr>
              <a:t> = 3; </a:t>
            </a:r>
          </a:p>
          <a:p>
            <a:r>
              <a:rPr lang="en-US" b="1" dirty="0">
                <a:latin typeface="Courier" pitchFamily="2" charset="0"/>
              </a:rPr>
              <a:t>	</a:t>
            </a:r>
            <a:r>
              <a:rPr lang="en-US" b="1" dirty="0">
                <a:solidFill>
                  <a:srgbClr val="CFE9FF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dirty="0" err="1">
                <a:latin typeface="Courier" pitchFamily="2" charset="0"/>
              </a:rPr>
              <a:t>p.x</a:t>
            </a:r>
            <a:r>
              <a:rPr lang="en-US" dirty="0">
                <a:latin typeface="Courier" pitchFamily="2" charset="0"/>
              </a:rPr>
              <a:t> != </a:t>
            </a:r>
            <a:r>
              <a:rPr lang="en-US" dirty="0" err="1">
                <a:latin typeface="Courier" pitchFamily="2" charset="0"/>
              </a:rPr>
              <a:t>q.x</a:t>
            </a:r>
            <a:r>
              <a:rPr lang="en-US" dirty="0">
                <a:latin typeface="Courier" pitchFamily="2" charset="0"/>
              </a:rPr>
              <a:t>) </a:t>
            </a:r>
          </a:p>
          <a:p>
            <a:r>
              <a:rPr lang="en-US" dirty="0">
                <a:latin typeface="Courier" pitchFamily="2" charset="0"/>
              </a:rPr>
              <a:t>		</a:t>
            </a:r>
            <a:r>
              <a:rPr lang="en-US" dirty="0" err="1">
                <a:latin typeface="Courier" pitchFamily="2" charset="0"/>
              </a:rPr>
              <a:t>printf</a:t>
            </a:r>
            <a:r>
              <a:rPr lang="en-US" dirty="0">
                <a:latin typeface="Courier" pitchFamily="2" charset="0"/>
              </a:rPr>
              <a:t>("The members are not equal! %d != %d", </a:t>
            </a:r>
            <a:r>
              <a:rPr lang="en-US" dirty="0" err="1">
                <a:latin typeface="Courier" pitchFamily="2" charset="0"/>
              </a:rPr>
              <a:t>p.x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q.x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AA1EA9-A511-1444-B74E-EE85A8C419CF}"/>
              </a:ext>
            </a:extLst>
          </p:cNvPr>
          <p:cNvCxnSpPr>
            <a:cxnSpLocks/>
          </p:cNvCxnSpPr>
          <p:nvPr/>
        </p:nvCxnSpPr>
        <p:spPr>
          <a:xfrm>
            <a:off x="935665" y="4561367"/>
            <a:ext cx="3434316" cy="696433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4749FB-50CC-EA4E-BFD4-35FA209D87B2}"/>
              </a:ext>
            </a:extLst>
          </p:cNvPr>
          <p:cNvCxnSpPr>
            <a:cxnSpLocks/>
          </p:cNvCxnSpPr>
          <p:nvPr/>
        </p:nvCxnSpPr>
        <p:spPr>
          <a:xfrm flipV="1">
            <a:off x="935665" y="4561367"/>
            <a:ext cx="3540642" cy="696433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7908122-D575-2A47-9494-E596264FBA76}"/>
              </a:ext>
            </a:extLst>
          </p:cNvPr>
          <p:cNvSpPr txBox="1"/>
          <p:nvPr/>
        </p:nvSpPr>
        <p:spPr>
          <a:xfrm>
            <a:off x="6049924" y="4535936"/>
            <a:ext cx="2062718" cy="1200329"/>
          </a:xfrm>
          <a:prstGeom prst="rect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No equality operator for </a:t>
            </a:r>
            <a:r>
              <a:rPr lang="en-US" sz="2400" dirty="0">
                <a:solidFill>
                  <a:schemeClr val="accent5"/>
                </a:solidFill>
                <a:latin typeface="Courier" pitchFamily="2" charset="0"/>
              </a:rPr>
              <a:t>struct</a:t>
            </a:r>
            <a:r>
              <a:rPr lang="en-US" sz="2400" dirty="0">
                <a:solidFill>
                  <a:schemeClr val="accent5"/>
                </a:solidFill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00AA08-C173-F945-92FC-6C9639930057}"/>
              </a:ext>
            </a:extLst>
          </p:cNvPr>
          <p:cNvSpPr/>
          <p:nvPr/>
        </p:nvSpPr>
        <p:spPr>
          <a:xfrm>
            <a:off x="935664" y="3859619"/>
            <a:ext cx="3540641" cy="595423"/>
          </a:xfrm>
          <a:prstGeom prst="rect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D545EB-310D-1F43-89A9-1502D2603F9B}"/>
              </a:ext>
            </a:extLst>
          </p:cNvPr>
          <p:cNvSpPr txBox="1"/>
          <p:nvPr/>
        </p:nvSpPr>
        <p:spPr>
          <a:xfrm>
            <a:off x="5975495" y="3398102"/>
            <a:ext cx="2286002" cy="830997"/>
          </a:xfrm>
          <a:prstGeom prst="rect">
            <a:avLst/>
          </a:prstGeom>
          <a:solidFill>
            <a:schemeClr val="bg1"/>
          </a:solidFill>
          <a:ln w="50800"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Copies that </a:t>
            </a:r>
            <a:r>
              <a:rPr lang="en-US" sz="2400" b="1" dirty="0">
                <a:solidFill>
                  <a:schemeClr val="accent5"/>
                </a:solidFill>
              </a:rPr>
              <a:t>value</a:t>
            </a:r>
            <a:r>
              <a:rPr lang="en-US" sz="2400" dirty="0">
                <a:solidFill>
                  <a:schemeClr val="accent5"/>
                </a:solidFill>
              </a:rPr>
              <a:t> of all fields</a:t>
            </a:r>
          </a:p>
        </p:txBody>
      </p:sp>
    </p:spTree>
    <p:extLst>
      <p:ext uri="{BB962C8B-B14F-4D97-AF65-F5344CB8AC3E}">
        <p14:creationId xmlns:p14="http://schemas.microsoft.com/office/powerpoint/2010/main" val="6711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DD87-C338-8940-BBBF-C44B1C15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How C Stores a </a:t>
            </a:r>
            <a:r>
              <a:rPr lang="en-US" sz="4000" dirty="0">
                <a:latin typeface="Courier" pitchFamily="2" charset="0"/>
              </a:rPr>
              <a:t>struct</a:t>
            </a:r>
            <a:r>
              <a:rPr lang="en-US" sz="4000" dirty="0"/>
              <a:t>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FD208-41EE-2C43-8178-B58921E2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32099"/>
            <a:ext cx="8229600" cy="4983161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accent1">
                    <a:lumMod val="50000"/>
                    <a:lumOff val="50000"/>
                  </a:schemeClr>
                </a:solidFill>
                <a:latin typeface="Courier" pitchFamily="2" charset="0"/>
              </a:rPr>
              <a:t>						typedef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struct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						{</a:t>
            </a:r>
          </a:p>
          <a:p>
            <a:pPr algn="ctr"/>
            <a:r>
              <a:rPr lang="en-US" dirty="0">
                <a:solidFill>
                  <a:srgbClr val="92D050"/>
                </a:solidFill>
                <a:latin typeface="Courier" pitchFamily="2" charset="0"/>
              </a:rPr>
              <a:t>&lt;type1&gt; var1;</a:t>
            </a:r>
          </a:p>
          <a:p>
            <a:pPr algn="ctr"/>
            <a:r>
              <a:rPr lang="en-US" dirty="0">
                <a:solidFill>
                  <a:srgbClr val="92D050"/>
                </a:solidFill>
                <a:latin typeface="Courier" pitchFamily="2" charset="0"/>
              </a:rPr>
              <a:t>&lt;type2&gt; var2;</a:t>
            </a:r>
          </a:p>
          <a:p>
            <a:pPr algn="ctr"/>
            <a:r>
              <a:rPr lang="en-US" dirty="0">
                <a:solidFill>
                  <a:srgbClr val="92D050"/>
                </a:solidFill>
                <a:latin typeface="Courier" pitchFamily="2" charset="0"/>
              </a:rPr>
              <a:t>.</a:t>
            </a:r>
          </a:p>
          <a:p>
            <a:pPr algn="ctr"/>
            <a:r>
              <a:rPr lang="en-US" dirty="0">
                <a:solidFill>
                  <a:srgbClr val="92D050"/>
                </a:solidFill>
                <a:latin typeface="Courier" pitchFamily="2" charset="0"/>
              </a:rPr>
              <a:t>.</a:t>
            </a:r>
          </a:p>
          <a:p>
            <a:pPr algn="ctr"/>
            <a:r>
              <a:rPr lang="en-US" dirty="0">
                <a:solidFill>
                  <a:srgbClr val="92D050"/>
                </a:solidFill>
                <a:latin typeface="Courier" pitchFamily="2" charset="0"/>
              </a:rPr>
              <a:t>.</a:t>
            </a:r>
          </a:p>
          <a:p>
            <a:r>
              <a:rPr lang="en-US" dirty="0">
                <a:latin typeface="Courier" pitchFamily="2" charset="0"/>
              </a:rPr>
              <a:t>						}</a:t>
            </a:r>
            <a:r>
              <a:rPr lang="en-US" dirty="0">
                <a:solidFill>
                  <a:srgbClr val="FFFF00"/>
                </a:solidFill>
                <a:latin typeface="Courier" pitchFamily="2" charset="0"/>
              </a:rPr>
              <a:t> &lt;</a:t>
            </a:r>
            <a:r>
              <a:rPr lang="en-US" dirty="0" err="1">
                <a:solidFill>
                  <a:srgbClr val="FFFF00"/>
                </a:solidFill>
                <a:latin typeface="Courier" pitchFamily="2" charset="0"/>
              </a:rPr>
              <a:t>StructName</a:t>
            </a:r>
            <a:r>
              <a:rPr lang="en-US" dirty="0">
                <a:solidFill>
                  <a:srgbClr val="FFFF00"/>
                </a:solidFill>
                <a:latin typeface="Courier" pitchFamily="2" charset="0"/>
              </a:rPr>
              <a:t>&gt;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single, contiguous piece of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Determining the size (in bytes) of a </a:t>
            </a:r>
            <a:r>
              <a:rPr lang="en-US" dirty="0">
                <a:latin typeface="Courier" pitchFamily="2" charset="0"/>
              </a:rPr>
              <a:t>struct</a:t>
            </a:r>
            <a:r>
              <a:rPr lang="en-US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r>
              <a:rPr lang="en-US" dirty="0" err="1">
                <a:solidFill>
                  <a:srgbClr val="FFFF00"/>
                </a:solidFill>
                <a:latin typeface="Courier" pitchFamily="2" charset="0"/>
              </a:rPr>
              <a:t>sizeof</a:t>
            </a:r>
            <a:r>
              <a:rPr lang="en-US" dirty="0">
                <a:solidFill>
                  <a:srgbClr val="FFFF00"/>
                </a:solidFill>
                <a:latin typeface="Courier" pitchFamily="2" charset="0"/>
              </a:rPr>
              <a:t>(&lt;</a:t>
            </a:r>
            <a:r>
              <a:rPr lang="en-US" dirty="0" err="1">
                <a:solidFill>
                  <a:srgbClr val="FFFF00"/>
                </a:solidFill>
                <a:latin typeface="Courier" pitchFamily="2" charset="0"/>
              </a:rPr>
              <a:t>StructName</a:t>
            </a:r>
            <a:r>
              <a:rPr lang="en-US" dirty="0">
                <a:solidFill>
                  <a:srgbClr val="FFFF00"/>
                </a:solidFill>
                <a:latin typeface="Courier" pitchFamily="2" charset="0"/>
              </a:rPr>
              <a:t>&gt;) = </a:t>
            </a:r>
            <a:r>
              <a:rPr lang="en-US" dirty="0" err="1">
                <a:solidFill>
                  <a:srgbClr val="FFFF00"/>
                </a:solidFill>
                <a:latin typeface="Courier" pitchFamily="2" charset="0"/>
              </a:rPr>
              <a:t>sizeof</a:t>
            </a:r>
            <a:r>
              <a:rPr lang="en-US" dirty="0">
                <a:solidFill>
                  <a:srgbClr val="FFFF00"/>
                </a:solidFill>
                <a:latin typeface="Courier" pitchFamily="2" charset="0"/>
              </a:rPr>
              <a:t>(type1) + </a:t>
            </a:r>
            <a:r>
              <a:rPr lang="en-US" dirty="0" err="1">
                <a:solidFill>
                  <a:srgbClr val="FFFF00"/>
                </a:solidFill>
                <a:latin typeface="Courier" pitchFamily="2" charset="0"/>
              </a:rPr>
              <a:t>sizeof</a:t>
            </a:r>
            <a:r>
              <a:rPr lang="en-US" dirty="0">
                <a:solidFill>
                  <a:srgbClr val="FFFF00"/>
                </a:solidFill>
                <a:latin typeface="Courier" pitchFamily="2" charset="0"/>
              </a:rPr>
              <a:t>(type2) + 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  <a:latin typeface="Courier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/>
              <a:t>No storage overhead</a:t>
            </a:r>
          </a:p>
        </p:txBody>
      </p:sp>
    </p:spTree>
    <p:extLst>
      <p:ext uri="{BB962C8B-B14F-4D97-AF65-F5344CB8AC3E}">
        <p14:creationId xmlns:p14="http://schemas.microsoft.com/office/powerpoint/2010/main" val="341784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FFBE-FAEB-CC44-9368-CC9A794F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Tricks (&amp; Treats!)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F8232-0861-B940-AB90-AAE9BA915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59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Assign values all at once at declaration: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Create an array of structs: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274756-3E60-8E4B-98FC-522F4613E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2195242"/>
            <a:ext cx="6273800" cy="226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C0AFE7-943A-EA46-85DA-A3AC363D0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166" y="5324463"/>
            <a:ext cx="39243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EC5F-6BAF-BF41-B91C-1AFD42CA5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Let’s Play a Game...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4D515-F4CC-AC48-9DCF-4E4964C23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8067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000" b="1" dirty="0">
                <a:solidFill>
                  <a:srgbClr val="FFFF00"/>
                </a:solidFill>
              </a:rPr>
              <a:t>Pick the right type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I will name something I am trying to represent in my program.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You tell me the type you would use to represent it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Valid Choices: </a:t>
            </a:r>
            <a:r>
              <a:rPr lang="en-US" dirty="0"/>
              <a:t>struct, primitive, array of &lt;X&gt; objects, etc. 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814F-E819-0F43-95CB-0B7AE30F3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Right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3639D-C8CC-C24E-AE79-7741DE3AD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80678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Book</a:t>
            </a:r>
          </a:p>
          <a:p>
            <a:pPr algn="ctr"/>
            <a:r>
              <a:rPr lang="en-US" dirty="0">
                <a:solidFill>
                  <a:srgbClr val="FFFF00"/>
                </a:solidFill>
                <a:latin typeface="Courier" pitchFamily="2" charset="0"/>
              </a:rPr>
              <a:t>struct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Bookshelf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Array of </a:t>
            </a:r>
            <a:r>
              <a:rPr lang="en-US" dirty="0">
                <a:solidFill>
                  <a:srgbClr val="FFFF00"/>
                </a:solidFill>
                <a:latin typeface="Courier" pitchFamily="2" charset="0"/>
              </a:rPr>
              <a:t>Book</a:t>
            </a:r>
            <a:r>
              <a:rPr lang="en-US" dirty="0">
                <a:solidFill>
                  <a:srgbClr val="FFFF00"/>
                </a:solidFill>
              </a:rPr>
              <a:t> objects</a:t>
            </a:r>
          </a:p>
          <a:p>
            <a:pPr algn="ctr"/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Array index</a:t>
            </a:r>
          </a:p>
          <a:p>
            <a:pPr algn="ctr"/>
            <a:r>
              <a:rPr lang="en-US" dirty="0">
                <a:solidFill>
                  <a:srgbClr val="FFFF00"/>
                </a:solidFill>
                <a:latin typeface="Courier" pitchFamily="2" charset="0"/>
              </a:rPr>
              <a:t>unsigned </a:t>
            </a:r>
            <a:r>
              <a:rPr lang="en-US" dirty="0" err="1">
                <a:solidFill>
                  <a:srgbClr val="FFFF00"/>
                </a:solidFill>
                <a:latin typeface="Courier" pitchFamily="2" charset="0"/>
              </a:rPr>
              <a:t>int</a:t>
            </a:r>
            <a:endParaRPr lang="en-US" dirty="0">
              <a:solidFill>
                <a:srgbClr val="FFFF00"/>
              </a:solidFill>
              <a:latin typeface="Courier" pitchFamily="2" charset="0"/>
            </a:endParaRPr>
          </a:p>
          <a:p>
            <a:pPr algn="ctr"/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Library</a:t>
            </a:r>
          </a:p>
          <a:p>
            <a:pPr algn="ctr"/>
            <a:r>
              <a:rPr lang="en-US" dirty="0">
                <a:solidFill>
                  <a:srgbClr val="FFFF00"/>
                </a:solidFill>
                <a:latin typeface="Courier" pitchFamily="2" charset="0"/>
              </a:rPr>
              <a:t>struct</a:t>
            </a:r>
          </a:p>
        </p:txBody>
      </p:sp>
    </p:spTree>
    <p:extLst>
      <p:ext uri="{BB962C8B-B14F-4D97-AF65-F5344CB8AC3E}">
        <p14:creationId xmlns:p14="http://schemas.microsoft.com/office/powerpoint/2010/main" val="124679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CIS212 Lab Week #6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6958584" cy="1752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Creating Your Own Data Type – Structs &amp; </a:t>
            </a:r>
            <a:r>
              <a:rPr lang="en-US" sz="3600" b="1" dirty="0">
                <a:solidFill>
                  <a:srgbClr val="FFFF00"/>
                </a:solidFill>
              </a:rPr>
              <a:t>Debugging Structs</a:t>
            </a:r>
          </a:p>
        </p:txBody>
      </p:sp>
    </p:spTree>
    <p:extLst>
      <p:ext uri="{BB962C8B-B14F-4D97-AF65-F5344CB8AC3E}">
        <p14:creationId xmlns:p14="http://schemas.microsoft.com/office/powerpoint/2010/main" val="3288618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35C76-38CD-414C-B67C-82001ED5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Seriously, GDB Again?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E0002-E4E6-9C4F-9163-124C791F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Despite the fact that structs are useful and make life easier, a lot can go wrong fast.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Possible issues you may encounter: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/>
              <a:t>Segmentation faults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/>
              <a:t>Not populating of the </a:t>
            </a:r>
            <a:r>
              <a:rPr lang="en-US" dirty="0" err="1">
                <a:latin typeface="Courier" pitchFamily="2" charset="0"/>
              </a:rPr>
              <a:t>struct</a:t>
            </a:r>
            <a:r>
              <a:rPr lang="en-US" dirty="0" err="1"/>
              <a:t>’s</a:t>
            </a:r>
            <a:r>
              <a:rPr lang="en-US" dirty="0"/>
              <a:t> fields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/>
              <a:t>Writing to the wrong field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So, time for some GDB again!</a:t>
            </a:r>
          </a:p>
        </p:txBody>
      </p:sp>
    </p:spTree>
    <p:extLst>
      <p:ext uri="{BB962C8B-B14F-4D97-AF65-F5344CB8AC3E}">
        <p14:creationId xmlns:p14="http://schemas.microsoft.com/office/powerpoint/2010/main" val="2576008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D44DF-D111-E34C-8BA3-19236C11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 of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B71E3-E50B-5D41-A5DC-BECACB888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67" y="1600200"/>
            <a:ext cx="8686800" cy="4919471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Start your (loaded) program</a:t>
            </a:r>
          </a:p>
          <a:p>
            <a:pPr algn="ctr"/>
            <a:r>
              <a:rPr lang="en-US" dirty="0">
                <a:latin typeface="Courier" pitchFamily="2" charset="0"/>
              </a:rPr>
              <a:t>run &lt;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&gt;</a:t>
            </a:r>
            <a:r>
              <a:rPr lang="en-US" dirty="0"/>
              <a:t> or </a:t>
            </a:r>
            <a:r>
              <a:rPr lang="en-US" dirty="0">
                <a:latin typeface="Courier" pitchFamily="2" charset="0"/>
              </a:rPr>
              <a:t>r &lt;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Restart the program’s execution</a:t>
            </a:r>
          </a:p>
          <a:p>
            <a:pPr algn="ctr"/>
            <a:r>
              <a:rPr lang="en-US" dirty="0">
                <a:latin typeface="Courier" pitchFamily="2" charset="0"/>
              </a:rPr>
              <a:t>r</a:t>
            </a:r>
            <a:r>
              <a:rPr lang="en-US" dirty="0"/>
              <a:t> then </a:t>
            </a:r>
            <a:r>
              <a:rPr lang="en-US" dirty="0">
                <a:latin typeface="Courier" pitchFamily="2" charset="0"/>
              </a:rPr>
              <a:t>y</a:t>
            </a:r>
          </a:p>
          <a:p>
            <a:pPr algn="ctr"/>
            <a:endParaRPr lang="en-US" dirty="0">
              <a:latin typeface="Courier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Step (</a:t>
            </a:r>
            <a:r>
              <a:rPr lang="en-US" dirty="0">
                <a:solidFill>
                  <a:srgbClr val="FFFF00"/>
                </a:solidFill>
                <a:latin typeface="+mj-lt"/>
              </a:rPr>
              <a:t>into</a:t>
            </a:r>
            <a:r>
              <a:rPr lang="en-US" dirty="0">
                <a:latin typeface="+mj-lt"/>
              </a:rPr>
              <a:t>) line by line (</a:t>
            </a:r>
            <a:r>
              <a:rPr lang="en-US" i="1" dirty="0">
                <a:latin typeface="+mj-lt"/>
              </a:rPr>
              <a:t>your code only</a:t>
            </a:r>
            <a:r>
              <a:rPr lang="en-US" dirty="0">
                <a:latin typeface="+mj-lt"/>
              </a:rPr>
              <a:t>)</a:t>
            </a:r>
          </a:p>
          <a:p>
            <a:pPr algn="ctr"/>
            <a:r>
              <a:rPr lang="en-US" dirty="0">
                <a:latin typeface="Courier" pitchFamily="2" charset="0"/>
              </a:rPr>
              <a:t>step</a:t>
            </a:r>
            <a:r>
              <a:rPr lang="en-US" dirty="0">
                <a:latin typeface="+mj-lt"/>
              </a:rPr>
              <a:t> or </a:t>
            </a:r>
            <a:r>
              <a:rPr lang="en-US" dirty="0">
                <a:latin typeface="Courier" pitchFamily="2" charset="0"/>
              </a:rPr>
              <a:t>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Step (</a:t>
            </a:r>
            <a:r>
              <a:rPr lang="en-US" dirty="0">
                <a:solidFill>
                  <a:srgbClr val="FFFF00"/>
                </a:solidFill>
                <a:latin typeface="+mj-lt"/>
              </a:rPr>
              <a:t>over</a:t>
            </a:r>
            <a:r>
              <a:rPr lang="en-US" dirty="0">
                <a:latin typeface="+mj-lt"/>
              </a:rPr>
              <a:t>) line by line</a:t>
            </a:r>
          </a:p>
          <a:p>
            <a:pPr algn="ctr"/>
            <a:r>
              <a:rPr lang="en-US" dirty="0">
                <a:latin typeface="Courier" pitchFamily="2" charset="0"/>
              </a:rPr>
              <a:t>next</a:t>
            </a:r>
            <a:r>
              <a:rPr lang="en-US" dirty="0">
                <a:latin typeface="+mj-lt"/>
              </a:rPr>
              <a:t> or </a:t>
            </a:r>
            <a:r>
              <a:rPr lang="en-US" dirty="0">
                <a:latin typeface="Courier" pitchFamily="2" charset="0"/>
              </a:rPr>
              <a:t>n</a:t>
            </a:r>
          </a:p>
          <a:p>
            <a:pPr algn="ctr"/>
            <a:endParaRPr lang="en-US" dirty="0">
              <a:latin typeface="Courier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Run to the next breakpoint</a:t>
            </a:r>
          </a:p>
          <a:p>
            <a:pPr algn="ctr"/>
            <a:r>
              <a:rPr lang="en-US" dirty="0"/>
              <a:t>continue or </a:t>
            </a:r>
            <a:r>
              <a:rPr lang="en-US" dirty="0">
                <a:latin typeface="Courier" pitchFamily="2" charset="0"/>
              </a:rPr>
              <a:t>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Step (</a:t>
            </a:r>
            <a:r>
              <a:rPr lang="en-US" dirty="0">
                <a:solidFill>
                  <a:srgbClr val="FFFF00"/>
                </a:solidFill>
                <a:latin typeface="+mj-lt"/>
              </a:rPr>
              <a:t>out</a:t>
            </a:r>
            <a:r>
              <a:rPr lang="en-US" dirty="0">
                <a:latin typeface="+mj-lt"/>
              </a:rPr>
              <a:t>) of the function, i.e., run to the function’s end:</a:t>
            </a:r>
          </a:p>
          <a:p>
            <a:pPr algn="ctr"/>
            <a:r>
              <a:rPr lang="en-US" dirty="0">
                <a:latin typeface="Courier" pitchFamily="2" charset="0"/>
              </a:rPr>
              <a:t>finish</a:t>
            </a:r>
            <a:r>
              <a:rPr lang="en-US" dirty="0">
                <a:latin typeface="+mj-lt"/>
              </a:rPr>
              <a:t> (not </a:t>
            </a:r>
            <a:r>
              <a:rPr lang="en-US" dirty="0">
                <a:latin typeface="Courier" pitchFamily="2" charset="0"/>
              </a:rPr>
              <a:t>f</a:t>
            </a:r>
            <a:r>
              <a:rPr lang="en-US" dirty="0">
                <a:latin typeface="+mj-lt"/>
              </a:rPr>
              <a:t> though)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91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CIS212 Lab Week #6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6958584" cy="1752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Creating Your Own Data Type – </a:t>
            </a:r>
            <a:r>
              <a:rPr lang="en-US" sz="3600" b="1" dirty="0">
                <a:solidFill>
                  <a:srgbClr val="FFFF00"/>
                </a:solidFill>
              </a:rPr>
              <a:t>Structs</a:t>
            </a:r>
            <a:r>
              <a:rPr lang="en-US" sz="3600" dirty="0">
                <a:solidFill>
                  <a:schemeClr val="bg1"/>
                </a:solidFill>
              </a:rPr>
              <a:t> &amp; Debugging Structs</a:t>
            </a:r>
          </a:p>
        </p:txBody>
      </p:sp>
    </p:spTree>
    <p:extLst>
      <p:ext uri="{BB962C8B-B14F-4D97-AF65-F5344CB8AC3E}">
        <p14:creationId xmlns:p14="http://schemas.microsoft.com/office/powerpoint/2010/main" val="2810694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6D5C-8313-B34C-8D44-D0533E5E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GDB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50046-0148-3247-95E4-F77A3801D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2916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Display the current line and function and the stack of calls</a:t>
            </a:r>
          </a:p>
          <a:p>
            <a:pPr algn="ctr"/>
            <a:r>
              <a:rPr lang="en-US" dirty="0">
                <a:solidFill>
                  <a:srgbClr val="FFFF00"/>
                </a:solidFill>
                <a:latin typeface="Courier" pitchFamily="2" charset="0"/>
              </a:rPr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Print the value of a variable</a:t>
            </a:r>
          </a:p>
          <a:p>
            <a:pPr algn="ctr"/>
            <a:r>
              <a:rPr lang="en-US" dirty="0">
                <a:solidFill>
                  <a:srgbClr val="FFFF00"/>
                </a:solidFill>
                <a:latin typeface="Courier" pitchFamily="2" charset="0"/>
              </a:rPr>
              <a:t>print &lt;expr&gt;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or </a:t>
            </a:r>
            <a:r>
              <a:rPr lang="en-US" dirty="0">
                <a:solidFill>
                  <a:srgbClr val="FFFF00"/>
                </a:solidFill>
                <a:latin typeface="Courier" pitchFamily="2" charset="0"/>
              </a:rPr>
              <a:t>p &lt;expr&gt;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Change a variable’s value</a:t>
            </a:r>
          </a:p>
          <a:p>
            <a:pPr algn="ctr"/>
            <a:r>
              <a:rPr lang="en-US" dirty="0">
                <a:solidFill>
                  <a:srgbClr val="FFFF00"/>
                </a:solidFill>
                <a:latin typeface="Courier" pitchFamily="2" charset="0"/>
              </a:rPr>
              <a:t>print &lt;</a:t>
            </a:r>
            <a:r>
              <a:rPr lang="en-US" dirty="0" err="1">
                <a:solidFill>
                  <a:srgbClr val="FFFF00"/>
                </a:solidFill>
                <a:latin typeface="Courier" pitchFamily="2" charset="0"/>
              </a:rPr>
              <a:t>varName</a:t>
            </a:r>
            <a:r>
              <a:rPr lang="en-US" dirty="0">
                <a:solidFill>
                  <a:srgbClr val="FFFF00"/>
                </a:solidFill>
                <a:latin typeface="Courier" pitchFamily="2" charset="0"/>
              </a:rPr>
              <a:t>&gt; = &lt;</a:t>
            </a:r>
            <a:r>
              <a:rPr lang="en-US" dirty="0" err="1">
                <a:solidFill>
                  <a:srgbClr val="FFFF00"/>
                </a:solidFill>
                <a:latin typeface="Courier" pitchFamily="2" charset="0"/>
              </a:rPr>
              <a:t>newValue</a:t>
            </a:r>
            <a:r>
              <a:rPr lang="en-US" dirty="0">
                <a:solidFill>
                  <a:srgbClr val="FFFF00"/>
                </a:solidFill>
                <a:latin typeface="Courier" pitchFamily="2" charset="0"/>
              </a:rPr>
              <a:t>&gt;</a:t>
            </a: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23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0B7A-ED89-E64E-AD98-5E326D58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with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328A9-64CA-E645-8A03-729670457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21647"/>
            <a:ext cx="8229600" cy="512233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900" dirty="0"/>
              <a:t>We can print out the values  of </a:t>
            </a:r>
            <a:r>
              <a:rPr lang="en-US" sz="1900" dirty="0">
                <a:solidFill>
                  <a:srgbClr val="FFC000"/>
                </a:solidFill>
              </a:rPr>
              <a:t>all fields </a:t>
            </a:r>
            <a:r>
              <a:rPr lang="en-US" sz="1900" dirty="0"/>
              <a:t>in the struct: </a:t>
            </a:r>
          </a:p>
          <a:p>
            <a:pPr algn="ctr"/>
            <a:r>
              <a:rPr lang="en-US" sz="1900" dirty="0">
                <a:solidFill>
                  <a:srgbClr val="FFFF00"/>
                </a:solidFill>
                <a:latin typeface="Courier" pitchFamily="2" charset="0"/>
              </a:rPr>
              <a:t>print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  <a:latin typeface="Courier" pitchFamily="2" charset="0"/>
              </a:rPr>
              <a:t>p1</a:t>
            </a:r>
            <a:r>
              <a:rPr lang="en-US" sz="1900" dirty="0">
                <a:solidFill>
                  <a:srgbClr val="FFFF00"/>
                </a:solidFill>
                <a:latin typeface="Courier" pitchFamily="2" charset="0"/>
              </a:rPr>
              <a:t> </a:t>
            </a:r>
            <a:r>
              <a:rPr lang="en-US" sz="1900" dirty="0"/>
              <a:t>or</a:t>
            </a:r>
            <a:r>
              <a:rPr lang="en-US" sz="1900" dirty="0">
                <a:solidFill>
                  <a:srgbClr val="FFFF00"/>
                </a:solidFill>
                <a:latin typeface="Courier" pitchFamily="2" charset="0"/>
              </a:rPr>
              <a:t> p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  <a:latin typeface="Courier" pitchFamily="2" charset="0"/>
              </a:rPr>
              <a:t>p1</a:t>
            </a:r>
          </a:p>
          <a:p>
            <a:pPr algn="ctr"/>
            <a:r>
              <a:rPr lang="en-US" sz="2000" dirty="0"/>
              <a:t>{x = 5, y = 9}</a:t>
            </a:r>
          </a:p>
          <a:p>
            <a:pPr algn="ctr"/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instance of the </a:t>
            </a:r>
            <a:r>
              <a:rPr lang="en-US" sz="2000" dirty="0">
                <a:latin typeface="Courier" pitchFamily="2" charset="0"/>
              </a:rPr>
              <a:t>struct</a:t>
            </a:r>
            <a:r>
              <a:rPr lang="en-US" sz="2000" dirty="0"/>
              <a:t> is accessed via a pointer, the GDB command changes slightly:</a:t>
            </a:r>
          </a:p>
          <a:p>
            <a:pPr algn="ctr"/>
            <a:r>
              <a:rPr lang="en-US" sz="2000" dirty="0">
                <a:solidFill>
                  <a:srgbClr val="FFFF00"/>
                </a:solidFill>
                <a:latin typeface="Courier" pitchFamily="2" charset="0"/>
              </a:rPr>
              <a:t>print *</a:t>
            </a:r>
            <a:r>
              <a:rPr lang="en-US" sz="2000" dirty="0">
                <a:solidFill>
                  <a:schemeClr val="tx1">
                    <a:lumMod val="20000"/>
                    <a:lumOff val="80000"/>
                  </a:schemeClr>
                </a:solidFill>
                <a:latin typeface="Courier" pitchFamily="2" charset="0"/>
              </a:rPr>
              <a:t>p2</a:t>
            </a:r>
            <a:r>
              <a:rPr lang="en-US" sz="2000" dirty="0">
                <a:solidFill>
                  <a:srgbClr val="FFFF00"/>
                </a:solidFill>
                <a:latin typeface="Courier" pitchFamily="2" charset="0"/>
              </a:rPr>
              <a:t> </a:t>
            </a:r>
            <a:r>
              <a:rPr lang="en-US" sz="2000" dirty="0"/>
              <a:t>or</a:t>
            </a:r>
            <a:r>
              <a:rPr lang="en-US" sz="2000" dirty="0">
                <a:solidFill>
                  <a:srgbClr val="FFFF00"/>
                </a:solidFill>
                <a:latin typeface="Courier" pitchFamily="2" charset="0"/>
              </a:rPr>
              <a:t> p *</a:t>
            </a:r>
            <a:r>
              <a:rPr lang="en-US" sz="2000" dirty="0">
                <a:solidFill>
                  <a:schemeClr val="tx1">
                    <a:lumMod val="20000"/>
                    <a:lumOff val="80000"/>
                  </a:schemeClr>
                </a:solidFill>
                <a:latin typeface="Courier" pitchFamily="2" charset="0"/>
              </a:rPr>
              <a:t>p2</a:t>
            </a:r>
            <a:r>
              <a:rPr lang="en-US" sz="2000" dirty="0">
                <a:solidFill>
                  <a:srgbClr val="FFFF00"/>
                </a:solidFill>
                <a:latin typeface="Courier" pitchFamily="2" charset="0"/>
              </a:rPr>
              <a:t> 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BADE8D-8950-D444-B382-03046B27C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970" y="1556225"/>
            <a:ext cx="2998401" cy="283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9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0B7A-ED89-E64E-AD98-5E326D58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with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328A9-64CA-E645-8A03-729670457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21647"/>
            <a:ext cx="8229600" cy="512233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Printing the value of a </a:t>
            </a:r>
            <a:r>
              <a:rPr lang="en-US" sz="2000" dirty="0">
                <a:solidFill>
                  <a:srgbClr val="FFC000"/>
                </a:solidFill>
              </a:rPr>
              <a:t>specific field </a:t>
            </a:r>
            <a:r>
              <a:rPr lang="en-US" sz="2000" dirty="0"/>
              <a:t>in the </a:t>
            </a:r>
            <a:r>
              <a:rPr lang="en-US" sz="2000" dirty="0">
                <a:latin typeface="Courier" pitchFamily="2" charset="0"/>
              </a:rPr>
              <a:t>Struct</a:t>
            </a:r>
            <a:r>
              <a:rPr lang="en-US" sz="20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500" dirty="0"/>
          </a:p>
          <a:p>
            <a:pPr algn="ctr"/>
            <a:r>
              <a:rPr lang="en-US" sz="1900" dirty="0">
                <a:solidFill>
                  <a:srgbClr val="FFFF00"/>
                </a:solidFill>
                <a:latin typeface="Courier" pitchFamily="2" charset="0"/>
              </a:rPr>
              <a:t>print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  <a:latin typeface="Courier" pitchFamily="2" charset="0"/>
              </a:rPr>
              <a:t>p1.</a:t>
            </a:r>
            <a:r>
              <a:rPr lang="en-US" sz="1900" dirty="0">
                <a:solidFill>
                  <a:srgbClr val="FFC000"/>
                </a:solidFill>
                <a:latin typeface="Courier" pitchFamily="2" charset="0"/>
              </a:rPr>
              <a:t>x</a:t>
            </a:r>
            <a:r>
              <a:rPr lang="en-US" sz="1900" dirty="0">
                <a:solidFill>
                  <a:srgbClr val="FFFF00"/>
                </a:solidFill>
                <a:latin typeface="Courier" pitchFamily="2" charset="0"/>
              </a:rPr>
              <a:t> </a:t>
            </a:r>
            <a:r>
              <a:rPr lang="en-US" sz="1900" dirty="0"/>
              <a:t>or</a:t>
            </a:r>
            <a:r>
              <a:rPr lang="en-US" sz="1900" dirty="0">
                <a:solidFill>
                  <a:srgbClr val="FFFF00"/>
                </a:solidFill>
                <a:latin typeface="Courier" pitchFamily="2" charset="0"/>
              </a:rPr>
              <a:t> p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  <a:latin typeface="Courier" pitchFamily="2" charset="0"/>
              </a:rPr>
              <a:t>p2-&gt;</a:t>
            </a:r>
            <a:r>
              <a:rPr lang="en-US" sz="1900" dirty="0">
                <a:solidFill>
                  <a:srgbClr val="FFC000"/>
                </a:solidFill>
                <a:latin typeface="Courier" pitchFamily="2" charset="0"/>
              </a:rPr>
              <a:t>y</a:t>
            </a:r>
          </a:p>
          <a:p>
            <a:endParaRPr lang="en-US" sz="700" dirty="0"/>
          </a:p>
          <a:p>
            <a:endParaRPr lang="en-US" sz="700" dirty="0"/>
          </a:p>
          <a:p>
            <a:endParaRPr lang="en-US" sz="7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Changing the </a:t>
            </a:r>
            <a:r>
              <a:rPr lang="en-US" sz="1800" dirty="0">
                <a:solidFill>
                  <a:srgbClr val="FFC000"/>
                </a:solidFill>
              </a:rPr>
              <a:t>specific field</a:t>
            </a:r>
            <a:r>
              <a:rPr lang="en-US" sz="1800" dirty="0">
                <a:solidFill>
                  <a:schemeClr val="bg1"/>
                </a:solidFill>
              </a:rPr>
              <a:t>’s value: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" dirty="0"/>
          </a:p>
          <a:p>
            <a:pPr algn="ctr"/>
            <a:r>
              <a:rPr lang="en-US" sz="1800" dirty="0">
                <a:solidFill>
                  <a:srgbClr val="FFFF00"/>
                </a:solidFill>
                <a:latin typeface="Courier" pitchFamily="2" charset="0"/>
              </a:rPr>
              <a:t>print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latin typeface="Courier" pitchFamily="2" charset="0"/>
              </a:rPr>
              <a:t>p1.</a:t>
            </a:r>
            <a:r>
              <a:rPr lang="en-US" sz="1800" dirty="0">
                <a:solidFill>
                  <a:srgbClr val="FFC000"/>
                </a:solidFill>
                <a:latin typeface="Courier" pitchFamily="2" charset="0"/>
              </a:rPr>
              <a:t>x = 10</a:t>
            </a:r>
            <a:r>
              <a:rPr lang="en-US" sz="1800" dirty="0">
                <a:solidFill>
                  <a:srgbClr val="FFFF00"/>
                </a:solidFill>
                <a:latin typeface="Courier" pitchFamily="2" charset="0"/>
              </a:rPr>
              <a:t> </a:t>
            </a:r>
            <a:r>
              <a:rPr lang="en-US" sz="1800" dirty="0"/>
              <a:t>or</a:t>
            </a:r>
            <a:r>
              <a:rPr lang="en-US" sz="1800" dirty="0">
                <a:solidFill>
                  <a:srgbClr val="FFFF00"/>
                </a:solidFill>
                <a:latin typeface="Courier" pitchFamily="2" charset="0"/>
              </a:rPr>
              <a:t> p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latin typeface="Courier" pitchFamily="2" charset="0"/>
              </a:rPr>
              <a:t>p2-&gt;</a:t>
            </a:r>
            <a:r>
              <a:rPr lang="en-US" sz="1800" dirty="0">
                <a:solidFill>
                  <a:srgbClr val="FFC000"/>
                </a:solidFill>
                <a:latin typeface="Courier" pitchFamily="2" charset="0"/>
              </a:rPr>
              <a:t>y = 6</a:t>
            </a:r>
          </a:p>
          <a:p>
            <a:pPr algn="ctr"/>
            <a:endParaRPr lang="en-US" sz="1900" dirty="0">
              <a:solidFill>
                <a:srgbClr val="FFC000"/>
              </a:solidFill>
              <a:latin typeface="Courier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04CAB0-612D-7E46-85AF-FC97E4AF9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970" y="1556225"/>
            <a:ext cx="2998401" cy="283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8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D5E8C-3BBB-B54A-8CF6-3B019531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GDB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D524-6C13-3541-B4AE-20AD7CBFA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2203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Print the </a:t>
            </a:r>
            <a:r>
              <a:rPr lang="en-US" dirty="0">
                <a:latin typeface="Courier" pitchFamily="2" charset="0"/>
              </a:rPr>
              <a:t>struct</a:t>
            </a:r>
            <a:r>
              <a:rPr lang="en-US" dirty="0"/>
              <a:t> definition of the struct:</a:t>
            </a:r>
          </a:p>
          <a:p>
            <a:pPr algn="ctr">
              <a:lnSpc>
                <a:spcPct val="120000"/>
              </a:lnSpc>
            </a:pPr>
            <a:endParaRPr lang="en-US" dirty="0">
              <a:solidFill>
                <a:srgbClr val="FFFF00"/>
              </a:solidFill>
              <a:latin typeface="Courier" pitchFamily="2" charset="0"/>
            </a:endParaRPr>
          </a:p>
          <a:p>
            <a:pPr algn="ctr">
              <a:lnSpc>
                <a:spcPct val="120000"/>
              </a:lnSpc>
            </a:pPr>
            <a:r>
              <a:rPr lang="en-US" dirty="0" err="1">
                <a:solidFill>
                  <a:srgbClr val="FFFF00"/>
                </a:solidFill>
                <a:latin typeface="Courier" pitchFamily="2" charset="0"/>
              </a:rPr>
              <a:t>ptype</a:t>
            </a:r>
            <a:r>
              <a:rPr lang="en-US" dirty="0">
                <a:solidFill>
                  <a:srgbClr val="FFFF00"/>
                </a:solidFill>
                <a:latin typeface="Courier" pitchFamily="2" charset="0"/>
              </a:rPr>
              <a:t> &lt;TypeName&gt;</a:t>
            </a:r>
          </a:p>
          <a:p>
            <a:pPr algn="ctr">
              <a:lnSpc>
                <a:spcPct val="120000"/>
              </a:lnSpc>
            </a:pPr>
            <a:endParaRPr lang="en-US" dirty="0">
              <a:solidFill>
                <a:srgbClr val="FFFF00"/>
              </a:solidFill>
              <a:latin typeface="Courier" pitchFamily="2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Get information about a variable including :</a:t>
            </a:r>
          </a:p>
          <a:p>
            <a:pPr marL="120015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Variable type including whether it is a pointer</a:t>
            </a:r>
          </a:p>
          <a:p>
            <a:pPr marL="120015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List of 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struct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 fields, including each field’s types and values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Helvetica" pitchFamily="2" charset="0"/>
            </a:endParaRPr>
          </a:p>
          <a:p>
            <a:pPr algn="ctr">
              <a:lnSpc>
                <a:spcPct val="120000"/>
              </a:lnSpc>
            </a:pPr>
            <a:r>
              <a:rPr lang="en-US" dirty="0">
                <a:solidFill>
                  <a:srgbClr val="FFFF00"/>
                </a:solidFill>
                <a:latin typeface="Courier" pitchFamily="2" charset="0"/>
              </a:rPr>
              <a:t>explore &lt;</a:t>
            </a:r>
            <a:r>
              <a:rPr lang="en-US" dirty="0" err="1">
                <a:solidFill>
                  <a:srgbClr val="FFFF00"/>
                </a:solidFill>
                <a:latin typeface="Courier" pitchFamily="2" charset="0"/>
              </a:rPr>
              <a:t>varName</a:t>
            </a:r>
            <a:r>
              <a:rPr lang="en-US" dirty="0">
                <a:solidFill>
                  <a:srgbClr val="FFFF00"/>
                </a:solidFill>
                <a:latin typeface="Courier" pitchFamily="2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8900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93BC0E-D430-1F4D-B3A7-904979617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Start the Exercise…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A437505-31FD-6444-ACFC-F07F8641D3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 not use </a:t>
            </a:r>
            <a:r>
              <a:rPr lang="en-US" dirty="0" err="1">
                <a:solidFill>
                  <a:schemeClr val="bg1"/>
                </a:solidFill>
                <a:latin typeface="Courier" pitchFamily="2" charset="0"/>
              </a:rPr>
              <a:t>printf</a:t>
            </a:r>
            <a:r>
              <a:rPr lang="en-US" dirty="0">
                <a:solidFill>
                  <a:schemeClr val="bg1"/>
                </a:solidFill>
              </a:rPr>
              <a:t> to answer the lab questions. Use solely GDB and 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man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528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D030-4960-714E-A1BE-61D8AF47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Struct?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9749E-38CB-8C41-AB03-AFB242877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6075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struct is a user defined data type.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i="1" dirty="0"/>
              <a:t>Composite</a:t>
            </a:r>
            <a:r>
              <a:rPr lang="en-US" dirty="0"/>
              <a:t>” data type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/>
              <a:t>Allows the user to group items of different types into one type.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Why would we want that?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Just imagine having to do project 2G without structs!</a:t>
            </a:r>
          </a:p>
        </p:txBody>
      </p:sp>
    </p:spTree>
    <p:extLst>
      <p:ext uri="{BB962C8B-B14F-4D97-AF65-F5344CB8AC3E}">
        <p14:creationId xmlns:p14="http://schemas.microsoft.com/office/powerpoint/2010/main" val="407077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C3BF-B538-DC45-BC49-5C1802A4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Structs 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2D0B5-B53A-C544-9C52-FEDA48740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There would be no point in creating a struct if you don’t use it in your functions!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Some good ways to know whether you truly need a struct: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Are the attributes the same type?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Are you essentially making a </a:t>
            </a:r>
            <a:r>
              <a:rPr lang="en-US" sz="2000" b="1" dirty="0"/>
              <a:t>Dictionary</a:t>
            </a:r>
            <a:r>
              <a:rPr lang="en-US" sz="2000" dirty="0"/>
              <a:t> entry?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Do you want to make your life easier?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A4F35A-0534-1044-B8D7-3149E358C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133" y="4404538"/>
            <a:ext cx="2353733" cy="216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0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EEF7-A815-8744-BC4A-8579EBCA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Struct (Option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965D9-33AF-F24F-948E-15F8ACF4F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						struct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Courier" pitchFamily="2" charset="0"/>
              </a:rPr>
              <a:t>&lt;</a:t>
            </a:r>
            <a:r>
              <a:rPr lang="en-US" sz="2000" dirty="0" err="1">
                <a:solidFill>
                  <a:srgbClr val="FFFF00"/>
                </a:solidFill>
                <a:latin typeface="Courier" pitchFamily="2" charset="0"/>
              </a:rPr>
              <a:t>StructName</a:t>
            </a:r>
            <a:r>
              <a:rPr lang="en-US" sz="2000" dirty="0">
                <a:solidFill>
                  <a:srgbClr val="FFFF00"/>
                </a:solidFill>
                <a:latin typeface="Courier" pitchFamily="2" charset="0"/>
              </a:rPr>
              <a:t>&gt;</a:t>
            </a:r>
            <a:r>
              <a:rPr lang="en-US" sz="2000" dirty="0">
                <a:latin typeface="Courier" pitchFamily="2" charset="0"/>
              </a:rPr>
              <a:t> </a:t>
            </a:r>
          </a:p>
          <a:p>
            <a:r>
              <a:rPr lang="en-US" sz="2000" dirty="0">
                <a:latin typeface="Courier" pitchFamily="2" charset="0"/>
              </a:rPr>
              <a:t>						{</a:t>
            </a:r>
          </a:p>
          <a:p>
            <a:pPr algn="ctr"/>
            <a:r>
              <a:rPr lang="en-US" sz="2000" dirty="0">
                <a:solidFill>
                  <a:srgbClr val="92D050"/>
                </a:solidFill>
                <a:latin typeface="Courier" pitchFamily="2" charset="0"/>
              </a:rPr>
              <a:t>&lt;type1&gt; var1;</a:t>
            </a:r>
          </a:p>
          <a:p>
            <a:pPr algn="ctr"/>
            <a:r>
              <a:rPr lang="en-US" sz="2000" dirty="0">
                <a:solidFill>
                  <a:srgbClr val="92D050"/>
                </a:solidFill>
                <a:latin typeface="Courier" pitchFamily="2" charset="0"/>
              </a:rPr>
              <a:t>&lt;type2&gt; var2;</a:t>
            </a:r>
          </a:p>
          <a:p>
            <a:pPr algn="ctr"/>
            <a:r>
              <a:rPr lang="en-US" sz="2000" dirty="0">
                <a:solidFill>
                  <a:srgbClr val="92D050"/>
                </a:solidFill>
                <a:latin typeface="Courier" pitchFamily="2" charset="0"/>
              </a:rPr>
              <a:t>.</a:t>
            </a:r>
          </a:p>
          <a:p>
            <a:pPr algn="ctr"/>
            <a:r>
              <a:rPr lang="en-US" sz="2000" dirty="0">
                <a:solidFill>
                  <a:srgbClr val="92D050"/>
                </a:solidFill>
                <a:latin typeface="Courier" pitchFamily="2" charset="0"/>
              </a:rPr>
              <a:t>.</a:t>
            </a:r>
          </a:p>
          <a:p>
            <a:pPr algn="ctr"/>
            <a:r>
              <a:rPr lang="en-US" sz="2000" dirty="0">
                <a:solidFill>
                  <a:srgbClr val="92D050"/>
                </a:solidFill>
                <a:latin typeface="Courier" pitchFamily="2" charset="0"/>
              </a:rPr>
              <a:t>.</a:t>
            </a:r>
          </a:p>
          <a:p>
            <a:r>
              <a:rPr lang="en-US" sz="2000" dirty="0">
                <a:latin typeface="Courier" pitchFamily="2" charset="0"/>
              </a:rPr>
              <a:t>						}</a:t>
            </a:r>
            <a:r>
              <a:rPr lang="en-US" sz="2000" dirty="0">
                <a:solidFill>
                  <a:srgbClr val="00B0F0"/>
                </a:solidFill>
                <a:latin typeface="Courier" pitchFamily="2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One possible way to define a struct! </a:t>
            </a:r>
            <a:r>
              <a:rPr lang="en-US" sz="2000" dirty="0">
                <a:solidFill>
                  <a:srgbClr val="FFFF00"/>
                </a:solidFill>
              </a:rPr>
              <a:t>(Not the one Hank uses in 2G. Why?)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625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EEF7-A815-8744-BC4A-8579EBCA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</a:t>
            </a:r>
            <a:r>
              <a:rPr lang="en-US" dirty="0"/>
              <a:t>a Struct (Option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965D9-33AF-F24F-948E-15F8ACF4F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558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						</a:t>
            </a:r>
            <a:r>
              <a:rPr lang="en-US" sz="2000" dirty="0">
                <a:solidFill>
                  <a:schemeClr val="accent1">
                    <a:lumMod val="50000"/>
                    <a:lumOff val="50000"/>
                  </a:schemeClr>
                </a:solidFill>
                <a:latin typeface="Courier" pitchFamily="2" charset="0"/>
              </a:rPr>
              <a:t>typedef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 struct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						{</a:t>
            </a:r>
          </a:p>
          <a:p>
            <a:pPr algn="ctr"/>
            <a:r>
              <a:rPr lang="en-US" sz="2000" dirty="0">
                <a:solidFill>
                  <a:srgbClr val="92D050"/>
                </a:solidFill>
                <a:latin typeface="Courier" pitchFamily="2" charset="0"/>
              </a:rPr>
              <a:t>&lt;type1&gt; var1;</a:t>
            </a:r>
          </a:p>
          <a:p>
            <a:pPr algn="ctr"/>
            <a:r>
              <a:rPr lang="en-US" sz="2000" dirty="0">
                <a:solidFill>
                  <a:srgbClr val="92D050"/>
                </a:solidFill>
                <a:latin typeface="Courier" pitchFamily="2" charset="0"/>
              </a:rPr>
              <a:t>&lt;type2&gt; var2;</a:t>
            </a:r>
          </a:p>
          <a:p>
            <a:pPr algn="ctr"/>
            <a:r>
              <a:rPr lang="en-US" sz="2000" dirty="0">
                <a:solidFill>
                  <a:srgbClr val="92D050"/>
                </a:solidFill>
                <a:latin typeface="Courier" pitchFamily="2" charset="0"/>
              </a:rPr>
              <a:t>.</a:t>
            </a:r>
          </a:p>
          <a:p>
            <a:pPr algn="ctr"/>
            <a:r>
              <a:rPr lang="en-US" sz="2000" dirty="0">
                <a:solidFill>
                  <a:srgbClr val="92D050"/>
                </a:solidFill>
                <a:latin typeface="Courier" pitchFamily="2" charset="0"/>
              </a:rPr>
              <a:t>.</a:t>
            </a:r>
          </a:p>
          <a:p>
            <a:pPr algn="ctr"/>
            <a:r>
              <a:rPr lang="en-US" sz="2000" dirty="0">
                <a:solidFill>
                  <a:srgbClr val="92D050"/>
                </a:solidFill>
                <a:latin typeface="Courier" pitchFamily="2" charset="0"/>
              </a:rPr>
              <a:t>.</a:t>
            </a:r>
          </a:p>
          <a:p>
            <a:r>
              <a:rPr lang="en-US" sz="2000" dirty="0">
                <a:latin typeface="Courier" pitchFamily="2" charset="0"/>
              </a:rPr>
              <a:t>						}</a:t>
            </a:r>
            <a:r>
              <a:rPr lang="en-US" sz="2000" dirty="0">
                <a:solidFill>
                  <a:srgbClr val="FFFF00"/>
                </a:solidFill>
                <a:latin typeface="Courier" pitchFamily="2" charset="0"/>
              </a:rPr>
              <a:t> &lt;</a:t>
            </a:r>
            <a:r>
              <a:rPr lang="en-US" sz="2000" dirty="0" err="1">
                <a:solidFill>
                  <a:srgbClr val="FFFF00"/>
                </a:solidFill>
                <a:latin typeface="Courier" pitchFamily="2" charset="0"/>
              </a:rPr>
              <a:t>StructName</a:t>
            </a:r>
            <a:r>
              <a:rPr lang="en-US" sz="2000" dirty="0">
                <a:solidFill>
                  <a:srgbClr val="FFFF00"/>
                </a:solidFill>
                <a:latin typeface="Courier" pitchFamily="2" charset="0"/>
              </a:rPr>
              <a:t>&gt;</a:t>
            </a:r>
            <a:r>
              <a:rPr lang="en-US" sz="2000" dirty="0">
                <a:solidFill>
                  <a:srgbClr val="00B0F0"/>
                </a:solidFill>
                <a:latin typeface="Courier" pitchFamily="2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Allows you to define this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struct</a:t>
            </a:r>
            <a:r>
              <a:rPr lang="en-US" sz="2000" dirty="0">
                <a:solidFill>
                  <a:schemeClr val="bg1"/>
                </a:solidFill>
              </a:rPr>
              <a:t> as a type and use it as a type, without having to say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struct</a:t>
            </a:r>
            <a:r>
              <a:rPr lang="en-US" sz="2000" dirty="0">
                <a:solidFill>
                  <a:schemeClr val="bg1"/>
                </a:solidFill>
              </a:rPr>
              <a:t> all the time.</a:t>
            </a:r>
          </a:p>
        </p:txBody>
      </p:sp>
    </p:spTree>
    <p:extLst>
      <p:ext uri="{BB962C8B-B14F-4D97-AF65-F5344CB8AC3E}">
        <p14:creationId xmlns:p14="http://schemas.microsoft.com/office/powerpoint/2010/main" val="418004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1867-1770-704D-B0AA-4FB62624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298F2B8-42DF-5548-9C13-FCEFBC305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039" y="1588625"/>
            <a:ext cx="7113922" cy="5159415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7F84B0-5B1A-824D-82E9-94DCD2D3767E}"/>
              </a:ext>
            </a:extLst>
          </p:cNvPr>
          <p:cNvSpPr/>
          <p:nvPr/>
        </p:nvSpPr>
        <p:spPr>
          <a:xfrm>
            <a:off x="1467905" y="2743200"/>
            <a:ext cx="1489608" cy="380970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C3C8FB-76E6-6249-B086-80E2A354180A}"/>
              </a:ext>
            </a:extLst>
          </p:cNvPr>
          <p:cNvSpPr/>
          <p:nvPr/>
        </p:nvSpPr>
        <p:spPr>
          <a:xfrm>
            <a:off x="6457950" y="3536156"/>
            <a:ext cx="1589620" cy="1393031"/>
          </a:xfrm>
          <a:prstGeom prst="rect">
            <a:avLst/>
          </a:prstGeom>
          <a:solidFill>
            <a:schemeClr val="bg1"/>
          </a:solidFill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What is the scope of the struct?</a:t>
            </a:r>
          </a:p>
        </p:txBody>
      </p:sp>
    </p:spTree>
    <p:extLst>
      <p:ext uri="{BB962C8B-B14F-4D97-AF65-F5344CB8AC3E}">
        <p14:creationId xmlns:p14="http://schemas.microsoft.com/office/powerpoint/2010/main" val="238324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DC24FF-710F-BC4D-9EA7-664B7EDE6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206" y="1600200"/>
            <a:ext cx="6383587" cy="52578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B60386-0AE6-A941-8126-59FA7373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Examples!</a:t>
            </a:r>
          </a:p>
        </p:txBody>
      </p:sp>
    </p:spTree>
    <p:extLst>
      <p:ext uri="{BB962C8B-B14F-4D97-AF65-F5344CB8AC3E}">
        <p14:creationId xmlns:p14="http://schemas.microsoft.com/office/powerpoint/2010/main" val="2871167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1CB2-B301-924A-A9FB-C6BEC163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60D4-41A8-B345-A894-EE5D88161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Two primary ways to define a struct.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834BDA-93C4-8F41-9ACA-3B41DF5310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351"/>
          <a:stretch/>
        </p:blipFill>
        <p:spPr>
          <a:xfrm>
            <a:off x="5177367" y="4718251"/>
            <a:ext cx="3136900" cy="3817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122710-1832-A249-A6B2-88C9BB65DFD9}"/>
              </a:ext>
            </a:extLst>
          </p:cNvPr>
          <p:cNvSpPr txBox="1"/>
          <p:nvPr/>
        </p:nvSpPr>
        <p:spPr>
          <a:xfrm>
            <a:off x="1113550" y="2507971"/>
            <a:ext cx="1680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Option</a:t>
            </a:r>
            <a:r>
              <a:rPr lang="en-US" sz="3200" b="1" dirty="0">
                <a:solidFill>
                  <a:schemeClr val="bg1"/>
                </a:solidFill>
              </a:rPr>
              <a:t> #1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2FCC02-0C93-724D-B1AF-D463531ED6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479"/>
          <a:stretch/>
        </p:blipFill>
        <p:spPr>
          <a:xfrm>
            <a:off x="468180" y="4718251"/>
            <a:ext cx="3302000" cy="3817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CCB322-FE4F-2E45-ABA8-2FBDCD8F3B0E}"/>
              </a:ext>
            </a:extLst>
          </p:cNvPr>
          <p:cNvSpPr/>
          <p:nvPr/>
        </p:nvSpPr>
        <p:spPr>
          <a:xfrm>
            <a:off x="1421606" y="4709719"/>
            <a:ext cx="964406" cy="381795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514F7B-6D12-0648-AB74-DB1D34537C3A}"/>
              </a:ext>
            </a:extLst>
          </p:cNvPr>
          <p:cNvSpPr txBox="1"/>
          <p:nvPr/>
        </p:nvSpPr>
        <p:spPr>
          <a:xfrm>
            <a:off x="6088245" y="2507971"/>
            <a:ext cx="1680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Option</a:t>
            </a:r>
            <a:r>
              <a:rPr lang="en-US" sz="3200" b="1" dirty="0">
                <a:solidFill>
                  <a:schemeClr val="bg1"/>
                </a:solidFill>
              </a:rPr>
              <a:t> #2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EB5115-35A0-7549-9CB7-82905C7E39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088"/>
          <a:stretch/>
        </p:blipFill>
        <p:spPr>
          <a:xfrm>
            <a:off x="5177367" y="3140897"/>
            <a:ext cx="3136900" cy="133903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101AC3B-CE3A-EE43-B95A-3997A8AC1102}"/>
              </a:ext>
            </a:extLst>
          </p:cNvPr>
          <p:cNvSpPr/>
          <p:nvPr/>
        </p:nvSpPr>
        <p:spPr>
          <a:xfrm>
            <a:off x="6236494" y="3116665"/>
            <a:ext cx="1150143" cy="381795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99FA83-B749-944B-B660-1EEE3F24CADC}"/>
              </a:ext>
            </a:extLst>
          </p:cNvPr>
          <p:cNvSpPr txBox="1"/>
          <p:nvPr/>
        </p:nvSpPr>
        <p:spPr>
          <a:xfrm>
            <a:off x="1237376" y="5749131"/>
            <a:ext cx="6336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Option #2 is generally the better approach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582D3B-5F30-204F-A639-8D50A0A49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180" y="3137313"/>
            <a:ext cx="32258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8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0" grpId="0"/>
      <p:bldP spid="12" grpId="0" animBg="1"/>
      <p:bldP spid="16" grpId="0"/>
    </p:bldLst>
  </p:timing>
</p:sld>
</file>

<file path=ppt/theme/theme1.xml><?xml version="1.0" encoding="utf-8"?>
<a:theme xmlns:a="http://schemas.openxmlformats.org/drawingml/2006/main" name="Geo-green-Kievit">
  <a:themeElements>
    <a:clrScheme name="UO Brand">
      <a:dk1>
        <a:srgbClr val="007935"/>
      </a:dk1>
      <a:lt1>
        <a:sysClr val="window" lastClr="FFFFFF"/>
      </a:lt1>
      <a:dk2>
        <a:srgbClr val="54565B"/>
      </a:dk2>
      <a:lt2>
        <a:srgbClr val="FEE123"/>
      </a:lt2>
      <a:accent1>
        <a:srgbClr val="124734"/>
      </a:accent1>
      <a:accent2>
        <a:srgbClr val="A8A8AA"/>
      </a:accent2>
      <a:accent3>
        <a:srgbClr val="E1D200"/>
      </a:accent3>
      <a:accent4>
        <a:srgbClr val="62A70F"/>
      </a:accent4>
      <a:accent5>
        <a:srgbClr val="000000"/>
      </a:accent5>
      <a:accent6>
        <a:srgbClr val="683025"/>
      </a:accent6>
      <a:hlink>
        <a:srgbClr val="00AEEF"/>
      </a:hlink>
      <a:folHlink>
        <a:srgbClr val="EC00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Geo-green-Kievit</Template>
  <TotalTime>3600</TotalTime>
  <Words>719</Words>
  <Application>Microsoft Macintosh PowerPoint</Application>
  <PresentationFormat>On-screen Show (4:3)</PresentationFormat>
  <Paragraphs>217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</vt:lpstr>
      <vt:lpstr>Helvetica</vt:lpstr>
      <vt:lpstr>Geo-green-Kievit</vt:lpstr>
      <vt:lpstr>CIS212 Lab Week #6</vt:lpstr>
      <vt:lpstr>CIS212 Lab Week #6</vt:lpstr>
      <vt:lpstr>What is a Struct?</vt:lpstr>
      <vt:lpstr>Uses of Structs in Functions</vt:lpstr>
      <vt:lpstr>Defining a Struct (Option 1)</vt:lpstr>
      <vt:lpstr>Defining a Struct (Option 2)</vt:lpstr>
      <vt:lpstr>Some Examples!</vt:lpstr>
      <vt:lpstr>Some Examples!</vt:lpstr>
      <vt:lpstr>Defining a Struct</vt:lpstr>
      <vt:lpstr>Accessing Struct Contents</vt:lpstr>
      <vt:lpstr>Pointing to a Struct</vt:lpstr>
      <vt:lpstr>Assignment and Equality with Structs</vt:lpstr>
      <vt:lpstr>How C Stores a struct in Memory</vt:lpstr>
      <vt:lpstr>Tricks (&amp; Treats!)</vt:lpstr>
      <vt:lpstr>Let’s Play a Game...</vt:lpstr>
      <vt:lpstr>Picking the Right Type</vt:lpstr>
      <vt:lpstr>CIS212 Lab Week #6</vt:lpstr>
      <vt:lpstr>Seriously, GDB Again?</vt:lpstr>
      <vt:lpstr>Quick Review of Commands</vt:lpstr>
      <vt:lpstr>Additional GDB Commands</vt:lpstr>
      <vt:lpstr>GDB with Structs</vt:lpstr>
      <vt:lpstr>GDB with Structs</vt:lpstr>
      <vt:lpstr>Other GDB Commands</vt:lpstr>
      <vt:lpstr>Start the Exercise…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CIS212 Lab Week #1</dc:title>
  <dc:creator>Zayd Hammoudeh</dc:creator>
  <cp:lastModifiedBy>Priya Kudva</cp:lastModifiedBy>
  <cp:revision>297</cp:revision>
  <cp:lastPrinted>2018-10-24T11:25:37Z</cp:lastPrinted>
  <dcterms:created xsi:type="dcterms:W3CDTF">2018-09-21T03:08:22Z</dcterms:created>
  <dcterms:modified xsi:type="dcterms:W3CDTF">2018-11-01T06:37:48Z</dcterms:modified>
</cp:coreProperties>
</file>