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3" r:id="rId3"/>
    <p:sldId id="272" r:id="rId4"/>
    <p:sldId id="269" r:id="rId5"/>
    <p:sldId id="263" r:id="rId6"/>
    <p:sldId id="274" r:id="rId7"/>
    <p:sldId id="264" r:id="rId8"/>
    <p:sldId id="276" r:id="rId9"/>
    <p:sldId id="277" r:id="rId10"/>
    <p:sldId id="275" r:id="rId11"/>
    <p:sldId id="266" r:id="rId12"/>
    <p:sldId id="270" r:id="rId13"/>
    <p:sldId id="281" r:id="rId14"/>
    <p:sldId id="283" r:id="rId15"/>
    <p:sldId id="267" r:id="rId16"/>
    <p:sldId id="279" r:id="rId17"/>
    <p:sldId id="284" r:id="rId18"/>
    <p:sldId id="282" r:id="rId19"/>
    <p:sldId id="268" r:id="rId20"/>
    <p:sldId id="271" r:id="rId21"/>
    <p:sldId id="265" r:id="rId22"/>
    <p:sldId id="280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41163C-F5EE-484C-B76B-B16480A6A6C4}">
          <p14:sldIdLst>
            <p14:sldId id="262"/>
            <p14:sldId id="273"/>
            <p14:sldId id="272"/>
            <p14:sldId id="269"/>
            <p14:sldId id="263"/>
            <p14:sldId id="274"/>
            <p14:sldId id="264"/>
            <p14:sldId id="276"/>
            <p14:sldId id="277"/>
            <p14:sldId id="275"/>
          </p14:sldIdLst>
        </p14:section>
        <p14:section name="Unix" id="{D2BA68F1-4A6D-9E48-9CA7-077505CDB7D8}">
          <p14:sldIdLst>
            <p14:sldId id="266"/>
            <p14:sldId id="270"/>
            <p14:sldId id="281"/>
            <p14:sldId id="283"/>
            <p14:sldId id="267"/>
            <p14:sldId id="279"/>
            <p14:sldId id="284"/>
            <p14:sldId id="282"/>
            <p14:sldId id="268"/>
            <p14:sldId id="271"/>
            <p14:sldId id="265"/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4" autoAdjust="0"/>
    <p:restoredTop sz="94630" autoAdjust="0"/>
  </p:normalViewPr>
  <p:slideViewPr>
    <p:cSldViewPr snapToGrid="0" snapToObjects="1">
      <p:cViewPr varScale="1">
        <p:scale>
          <a:sx n="117" d="100"/>
          <a:sy n="117" d="100"/>
        </p:scale>
        <p:origin x="12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85833"/>
            <a:ext cx="7772400" cy="1470025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slide subtitle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85800" y="3368360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OSignature-107-WHT-4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50" y="6052278"/>
            <a:ext cx="2743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92600"/>
          </a:xfrm>
        </p:spPr>
        <p:txBody>
          <a:bodyPr/>
          <a:lstStyle>
            <a:lvl1pPr marL="0" indent="0">
              <a:buFontTx/>
              <a:buNone/>
              <a:defRPr b="0" i="0">
                <a:latin typeface="Helvetica"/>
                <a:cs typeface="Helvetica"/>
              </a:defRPr>
            </a:lvl1pPr>
            <a:lvl2pPr>
              <a:defRPr b="0" i="0">
                <a:latin typeface="Helvetica"/>
                <a:cs typeface="Helvetica"/>
              </a:defRPr>
            </a:lvl2pPr>
            <a:lvl3pPr>
              <a:defRPr b="0" i="0">
                <a:latin typeface="Helvetica"/>
                <a:cs typeface="Helvetica"/>
              </a:defRPr>
            </a:lvl3pPr>
            <a:lvl4pPr>
              <a:defRPr b="0" i="0">
                <a:latin typeface="Helvetica"/>
                <a:cs typeface="Helvetica"/>
              </a:defRPr>
            </a:lvl4pPr>
            <a:lvl5pPr>
              <a:defRPr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0" y="6024880"/>
            <a:ext cx="698500" cy="57150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1526342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21480"/>
          </a:xfrm>
        </p:spPr>
        <p:txBody>
          <a:bodyPr/>
          <a:lstStyle>
            <a:lvl1pPr>
              <a:defRPr sz="2800" b="0" i="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21481"/>
          </a:xfr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 sz="2400">
                <a:solidFill>
                  <a:schemeClr val="bg1"/>
                </a:solidFill>
                <a:latin typeface="Helvetica"/>
                <a:cs typeface="Helvetica"/>
              </a:defRPr>
            </a:lvl2pPr>
            <a:lvl3pPr>
              <a:defRPr sz="2000">
                <a:solidFill>
                  <a:schemeClr val="bg1"/>
                </a:solidFill>
                <a:latin typeface="Helvetica"/>
                <a:cs typeface="Helvetica"/>
              </a:defRPr>
            </a:lvl3pPr>
            <a:lvl4pPr>
              <a:defRPr sz="1800">
                <a:solidFill>
                  <a:schemeClr val="bg1"/>
                </a:solidFill>
                <a:latin typeface="Helvetica"/>
                <a:cs typeface="Helvetica"/>
              </a:defRPr>
            </a:lvl4pPr>
            <a:lvl5pPr>
              <a:defRPr sz="1800">
                <a:solidFill>
                  <a:schemeClr val="bg1"/>
                </a:solidFill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0" y="6022340"/>
            <a:ext cx="698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4480"/>
            <a:ext cx="4038600" cy="5648961"/>
          </a:xfrm>
        </p:spPr>
        <p:txBody>
          <a:bodyPr/>
          <a:lstStyle>
            <a:lvl1pPr>
              <a:defRPr sz="2800" b="0" i="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4481"/>
            <a:ext cx="4038600" cy="5648960"/>
          </a:xfrm>
        </p:spPr>
        <p:txBody>
          <a:bodyPr/>
          <a:lstStyle>
            <a:lvl1pPr>
              <a:defRPr sz="2800" b="0" i="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0" y="6022340"/>
            <a:ext cx="698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3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17638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0" y="6022340"/>
            <a:ext cx="698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30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esh.png"/>
          <p:cNvPicPr>
            <a:picLocks noChangeAspect="1"/>
          </p:cNvPicPr>
          <p:nvPr/>
        </p:nvPicPr>
        <p:blipFill rotWithShape="1">
          <a:blip r:embed="rId8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r="6484" b="67183"/>
          <a:stretch/>
        </p:blipFill>
        <p:spPr>
          <a:xfrm>
            <a:off x="0" y="4325518"/>
            <a:ext cx="9144000" cy="2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4" r:id="rId5"/>
    <p:sldLayoutId id="2147483662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rgbClr val="FFFFFF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9"/>
        </a:buBlip>
        <a:defRPr sz="3200" b="0" i="0" kern="1200">
          <a:solidFill>
            <a:srgbClr val="FFFFFF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9"/>
        </a:buBlip>
        <a:defRPr sz="2800" b="0" i="0" kern="1200">
          <a:solidFill>
            <a:srgbClr val="FFFFFF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9"/>
        </a:buBlip>
        <a:defRPr sz="2400" b="0" i="0" kern="1200">
          <a:solidFill>
            <a:srgbClr val="FFFFFF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9"/>
        </a:buBlip>
        <a:defRPr sz="2000" b="0" i="0" kern="1200">
          <a:solidFill>
            <a:srgbClr val="FFFFFF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9"/>
        </a:buBlip>
        <a:defRPr sz="2000" b="0" i="0" kern="1200">
          <a:solidFill>
            <a:srgbClr val="FFFFFF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www.orac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CIS212 Lab Week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Syllabus, Virtual Machines </a:t>
            </a:r>
          </a:p>
          <a:p>
            <a:r>
              <a:rPr lang="en-US" dirty="0"/>
              <a:t>&amp; Unix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835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1E8E-74DB-7B47-A689-5BD37A20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Everyone should use the class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1AC8-A828-3C47-95F6-1D0425BB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Student submissions will be tested by the TA on the class VM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Different Unix builds can run and build code differently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600" b="1" dirty="0"/>
              <a:t>Recommendation: </a:t>
            </a:r>
            <a:r>
              <a:rPr lang="en-US" sz="1600" dirty="0"/>
              <a:t>Even if you develop on another Unix system (e.g., MacOS), verify your code on the class VM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0CB2C-DA09-B343-8053-19728474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35" y="3462993"/>
            <a:ext cx="4640729" cy="30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CIS212 Lab Week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Syllabus, Virtual Machines </a:t>
            </a:r>
          </a:p>
          <a:p>
            <a:r>
              <a:rPr lang="en-US" dirty="0"/>
              <a:t>&amp; </a:t>
            </a:r>
            <a:r>
              <a:rPr lang="en-US" b="1" dirty="0">
                <a:solidFill>
                  <a:srgbClr val="FFFF00"/>
                </a:solidFill>
              </a:rPr>
              <a:t>Unix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4920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94B9-1AF2-DE4D-BF30-F42F96C0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D110-D8B1-554B-9612-4F9DE567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Used to issue commands to the 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Terminals run a shell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600" b="1" dirty="0"/>
              <a:t>Shell</a:t>
            </a:r>
            <a:r>
              <a:rPr lang="en-US" sz="1600" dirty="0"/>
              <a:t> – Program that actually runs the commands and returns the output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600" b="1" dirty="0"/>
              <a:t>Question: </a:t>
            </a:r>
            <a:r>
              <a:rPr lang="en-US" sz="1600" dirty="0"/>
              <a:t>What are some common shells?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b="1" dirty="0"/>
              <a:t>Answer: </a:t>
            </a:r>
            <a:r>
              <a:rPr lang="en-US" sz="1800" dirty="0"/>
              <a:t>BASH, ZSH, DASH, CSH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What does a terminal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3CDBA-11D5-EF44-8895-208A2E1B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71" y="4211999"/>
            <a:ext cx="4011706" cy="28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594B-9F62-DE44-8E10-983F7503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Unix Commands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67D9-6FF0-574D-A6EF-F551B1EA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2" charset="0"/>
              </a:rPr>
              <a:t>cd</a:t>
            </a:r>
            <a:r>
              <a:rPr lang="en-US" dirty="0"/>
              <a:t> – </a:t>
            </a:r>
            <a:r>
              <a:rPr lang="en-US" u="sng" dirty="0"/>
              <a:t>C</a:t>
            </a:r>
            <a:r>
              <a:rPr lang="en-US" dirty="0"/>
              <a:t>hange </a:t>
            </a:r>
            <a:r>
              <a:rPr lang="en-US" u="sng" dirty="0"/>
              <a:t>d</a:t>
            </a:r>
            <a:r>
              <a:rPr lang="en-US" dirty="0"/>
              <a:t>irectory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2" charset="0"/>
              </a:rPr>
              <a:t>ls</a:t>
            </a:r>
            <a:r>
              <a:rPr lang="en-US" dirty="0"/>
              <a:t> – </a:t>
            </a:r>
            <a:r>
              <a:rPr lang="en-US" u="sng" dirty="0"/>
              <a:t>L</a:t>
            </a:r>
            <a:r>
              <a:rPr lang="en-US" dirty="0"/>
              <a:t>i</a:t>
            </a:r>
            <a:r>
              <a:rPr lang="en-US" u="sng" dirty="0"/>
              <a:t>s</a:t>
            </a:r>
            <a:r>
              <a:rPr lang="en-US" dirty="0"/>
              <a:t>t directory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</a:rPr>
              <a:t>mkdir</a:t>
            </a:r>
            <a:r>
              <a:rPr lang="en-US" dirty="0"/>
              <a:t> – </a:t>
            </a:r>
            <a:r>
              <a:rPr lang="en-US" u="sng" dirty="0"/>
              <a:t>M</a:t>
            </a:r>
            <a:r>
              <a:rPr lang="en-US" dirty="0"/>
              <a:t>a</a:t>
            </a:r>
            <a:r>
              <a:rPr lang="en-US" u="sng" dirty="0"/>
              <a:t>k</a:t>
            </a:r>
            <a:r>
              <a:rPr lang="en-US" dirty="0"/>
              <a:t>e a new </a:t>
            </a:r>
            <a:r>
              <a:rPr lang="en-US" u="sng" dirty="0"/>
              <a:t>dir</a:t>
            </a:r>
            <a:r>
              <a:rPr lang="en-US" dirty="0"/>
              <a:t>ectory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2" charset="0"/>
              </a:rPr>
              <a:t>touch</a:t>
            </a:r>
            <a:r>
              <a:rPr lang="en-US" dirty="0"/>
              <a:t> – Create empty file or update modified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1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F32E-8472-1844-8463-84FCC0A6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D824-A03A-3A4B-B9E4-E92CA3E8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sudo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&lt;Command&gt; </a:t>
            </a:r>
            <a:r>
              <a:rPr lang="en-US" dirty="0">
                <a:solidFill>
                  <a:srgbClr val="FFFF00"/>
                </a:solidFill>
                <a:latin typeface="Courier" pitchFamily="2" charset="0"/>
              </a:rPr>
              <a:t>[-Options]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Args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: Acronym for “super user do.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Needed on some OS for commands that require greater permissions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Command Name</a:t>
            </a:r>
            <a:r>
              <a:rPr lang="en-US" dirty="0"/>
              <a:t>: Unix command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Dash Options</a:t>
            </a:r>
            <a:r>
              <a:rPr lang="en-US" dirty="0"/>
              <a:t>: Optional modifiers to the command’s operation. 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Defined by the command itself.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Command Arguments: </a:t>
            </a:r>
            <a:r>
              <a:rPr lang="en-US" dirty="0"/>
              <a:t>Arguments (if any) to the command</a:t>
            </a:r>
          </a:p>
        </p:txBody>
      </p:sp>
    </p:spTree>
    <p:extLst>
      <p:ext uri="{BB962C8B-B14F-4D97-AF65-F5344CB8AC3E}">
        <p14:creationId xmlns:p14="http://schemas.microsoft.com/office/powerpoint/2010/main" val="334241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C1BF-87F6-0341-AFD4-C98E7E2E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Getting Unix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57F0-1645-4E49-A19C-4614794B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Use: </a:t>
            </a:r>
            <a:r>
              <a:rPr lang="en-US" sz="2400" dirty="0">
                <a:latin typeface="Courier" pitchFamily="2" charset="0"/>
              </a:rPr>
              <a:t>man &lt;Command&gt;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2400" b="1" dirty="0"/>
              <a:t>What command was used for the image below?</a:t>
            </a:r>
            <a:endParaRPr lang="en-US" sz="2400" dirty="0"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A1BED-225F-294A-ABAC-387D8B44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48" y="2985247"/>
            <a:ext cx="5441463" cy="38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C57F-B162-AD48-B001-8518D661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>
                <a:latin typeface="Courier" pitchFamily="2" charset="0"/>
              </a:rPr>
              <a:t>man</a:t>
            </a:r>
            <a:r>
              <a:rPr lang="en-US" dirty="0"/>
              <a:t> your Friend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3135F-8E89-E347-B9B9-E019E2DA8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360" y="1756393"/>
            <a:ext cx="5678826" cy="42499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62816D-CDFB-C44B-B722-2D9025E776C3}"/>
              </a:ext>
            </a:extLst>
          </p:cNvPr>
          <p:cNvSpPr txBox="1"/>
          <p:nvPr/>
        </p:nvSpPr>
        <p:spPr>
          <a:xfrm>
            <a:off x="690282" y="6131859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" pitchFamily="2" charset="0"/>
              </a:rPr>
              <a:t>Almost every command has a man</a:t>
            </a:r>
          </a:p>
        </p:txBody>
      </p:sp>
    </p:spTree>
    <p:extLst>
      <p:ext uri="{BB962C8B-B14F-4D97-AF65-F5344CB8AC3E}">
        <p14:creationId xmlns:p14="http://schemas.microsoft.com/office/powerpoint/2010/main" val="217585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A4B2-BF72-3945-B99D-66EB6764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 in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B573-E73C-2A4B-BB60-581F6D8B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" pitchFamily="2" charset="0"/>
              </a:rPr>
              <a:t>vi</a:t>
            </a:r>
            <a:r>
              <a:rPr lang="en-US" sz="2400" dirty="0"/>
              <a:t> &amp; </a:t>
            </a:r>
            <a:r>
              <a:rPr lang="en-US" sz="2400" dirty="0">
                <a:latin typeface="Courier" pitchFamily="2" charset="0"/>
              </a:rPr>
              <a:t>emacs</a:t>
            </a:r>
            <a:r>
              <a:rPr lang="en-US" sz="2400" dirty="0"/>
              <a:t> – Two common terminal-based text editors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Example file creation: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" pitchFamily="2" charset="0"/>
              </a:rPr>
              <a:t>touch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&lt;filename&gt;</a:t>
            </a:r>
            <a:r>
              <a:rPr lang="en-US" sz="2000" dirty="0"/>
              <a:t> – Create file named </a:t>
            </a:r>
            <a:r>
              <a:rPr lang="en-US" sz="2000" dirty="0">
                <a:solidFill>
                  <a:srgbClr val="FFFF00"/>
                </a:solidFill>
              </a:rPr>
              <a:t>&lt;filename&gt;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" pitchFamily="2" charset="0"/>
              </a:rPr>
              <a:t>vi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&lt;filename&gt;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– Open file </a:t>
            </a:r>
            <a:r>
              <a:rPr lang="en-US" sz="2000" dirty="0">
                <a:solidFill>
                  <a:srgbClr val="FFFF00"/>
                </a:solidFill>
              </a:rPr>
              <a:t>&lt;filename&gt;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Press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/>
              <a:t> – Begin editing </a:t>
            </a:r>
            <a:r>
              <a:rPr lang="en-US" sz="2000" dirty="0">
                <a:solidFill>
                  <a:srgbClr val="FFFF00"/>
                </a:solidFill>
              </a:rPr>
              <a:t>&lt;filename&gt;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Press </a:t>
            </a:r>
            <a:r>
              <a:rPr lang="en-US" sz="1600" dirty="0">
                <a:latin typeface="Courier" pitchFamily="2" charset="0"/>
              </a:rPr>
              <a:t>esc</a:t>
            </a:r>
            <a:r>
              <a:rPr lang="en-US" sz="1600" dirty="0"/>
              <a:t> – Stop editing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Type </a:t>
            </a:r>
            <a:r>
              <a:rPr lang="en-US" sz="2000" dirty="0">
                <a:latin typeface="Courier" pitchFamily="2" charset="0"/>
              </a:rPr>
              <a:t>:</a:t>
            </a:r>
            <a:r>
              <a:rPr lang="en-US" sz="2000" dirty="0" err="1">
                <a:latin typeface="Courier" pitchFamily="2" charset="0"/>
              </a:rPr>
              <a:t>wq</a:t>
            </a:r>
            <a:r>
              <a:rPr lang="en-US" sz="2000" dirty="0"/>
              <a:t> – Save file and exit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" pitchFamily="2" charset="0"/>
              </a:rPr>
              <a:t>wc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&lt;filename&gt;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– Print the word count of </a:t>
            </a:r>
            <a:r>
              <a:rPr lang="en-US" sz="2000" dirty="0">
                <a:solidFill>
                  <a:srgbClr val="FFFF00"/>
                </a:solidFill>
              </a:rPr>
              <a:t>&lt;filename&gt;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" pitchFamily="2" charset="0"/>
              </a:rPr>
              <a:t>rm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&lt;filename&gt;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– Delete file </a:t>
            </a:r>
            <a:r>
              <a:rPr lang="en-US" sz="2000" dirty="0">
                <a:solidFill>
                  <a:srgbClr val="FFFF00"/>
                </a:solidFill>
              </a:rPr>
              <a:t>&lt;filename&gt;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Everyone should follow </a:t>
            </a:r>
            <a:r>
              <a:rPr lang="en-US" sz="2400" dirty="0" err="1">
                <a:latin typeface="Courier" pitchFamily="2" charset="0"/>
              </a:rPr>
              <a:t>vimtutor</a:t>
            </a:r>
            <a:r>
              <a:rPr lang="en-US" sz="2400" dirty="0"/>
              <a:t> outside of this lab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90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A4B2-BF72-3945-B99D-66EB6764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 in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B573-E73C-2A4B-BB60-581F6D8B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" pitchFamily="2" charset="0"/>
              </a:rPr>
              <a:t>vi</a:t>
            </a:r>
            <a:r>
              <a:rPr lang="en-US" sz="2400" dirty="0"/>
              <a:t> &amp; </a:t>
            </a:r>
            <a:r>
              <a:rPr lang="en-US" sz="2400" dirty="0">
                <a:latin typeface="Courier" pitchFamily="2" charset="0"/>
              </a:rPr>
              <a:t>emacs</a:t>
            </a:r>
            <a:r>
              <a:rPr lang="en-US" sz="2400" dirty="0"/>
              <a:t> – Two common terminal-based text editors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Example file creation: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" pitchFamily="2" charset="0"/>
              </a:rPr>
              <a:t>touch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&lt;filename&gt;</a:t>
            </a:r>
            <a:r>
              <a:rPr lang="en-US" sz="2000" dirty="0"/>
              <a:t> – Create file named </a:t>
            </a:r>
            <a:r>
              <a:rPr lang="en-US" sz="2000" dirty="0">
                <a:solidFill>
                  <a:srgbClr val="FFFF00"/>
                </a:solidFill>
              </a:rPr>
              <a:t>&lt;filename&gt;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" pitchFamily="2" charset="0"/>
              </a:rPr>
              <a:t>vi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&lt;filename&gt;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– Open file </a:t>
            </a:r>
            <a:r>
              <a:rPr lang="en-US" sz="2000" dirty="0">
                <a:solidFill>
                  <a:srgbClr val="FFFF00"/>
                </a:solidFill>
              </a:rPr>
              <a:t>&lt;filename&gt;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Press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/>
              <a:t> – Begin editing </a:t>
            </a:r>
            <a:r>
              <a:rPr lang="en-US" sz="2000" dirty="0">
                <a:solidFill>
                  <a:srgbClr val="FFFF00"/>
                </a:solidFill>
              </a:rPr>
              <a:t>&lt;filename&gt;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Press </a:t>
            </a:r>
            <a:r>
              <a:rPr lang="en-US" sz="1600" dirty="0">
                <a:latin typeface="Courier" pitchFamily="2" charset="0"/>
              </a:rPr>
              <a:t>esc</a:t>
            </a:r>
            <a:r>
              <a:rPr lang="en-US" sz="1600" dirty="0"/>
              <a:t> – Stop editing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Type </a:t>
            </a:r>
            <a:r>
              <a:rPr lang="en-US" sz="2000" dirty="0">
                <a:latin typeface="Courier" pitchFamily="2" charset="0"/>
              </a:rPr>
              <a:t>:</a:t>
            </a:r>
            <a:r>
              <a:rPr lang="en-US" sz="2000" dirty="0" err="1">
                <a:latin typeface="Courier" pitchFamily="2" charset="0"/>
              </a:rPr>
              <a:t>wq</a:t>
            </a:r>
            <a:r>
              <a:rPr lang="en-US" sz="2000" dirty="0"/>
              <a:t> – Save file and exit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" pitchFamily="2" charset="0"/>
              </a:rPr>
              <a:t>wc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&lt;filename&gt;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– Print the word count of </a:t>
            </a:r>
            <a:r>
              <a:rPr lang="en-US" sz="2000" dirty="0">
                <a:solidFill>
                  <a:srgbClr val="FFFF00"/>
                </a:solidFill>
              </a:rPr>
              <a:t>&lt;filename&gt;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" pitchFamily="2" charset="0"/>
              </a:rPr>
              <a:t>rm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</a:rPr>
              <a:t>&lt;filename&gt;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– Delete file </a:t>
            </a:r>
            <a:r>
              <a:rPr lang="en-US" sz="2000" dirty="0">
                <a:solidFill>
                  <a:srgbClr val="FFFF00"/>
                </a:solidFill>
              </a:rPr>
              <a:t>&lt;filename&gt;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Everyone should follow </a:t>
            </a:r>
            <a:r>
              <a:rPr lang="en-US" sz="2400" dirty="0" err="1">
                <a:latin typeface="Courier" pitchFamily="2" charset="0"/>
              </a:rPr>
              <a:t>vimtutor</a:t>
            </a:r>
            <a:r>
              <a:rPr lang="en-US" sz="2400" dirty="0"/>
              <a:t> outside of this lab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9C969-4141-6F4D-8DDB-33EE58E7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94B9-1AF2-DE4D-BF30-F42F96C0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D110-D8B1-554B-9612-4F9DE567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029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Terminal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operation</a:t>
            </a:r>
            <a:r>
              <a:rPr lang="en-US" sz="2800" dirty="0"/>
              <a:t> to automatically install external tools and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Exact package manager varies by OS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 Google to find your OS’ package manager 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 any new system, always update the package manager first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Ensures remote sources are up to date</a:t>
            </a:r>
          </a:p>
        </p:txBody>
      </p:sp>
    </p:spTree>
    <p:extLst>
      <p:ext uri="{BB962C8B-B14F-4D97-AF65-F5344CB8AC3E}">
        <p14:creationId xmlns:p14="http://schemas.microsoft.com/office/powerpoint/2010/main" val="6915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CIS212 Lab Week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Lab Syllabus</a:t>
            </a:r>
            <a:r>
              <a:rPr lang="en-US" dirty="0"/>
              <a:t>, Virtual Machines, </a:t>
            </a:r>
          </a:p>
          <a:p>
            <a:r>
              <a:rPr lang="en-US" dirty="0"/>
              <a:t>&amp; Unix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2839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2340-A837-0646-BEBA-C0CC11C2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59D2-A24A-754C-8904-B5F6CE9D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58552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Unlike other Unix OS, no package manager is bundled with MacOS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Good Option: </a:t>
            </a:r>
            <a:r>
              <a:rPr lang="en-US" dirty="0"/>
              <a:t>Homebrew </a:t>
            </a:r>
          </a:p>
          <a:p>
            <a:pPr marL="120015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 Instructions: </a:t>
            </a:r>
            <a:r>
              <a:rPr lang="en-US" dirty="0">
                <a:hlinkClick r:id="rId2"/>
              </a:rPr>
              <a:t>https://brew.sh/</a:t>
            </a: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Updating Homebrew: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Courier" pitchFamily="2" charset="0"/>
              </a:rPr>
              <a:t>brew update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Installing a Package: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Courier" pitchFamily="2" charset="0"/>
              </a:rPr>
              <a:t>brew install git</a:t>
            </a:r>
          </a:p>
          <a:p>
            <a:pPr>
              <a:lnSpc>
                <a:spcPct val="120000"/>
              </a:lnSpc>
            </a:pPr>
            <a:endParaRPr lang="en-US" dirty="0">
              <a:latin typeface="Helvetica" pitchFamily="2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Helvetica" pitchFamily="2" charset="0"/>
              </a:rPr>
              <a:t>In the lab, you will need to determine the package manager for the VM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Helvetica" pitchFamily="2" charset="0"/>
              </a:rPr>
              <a:t>Hint: </a:t>
            </a:r>
            <a:r>
              <a:rPr lang="en-US" dirty="0">
                <a:latin typeface="Helvetica" pitchFamily="2" charset="0"/>
              </a:rPr>
              <a:t>You will need to use </a:t>
            </a:r>
            <a:r>
              <a:rPr lang="en-US" dirty="0" err="1">
                <a:latin typeface="Courier" pitchFamily="2" charset="0"/>
              </a:rPr>
              <a:t>sudo</a:t>
            </a:r>
            <a:r>
              <a:rPr lang="en-US" dirty="0">
                <a:latin typeface="Helvetica" pitchFamily="2" charset="0"/>
              </a:rPr>
              <a:t> with the package manager command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32D8-5A93-5F42-91A2-1899A865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Zip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8E86-F71B-3D43-8EE4-7FE86C4AB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8108"/>
            <a:ext cx="8229600" cy="42926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Why is this important?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Most homework submissions must be in a zip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Zipping Individual Files</a:t>
            </a:r>
          </a:p>
          <a:p>
            <a:pPr algn="ctr"/>
            <a:r>
              <a:rPr lang="en-US" dirty="0">
                <a:latin typeface="Courier" pitchFamily="2" charset="0"/>
              </a:rPr>
              <a:t>zip &lt;</a:t>
            </a:r>
            <a:r>
              <a:rPr lang="en-US" dirty="0" err="1">
                <a:latin typeface="Courier" pitchFamily="2" charset="0"/>
              </a:rPr>
              <a:t>ZipName</a:t>
            </a:r>
            <a:r>
              <a:rPr lang="en-US" dirty="0">
                <a:latin typeface="Courier" pitchFamily="2" charset="0"/>
              </a:rPr>
              <a:t>&gt;.zip file1 file2 …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Zipping Directories</a:t>
            </a:r>
          </a:p>
          <a:p>
            <a:pPr algn="ctr"/>
            <a:r>
              <a:rPr lang="en-US" dirty="0">
                <a:latin typeface="Courier" pitchFamily="2" charset="0"/>
              </a:rPr>
              <a:t>zip –r &lt;</a:t>
            </a:r>
            <a:r>
              <a:rPr lang="en-US" dirty="0" err="1">
                <a:latin typeface="Courier" pitchFamily="2" charset="0"/>
              </a:rPr>
              <a:t>ZipName</a:t>
            </a:r>
            <a:r>
              <a:rPr lang="en-US" dirty="0">
                <a:latin typeface="Courier" pitchFamily="2" charset="0"/>
              </a:rPr>
              <a:t>&gt;.zip directory1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839F-F596-1D45-BA5E-F1882C72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Tarballs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74FF-68A0-F141-85E4-C4295697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06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Alternate compression format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Common File Format: </a:t>
            </a:r>
            <a:r>
              <a:rPr lang="en-US" dirty="0">
                <a:latin typeface="Courier" pitchFamily="2" charset="0"/>
              </a:rPr>
              <a:t>*.</a:t>
            </a:r>
            <a:r>
              <a:rPr lang="en-US" dirty="0" err="1">
                <a:latin typeface="Courier" pitchFamily="2" charset="0"/>
              </a:rPr>
              <a:t>tar.gz</a:t>
            </a:r>
            <a:endParaRPr lang="en-US" dirty="0">
              <a:latin typeface="Courier" pitchFamily="2" charset="0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Combines </a:t>
            </a:r>
            <a:r>
              <a:rPr lang="en-US" dirty="0" err="1"/>
              <a:t>tarball</a:t>
            </a:r>
            <a:r>
              <a:rPr lang="en-US" dirty="0"/>
              <a:t> with </a:t>
            </a:r>
            <a:r>
              <a:rPr lang="en-US" dirty="0" err="1"/>
              <a:t>gzip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" pitchFamily="2" charset="0"/>
              </a:rPr>
              <a:t>tar</a:t>
            </a:r>
            <a:r>
              <a:rPr lang="en-US" dirty="0"/>
              <a:t> - Single UNIX command to compress and decompress </a:t>
            </a:r>
            <a:r>
              <a:rPr lang="en-US" dirty="0" err="1"/>
              <a:t>tarball</a:t>
            </a:r>
            <a:endParaRPr lang="en-US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b="1" dirty="0"/>
              <a:t>Question: </a:t>
            </a:r>
            <a:r>
              <a:rPr lang="en-US" dirty="0"/>
              <a:t>How does the shell determine whether to compress or decompress?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b="1" dirty="0"/>
              <a:t>Answer: </a:t>
            </a:r>
            <a:r>
              <a:rPr lang="en-US" dirty="0"/>
              <a:t>The dash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3BC0E-D430-1F4D-B3A7-904979617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the Exercise…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437505-31FD-6444-ACFC-F07F8641D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00"/>
                </a:solidFill>
              </a:rPr>
              <a:t>Heads Up: </a:t>
            </a:r>
            <a:r>
              <a:rPr lang="en-US" dirty="0"/>
              <a:t>You will need to use Google and </a:t>
            </a:r>
            <a:r>
              <a:rPr lang="en-US" dirty="0">
                <a:latin typeface="Courier" pitchFamily="2" charset="0"/>
              </a:rPr>
              <a:t>man</a:t>
            </a:r>
            <a:r>
              <a:rPr lang="en-US" dirty="0"/>
              <a:t> to find the answer to some of the lab exercises</a:t>
            </a:r>
          </a:p>
        </p:txBody>
      </p:sp>
    </p:spTree>
    <p:extLst>
      <p:ext uri="{BB962C8B-B14F-4D97-AF65-F5344CB8AC3E}">
        <p14:creationId xmlns:p14="http://schemas.microsoft.com/office/powerpoint/2010/main" val="295870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0E5-FB43-CE46-8F2E-8B4EA8B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CFC8-5AC0-4041-AB38-783E1337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syllabus is available on Canvas.</a:t>
            </a:r>
          </a:p>
          <a:p>
            <a:endParaRPr lang="en-US" dirty="0"/>
          </a:p>
          <a:p>
            <a:r>
              <a:rPr lang="en-US" dirty="0"/>
              <a:t>Brief review of lab policies and procedures.</a:t>
            </a:r>
          </a:p>
        </p:txBody>
      </p:sp>
    </p:spTree>
    <p:extLst>
      <p:ext uri="{BB962C8B-B14F-4D97-AF65-F5344CB8AC3E}">
        <p14:creationId xmlns:p14="http://schemas.microsoft.com/office/powerpoint/2010/main" val="247595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CIS212 Lab Week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Syllabus, </a:t>
            </a:r>
            <a:r>
              <a:rPr lang="en-US" b="1" dirty="0">
                <a:solidFill>
                  <a:srgbClr val="FFFF00"/>
                </a:solidFill>
              </a:rPr>
              <a:t>Virtual Machines </a:t>
            </a:r>
          </a:p>
          <a:p>
            <a:r>
              <a:rPr lang="en-US" dirty="0"/>
              <a:t>&amp; Unix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30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32D8-5A93-5F42-91A2-1899A865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8E86-F71B-3D43-8EE4-7FE86C4A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Quick Poll: </a:t>
            </a:r>
            <a:r>
              <a:rPr lang="en-US" dirty="0"/>
              <a:t>Who has used a virtual machine or virtualization?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Trick Question: </a:t>
            </a:r>
            <a:r>
              <a:rPr lang="en-US" dirty="0"/>
              <a:t>You all have even if you did not know it. The cloud and most of the internet relies on virtualization.</a:t>
            </a:r>
          </a:p>
        </p:txBody>
      </p:sp>
    </p:spTree>
    <p:extLst>
      <p:ext uri="{BB962C8B-B14F-4D97-AF65-F5344CB8AC3E}">
        <p14:creationId xmlns:p14="http://schemas.microsoft.com/office/powerpoint/2010/main" val="42709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32D8-5A93-5F42-91A2-1899A865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Model of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8E86-F71B-3D43-8EE4-7FE86C4AB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600200"/>
            <a:ext cx="8749553" cy="452269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Basic Idea: </a:t>
            </a:r>
            <a:r>
              <a:rPr lang="en-US" dirty="0"/>
              <a:t>Running a computer inside another computer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We need to go deeper…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31C9F-5DC1-3448-85F6-F5833E14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22" y="2440643"/>
            <a:ext cx="4123765" cy="30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32D8-5A93-5F42-91A2-1899A865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8E86-F71B-3D43-8EE4-7FE86C4AB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37929" cy="438822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Virtual Machine: </a:t>
            </a:r>
            <a:r>
              <a:rPr lang="en-US" sz="2400" dirty="0"/>
              <a:t>The inner computer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Inception Equivalent: “</a:t>
            </a:r>
            <a:r>
              <a:rPr lang="en-US" sz="2000" i="1" dirty="0"/>
              <a:t>The dream inside the dream”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Hypervisor</a:t>
            </a:r>
            <a:r>
              <a:rPr lang="en-US" sz="2400" dirty="0"/>
              <a:t> – Computer software and/or hardware that creates and runs virtual machines (i.e., the inception computer)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VirtualBox</a:t>
            </a:r>
            <a:r>
              <a:rPr lang="en-US" sz="2400" dirty="0"/>
              <a:t> – Free hypervisor software developed by </a:t>
            </a:r>
            <a:r>
              <a:rPr lang="en-US" sz="2400" dirty="0">
                <a:hlinkClick r:id="rId2"/>
              </a:rPr>
              <a:t>Oracle</a:t>
            </a:r>
            <a:endParaRPr lang="en-US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Download: </a:t>
            </a:r>
            <a:r>
              <a:rPr lang="en-US" sz="2000" dirty="0">
                <a:hlinkClick r:id="rId3"/>
              </a:rPr>
              <a:t>https://www.virtualbox.org/wiki/Downloads</a:t>
            </a:r>
            <a:r>
              <a:rPr lang="en-US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3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8F76-659B-5F4A-AF85-5F9974F3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BB4B-D53A-9846-B5E3-E1EDAA2C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292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Two Options: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Create a VM from scratch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Using a VM Image </a:t>
            </a:r>
            <a:r>
              <a:rPr lang="en-US" sz="2000" dirty="0">
                <a:solidFill>
                  <a:srgbClr val="FFFF00"/>
                </a:solidFill>
              </a:rPr>
              <a:t>(what we will do in this class)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*.</a:t>
            </a:r>
            <a:r>
              <a:rPr lang="en-US" sz="2400" b="1" dirty="0" err="1"/>
              <a:t>vmdk</a:t>
            </a:r>
            <a:r>
              <a:rPr lang="en-US" sz="2400" b="1" dirty="0"/>
              <a:t> </a:t>
            </a:r>
            <a:r>
              <a:rPr lang="en-US" sz="2400" dirty="0"/>
              <a:t>- Virtual Machine Disk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Mental Model: </a:t>
            </a:r>
            <a:r>
              <a:rPr lang="en-US" sz="2000" dirty="0"/>
              <a:t>“A software hard disk”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D41F9-4F7F-B847-A596-E8C50D11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82" y="4081457"/>
            <a:ext cx="4609353" cy="271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9666-1915-AF4B-84D1-B536E9C4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to Create a </a:t>
            </a:r>
            <a:r>
              <a:rPr lang="en-US"/>
              <a:t>VM using </a:t>
            </a:r>
            <a:r>
              <a:rPr lang="en-US" dirty="0"/>
              <a:t>VirtualBox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8263-289D-494E-BCEF-C40297B7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8790"/>
            <a:ext cx="8229600" cy="429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spcBef>
                <a:spcPts val="72"/>
              </a:spcBef>
              <a:spcAft>
                <a:spcPts val="1800"/>
              </a:spcAft>
              <a:buAutoNum type="arabicPeriod"/>
            </a:pPr>
            <a:r>
              <a:rPr lang="en-US" sz="2800" dirty="0"/>
              <a:t>Click “New” to create the VM</a:t>
            </a:r>
          </a:p>
          <a:p>
            <a:pPr marL="514350" indent="-514350">
              <a:spcBef>
                <a:spcPts val="72"/>
              </a:spcBef>
              <a:spcAft>
                <a:spcPts val="1800"/>
              </a:spcAft>
              <a:buAutoNum type="arabicPeriod"/>
            </a:pPr>
            <a:r>
              <a:rPr lang="en-US" sz="2800" dirty="0"/>
              <a:t>Give the VM a name</a:t>
            </a:r>
          </a:p>
          <a:p>
            <a:pPr marL="514350" indent="-514350">
              <a:spcBef>
                <a:spcPts val="72"/>
              </a:spcBef>
              <a:spcAft>
                <a:spcPts val="1800"/>
              </a:spcAft>
              <a:buAutoNum type="arabicPeriod"/>
            </a:pPr>
            <a:r>
              <a:rPr lang="en-US" sz="2800" dirty="0"/>
              <a:t>Select the OS (</a:t>
            </a:r>
            <a:r>
              <a:rPr lang="en-US" sz="2800" dirty="0">
                <a:solidFill>
                  <a:srgbClr val="FFFF00"/>
                </a:solidFill>
              </a:rPr>
              <a:t>What should this be?</a:t>
            </a:r>
            <a:r>
              <a:rPr lang="en-US" sz="2800" dirty="0"/>
              <a:t>)</a:t>
            </a:r>
          </a:p>
          <a:p>
            <a:pPr marL="514350" indent="-514350">
              <a:spcBef>
                <a:spcPts val="72"/>
              </a:spcBef>
              <a:spcAft>
                <a:spcPts val="1800"/>
              </a:spcAft>
              <a:buAutoNum type="arabicPeriod"/>
            </a:pPr>
            <a:r>
              <a:rPr lang="en-US" sz="2800" dirty="0"/>
              <a:t>Allocate the VM’s RAM (</a:t>
            </a:r>
            <a:r>
              <a:rPr lang="en-US" sz="2800" dirty="0">
                <a:solidFill>
                  <a:srgbClr val="FFFF00"/>
                </a:solidFill>
              </a:rPr>
              <a:t>How do you determine the right amount?</a:t>
            </a:r>
            <a:r>
              <a:rPr lang="en-US" sz="2800" dirty="0"/>
              <a:t>)</a:t>
            </a:r>
          </a:p>
          <a:p>
            <a:pPr marL="514350" indent="-514350">
              <a:spcBef>
                <a:spcPts val="72"/>
              </a:spcBef>
              <a:spcAft>
                <a:spcPts val="1800"/>
              </a:spcAft>
              <a:buAutoNum type="arabicPeriod"/>
            </a:pPr>
            <a:r>
              <a:rPr lang="en-US" sz="2800" dirty="0"/>
              <a:t>Select your existing VMDK file</a:t>
            </a:r>
          </a:p>
          <a:p>
            <a:pPr marL="514350" indent="-514350">
              <a:spcBef>
                <a:spcPts val="72"/>
              </a:spcBef>
              <a:spcAft>
                <a:spcPts val="1800"/>
              </a:spcAft>
              <a:buAutoNum type="arabicPeriod"/>
            </a:pPr>
            <a:endParaRPr lang="en-US" sz="2800" dirty="0"/>
          </a:p>
          <a:p>
            <a:pPr>
              <a:spcBef>
                <a:spcPts val="72"/>
              </a:spcBef>
              <a:spcAft>
                <a:spcPts val="1800"/>
              </a:spcAft>
            </a:pPr>
            <a:r>
              <a:rPr lang="en-US" sz="2800" dirty="0"/>
              <a:t>Note: VM password is “me”</a:t>
            </a:r>
          </a:p>
        </p:txBody>
      </p:sp>
    </p:spTree>
    <p:extLst>
      <p:ext uri="{BB962C8B-B14F-4D97-AF65-F5344CB8AC3E}">
        <p14:creationId xmlns:p14="http://schemas.microsoft.com/office/powerpoint/2010/main" val="183397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eo-green-Kievit">
  <a:themeElements>
    <a:clrScheme name="UO Brand">
      <a:dk1>
        <a:srgbClr val="007935"/>
      </a:dk1>
      <a:lt1>
        <a:sysClr val="window" lastClr="FFFFFF"/>
      </a:lt1>
      <a:dk2>
        <a:srgbClr val="54565B"/>
      </a:dk2>
      <a:lt2>
        <a:srgbClr val="FEE123"/>
      </a:lt2>
      <a:accent1>
        <a:srgbClr val="124734"/>
      </a:accent1>
      <a:accent2>
        <a:srgbClr val="A8A8AA"/>
      </a:accent2>
      <a:accent3>
        <a:srgbClr val="E1D200"/>
      </a:accent3>
      <a:accent4>
        <a:srgbClr val="62A70F"/>
      </a:accent4>
      <a:accent5>
        <a:srgbClr val="000000"/>
      </a:accent5>
      <a:accent6>
        <a:srgbClr val="683025"/>
      </a:accent6>
      <a:hlink>
        <a:srgbClr val="00AEEF"/>
      </a:hlink>
      <a:folHlink>
        <a:srgbClr val="EC00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Geo-green-Kievit</Template>
  <TotalTime>270</TotalTime>
  <Words>912</Words>
  <Application>Microsoft Macintosh PowerPoint</Application>
  <PresentationFormat>On-screen Show (4:3)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</vt:lpstr>
      <vt:lpstr>Helvetica</vt:lpstr>
      <vt:lpstr>Geo-green-Kievit</vt:lpstr>
      <vt:lpstr>CIS212 Lab Week #1</vt:lpstr>
      <vt:lpstr>CIS212 Lab Week #1</vt:lpstr>
      <vt:lpstr>Lab Syllabus</vt:lpstr>
      <vt:lpstr>CIS212 Lab Week #1</vt:lpstr>
      <vt:lpstr>Virtualization Introduction</vt:lpstr>
      <vt:lpstr>Mental Model of Virtualization</vt:lpstr>
      <vt:lpstr>Key Terminology</vt:lpstr>
      <vt:lpstr>Creating the VM</vt:lpstr>
      <vt:lpstr>Procedure to Create a VM using VirtualBox</vt:lpstr>
      <vt:lpstr>Everyone should use the class VM</vt:lpstr>
      <vt:lpstr>CIS212 Lab Week #1</vt:lpstr>
      <vt:lpstr>Terminal</vt:lpstr>
      <vt:lpstr>Basic Unix Commands Review</vt:lpstr>
      <vt:lpstr>Unix Command Structure</vt:lpstr>
      <vt:lpstr>Getting Unix Documentation</vt:lpstr>
      <vt:lpstr>Make man your Friend</vt:lpstr>
      <vt:lpstr>Text Editors in the Terminal</vt:lpstr>
      <vt:lpstr>Text Editors in the Terminal</vt:lpstr>
      <vt:lpstr>Package Manager</vt:lpstr>
      <vt:lpstr>MacOS Package Manager</vt:lpstr>
      <vt:lpstr>Creating a Zip File</vt:lpstr>
      <vt:lpstr>Tarballs</vt:lpstr>
      <vt:lpstr>Start the Exercise…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CIS212 Lab Week #1</dc:title>
  <dc:creator>Zayd Hammoudeh</dc:creator>
  <cp:lastModifiedBy>Priya Kudva</cp:lastModifiedBy>
  <cp:revision>54</cp:revision>
  <dcterms:created xsi:type="dcterms:W3CDTF">2018-09-21T03:08:22Z</dcterms:created>
  <dcterms:modified xsi:type="dcterms:W3CDTF">2018-09-25T22:43:46Z</dcterms:modified>
</cp:coreProperties>
</file>