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2" r:id="rId2"/>
    <p:sldId id="303" r:id="rId3"/>
    <p:sldId id="272" r:id="rId4"/>
    <p:sldId id="304" r:id="rId5"/>
    <p:sldId id="305" r:id="rId6"/>
    <p:sldId id="306" r:id="rId7"/>
    <p:sldId id="310" r:id="rId8"/>
    <p:sldId id="313" r:id="rId9"/>
    <p:sldId id="322" r:id="rId10"/>
    <p:sldId id="316" r:id="rId11"/>
    <p:sldId id="317" r:id="rId12"/>
    <p:sldId id="319" r:id="rId13"/>
    <p:sldId id="320" r:id="rId14"/>
    <p:sldId id="321" r:id="rId15"/>
    <p:sldId id="318" r:id="rId16"/>
    <p:sldId id="323" r:id="rId17"/>
    <p:sldId id="324" r:id="rId18"/>
    <p:sldId id="314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41163C-F5EE-484C-B76B-B16480A6A6C4}">
          <p14:sldIdLst>
            <p14:sldId id="262"/>
          </p14:sldIdLst>
        </p14:section>
        <p14:section name="Error Codes" id="{0A381E51-36FC-034F-A096-190EE2DBFA38}">
          <p14:sldIdLst>
            <p14:sldId id="303"/>
            <p14:sldId id="272"/>
            <p14:sldId id="304"/>
            <p14:sldId id="305"/>
            <p14:sldId id="306"/>
          </p14:sldIdLst>
        </p14:section>
        <p14:section name="Data Types" id="{3F9E85CF-64F4-194D-BC85-0C79DBFA51C6}">
          <p14:sldIdLst>
            <p14:sldId id="310"/>
          </p14:sldIdLst>
        </p14:section>
        <p14:section name="Conditionals" id="{B89B7CDD-36A0-2444-9B94-83ACD8BA0DAA}">
          <p14:sldIdLst>
            <p14:sldId id="313"/>
            <p14:sldId id="322"/>
            <p14:sldId id="316"/>
            <p14:sldId id="317"/>
            <p14:sldId id="319"/>
            <p14:sldId id="320"/>
            <p14:sldId id="321"/>
            <p14:sldId id="318"/>
            <p14:sldId id="323"/>
            <p14:sldId id="324"/>
            <p14:sldId id="314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4" autoAdjust="0"/>
    <p:restoredTop sz="94694" autoAdjust="0"/>
  </p:normalViewPr>
  <p:slideViewPr>
    <p:cSldViewPr snapToGrid="0" snapToObjects="1">
      <p:cViewPr varScale="1">
        <p:scale>
          <a:sx n="120" d="100"/>
          <a:sy n="120" d="100"/>
        </p:scale>
        <p:origin x="12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43A92-61AB-9042-B67F-4F9BC53494CB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F6FC-D9F4-A448-A571-0190E901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6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0F6FC-D9F4-A448-A571-0190E901FD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9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0F6FC-D9F4-A448-A571-0190E901FD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53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F6FC-D9F4-A448-A571-0190E901FD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6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85833"/>
            <a:ext cx="7772400" cy="1470025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slide subtitle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85800" y="3368360"/>
            <a:ext cx="4563533" cy="0"/>
          </a:xfrm>
          <a:prstGeom prst="line">
            <a:avLst/>
          </a:prstGeom>
          <a:ln w="19050" cmpd="sng">
            <a:solidFill>
              <a:schemeClr val="bg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OSignature-107-WHT-4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3650" y="6052278"/>
            <a:ext cx="2743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1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92600"/>
          </a:xfrm>
        </p:spPr>
        <p:txBody>
          <a:bodyPr/>
          <a:lstStyle>
            <a:lvl1pPr marL="0" indent="0">
              <a:buFontTx/>
              <a:buNone/>
              <a:defRPr b="0" i="0">
                <a:latin typeface="Helvetica"/>
                <a:cs typeface="Helvetica"/>
              </a:defRPr>
            </a:lvl1pPr>
            <a:lvl2pPr>
              <a:defRPr b="0" i="0">
                <a:latin typeface="Helvetica"/>
                <a:cs typeface="Helvetica"/>
              </a:defRPr>
            </a:lvl2pPr>
            <a:lvl3pPr>
              <a:defRPr b="0" i="0">
                <a:latin typeface="Helvetica"/>
                <a:cs typeface="Helvetica"/>
              </a:defRPr>
            </a:lvl3pPr>
            <a:lvl4pPr>
              <a:defRPr b="0" i="0">
                <a:latin typeface="Helvetica"/>
                <a:cs typeface="Helvetica"/>
              </a:defRPr>
            </a:lvl4pPr>
            <a:lvl5pPr>
              <a:defRPr b="0" i="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UO-Logo-1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8320" y="6024880"/>
            <a:ext cx="698500" cy="571500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1526342"/>
            <a:ext cx="4563533" cy="0"/>
          </a:xfrm>
          <a:prstGeom prst="line">
            <a:avLst/>
          </a:prstGeom>
          <a:ln w="19050" cmpd="sng">
            <a:solidFill>
              <a:schemeClr val="bg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221480"/>
          </a:xfrm>
        </p:spPr>
        <p:txBody>
          <a:bodyPr/>
          <a:lstStyle>
            <a:lvl1pPr>
              <a:defRPr sz="2800" b="0" i="0">
                <a:latin typeface="Helvetica"/>
                <a:cs typeface="Helvetica"/>
              </a:defRPr>
            </a:lvl1pPr>
            <a:lvl2pPr>
              <a:defRPr sz="24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21481"/>
          </a:xfr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Helvetica"/>
                <a:cs typeface="Helvetica"/>
              </a:defRPr>
            </a:lvl1pPr>
            <a:lvl2pPr>
              <a:defRPr sz="2400">
                <a:solidFill>
                  <a:schemeClr val="bg1"/>
                </a:solidFill>
                <a:latin typeface="Helvetica"/>
                <a:cs typeface="Helvetica"/>
              </a:defRPr>
            </a:lvl2pPr>
            <a:lvl3pPr>
              <a:defRPr sz="2000">
                <a:solidFill>
                  <a:schemeClr val="bg1"/>
                </a:solidFill>
                <a:latin typeface="Helvetica"/>
                <a:cs typeface="Helvetica"/>
              </a:defRPr>
            </a:lvl3pPr>
            <a:lvl4pPr>
              <a:defRPr sz="1800">
                <a:solidFill>
                  <a:schemeClr val="bg1"/>
                </a:solidFill>
                <a:latin typeface="Helvetica"/>
                <a:cs typeface="Helvetica"/>
              </a:defRPr>
            </a:lvl4pPr>
            <a:lvl5pPr>
              <a:defRPr sz="1800">
                <a:solidFill>
                  <a:schemeClr val="bg1"/>
                </a:solidFill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17638"/>
            <a:ext cx="4563533" cy="0"/>
          </a:xfrm>
          <a:prstGeom prst="line">
            <a:avLst/>
          </a:prstGeom>
          <a:ln w="19050" cmpd="sng">
            <a:solidFill>
              <a:schemeClr val="bg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UO-Logo-1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8320" y="6022340"/>
            <a:ext cx="698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0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17638"/>
            <a:ext cx="4563533" cy="0"/>
          </a:xfrm>
          <a:prstGeom prst="line">
            <a:avLst/>
          </a:prstGeom>
          <a:ln w="19050" cmpd="sng">
            <a:solidFill>
              <a:schemeClr val="bg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UO-Logo-1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8320" y="6022340"/>
            <a:ext cx="698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0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mesh.png"/>
          <p:cNvPicPr>
            <a:picLocks noChangeAspect="1"/>
          </p:cNvPicPr>
          <p:nvPr userDrawn="1"/>
        </p:nvPicPr>
        <p:blipFill rotWithShape="1">
          <a:blip r:embed="rId6" cstate="email">
            <a:alphaModFix amt="4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25518"/>
            <a:ext cx="9144000" cy="25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800" b="0" i="0" kern="1200">
          <a:solidFill>
            <a:srgbClr val="FFFFFF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SzPct val="100000"/>
        <a:buFontTx/>
        <a:buBlip>
          <a:blip r:embed="rId7"/>
        </a:buBlip>
        <a:defRPr sz="3200" b="0" i="0" kern="1200">
          <a:solidFill>
            <a:srgbClr val="FFFFFF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ClrTx/>
        <a:buSzPct val="100000"/>
        <a:buFontTx/>
        <a:buBlip>
          <a:blip r:embed="rId7"/>
        </a:buBlip>
        <a:defRPr sz="2800" b="0" i="0" kern="1200">
          <a:solidFill>
            <a:srgbClr val="FFFFFF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ClrTx/>
        <a:buSzPct val="100000"/>
        <a:buFontTx/>
        <a:buBlip>
          <a:blip r:embed="rId7"/>
        </a:buBlip>
        <a:defRPr sz="2400" b="0" i="0" kern="1200">
          <a:solidFill>
            <a:srgbClr val="FFFFFF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ClrTx/>
        <a:buSzPct val="100000"/>
        <a:buFontTx/>
        <a:buBlip>
          <a:blip r:embed="rId7"/>
        </a:buBlip>
        <a:defRPr sz="2000" b="0" i="0" kern="1200">
          <a:solidFill>
            <a:srgbClr val="FFFFFF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ClrTx/>
        <a:buSzPct val="100000"/>
        <a:buFontTx/>
        <a:buBlip>
          <a:blip r:embed="rId7"/>
        </a:buBlip>
        <a:defRPr sz="2000" b="0" i="0" kern="1200">
          <a:solidFill>
            <a:srgbClr val="FFFFFF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CIS212 Lab Week #3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976872" cy="1752600"/>
          </a:xfrm>
        </p:spPr>
        <p:txBody>
          <a:bodyPr>
            <a:normAutofit/>
          </a:bodyPr>
          <a:lstStyle/>
          <a:p>
            <a:r>
              <a:rPr lang="en-US" sz="3600" dirty="0"/>
              <a:t>Debugging – Exit Status Codes &amp; GDB</a:t>
            </a:r>
          </a:p>
        </p:txBody>
      </p:sp>
    </p:spTree>
    <p:extLst>
      <p:ext uri="{BB962C8B-B14F-4D97-AF65-F5344CB8AC3E}">
        <p14:creationId xmlns:p14="http://schemas.microsoft.com/office/powerpoint/2010/main" val="2238355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D0E5-FB43-CE46-8F2E-8B4EA8B8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Quick 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CFC8-5AC0-4041-AB38-783E13375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584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Question: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Who has used a debugger before?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Most modern programming languages have debug capability.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Two primary forms of debugger: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GUI-based, e.g., built into IDE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Terminal Based, e.g., GDB</a:t>
            </a:r>
          </a:p>
        </p:txBody>
      </p:sp>
    </p:spTree>
    <p:extLst>
      <p:ext uri="{BB962C8B-B14F-4D97-AF65-F5344CB8AC3E}">
        <p14:creationId xmlns:p14="http://schemas.microsoft.com/office/powerpoint/2010/main" val="405902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D0E5-FB43-CE46-8F2E-8B4EA8B8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Features of a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CFC8-5AC0-4041-AB38-783E13375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584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Monitor (and change!) the state of a program </a:t>
            </a:r>
            <a:r>
              <a:rPr lang="en-US" i="1" dirty="0">
                <a:solidFill>
                  <a:srgbClr val="FFFF00"/>
                </a:solidFill>
                <a:latin typeface="+mn-lt"/>
              </a:rPr>
              <a:t>while its running</a:t>
            </a:r>
            <a:endParaRPr lang="en-US" dirty="0">
              <a:solidFill>
                <a:srgbClr val="FFFF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Step through code line by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Insert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breakpoints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User specified points in the code where the program pause its execution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Can be conditional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Check the state/value of a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Generate a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backtrace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Set of all function calls that lead to the failure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Modify the state of your program, including variable values</a:t>
            </a:r>
          </a:p>
        </p:txBody>
      </p:sp>
    </p:spTree>
    <p:extLst>
      <p:ext uri="{BB962C8B-B14F-4D97-AF65-F5344CB8AC3E}">
        <p14:creationId xmlns:p14="http://schemas.microsoft.com/office/powerpoint/2010/main" val="38033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D0E5-FB43-CE46-8F2E-8B4EA8B8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What is GDB?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CFC8-5AC0-4041-AB38-783E13375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584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GDB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– The GNU Project Debugger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A command line-based debugging tool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Behaves like a normal interpreter</a:t>
            </a:r>
          </a:p>
          <a:p>
            <a:pPr lvl="1" indent="0">
              <a:buNone/>
            </a:pP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Supports many languages including C/C++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Cross platform for Mac, PC, Unix, Linux even in your browser</a:t>
            </a:r>
          </a:p>
        </p:txBody>
      </p:sp>
    </p:spTree>
    <p:extLst>
      <p:ext uri="{BB962C8B-B14F-4D97-AF65-F5344CB8AC3E}">
        <p14:creationId xmlns:p14="http://schemas.microsoft.com/office/powerpoint/2010/main" val="162518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62FB-2D50-5B4F-B03D-0D0195FD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GDB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066C6-DF5A-1846-B445-F9210F22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GDB (from the shell)</a:t>
            </a:r>
          </a:p>
          <a:p>
            <a:pPr algn="ctr"/>
            <a:r>
              <a:rPr lang="en-US" dirty="0" err="1">
                <a:latin typeface="Courier" pitchFamily="2" charset="0"/>
              </a:rPr>
              <a:t>gdb</a:t>
            </a:r>
            <a:endParaRPr lang="en-US" dirty="0">
              <a:latin typeface="Courier" pitchFamily="2" charset="0"/>
            </a:endParaRPr>
          </a:p>
          <a:p>
            <a:pPr algn="ctr"/>
            <a:endParaRPr lang="en-US" dirty="0">
              <a:latin typeface="Courier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Closing GDB</a:t>
            </a:r>
          </a:p>
          <a:p>
            <a:pPr algn="ctr"/>
            <a:r>
              <a:rPr lang="en-US" dirty="0">
                <a:latin typeface="Courier" pitchFamily="2" charset="0"/>
              </a:rPr>
              <a:t>quit</a:t>
            </a:r>
            <a:r>
              <a:rPr lang="en-US" dirty="0"/>
              <a:t> or </a:t>
            </a:r>
            <a:r>
              <a:rPr lang="en-US" dirty="0">
                <a:latin typeface="Courier" pitchFamily="2" charset="0"/>
              </a:rPr>
              <a:t>q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 the file to debug</a:t>
            </a:r>
          </a:p>
          <a:p>
            <a:pPr algn="ctr"/>
            <a:r>
              <a:rPr lang="en-US" dirty="0">
                <a:latin typeface="Courier" pitchFamily="2" charset="0"/>
              </a:rPr>
              <a:t>file &lt;</a:t>
            </a:r>
            <a:r>
              <a:rPr lang="en-US" dirty="0" err="1">
                <a:latin typeface="Courier" pitchFamily="2" charset="0"/>
              </a:rPr>
              <a:t>CompiledBin</a:t>
            </a:r>
            <a:r>
              <a:rPr lang="en-US" dirty="0">
                <a:latin typeface="Courier" pitchFamily="2" charset="0"/>
              </a:rPr>
              <a:t>&gt;.out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18A1-1E2B-0F46-AAC9-A3F74989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" y="274638"/>
            <a:ext cx="9015984" cy="1143000"/>
          </a:xfrm>
        </p:spPr>
        <p:txBody>
          <a:bodyPr>
            <a:noAutofit/>
          </a:bodyPr>
          <a:lstStyle/>
          <a:p>
            <a:r>
              <a:rPr lang="en-US" sz="4000" dirty="0"/>
              <a:t>Let’s look at </a:t>
            </a:r>
            <a:r>
              <a:rPr lang="en-US" sz="4000" dirty="0" err="1">
                <a:latin typeface="Courier" pitchFamily="2" charset="0"/>
              </a:rPr>
              <a:t>factorial.c</a:t>
            </a:r>
            <a:r>
              <a:rPr lang="en-US" sz="4000" dirty="0">
                <a:latin typeface="+mn-lt"/>
              </a:rPr>
              <a:t> (on Canvas)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2DA0-2676-484A-A018-6B82E03B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Compile to binary (</a:t>
            </a:r>
            <a:r>
              <a:rPr lang="en-US" sz="2400" dirty="0" err="1">
                <a:latin typeface="Courier" pitchFamily="2" charset="0"/>
              </a:rPr>
              <a:t>gcc</a:t>
            </a:r>
            <a:r>
              <a:rPr lang="en-US" sz="2400" dirty="0">
                <a:latin typeface="Courier" pitchFamily="2" charset="0"/>
              </a:rPr>
              <a:t> …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Open GDB (</a:t>
            </a:r>
            <a:r>
              <a:rPr lang="en-US" sz="2400" dirty="0" err="1">
                <a:latin typeface="Courier" pitchFamily="2" charset="0"/>
              </a:rPr>
              <a:t>gdb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Select the binary (</a:t>
            </a:r>
            <a:r>
              <a:rPr lang="en-US" sz="2400" dirty="0">
                <a:latin typeface="Courier" pitchFamily="2" charset="0"/>
              </a:rPr>
              <a:t>file …</a:t>
            </a:r>
            <a:r>
              <a:rPr lang="en-US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53598-C8B0-CE4C-83A6-E003A300A61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7183" y="2953554"/>
            <a:ext cx="5106265" cy="39044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DEF60F-E154-854F-9CBA-7A3C17933058}"/>
              </a:ext>
            </a:extLst>
          </p:cNvPr>
          <p:cNvSpPr/>
          <p:nvPr/>
        </p:nvSpPr>
        <p:spPr>
          <a:xfrm>
            <a:off x="3758184" y="6364224"/>
            <a:ext cx="1901952" cy="32918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812AC-88BA-ED4A-916C-9777CA637EA1}"/>
              </a:ext>
            </a:extLst>
          </p:cNvPr>
          <p:cNvSpPr txBox="1"/>
          <p:nvPr/>
        </p:nvSpPr>
        <p:spPr>
          <a:xfrm>
            <a:off x="6332220" y="6364224"/>
            <a:ext cx="905256" cy="369332"/>
          </a:xfrm>
          <a:prstGeom prst="rect">
            <a:avLst/>
          </a:prstGeom>
          <a:solidFill>
            <a:schemeClr val="bg1"/>
          </a:solidFill>
          <a:ln w="539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Huh?</a:t>
            </a:r>
          </a:p>
        </p:txBody>
      </p:sp>
    </p:spTree>
    <p:extLst>
      <p:ext uri="{BB962C8B-B14F-4D97-AF65-F5344CB8AC3E}">
        <p14:creationId xmlns:p14="http://schemas.microsoft.com/office/powerpoint/2010/main" val="238511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D0E5-FB43-CE46-8F2E-8B4EA8B8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Compiling for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CFC8-5AC0-4041-AB38-783E13375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584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gcc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strips out all debugging information during compilation.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Normally, this is good since it improves program efficiency and reduces the file size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We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need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all that information </a:t>
            </a:r>
            <a:r>
              <a:rPr lang="en-US">
                <a:solidFill>
                  <a:schemeClr val="bg1"/>
                </a:solidFill>
                <a:latin typeface="+mn-lt"/>
              </a:rPr>
              <a:t>when debugging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GDB (and all debuggers) require a special dash option during compilation: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gcc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-g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&lt;filename&gt;.c</a:t>
            </a:r>
          </a:p>
        </p:txBody>
      </p:sp>
    </p:spTree>
    <p:extLst>
      <p:ext uri="{BB962C8B-B14F-4D97-AF65-F5344CB8AC3E}">
        <p14:creationId xmlns:p14="http://schemas.microsoft.com/office/powerpoint/2010/main" val="342117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44DF-D111-E34C-8BA3-19236C11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GDB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71E3-E50B-5D41-A5DC-BECACB888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947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a breakpoint at start of function</a:t>
            </a:r>
          </a:p>
          <a:p>
            <a:pPr algn="ctr"/>
            <a:r>
              <a:rPr lang="en-US" dirty="0">
                <a:latin typeface="Courier" pitchFamily="2" charset="0"/>
              </a:rPr>
              <a:t>break &lt;</a:t>
            </a:r>
            <a:r>
              <a:rPr lang="en-US" dirty="0" err="1">
                <a:latin typeface="Courier" pitchFamily="2" charset="0"/>
              </a:rPr>
              <a:t>funcName</a:t>
            </a:r>
            <a:r>
              <a:rPr lang="en-US" dirty="0">
                <a:latin typeface="Courier" pitchFamily="2" charset="0"/>
              </a:rPr>
              <a:t>&gt;</a:t>
            </a:r>
            <a:r>
              <a:rPr lang="en-US" dirty="0">
                <a:latin typeface="+mn-lt"/>
              </a:rPr>
              <a:t> or </a:t>
            </a:r>
            <a:r>
              <a:rPr lang="en-US" dirty="0">
                <a:latin typeface="Courier" pitchFamily="2" charset="0"/>
              </a:rPr>
              <a:t>b &lt;</a:t>
            </a:r>
            <a:r>
              <a:rPr lang="en-US" dirty="0" err="1">
                <a:latin typeface="Courier" pitchFamily="2" charset="0"/>
              </a:rPr>
              <a:t>funcName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a breakpoint on a specific line:</a:t>
            </a:r>
          </a:p>
          <a:p>
            <a:pPr algn="ctr"/>
            <a:r>
              <a:rPr lang="en-US" dirty="0">
                <a:latin typeface="Courier" pitchFamily="2" charset="0"/>
              </a:rPr>
              <a:t>break &lt;filename&gt;.c:&lt;line#&gt;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View a file</a:t>
            </a:r>
          </a:p>
          <a:p>
            <a:pPr algn="ctr"/>
            <a:r>
              <a:rPr lang="en-US" dirty="0">
                <a:latin typeface="Courier" pitchFamily="2" charset="0"/>
              </a:rPr>
              <a:t>list &lt;</a:t>
            </a:r>
            <a:r>
              <a:rPr lang="en-US" dirty="0" err="1">
                <a:latin typeface="Courier" pitchFamily="2" charset="0"/>
              </a:rPr>
              <a:t>FirstLine</a:t>
            </a:r>
            <a:r>
              <a:rPr lang="en-US" dirty="0">
                <a:latin typeface="Courier" pitchFamily="2" charset="0"/>
              </a:rPr>
              <a:t>#&gt;, &lt;</a:t>
            </a:r>
            <a:r>
              <a:rPr lang="en-US" dirty="0" err="1">
                <a:latin typeface="Courier" pitchFamily="2" charset="0"/>
              </a:rPr>
              <a:t>LastLine</a:t>
            </a:r>
            <a:r>
              <a:rPr lang="en-US" dirty="0">
                <a:latin typeface="Courier" pitchFamily="2" charset="0"/>
              </a:rPr>
              <a:t>#&gt;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your (loaded) program</a:t>
            </a:r>
          </a:p>
          <a:p>
            <a:pPr algn="ctr"/>
            <a:r>
              <a:rPr lang="en-US" dirty="0">
                <a:latin typeface="Courier" pitchFamily="2" charset="0"/>
              </a:rPr>
              <a:t>run</a:t>
            </a:r>
            <a:r>
              <a:rPr lang="en-US" dirty="0"/>
              <a:t> or </a:t>
            </a:r>
            <a:r>
              <a:rPr lang="en-US" dirty="0">
                <a:latin typeface="Courier" pitchFamily="2" charset="0"/>
              </a:rPr>
              <a:t>r</a:t>
            </a:r>
          </a:p>
          <a:p>
            <a:pPr algn="ctr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Step to next line in the program</a:t>
            </a:r>
          </a:p>
          <a:p>
            <a:pPr algn="ctr"/>
            <a:r>
              <a:rPr lang="en-US" dirty="0">
                <a:latin typeface="Courier" pitchFamily="2" charset="0"/>
              </a:rPr>
              <a:t>next</a:t>
            </a:r>
            <a:r>
              <a:rPr lang="en-US" dirty="0"/>
              <a:t> or </a:t>
            </a:r>
            <a:r>
              <a:rPr lang="en-US" dirty="0">
                <a:latin typeface="Courier" pitchFamily="2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8008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6D5C-8313-B34C-8D44-D0533E5E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GDB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0046-0148-3247-95E4-F77A3801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Print the value of a variable</a:t>
            </a:r>
          </a:p>
          <a:p>
            <a:pPr algn="ctr"/>
            <a:r>
              <a:rPr lang="en-US" dirty="0">
                <a:latin typeface="Courier" pitchFamily="2" charset="0"/>
              </a:rPr>
              <a:t>print &lt;</a:t>
            </a:r>
            <a:r>
              <a:rPr lang="en-US" dirty="0" err="1">
                <a:latin typeface="Courier" pitchFamily="2" charset="0"/>
              </a:rPr>
              <a:t>varName</a:t>
            </a:r>
            <a:r>
              <a:rPr lang="en-US" dirty="0">
                <a:latin typeface="Courier" pitchFamily="2" charset="0"/>
              </a:rPr>
              <a:t>&gt;</a:t>
            </a:r>
            <a:r>
              <a:rPr lang="en-US" dirty="0"/>
              <a:t> or </a:t>
            </a:r>
            <a:r>
              <a:rPr lang="en-US" dirty="0">
                <a:latin typeface="Courier" pitchFamily="2" charset="0"/>
              </a:rPr>
              <a:t>p &lt;</a:t>
            </a:r>
            <a:r>
              <a:rPr lang="en-US" dirty="0" err="1">
                <a:latin typeface="Courier" pitchFamily="2" charset="0"/>
              </a:rPr>
              <a:t>varName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Change a variable’s value</a:t>
            </a:r>
          </a:p>
          <a:p>
            <a:pPr algn="ctr"/>
            <a:r>
              <a:rPr lang="en-US" dirty="0">
                <a:latin typeface="Courier" pitchFamily="2" charset="0"/>
              </a:rPr>
              <a:t>print &lt;</a:t>
            </a:r>
            <a:r>
              <a:rPr lang="en-US" dirty="0" err="1">
                <a:latin typeface="Courier" pitchFamily="2" charset="0"/>
              </a:rPr>
              <a:t>varName</a:t>
            </a:r>
            <a:r>
              <a:rPr lang="en-US" dirty="0">
                <a:latin typeface="Courier" pitchFamily="2" charset="0"/>
              </a:rPr>
              <a:t>&gt; = &lt;</a:t>
            </a:r>
            <a:r>
              <a:rPr lang="en-US" dirty="0" err="1">
                <a:latin typeface="Courier" pitchFamily="2" charset="0"/>
              </a:rPr>
              <a:t>newValue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to the end of the program</a:t>
            </a:r>
          </a:p>
          <a:p>
            <a:pPr algn="ctr"/>
            <a:r>
              <a:rPr lang="en-US" dirty="0">
                <a:latin typeface="Courier" pitchFamily="2" charset="0"/>
              </a:rPr>
              <a:t>continue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Restart the program’s execution</a:t>
            </a:r>
          </a:p>
          <a:p>
            <a:pPr algn="ctr"/>
            <a:r>
              <a:rPr lang="en-US" dirty="0">
                <a:latin typeface="Courier" pitchFamily="2" charset="0"/>
              </a:rPr>
              <a:t>r</a:t>
            </a:r>
            <a:r>
              <a:rPr lang="en-US" dirty="0"/>
              <a:t> then </a:t>
            </a:r>
            <a:r>
              <a:rPr lang="en-US" dirty="0">
                <a:latin typeface="Courier" pitchFamily="2" charset="0"/>
              </a:rPr>
              <a:t>y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9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0F8D-EE25-2645-8355-187C869F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Live Coding – GDB</a:t>
            </a:r>
            <a:endParaRPr lang="en-US" sz="3600" dirty="0">
              <a:latin typeface="Courier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0622E-C5D6-764A-B526-EA4792C4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21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93BC0E-D430-1F4D-B3A7-904979617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 the Exercise…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437505-31FD-6444-ACFC-F07F8641D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 always, you may use Google and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man</a:t>
            </a:r>
            <a:r>
              <a:rPr lang="en-US" dirty="0">
                <a:solidFill>
                  <a:schemeClr val="bg1"/>
                </a:solidFill>
              </a:rPr>
              <a:t> to help you answer any of the questions!</a:t>
            </a:r>
          </a:p>
        </p:txBody>
      </p:sp>
    </p:spTree>
    <p:extLst>
      <p:ext uri="{BB962C8B-B14F-4D97-AF65-F5344CB8AC3E}">
        <p14:creationId xmlns:p14="http://schemas.microsoft.com/office/powerpoint/2010/main" val="295870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CIS212 Lab Week #3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269480" cy="1752600"/>
          </a:xfrm>
        </p:spPr>
        <p:txBody>
          <a:bodyPr>
            <a:normAutofit/>
          </a:bodyPr>
          <a:lstStyle/>
          <a:p>
            <a:r>
              <a:rPr lang="en-US" sz="3600" dirty="0"/>
              <a:t>Debugging – </a:t>
            </a:r>
            <a:r>
              <a:rPr lang="en-US" sz="3600" b="1" dirty="0">
                <a:solidFill>
                  <a:srgbClr val="FFFF00"/>
                </a:solidFill>
              </a:rPr>
              <a:t>Exit Status Codes </a:t>
            </a:r>
            <a:r>
              <a:rPr lang="en-US" sz="3600" dirty="0"/>
              <a:t>&amp; GDB</a:t>
            </a:r>
          </a:p>
        </p:txBody>
      </p:sp>
    </p:spTree>
    <p:extLst>
      <p:ext uri="{BB962C8B-B14F-4D97-AF65-F5344CB8AC3E}">
        <p14:creationId xmlns:p14="http://schemas.microsoft.com/office/powerpoint/2010/main" val="318974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D0E5-FB43-CE46-8F2E-8B4EA8B8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Code Does Not Follow Best Practices – What’s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CFC8-5AC0-4041-AB38-783E13375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#include &lt;</a:t>
            </a:r>
            <a:r>
              <a:rPr lang="en-US" dirty="0" err="1">
                <a:latin typeface="Courier" pitchFamily="2" charset="0"/>
              </a:rPr>
              <a:t>stdio.h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main() {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(“Hello World\n”);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35AA9-24D0-714E-A463-7D7EEDE49DDD}"/>
              </a:ext>
            </a:extLst>
          </p:cNvPr>
          <p:cNvSpPr txBox="1"/>
          <p:nvPr/>
        </p:nvSpPr>
        <p:spPr>
          <a:xfrm>
            <a:off x="2895599" y="4546691"/>
            <a:ext cx="3048000" cy="646331"/>
          </a:xfrm>
          <a:prstGeom prst="rect">
            <a:avLst/>
          </a:prstGeom>
          <a:solidFill>
            <a:schemeClr val="bg1"/>
          </a:solidFill>
          <a:ln w="412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Here’s a hint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5B8A29-D6BB-764B-9BD4-FBEF9D80C3C8}"/>
              </a:ext>
            </a:extLst>
          </p:cNvPr>
          <p:cNvSpPr/>
          <p:nvPr/>
        </p:nvSpPr>
        <p:spPr>
          <a:xfrm>
            <a:off x="390525" y="2743200"/>
            <a:ext cx="1047750" cy="6191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6A4C7-3C88-674D-8F93-EA15FEE37CAD}"/>
              </a:ext>
            </a:extLst>
          </p:cNvPr>
          <p:cNvSpPr txBox="1"/>
          <p:nvPr/>
        </p:nvSpPr>
        <p:spPr>
          <a:xfrm>
            <a:off x="2262186" y="5475199"/>
            <a:ext cx="4314825" cy="1200329"/>
          </a:xfrm>
          <a:prstGeom prst="rect">
            <a:avLst/>
          </a:prstGeom>
          <a:solidFill>
            <a:schemeClr val="bg1"/>
          </a:solidFill>
          <a:ln w="412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We are supposed to return something</a:t>
            </a:r>
          </a:p>
        </p:txBody>
      </p:sp>
    </p:spTree>
    <p:extLst>
      <p:ext uri="{BB962C8B-B14F-4D97-AF65-F5344CB8AC3E}">
        <p14:creationId xmlns:p14="http://schemas.microsoft.com/office/powerpoint/2010/main" val="247595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D0E5-FB43-CE46-8F2E-8B4EA8B8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Fix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CFC8-5AC0-4041-AB38-783E13375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#include &lt;</a:t>
            </a:r>
            <a:r>
              <a:rPr lang="en-US" dirty="0" err="1">
                <a:latin typeface="Courier" pitchFamily="2" charset="0"/>
              </a:rPr>
              <a:t>stdio.h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main() {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(“Hello World\n”);</a:t>
            </a:r>
          </a:p>
          <a:p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	return 0;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6A4C7-3C88-674D-8F93-EA15FEE37CAD}"/>
              </a:ext>
            </a:extLst>
          </p:cNvPr>
          <p:cNvSpPr txBox="1"/>
          <p:nvPr/>
        </p:nvSpPr>
        <p:spPr>
          <a:xfrm>
            <a:off x="1957386" y="5429033"/>
            <a:ext cx="4824414" cy="646331"/>
          </a:xfrm>
          <a:prstGeom prst="rect">
            <a:avLst/>
          </a:prstGeom>
          <a:solidFill>
            <a:schemeClr val="bg1"/>
          </a:solidFill>
          <a:ln w="412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Why are we returning 0?</a:t>
            </a:r>
          </a:p>
        </p:txBody>
      </p:sp>
    </p:spTree>
    <p:extLst>
      <p:ext uri="{BB962C8B-B14F-4D97-AF65-F5344CB8AC3E}">
        <p14:creationId xmlns:p14="http://schemas.microsoft.com/office/powerpoint/2010/main" val="220303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D0E5-FB43-CE46-8F2E-8B4EA8B8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C Exit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CFC8-5AC0-4041-AB38-783E13375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Exit status codes are standard in Unix.</a:t>
            </a:r>
          </a:p>
          <a:p>
            <a:endParaRPr lang="en-US" b="1" dirty="0">
              <a:solidFill>
                <a:srgbClr val="FFFF00"/>
              </a:solidFill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0</a:t>
            </a:r>
            <a:r>
              <a:rPr lang="en-US" dirty="0">
                <a:latin typeface="+mn-lt"/>
              </a:rPr>
              <a:t> – Defined by C-standard as successful exit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1</a:t>
            </a:r>
            <a:r>
              <a:rPr lang="en-US" dirty="0">
                <a:latin typeface="+mn-lt"/>
              </a:rPr>
              <a:t> – Defined by C-standard as a failure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r>
              <a:rPr lang="en-US" b="1" dirty="0">
                <a:solidFill>
                  <a:srgbClr val="FFFF00"/>
                </a:solidFill>
                <a:latin typeface="+mn-lt"/>
              </a:rPr>
              <a:t>Rule of Thumb: </a:t>
            </a:r>
            <a:r>
              <a:rPr lang="en-US" dirty="0">
                <a:latin typeface="+mn-lt"/>
              </a:rPr>
              <a:t>Exit status codes range from 0 to 255 (how many bits is that?)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Anything other than 0 indicates an error or failure occurred</a:t>
            </a:r>
          </a:p>
          <a:p>
            <a:endParaRPr lang="en-US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060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D0E5-FB43-CE46-8F2E-8B4EA8B8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the Exit Status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CFC8-5AC0-4041-AB38-783E13375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Run your code</a:t>
            </a:r>
          </a:p>
          <a:p>
            <a:pPr algn="ctr"/>
            <a:r>
              <a:rPr lang="en-US" dirty="0">
                <a:latin typeface="Courier" pitchFamily="2" charset="0"/>
              </a:rPr>
              <a:t>./</a:t>
            </a:r>
            <a:r>
              <a:rPr lang="en-US" dirty="0" err="1">
                <a:latin typeface="Courier" pitchFamily="2" charset="0"/>
              </a:rPr>
              <a:t>a.out</a:t>
            </a:r>
            <a:r>
              <a:rPr lang="en-US" dirty="0">
                <a:latin typeface="Courier" pitchFamily="2" charset="0"/>
              </a:rPr>
              <a:t> &lt;</a:t>
            </a:r>
            <a:r>
              <a:rPr lang="en-US" dirty="0" err="1">
                <a:latin typeface="Courier" pitchFamily="2" charset="0"/>
              </a:rPr>
              <a:t>params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Check the exit status code</a:t>
            </a:r>
          </a:p>
          <a:p>
            <a:pPr algn="ctr"/>
            <a:r>
              <a:rPr lang="en-US" dirty="0">
                <a:latin typeface="Courier" pitchFamily="2" charset="0"/>
              </a:rPr>
              <a:t>echo</a:t>
            </a:r>
            <a:r>
              <a:rPr lang="en-US" b="1" dirty="0">
                <a:latin typeface="Courier" pitchFamily="2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" pitchFamily="2" charset="0"/>
              </a:rPr>
              <a:t>$?</a:t>
            </a:r>
            <a:endParaRPr lang="en-US" b="1" dirty="0">
              <a:solidFill>
                <a:srgbClr val="FFFF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You must call </a:t>
            </a:r>
            <a:r>
              <a:rPr lang="en-US" dirty="0">
                <a:latin typeface="Courier" pitchFamily="2" charset="0"/>
              </a:rPr>
              <a:t>echo</a:t>
            </a:r>
            <a:r>
              <a:rPr lang="en-US" dirty="0">
                <a:latin typeface="+mn-lt"/>
              </a:rPr>
              <a:t> immediately following running the program.  Calling any command in between will print that other command’s exit code.</a:t>
            </a:r>
          </a:p>
        </p:txBody>
      </p:sp>
    </p:spTree>
    <p:extLst>
      <p:ext uri="{BB962C8B-B14F-4D97-AF65-F5344CB8AC3E}">
        <p14:creationId xmlns:p14="http://schemas.microsoft.com/office/powerpoint/2010/main" val="157356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D0E5-FB43-CE46-8F2E-8B4EA8B8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/>
              <a:t> – What really happens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CFC8-5AC0-4041-AB38-783E13375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584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By default, all 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statements are buffered by the operating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The OS decides when the statements actually get written to the screen.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It can be longer after the call to 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is made.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If the program crashes, print statements in the buffer may never be printed to the screen.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This makes 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a potentially misleading debug tool.</a:t>
            </a:r>
          </a:p>
        </p:txBody>
      </p:sp>
    </p:spTree>
    <p:extLst>
      <p:ext uri="{BB962C8B-B14F-4D97-AF65-F5344CB8AC3E}">
        <p14:creationId xmlns:p14="http://schemas.microsoft.com/office/powerpoint/2010/main" val="4225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CIS212 Lab Week #3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775704" cy="1752600"/>
          </a:xfrm>
        </p:spPr>
        <p:txBody>
          <a:bodyPr>
            <a:normAutofit/>
          </a:bodyPr>
          <a:lstStyle/>
          <a:p>
            <a:r>
              <a:rPr lang="en-US" sz="3600" dirty="0"/>
              <a:t>Debugging – </a:t>
            </a:r>
            <a:r>
              <a:rPr lang="en-US" sz="3600" dirty="0">
                <a:solidFill>
                  <a:schemeClr val="bg1"/>
                </a:solidFill>
              </a:rPr>
              <a:t>Exit Status Codes </a:t>
            </a:r>
            <a:r>
              <a:rPr lang="en-US" sz="3600" dirty="0"/>
              <a:t>&amp; </a:t>
            </a:r>
            <a:r>
              <a:rPr lang="en-US" sz="3600" b="1" dirty="0">
                <a:solidFill>
                  <a:srgbClr val="FFFF00"/>
                </a:solidFill>
              </a:rPr>
              <a:t>GDB</a:t>
            </a:r>
          </a:p>
        </p:txBody>
      </p:sp>
    </p:spTree>
    <p:extLst>
      <p:ext uri="{BB962C8B-B14F-4D97-AF65-F5344CB8AC3E}">
        <p14:creationId xmlns:p14="http://schemas.microsoft.com/office/powerpoint/2010/main" val="143452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A677-F99C-3144-97B1-6E1A5913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Debugging</a:t>
            </a:r>
            <a:r>
              <a:rPr lang="en-US" sz="3600" b="1" dirty="0"/>
              <a:t> – Maybe the Most Important Topic in this Class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E7D240-7C69-4C4F-83FF-0FA57AE67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1120" y="1684161"/>
            <a:ext cx="3981704" cy="5016947"/>
          </a:xfrm>
        </p:spPr>
      </p:pic>
    </p:spTree>
    <p:extLst>
      <p:ext uri="{BB962C8B-B14F-4D97-AF65-F5344CB8AC3E}">
        <p14:creationId xmlns:p14="http://schemas.microsoft.com/office/powerpoint/2010/main" val="70176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-green-Kievit">
  <a:themeElements>
    <a:clrScheme name="UO Brand">
      <a:dk1>
        <a:srgbClr val="007935"/>
      </a:dk1>
      <a:lt1>
        <a:sysClr val="window" lastClr="FFFFFF"/>
      </a:lt1>
      <a:dk2>
        <a:srgbClr val="54565B"/>
      </a:dk2>
      <a:lt2>
        <a:srgbClr val="FEE123"/>
      </a:lt2>
      <a:accent1>
        <a:srgbClr val="124734"/>
      </a:accent1>
      <a:accent2>
        <a:srgbClr val="A8A8AA"/>
      </a:accent2>
      <a:accent3>
        <a:srgbClr val="E1D200"/>
      </a:accent3>
      <a:accent4>
        <a:srgbClr val="62A70F"/>
      </a:accent4>
      <a:accent5>
        <a:srgbClr val="000000"/>
      </a:accent5>
      <a:accent6>
        <a:srgbClr val="683025"/>
      </a:accent6>
      <a:hlink>
        <a:srgbClr val="00AEEF"/>
      </a:hlink>
      <a:folHlink>
        <a:srgbClr val="EC00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Geo-green-Kievit</Template>
  <TotalTime>2437</TotalTime>
  <Words>673</Words>
  <Application>Microsoft Macintosh PowerPoint</Application>
  <PresentationFormat>On-screen Show (4:3)</PresentationFormat>
  <Paragraphs>127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</vt:lpstr>
      <vt:lpstr>Helvetica</vt:lpstr>
      <vt:lpstr>Geo-green-Kievit</vt:lpstr>
      <vt:lpstr>CIS212 Lab Week #3</vt:lpstr>
      <vt:lpstr>CIS212 Lab Week #3</vt:lpstr>
      <vt:lpstr>This Code Does Not Follow Best Practices – What’s Wrong?</vt:lpstr>
      <vt:lpstr>Let’s Fix It</vt:lpstr>
      <vt:lpstr>Standard C Exit Status Codes</vt:lpstr>
      <vt:lpstr>Checking the Exit Status Code</vt:lpstr>
      <vt:lpstr>printf – What really happens</vt:lpstr>
      <vt:lpstr>CIS212 Lab Week #3</vt:lpstr>
      <vt:lpstr>Debugging – Maybe the Most Important Topic in this Class</vt:lpstr>
      <vt:lpstr>Quick Poll</vt:lpstr>
      <vt:lpstr>Features of a Debugger</vt:lpstr>
      <vt:lpstr>What is GDB?</vt:lpstr>
      <vt:lpstr>Basic GDB commands</vt:lpstr>
      <vt:lpstr>Let’s look at factorial.c (on Canvas)</vt:lpstr>
      <vt:lpstr>Compiling for Debugging</vt:lpstr>
      <vt:lpstr>Additional GDB Commands</vt:lpstr>
      <vt:lpstr>Additional GDB Commands</vt:lpstr>
      <vt:lpstr>Live Coding – GDB</vt:lpstr>
      <vt:lpstr>Start the Exercise…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CIS212 Lab Week #1</dc:title>
  <dc:creator>Zayd Hammoudeh</dc:creator>
  <cp:lastModifiedBy>Parsa Bagheri</cp:lastModifiedBy>
  <cp:revision>177</cp:revision>
  <cp:lastPrinted>2018-10-10T05:38:10Z</cp:lastPrinted>
  <dcterms:created xsi:type="dcterms:W3CDTF">2018-09-21T03:08:22Z</dcterms:created>
  <dcterms:modified xsi:type="dcterms:W3CDTF">2019-10-16T17:43:53Z</dcterms:modified>
</cp:coreProperties>
</file>