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572055-0942-44C7-9776-6183492D16D5}">
  <a:tblStyle styleId="{E5572055-0942-44C7-9776-6183492D16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80ABB-C8C8-42C9-8BBB-DF9612118A99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46183DA-EB84-4EFC-9861-C444FA516617}">
      <dgm:prSet/>
      <dgm:spPr/>
      <dgm:t>
        <a:bodyPr/>
        <a:lstStyle/>
        <a:p>
          <a:r>
            <a:rPr lang="en-US" dirty="0" err="1"/>
            <a:t>Grup</a:t>
          </a:r>
          <a:r>
            <a:rPr lang="en-US" dirty="0"/>
            <a:t> </a:t>
          </a:r>
          <a:r>
            <a:rPr lang="en-US" dirty="0" err="1"/>
            <a:t>Üyeleri</a:t>
          </a:r>
          <a:r>
            <a:rPr lang="en-US" dirty="0"/>
            <a:t> </a:t>
          </a:r>
          <a:r>
            <a:rPr lang="en-US" dirty="0" err="1"/>
            <a:t>ve</a:t>
          </a:r>
          <a:r>
            <a:rPr lang="en-US" dirty="0"/>
            <a:t> </a:t>
          </a:r>
          <a:r>
            <a:rPr lang="en-US" dirty="0" err="1"/>
            <a:t>Görev</a:t>
          </a:r>
          <a:r>
            <a:rPr lang="en-US" dirty="0"/>
            <a:t> </a:t>
          </a:r>
          <a:r>
            <a:rPr lang="en-US" dirty="0" err="1"/>
            <a:t>Dağılımı</a:t>
          </a:r>
          <a:endParaRPr lang="en-US" dirty="0"/>
        </a:p>
      </dgm:t>
    </dgm:pt>
    <dgm:pt modelId="{D990B924-2E80-4CB4-96ED-002D80DC3557}" type="parTrans" cxnId="{26E5716B-2E5F-45B2-B5C8-12345E8ACA54}">
      <dgm:prSet/>
      <dgm:spPr/>
      <dgm:t>
        <a:bodyPr/>
        <a:lstStyle/>
        <a:p>
          <a:endParaRPr lang="en-US"/>
        </a:p>
      </dgm:t>
    </dgm:pt>
    <dgm:pt modelId="{7C2832AF-4A3D-44C1-968B-67C307C1DF57}" type="sibTrans" cxnId="{26E5716B-2E5F-45B2-B5C8-12345E8ACA54}">
      <dgm:prSet/>
      <dgm:spPr/>
      <dgm:t>
        <a:bodyPr/>
        <a:lstStyle/>
        <a:p>
          <a:endParaRPr lang="en-US"/>
        </a:p>
      </dgm:t>
    </dgm:pt>
    <dgm:pt modelId="{92E46F45-F081-466C-95D4-DF5B305DD17F}">
      <dgm:prSet/>
      <dgm:spPr/>
      <dgm:t>
        <a:bodyPr/>
        <a:lstStyle/>
        <a:p>
          <a:r>
            <a:rPr lang="en-US"/>
            <a:t>Fizibilite Çalışması</a:t>
          </a:r>
        </a:p>
      </dgm:t>
    </dgm:pt>
    <dgm:pt modelId="{EB91F7EB-7670-4BD0-9420-3873362F8491}" type="parTrans" cxnId="{73FD1646-6661-4E32-853B-51BB4141426D}">
      <dgm:prSet/>
      <dgm:spPr/>
      <dgm:t>
        <a:bodyPr/>
        <a:lstStyle/>
        <a:p>
          <a:endParaRPr lang="en-US"/>
        </a:p>
      </dgm:t>
    </dgm:pt>
    <dgm:pt modelId="{E3A2C7A8-8E1B-47C3-8BB4-23A6C3C646CA}" type="sibTrans" cxnId="{73FD1646-6661-4E32-853B-51BB4141426D}">
      <dgm:prSet/>
      <dgm:spPr/>
      <dgm:t>
        <a:bodyPr/>
        <a:lstStyle/>
        <a:p>
          <a:endParaRPr lang="en-US"/>
        </a:p>
      </dgm:t>
    </dgm:pt>
    <dgm:pt modelId="{D932475B-D965-4E76-8E73-E9A1EBF230C6}">
      <dgm:prSet/>
      <dgm:spPr/>
      <dgm:t>
        <a:bodyPr/>
        <a:lstStyle/>
        <a:p>
          <a:r>
            <a:rPr lang="en-US"/>
            <a:t>Gantt Diyagramı ve Zaman Planlaması</a:t>
          </a:r>
        </a:p>
      </dgm:t>
    </dgm:pt>
    <dgm:pt modelId="{62250508-A7E8-4581-BD0D-A7477DD17BBB}" type="parTrans" cxnId="{3E7A1235-E1BC-4B1D-BC0D-9371AC9539F8}">
      <dgm:prSet/>
      <dgm:spPr/>
      <dgm:t>
        <a:bodyPr/>
        <a:lstStyle/>
        <a:p>
          <a:endParaRPr lang="en-US"/>
        </a:p>
      </dgm:t>
    </dgm:pt>
    <dgm:pt modelId="{1DD59440-2DD7-4D50-B333-921FEDC7A601}" type="sibTrans" cxnId="{3E7A1235-E1BC-4B1D-BC0D-9371AC9539F8}">
      <dgm:prSet/>
      <dgm:spPr/>
      <dgm:t>
        <a:bodyPr/>
        <a:lstStyle/>
        <a:p>
          <a:endParaRPr lang="en-US"/>
        </a:p>
      </dgm:t>
    </dgm:pt>
    <dgm:pt modelId="{8722C75D-9A6A-4906-A90A-E0BAE60FFD8A}">
      <dgm:prSet/>
      <dgm:spPr/>
      <dgm:t>
        <a:bodyPr/>
        <a:lstStyle/>
        <a:p>
          <a:r>
            <a:rPr lang="en-US"/>
            <a:t>ER Diyagramı</a:t>
          </a:r>
        </a:p>
      </dgm:t>
    </dgm:pt>
    <dgm:pt modelId="{F7974152-841A-48E7-AC63-C94D6004678A}" type="parTrans" cxnId="{1F1441E7-F1E9-4EA4-BCBB-9B254EA4E7C5}">
      <dgm:prSet/>
      <dgm:spPr/>
      <dgm:t>
        <a:bodyPr/>
        <a:lstStyle/>
        <a:p>
          <a:endParaRPr lang="en-US"/>
        </a:p>
      </dgm:t>
    </dgm:pt>
    <dgm:pt modelId="{A89AED36-7244-442C-8FCF-8343C2D5069F}" type="sibTrans" cxnId="{1F1441E7-F1E9-4EA4-BCBB-9B254EA4E7C5}">
      <dgm:prSet/>
      <dgm:spPr/>
      <dgm:t>
        <a:bodyPr/>
        <a:lstStyle/>
        <a:p>
          <a:endParaRPr lang="en-US"/>
        </a:p>
      </dgm:t>
    </dgm:pt>
    <dgm:pt modelId="{6B666FBA-F5FA-402A-95DC-6688B10BA380}">
      <dgm:prSet/>
      <dgm:spPr/>
      <dgm:t>
        <a:bodyPr/>
        <a:lstStyle/>
        <a:p>
          <a:r>
            <a:rPr lang="en-US"/>
            <a:t>Kullanıcı Senaryosu Diyagramı</a:t>
          </a:r>
        </a:p>
      </dgm:t>
    </dgm:pt>
    <dgm:pt modelId="{E675323E-BC8E-4AB8-B1E8-9D6357387A4A}" type="parTrans" cxnId="{1B1EC535-55D4-48A2-9148-48B93D9AE8A9}">
      <dgm:prSet/>
      <dgm:spPr/>
      <dgm:t>
        <a:bodyPr/>
        <a:lstStyle/>
        <a:p>
          <a:endParaRPr lang="en-US"/>
        </a:p>
      </dgm:t>
    </dgm:pt>
    <dgm:pt modelId="{E81935AC-4D1C-4F17-BC39-698AF03DCEBC}" type="sibTrans" cxnId="{1B1EC535-55D4-48A2-9148-48B93D9AE8A9}">
      <dgm:prSet/>
      <dgm:spPr/>
      <dgm:t>
        <a:bodyPr/>
        <a:lstStyle/>
        <a:p>
          <a:endParaRPr lang="en-US"/>
        </a:p>
      </dgm:t>
    </dgm:pt>
    <dgm:pt modelId="{AE13D16D-324C-4A31-805C-6508067C963D}">
      <dgm:prSet/>
      <dgm:spPr/>
      <dgm:t>
        <a:bodyPr/>
        <a:lstStyle/>
        <a:p>
          <a:r>
            <a:rPr lang="en-US"/>
            <a:t>UML Diyagramı</a:t>
          </a:r>
        </a:p>
      </dgm:t>
    </dgm:pt>
    <dgm:pt modelId="{F4A2AF77-EE1C-46EE-B4DE-FD2E1EBC4C00}" type="parTrans" cxnId="{7069D3E9-5206-4F5C-BC27-3234A824409A}">
      <dgm:prSet/>
      <dgm:spPr/>
      <dgm:t>
        <a:bodyPr/>
        <a:lstStyle/>
        <a:p>
          <a:endParaRPr lang="en-US"/>
        </a:p>
      </dgm:t>
    </dgm:pt>
    <dgm:pt modelId="{55241390-AF23-48E9-BF45-4C6A8CAA8AF8}" type="sibTrans" cxnId="{7069D3E9-5206-4F5C-BC27-3234A824409A}">
      <dgm:prSet/>
      <dgm:spPr/>
      <dgm:t>
        <a:bodyPr/>
        <a:lstStyle/>
        <a:p>
          <a:endParaRPr lang="en-US"/>
        </a:p>
      </dgm:t>
    </dgm:pt>
    <dgm:pt modelId="{11040A69-CCC5-4399-9723-1C58C5FCE4B6}" type="pres">
      <dgm:prSet presAssocID="{DAC80ABB-C8C8-42C9-8BBB-DF9612118A99}" presName="diagram" presStyleCnt="0">
        <dgm:presLayoutVars>
          <dgm:dir/>
          <dgm:resizeHandles val="exact"/>
        </dgm:presLayoutVars>
      </dgm:prSet>
      <dgm:spPr/>
    </dgm:pt>
    <dgm:pt modelId="{3A3FBFD6-4184-4229-9352-9CF8B956979C}" type="pres">
      <dgm:prSet presAssocID="{E46183DA-EB84-4EFC-9861-C444FA516617}" presName="node" presStyleLbl="node1" presStyleIdx="0" presStyleCnt="6">
        <dgm:presLayoutVars>
          <dgm:bulletEnabled val="1"/>
        </dgm:presLayoutVars>
      </dgm:prSet>
      <dgm:spPr/>
    </dgm:pt>
    <dgm:pt modelId="{E8B3EA1C-E481-4650-808F-D4CDDB600415}" type="pres">
      <dgm:prSet presAssocID="{7C2832AF-4A3D-44C1-968B-67C307C1DF57}" presName="sibTrans" presStyleCnt="0"/>
      <dgm:spPr/>
    </dgm:pt>
    <dgm:pt modelId="{CE2D240C-84E4-4AB5-8968-8750AA5A1C32}" type="pres">
      <dgm:prSet presAssocID="{92E46F45-F081-466C-95D4-DF5B305DD17F}" presName="node" presStyleLbl="node1" presStyleIdx="1" presStyleCnt="6">
        <dgm:presLayoutVars>
          <dgm:bulletEnabled val="1"/>
        </dgm:presLayoutVars>
      </dgm:prSet>
      <dgm:spPr/>
    </dgm:pt>
    <dgm:pt modelId="{B44F68B6-1C57-491B-A9CC-0C29648020E9}" type="pres">
      <dgm:prSet presAssocID="{E3A2C7A8-8E1B-47C3-8BB4-23A6C3C646CA}" presName="sibTrans" presStyleCnt="0"/>
      <dgm:spPr/>
    </dgm:pt>
    <dgm:pt modelId="{861D2F82-CDB2-4570-9170-5358C0E7D4B1}" type="pres">
      <dgm:prSet presAssocID="{D932475B-D965-4E76-8E73-E9A1EBF230C6}" presName="node" presStyleLbl="node1" presStyleIdx="2" presStyleCnt="6">
        <dgm:presLayoutVars>
          <dgm:bulletEnabled val="1"/>
        </dgm:presLayoutVars>
      </dgm:prSet>
      <dgm:spPr/>
    </dgm:pt>
    <dgm:pt modelId="{87D6767C-EDC1-4CD2-9BF4-05700E714A94}" type="pres">
      <dgm:prSet presAssocID="{1DD59440-2DD7-4D50-B333-921FEDC7A601}" presName="sibTrans" presStyleCnt="0"/>
      <dgm:spPr/>
    </dgm:pt>
    <dgm:pt modelId="{A84C3672-7EAE-4EEB-B1AA-AAD96D2BC692}" type="pres">
      <dgm:prSet presAssocID="{8722C75D-9A6A-4906-A90A-E0BAE60FFD8A}" presName="node" presStyleLbl="node1" presStyleIdx="3" presStyleCnt="6">
        <dgm:presLayoutVars>
          <dgm:bulletEnabled val="1"/>
        </dgm:presLayoutVars>
      </dgm:prSet>
      <dgm:spPr/>
    </dgm:pt>
    <dgm:pt modelId="{FC8BFE83-C0C2-4734-9F39-BCE11930C808}" type="pres">
      <dgm:prSet presAssocID="{A89AED36-7244-442C-8FCF-8343C2D5069F}" presName="sibTrans" presStyleCnt="0"/>
      <dgm:spPr/>
    </dgm:pt>
    <dgm:pt modelId="{6A250FD5-B8D3-4C38-A7DF-16BF8336982F}" type="pres">
      <dgm:prSet presAssocID="{6B666FBA-F5FA-402A-95DC-6688B10BA380}" presName="node" presStyleLbl="node1" presStyleIdx="4" presStyleCnt="6">
        <dgm:presLayoutVars>
          <dgm:bulletEnabled val="1"/>
        </dgm:presLayoutVars>
      </dgm:prSet>
      <dgm:spPr/>
    </dgm:pt>
    <dgm:pt modelId="{A5432E36-DFE0-41CE-A8BB-E04F042991A8}" type="pres">
      <dgm:prSet presAssocID="{E81935AC-4D1C-4F17-BC39-698AF03DCEBC}" presName="sibTrans" presStyleCnt="0"/>
      <dgm:spPr/>
    </dgm:pt>
    <dgm:pt modelId="{C41D3DD0-D9CA-4BE6-BBBF-EF9415DCE741}" type="pres">
      <dgm:prSet presAssocID="{AE13D16D-324C-4A31-805C-6508067C963D}" presName="node" presStyleLbl="node1" presStyleIdx="5" presStyleCnt="6">
        <dgm:presLayoutVars>
          <dgm:bulletEnabled val="1"/>
        </dgm:presLayoutVars>
      </dgm:prSet>
      <dgm:spPr/>
    </dgm:pt>
  </dgm:ptLst>
  <dgm:cxnLst>
    <dgm:cxn modelId="{7BD7580C-0930-4E9B-A4D9-D7768E6A69D2}" type="presOf" srcId="{D932475B-D965-4E76-8E73-E9A1EBF230C6}" destId="{861D2F82-CDB2-4570-9170-5358C0E7D4B1}" srcOrd="0" destOrd="0" presId="urn:microsoft.com/office/officeart/2005/8/layout/default"/>
    <dgm:cxn modelId="{3E7A1235-E1BC-4B1D-BC0D-9371AC9539F8}" srcId="{DAC80ABB-C8C8-42C9-8BBB-DF9612118A99}" destId="{D932475B-D965-4E76-8E73-E9A1EBF230C6}" srcOrd="2" destOrd="0" parTransId="{62250508-A7E8-4581-BD0D-A7477DD17BBB}" sibTransId="{1DD59440-2DD7-4D50-B333-921FEDC7A601}"/>
    <dgm:cxn modelId="{1B1EC535-55D4-48A2-9148-48B93D9AE8A9}" srcId="{DAC80ABB-C8C8-42C9-8BBB-DF9612118A99}" destId="{6B666FBA-F5FA-402A-95DC-6688B10BA380}" srcOrd="4" destOrd="0" parTransId="{E675323E-BC8E-4AB8-B1E8-9D6357387A4A}" sibTransId="{E81935AC-4D1C-4F17-BC39-698AF03DCEBC}"/>
    <dgm:cxn modelId="{73FD1646-6661-4E32-853B-51BB4141426D}" srcId="{DAC80ABB-C8C8-42C9-8BBB-DF9612118A99}" destId="{92E46F45-F081-466C-95D4-DF5B305DD17F}" srcOrd="1" destOrd="0" parTransId="{EB91F7EB-7670-4BD0-9420-3873362F8491}" sibTransId="{E3A2C7A8-8E1B-47C3-8BB4-23A6C3C646CA}"/>
    <dgm:cxn modelId="{52268448-9CF3-4B4D-9762-6CECB1D6E84F}" type="presOf" srcId="{6B666FBA-F5FA-402A-95DC-6688B10BA380}" destId="{6A250FD5-B8D3-4C38-A7DF-16BF8336982F}" srcOrd="0" destOrd="0" presId="urn:microsoft.com/office/officeart/2005/8/layout/default"/>
    <dgm:cxn modelId="{26E5716B-2E5F-45B2-B5C8-12345E8ACA54}" srcId="{DAC80ABB-C8C8-42C9-8BBB-DF9612118A99}" destId="{E46183DA-EB84-4EFC-9861-C444FA516617}" srcOrd="0" destOrd="0" parTransId="{D990B924-2E80-4CB4-96ED-002D80DC3557}" sibTransId="{7C2832AF-4A3D-44C1-968B-67C307C1DF57}"/>
    <dgm:cxn modelId="{6FE55F81-AAF0-4E91-9B0D-2222EF51160A}" type="presOf" srcId="{E46183DA-EB84-4EFC-9861-C444FA516617}" destId="{3A3FBFD6-4184-4229-9352-9CF8B956979C}" srcOrd="0" destOrd="0" presId="urn:microsoft.com/office/officeart/2005/8/layout/default"/>
    <dgm:cxn modelId="{B4794489-6547-4288-A73B-4454DC09A511}" type="presOf" srcId="{8722C75D-9A6A-4906-A90A-E0BAE60FFD8A}" destId="{A84C3672-7EAE-4EEB-B1AA-AAD96D2BC692}" srcOrd="0" destOrd="0" presId="urn:microsoft.com/office/officeart/2005/8/layout/default"/>
    <dgm:cxn modelId="{330EEFA2-6E66-4143-B3C5-12EF9F3A0255}" type="presOf" srcId="{AE13D16D-324C-4A31-805C-6508067C963D}" destId="{C41D3DD0-D9CA-4BE6-BBBF-EF9415DCE741}" srcOrd="0" destOrd="0" presId="urn:microsoft.com/office/officeart/2005/8/layout/default"/>
    <dgm:cxn modelId="{EADB48AC-9A83-4D3D-8FFA-0981947B13DE}" type="presOf" srcId="{DAC80ABB-C8C8-42C9-8BBB-DF9612118A99}" destId="{11040A69-CCC5-4399-9723-1C58C5FCE4B6}" srcOrd="0" destOrd="0" presId="urn:microsoft.com/office/officeart/2005/8/layout/default"/>
    <dgm:cxn modelId="{2186D9C2-FAA5-4758-A8CD-A729C1411311}" type="presOf" srcId="{92E46F45-F081-466C-95D4-DF5B305DD17F}" destId="{CE2D240C-84E4-4AB5-8968-8750AA5A1C32}" srcOrd="0" destOrd="0" presId="urn:microsoft.com/office/officeart/2005/8/layout/default"/>
    <dgm:cxn modelId="{1F1441E7-F1E9-4EA4-BCBB-9B254EA4E7C5}" srcId="{DAC80ABB-C8C8-42C9-8BBB-DF9612118A99}" destId="{8722C75D-9A6A-4906-A90A-E0BAE60FFD8A}" srcOrd="3" destOrd="0" parTransId="{F7974152-841A-48E7-AC63-C94D6004678A}" sibTransId="{A89AED36-7244-442C-8FCF-8343C2D5069F}"/>
    <dgm:cxn modelId="{7069D3E9-5206-4F5C-BC27-3234A824409A}" srcId="{DAC80ABB-C8C8-42C9-8BBB-DF9612118A99}" destId="{AE13D16D-324C-4A31-805C-6508067C963D}" srcOrd="5" destOrd="0" parTransId="{F4A2AF77-EE1C-46EE-B4DE-FD2E1EBC4C00}" sibTransId="{55241390-AF23-48E9-BF45-4C6A8CAA8AF8}"/>
    <dgm:cxn modelId="{E149EC03-2D33-46D5-A90B-E269AE8D7DDD}" type="presParOf" srcId="{11040A69-CCC5-4399-9723-1C58C5FCE4B6}" destId="{3A3FBFD6-4184-4229-9352-9CF8B956979C}" srcOrd="0" destOrd="0" presId="urn:microsoft.com/office/officeart/2005/8/layout/default"/>
    <dgm:cxn modelId="{7DDB7422-E070-45C4-9B77-21D1D8E508BE}" type="presParOf" srcId="{11040A69-CCC5-4399-9723-1C58C5FCE4B6}" destId="{E8B3EA1C-E481-4650-808F-D4CDDB600415}" srcOrd="1" destOrd="0" presId="urn:microsoft.com/office/officeart/2005/8/layout/default"/>
    <dgm:cxn modelId="{CF9F5C26-51EB-4E15-BE50-3CD9BBF7969F}" type="presParOf" srcId="{11040A69-CCC5-4399-9723-1C58C5FCE4B6}" destId="{CE2D240C-84E4-4AB5-8968-8750AA5A1C32}" srcOrd="2" destOrd="0" presId="urn:microsoft.com/office/officeart/2005/8/layout/default"/>
    <dgm:cxn modelId="{628B0C66-1FA9-43BE-A28A-8E57BFFC857D}" type="presParOf" srcId="{11040A69-CCC5-4399-9723-1C58C5FCE4B6}" destId="{B44F68B6-1C57-491B-A9CC-0C29648020E9}" srcOrd="3" destOrd="0" presId="urn:microsoft.com/office/officeart/2005/8/layout/default"/>
    <dgm:cxn modelId="{DA48B02A-88AC-47D7-8A5D-3CA54BA6D3EE}" type="presParOf" srcId="{11040A69-CCC5-4399-9723-1C58C5FCE4B6}" destId="{861D2F82-CDB2-4570-9170-5358C0E7D4B1}" srcOrd="4" destOrd="0" presId="urn:microsoft.com/office/officeart/2005/8/layout/default"/>
    <dgm:cxn modelId="{B2281720-DBF6-4381-B6F7-8570D31F7ABF}" type="presParOf" srcId="{11040A69-CCC5-4399-9723-1C58C5FCE4B6}" destId="{87D6767C-EDC1-4CD2-9BF4-05700E714A94}" srcOrd="5" destOrd="0" presId="urn:microsoft.com/office/officeart/2005/8/layout/default"/>
    <dgm:cxn modelId="{0743C1EC-CAD7-4417-8235-4A4AB6305FE7}" type="presParOf" srcId="{11040A69-CCC5-4399-9723-1C58C5FCE4B6}" destId="{A84C3672-7EAE-4EEB-B1AA-AAD96D2BC692}" srcOrd="6" destOrd="0" presId="urn:microsoft.com/office/officeart/2005/8/layout/default"/>
    <dgm:cxn modelId="{DF1943E3-F190-4E5B-9F05-B1C1A04D13B3}" type="presParOf" srcId="{11040A69-CCC5-4399-9723-1C58C5FCE4B6}" destId="{FC8BFE83-C0C2-4734-9F39-BCE11930C808}" srcOrd="7" destOrd="0" presId="urn:microsoft.com/office/officeart/2005/8/layout/default"/>
    <dgm:cxn modelId="{F44C4F23-9EA0-4C4F-AA02-6D8393DD945B}" type="presParOf" srcId="{11040A69-CCC5-4399-9723-1C58C5FCE4B6}" destId="{6A250FD5-B8D3-4C38-A7DF-16BF8336982F}" srcOrd="8" destOrd="0" presId="urn:microsoft.com/office/officeart/2005/8/layout/default"/>
    <dgm:cxn modelId="{6D75C091-00DE-4EC8-8D4B-C288C90EDBF2}" type="presParOf" srcId="{11040A69-CCC5-4399-9723-1C58C5FCE4B6}" destId="{A5432E36-DFE0-41CE-A8BB-E04F042991A8}" srcOrd="9" destOrd="0" presId="urn:microsoft.com/office/officeart/2005/8/layout/default"/>
    <dgm:cxn modelId="{D53A0214-A60A-4C1E-ADBE-4EC8FC4F44E8}" type="presParOf" srcId="{11040A69-CCC5-4399-9723-1C58C5FCE4B6}" destId="{C41D3DD0-D9CA-4BE6-BBBF-EF9415DCE74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FBFD6-4184-4229-9352-9CF8B956979C}">
      <dsp:nvSpPr>
        <dsp:cNvPr id="0" name=""/>
        <dsp:cNvSpPr/>
      </dsp:nvSpPr>
      <dsp:spPr>
        <a:xfrm>
          <a:off x="0" y="145944"/>
          <a:ext cx="2014760" cy="12088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Grup</a:t>
          </a:r>
          <a:r>
            <a:rPr lang="en-US" sz="2000" kern="1200" dirty="0"/>
            <a:t> </a:t>
          </a:r>
          <a:r>
            <a:rPr lang="en-US" sz="2000" kern="1200" dirty="0" err="1"/>
            <a:t>Üyeleri</a:t>
          </a:r>
          <a:r>
            <a:rPr lang="en-US" sz="2000" kern="1200" dirty="0"/>
            <a:t> </a:t>
          </a:r>
          <a:r>
            <a:rPr lang="en-US" sz="2000" kern="1200" dirty="0" err="1"/>
            <a:t>ve</a:t>
          </a:r>
          <a:r>
            <a:rPr lang="en-US" sz="2000" kern="1200" dirty="0"/>
            <a:t> </a:t>
          </a:r>
          <a:r>
            <a:rPr lang="en-US" sz="2000" kern="1200" dirty="0" err="1"/>
            <a:t>Görev</a:t>
          </a:r>
          <a:r>
            <a:rPr lang="en-US" sz="2000" kern="1200" dirty="0"/>
            <a:t> </a:t>
          </a:r>
          <a:r>
            <a:rPr lang="en-US" sz="2000" kern="1200" dirty="0" err="1"/>
            <a:t>Dağılımı</a:t>
          </a:r>
          <a:endParaRPr lang="en-US" sz="2000" kern="1200" dirty="0"/>
        </a:p>
      </dsp:txBody>
      <dsp:txXfrm>
        <a:off x="0" y="145944"/>
        <a:ext cx="2014760" cy="1208856"/>
      </dsp:txXfrm>
    </dsp:sp>
    <dsp:sp modelId="{CE2D240C-84E4-4AB5-8968-8750AA5A1C32}">
      <dsp:nvSpPr>
        <dsp:cNvPr id="0" name=""/>
        <dsp:cNvSpPr/>
      </dsp:nvSpPr>
      <dsp:spPr>
        <a:xfrm>
          <a:off x="2216236" y="145944"/>
          <a:ext cx="2014760" cy="12088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Fizibilite Çalışması</a:t>
          </a:r>
        </a:p>
      </dsp:txBody>
      <dsp:txXfrm>
        <a:off x="2216236" y="145944"/>
        <a:ext cx="2014760" cy="1208856"/>
      </dsp:txXfrm>
    </dsp:sp>
    <dsp:sp modelId="{861D2F82-CDB2-4570-9170-5358C0E7D4B1}">
      <dsp:nvSpPr>
        <dsp:cNvPr id="0" name=""/>
        <dsp:cNvSpPr/>
      </dsp:nvSpPr>
      <dsp:spPr>
        <a:xfrm>
          <a:off x="4432473" y="145944"/>
          <a:ext cx="2014760" cy="12088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Gantt Diyagramı ve Zaman Planlaması</a:t>
          </a:r>
        </a:p>
      </dsp:txBody>
      <dsp:txXfrm>
        <a:off x="4432473" y="145944"/>
        <a:ext cx="2014760" cy="1208856"/>
      </dsp:txXfrm>
    </dsp:sp>
    <dsp:sp modelId="{A84C3672-7EAE-4EEB-B1AA-AAD96D2BC692}">
      <dsp:nvSpPr>
        <dsp:cNvPr id="0" name=""/>
        <dsp:cNvSpPr/>
      </dsp:nvSpPr>
      <dsp:spPr>
        <a:xfrm>
          <a:off x="0" y="1556276"/>
          <a:ext cx="2014760" cy="12088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ER Diyagramı</a:t>
          </a:r>
        </a:p>
      </dsp:txBody>
      <dsp:txXfrm>
        <a:off x="0" y="1556276"/>
        <a:ext cx="2014760" cy="1208856"/>
      </dsp:txXfrm>
    </dsp:sp>
    <dsp:sp modelId="{6A250FD5-B8D3-4C38-A7DF-16BF8336982F}">
      <dsp:nvSpPr>
        <dsp:cNvPr id="0" name=""/>
        <dsp:cNvSpPr/>
      </dsp:nvSpPr>
      <dsp:spPr>
        <a:xfrm>
          <a:off x="2216236" y="1556276"/>
          <a:ext cx="2014760" cy="12088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Kullanıcı Senaryosu Diyagramı</a:t>
          </a:r>
        </a:p>
      </dsp:txBody>
      <dsp:txXfrm>
        <a:off x="2216236" y="1556276"/>
        <a:ext cx="2014760" cy="1208856"/>
      </dsp:txXfrm>
    </dsp:sp>
    <dsp:sp modelId="{C41D3DD0-D9CA-4BE6-BBBF-EF9415DCE741}">
      <dsp:nvSpPr>
        <dsp:cNvPr id="0" name=""/>
        <dsp:cNvSpPr/>
      </dsp:nvSpPr>
      <dsp:spPr>
        <a:xfrm>
          <a:off x="4432473" y="1556276"/>
          <a:ext cx="2014760" cy="12088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UML Diyagramı</a:t>
          </a:r>
        </a:p>
      </dsp:txBody>
      <dsp:txXfrm>
        <a:off x="4432473" y="1556276"/>
        <a:ext cx="2014760" cy="1208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a4a217c7e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a4a217c7e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4a217c7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4a217c7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a4a217c7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a4a217c7e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a4a217c7e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a4a217c7e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a4a217c7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a4a217c7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a4a217c7e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a4a217c7e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a4a217c7e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a4a217c7e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a4a217c7e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a4a217c7e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a4a217c7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a4a217c7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30974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03901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606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38308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9971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67530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33157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69028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2574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91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6805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08472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97774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98944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23760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59658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01115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282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127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CHATZ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Mesajlaşma Sistemi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414349" y="1350151"/>
            <a:ext cx="3224750" cy="243684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5000" dirty="0" err="1"/>
              <a:t>Kullanıcı</a:t>
            </a:r>
            <a:r>
              <a:rPr lang="en-US" sz="5000" dirty="0"/>
              <a:t> </a:t>
            </a:r>
            <a:r>
              <a:rPr lang="en-US" sz="5000" dirty="0" err="1"/>
              <a:t>Senaryosu</a:t>
            </a:r>
            <a:r>
              <a:rPr lang="en-US" sz="5000" dirty="0"/>
              <a:t> </a:t>
            </a:r>
            <a:r>
              <a:rPr lang="en-US" sz="5000" dirty="0" err="1"/>
              <a:t>Diyagramı</a:t>
            </a:r>
            <a:endParaRPr lang="en-US" sz="5000" dirty="0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" name="Google Shape;103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6961" y="-6350"/>
            <a:ext cx="3572669" cy="5133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4240757" y="1226910"/>
            <a:ext cx="3306604" cy="268967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5400" dirty="0"/>
              <a:t>UML </a:t>
            </a:r>
            <a:r>
              <a:rPr lang="en-US" sz="5400" dirty="0" err="1"/>
              <a:t>Diyagramı</a:t>
            </a:r>
            <a:endParaRPr lang="en-US" sz="5400" dirty="0"/>
          </a:p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endParaRPr lang="en-US" sz="5400" dirty="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6027" y="680484"/>
            <a:ext cx="3797663" cy="44329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Sunum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İçeriği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4EE6D016-EFCD-4F55-B9FA-07FD345BF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459583"/>
              </p:ext>
            </p:extLst>
          </p:nvPr>
        </p:nvGraphicFramePr>
        <p:xfrm>
          <a:off x="363934" y="1447800"/>
          <a:ext cx="6447234" cy="2911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79264" y="545982"/>
            <a:ext cx="6216024" cy="8222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1200"/>
              </a:spcAft>
            </a:pPr>
            <a:r>
              <a:rPr lang="en-US" sz="3300" dirty="0" err="1">
                <a:solidFill>
                  <a:schemeClr val="accent1">
                    <a:lumMod val="50000"/>
                  </a:schemeClr>
                </a:solidFill>
              </a:rPr>
              <a:t>Grup</a:t>
            </a:r>
            <a:r>
              <a:rPr lang="en-US" sz="33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300" dirty="0" err="1">
                <a:solidFill>
                  <a:schemeClr val="accent1">
                    <a:lumMod val="50000"/>
                  </a:schemeClr>
                </a:solidFill>
              </a:rPr>
              <a:t>Üyeleri</a:t>
            </a:r>
            <a:r>
              <a:rPr lang="en-US" sz="33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300" dirty="0" err="1">
                <a:solidFill>
                  <a:schemeClr val="accent1">
                    <a:lumMod val="50000"/>
                  </a:schemeClr>
                </a:solidFill>
              </a:rPr>
              <a:t>ve</a:t>
            </a:r>
            <a:r>
              <a:rPr lang="en-US" sz="33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300" dirty="0" err="1">
                <a:solidFill>
                  <a:schemeClr val="accent1">
                    <a:lumMod val="50000"/>
                  </a:schemeClr>
                </a:solidFill>
              </a:rPr>
              <a:t>Görev</a:t>
            </a:r>
            <a:r>
              <a:rPr lang="en-US" sz="33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300" dirty="0" err="1">
                <a:solidFill>
                  <a:schemeClr val="accent1">
                    <a:lumMod val="50000"/>
                  </a:schemeClr>
                </a:solidFill>
              </a:rPr>
              <a:t>Dağılımı</a:t>
            </a:r>
            <a:endParaRPr lang="en-US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7" name="Google Shape;67;p15"/>
          <p:cNvGraphicFramePr/>
          <p:nvPr>
            <p:extLst>
              <p:ext uri="{D42A27DB-BD31-4B8C-83A1-F6EECF244321}">
                <p14:modId xmlns:p14="http://schemas.microsoft.com/office/powerpoint/2010/main" val="3045446209"/>
              </p:ext>
            </p:extLst>
          </p:nvPr>
        </p:nvGraphicFramePr>
        <p:xfrm>
          <a:off x="779264" y="1586204"/>
          <a:ext cx="6216024" cy="22123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96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2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7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cap="none" spc="0">
                          <a:solidFill>
                            <a:schemeClr val="tx1"/>
                          </a:solidFill>
                        </a:rPr>
                        <a:t>Öğrenci Numarası</a:t>
                      </a:r>
                      <a:endParaRPr sz="11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cap="none" spc="0">
                          <a:solidFill>
                            <a:schemeClr val="tx1"/>
                          </a:solidFill>
                        </a:rPr>
                        <a:t>Ad Soyad</a:t>
                      </a:r>
                      <a:endParaRPr sz="11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cap="none" spc="0">
                          <a:solidFill>
                            <a:schemeClr val="tx1"/>
                          </a:solidFill>
                        </a:rPr>
                        <a:t>Roller</a:t>
                      </a:r>
                      <a:endParaRPr sz="11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 dirty="0">
                          <a:solidFill>
                            <a:schemeClr val="tx1"/>
                          </a:solidFill>
                        </a:rPr>
                        <a:t>​</a:t>
                      </a:r>
                      <a:r>
                        <a:rPr lang="tr-TR" sz="1100" cap="none" spc="0" dirty="0">
                          <a:solidFill>
                            <a:schemeClr val="tx1"/>
                          </a:solidFill>
                        </a:rPr>
                        <a:t>19011007</a:t>
                      </a:r>
                      <a:endParaRPr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Zafer Yusuf Vardar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Backend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19011046</a:t>
                      </a:r>
                      <a:endParaRPr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Burak Erdilli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Backend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 dirty="0">
                          <a:solidFill>
                            <a:schemeClr val="tx1"/>
                          </a:solidFill>
                        </a:rPr>
                        <a:t>19011052</a:t>
                      </a:r>
                      <a:endParaRPr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Eyüp Bay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Frontend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19011609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Mehmet Celal Keleş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Backend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7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 dirty="0">
                          <a:solidFill>
                            <a:schemeClr val="tx1"/>
                          </a:solidFill>
                        </a:rPr>
                        <a:t>19011915</a:t>
                      </a:r>
                      <a:endParaRPr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>
                          <a:solidFill>
                            <a:schemeClr val="tx1"/>
                          </a:solidFill>
                        </a:rPr>
                        <a:t>Parsa Kazerooni</a:t>
                      </a:r>
                      <a:endParaRPr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cap="none" spc="0" dirty="0">
                          <a:solidFill>
                            <a:schemeClr val="tx1"/>
                          </a:solidFill>
                        </a:rPr>
                        <a:t>DevOps, Frontend</a:t>
                      </a:r>
                      <a:endParaRPr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48387" marT="19355" marB="14516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51435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2761059"/>
            <a:ext cx="3572669" cy="238244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6350"/>
            <a:ext cx="2255512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2286000"/>
            <a:ext cx="2444750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2692400"/>
            <a:ext cx="1362870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6350"/>
            <a:ext cx="5332385" cy="5149850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08000" y="457199"/>
            <a:ext cx="2882531" cy="41592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1200"/>
              </a:spcAft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Fizibilite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Çalışması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630133" y="699523"/>
            <a:ext cx="4133472" cy="41592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Yazılım Fizibilitesi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Sistemin oluşturulması için kullanılacak elementler aşağıda listelenmiştir.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Geliştirme Ortamı</a:t>
            </a:r>
          </a:p>
          <a:p>
            <a:pPr marL="457200" lvl="0" indent="-282733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Visual Studio Code</a:t>
            </a:r>
          </a:p>
          <a:p>
            <a:pPr marL="457200" lvl="0" indent="-282733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Figma (UI Prototyping)</a:t>
            </a:r>
          </a:p>
          <a:p>
            <a:pPr marL="457200" lvl="0" indent="-282733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MacOS 10.12 / Windows 10</a:t>
            </a:r>
          </a:p>
          <a:p>
            <a:pPr marL="457200" lvl="0" indent="-282733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Vercel / Netlify / AWS ( Hosting Service )</a:t>
            </a:r>
          </a:p>
          <a:p>
            <a:pPr marL="457200" lvl="0" indent="-282733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Github ( Version Control ve Bulut alanı )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51435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2761059"/>
            <a:ext cx="3572669" cy="238244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6350"/>
            <a:ext cx="2255512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2286000"/>
            <a:ext cx="2444750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2692400"/>
            <a:ext cx="1362870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6350"/>
            <a:ext cx="5332385" cy="5149850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E0DB522-FE2A-42C1-8637-FC725CC9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57199"/>
            <a:ext cx="2882531" cy="4159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Fizibilite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Çalışması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A6EE49F-0EFB-4F31-907E-40E62118D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063" y="457200"/>
            <a:ext cx="4133472" cy="4159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Backend</a:t>
            </a:r>
          </a:p>
          <a:p>
            <a:pPr marL="457200" lvl="0" indent="-282733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Python (Flask) : İyi Dokümantasyonu olan ve Developer Friendly ve hızlı bir şekilde ürün çıkarmaya izin verdiği için seçtik.</a:t>
            </a:r>
          </a:p>
          <a:p>
            <a:pPr marL="457200" lvl="0" indent="-282733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PostgreSQL : Veritabanını yönetmek için Açık kaynaklı projelerden en iyilerinden olduğu ve güvenilir olması için seçtik.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Frontend</a:t>
            </a:r>
          </a:p>
          <a:p>
            <a:pPr marL="457200" lvl="0" indent="-282733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React.js: Community’si büyük olan bir js framework, bize karşılaşacağımız problemleri çözmek için yardım eder.</a:t>
            </a:r>
          </a:p>
          <a:p>
            <a:pPr marL="457200" lvl="0" indent="-282733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TailwindCSS : Yaygın olan Bootstrap 4.0’e göre daha kişiselleştirilebilir olduğundan dolayı tercih edildi.</a:t>
            </a: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07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A2F5A3CD-4BAF-40A8-B874-7D101CDD313E}"/>
              </a:ext>
            </a:extLst>
          </p:cNvPr>
          <p:cNvSpPr txBox="1"/>
          <p:nvPr/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Donanım Fizibilitesi</a:t>
            </a:r>
          </a:p>
          <a:p>
            <a:pPr marL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Yazılım fizibilitesinde kullanılması bahsedilen uygulamayı çalıştırmak için kullanılacak bilgisayarların özellikleri aşağıda listelenmiştir.</a:t>
            </a:r>
          </a:p>
        </p:txBody>
      </p:sp>
      <p:pic>
        <p:nvPicPr>
          <p:cNvPr id="100" name="Picture 80" descr="Işıyan devre tahtası">
            <a:extLst>
              <a:ext uri="{FF2B5EF4-FFF2-40B4-BE49-F238E27FC236}">
                <a16:creationId xmlns:a16="http://schemas.microsoft.com/office/drawing/2014/main" id="{AC0800C1-E0D7-409F-81DB-88788DA202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01" r="12289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1CDA600F-D36B-480A-9A97-CCD1FC721430}"/>
              </a:ext>
            </a:extLst>
          </p:cNvPr>
          <p:cNvSpPr txBox="1"/>
          <p:nvPr/>
        </p:nvSpPr>
        <p:spPr>
          <a:xfrm>
            <a:off x="4630929" y="270684"/>
            <a:ext cx="3857625" cy="1031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80000"/>
            </a:pPr>
            <a:r>
              <a:rPr lang="en-US" sz="3300" dirty="0" err="1">
                <a:latin typeface="+mj-lt"/>
                <a:ea typeface="+mj-ea"/>
                <a:cs typeface="+mj-cs"/>
              </a:rPr>
              <a:t>Ekonomik</a:t>
            </a:r>
            <a:r>
              <a:rPr lang="en-US" sz="3300" dirty="0">
                <a:latin typeface="+mj-lt"/>
                <a:ea typeface="+mj-ea"/>
                <a:cs typeface="+mj-cs"/>
              </a:rPr>
              <a:t> </a:t>
            </a:r>
            <a:r>
              <a:rPr lang="en-US" sz="3300" dirty="0" err="1">
                <a:latin typeface="+mj-lt"/>
                <a:ea typeface="+mj-ea"/>
                <a:cs typeface="+mj-cs"/>
              </a:rPr>
              <a:t>Fizibilite</a:t>
            </a:r>
            <a:endParaRPr lang="en-US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64339" y="1382912"/>
            <a:ext cx="2980457" cy="308076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lvl="0" indent="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 dirty="0" err="1">
                <a:solidFill>
                  <a:schemeClr val="bg1"/>
                </a:solidFill>
                <a:sym typeface="Roboto"/>
              </a:rPr>
              <a:t>Dinamik</a:t>
            </a:r>
            <a:r>
              <a:rPr lang="en-US" sz="1400" dirty="0">
                <a:solidFill>
                  <a:schemeClr val="bg1"/>
                </a:solidFill>
                <a:sym typeface="Roboto"/>
              </a:rPr>
              <a:t> Web </a:t>
            </a:r>
            <a:r>
              <a:rPr lang="en-US" sz="1400" dirty="0" err="1">
                <a:solidFill>
                  <a:schemeClr val="bg1"/>
                </a:solidFill>
                <a:sym typeface="Roboto"/>
              </a:rPr>
              <a:t>Uygulamasının</a:t>
            </a:r>
            <a:r>
              <a:rPr lang="en-US" sz="1400" dirty="0">
                <a:solidFill>
                  <a:schemeClr val="bg1"/>
                </a:solidFill>
                <a:sym typeface="Roboto"/>
              </a:rPr>
              <a:t> </a:t>
            </a:r>
            <a:r>
              <a:rPr lang="en-US" sz="1400" dirty="0" err="1">
                <a:solidFill>
                  <a:schemeClr val="bg1"/>
                </a:solidFill>
                <a:sym typeface="Roboto"/>
              </a:rPr>
              <a:t>geliştirilme</a:t>
            </a:r>
            <a:r>
              <a:rPr lang="en-US" sz="1400" dirty="0">
                <a:solidFill>
                  <a:schemeClr val="bg1"/>
                </a:solidFill>
                <a:sym typeface="Roboto"/>
              </a:rPr>
              <a:t> </a:t>
            </a:r>
            <a:r>
              <a:rPr lang="en-US" sz="1400" dirty="0" err="1">
                <a:solidFill>
                  <a:schemeClr val="bg1"/>
                </a:solidFill>
                <a:sym typeface="Roboto"/>
              </a:rPr>
              <a:t>ortamı</a:t>
            </a:r>
            <a:r>
              <a:rPr lang="en-US" sz="1400" dirty="0">
                <a:solidFill>
                  <a:schemeClr val="bg1"/>
                </a:solidFill>
                <a:sym typeface="Roboto"/>
              </a:rPr>
              <a:t> </a:t>
            </a:r>
            <a:r>
              <a:rPr lang="en-US" sz="1400" dirty="0" err="1">
                <a:solidFill>
                  <a:schemeClr val="bg1"/>
                </a:solidFill>
                <a:sym typeface="Roboto"/>
              </a:rPr>
              <a:t>olarak</a:t>
            </a:r>
            <a:r>
              <a:rPr lang="en-US" sz="1400" dirty="0">
                <a:solidFill>
                  <a:schemeClr val="bg1"/>
                </a:solidFill>
                <a:sym typeface="Roboto"/>
              </a:rPr>
              <a:t> </a:t>
            </a:r>
            <a:r>
              <a:rPr lang="en-US" sz="1400" dirty="0" err="1">
                <a:solidFill>
                  <a:schemeClr val="bg1"/>
                </a:solidFill>
                <a:sym typeface="Roboto"/>
              </a:rPr>
              <a:t>lisanslı</a:t>
            </a:r>
            <a:r>
              <a:rPr lang="en-US" sz="1400" dirty="0">
                <a:solidFill>
                  <a:schemeClr val="bg1"/>
                </a:solidFill>
                <a:sym typeface="Roboto"/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MacOS 10.12 / Windows 10 </a:t>
            </a:r>
            <a:r>
              <a:rPr lang="en-US" sz="1400" dirty="0" err="1">
                <a:solidFill>
                  <a:schemeClr val="bg1"/>
                </a:solidFill>
              </a:rPr>
              <a:t>kullanılması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kararlaştırılmıştır</a:t>
            </a:r>
            <a:r>
              <a:rPr lang="en-US" sz="1400" dirty="0">
                <a:solidFill>
                  <a:schemeClr val="bg1"/>
                </a:solidFill>
              </a:rPr>
              <a:t>. Visual Studio Code , UI </a:t>
            </a:r>
            <a:r>
              <a:rPr lang="en-US" sz="1400" dirty="0" err="1">
                <a:solidFill>
                  <a:schemeClr val="bg1"/>
                </a:solidFill>
              </a:rPr>
              <a:t>prototipleri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için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kullanılacak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olan</a:t>
            </a:r>
            <a:r>
              <a:rPr lang="en-US" sz="1400" dirty="0">
                <a:solidFill>
                  <a:schemeClr val="bg1"/>
                </a:solidFill>
              </a:rPr>
              <a:t> Figma, </a:t>
            </a:r>
            <a:r>
              <a:rPr lang="en-US" sz="1400" dirty="0" err="1">
                <a:solidFill>
                  <a:schemeClr val="bg1"/>
                </a:solidFill>
              </a:rPr>
              <a:t>barındırma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hizmeti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için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Vercel</a:t>
            </a:r>
            <a:r>
              <a:rPr lang="en-US" sz="1400" dirty="0">
                <a:solidFill>
                  <a:schemeClr val="bg1"/>
                </a:solidFill>
              </a:rPr>
              <a:t> / Netlify / AWS, </a:t>
            </a:r>
            <a:r>
              <a:rPr lang="en-US" sz="1400" dirty="0" err="1">
                <a:solidFill>
                  <a:schemeClr val="bg1"/>
                </a:solidFill>
              </a:rPr>
              <a:t>veritabanı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yönetimi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için</a:t>
            </a:r>
            <a:r>
              <a:rPr lang="en-US" sz="1400" dirty="0">
                <a:solidFill>
                  <a:schemeClr val="bg1"/>
                </a:solidFill>
              </a:rPr>
              <a:t> PostgreSQL </a:t>
            </a:r>
            <a:r>
              <a:rPr lang="en-US" sz="1400" dirty="0" err="1">
                <a:solidFill>
                  <a:schemeClr val="bg1"/>
                </a:solidFill>
              </a:rPr>
              <a:t>kaynaklarının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ücretsiz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lisans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hakkı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sağlayan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versiyonları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kullanılmıştır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Oluşturulacak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platformun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yasal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uygunluğu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arastırılarak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herhangi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bir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ihlali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bulunmadığı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görülmüş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sonuç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olarak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sistemin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uygunluğuna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karar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verilmiştir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0" lvl="0" indent="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400" dirty="0">
              <a:solidFill>
                <a:schemeClr val="bg1"/>
              </a:solidFill>
            </a:endParaRPr>
          </a:p>
          <a:p>
            <a:pPr marL="0" lvl="0" indent="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400" dirty="0">
              <a:solidFill>
                <a:schemeClr val="bg1"/>
              </a:solidFill>
            </a:endParaRPr>
          </a:p>
          <a:p>
            <a:pPr marL="0" lvl="0" indent="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469944151"/>
              </p:ext>
            </p:extLst>
          </p:nvPr>
        </p:nvGraphicFramePr>
        <p:xfrm>
          <a:off x="4589583" y="1620442"/>
          <a:ext cx="3857625" cy="32531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81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b="1" cap="none" spc="0" dirty="0">
                          <a:solidFill>
                            <a:schemeClr val="tx1"/>
                          </a:solidFill>
                        </a:rPr>
                        <a:t>Ünvan Adı</a:t>
                      </a:r>
                      <a:endParaRPr sz="27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5083" marR="105083" marT="105083" marB="15132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b="1" cap="none" spc="0" dirty="0">
                          <a:solidFill>
                            <a:schemeClr val="tx1"/>
                          </a:solidFill>
                        </a:rPr>
                        <a:t>Haftalık Bütçe</a:t>
                      </a:r>
                      <a:endParaRPr sz="27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5083" marR="105083" marT="105083" marB="1513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6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cap="none" spc="0" dirty="0">
                          <a:solidFill>
                            <a:schemeClr val="tx1"/>
                          </a:solidFill>
                        </a:rPr>
                        <a:t>Backend</a:t>
                      </a:r>
                      <a:endParaRPr sz="2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5083" marR="105083" marT="105083" marB="15132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cap="none" spc="0">
                          <a:solidFill>
                            <a:schemeClr val="tx1"/>
                          </a:solidFill>
                        </a:rPr>
                        <a:t>300 USD</a:t>
                      </a:r>
                      <a:endParaRPr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083" marR="105083" marT="105083" marB="1513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6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cap="none" spc="0">
                          <a:solidFill>
                            <a:schemeClr val="tx1"/>
                          </a:solidFill>
                        </a:rPr>
                        <a:t>Frontend</a:t>
                      </a:r>
                      <a:endParaRPr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083" marR="105083" marT="105083" marB="15132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cap="none" spc="0">
                          <a:solidFill>
                            <a:schemeClr val="tx1"/>
                          </a:solidFill>
                        </a:rPr>
                        <a:t>300 USD</a:t>
                      </a:r>
                      <a:endParaRPr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083" marR="105083" marT="105083" marB="1513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6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cap="none" spc="0">
                          <a:solidFill>
                            <a:schemeClr val="tx1"/>
                          </a:solidFill>
                        </a:rPr>
                        <a:t>DevOps</a:t>
                      </a:r>
                      <a:endParaRPr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083" marR="105083" marT="105083" marB="15132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cap="none" spc="0" dirty="0">
                          <a:solidFill>
                            <a:schemeClr val="tx1"/>
                          </a:solidFill>
                        </a:rPr>
                        <a:t>200 USD</a:t>
                      </a:r>
                      <a:endParaRPr sz="2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5083" marR="105083" marT="105083" marB="1513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Metin kutusu 47">
            <a:extLst>
              <a:ext uri="{FF2B5EF4-FFF2-40B4-BE49-F238E27FC236}">
                <a16:creationId xmlns:a16="http://schemas.microsoft.com/office/drawing/2014/main" id="{648FF1D4-7509-492B-AC81-F21C39B94AAF}"/>
              </a:ext>
            </a:extLst>
          </p:cNvPr>
          <p:cNvSpPr txBox="1"/>
          <p:nvPr/>
        </p:nvSpPr>
        <p:spPr>
          <a:xfrm>
            <a:off x="430446" y="592368"/>
            <a:ext cx="4576968" cy="549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3300" dirty="0" err="1">
                <a:solidFill>
                  <a:schemeClr val="bg1"/>
                </a:solidFill>
              </a:rPr>
              <a:t>Yasal</a:t>
            </a:r>
            <a:r>
              <a:rPr lang="en-US" sz="3300" dirty="0">
                <a:solidFill>
                  <a:schemeClr val="bg1"/>
                </a:solidFill>
              </a:rPr>
              <a:t> </a:t>
            </a:r>
            <a:r>
              <a:rPr lang="en-US" sz="3300" dirty="0" err="1">
                <a:solidFill>
                  <a:schemeClr val="bg1"/>
                </a:solidFill>
              </a:rPr>
              <a:t>Fizibilite</a:t>
            </a:r>
            <a:endParaRPr lang="en-US" sz="3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447231" y="0"/>
            <a:ext cx="5755351" cy="8157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500" dirty="0"/>
              <a:t>Gantt </a:t>
            </a:r>
            <a:r>
              <a:rPr lang="en-US" sz="2500" dirty="0" err="1"/>
              <a:t>Diyagramı</a:t>
            </a:r>
            <a:r>
              <a:rPr lang="en-US" sz="2500" dirty="0"/>
              <a:t> </a:t>
            </a:r>
            <a:r>
              <a:rPr lang="en-US" sz="2500" dirty="0" err="1"/>
              <a:t>ve</a:t>
            </a:r>
            <a:r>
              <a:rPr lang="en-US" sz="2500" dirty="0"/>
              <a:t> Zaman </a:t>
            </a:r>
            <a:r>
              <a:rPr lang="en-US" sz="2500" dirty="0" err="1"/>
              <a:t>Planlaması</a:t>
            </a:r>
            <a:endParaRPr lang="en-US" sz="2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BE11F7-2B19-463A-A419-76C41D96A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9" y="1702453"/>
            <a:ext cx="7039333" cy="25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01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2350886" y="9525"/>
            <a:ext cx="3108182" cy="11418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300" dirty="0"/>
              <a:t>ER </a:t>
            </a:r>
            <a:r>
              <a:rPr lang="en-US" sz="3300" dirty="0" err="1"/>
              <a:t>Diyagramı</a:t>
            </a:r>
            <a:endParaRPr lang="en-US" sz="3300" dirty="0"/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3300" dirty="0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7" name="Google Shape;97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3315" y="860426"/>
            <a:ext cx="5432815" cy="4283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Hava Akımı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289</Words>
  <Application>Microsoft Office PowerPoint</Application>
  <PresentationFormat>Ekran Gösterisi (16:9)</PresentationFormat>
  <Paragraphs>63</Paragraphs>
  <Slides>11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Trebuchet MS</vt:lpstr>
      <vt:lpstr>Wingdings 3</vt:lpstr>
      <vt:lpstr>Arial</vt:lpstr>
      <vt:lpstr>Yüzeyler</vt:lpstr>
      <vt:lpstr>CHATZ Mesajlaşma Sistemi</vt:lpstr>
      <vt:lpstr>Sunum İçeriği</vt:lpstr>
      <vt:lpstr>Grup Üyeleri ve Görev Dağılımı</vt:lpstr>
      <vt:lpstr>Fizibilite Çalışması</vt:lpstr>
      <vt:lpstr>Fizibilite Çalışması</vt:lpstr>
      <vt:lpstr>PowerPoint Sunusu</vt:lpstr>
      <vt:lpstr>PowerPoint Sunusu</vt:lpstr>
      <vt:lpstr>Gantt Diyagramı ve Zaman Planlaması</vt:lpstr>
      <vt:lpstr>ER Diyagramı </vt:lpstr>
      <vt:lpstr>Kullanıcı Senaryosu Diyagramı</vt:lpstr>
      <vt:lpstr>UML Diyagramı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CHATZ Mesajlaşma Sistemi</dc:title>
  <cp:lastModifiedBy>MEHMET CELAL KELEŞ</cp:lastModifiedBy>
  <cp:revision>2</cp:revision>
  <dcterms:modified xsi:type="dcterms:W3CDTF">2021-12-29T00:40:18Z</dcterms:modified>
</cp:coreProperties>
</file>