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2" r:id="rId4"/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</p:sldIdLst>
  <p:sldSz cy="6858000" cx="12192000"/>
  <p:notesSz cx="6858000" cy="9144000"/>
  <p:embeddedFontLst>
    <p:embeddedFont>
      <p:font typeface="Century Schoolbook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4F827E-AD6D-405B-86B3-F96A38781160}">
  <a:tblStyle styleId="{754F827E-AD6D-405B-86B3-F96A3878116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CenturySchoolbook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font" Target="fonts/CenturySchoolbook-regular.fntdata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font" Target="fonts/CenturySchoolbook-italic.fntdata"/><Relationship Id="rId34" Type="http://schemas.openxmlformats.org/officeDocument/2006/relationships/slide" Target="slides/slide27.xml"/><Relationship Id="rId78" Type="http://schemas.openxmlformats.org/officeDocument/2006/relationships/font" Target="fonts/CenturySchoolbook-bold.fntdata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870134df69_0_3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870134df69_0_3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870134df69_0_3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870134df69_0_3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870134df69_0_3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870134df69_0_3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70134df69_0_2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70134df69_0_2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870134df69_0_2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870134df69_0_3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870134df69_0_3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870134df69_0_3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70134df69_0_3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870134df69_0_3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870134df69_0_3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70134df69_0_4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870134df69_0_4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870134df69_0_4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70134df69_0_4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70134df69_0_4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870134df69_0_4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870134df69_0_4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870134df69_0_4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870134df69_0_4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870134df69_0_4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870134df69_0_4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2870134df69_0_4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870134df69_0_4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870134df69_0_4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2870134df69_0_4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70134df69_0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870134df69_0_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870134df69_0_2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84d1abb00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84d1abb00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8684aa283b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8684aa283b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8684aa283b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8684aa283b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8684aa283b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28684aa283b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870134df69_0_2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870134df69_0_2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870134df69_0_2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870134df69_0_3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g2870134df69_0_3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870134df69_0_3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870134df69_0_3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870134df69_0_3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870134df69_0_3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870134df69_0_3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870134df69_0_3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70134df69_0_3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70134df69_0_3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2870134df69_0_3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882e9daf1e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882e9daf1e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882e9daf1e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882e9daf1e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882e9daf1e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2882e9daf1e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70134df69_0_3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70134df69_0_3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870134df69_0_3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882e9daf1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882e9daf1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2882e9daf1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70134df69_0_3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870134df69_0_3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2870134df69_0_3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70134df69_0_4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870134df69_0_4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2870134df69_0_4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870134df69_0_4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870134df69_0_4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2870134df69_0_4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870134df69_0_4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870134df69_0_4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2870134df69_0_4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870134df69_0_4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870134df69_0_4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2870134df69_0_4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870134df69_0_4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870134df69_0_4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2870134df69_0_4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870134df69_0_4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870134df69_0_4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2870134df69_0_4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870134df69_0_4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870134df69_0_4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2870134df69_0_4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870134df69_0_3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870134df69_0_3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2870134df69_0_3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6fa8956a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86fa8956a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86fa8956ab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870134df69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870134df69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2870134df69_0_2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85f4dff9a7_2_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g285f4dff9a7_2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86fa8956ab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86fa8956ab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286fa8956ab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86fa8956ab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86fa8956ab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286fa8956ab_1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85f4dff9a7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85f4dff9a7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285f4dff9a7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86fa8956ab_1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86fa8956ab_1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286fa8956ab_1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85f4dff9a7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85f4dff9a7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285f4dff9a7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86fa8956ab_1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86fa8956ab_1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286fa8956ab_1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866a30eb5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866a30eb5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2866a30eb5f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8684aa283b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8684aa283b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28684aa283b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70134df69_0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70134df69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870134df69_0_2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86fa8956ab_1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86fa8956ab_1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286fa8956ab_1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848db5420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2848db5420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5f72e18ea6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5f72e18ea6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25f72e18ea6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848db5420a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848db5420a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2848db5420a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848db5420a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848db5420a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2848db5420a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848db5420a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848db5420a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g2848db5420a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848db5420a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848db5420a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2848db5420a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848db5420a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848db5420a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2848db5420a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848db5420a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848db5420a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2848db5420a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87b140800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87b140800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g287b140800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70134df69_0_2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870134df69_0_2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870134df69_0_2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848db5420a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848db5420a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2848db5420a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87b1408004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87b1408004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g287b1408004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848db5420a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848db5420a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g2848db5420a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848db5420a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848db5420a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g2848db5420a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848db5420a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848db5420a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2848db5420a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87b1408004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87b1408004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g287b1408004_1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8684aa283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8684aa283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g28684aa283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8684aa283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8684aa283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g28684aa283b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8684aa283b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8684aa283b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g28684aa283b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70134df69_0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870134df69_0_2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870134df69_0_2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70134df69_0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70134df69_0_2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870134df69_0_2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70134df69_0_2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70134df69_0_2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870134df69_0_2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261872" y="758952"/>
            <a:ext cx="9418200" cy="40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261872" y="4800600"/>
            <a:ext cx="94182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0" y="5105400"/>
            <a:ext cx="1129290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/>
          <p:nvPr>
            <p:ph idx="2" type="pic"/>
          </p:nvPr>
        </p:nvSpPr>
        <p:spPr>
          <a:xfrm>
            <a:off x="0" y="0"/>
            <a:ext cx="11292900" cy="51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914400" y="6108589"/>
            <a:ext cx="99822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 rot="5400000">
            <a:off x="3383982" y="-293250"/>
            <a:ext cx="4351200" cy="8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 rot="5400000">
            <a:off x="6938100" y="2091600"/>
            <a:ext cx="58977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 rot="5400000">
            <a:off x="1680300" y="-537300"/>
            <a:ext cx="58977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30200" lvl="1" marL="914400" rtl="0">
              <a:spcBef>
                <a:spcPts val="300"/>
              </a:spcBef>
              <a:spcAft>
                <a:spcPts val="0"/>
              </a:spcAft>
              <a:buSzPts val="1600"/>
              <a:buChar char="●"/>
              <a:defRPr/>
            </a:lvl2pPr>
            <a:lvl3pPr indent="-317500" lvl="2" marL="1371600" rtl="0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rtl="0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300"/>
              </a:spcBef>
              <a:spcAft>
                <a:spcPts val="3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302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261872" y="758952"/>
            <a:ext cx="9418200" cy="40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261872" y="4800600"/>
            <a:ext cx="94182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1261872" y="1828800"/>
            <a:ext cx="4480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133" name="Google Shape;133;p20"/>
          <p:cNvSpPr txBox="1"/>
          <p:nvPr>
            <p:ph idx="2" type="body"/>
          </p:nvPr>
        </p:nvSpPr>
        <p:spPr>
          <a:xfrm>
            <a:off x="6126480" y="1828800"/>
            <a:ext cx="4480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134" name="Google Shape;134;p20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1261872" y="1713655"/>
            <a:ext cx="4480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1261872" y="2507550"/>
            <a:ext cx="44805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141" name="Google Shape;141;p21"/>
          <p:cNvSpPr txBox="1"/>
          <p:nvPr>
            <p:ph idx="3" type="body"/>
          </p:nvPr>
        </p:nvSpPr>
        <p:spPr>
          <a:xfrm>
            <a:off x="6126480" y="1713655"/>
            <a:ext cx="4480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2" name="Google Shape;142;p21"/>
          <p:cNvSpPr txBox="1"/>
          <p:nvPr>
            <p:ph idx="4" type="body"/>
          </p:nvPr>
        </p:nvSpPr>
        <p:spPr>
          <a:xfrm>
            <a:off x="6126480" y="2507550"/>
            <a:ext cx="44805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143" name="Google Shape;143;p21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841248" y="457200"/>
            <a:ext cx="3200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4504267" y="685800"/>
            <a:ext cx="607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158" name="Google Shape;158;p24"/>
          <p:cNvSpPr txBox="1"/>
          <p:nvPr>
            <p:ph idx="2" type="body"/>
          </p:nvPr>
        </p:nvSpPr>
        <p:spPr>
          <a:xfrm>
            <a:off x="841248" y="2099734"/>
            <a:ext cx="3200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24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0" y="5105400"/>
            <a:ext cx="1129290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5"/>
          <p:cNvSpPr/>
          <p:nvPr>
            <p:ph idx="2" type="pic"/>
          </p:nvPr>
        </p:nvSpPr>
        <p:spPr>
          <a:xfrm>
            <a:off x="0" y="0"/>
            <a:ext cx="11292900" cy="51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914400" y="6108589"/>
            <a:ext cx="99822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7" name="Google Shape;167;p25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 rot="5400000">
            <a:off x="3383982" y="-293251"/>
            <a:ext cx="4351200" cy="8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 rot="5400000">
            <a:off x="6938100" y="2091600"/>
            <a:ext cx="58977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 rot="5400000">
            <a:off x="1680300" y="-537300"/>
            <a:ext cx="58977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ctrTitle"/>
          </p:nvPr>
        </p:nvSpPr>
        <p:spPr>
          <a:xfrm>
            <a:off x="1261872" y="758952"/>
            <a:ext cx="9418200" cy="40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261872" y="4800600"/>
            <a:ext cx="94182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261872" y="758952"/>
            <a:ext cx="9418200" cy="40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261872" y="4800600"/>
            <a:ext cx="94182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1261872" y="1828800"/>
            <a:ext cx="4480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6126480" y="1828800"/>
            <a:ext cx="4480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1261872" y="1713655"/>
            <a:ext cx="4480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1261872" y="2507550"/>
            <a:ext cx="44805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6126480" y="1713655"/>
            <a:ext cx="4480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8"/>
          <p:cNvSpPr txBox="1"/>
          <p:nvPr>
            <p:ph idx="4" type="body"/>
          </p:nvPr>
        </p:nvSpPr>
        <p:spPr>
          <a:xfrm>
            <a:off x="6126480" y="2507550"/>
            <a:ext cx="44805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41248" y="457200"/>
            <a:ext cx="3200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504267" y="685800"/>
            <a:ext cx="607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841248" y="2099734"/>
            <a:ext cx="3200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ocs.google.com/spreadsheets/d/1a03Sy8oBh9AZCJReUuy-S-OmnF04ubdFPP54Au6eY7I/edit#gid=1371863380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ocs.google.com/spreadsheets/d/1a03Sy8oBh9AZCJReUuy-S-OmnF04ubdFPP54Au6eY7I/edit#gid=1637091584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ocs.google.com/spreadsheets/d/1a03Sy8oBh9AZCJReUuy-S-OmnF04ubdFPP54Au6eY7I/edit#gid=1637091584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docs.google.com/spreadsheets/d/1a03Sy8oBh9AZCJReUuy-S-OmnF04ubdFPP54Au6eY7I/edit#gid=1371863380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docs.google.com/spreadsheets/d/1a03Sy8oBh9AZCJReUuy-S-OmnF04ubdFPP54Au6eY7I/edit#gid=1637091584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docs.google.com/spreadsheets/d/1a03Sy8oBh9AZCJReUuy-S-OmnF04ubdFPP54Au6eY7I/edit#gid=1637091584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ctrTitle"/>
          </p:nvPr>
        </p:nvSpPr>
        <p:spPr>
          <a:xfrm>
            <a:off x="1569500" y="2130762"/>
            <a:ext cx="9586800" cy="22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entury Schoolbook"/>
              <a:buNone/>
            </a:pPr>
            <a:r>
              <a:rPr lang="en-US" sz="3780"/>
              <a:t>Multimodal Healthcare Data Analysis for Enhanced Diagnostics and Patient Care</a:t>
            </a:r>
            <a:endParaRPr sz="3780"/>
          </a:p>
        </p:txBody>
      </p:sp>
      <p:sp>
        <p:nvSpPr>
          <p:cNvPr id="187" name="Google Shape;187;p28"/>
          <p:cNvSpPr txBox="1"/>
          <p:nvPr>
            <p:ph idx="1" type="subTitle"/>
          </p:nvPr>
        </p:nvSpPr>
        <p:spPr>
          <a:xfrm>
            <a:off x="1524000" y="3602037"/>
            <a:ext cx="9234488" cy="1920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br>
              <a:rPr lang="en-US"/>
            </a:br>
            <a:endParaRPr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1249647" y="19501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MedFuse Method</a:t>
            </a:r>
            <a:endParaRPr/>
          </a:p>
        </p:txBody>
      </p:sp>
      <p:sp>
        <p:nvSpPr>
          <p:cNvPr id="256" name="Google Shape;256;p37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925" y="3403575"/>
            <a:ext cx="6550924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1261875" y="1828800"/>
            <a:ext cx="8595300" cy="415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Use a ResNet-34 encoder for image modality and pre-train it</a:t>
            </a:r>
            <a:endParaRPr b="1" sz="20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Use an LSTM encoder for time-series modality and pre-train it</a:t>
            </a:r>
            <a:endParaRPr b="1" sz="20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Use and LSTM combined with a Fully-Connected layer for fusion and fine-tune it</a:t>
            </a:r>
            <a:endParaRPr b="1" sz="2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MedFuse Method Pros/Cons</a:t>
            </a:r>
            <a:endParaRPr/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1261875" y="1828800"/>
            <a:ext cx="8595300" cy="415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When the time-series modality is the main modality like in the phenotyping and mortality labels, the method performs well</a:t>
            </a:r>
            <a:endParaRPr b="1" sz="20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In case of having </a:t>
            </a:r>
            <a:r>
              <a:rPr b="1" lang="en-US" sz="2000">
                <a:solidFill>
                  <a:srgbClr val="595959"/>
                </a:solidFill>
              </a:rPr>
              <a:t>missing images the model performs as well as a uni-model that’s trained on time-series data.</a:t>
            </a:r>
            <a:endParaRPr b="1" sz="20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In problems where the image is the main modality, e.g., in radiology labels, the model performs poorly.</a:t>
            </a:r>
            <a:endParaRPr b="1" sz="2000">
              <a:solidFill>
                <a:srgbClr val="595959"/>
              </a:solidFill>
            </a:endParaRPr>
          </a:p>
        </p:txBody>
      </p:sp>
      <p:sp>
        <p:nvSpPr>
          <p:cNvPr id="266" name="Google Shape;266;p38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ctrTitle"/>
          </p:nvPr>
        </p:nvSpPr>
        <p:spPr>
          <a:xfrm>
            <a:off x="1261872" y="758952"/>
            <a:ext cx="9418200" cy="404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273" name="Google Shape;273;p39"/>
          <p:cNvSpPr txBox="1"/>
          <p:nvPr>
            <p:ph idx="1" type="subTitle"/>
          </p:nvPr>
        </p:nvSpPr>
        <p:spPr>
          <a:xfrm>
            <a:off x="1261872" y="4800600"/>
            <a:ext cx="9418200" cy="169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1249647" y="19501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MedFuse with Attention</a:t>
            </a:r>
            <a:endParaRPr/>
          </a:p>
        </p:txBody>
      </p:sp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1261875" y="1828800"/>
            <a:ext cx="969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We propose 3 Attention based models to improve MedFuse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Using ViT instead of ResNet for cxr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Using attention for the time series encoder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Using a transformer encoder and multi-head attention for fusion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0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Vision Transformer Architecture</a:t>
            </a:r>
            <a:endParaRPr/>
          </a:p>
        </p:txBody>
      </p:sp>
      <p:sp>
        <p:nvSpPr>
          <p:cNvPr id="288" name="Google Shape;288;p41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9" name="Google Shape;28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650" y="2139225"/>
            <a:ext cx="6524599" cy="37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96" name="Google Shape;296;p42"/>
          <p:cNvSpPr txBox="1"/>
          <p:nvPr>
            <p:ph idx="1" type="body"/>
          </p:nvPr>
        </p:nvSpPr>
        <p:spPr>
          <a:xfrm>
            <a:off x="1261875" y="1828800"/>
            <a:ext cx="8595300" cy="367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</a:rPr>
              <a:t>we aim to change diffusion models used for classification task which used uni-modal datasets (almost images) so we can apply this tasks for multi-modal datasets (MIMIC IV) and use image and time series modalities.</a:t>
            </a:r>
            <a:endParaRPr sz="2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</a:rPr>
              <a:t>base diffusion models:</a:t>
            </a:r>
            <a:endParaRPr sz="2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</a:rPr>
              <a:t>1- CARD</a:t>
            </a:r>
            <a:endParaRPr sz="2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rPr lang="en-US" sz="2000">
                <a:solidFill>
                  <a:srgbClr val="595959"/>
                </a:solidFill>
              </a:rPr>
              <a:t>2- DiffMIC</a:t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297" name="Google Shape;297;p4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CARD Algorithm</a:t>
            </a:r>
            <a:endParaRPr/>
          </a:p>
        </p:txBody>
      </p:sp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5" name="Google Shape;305;p43"/>
          <p:cNvPicPr preferRelativeResize="0"/>
          <p:nvPr/>
        </p:nvPicPr>
        <p:blipFill rotWithShape="1">
          <a:blip r:embed="rId3">
            <a:alphaModFix/>
          </a:blip>
          <a:srcRect b="32827" l="17556" r="11706" t="22011"/>
          <a:stretch/>
        </p:blipFill>
        <p:spPr>
          <a:xfrm>
            <a:off x="1641575" y="1951700"/>
            <a:ext cx="8933299" cy="35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CARD Algorithm (Cont.)</a:t>
            </a:r>
            <a:endParaRPr/>
          </a:p>
        </p:txBody>
      </p:sp>
      <p:sp>
        <p:nvSpPr>
          <p:cNvPr id="312" name="Google Shape;312;p44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3" name="Google Shape;313;p44"/>
          <p:cNvPicPr preferRelativeResize="0"/>
          <p:nvPr/>
        </p:nvPicPr>
        <p:blipFill rotWithShape="1">
          <a:blip r:embed="rId3">
            <a:alphaModFix/>
          </a:blip>
          <a:srcRect b="43342" l="14091" r="13940" t="21983"/>
          <a:stretch/>
        </p:blipFill>
        <p:spPr>
          <a:xfrm>
            <a:off x="1249650" y="1969675"/>
            <a:ext cx="9692698" cy="2918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DiffMIC Algorithm</a:t>
            </a:r>
            <a:endParaRPr/>
          </a:p>
        </p:txBody>
      </p:sp>
      <p:sp>
        <p:nvSpPr>
          <p:cNvPr id="320" name="Google Shape;320;p45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1" name="Google Shape;321;p45"/>
          <p:cNvPicPr preferRelativeResize="0"/>
          <p:nvPr/>
        </p:nvPicPr>
        <p:blipFill rotWithShape="1">
          <a:blip r:embed="rId3">
            <a:alphaModFix/>
          </a:blip>
          <a:srcRect b="23904" l="22603" r="11189" t="19782"/>
          <a:stretch/>
        </p:blipFill>
        <p:spPr>
          <a:xfrm>
            <a:off x="1335225" y="1691450"/>
            <a:ext cx="9545989" cy="507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 used in experiments</a:t>
            </a:r>
            <a:endParaRPr/>
          </a:p>
        </p:txBody>
      </p:sp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DiffMIC: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1- uni-modal model with image data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2- multi-modal model with image + time series data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MedFuse: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1- uni-modal model with image data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2- uni-modal model with time series data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3- multi-modal model with image + time series data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6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ctrTitle"/>
          </p:nvPr>
        </p:nvSpPr>
        <p:spPr>
          <a:xfrm>
            <a:off x="1261872" y="758952"/>
            <a:ext cx="9418200" cy="404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4" name="Google Shape;194;p29"/>
          <p:cNvSpPr txBox="1"/>
          <p:nvPr>
            <p:ph idx="1" type="subTitle"/>
          </p:nvPr>
        </p:nvSpPr>
        <p:spPr>
          <a:xfrm>
            <a:off x="1261872" y="4800600"/>
            <a:ext cx="9418200" cy="169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ctrTitle"/>
          </p:nvPr>
        </p:nvSpPr>
        <p:spPr>
          <a:xfrm>
            <a:off x="813850" y="868350"/>
            <a:ext cx="11378100" cy="22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b="1" lang="en-US" sz="4400"/>
              <a:t>Multi-modal Contrastive Pre-training</a:t>
            </a:r>
            <a:endParaRPr b="1" sz="4400"/>
          </a:p>
        </p:txBody>
      </p:sp>
      <p:sp>
        <p:nvSpPr>
          <p:cNvPr id="335" name="Google Shape;335;p47"/>
          <p:cNvSpPr txBox="1"/>
          <p:nvPr>
            <p:ph idx="1" type="subTitle"/>
          </p:nvPr>
        </p:nvSpPr>
        <p:spPr>
          <a:xfrm>
            <a:off x="1524000" y="3602037"/>
            <a:ext cx="9234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br>
              <a:rPr lang="en-US"/>
            </a:br>
            <a:endParaRPr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Contrastive method</a:t>
            </a:r>
            <a:endParaRPr/>
          </a:p>
        </p:txBody>
      </p:sp>
      <p:sp>
        <p:nvSpPr>
          <p:cNvPr id="342" name="Google Shape;342;p48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3" name="Google Shape;3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230" y="1980700"/>
            <a:ext cx="5468124" cy="41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Contrastive method (Cont.)</a:t>
            </a:r>
            <a:endParaRPr/>
          </a:p>
        </p:txBody>
      </p:sp>
      <p:sp>
        <p:nvSpPr>
          <p:cNvPr id="350" name="Google Shape;350;p49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1" name="Google Shape;3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963" y="1828800"/>
            <a:ext cx="8384075" cy="447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>
            <p:ph type="ctrTitle"/>
          </p:nvPr>
        </p:nvSpPr>
        <p:spPr>
          <a:xfrm>
            <a:off x="1261872" y="758952"/>
            <a:ext cx="9418200" cy="404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358" name="Google Shape;358;p50"/>
          <p:cNvSpPr txBox="1"/>
          <p:nvPr>
            <p:ph idx="1" type="subTitle"/>
          </p:nvPr>
        </p:nvSpPr>
        <p:spPr>
          <a:xfrm>
            <a:off x="1261872" y="4800600"/>
            <a:ext cx="9418200" cy="169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/>
          <p:nvPr>
            <p:ph type="title"/>
          </p:nvPr>
        </p:nvSpPr>
        <p:spPr>
          <a:xfrm>
            <a:off x="1261872" y="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MedFuse Dataset</a:t>
            </a:r>
            <a:endParaRPr/>
          </a:p>
        </p:txBody>
      </p:sp>
      <p:sp>
        <p:nvSpPr>
          <p:cNvPr id="364" name="Google Shape;364;p51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65" name="Google Shape;365;p51"/>
          <p:cNvGraphicFramePr/>
          <p:nvPr/>
        </p:nvGraphicFramePr>
        <p:xfrm>
          <a:off x="1261872" y="17439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{754F827E-AD6D-405B-86B3-F96A38781160}</a:tableStyleId>
              </a:tblPr>
              <a:tblGrid>
                <a:gridCol w="1401650"/>
                <a:gridCol w="526125"/>
                <a:gridCol w="1175575"/>
                <a:gridCol w="2322400"/>
                <a:gridCol w="2244300"/>
                <a:gridCol w="924850"/>
              </a:tblGrid>
              <a:tr h="19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/>
                    </a:p>
                  </a:txBody>
                  <a:tcPr marT="8225" marB="8225" marR="12325" marL="123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Modality</a:t>
                      </a:r>
                      <a:endParaRPr/>
                    </a:p>
                  </a:txBody>
                  <a:tcPr marT="8225" marB="8225" marR="12325" marL="123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Samples</a:t>
                      </a:r>
                      <a:endParaRPr/>
                    </a:p>
                  </a:txBody>
                  <a:tcPr marT="8225" marB="8225" marR="12325" marL="123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Discription</a:t>
                      </a:r>
                      <a:endParaRPr/>
                    </a:p>
                  </a:txBody>
                  <a:tcPr marT="8225" marB="8225" marR="12325" marL="123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Variables For each sample</a:t>
                      </a:r>
                      <a:endParaRPr/>
                    </a:p>
                  </a:txBody>
                  <a:tcPr marT="8225" marB="8225" marR="12325" marL="123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Labels</a:t>
                      </a:r>
                      <a:endParaRPr/>
                    </a:p>
                  </a:txBody>
                  <a:tcPr marT="8225" marB="8225" marR="12325" marL="123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46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MIMIC CXR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Image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377K chest xray images of 65K patients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Multiple studies can be available for each patient and each study can have 1 or more images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One or multiple images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14 binary radiology labels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MIMIC IV Preprocessed for Mortality Prediction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Time series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26.2K episodes - train 18.8K val 2.2K test 5.2K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In each episode 17 variables where recorded over a period of 48 hours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12 continues variables and 5 discrete variable - 76 total variables with one-hot encoding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A single binary label for Mortality 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MIMIC IV Preprocessed for Phenotyping Prediction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Time series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59.3K episodes - train 42.6K val 4.8K test 11.9K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In each episode 17 variables where recorded over the period of stay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12 continues variables and 5 discrete variable - 76 total variables with one-hot encoding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25 binary labels for 25 pathologies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CXR-EHR Paired - Mortality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Image / Time series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6.8K - train 4.88K val 0.54K test 1.37K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Duration of the first 48h in icu paired with the last chest xray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76 time series variables and an Image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A single binary label for Mortality 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CXR-EHR Paired - Phenotyping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Image / Time series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10.8K - train 7.75K val 0.88K test 2.16K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Duration of stay paired with the last chest xray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76 time series variables and an Image</a:t>
                      </a:r>
                      <a:endParaRPr/>
                    </a:p>
                  </a:txBody>
                  <a:tcPr marT="8225" marB="8225" marR="12325" marL="123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25 binary labels for 25 pathologies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Google Shape;366;p51"/>
          <p:cNvSpPr txBox="1"/>
          <p:nvPr/>
        </p:nvSpPr>
        <p:spPr>
          <a:xfrm>
            <a:off x="1158743" y="5310393"/>
            <a:ext cx="987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CXR-EHR Partial contains all the samples from the Paired datasets and also the samples that don’t contain an X-ray image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/>
          <p:nvPr>
            <p:ph type="ctrTitle"/>
          </p:nvPr>
        </p:nvSpPr>
        <p:spPr>
          <a:xfrm>
            <a:off x="1261872" y="758952"/>
            <a:ext cx="9418200" cy="404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73" name="Google Shape;373;p52"/>
          <p:cNvSpPr txBox="1"/>
          <p:nvPr>
            <p:ph idx="1" type="subTitle"/>
          </p:nvPr>
        </p:nvSpPr>
        <p:spPr>
          <a:xfrm>
            <a:off x="1261872" y="4800600"/>
            <a:ext cx="9418200" cy="169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/>
          <p:nvPr>
            <p:ph type="title"/>
          </p:nvPr>
        </p:nvSpPr>
        <p:spPr>
          <a:xfrm>
            <a:off x="953047" y="209235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 in Fusion for Phenotyping</a:t>
            </a:r>
            <a:endParaRPr/>
          </a:p>
        </p:txBody>
      </p:sp>
      <p:sp>
        <p:nvSpPr>
          <p:cNvPr id="380" name="Google Shape;380;p5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81" name="Google Shape;381;p53"/>
          <p:cNvGraphicFramePr/>
          <p:nvPr/>
        </p:nvGraphicFramePr>
        <p:xfrm>
          <a:off x="465400" y="186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{754F827E-AD6D-405B-86B3-F96A38781160}</a:tableStyleId>
              </a:tblPr>
              <a:tblGrid>
                <a:gridCol w="1219200"/>
                <a:gridCol w="1276350"/>
                <a:gridCol w="1524000"/>
                <a:gridCol w="952500"/>
                <a:gridCol w="1885950"/>
                <a:gridCol w="952500"/>
                <a:gridCol w="952500"/>
                <a:gridCol w="952500"/>
                <a:gridCol w="952500"/>
              </a:tblGrid>
              <a:tr h="552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Used Modalities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Settings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Tuned Hyperparameters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mean AUC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AUPRC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macro F1 average for pos labels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MedFuse(EHR Only) - LSTM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Partial original for pheno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0.764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D0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0.422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9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Fused LSTM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Image/Time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Partial original for pheno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0.764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D0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0.419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F0E5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Attention Fusion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Image/Time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Partial original for pheno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50, lr = 0.00007, self-attention layer - residual connection - no normalization - no pos embedings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heads = 4 , attention_layers = 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0.765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1C6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0.425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F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E1CB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Attention Fusion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Image/Time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Partial original for pheno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50, lr = 0.00007, self-attention layer - residual connection - no normalization - no pos embedings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heads = 4 , attention_layers = 1, no residual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0.764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D0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0.428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EB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E8D8"/>
                    </a:solidFill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Attention Fusion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Image/Time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Partial original for pheno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50, lr = 0.00007, transformer-encoder - no pos embedings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heads = 4 , attention_layers = 1 , dim_feed_forward=64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0.766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0.426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F0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F0E5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Fused LSTM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Image/Time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Partial original pheno for train - Paired for test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0.758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0.466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1C69C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Attention Fusion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Image/Time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Partial original pheno for train - Paired for test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50, lr = 0.00007, self-attention layer - residual connection - no normalization - no pos embedings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heads = 4 , attention_layers = 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0.758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0.453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C9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/>
          <p:nvPr>
            <p:ph type="title"/>
          </p:nvPr>
        </p:nvSpPr>
        <p:spPr>
          <a:xfrm>
            <a:off x="761997" y="3230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 in Fusion for Phenotyping</a:t>
            </a:r>
            <a:endParaRPr/>
          </a:p>
        </p:txBody>
      </p:sp>
      <p:sp>
        <p:nvSpPr>
          <p:cNvPr id="388" name="Google Shape;388;p54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89" name="Google Shape;389;p54"/>
          <p:cNvGraphicFramePr/>
          <p:nvPr/>
        </p:nvGraphicFramePr>
        <p:xfrm>
          <a:off x="27435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{754F827E-AD6D-405B-86B3-F96A38781160}</a:tableStyleId>
              </a:tblPr>
              <a:tblGrid>
                <a:gridCol w="1219200"/>
                <a:gridCol w="1276350"/>
                <a:gridCol w="1524000"/>
                <a:gridCol w="952500"/>
                <a:gridCol w="1885950"/>
                <a:gridCol w="952500"/>
                <a:gridCol w="952500"/>
                <a:gridCol w="952500"/>
                <a:gridCol w="952500"/>
              </a:tblGrid>
              <a:tr h="552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Used Modalities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Settings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Tuned Hyperparameters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mean AUC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AUPRC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macro F1 average for pos labels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962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MedFuse(CXR Only) - ResNet34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Paired original for pheno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lr = 0.0005 - scheduler ReduceOnPlateau(factor=0.5, patience=10,mode=min)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0.674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0.359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MedFuse(EHR Only) - LSTM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Paired original for pheno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0.718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EB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0.406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E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E9D9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Fused LSTM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Image/Time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Paired original for pheno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0.746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DE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0.446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CF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DCC2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Attention Fusion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Image/Time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Paired original for pheno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50, lr = 0.00007, self-attention layer - residual connection - no normalization - no pos embedings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heads = 1 , attention_layers = 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0.749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DC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DCB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7BA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Attention Fusion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Image/Time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Paired original for pheno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50, lr = 0.00007, self-attention layer - residual connection - no normalization - no pos embedings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heads = 4 , attention_layers = 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0.747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E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0.448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D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CEA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Early Fusion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Image/Time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Paired original for pheno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0.751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D8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0.447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CE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CEA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Contrastive for Mortality</a:t>
            </a:r>
            <a:endParaRPr/>
          </a:p>
        </p:txBody>
      </p:sp>
      <p:sp>
        <p:nvSpPr>
          <p:cNvPr id="396" name="Google Shape;396;p55"/>
          <p:cNvSpPr txBox="1"/>
          <p:nvPr>
            <p:ph idx="1" type="body"/>
          </p:nvPr>
        </p:nvSpPr>
        <p:spPr>
          <a:xfrm flipH="1" rot="10800000">
            <a:off x="1261875" y="6180703"/>
            <a:ext cx="8595300" cy="5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5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98" name="Google Shape;398;p55"/>
          <p:cNvGraphicFramePr/>
          <p:nvPr/>
        </p:nvGraphicFramePr>
        <p:xfrm>
          <a:off x="1451413" y="197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{754F827E-AD6D-405B-86B3-F96A38781160}</a:tableStyleId>
              </a:tblPr>
              <a:tblGrid>
                <a:gridCol w="654400"/>
                <a:gridCol w="654400"/>
                <a:gridCol w="654400"/>
                <a:gridCol w="654400"/>
                <a:gridCol w="2209850"/>
                <a:gridCol w="2058100"/>
                <a:gridCol w="654400"/>
                <a:gridCol w="654400"/>
                <a:gridCol w="654400"/>
                <a:gridCol w="654400"/>
              </a:tblGrid>
              <a:tr h="836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Used Modalities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Settings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Tuned Hyperparameters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Macro F1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AUPRC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8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ehr+cxr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partial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mortality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 pretrain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 = 150, batch = 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88.46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64.01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83.7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44.5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ehr+cxr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partial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mortality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 pretrain + not tuned for partial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 = 100, batch = 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87.81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63.67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84.6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46.2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8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ehr+cxr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partial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mortality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 pretrain + not tuned for partial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 = 150, batch = 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87.71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63.28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83.5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ehr+cxr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partial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mortality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pretrain before contrastive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 = 150, batch = 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88.4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67.43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85.4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45.8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ehr+cxr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partial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mortality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used vit for backbone without contrastive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batch = 64, n_patches = 8, n_blocks = 4, n_heads = 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88.67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68.8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52.6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</a:tr>
              <a:tr h="758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ehr+cxr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partial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mortality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used vit for backbone with contrastive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 = 150, batch = 64, n_patches = 8, n_blocks = 4, n_heads = 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89.12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69.04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85.2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</a:tr>
              <a:tr h="34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ehr+cxr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partial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mortality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 article settings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88.6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69.61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85.2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52.8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6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on Contrastive</a:t>
            </a:r>
            <a:endParaRPr/>
          </a:p>
        </p:txBody>
      </p:sp>
      <p:sp>
        <p:nvSpPr>
          <p:cNvPr id="405" name="Google Shape;405;p56"/>
          <p:cNvSpPr txBox="1"/>
          <p:nvPr>
            <p:ph idx="1" type="body"/>
          </p:nvPr>
        </p:nvSpPr>
        <p:spPr>
          <a:xfrm>
            <a:off x="1261875" y="2287200"/>
            <a:ext cx="10310100" cy="388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Contrastive by itself does not improve the model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By adding a better backbone for cxr, it helps the model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to use the idea it is important to find a good settings for cxr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It does not help ehr modality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One idea is to update only cxr on contrastive pre-training</a:t>
            </a:r>
            <a:endParaRPr/>
          </a:p>
        </p:txBody>
      </p:sp>
      <p:sp>
        <p:nvSpPr>
          <p:cNvPr id="406" name="Google Shape;406;p56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MedFuse Tasks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1261875" y="1828800"/>
            <a:ext cx="8595300" cy="415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in-hospital-mortality</a:t>
            </a:r>
            <a:endParaRPr b="1" sz="2000">
              <a:solidFill>
                <a:srgbClr val="595959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b="1" lang="en-US" sz="2000">
                <a:solidFill>
                  <a:srgbClr val="595959"/>
                </a:solidFill>
              </a:rPr>
              <a:t>predict the mortality of a patient with the time-series data and chest x-rays from the first 48hs of the icu stay.</a:t>
            </a:r>
            <a:endParaRPr b="1" sz="2000">
              <a:solidFill>
                <a:srgbClr val="595959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b="1" lang="en-US" sz="2000">
                <a:solidFill>
                  <a:srgbClr val="595959"/>
                </a:solidFill>
              </a:rPr>
              <a:t>labels belong to MIMIC-IV</a:t>
            </a:r>
            <a:endParaRPr b="1" sz="2000">
              <a:solidFill>
                <a:srgbClr val="59595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phenotyping</a:t>
            </a:r>
            <a:endParaRPr b="1" sz="2000">
              <a:solidFill>
                <a:srgbClr val="595959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b="1" lang="en-US" sz="2000">
                <a:solidFill>
                  <a:srgbClr val="595959"/>
                </a:solidFill>
              </a:rPr>
              <a:t>predict 25 phenotyping labels with the time-series data and chest x-rays from the patient.</a:t>
            </a:r>
            <a:endParaRPr b="1" sz="2000">
              <a:solidFill>
                <a:srgbClr val="595959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b="1" lang="en-US" sz="2000">
                <a:solidFill>
                  <a:srgbClr val="595959"/>
                </a:solidFill>
              </a:rPr>
              <a:t>labels belong to MIMIC-IV</a:t>
            </a:r>
            <a:endParaRPr b="1" sz="2000">
              <a:solidFill>
                <a:srgbClr val="59595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radiology</a:t>
            </a:r>
            <a:endParaRPr b="1" sz="2000">
              <a:solidFill>
                <a:srgbClr val="595959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b="1" lang="en-US" sz="2000">
                <a:solidFill>
                  <a:srgbClr val="595959"/>
                </a:solidFill>
              </a:rPr>
              <a:t>predict 14 radiology labels with the chest x-rays from the patient. (we can also use the time series data)</a:t>
            </a:r>
            <a:endParaRPr b="1" sz="2000">
              <a:solidFill>
                <a:srgbClr val="595959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b="1" lang="en-US" sz="2000">
                <a:solidFill>
                  <a:srgbClr val="595959"/>
                </a:solidFill>
              </a:rPr>
              <a:t>labels belong to MIMIC-CXR</a:t>
            </a:r>
            <a:endParaRPr b="1" sz="2000">
              <a:solidFill>
                <a:srgbClr val="595959"/>
              </a:solidFill>
            </a:endParaRPr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7"/>
          <p:cNvSpPr txBox="1"/>
          <p:nvPr>
            <p:ph type="title"/>
          </p:nvPr>
        </p:nvSpPr>
        <p:spPr>
          <a:xfrm>
            <a:off x="1311397" y="-5004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 for Mortality</a:t>
            </a:r>
            <a:endParaRPr/>
          </a:p>
        </p:txBody>
      </p:sp>
      <p:sp>
        <p:nvSpPr>
          <p:cNvPr id="413" name="Google Shape;413;p57"/>
          <p:cNvSpPr txBox="1"/>
          <p:nvPr>
            <p:ph idx="1" type="body"/>
          </p:nvPr>
        </p:nvSpPr>
        <p:spPr>
          <a:xfrm flipH="1" rot="10800000">
            <a:off x="1261875" y="6180101"/>
            <a:ext cx="8595300" cy="2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7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15" name="Google Shape;415;p57"/>
          <p:cNvGraphicFramePr/>
          <p:nvPr/>
        </p:nvGraphicFramePr>
        <p:xfrm>
          <a:off x="1714338" y="169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{754F827E-AD6D-405B-86B3-F96A38781160}</a:tableStyleId>
              </a:tblPr>
              <a:tblGrid>
                <a:gridCol w="657225"/>
                <a:gridCol w="657225"/>
                <a:gridCol w="657225"/>
                <a:gridCol w="2219325"/>
                <a:gridCol w="2066925"/>
                <a:gridCol w="657225"/>
                <a:gridCol w="657225"/>
                <a:gridCol w="657225"/>
                <a:gridCol w="657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Used Modalities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Settings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Tuned Hyperparameters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Macro F1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AUPRC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ehr+cxr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partial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used vit for backbone without contrastive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batch = 64, n_patches = 8, n_blocks = 4, n_heads = 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88.67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68.8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52.6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ehr+cxr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partial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used vit for backbone with contrastive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 = 150, batch = 64, n_patches = 8, n_blocks = 4, n_heads = 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89.12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69.04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85.2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ehr+cxr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partial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 article settings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88.6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69.61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85.2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52.8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ehr+cxr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partial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used attention only on ehr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50 epochs,hidden_dim = 128, num_heads=1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89.1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69.3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47.6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ehr+cxr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partial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attention on ehr + contrastive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88.9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66.7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83.5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45.4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ehr+cxr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partial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used more complex vit for cxr and normal lstm for ehr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50 epochs, n_patches = 28, n_blocks = 4, n_heads = 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89.14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68.75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50.3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ehr+cxr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partial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attention on ehr + vit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89.03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68.9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85.1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47.1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ehr+cxr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partial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attention on ehr + vit + contrastive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88.5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68.54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85.6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ehr+cxr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partial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attention on ehr + vit + attention on fusion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88.19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67.54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85.2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48.7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ehr+cxr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partial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attention on ehr + vit + attention on fusion + contrastive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88.75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67.21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84.2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8"/>
          <p:cNvSpPr txBox="1"/>
          <p:nvPr>
            <p:ph type="title"/>
          </p:nvPr>
        </p:nvSpPr>
        <p:spPr>
          <a:xfrm>
            <a:off x="1249650" y="195000"/>
            <a:ext cx="101643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MedFuse with Attention (Conclusion)</a:t>
            </a:r>
            <a:endParaRPr/>
          </a:p>
        </p:txBody>
      </p:sp>
      <p:sp>
        <p:nvSpPr>
          <p:cNvPr id="422" name="Google Shape;422;p58"/>
          <p:cNvSpPr txBox="1"/>
          <p:nvPr>
            <p:ph idx="1" type="body"/>
          </p:nvPr>
        </p:nvSpPr>
        <p:spPr>
          <a:xfrm>
            <a:off x="1261875" y="1828800"/>
            <a:ext cx="969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57822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•"/>
            </a:pPr>
            <a:r>
              <a:rPr lang="en-US" sz="2200"/>
              <a:t>Using attention in fusion improves AUC and AUPRC slightly but improves binary F1 average up to 3 percent.</a:t>
            </a:r>
            <a:endParaRPr sz="2200"/>
          </a:p>
          <a:p>
            <a:pPr indent="-3578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200"/>
              <a:t>Using ViT instead of ResNet also improved mortality prediction AUC slightly but we have to  do more experiments on phenotyping and radiology.</a:t>
            </a:r>
            <a:endParaRPr sz="2200"/>
          </a:p>
          <a:p>
            <a:pPr indent="-3578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200"/>
              <a:t>We also have to combine these methods and see if the results improve.</a:t>
            </a:r>
            <a:endParaRPr sz="2200"/>
          </a:p>
          <a:p>
            <a:pPr indent="-3578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200"/>
              <a:t>Also we got to do more experiments on using attention for ehr modality</a:t>
            </a:r>
            <a:endParaRPr sz="2200"/>
          </a:p>
          <a:p>
            <a:pPr indent="-3578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200"/>
              <a:t>We are doing more experiments on ViT to find optimal settings</a:t>
            </a:r>
            <a:endParaRPr sz="2200"/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8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Experiments on DiffMIC/CARD</a:t>
            </a:r>
            <a:endParaRPr/>
          </a:p>
        </p:txBody>
      </p:sp>
      <p:sp>
        <p:nvSpPr>
          <p:cNvPr id="430" name="Google Shape;430;p59"/>
          <p:cNvSpPr txBox="1"/>
          <p:nvPr>
            <p:ph idx="1" type="body"/>
          </p:nvPr>
        </p:nvSpPr>
        <p:spPr>
          <a:xfrm>
            <a:off x="1261875" y="1828800"/>
            <a:ext cx="8595300" cy="305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experiments are done with MIMIC IV dataset (paired EHR and CXR) and the tasks in experiments are: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1- in-hospital mortality prediction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2- classification with phenotyping labels (25 labels, one model is trained for each label)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3- classification with radiology labels (14 labels, one model is trained for each label)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9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0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DiffMIC results:</a:t>
            </a:r>
            <a:endParaRPr/>
          </a:p>
        </p:txBody>
      </p:sp>
      <p:sp>
        <p:nvSpPr>
          <p:cNvPr id="438" name="Google Shape;438;p60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in-hospital mortality task: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Medfuse: f1 score (macro average): 0.۷۰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DiffMIC: best result: f1 score (macro average): 0.56 (image + time series)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DiffMIC: best result: f1 score (macro average): 0.59 (image)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9" name="Google Shape;439;p60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1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DiffMIC table results</a:t>
            </a:r>
            <a:endParaRPr/>
          </a:p>
        </p:txBody>
      </p:sp>
      <p:sp>
        <p:nvSpPr>
          <p:cNvPr id="446" name="Google Shape;446;p61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47" name="Google Shape;447;p61"/>
          <p:cNvGraphicFramePr/>
          <p:nvPr/>
        </p:nvGraphicFramePr>
        <p:xfrm>
          <a:off x="940075" y="186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{754F827E-AD6D-405B-86B3-F96A38781160}</a:tableStyleId>
              </a:tblPr>
              <a:tblGrid>
                <a:gridCol w="1219200"/>
                <a:gridCol w="1276350"/>
                <a:gridCol w="1524000"/>
                <a:gridCol w="952500"/>
                <a:gridCol w="1885950"/>
                <a:gridCol w="952500"/>
                <a:gridCol w="952500"/>
                <a:gridCol w="952500"/>
              </a:tblGrid>
              <a:tr h="596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Used Modalities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Settings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Tuned Hyperparameters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Macro F1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497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 + CXR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Partial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in-hospital-mortality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0.886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0.696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</a:tr>
              <a:tr h="497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Uni_EHR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in-hospital-mortality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0.894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0.689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BE8E"/>
                    </a:solidFill>
                  </a:tcPr>
                </a:tc>
              </a:tr>
              <a:tr h="497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DiffMIC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 + CXR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Paired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in-hospital-mortality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Conditioned on Time Series Embedding / DCG input is CXR Image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0.782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0.549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E6D3"/>
                    </a:solidFill>
                  </a:tcPr>
                </a:tc>
              </a:tr>
              <a:tr h="111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DiffMIC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 + CXR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Paired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in-hospital-mortality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Orginal model/ DCG input is CXR Image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500, dcg_pretrain_epochs = 30, min_lr = 0.0001, warmup_epochs = 40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0.806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0.592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D9BE"/>
                    </a:solidFill>
                  </a:tcPr>
                </a:tc>
              </a:tr>
              <a:tr h="96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DiffMIC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 + CXR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Paired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in-hospital-mortality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Orginal model/ DCG input is CXR Image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500, dcg_pretrain_epochs = 30, min_lr = 0, warmup_epochs = 80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0.847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0.551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5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2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CARD results</a:t>
            </a:r>
            <a:endParaRPr/>
          </a:p>
        </p:txBody>
      </p:sp>
      <p:sp>
        <p:nvSpPr>
          <p:cNvPr id="454" name="Google Shape;454;p62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in-hospital mortality task: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Medfuse best result: f1-score (macro average): 0.68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CARD best result: f1-score (macro average): 0.63 (with time series data)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CARD best result: f1-score (macro average): 0.58 (with image + time series)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Link to the results sheet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5" name="Google Shape;455;p6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/>
          <p:nvPr>
            <p:ph type="title"/>
          </p:nvPr>
        </p:nvSpPr>
        <p:spPr>
          <a:xfrm>
            <a:off x="1249650" y="447279"/>
            <a:ext cx="9692700" cy="769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CARD table results</a:t>
            </a:r>
            <a:endParaRPr/>
          </a:p>
        </p:txBody>
      </p:sp>
      <p:sp>
        <p:nvSpPr>
          <p:cNvPr id="462" name="Google Shape;462;p6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63" name="Google Shape;463;p63"/>
          <p:cNvGraphicFramePr/>
          <p:nvPr/>
        </p:nvGraphicFramePr>
        <p:xfrm>
          <a:off x="926550" y="2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{754F827E-AD6D-405B-86B3-F96A38781160}</a:tableStyleId>
              </a:tblPr>
              <a:tblGrid>
                <a:gridCol w="1019325"/>
                <a:gridCol w="1067100"/>
                <a:gridCol w="1274175"/>
                <a:gridCol w="796350"/>
                <a:gridCol w="1576775"/>
                <a:gridCol w="796350"/>
                <a:gridCol w="796350"/>
                <a:gridCol w="796350"/>
                <a:gridCol w="796350"/>
                <a:gridCol w="796350"/>
              </a:tblGrid>
              <a:tr h="596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dataset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Task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Loss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gamma Focal loss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pretrain epochs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training epoch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joint train with prior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prior f1 score after pretraining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prior f1 score after joint training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card model f1 score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4976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in-hospital-mortality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wieghted CE loss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_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600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TRUE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0.4271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0.341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CA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0.634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</a:tr>
              <a:tr h="4976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Focal loss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600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TRUE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0.4025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5C7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0.3636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0.6306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FBE8F"/>
                    </a:solidFill>
                  </a:tcPr>
                </a:tc>
              </a:tr>
              <a:tr h="4976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Focal loss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600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TRUE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0.4051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C6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0.3562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4C0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0.6248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C398"/>
                    </a:solidFill>
                  </a:tcPr>
                </a:tc>
              </a:tr>
              <a:tr h="4976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 + CXR (image)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wieghted CE loss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_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600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TRUE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0.2851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0.2834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F0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0.5772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CDE"/>
                    </a:solidFill>
                  </a:tcPr>
                </a:tc>
              </a:tr>
              <a:tr h="4976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Focal loss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600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TRUE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0.3168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F0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0.3013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4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0.5793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ADB"/>
                    </a:solidFill>
                  </a:tcPr>
                </a:tc>
              </a:tr>
              <a:tr h="4976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Focal loss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600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TRUE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0.3017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0.2601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0.5706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1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CARD Results (Cont.)</a:t>
            </a:r>
            <a:endParaRPr/>
          </a:p>
        </p:txBody>
      </p:sp>
      <p:sp>
        <p:nvSpPr>
          <p:cNvPr id="470" name="Google Shape;470;p64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we check the results for each label separately (because CARD cannot used for multi-label classification).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phenotyping results: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CARD has better results than medfuse on 10 labels (out of 25).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f1-score (macro average):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average of f1-score for medfuse: 0.59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average of f1-score for card: 0.58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/>
              <a:t>f1-score (binary average):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/>
              <a:t>average of f1-score for medfuse: 0.31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average of f1-score for card: 0.37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link to the results sheet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4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CARD Results (Cont.)</a:t>
            </a:r>
            <a:endParaRPr/>
          </a:p>
        </p:txBody>
      </p:sp>
      <p:sp>
        <p:nvSpPr>
          <p:cNvPr id="478" name="Google Shape;478;p65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we check the results for each label separately (because CARD cannot used for multi-label classification).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radiology results: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CARD has better results than medfuse on 5 labels (out of 14).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f1-score (macro average):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average of f1-score for medfuse: 0.581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average of f1-score for card: 0.578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link to the results sheet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5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"/>
          <p:cNvSpPr txBox="1"/>
          <p:nvPr>
            <p:ph type="ctrTitle"/>
          </p:nvPr>
        </p:nvSpPr>
        <p:spPr>
          <a:xfrm>
            <a:off x="1261872" y="758952"/>
            <a:ext cx="9418200" cy="404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Splitter</a:t>
            </a:r>
            <a:endParaRPr/>
          </a:p>
        </p:txBody>
      </p:sp>
      <p:sp>
        <p:nvSpPr>
          <p:cNvPr id="486" name="Google Shape;486;p66"/>
          <p:cNvSpPr txBox="1"/>
          <p:nvPr>
            <p:ph idx="1" type="subTitle"/>
          </p:nvPr>
        </p:nvSpPr>
        <p:spPr>
          <a:xfrm>
            <a:off x="1261872" y="4800600"/>
            <a:ext cx="9418200" cy="169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Problem and Motivation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1261875" y="1828800"/>
            <a:ext cx="8595300" cy="367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Address a significant challenge in healthcare data analysis, focusing on multimodal datasets</a:t>
            </a:r>
            <a:endParaRPr b="1" sz="2000">
              <a:solidFill>
                <a:srgbClr val="595959"/>
              </a:solidFill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The challenge stems from the need to extract meaningful insights from diverse data sources, including chest X-ray images and time-series data</a:t>
            </a:r>
            <a:endParaRPr b="1" sz="2000">
              <a:solidFill>
                <a:srgbClr val="595959"/>
              </a:solidFill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Three tasks carry vital implications for patient care and medical decision-making</a:t>
            </a:r>
            <a:endParaRPr b="1" sz="2000">
              <a:solidFill>
                <a:srgbClr val="595959"/>
              </a:solidFill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Motivation: Improving the accuracy and effectiveness of healthcare data analysis, ultimately leading to better patient outcomes</a:t>
            </a:r>
            <a:endParaRPr b="1" sz="2000">
              <a:solidFill>
                <a:srgbClr val="595959"/>
              </a:solidFill>
            </a:endParaRPr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7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493" name="Google Shape;493;p67"/>
          <p:cNvSpPr txBox="1"/>
          <p:nvPr>
            <p:ph idx="1" type="body"/>
          </p:nvPr>
        </p:nvSpPr>
        <p:spPr>
          <a:xfrm>
            <a:off x="1261875" y="1828800"/>
            <a:ext cx="8595300" cy="367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We want to introduce a novel method on multi-modal classification.</a:t>
            </a:r>
            <a:endParaRPr b="1" sz="20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We use a combination of the MIMIC-CXR and MIMIC-EHR datasets that is used in the MedFuse Paper, this dataset contains image and time-series modalities.</a:t>
            </a:r>
            <a:endParaRPr b="1" sz="20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Our main baseline is Medfuse but we also have diffusion based baselines CARD and DiffMIC.</a:t>
            </a:r>
            <a:endParaRPr b="1" sz="20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We are also testing contrastive learning methods for pre-training our models.</a:t>
            </a:r>
            <a:endParaRPr b="1" sz="2000">
              <a:solidFill>
                <a:srgbClr val="595959"/>
              </a:solidFill>
            </a:endParaRPr>
          </a:p>
        </p:txBody>
      </p:sp>
      <p:sp>
        <p:nvSpPr>
          <p:cNvPr id="494" name="Google Shape;494;p67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8"/>
          <p:cNvSpPr txBox="1"/>
          <p:nvPr>
            <p:ph type="title"/>
          </p:nvPr>
        </p:nvSpPr>
        <p:spPr>
          <a:xfrm>
            <a:off x="1261872" y="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MedFuse Dataset</a:t>
            </a:r>
            <a:endParaRPr/>
          </a:p>
        </p:txBody>
      </p:sp>
      <p:sp>
        <p:nvSpPr>
          <p:cNvPr id="500" name="Google Shape;500;p6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01" name="Google Shape;501;p68"/>
          <p:cNvGraphicFramePr/>
          <p:nvPr/>
        </p:nvGraphicFramePr>
        <p:xfrm>
          <a:off x="1261872" y="17439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{754F827E-AD6D-405B-86B3-F96A38781160}</a:tableStyleId>
              </a:tblPr>
              <a:tblGrid>
                <a:gridCol w="1401650"/>
                <a:gridCol w="526125"/>
                <a:gridCol w="1175575"/>
                <a:gridCol w="2322400"/>
                <a:gridCol w="2244300"/>
                <a:gridCol w="924850"/>
              </a:tblGrid>
              <a:tr h="19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/>
                    </a:p>
                  </a:txBody>
                  <a:tcPr marT="8225" marB="8225" marR="12325" marL="123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Modality</a:t>
                      </a:r>
                      <a:endParaRPr/>
                    </a:p>
                  </a:txBody>
                  <a:tcPr marT="8225" marB="8225" marR="12325" marL="123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Samples</a:t>
                      </a:r>
                      <a:endParaRPr/>
                    </a:p>
                  </a:txBody>
                  <a:tcPr marT="8225" marB="8225" marR="12325" marL="123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Discription</a:t>
                      </a:r>
                      <a:endParaRPr/>
                    </a:p>
                  </a:txBody>
                  <a:tcPr marT="8225" marB="8225" marR="12325" marL="123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Variables For each sample</a:t>
                      </a:r>
                      <a:endParaRPr/>
                    </a:p>
                  </a:txBody>
                  <a:tcPr marT="8225" marB="8225" marR="12325" marL="123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Labels</a:t>
                      </a:r>
                      <a:endParaRPr/>
                    </a:p>
                  </a:txBody>
                  <a:tcPr marT="8225" marB="8225" marR="12325" marL="123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46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MIMIC CXR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Image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377K chest xray images of 65K patients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Multiple studies can be available for each patient and each study can have 1 or more images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One or multiple images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14 binary radiology labels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MIMIC IV Preprocessed for Mortality Prediction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Time series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26.2K episodes - train 18.8K val 2.2K test 5.2K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In each episode 17 variables where recorded over a period of 48 hours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12 continues variables and 5 discrete variable - 76 total variables with one-hot encoding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A single binary label for Mortality 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MIMIC IV Preprocessed for Phenotyping Prediction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Time series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59.3K episodes - train 42.6K val 4.8K test 11.9K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In each episode 17 variables where recorded over the period of stay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12 continues variables and 5 discrete variable - 76 total variables with one-hot encoding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25 binary labels for 25 pathologies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CXR-EHR Paired - Mortality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Image / Time series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6.8K - train 4.88K val 0.54K test 1.37K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Duration of the first 48h in icu paired with the last chest xray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76 time series variables and an Image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A single binary label for Mortality 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CXR-EHR Paired - Phenotyping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Image / Time series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10.8K - train 7.75K val 0.88K test 2.16K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Duration of stay paired with the last chest xray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76 time series variables and an Image</a:t>
                      </a:r>
                      <a:endParaRPr/>
                    </a:p>
                  </a:txBody>
                  <a:tcPr marT="8225" marB="8225" marR="12325" marL="123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25 binary labels for 25 pathologies</a:t>
                      </a:r>
                      <a:endParaRPr/>
                    </a:p>
                  </a:txBody>
                  <a:tcPr marT="8225" marB="8225" marR="12325" marL="1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2" name="Google Shape;502;p68"/>
          <p:cNvSpPr txBox="1"/>
          <p:nvPr/>
        </p:nvSpPr>
        <p:spPr>
          <a:xfrm>
            <a:off x="1158743" y="5310393"/>
            <a:ext cx="98800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CXR-EHR Partial contains all the samples from the Paired datasets and also the samples that don’t contain an X-ray image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9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MedFuse Tasks</a:t>
            </a:r>
            <a:endParaRPr/>
          </a:p>
        </p:txBody>
      </p:sp>
      <p:sp>
        <p:nvSpPr>
          <p:cNvPr id="509" name="Google Shape;509;p69"/>
          <p:cNvSpPr txBox="1"/>
          <p:nvPr>
            <p:ph idx="1" type="body"/>
          </p:nvPr>
        </p:nvSpPr>
        <p:spPr>
          <a:xfrm>
            <a:off x="1261875" y="1828800"/>
            <a:ext cx="8595300" cy="415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in-hospital-mortality</a:t>
            </a:r>
            <a:endParaRPr b="1" sz="2000">
              <a:solidFill>
                <a:srgbClr val="595959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b="1" lang="en-US" sz="2000">
                <a:solidFill>
                  <a:srgbClr val="595959"/>
                </a:solidFill>
              </a:rPr>
              <a:t>predict the mortality of a patient with the time-series data and chest x-rays from the first 48hs of the icu stay.</a:t>
            </a:r>
            <a:endParaRPr b="1" sz="2000">
              <a:solidFill>
                <a:srgbClr val="595959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b="1" lang="en-US" sz="2000">
                <a:solidFill>
                  <a:srgbClr val="595959"/>
                </a:solidFill>
              </a:rPr>
              <a:t>labels belong to MIMIC-IV</a:t>
            </a:r>
            <a:endParaRPr b="1" sz="2000">
              <a:solidFill>
                <a:srgbClr val="59595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phenotyping</a:t>
            </a:r>
            <a:endParaRPr b="1" sz="2000">
              <a:solidFill>
                <a:srgbClr val="595959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b="1" lang="en-US" sz="2000">
                <a:solidFill>
                  <a:srgbClr val="595959"/>
                </a:solidFill>
              </a:rPr>
              <a:t>predict 25 phenotyping labels with the time-series data and chest x-rays from the patient.</a:t>
            </a:r>
            <a:endParaRPr b="1" sz="2000">
              <a:solidFill>
                <a:srgbClr val="595959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b="1" lang="en-US" sz="2000">
                <a:solidFill>
                  <a:srgbClr val="595959"/>
                </a:solidFill>
              </a:rPr>
              <a:t>labels belong to MIMIC-IV</a:t>
            </a:r>
            <a:endParaRPr b="1" sz="2000">
              <a:solidFill>
                <a:srgbClr val="59595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radiology</a:t>
            </a:r>
            <a:endParaRPr b="1" sz="2000">
              <a:solidFill>
                <a:srgbClr val="595959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b="1" lang="en-US" sz="2000">
                <a:solidFill>
                  <a:srgbClr val="595959"/>
                </a:solidFill>
              </a:rPr>
              <a:t>predict 14 radiology labels with the chest x-rays from the patient. (we can also use the time series data)</a:t>
            </a:r>
            <a:endParaRPr b="1" sz="2000">
              <a:solidFill>
                <a:srgbClr val="595959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b="1" lang="en-US" sz="2000">
                <a:solidFill>
                  <a:srgbClr val="595959"/>
                </a:solidFill>
              </a:rPr>
              <a:t>labels belong to MIMIC-CXR</a:t>
            </a:r>
            <a:endParaRPr b="1" sz="2000">
              <a:solidFill>
                <a:srgbClr val="595959"/>
              </a:solidFill>
            </a:endParaRPr>
          </a:p>
        </p:txBody>
      </p:sp>
      <p:sp>
        <p:nvSpPr>
          <p:cNvPr id="510" name="Google Shape;510;p69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0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MedFuse Dataset (more info)</a:t>
            </a:r>
            <a:endParaRPr/>
          </a:p>
        </p:txBody>
      </p:sp>
      <p:sp>
        <p:nvSpPr>
          <p:cNvPr id="517" name="Google Shape;517;p70"/>
          <p:cNvSpPr txBox="1"/>
          <p:nvPr>
            <p:ph idx="1" type="body"/>
          </p:nvPr>
        </p:nvSpPr>
        <p:spPr>
          <a:xfrm>
            <a:off x="1261875" y="1828800"/>
            <a:ext cx="8595300" cy="415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The Dataset is skewed.</a:t>
            </a:r>
            <a:endParaRPr b="1" sz="20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Most of the mortality and phenotyping labels are zero.</a:t>
            </a:r>
            <a:endParaRPr b="1" sz="20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Accuracy is not a good metric so we use F1-score, AUC and AUPRC.</a:t>
            </a:r>
            <a:endParaRPr b="1" sz="2000">
              <a:solidFill>
                <a:srgbClr val="595959"/>
              </a:solidFill>
            </a:endParaRPr>
          </a:p>
        </p:txBody>
      </p:sp>
      <p:sp>
        <p:nvSpPr>
          <p:cNvPr id="518" name="Google Shape;518;p70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9" name="Google Shape;51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875" y="3918850"/>
            <a:ext cx="75533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/>
          <p:nvPr>
            <p:ph type="title"/>
          </p:nvPr>
        </p:nvSpPr>
        <p:spPr>
          <a:xfrm>
            <a:off x="1249647" y="19501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MedFuse Method</a:t>
            </a:r>
            <a:endParaRPr/>
          </a:p>
        </p:txBody>
      </p:sp>
      <p:sp>
        <p:nvSpPr>
          <p:cNvPr id="526" name="Google Shape;526;p71"/>
          <p:cNvSpPr txBox="1"/>
          <p:nvPr>
            <p:ph idx="1" type="body"/>
          </p:nvPr>
        </p:nvSpPr>
        <p:spPr>
          <a:xfrm>
            <a:off x="1261875" y="1828800"/>
            <a:ext cx="8885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Use a ResNet-34 encoder for image modality and pre-train it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Use an LSTM encoder for time-series modality and pre-train it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Use and LSTM combined with a Fully-Connected layer for fusion and fine-tune it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71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8" name="Google Shape;52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675" y="3282260"/>
            <a:ext cx="683895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2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MedFuse Method Pros/Cons</a:t>
            </a:r>
            <a:endParaRPr/>
          </a:p>
        </p:txBody>
      </p:sp>
      <p:sp>
        <p:nvSpPr>
          <p:cNvPr id="535" name="Google Shape;535;p72"/>
          <p:cNvSpPr txBox="1"/>
          <p:nvPr>
            <p:ph idx="1" type="body"/>
          </p:nvPr>
        </p:nvSpPr>
        <p:spPr>
          <a:xfrm>
            <a:off x="1261875" y="1828800"/>
            <a:ext cx="8595300" cy="415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When we have missing images the model performs as well as a uni-model that’s trained on time-series data.</a:t>
            </a:r>
            <a:endParaRPr b="1" sz="20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When the image modality is the main modality like in the radiology labels, the method </a:t>
            </a:r>
            <a:r>
              <a:rPr b="1" lang="en-US" sz="2000">
                <a:solidFill>
                  <a:srgbClr val="595959"/>
                </a:solidFill>
              </a:rPr>
              <a:t>performs</a:t>
            </a:r>
            <a:r>
              <a:rPr b="1" lang="en-US" sz="2000">
                <a:solidFill>
                  <a:srgbClr val="595959"/>
                </a:solidFill>
              </a:rPr>
              <a:t> poorly.</a:t>
            </a:r>
            <a:endParaRPr b="1" sz="20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When the time-series modality is the main modality like in the phenotyping and mortality labels, the method performs well.</a:t>
            </a:r>
            <a:endParaRPr b="1" sz="2000">
              <a:solidFill>
                <a:srgbClr val="595959"/>
              </a:solidFill>
            </a:endParaRPr>
          </a:p>
        </p:txBody>
      </p:sp>
      <p:sp>
        <p:nvSpPr>
          <p:cNvPr id="536" name="Google Shape;536;p7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3"/>
          <p:cNvSpPr txBox="1"/>
          <p:nvPr>
            <p:ph type="title"/>
          </p:nvPr>
        </p:nvSpPr>
        <p:spPr>
          <a:xfrm>
            <a:off x="1249647" y="19501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MedFuse with Attention</a:t>
            </a:r>
            <a:endParaRPr/>
          </a:p>
        </p:txBody>
      </p:sp>
      <p:sp>
        <p:nvSpPr>
          <p:cNvPr id="543" name="Google Shape;543;p73"/>
          <p:cNvSpPr txBox="1"/>
          <p:nvPr>
            <p:ph idx="1" type="body"/>
          </p:nvPr>
        </p:nvSpPr>
        <p:spPr>
          <a:xfrm>
            <a:off x="1261875" y="1828800"/>
            <a:ext cx="969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We </a:t>
            </a:r>
            <a:r>
              <a:rPr lang="en-US" sz="2200"/>
              <a:t>propose</a:t>
            </a:r>
            <a:r>
              <a:rPr lang="en-US" sz="2200"/>
              <a:t> 3 Attention based models to improve MedFuse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Using a transformer encoder or multi-head attention for fusion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Using ViT instead of ResNet for cxr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Using attention for the time series encoder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7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4"/>
          <p:cNvSpPr txBox="1"/>
          <p:nvPr>
            <p:ph type="title"/>
          </p:nvPr>
        </p:nvSpPr>
        <p:spPr>
          <a:xfrm>
            <a:off x="953047" y="209235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 in Fusion</a:t>
            </a:r>
            <a:r>
              <a:rPr lang="en-US"/>
              <a:t> for Phenotyping</a:t>
            </a:r>
            <a:endParaRPr/>
          </a:p>
        </p:txBody>
      </p:sp>
      <p:sp>
        <p:nvSpPr>
          <p:cNvPr id="551" name="Google Shape;551;p74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52" name="Google Shape;552;p74"/>
          <p:cNvGraphicFramePr/>
          <p:nvPr/>
        </p:nvGraphicFramePr>
        <p:xfrm>
          <a:off x="465400" y="186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{754F827E-AD6D-405B-86B3-F96A38781160}</a:tableStyleId>
              </a:tblPr>
              <a:tblGrid>
                <a:gridCol w="1219200"/>
                <a:gridCol w="1276350"/>
                <a:gridCol w="1524000"/>
                <a:gridCol w="952500"/>
                <a:gridCol w="1885950"/>
                <a:gridCol w="952500"/>
                <a:gridCol w="952500"/>
                <a:gridCol w="952500"/>
                <a:gridCol w="952500"/>
              </a:tblGrid>
              <a:tr h="552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Used Modalities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Settings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Tuned Hyperparameters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mean AUC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AUPRC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macro F1 average for pos labels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MedFuse(EHR Only) - LSTM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Partial original for pheno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0.764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D0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0.422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9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Fused LSTM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Image/Time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Partial original for pheno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0.764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D0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0.419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F0E5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Attention Fusion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Image/Time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Partial original for pheno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50, lr = 0.00007, self-attention layer - residual connection - no normalization - no pos embedings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heads = 4 , attention_layers = 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0.765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1C6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0.425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F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E1CB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Attention Fusion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Image/Time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Partial original for pheno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50, lr = 0.00007, self-attention layer - residual connection - no normalization - no pos embedings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heads = 4 , attention_layers = 1, no residual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0.764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D0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0.428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EB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E8D8"/>
                    </a:solidFill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Attention Fusion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Image/Time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Partial original for pheno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50, lr = 0.00007, transformer-encoder - no pos embedings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heads = 4 , attention_layers = 1 , dim_feed_forward=64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0.766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0.426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F0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F0E5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Fused LSTM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Image/Time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Partial original pheno for train - Paired for test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0.758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0.466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1C69C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Attention Fusion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Image/Time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Partial original pheno for train - Paired for test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50, lr = 0.00007, self-attention layer - residual connection - no normalization - no pos embedings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heads = 4 , attention_layers = 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0.758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0.453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C9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5"/>
          <p:cNvSpPr txBox="1"/>
          <p:nvPr>
            <p:ph type="title"/>
          </p:nvPr>
        </p:nvSpPr>
        <p:spPr>
          <a:xfrm>
            <a:off x="761997" y="3230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 in Fusion</a:t>
            </a:r>
            <a:r>
              <a:rPr lang="en-US"/>
              <a:t> for Phenotyping</a:t>
            </a:r>
            <a:endParaRPr/>
          </a:p>
        </p:txBody>
      </p:sp>
      <p:sp>
        <p:nvSpPr>
          <p:cNvPr id="559" name="Google Shape;559;p75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60" name="Google Shape;560;p75"/>
          <p:cNvGraphicFramePr/>
          <p:nvPr/>
        </p:nvGraphicFramePr>
        <p:xfrm>
          <a:off x="27435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{754F827E-AD6D-405B-86B3-F96A38781160}</a:tableStyleId>
              </a:tblPr>
              <a:tblGrid>
                <a:gridCol w="1219200"/>
                <a:gridCol w="1276350"/>
                <a:gridCol w="1524000"/>
                <a:gridCol w="952500"/>
                <a:gridCol w="1885950"/>
                <a:gridCol w="952500"/>
                <a:gridCol w="952500"/>
                <a:gridCol w="952500"/>
                <a:gridCol w="952500"/>
              </a:tblGrid>
              <a:tr h="552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Used Modalities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Settings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Tuned Hyperparameters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mean AUC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AUPRC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macro F1 average for pos labels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962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MedFuse(CXR Only) - ResNet34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Paired original for pheno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lr = 0.0005 - scheduler ReduceOnPlateau(factor=0.5, patience=10,mode=min)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0.674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0.359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MedFuse(EHR Only) - LSTM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Paired original for pheno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0.718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EB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0.406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E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E9D9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Fused LSTM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Image/Time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Paired original for pheno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0.746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DE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0.446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CF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DCC2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Attention Fusion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Image/Time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Paired original for pheno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50, lr = 0.00007, self-attention layer - residual connection - no normalization - no pos embedings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heads = 1 , attention_layers = 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0.749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DC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DCB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7BA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Attention Fusion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Image/Time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Paired original for pheno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50, lr = 0.00007, self-attention layer - residual connection - no normalization - no pos embedings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heads = 4 , attention_layers = 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0.747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E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0.448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D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CEA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Early Fusion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Image/Time Series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Paired original for pheno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Phenotyping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0.751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D8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0.447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CE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CEA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6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Vision Transformer Architecture</a:t>
            </a:r>
            <a:endParaRPr/>
          </a:p>
        </p:txBody>
      </p:sp>
      <p:sp>
        <p:nvSpPr>
          <p:cNvPr id="567" name="Google Shape;567;p76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8" name="Google Shape;56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650" y="2139225"/>
            <a:ext cx="6524599" cy="37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Importance of Multimodal Data in Healthcare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1261875" y="1828800"/>
            <a:ext cx="8595300" cy="367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Multimodal data, which combines different data types and sources, holds immense value in healthcare</a:t>
            </a:r>
            <a:endParaRPr b="1" sz="2000">
              <a:solidFill>
                <a:srgbClr val="595959"/>
              </a:solidFill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The integration of chest X-ray images and time-series data, for instance, offers a holistic view of a patient's health status.</a:t>
            </a:r>
            <a:endParaRPr b="1" sz="2000">
              <a:solidFill>
                <a:srgbClr val="595959"/>
              </a:solidFill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This holistic perspective enables more accurate diagnoses, personalized treatment plans, and proactive healthcare interventions</a:t>
            </a:r>
            <a:endParaRPr b="1" sz="2000">
              <a:solidFill>
                <a:srgbClr val="595959"/>
              </a:solidFill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Harnessing the power of multimodal data has the potential to advance medical research and elevate the quality of healthcare delivery</a:t>
            </a:r>
            <a:endParaRPr b="1" sz="2000">
              <a:solidFill>
                <a:srgbClr val="595959"/>
              </a:solidFill>
            </a:endParaRPr>
          </a:p>
        </p:txBody>
      </p:sp>
      <p:sp>
        <p:nvSpPr>
          <p:cNvPr id="218" name="Google Shape;218;p3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7"/>
          <p:cNvSpPr txBox="1"/>
          <p:nvPr>
            <p:ph type="title"/>
          </p:nvPr>
        </p:nvSpPr>
        <p:spPr>
          <a:xfrm>
            <a:off x="1249650" y="195000"/>
            <a:ext cx="101643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MedFuse with Attention (Conclusion)</a:t>
            </a:r>
            <a:endParaRPr/>
          </a:p>
        </p:txBody>
      </p:sp>
      <p:sp>
        <p:nvSpPr>
          <p:cNvPr id="575" name="Google Shape;575;p77"/>
          <p:cNvSpPr txBox="1"/>
          <p:nvPr>
            <p:ph idx="1" type="body"/>
          </p:nvPr>
        </p:nvSpPr>
        <p:spPr>
          <a:xfrm>
            <a:off x="1261875" y="1828800"/>
            <a:ext cx="969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Using attention in fusion improves AUC and AUPRC slightly but improves binary F1 average up to 3 percent.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Using ViT </a:t>
            </a:r>
            <a:r>
              <a:rPr lang="en-US" sz="2200"/>
              <a:t>instead</a:t>
            </a:r>
            <a:r>
              <a:rPr lang="en-US" sz="2200"/>
              <a:t> of ResNet also improved mortality prediction AUC </a:t>
            </a:r>
            <a:r>
              <a:rPr lang="en-US" sz="2200"/>
              <a:t>slightly but we have to </a:t>
            </a:r>
            <a:r>
              <a:rPr lang="en-US" sz="2200"/>
              <a:t> do more experiments on phenotyping and radiology.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We also have to combine these methods and see if the results improve.</a:t>
            </a:r>
            <a:endParaRPr sz="2200"/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77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8"/>
          <p:cNvSpPr txBox="1"/>
          <p:nvPr>
            <p:ph type="ctrTitle"/>
          </p:nvPr>
        </p:nvSpPr>
        <p:spPr>
          <a:xfrm>
            <a:off x="1524000" y="868362"/>
            <a:ext cx="9586800" cy="22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b="1" lang="en-US" sz="4400"/>
              <a:t>Multi-modal Diffusion models</a:t>
            </a:r>
            <a:endParaRPr b="1" sz="4400"/>
          </a:p>
        </p:txBody>
      </p:sp>
      <p:sp>
        <p:nvSpPr>
          <p:cNvPr id="582" name="Google Shape;582;p78"/>
          <p:cNvSpPr txBox="1"/>
          <p:nvPr>
            <p:ph idx="1" type="subTitle"/>
          </p:nvPr>
        </p:nvSpPr>
        <p:spPr>
          <a:xfrm>
            <a:off x="1524000" y="3602037"/>
            <a:ext cx="9234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br>
              <a:rPr lang="en-US"/>
            </a:br>
            <a:endParaRPr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9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589" name="Google Shape;589;p79"/>
          <p:cNvSpPr txBox="1"/>
          <p:nvPr>
            <p:ph idx="1" type="body"/>
          </p:nvPr>
        </p:nvSpPr>
        <p:spPr>
          <a:xfrm>
            <a:off x="1261875" y="1828800"/>
            <a:ext cx="8595300" cy="367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</a:rPr>
              <a:t>we aim to change diffusion models used for classification task which used uni-modal datasets (almost images) so we can apply this tasks for multi-modal datasets (MIMIC IV) and use image and time series modalities.</a:t>
            </a:r>
            <a:endParaRPr sz="2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</a:rPr>
              <a:t>base diffusion models:</a:t>
            </a:r>
            <a:endParaRPr sz="2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</a:rPr>
              <a:t>1- CARD</a:t>
            </a:r>
            <a:endParaRPr sz="2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rPr lang="en-US" sz="2000">
                <a:solidFill>
                  <a:srgbClr val="595959"/>
                </a:solidFill>
              </a:rPr>
              <a:t>2- DiffMIC</a:t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590" name="Google Shape;590;p79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0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CARD Algorithm</a:t>
            </a:r>
            <a:endParaRPr/>
          </a:p>
        </p:txBody>
      </p:sp>
      <p:sp>
        <p:nvSpPr>
          <p:cNvPr id="597" name="Google Shape;597;p80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8" name="Google Shape;598;p80"/>
          <p:cNvPicPr preferRelativeResize="0"/>
          <p:nvPr/>
        </p:nvPicPr>
        <p:blipFill rotWithShape="1">
          <a:blip r:embed="rId3">
            <a:alphaModFix/>
          </a:blip>
          <a:srcRect b="32827" l="17556" r="11706" t="22011"/>
          <a:stretch/>
        </p:blipFill>
        <p:spPr>
          <a:xfrm>
            <a:off x="1641575" y="1951700"/>
            <a:ext cx="8933299" cy="35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1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CARD Algorithm (Cont.)</a:t>
            </a:r>
            <a:endParaRPr/>
          </a:p>
        </p:txBody>
      </p:sp>
      <p:sp>
        <p:nvSpPr>
          <p:cNvPr id="605" name="Google Shape;605;p81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6" name="Google Shape;606;p81"/>
          <p:cNvPicPr preferRelativeResize="0"/>
          <p:nvPr/>
        </p:nvPicPr>
        <p:blipFill rotWithShape="1">
          <a:blip r:embed="rId3">
            <a:alphaModFix/>
          </a:blip>
          <a:srcRect b="43342" l="14091" r="13940" t="21983"/>
          <a:stretch/>
        </p:blipFill>
        <p:spPr>
          <a:xfrm>
            <a:off x="1249650" y="1969675"/>
            <a:ext cx="9692698" cy="2918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2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DiffMIC Algorithm</a:t>
            </a:r>
            <a:endParaRPr/>
          </a:p>
        </p:txBody>
      </p:sp>
      <p:sp>
        <p:nvSpPr>
          <p:cNvPr id="613" name="Google Shape;613;p8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4" name="Google Shape;614;p82"/>
          <p:cNvPicPr preferRelativeResize="0"/>
          <p:nvPr/>
        </p:nvPicPr>
        <p:blipFill rotWithShape="1">
          <a:blip r:embed="rId3">
            <a:alphaModFix/>
          </a:blip>
          <a:srcRect b="23904" l="22603" r="11189" t="19782"/>
          <a:stretch/>
        </p:blipFill>
        <p:spPr>
          <a:xfrm>
            <a:off x="1335225" y="1691450"/>
            <a:ext cx="9545989" cy="507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3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 used in experiments</a:t>
            </a:r>
            <a:endParaRPr/>
          </a:p>
        </p:txBody>
      </p:sp>
      <p:sp>
        <p:nvSpPr>
          <p:cNvPr id="621" name="Google Shape;621;p83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DiffMIC: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1- uni-modal model with image data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2- multi-modal model with image + time series data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MedFuse: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r>
              <a:rPr lang="en-US"/>
              <a:t>- uni-modal model with image data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2- uni-modal model with time series data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3- multi-modal model with image + time series data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8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4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Experiments on DiffMIC/CARD</a:t>
            </a:r>
            <a:endParaRPr/>
          </a:p>
        </p:txBody>
      </p:sp>
      <p:sp>
        <p:nvSpPr>
          <p:cNvPr id="629" name="Google Shape;629;p84"/>
          <p:cNvSpPr txBox="1"/>
          <p:nvPr>
            <p:ph idx="1" type="body"/>
          </p:nvPr>
        </p:nvSpPr>
        <p:spPr>
          <a:xfrm>
            <a:off x="1261875" y="1828800"/>
            <a:ext cx="8595300" cy="305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experiments are done with MIMIC IV dataset (paired EHR and CXR) and the tasks in experiments are: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1- in-hospital mortality prediction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2- classification with phenotyping labels (25 labels, one model is trained for each label)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3- </a:t>
            </a:r>
            <a:r>
              <a:rPr lang="en-US"/>
              <a:t>classification with radiology labels (14 labels, one model is trained for each label)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84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5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DiffMIC results:</a:t>
            </a:r>
            <a:endParaRPr/>
          </a:p>
        </p:txBody>
      </p:sp>
      <p:sp>
        <p:nvSpPr>
          <p:cNvPr id="637" name="Google Shape;637;p85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in-hospital mortality task: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Medfuse: f1 score (macro average): 0.۷۰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DiffMIC: best result: f1 score (macro average): 0.56 (image + time series)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DiffMIC: best result: f1 score (macro average): 0.59 (image)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8" name="Google Shape;638;p85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6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DiffMIC table results</a:t>
            </a:r>
            <a:endParaRPr/>
          </a:p>
        </p:txBody>
      </p:sp>
      <p:sp>
        <p:nvSpPr>
          <p:cNvPr id="645" name="Google Shape;645;p86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46" name="Google Shape;646;p86"/>
          <p:cNvGraphicFramePr/>
          <p:nvPr/>
        </p:nvGraphicFramePr>
        <p:xfrm>
          <a:off x="940075" y="186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{754F827E-AD6D-405B-86B3-F96A38781160}</a:tableStyleId>
              </a:tblPr>
              <a:tblGrid>
                <a:gridCol w="1219200"/>
                <a:gridCol w="1276350"/>
                <a:gridCol w="1524000"/>
                <a:gridCol w="952500"/>
                <a:gridCol w="1885950"/>
                <a:gridCol w="952500"/>
                <a:gridCol w="952500"/>
                <a:gridCol w="952500"/>
              </a:tblGrid>
              <a:tr h="596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Used Modalities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Settings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Tuned Hyperparameters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Macro F1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497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 + CXR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Partial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in-hospital-mortality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0.886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0.696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</a:tr>
              <a:tr h="497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Uni_EHR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in-hospital-mortality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0.894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0.689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BE8E"/>
                    </a:solidFill>
                  </a:tcPr>
                </a:tc>
              </a:tr>
              <a:tr h="497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DiffMIC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 + CXR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Paired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in-hospital-mortality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Conditioned on Time Series Embedding / DCG input is CXR Image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0.782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0.549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E6D3"/>
                    </a:solidFill>
                  </a:tcPr>
                </a:tc>
              </a:tr>
              <a:tr h="111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DiffMIC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 + CXR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Paired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in-hospital-mortality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Orginal model/ DCG input is CXR Image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500, dcg_pretrain_epochs = 30, min_lr = 0.0001, warmup_epochs = 40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0.806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0.592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D9BE"/>
                    </a:solidFill>
                  </a:tcPr>
                </a:tc>
              </a:tr>
              <a:tr h="96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DiffMIC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 + CXR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MedFuse Paired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in-hospital-mortality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Orginal model/ DCG input is CXR Image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epochs = 500, dcg_pretrain_epochs = 30, min_lr = 0, warmup_epochs = 80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0.847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0.551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5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Research Approach</a:t>
            </a:r>
            <a:endParaRPr/>
          </a:p>
        </p:txBody>
      </p:sp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1261875" y="1828800"/>
            <a:ext cx="8595300" cy="367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In this study, we tried three different ideas </a:t>
            </a:r>
            <a:endParaRPr b="1" sz="20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These methods encompass the Diffusion Model, Attention Mechanisms, and Contrastive Learning techniques</a:t>
            </a:r>
            <a:endParaRPr b="1" sz="20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We apply these methods to address three critical healthcare tasks: Mortality Prediction, Radiology Labels, and Phenotype Classification</a:t>
            </a:r>
            <a:endParaRPr b="1" sz="20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Our central objective is to assess the performance of these methods and compare their outcomes against those of a recent benchmark method, Medfuse</a:t>
            </a:r>
            <a:endParaRPr b="1" sz="2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7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CARD results</a:t>
            </a:r>
            <a:endParaRPr/>
          </a:p>
        </p:txBody>
      </p:sp>
      <p:sp>
        <p:nvSpPr>
          <p:cNvPr id="653" name="Google Shape;653;p87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in-hospital mortality task: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Medfuse best result: f1-score (macro average): 0.68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CARD </a:t>
            </a:r>
            <a:r>
              <a:rPr lang="en-US"/>
              <a:t>best result: f1-score (macro average): 0.63 (with time series data)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CARD best result: f1-score (macro average): 0.58 (with image + time series)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Link to the results sheet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54" name="Google Shape;654;p87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8"/>
          <p:cNvSpPr txBox="1"/>
          <p:nvPr>
            <p:ph type="title"/>
          </p:nvPr>
        </p:nvSpPr>
        <p:spPr>
          <a:xfrm>
            <a:off x="1249650" y="447279"/>
            <a:ext cx="9692700" cy="769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CARD table results</a:t>
            </a:r>
            <a:endParaRPr/>
          </a:p>
        </p:txBody>
      </p:sp>
      <p:sp>
        <p:nvSpPr>
          <p:cNvPr id="661" name="Google Shape;661;p88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62" name="Google Shape;662;p88"/>
          <p:cNvGraphicFramePr/>
          <p:nvPr/>
        </p:nvGraphicFramePr>
        <p:xfrm>
          <a:off x="926550" y="2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{754F827E-AD6D-405B-86B3-F96A38781160}</a:tableStyleId>
              </a:tblPr>
              <a:tblGrid>
                <a:gridCol w="1019325"/>
                <a:gridCol w="1067100"/>
                <a:gridCol w="1274175"/>
                <a:gridCol w="796350"/>
                <a:gridCol w="1576775"/>
                <a:gridCol w="796350"/>
                <a:gridCol w="796350"/>
                <a:gridCol w="796350"/>
                <a:gridCol w="796350"/>
                <a:gridCol w="796350"/>
              </a:tblGrid>
              <a:tr h="596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dataset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Task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Loss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gamma Focal loss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pretrain epochs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training epoch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joint train with prior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prior f1 score after pretraining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prior f1 score after joint training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card model f1 score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4976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in-hospital-mortality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wieghted CE loss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_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600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TRUE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0.4271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0.341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CA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0.634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</a:tr>
              <a:tr h="4976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Focal loss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600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TRUE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0.4025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5C7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0.3636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0.6306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FBE8F"/>
                    </a:solidFill>
                  </a:tcPr>
                </a:tc>
              </a:tr>
              <a:tr h="4976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Focal loss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600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TRUE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0.4051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C6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0.3562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4C0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0.6248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C398"/>
                    </a:solidFill>
                  </a:tcPr>
                </a:tc>
              </a:tr>
              <a:tr h="4976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EHR + CXR (image)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wieghted CE loss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_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600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TRUE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0.2851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0.2834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F0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0.5772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CDE"/>
                    </a:solidFill>
                  </a:tcPr>
                </a:tc>
              </a:tr>
              <a:tr h="4976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Focal loss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600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TRUE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0.3168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F0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0.3013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4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0.5793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ADB"/>
                    </a:solidFill>
                  </a:tcPr>
                </a:tc>
              </a:tr>
              <a:tr h="4976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Focal loss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600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TRUE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0.3017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0.2601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0.5706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1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9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CARD Results (Cont.)</a:t>
            </a:r>
            <a:endParaRPr/>
          </a:p>
        </p:txBody>
      </p:sp>
      <p:sp>
        <p:nvSpPr>
          <p:cNvPr id="669" name="Google Shape;669;p89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we check the results for each label </a:t>
            </a:r>
            <a:r>
              <a:rPr lang="en-US"/>
              <a:t>separately</a:t>
            </a:r>
            <a:r>
              <a:rPr lang="en-US"/>
              <a:t> (because CARD cannot used for multi-label classification).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phenotyping results: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CARD has better results than medfuse on 10 labels (out of 25).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f1-score (macro average):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average of f1-score for medfuse: 0.59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average of f1-score for card: 0.58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/>
              <a:t>f1-score (binary average):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/>
              <a:t>average of f1-score for medfuse: 0.31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average of f1-score for card: 0.37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link to the results sheet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89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90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CARD Results (Cont.)</a:t>
            </a:r>
            <a:endParaRPr/>
          </a:p>
        </p:txBody>
      </p:sp>
      <p:sp>
        <p:nvSpPr>
          <p:cNvPr id="677" name="Google Shape;677;p90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we check the results for each label separately (because CARD cannot used for multi-label classification).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radiology</a:t>
            </a:r>
            <a:r>
              <a:rPr lang="en-US"/>
              <a:t> results: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CARD has better results than medfuse on 5 labels (out of 14).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f1-score (macro average):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average of f1-score for medfuse: 0.581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average of f1-score for card: 0.578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link to the results sheet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90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1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works</a:t>
            </a:r>
            <a:endParaRPr/>
          </a:p>
        </p:txBody>
      </p:sp>
      <p:sp>
        <p:nvSpPr>
          <p:cNvPr id="685" name="Google Shape;685;p91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use attention in pre-trained classifier or in U-net network: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the results are worse than before (in contrast with medfuse which attention helps to have better results)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sample from train datasets to make them more balanced -&gt; results does not change a lot on test dataset.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use pre-trained models as decoder in card model </a:t>
            </a:r>
            <a:r>
              <a:rPr lang="en-US"/>
              <a:t>-&gt; results does not change a lot on test dataset.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91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2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693" name="Google Shape;693;p92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Century Schoolbook"/>
              <a:buChar char="•"/>
            </a:pPr>
            <a:r>
              <a:rPr lang="en-US">
                <a:solidFill>
                  <a:srgbClr val="0E101A"/>
                </a:solidFill>
              </a:rPr>
              <a:t>DiffMIC model underperforms than Medfuse for mortality prediction</a:t>
            </a:r>
            <a:endParaRPr>
              <a:solidFill>
                <a:srgbClr val="0E101A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Century Schoolbook"/>
              <a:buChar char="•"/>
            </a:pPr>
            <a:r>
              <a:rPr lang="en-US">
                <a:solidFill>
                  <a:srgbClr val="0E101A"/>
                </a:solidFill>
              </a:rPr>
              <a:t>CARD model also underperforms Medfuse for mortality prediction.</a:t>
            </a:r>
            <a:endParaRPr>
              <a:solidFill>
                <a:srgbClr val="0E101A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Century Schoolbook"/>
              <a:buChar char="•"/>
            </a:pPr>
            <a:r>
              <a:rPr lang="en-US">
                <a:solidFill>
                  <a:srgbClr val="0E101A"/>
                </a:solidFill>
              </a:rPr>
              <a:t>CARD model has the slightly same result as MedFuse for phenotyping task by f1-score (macro average) but outperforms by f1-score (binary average)</a:t>
            </a:r>
            <a:endParaRPr>
              <a:solidFill>
                <a:srgbClr val="0E101A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Century Schoolbook"/>
              <a:buChar char="•"/>
            </a:pPr>
            <a:r>
              <a:rPr lang="en-US">
                <a:solidFill>
                  <a:srgbClr val="0E101A"/>
                </a:solidFill>
              </a:rPr>
              <a:t>this context is also true for radiology task</a:t>
            </a:r>
            <a:endParaRPr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9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3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for experiments</a:t>
            </a:r>
            <a:endParaRPr/>
          </a:p>
        </p:txBody>
      </p:sp>
      <p:sp>
        <p:nvSpPr>
          <p:cNvPr id="701" name="Google Shape;701;p93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550"/>
              <a:t>Only used new backbones for every each modality:</a:t>
            </a:r>
            <a:endParaRPr sz="2550"/>
          </a:p>
          <a:p>
            <a:pPr indent="-341947" lvl="0" marL="457200" rtl="0" algn="l">
              <a:spcBef>
                <a:spcPts val="1400"/>
              </a:spcBef>
              <a:spcAft>
                <a:spcPts val="0"/>
              </a:spcAft>
              <a:buSzPct val="100000"/>
              <a:buChar char="•"/>
            </a:pPr>
            <a:r>
              <a:rPr lang="en-US" sz="2550"/>
              <a:t>Attention on ehr: Accuracy: 89.1 and f1 score: 69.3</a:t>
            </a:r>
            <a:endParaRPr sz="255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550"/>
              <a:t>Vit on cxr: Accuracy: 88.67 and f1 score: 68.8</a:t>
            </a:r>
            <a:endParaRPr sz="255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550"/>
              <a:t>Applying contrastive pretraining:</a:t>
            </a:r>
            <a:endParaRPr sz="2550"/>
          </a:p>
          <a:p>
            <a:pPr indent="-341947" lvl="0" marL="457200" rtl="0" algn="l">
              <a:spcBef>
                <a:spcPts val="1400"/>
              </a:spcBef>
              <a:spcAft>
                <a:spcPts val="0"/>
              </a:spcAft>
              <a:buSzPct val="100000"/>
              <a:buChar char="•"/>
            </a:pPr>
            <a:r>
              <a:rPr lang="en-US" sz="2550"/>
              <a:t>Attention on ehr: Accuracy: 88.9 and f1 score: 66.7</a:t>
            </a:r>
            <a:endParaRPr sz="255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550"/>
              <a:t>Vit on cxr: Accuracy: 89.12 and f1 score: 69.04</a:t>
            </a:r>
            <a:endParaRPr sz="255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550"/>
              <a:t>A more complex settings for vit and not using contrastive:</a:t>
            </a:r>
            <a:endParaRPr sz="2550"/>
          </a:p>
          <a:p>
            <a:pPr indent="-341947" lvl="0" marL="457200" rtl="0" algn="l">
              <a:spcBef>
                <a:spcPts val="1400"/>
              </a:spcBef>
              <a:spcAft>
                <a:spcPts val="0"/>
              </a:spcAft>
              <a:buSzPct val="100000"/>
              <a:buChar char="•"/>
            </a:pPr>
            <a:r>
              <a:rPr lang="en-US" sz="2550"/>
              <a:t>Vit on cxr: Accuracy: 89.14 and f1 score: 68.75</a:t>
            </a:r>
            <a:endParaRPr sz="2550"/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9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4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for both backbones</a:t>
            </a:r>
            <a:endParaRPr/>
          </a:p>
        </p:txBody>
      </p:sp>
      <p:sp>
        <p:nvSpPr>
          <p:cNvPr id="709" name="Google Shape;709;p94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/>
              <a:t>We used both attention for ehr and vit for cxr and there are can be used different methods like contrastive pretraining and attention on fusion:</a:t>
            </a:r>
            <a:endParaRPr sz="2000"/>
          </a:p>
          <a:p>
            <a:pPr indent="-332740" lvl="0" marL="457200" rtl="0" algn="l">
              <a:spcBef>
                <a:spcPts val="1400"/>
              </a:spcBef>
              <a:spcAft>
                <a:spcPts val="0"/>
              </a:spcAft>
              <a:buSzPts val="1640"/>
              <a:buChar char="•"/>
            </a:pPr>
            <a:r>
              <a:rPr lang="en-US" sz="2000"/>
              <a:t>No contrastive and no fusion:</a:t>
            </a:r>
            <a:r>
              <a:rPr lang="en-US" sz="2000"/>
              <a:t> Accuracy: 89.03 and f1 score: 68.9</a:t>
            </a:r>
            <a:endParaRPr sz="2000"/>
          </a:p>
          <a:p>
            <a:pPr indent="-332740" lvl="0" marL="457200" rtl="0" algn="l">
              <a:spcBef>
                <a:spcPts val="0"/>
              </a:spcBef>
              <a:spcAft>
                <a:spcPts val="0"/>
              </a:spcAft>
              <a:buSzPts val="1640"/>
              <a:buChar char="•"/>
            </a:pPr>
            <a:r>
              <a:rPr lang="en-US" sz="2000"/>
              <a:t>No contrastive and fusion:</a:t>
            </a:r>
            <a:r>
              <a:rPr lang="en-US" sz="2000"/>
              <a:t> Accuracy: 11.39 and f1 score: 10.37</a:t>
            </a:r>
            <a:endParaRPr sz="2000"/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94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95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next?</a:t>
            </a:r>
            <a:endParaRPr/>
          </a:p>
        </p:txBody>
      </p:sp>
      <p:sp>
        <p:nvSpPr>
          <p:cNvPr id="717" name="Google Shape;717;p95"/>
          <p:cNvSpPr txBox="1"/>
          <p:nvPr>
            <p:ph idx="1" type="body"/>
          </p:nvPr>
        </p:nvSpPr>
        <p:spPr>
          <a:xfrm>
            <a:off x="1261875" y="1828800"/>
            <a:ext cx="89142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639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540"/>
              <a:buChar char="●"/>
            </a:pPr>
            <a:r>
              <a:rPr lang="en-US" sz="1900"/>
              <a:t>more results on ViT and contrastive: Different results on different models</a:t>
            </a:r>
            <a:endParaRPr sz="1900"/>
          </a:p>
          <a:p>
            <a:pPr indent="-3263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40"/>
              <a:buChar char="●"/>
            </a:pPr>
            <a:r>
              <a:rPr lang="en-US" sz="1900"/>
              <a:t>Image </a:t>
            </a:r>
            <a:r>
              <a:rPr lang="en-US" sz="1900"/>
              <a:t>preprocessing: Using filtering methods like MUSICA</a:t>
            </a:r>
            <a:endParaRPr sz="1900"/>
          </a:p>
          <a:p>
            <a:pPr indent="-3263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40"/>
              <a:buChar char="●"/>
            </a:pPr>
            <a:r>
              <a:rPr lang="en-US" sz="1900"/>
              <a:t>Do more experiments with better settings of fusion attention</a:t>
            </a:r>
            <a:endParaRPr sz="1900"/>
          </a:p>
          <a:p>
            <a:pPr indent="-3263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40"/>
              <a:buChar char="●"/>
            </a:pPr>
            <a:r>
              <a:rPr lang="en-US" sz="1900"/>
              <a:t>New contrastive algorithm</a:t>
            </a:r>
            <a:endParaRPr sz="1900"/>
          </a:p>
        </p:txBody>
      </p:sp>
      <p:sp>
        <p:nvSpPr>
          <p:cNvPr id="718" name="Google Shape;718;p95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6"/>
          <p:cNvSpPr txBox="1"/>
          <p:nvPr>
            <p:ph type="ctrTitle"/>
          </p:nvPr>
        </p:nvSpPr>
        <p:spPr>
          <a:xfrm>
            <a:off x="3320527" y="0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ctrTitle"/>
          </p:nvPr>
        </p:nvSpPr>
        <p:spPr>
          <a:xfrm>
            <a:off x="1261872" y="758952"/>
            <a:ext cx="9418200" cy="404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Works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subTitle"/>
          </p:nvPr>
        </p:nvSpPr>
        <p:spPr>
          <a:xfrm>
            <a:off x="1261872" y="4800600"/>
            <a:ext cx="9418200" cy="169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Previous Research in Healthcare Data Analysis</a:t>
            </a:r>
            <a:endParaRPr/>
          </a:p>
        </p:txBody>
      </p:sp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1261875" y="1828800"/>
            <a:ext cx="8595300" cy="367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In healthcare data analysis, extensive research exists across various data modalities</a:t>
            </a:r>
            <a:endParaRPr b="1" sz="20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However, there is a notable gap in the literature concerning the integration of image and time-series data</a:t>
            </a:r>
            <a:endParaRPr b="1" sz="20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Few studies explore the potential synergy between chest X-ray images and time-series data, highlighting the need for our research to fill this knowledge gap</a:t>
            </a:r>
            <a:endParaRPr b="1" sz="2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State-of-the-Art Methods</a:t>
            </a:r>
            <a:endParaRPr/>
          </a:p>
        </p:txBody>
      </p:sp>
      <p:sp>
        <p:nvSpPr>
          <p:cNvPr id="248" name="Google Shape;248;p36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1261875" y="1828800"/>
            <a:ext cx="8595300" cy="367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Integrated multimodal artiﬁcial intelligence framework for healthcare applications, Soenksen et al, 2022</a:t>
            </a:r>
            <a:endParaRPr b="1" sz="20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-US" sz="2000">
                <a:solidFill>
                  <a:srgbClr val="595959"/>
                </a:solidFill>
              </a:rPr>
              <a:t>MedFuse: Multi-modal fusion with clinical time-series data and chest X-ray images, Hayat et al, 2022</a:t>
            </a:r>
            <a:endParaRPr b="1" sz="2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