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7023100"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ijZv8jJlKPFa3euQ496C2aezlU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343" cy="465455"/>
          </a:xfrm>
          <a:prstGeom prst="rect">
            <a:avLst/>
          </a:prstGeom>
          <a:noFill/>
          <a:ln>
            <a:noFill/>
          </a:ln>
        </p:spPr>
        <p:txBody>
          <a:bodyPr anchorCtr="0" anchor="t" bIns="46650" lIns="93300" spcFirstLastPara="1" rIns="93300" wrap="square" tIns="4665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8132" y="0"/>
            <a:ext cx="3043343" cy="465455"/>
          </a:xfrm>
          <a:prstGeom prst="rect">
            <a:avLst/>
          </a:prstGeom>
          <a:noFill/>
          <a:ln>
            <a:noFill/>
          </a:ln>
        </p:spPr>
        <p:txBody>
          <a:bodyPr anchorCtr="0" anchor="t" bIns="46650" lIns="93300" spcFirstLastPara="1" rIns="93300" wrap="square" tIns="4665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9575" y="698500"/>
            <a:ext cx="62039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29"/>
            <a:ext cx="3043343" cy="465455"/>
          </a:xfrm>
          <a:prstGeom prst="rect">
            <a:avLst/>
          </a:prstGeom>
          <a:noFill/>
          <a:ln>
            <a:noFill/>
          </a:ln>
        </p:spPr>
        <p:txBody>
          <a:bodyPr anchorCtr="0" anchor="b" bIns="46650" lIns="93300" spcFirstLastPara="1" rIns="93300" wrap="square" tIns="4665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8132" y="8842029"/>
            <a:ext cx="3043343" cy="465455"/>
          </a:xfrm>
          <a:prstGeom prst="rect">
            <a:avLst/>
          </a:prstGeom>
          <a:noFill/>
          <a:ln>
            <a:noFill/>
          </a:ln>
        </p:spPr>
        <p:txBody>
          <a:bodyPr anchorCtr="0" anchor="b"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
        <p:nvSpPr>
          <p:cNvPr id="85" name="Google Shape;85;p1:notes"/>
          <p:cNvSpPr/>
          <p:nvPr>
            <p:ph idx="2" type="sldImg"/>
          </p:nvPr>
        </p:nvSpPr>
        <p:spPr>
          <a:xfrm>
            <a:off x="409575" y="698500"/>
            <a:ext cx="62039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f5bdd80d3_0_32: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f5bdd80d3_0_32: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52" name="Google Shape;152;g23f5bdd80d3_0_32: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f5bdd80d3_0_43: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f5bdd80d3_0_43: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61" name="Google Shape;161;g23f5bdd80d3_0_43: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29e073665_0_0: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29e073665_0_0: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69" name="Google Shape;169;g2229e073665_0_0: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
        <p:nvSpPr>
          <p:cNvPr id="175" name="Google Shape;175;p10:notes"/>
          <p:cNvSpPr/>
          <p:nvPr>
            <p:ph idx="2" type="sldImg"/>
          </p:nvPr>
        </p:nvSpPr>
        <p:spPr>
          <a:xfrm>
            <a:off x="409575" y="698500"/>
            <a:ext cx="62039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1782427d4_0_8: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
        <p:nvSpPr>
          <p:cNvPr id="181" name="Google Shape;181;g1f1782427d4_0_8: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1782427d4_0_25: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f1782427d4_0_25: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
        <p:nvSpPr>
          <p:cNvPr id="188" name="Google Shape;188;g1f1782427d4_0_25:notes"/>
          <p:cNvSpPr txBox="1"/>
          <p:nvPr>
            <p:ph idx="12" type="sldNum"/>
          </p:nvPr>
        </p:nvSpPr>
        <p:spPr>
          <a:xfrm>
            <a:off x="3978132" y="8842029"/>
            <a:ext cx="3043200" cy="465600"/>
          </a:xfrm>
          <a:prstGeom prst="rect">
            <a:avLst/>
          </a:prstGeom>
          <a:noFill/>
          <a:ln>
            <a:noFill/>
          </a:ln>
        </p:spPr>
        <p:txBody>
          <a:bodyPr anchorCtr="0" anchor="b" bIns="46650" lIns="93300" spcFirstLastPara="1" rIns="93300" wrap="square" tIns="466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
        <p:nvSpPr>
          <p:cNvPr id="96" name="Google Shape;96;p4:notes"/>
          <p:cNvSpPr/>
          <p:nvPr>
            <p:ph idx="2" type="sldImg"/>
          </p:nvPr>
        </p:nvSpPr>
        <p:spPr>
          <a:xfrm>
            <a:off x="409575" y="698500"/>
            <a:ext cx="62039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02310" y="4421823"/>
            <a:ext cx="5618480" cy="4189095"/>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rPr lang="en-US"/>
              <a:t>system that can have authentication, inheritance property to reuse.</a:t>
            </a:r>
            <a:endParaRPr/>
          </a:p>
        </p:txBody>
      </p:sp>
      <p:sp>
        <p:nvSpPr>
          <p:cNvPr id="103" name="Google Shape;103;p5:notes"/>
          <p:cNvSpPr/>
          <p:nvPr>
            <p:ph idx="2" type="sldImg"/>
          </p:nvPr>
        </p:nvSpPr>
        <p:spPr>
          <a:xfrm>
            <a:off x="409575" y="698500"/>
            <a:ext cx="62039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16c073225_0_33: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
        <p:nvSpPr>
          <p:cNvPr id="110" name="Google Shape;110;g1f16c073225_0_33: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f5bdd80d3_0_2: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f5bdd80d3_0_2: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17" name="Google Shape;117;g23f5bdd80d3_0_2: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f5bdd80d3_0_9: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f5bdd80d3_0_9: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24" name="Google Shape;124;g23f5bdd80d3_0_9: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f5bdd80d3_0_16: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f5bdd80d3_0_16: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31" name="Google Shape;131;g23f5bdd80d3_0_16: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f5bdd80d3_0_25: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f5bdd80d3_0_25:notes"/>
          <p:cNvSpPr txBox="1"/>
          <p:nvPr>
            <p:ph idx="1" type="body"/>
          </p:nvPr>
        </p:nvSpPr>
        <p:spPr>
          <a:xfrm>
            <a:off x="702310" y="4421823"/>
            <a:ext cx="5618400" cy="4189200"/>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39" name="Google Shape;139;g23f5bdd80d3_0_25:notes"/>
          <p:cNvSpPr txBox="1"/>
          <p:nvPr>
            <p:ph idx="12" type="sldNum"/>
          </p:nvPr>
        </p:nvSpPr>
        <p:spPr>
          <a:xfrm>
            <a:off x="3978132" y="8842029"/>
            <a:ext cx="3043200" cy="465600"/>
          </a:xfrm>
          <a:prstGeom prst="rect">
            <a:avLst/>
          </a:prstGeom>
        </p:spPr>
        <p:txBody>
          <a:bodyPr anchorCtr="0" anchor="b" bIns="46650" lIns="93300" spcFirstLastPara="1" rIns="93300" wrap="square" tIns="4665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e8a020e78_0_3:notes"/>
          <p:cNvSpPr/>
          <p:nvPr>
            <p:ph idx="2" type="sldImg"/>
          </p:nvPr>
        </p:nvSpPr>
        <p:spPr>
          <a:xfrm>
            <a:off x="409575" y="698500"/>
            <a:ext cx="6204000" cy="3490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3e8a020e78_0_3:notes"/>
          <p:cNvSpPr txBox="1"/>
          <p:nvPr>
            <p:ph idx="1" type="body"/>
          </p:nvPr>
        </p:nvSpPr>
        <p:spPr>
          <a:xfrm>
            <a:off x="702310" y="4421823"/>
            <a:ext cx="5618400" cy="4189200"/>
          </a:xfrm>
          <a:prstGeom prst="rect">
            <a:avLst/>
          </a:prstGeom>
          <a:noFill/>
          <a:ln>
            <a:noFill/>
          </a:ln>
        </p:spPr>
        <p:txBody>
          <a:bodyPr anchorCtr="0" anchor="t" bIns="46650" lIns="93300" spcFirstLastPara="1" rIns="93300" wrap="square" tIns="46650">
            <a:noAutofit/>
          </a:bodyPr>
          <a:lstStyle/>
          <a:p>
            <a:pPr indent="0" lvl="0" marL="0" rtl="0" algn="l">
              <a:lnSpc>
                <a:spcPct val="100000"/>
              </a:lnSpc>
              <a:spcBef>
                <a:spcPts val="0"/>
              </a:spcBef>
              <a:spcAft>
                <a:spcPts val="0"/>
              </a:spcAft>
              <a:buSzPts val="1400"/>
              <a:buNone/>
            </a:pPr>
            <a:r>
              <a:t/>
            </a:r>
            <a:endParaRPr/>
          </a:p>
        </p:txBody>
      </p:sp>
      <p:sp>
        <p:nvSpPr>
          <p:cNvPr id="146" name="Google Shape;146;g23e8a020e78_0_3:notes"/>
          <p:cNvSpPr txBox="1"/>
          <p:nvPr>
            <p:ph idx="12" type="sldNum"/>
          </p:nvPr>
        </p:nvSpPr>
        <p:spPr>
          <a:xfrm>
            <a:off x="3978132" y="8842029"/>
            <a:ext cx="3043200" cy="465600"/>
          </a:xfrm>
          <a:prstGeom prst="rect">
            <a:avLst/>
          </a:prstGeom>
          <a:noFill/>
          <a:ln>
            <a:noFill/>
          </a:ln>
        </p:spPr>
        <p:txBody>
          <a:bodyPr anchorCtr="0" anchor="b" bIns="46650" lIns="93300" spcFirstLastPara="1" rIns="93300" wrap="square" tIns="4665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5" name="Shape 15"/>
        <p:cNvGrpSpPr/>
        <p:nvPr/>
      </p:nvGrpSpPr>
      <p:grpSpPr>
        <a:xfrm>
          <a:off x="0" y="0"/>
          <a:ext cx="0" cy="0"/>
          <a:chOff x="0" y="0"/>
          <a:chExt cx="0" cy="0"/>
        </a:xfrm>
      </p:grpSpPr>
      <p:sp>
        <p:nvSpPr>
          <p:cNvPr id="16" name="Google Shape;16;p12"/>
          <p:cNvSpPr/>
          <p:nvPr/>
        </p:nvSpPr>
        <p:spPr>
          <a:xfrm>
            <a:off x="0" y="0"/>
            <a:ext cx="12192000" cy="685800"/>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2"/>
          <p:cNvSpPr/>
          <p:nvPr/>
        </p:nvSpPr>
        <p:spPr>
          <a:xfrm flipH="1" rot="10800000">
            <a:off x="0" y="6857999"/>
            <a:ext cx="12192000" cy="45719"/>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 name="Google Shape;18;p12"/>
          <p:cNvPicPr preferRelativeResize="0"/>
          <p:nvPr/>
        </p:nvPicPr>
        <p:blipFill rotWithShape="1">
          <a:blip r:embed="rId2">
            <a:alphaModFix/>
          </a:blip>
          <a:srcRect b="0" l="0" r="0" t="0"/>
          <a:stretch/>
        </p:blipFill>
        <p:spPr>
          <a:xfrm>
            <a:off x="5181600" y="6084006"/>
            <a:ext cx="2336885" cy="50941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p:nvPr>
            <p:ph idx="2" type="pic"/>
          </p:nvPr>
        </p:nvSpPr>
        <p:spPr>
          <a:xfrm>
            <a:off x="2389717" y="612775"/>
            <a:ext cx="7315200" cy="4114800"/>
          </a:xfrm>
          <a:prstGeom prst="rect">
            <a:avLst/>
          </a:prstGeom>
          <a:noFill/>
          <a:ln>
            <a:noFill/>
          </a:ln>
        </p:spPr>
      </p:sp>
      <p:sp>
        <p:nvSpPr>
          <p:cNvPr id="67" name="Google Shape;67;p2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3"/>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13"/>
          <p:cNvSpPr txBox="1"/>
          <p:nvPr>
            <p:ph idx="1" type="body"/>
          </p:nvPr>
        </p:nvSpPr>
        <p:spPr>
          <a:xfrm>
            <a:off x="381000" y="990600"/>
            <a:ext cx="114300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13"/>
          <p:cNvSpPr txBox="1"/>
          <p:nvPr>
            <p:ph type="title"/>
          </p:nvPr>
        </p:nvSpPr>
        <p:spPr>
          <a:xfrm>
            <a:off x="0" y="0"/>
            <a:ext cx="12192000" cy="685800"/>
          </a:xfrm>
          <a:prstGeom prst="rect">
            <a:avLst/>
          </a:prstGeom>
          <a:solidFill>
            <a:srgbClr val="002E62"/>
          </a:solid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D8D8D8"/>
              </a:buClr>
              <a:buSzPts val="4400"/>
              <a:buFont typeface="Calibri"/>
              <a:buNone/>
              <a:defRPr>
                <a:solidFill>
                  <a:srgbClr val="D8D8D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number">
  <p:cSld name="Part number">
    <p:spTree>
      <p:nvGrpSpPr>
        <p:cNvPr id="22" name="Shape 22"/>
        <p:cNvGrpSpPr/>
        <p:nvPr/>
      </p:nvGrpSpPr>
      <p:grpSpPr>
        <a:xfrm>
          <a:off x="0" y="0"/>
          <a:ext cx="0" cy="0"/>
          <a:chOff x="0" y="0"/>
          <a:chExt cx="0" cy="0"/>
        </a:xfrm>
      </p:grpSpPr>
      <p:sp>
        <p:nvSpPr>
          <p:cNvPr id="23" name="Google Shape;23;p14"/>
          <p:cNvSpPr txBox="1"/>
          <p:nvPr>
            <p:ph idx="1" type="body"/>
          </p:nvPr>
        </p:nvSpPr>
        <p:spPr>
          <a:xfrm>
            <a:off x="2264738" y="3581400"/>
            <a:ext cx="7605374" cy="28479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40"/>
              </a:spcBef>
              <a:spcAft>
                <a:spcPts val="0"/>
              </a:spcAft>
              <a:buClr>
                <a:schemeClr val="dk1"/>
              </a:buClr>
              <a:buSzPts val="3200"/>
              <a:buNone/>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4"/>
          <p:cNvSpPr txBox="1"/>
          <p:nvPr>
            <p:ph type="title"/>
          </p:nvPr>
        </p:nvSpPr>
        <p:spPr>
          <a:xfrm>
            <a:off x="-28575" y="2579689"/>
            <a:ext cx="12192000" cy="685800"/>
          </a:xfrm>
          <a:prstGeom prst="rect">
            <a:avLst/>
          </a:prstGeom>
          <a:solidFill>
            <a:srgbClr val="002E62"/>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D8D8D8"/>
              </a:buClr>
              <a:buSzPts val="4400"/>
              <a:buFont typeface="Calibri"/>
              <a:buNone/>
              <a:defRPr>
                <a:solidFill>
                  <a:srgbClr val="D8D8D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14"/>
          <p:cNvPicPr preferRelativeResize="0"/>
          <p:nvPr/>
        </p:nvPicPr>
        <p:blipFill rotWithShape="1">
          <a:blip r:embed="rId2">
            <a:alphaModFix/>
          </a:blip>
          <a:srcRect b="0" l="0" r="0" t="0"/>
          <a:stretch/>
        </p:blipFill>
        <p:spPr>
          <a:xfrm>
            <a:off x="5181600" y="434978"/>
            <a:ext cx="1463410" cy="1828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9" name="Google Shape;29;p1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2" name="Google Shape;42;p1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3" name="Google Shape;43;p1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1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0"/>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20"/>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kaggle.com/code/klmsathishkumar/stack-overflow-survey-eda-salary-prediction" TargetMode="External"/><Relationship Id="rId4" Type="http://schemas.openxmlformats.org/officeDocument/2006/relationships/hyperlink" Target="https://baescott.medium.com/predicting-personal-compensation-with-survey-data-from-stack-overflow-3dfff4832a4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rive.google.com/drive/folders/15PGqw8eRp0aOW5w_jbT1AzbkcyCBgJSs?usp=shar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nsights.stackoverflow.com/surve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5029200" y="4419600"/>
            <a:ext cx="2514600" cy="457200"/>
          </a:xfrm>
          <a:prstGeom prst="rect">
            <a:avLst/>
          </a:prstGeom>
          <a:noFill/>
          <a:ln>
            <a:noFill/>
          </a:ln>
        </p:spPr>
        <p:txBody>
          <a:bodyPr anchorCtr="0" anchor="ctr" bIns="45700" lIns="91425" spcFirstLastPara="1" rIns="91425" wrap="square" tIns="45700">
            <a:normAutofit fontScale="62500" lnSpcReduction="20000"/>
          </a:bodyPr>
          <a:lstStyle/>
          <a:p>
            <a:pPr indent="0" lvl="0" marL="0" marR="0" rtl="0" algn="ctr">
              <a:lnSpc>
                <a:spcPct val="100000"/>
              </a:lnSpc>
              <a:spcBef>
                <a:spcPts val="0"/>
              </a:spcBef>
              <a:spcAft>
                <a:spcPts val="0"/>
              </a:spcAft>
              <a:buClr>
                <a:srgbClr val="000000"/>
              </a:buClr>
              <a:buSzPct val="100000"/>
              <a:buFont typeface="Arial"/>
              <a:buNone/>
            </a:pPr>
            <a:r>
              <a:t/>
            </a:r>
            <a:endParaRPr b="0" i="0" sz="4800" u="none" cap="none" strike="noStrike">
              <a:solidFill>
                <a:schemeClr val="dk1"/>
              </a:solidFill>
              <a:latin typeface="Calibri"/>
              <a:ea typeface="Calibri"/>
              <a:cs typeface="Calibri"/>
              <a:sym typeface="Calibri"/>
            </a:endParaRPr>
          </a:p>
        </p:txBody>
      </p:sp>
      <p:sp>
        <p:nvSpPr>
          <p:cNvPr id="88" name="Google Shape;88;p1"/>
          <p:cNvSpPr txBox="1"/>
          <p:nvPr/>
        </p:nvSpPr>
        <p:spPr>
          <a:xfrm>
            <a:off x="4317150" y="3782238"/>
            <a:ext cx="35577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Project submission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by</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4177124" y="4582213"/>
            <a:ext cx="3935100" cy="762000"/>
          </a:xfrm>
          <a:prstGeom prst="rect">
            <a:avLst/>
          </a:prstGeom>
          <a:noFill/>
          <a:ln>
            <a:noFill/>
          </a:ln>
        </p:spPr>
        <p:txBody>
          <a:bodyPr anchorCtr="0" anchor="ctr" bIns="45700" lIns="91425" spcFirstLastPara="1" rIns="91425" wrap="square" tIns="45700">
            <a:normAutofit fontScale="70000"/>
          </a:bodyPr>
          <a:lstStyle/>
          <a:p>
            <a:pPr indent="0" lvl="0" marL="0" marR="0" rtl="0" algn="ctr">
              <a:lnSpc>
                <a:spcPct val="100000"/>
              </a:lnSpc>
              <a:spcBef>
                <a:spcPts val="0"/>
              </a:spcBef>
              <a:spcAft>
                <a:spcPts val="0"/>
              </a:spcAft>
              <a:buClr>
                <a:srgbClr val="000000"/>
              </a:buClr>
              <a:buSzPct val="100000"/>
              <a:buFont typeface="Arial"/>
              <a:buNone/>
            </a:pPr>
            <a:r>
              <a:rPr b="0" i="0" lang="en-US" sz="4800" u="none" cap="none" strike="noStrike">
                <a:solidFill>
                  <a:schemeClr val="dk1"/>
                </a:solidFill>
                <a:latin typeface="Calibri"/>
                <a:ea typeface="Calibri"/>
                <a:cs typeface="Calibri"/>
                <a:sym typeface="Calibri"/>
              </a:rPr>
              <a:t>Parshal Chitrakar</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02866" y="1380836"/>
            <a:ext cx="1118626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1F86CC"/>
                </a:solidFill>
                <a:latin typeface="Calibri"/>
                <a:ea typeface="Calibri"/>
                <a:cs typeface="Calibri"/>
                <a:sym typeface="Calibri"/>
              </a:rPr>
              <a:t>Master of Science in Information Systems (MSIS) Program</a:t>
            </a:r>
            <a:endParaRPr b="0" i="0" sz="3600" u="none" cap="none" strike="noStrike">
              <a:solidFill>
                <a:srgbClr val="1F86CC"/>
              </a:solidFill>
              <a:latin typeface="Calibri"/>
              <a:ea typeface="Calibri"/>
              <a:cs typeface="Calibri"/>
              <a:sym typeface="Calibri"/>
            </a:endParaRPr>
          </a:p>
        </p:txBody>
      </p:sp>
      <p:sp>
        <p:nvSpPr>
          <p:cNvPr id="91" name="Google Shape;91;p1"/>
          <p:cNvSpPr/>
          <p:nvPr/>
        </p:nvSpPr>
        <p:spPr>
          <a:xfrm>
            <a:off x="1981200" y="2027167"/>
            <a:ext cx="832696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B3B3B3"/>
                </a:solidFill>
                <a:latin typeface="Calibri"/>
                <a:ea typeface="Calibri"/>
                <a:cs typeface="Calibri"/>
                <a:sym typeface="Calibri"/>
              </a:rPr>
              <a:t>CIS 663</a:t>
            </a:r>
            <a:r>
              <a:rPr b="0" i="0" lang="en-US" sz="2800" u="none" cap="none" strike="noStrike">
                <a:solidFill>
                  <a:srgbClr val="B3B3B3"/>
                </a:solidFill>
                <a:latin typeface="Calibri"/>
                <a:ea typeface="Calibri"/>
                <a:cs typeface="Calibri"/>
                <a:sym typeface="Calibri"/>
              </a:rPr>
              <a:t> – </a:t>
            </a:r>
            <a:r>
              <a:rPr lang="en-US" sz="2800">
                <a:solidFill>
                  <a:srgbClr val="B3B3B3"/>
                </a:solidFill>
                <a:latin typeface="Calibri"/>
                <a:ea typeface="Calibri"/>
                <a:cs typeface="Calibri"/>
                <a:sym typeface="Calibri"/>
              </a:rPr>
              <a:t>Developing Analytics using R</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4686305" y="5255362"/>
            <a:ext cx="3200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B3B3B3"/>
                </a:solidFill>
                <a:latin typeface="Calibri"/>
                <a:ea typeface="Calibri"/>
                <a:cs typeface="Calibri"/>
                <a:sym typeface="Calibri"/>
              </a:rPr>
              <a:t>Final semester</a:t>
            </a:r>
            <a:r>
              <a:rPr b="0" i="0" lang="en-US" sz="2400" u="none" cap="none" strike="noStrike">
                <a:solidFill>
                  <a:srgbClr val="B3B3B3"/>
                </a:solidFill>
                <a:latin typeface="Calibri"/>
                <a:ea typeface="Calibri"/>
                <a:cs typeface="Calibri"/>
                <a:sym typeface="Calibri"/>
              </a:rPr>
              <a:t>,2023</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1798950" y="2658288"/>
            <a:ext cx="8594100" cy="963000"/>
          </a:xfrm>
          <a:prstGeom prst="rect">
            <a:avLst/>
          </a:prstGeom>
          <a:noFill/>
          <a:ln>
            <a:noFill/>
          </a:ln>
        </p:spPr>
        <p:txBody>
          <a:bodyPr anchorCtr="0" anchor="ctr" bIns="45700" lIns="91425" spcFirstLastPara="1" rIns="91425" wrap="square" tIns="45700">
            <a:normAutofit fontScale="70000" lnSpcReduction="20000"/>
          </a:bodyPr>
          <a:lstStyle/>
          <a:p>
            <a:pPr indent="0" lvl="0" marL="0" marR="0" rtl="0" algn="ctr">
              <a:lnSpc>
                <a:spcPct val="100000"/>
              </a:lnSpc>
              <a:spcBef>
                <a:spcPts val="0"/>
              </a:spcBef>
              <a:spcAft>
                <a:spcPts val="0"/>
              </a:spcAft>
              <a:buClr>
                <a:srgbClr val="000000"/>
              </a:buClr>
              <a:buSzPct val="100000"/>
              <a:buFont typeface="Arial"/>
              <a:buNone/>
            </a:pPr>
            <a:r>
              <a:rPr lang="en-US" sz="4800">
                <a:solidFill>
                  <a:schemeClr val="dk1"/>
                </a:solidFill>
                <a:latin typeface="Calibri"/>
                <a:ea typeface="Calibri"/>
                <a:cs typeface="Calibri"/>
                <a:sym typeface="Calibri"/>
              </a:rPr>
              <a:t>Employee salary </a:t>
            </a:r>
            <a:r>
              <a:rPr lang="en-US" sz="4800">
                <a:solidFill>
                  <a:schemeClr val="dk1"/>
                </a:solidFill>
                <a:latin typeface="Calibri"/>
                <a:ea typeface="Calibri"/>
                <a:cs typeface="Calibri"/>
                <a:sym typeface="Calibri"/>
              </a:rPr>
              <a:t>prediction</a:t>
            </a:r>
            <a:r>
              <a:rPr lang="en-US" sz="4800">
                <a:solidFill>
                  <a:schemeClr val="dk1"/>
                </a:solidFill>
                <a:latin typeface="Calibri"/>
                <a:ea typeface="Calibri"/>
                <a:cs typeface="Calibri"/>
                <a:sym typeface="Calibri"/>
              </a:rPr>
              <a:t> based on 2022 stack overflow survey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3f5bdd80d3_0_32"/>
          <p:cNvSpPr txBox="1"/>
          <p:nvPr>
            <p:ph idx="1" type="body"/>
          </p:nvPr>
        </p:nvSpPr>
        <p:spPr>
          <a:xfrm>
            <a:off x="381000" y="1617550"/>
            <a:ext cx="11430000" cy="4935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55" name="Google Shape;155;g23f5bdd80d3_0_32"/>
          <p:cNvSpPr txBox="1"/>
          <p:nvPr>
            <p:ph type="title"/>
          </p:nvPr>
        </p:nvSpPr>
        <p:spPr>
          <a:xfrm>
            <a:off x="0" y="0"/>
            <a:ext cx="121920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Results</a:t>
            </a:r>
            <a:endParaRPr/>
          </a:p>
        </p:txBody>
      </p:sp>
      <p:pic>
        <p:nvPicPr>
          <p:cNvPr id="156" name="Google Shape;156;g23f5bdd80d3_0_32"/>
          <p:cNvPicPr preferRelativeResize="0"/>
          <p:nvPr/>
        </p:nvPicPr>
        <p:blipFill>
          <a:blip r:embed="rId3">
            <a:alphaModFix/>
          </a:blip>
          <a:stretch>
            <a:fillRect/>
          </a:stretch>
        </p:blipFill>
        <p:spPr>
          <a:xfrm>
            <a:off x="0" y="1202800"/>
            <a:ext cx="12191999" cy="5263050"/>
          </a:xfrm>
          <a:prstGeom prst="rect">
            <a:avLst/>
          </a:prstGeom>
          <a:noFill/>
          <a:ln>
            <a:noFill/>
          </a:ln>
        </p:spPr>
      </p:pic>
      <p:sp>
        <p:nvSpPr>
          <p:cNvPr id="157" name="Google Shape;157;g23f5bdd80d3_0_32"/>
          <p:cNvSpPr txBox="1"/>
          <p:nvPr/>
        </p:nvSpPr>
        <p:spPr>
          <a:xfrm>
            <a:off x="134825" y="758450"/>
            <a:ext cx="24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Based on </a:t>
            </a:r>
            <a:r>
              <a:rPr lang="en-US">
                <a:latin typeface="Calibri"/>
                <a:ea typeface="Calibri"/>
                <a:cs typeface="Calibri"/>
                <a:sym typeface="Calibri"/>
              </a:rPr>
              <a:t>Linear</a:t>
            </a:r>
            <a:r>
              <a:rPr lang="en-US">
                <a:latin typeface="Calibri"/>
                <a:ea typeface="Calibri"/>
                <a:cs typeface="Calibri"/>
                <a:sym typeface="Calibri"/>
              </a:rPr>
              <a:t> Model</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3f5bdd80d3_0_43"/>
          <p:cNvSpPr txBox="1"/>
          <p:nvPr>
            <p:ph idx="1" type="body"/>
          </p:nvPr>
        </p:nvSpPr>
        <p:spPr>
          <a:xfrm>
            <a:off x="381000" y="1884175"/>
            <a:ext cx="11430000" cy="46689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t>The adjusted R-squared is a modified version of the R-squared that adjusts for the </a:t>
            </a:r>
            <a:endParaRPr/>
          </a:p>
          <a:p>
            <a:pPr indent="0" lvl="0" marL="0" rtl="0" algn="l">
              <a:spcBef>
                <a:spcPts val="360"/>
              </a:spcBef>
              <a:spcAft>
                <a:spcPts val="0"/>
              </a:spcAft>
              <a:buClr>
                <a:schemeClr val="dk1"/>
              </a:buClr>
              <a:buSzPts val="1100"/>
              <a:buFont typeface="Arial"/>
              <a:buNone/>
            </a:pPr>
            <a:r>
              <a:rPr lang="en-US"/>
              <a:t>number of predictor variables in the model. An adjusted R-squared of 0.121 means that the model explains only 12.1% of the variability in the response variable after accounting for the number of predictor variables in the model. This indicates that the model is not a good fit for the data and that there are likely other important factors that are not included in the model.</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64" name="Google Shape;164;g23f5bdd80d3_0_43"/>
          <p:cNvSpPr txBox="1"/>
          <p:nvPr>
            <p:ph type="title"/>
          </p:nvPr>
        </p:nvSpPr>
        <p:spPr>
          <a:xfrm>
            <a:off x="0" y="0"/>
            <a:ext cx="121920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Interpretation </a:t>
            </a:r>
            <a:endParaRPr/>
          </a:p>
        </p:txBody>
      </p:sp>
      <p:pic>
        <p:nvPicPr>
          <p:cNvPr id="165" name="Google Shape;165;g23f5bdd80d3_0_43"/>
          <p:cNvPicPr preferRelativeResize="0"/>
          <p:nvPr/>
        </p:nvPicPr>
        <p:blipFill>
          <a:blip r:embed="rId3">
            <a:alphaModFix/>
          </a:blip>
          <a:stretch>
            <a:fillRect/>
          </a:stretch>
        </p:blipFill>
        <p:spPr>
          <a:xfrm>
            <a:off x="381000" y="685792"/>
            <a:ext cx="9608675" cy="111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229e073665_0_0"/>
          <p:cNvSpPr txBox="1"/>
          <p:nvPr>
            <p:ph idx="1" type="body"/>
          </p:nvPr>
        </p:nvSpPr>
        <p:spPr>
          <a:xfrm>
            <a:off x="381000" y="990600"/>
            <a:ext cx="11430000" cy="5562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As for this presentation I only able to </a:t>
            </a:r>
            <a:r>
              <a:rPr lang="en-US"/>
              <a:t>conclude </a:t>
            </a:r>
            <a:r>
              <a:rPr lang="en-US"/>
              <a:t>the Adj. </a:t>
            </a:r>
            <a:r>
              <a:rPr lang="en-US"/>
              <a:t>R Squared </a:t>
            </a:r>
            <a:r>
              <a:rPr lang="en-US"/>
              <a:t>value. </a:t>
            </a:r>
            <a:endParaRPr/>
          </a:p>
        </p:txBody>
      </p:sp>
      <p:sp>
        <p:nvSpPr>
          <p:cNvPr id="172" name="Google Shape;172;g2229e073665_0_0"/>
          <p:cNvSpPr txBox="1"/>
          <p:nvPr>
            <p:ph type="title"/>
          </p:nvPr>
        </p:nvSpPr>
        <p:spPr>
          <a:xfrm>
            <a:off x="0" y="0"/>
            <a:ext cx="121920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Conclusion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idx="1" type="body"/>
          </p:nvPr>
        </p:nvSpPr>
        <p:spPr>
          <a:xfrm>
            <a:off x="-50" y="685800"/>
            <a:ext cx="12192000" cy="6172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just">
              <a:lnSpc>
                <a:spcPct val="200000"/>
              </a:lnSpc>
              <a:spcBef>
                <a:spcPts val="0"/>
              </a:spcBef>
              <a:spcAft>
                <a:spcPts val="0"/>
              </a:spcAft>
              <a:buClr>
                <a:schemeClr val="dk1"/>
              </a:buClr>
              <a:buSzPct val="34375"/>
              <a:buFont typeface="Arial"/>
              <a:buNone/>
            </a:pPr>
            <a:r>
              <a:rPr lang="en-US"/>
              <a:t>Fang, X., &amp; Wu, M. (2019). Salary prediction with random forest. Journal of Computational Science, 34, 65-74.</a:t>
            </a:r>
            <a:endParaRPr/>
          </a:p>
          <a:p>
            <a:pPr indent="0" lvl="0" marL="0" rtl="0" algn="just">
              <a:lnSpc>
                <a:spcPct val="200000"/>
              </a:lnSpc>
              <a:spcBef>
                <a:spcPts val="0"/>
              </a:spcBef>
              <a:spcAft>
                <a:spcPts val="0"/>
              </a:spcAft>
              <a:buClr>
                <a:schemeClr val="dk1"/>
              </a:buClr>
              <a:buSzPct val="34375"/>
              <a:buFont typeface="Arial"/>
              <a:buNone/>
            </a:pPr>
            <a:r>
              <a:t/>
            </a:r>
            <a:endParaRPr/>
          </a:p>
          <a:p>
            <a:pPr indent="0" lvl="0" marL="0" rtl="0" algn="just">
              <a:lnSpc>
                <a:spcPct val="200000"/>
              </a:lnSpc>
              <a:spcBef>
                <a:spcPts val="0"/>
              </a:spcBef>
              <a:spcAft>
                <a:spcPts val="0"/>
              </a:spcAft>
              <a:buClr>
                <a:schemeClr val="dk1"/>
              </a:buClr>
              <a:buSzPct val="34375"/>
              <a:buFont typeface="Arial"/>
              <a:buNone/>
            </a:pPr>
            <a:r>
              <a:rPr lang="en-US"/>
              <a:t>Mukherjee, S., &amp; Kumar, S. (2019). Impact of location on salary prediction: An empirical study. International Journal of Data Science and Analytics, 8(1), 25-38.</a:t>
            </a:r>
            <a:endParaRPr/>
          </a:p>
          <a:p>
            <a:pPr indent="0" lvl="0" marL="0" rtl="0" algn="just">
              <a:lnSpc>
                <a:spcPct val="200000"/>
              </a:lnSpc>
              <a:spcBef>
                <a:spcPts val="0"/>
              </a:spcBef>
              <a:spcAft>
                <a:spcPts val="0"/>
              </a:spcAft>
              <a:buClr>
                <a:schemeClr val="dk1"/>
              </a:buClr>
              <a:buSzPct val="34375"/>
              <a:buFont typeface="Arial"/>
              <a:buNone/>
            </a:pPr>
            <a:r>
              <a:t/>
            </a:r>
            <a:endParaRPr/>
          </a:p>
          <a:p>
            <a:pPr indent="0" lvl="0" marL="0" rtl="0" algn="just">
              <a:lnSpc>
                <a:spcPct val="200000"/>
              </a:lnSpc>
              <a:spcBef>
                <a:spcPts val="0"/>
              </a:spcBef>
              <a:spcAft>
                <a:spcPts val="0"/>
              </a:spcAft>
              <a:buClr>
                <a:schemeClr val="dk1"/>
              </a:buClr>
              <a:buSzPct val="34375"/>
              <a:buFont typeface="Arial"/>
              <a:buNone/>
            </a:pPr>
            <a:r>
              <a:rPr lang="en-US"/>
              <a:t>Qiu, H., &amp; Shen, B. (2020). Salary prediction using deep neural network. IEEE Access, 8, 160757-160766</a:t>
            </a:r>
            <a:endParaRPr/>
          </a:p>
          <a:p>
            <a:pPr indent="0" lvl="0" marL="0" rtl="0" algn="just">
              <a:lnSpc>
                <a:spcPct val="200000"/>
              </a:lnSpc>
              <a:spcBef>
                <a:spcPts val="0"/>
              </a:spcBef>
              <a:spcAft>
                <a:spcPts val="0"/>
              </a:spcAft>
              <a:buSzPct val="34375"/>
              <a:buNone/>
            </a:pPr>
            <a:r>
              <a:t/>
            </a:r>
            <a:endParaRPr/>
          </a:p>
          <a:p>
            <a:pPr indent="0" lvl="0" marL="0" rtl="0" algn="just">
              <a:lnSpc>
                <a:spcPct val="200000"/>
              </a:lnSpc>
              <a:spcBef>
                <a:spcPts val="0"/>
              </a:spcBef>
              <a:spcAft>
                <a:spcPts val="0"/>
              </a:spcAft>
              <a:buSzPct val="34375"/>
              <a:buNone/>
            </a:pPr>
            <a:r>
              <a:rPr lang="en-US"/>
              <a:t>Sahoo, B., M. (2017). Predicting employee salaries using machine learning algorithms. International Journal of Computer Applications, 171(11), 32-37.</a:t>
            </a:r>
            <a:endParaRPr/>
          </a:p>
          <a:p>
            <a:pPr indent="0" lvl="0" marL="0" rtl="0" algn="just">
              <a:lnSpc>
                <a:spcPct val="200000"/>
              </a:lnSpc>
              <a:spcBef>
                <a:spcPts val="0"/>
              </a:spcBef>
              <a:spcAft>
                <a:spcPts val="0"/>
              </a:spcAft>
              <a:buSzPct val="34375"/>
              <a:buNone/>
            </a:pPr>
            <a:r>
              <a:t/>
            </a:r>
            <a:endParaRPr/>
          </a:p>
          <a:p>
            <a:pPr indent="0" lvl="0" marL="0" rtl="0" algn="just">
              <a:lnSpc>
                <a:spcPct val="200000"/>
              </a:lnSpc>
              <a:spcBef>
                <a:spcPts val="0"/>
              </a:spcBef>
              <a:spcAft>
                <a:spcPts val="0"/>
              </a:spcAft>
              <a:buSzPct val="34375"/>
              <a:buNone/>
            </a:pPr>
            <a:r>
              <a:rPr lang="en-US" u="sng">
                <a:solidFill>
                  <a:schemeClr val="hlink"/>
                </a:solidFill>
                <a:hlinkClick r:id="rId3"/>
              </a:rPr>
              <a:t>https://www.kaggle.com/code/klmsathishkumar/stack-overflow-survey-eda-salary-prediction</a:t>
            </a:r>
            <a:endParaRPr/>
          </a:p>
          <a:p>
            <a:pPr indent="0" lvl="0" marL="0" rtl="0" algn="just">
              <a:lnSpc>
                <a:spcPct val="200000"/>
              </a:lnSpc>
              <a:spcBef>
                <a:spcPts val="0"/>
              </a:spcBef>
              <a:spcAft>
                <a:spcPts val="0"/>
              </a:spcAft>
              <a:buSzPct val="34375"/>
              <a:buNone/>
            </a:pPr>
            <a:r>
              <a:t/>
            </a:r>
            <a:endParaRPr/>
          </a:p>
          <a:p>
            <a:pPr indent="0" lvl="0" marL="0" rtl="0" algn="just">
              <a:lnSpc>
                <a:spcPct val="200000"/>
              </a:lnSpc>
              <a:spcBef>
                <a:spcPts val="0"/>
              </a:spcBef>
              <a:spcAft>
                <a:spcPts val="0"/>
              </a:spcAft>
              <a:buSzPct val="34375"/>
              <a:buNone/>
            </a:pPr>
            <a:r>
              <a:rPr lang="en-US" u="sng">
                <a:solidFill>
                  <a:schemeClr val="hlink"/>
                </a:solidFill>
                <a:hlinkClick r:id="rId4"/>
              </a:rPr>
              <a:t>https://baescott.medium.com/predicting-personal-compensation-with-survey-data-from-stack-overflow-3dfff4832a4b</a:t>
            </a:r>
            <a:endParaRPr/>
          </a:p>
        </p:txBody>
      </p:sp>
      <p:sp>
        <p:nvSpPr>
          <p:cNvPr id="178" name="Google Shape;178;p10"/>
          <p:cNvSpPr txBox="1"/>
          <p:nvPr>
            <p:ph type="title"/>
          </p:nvPr>
        </p:nvSpPr>
        <p:spPr>
          <a:xfrm>
            <a:off x="0" y="0"/>
            <a:ext cx="12192000" cy="685800"/>
          </a:xfrm>
          <a:prstGeom prst="rect">
            <a:avLst/>
          </a:prstGeom>
          <a:solidFill>
            <a:srgbClr val="002E62"/>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D8D8D8"/>
              </a:buClr>
              <a:buSzPct val="100000"/>
              <a:buFont typeface="Calibri"/>
              <a:buNone/>
            </a:pPr>
            <a:r>
              <a:rPr lang="en-US"/>
              <a:t>References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f1782427d4_0_8"/>
          <p:cNvSpPr txBox="1"/>
          <p:nvPr>
            <p:ph idx="1" type="body"/>
          </p:nvPr>
        </p:nvSpPr>
        <p:spPr>
          <a:xfrm>
            <a:off x="381000" y="990600"/>
            <a:ext cx="11430000" cy="556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a:t>Ripo Link:</a:t>
            </a:r>
            <a:r>
              <a:rPr lang="en-US" u="sng">
                <a:solidFill>
                  <a:schemeClr val="hlink"/>
                </a:solidFill>
                <a:hlinkClick r:id="rId3"/>
              </a:rPr>
              <a:t> Click Here!!!</a:t>
            </a:r>
            <a:endParaRPr/>
          </a:p>
          <a:p>
            <a:pPr indent="0" lvl="0" marL="0" rtl="0" algn="l">
              <a:lnSpc>
                <a:spcPct val="100000"/>
              </a:lnSpc>
              <a:spcBef>
                <a:spcPts val="0"/>
              </a:spcBef>
              <a:spcAft>
                <a:spcPts val="0"/>
              </a:spcAft>
              <a:buSzPts val="1800"/>
              <a:buNone/>
            </a:pPr>
            <a:r>
              <a:t/>
            </a:r>
            <a:endParaRPr/>
          </a:p>
        </p:txBody>
      </p:sp>
      <p:sp>
        <p:nvSpPr>
          <p:cNvPr id="184" name="Google Shape;184;g1f1782427d4_0_8"/>
          <p:cNvSpPr txBox="1"/>
          <p:nvPr>
            <p:ph type="title"/>
          </p:nvPr>
        </p:nvSpPr>
        <p:spPr>
          <a:xfrm>
            <a:off x="0" y="0"/>
            <a:ext cx="12192000" cy="685800"/>
          </a:xfrm>
          <a:prstGeom prst="rect">
            <a:avLst/>
          </a:prstGeom>
          <a:solidFill>
            <a:srgbClr val="002E62"/>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D8D8D8"/>
              </a:buClr>
              <a:buSzPct val="100000"/>
              <a:buFont typeface="Calibri"/>
              <a:buNone/>
            </a:pPr>
            <a:r>
              <a:rPr lang="en-US"/>
              <a:t>Appendices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f1782427d4_0_25"/>
          <p:cNvSpPr txBox="1"/>
          <p:nvPr>
            <p:ph idx="1" type="body"/>
          </p:nvPr>
        </p:nvSpPr>
        <p:spPr>
          <a:xfrm>
            <a:off x="381000" y="990600"/>
            <a:ext cx="11430000" cy="556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a:p>
        </p:txBody>
      </p:sp>
      <p:pic>
        <p:nvPicPr>
          <p:cNvPr id="191" name="Google Shape;191;g1f1782427d4_0_25"/>
          <p:cNvPicPr preferRelativeResize="0"/>
          <p:nvPr/>
        </p:nvPicPr>
        <p:blipFill rotWithShape="1">
          <a:blip r:embed="rId3">
            <a:alphaModFix/>
          </a:blip>
          <a:srcRect b="0" l="0" r="0" t="0"/>
          <a:stretch/>
        </p:blipFill>
        <p:spPr>
          <a:xfrm>
            <a:off x="0" y="568223"/>
            <a:ext cx="12191999" cy="6407354"/>
          </a:xfrm>
          <a:prstGeom prst="rect">
            <a:avLst/>
          </a:prstGeom>
          <a:noFill/>
          <a:ln>
            <a:noFill/>
          </a:ln>
        </p:spPr>
      </p:pic>
      <p:sp>
        <p:nvSpPr>
          <p:cNvPr id="192" name="Google Shape;192;g1f1782427d4_0_25"/>
          <p:cNvSpPr txBox="1"/>
          <p:nvPr/>
        </p:nvSpPr>
        <p:spPr>
          <a:xfrm>
            <a:off x="4293750" y="807475"/>
            <a:ext cx="36045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rgbClr val="000000"/>
                </a:solidFill>
                <a:latin typeface="Calibri"/>
                <a:ea typeface="Calibri"/>
                <a:cs typeface="Calibri"/>
                <a:sym typeface="Calibri"/>
              </a:rPr>
              <a:t>Questions?</a:t>
            </a:r>
            <a:endParaRPr b="0" i="0" sz="47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idx="1" type="body"/>
          </p:nvPr>
        </p:nvSpPr>
        <p:spPr>
          <a:xfrm>
            <a:off x="381000" y="990600"/>
            <a:ext cx="11430000" cy="5562600"/>
          </a:xfrm>
          <a:prstGeom prst="rect">
            <a:avLst/>
          </a:prstGeom>
          <a:noFill/>
          <a:ln>
            <a:noFill/>
          </a:ln>
        </p:spPr>
        <p:txBody>
          <a:bodyPr anchorCtr="0" anchor="t" bIns="45700" lIns="91425" spcFirstLastPara="1" rIns="91425" wrap="square" tIns="45700">
            <a:normAutofit lnSpcReduction="10000"/>
          </a:bodyPr>
          <a:lstStyle/>
          <a:p>
            <a:pPr indent="-361949" lvl="0" marL="342900" rtl="0" algn="l">
              <a:lnSpc>
                <a:spcPct val="100000"/>
              </a:lnSpc>
              <a:spcBef>
                <a:spcPts val="0"/>
              </a:spcBef>
              <a:spcAft>
                <a:spcPts val="0"/>
              </a:spcAft>
              <a:buClr>
                <a:schemeClr val="dk1"/>
              </a:buClr>
              <a:buSzPts val="3500"/>
              <a:buChar char="•"/>
            </a:pPr>
            <a:r>
              <a:rPr lang="en-US" sz="3500"/>
              <a:t>Problem Statement</a:t>
            </a:r>
            <a:endParaRPr sz="3500"/>
          </a:p>
          <a:p>
            <a:pPr indent="-361950" lvl="0" marL="342900" rtl="0" algn="l">
              <a:lnSpc>
                <a:spcPct val="100000"/>
              </a:lnSpc>
              <a:spcBef>
                <a:spcPts val="0"/>
              </a:spcBef>
              <a:spcAft>
                <a:spcPts val="0"/>
              </a:spcAft>
              <a:buClr>
                <a:schemeClr val="dk1"/>
              </a:buClr>
              <a:buSzPts val="3500"/>
              <a:buChar char="•"/>
            </a:pPr>
            <a:r>
              <a:rPr lang="en-US" sz="3500"/>
              <a:t>Literature Review</a:t>
            </a:r>
            <a:endParaRPr sz="3500"/>
          </a:p>
          <a:p>
            <a:pPr indent="-361950" lvl="0" marL="342900" rtl="0" algn="l">
              <a:lnSpc>
                <a:spcPct val="100000"/>
              </a:lnSpc>
              <a:spcBef>
                <a:spcPts val="0"/>
              </a:spcBef>
              <a:spcAft>
                <a:spcPts val="0"/>
              </a:spcAft>
              <a:buSzPts val="3500"/>
              <a:buChar char="•"/>
            </a:pPr>
            <a:r>
              <a:rPr lang="en-US" sz="3500"/>
              <a:t>Research Questions</a:t>
            </a:r>
            <a:endParaRPr sz="3500"/>
          </a:p>
          <a:p>
            <a:pPr indent="-361950" lvl="0" marL="342900" rtl="0" algn="l">
              <a:lnSpc>
                <a:spcPct val="100000"/>
              </a:lnSpc>
              <a:spcBef>
                <a:spcPts val="0"/>
              </a:spcBef>
              <a:spcAft>
                <a:spcPts val="0"/>
              </a:spcAft>
              <a:buSzPts val="3500"/>
              <a:buChar char="•"/>
            </a:pPr>
            <a:r>
              <a:rPr lang="en-US" sz="3500"/>
              <a:t>Software and package requirements</a:t>
            </a:r>
            <a:endParaRPr sz="3500"/>
          </a:p>
          <a:p>
            <a:pPr indent="-361950" lvl="0" marL="342900" rtl="0" algn="l">
              <a:lnSpc>
                <a:spcPct val="100000"/>
              </a:lnSpc>
              <a:spcBef>
                <a:spcPts val="0"/>
              </a:spcBef>
              <a:spcAft>
                <a:spcPts val="0"/>
              </a:spcAft>
              <a:buSzPts val="3500"/>
              <a:buChar char="•"/>
            </a:pPr>
            <a:r>
              <a:rPr lang="en-US" sz="3500"/>
              <a:t>Data </a:t>
            </a:r>
            <a:r>
              <a:rPr lang="en-US" sz="3500"/>
              <a:t>Requirements</a:t>
            </a:r>
            <a:endParaRPr sz="3500"/>
          </a:p>
          <a:p>
            <a:pPr indent="-361950" lvl="0" marL="342900" rtl="0" algn="l">
              <a:lnSpc>
                <a:spcPct val="100000"/>
              </a:lnSpc>
              <a:spcBef>
                <a:spcPts val="0"/>
              </a:spcBef>
              <a:spcAft>
                <a:spcPts val="0"/>
              </a:spcAft>
              <a:buSzPts val="3500"/>
              <a:buChar char="•"/>
            </a:pPr>
            <a:r>
              <a:rPr lang="en-US" sz="3500"/>
              <a:t>Methodology</a:t>
            </a:r>
            <a:endParaRPr sz="3500"/>
          </a:p>
          <a:p>
            <a:pPr indent="-361950" lvl="0" marL="342900" rtl="0" algn="l">
              <a:lnSpc>
                <a:spcPct val="100000"/>
              </a:lnSpc>
              <a:spcBef>
                <a:spcPts val="0"/>
              </a:spcBef>
              <a:spcAft>
                <a:spcPts val="0"/>
              </a:spcAft>
              <a:buSzPts val="3500"/>
              <a:buChar char="•"/>
            </a:pPr>
            <a:r>
              <a:rPr lang="en-US" sz="3500"/>
              <a:t>Project Demo</a:t>
            </a:r>
            <a:endParaRPr sz="3500"/>
          </a:p>
          <a:p>
            <a:pPr indent="-361950" lvl="0" marL="342900" rtl="0" algn="l">
              <a:lnSpc>
                <a:spcPct val="100000"/>
              </a:lnSpc>
              <a:spcBef>
                <a:spcPts val="0"/>
              </a:spcBef>
              <a:spcAft>
                <a:spcPts val="0"/>
              </a:spcAft>
              <a:buSzPts val="3500"/>
              <a:buChar char="•"/>
            </a:pPr>
            <a:r>
              <a:rPr lang="en-US" sz="3500"/>
              <a:t>Results</a:t>
            </a:r>
            <a:endParaRPr sz="3500"/>
          </a:p>
          <a:p>
            <a:pPr indent="-361949" lvl="0" marL="342900" rtl="0" algn="l">
              <a:lnSpc>
                <a:spcPct val="100000"/>
              </a:lnSpc>
              <a:spcBef>
                <a:spcPts val="0"/>
              </a:spcBef>
              <a:spcAft>
                <a:spcPts val="0"/>
              </a:spcAft>
              <a:buClr>
                <a:schemeClr val="dk1"/>
              </a:buClr>
              <a:buSzPts val="3500"/>
              <a:buChar char="•"/>
            </a:pPr>
            <a:r>
              <a:rPr lang="en-US" sz="3500"/>
              <a:t>Conclusion</a:t>
            </a:r>
            <a:endParaRPr sz="3500"/>
          </a:p>
          <a:p>
            <a:pPr indent="-361949" lvl="0" marL="342900" rtl="0" algn="l">
              <a:lnSpc>
                <a:spcPct val="100000"/>
              </a:lnSpc>
              <a:spcBef>
                <a:spcPts val="0"/>
              </a:spcBef>
              <a:spcAft>
                <a:spcPts val="0"/>
              </a:spcAft>
              <a:buClr>
                <a:schemeClr val="dk1"/>
              </a:buClr>
              <a:buSzPts val="3500"/>
              <a:buChar char="•"/>
            </a:pPr>
            <a:r>
              <a:rPr lang="en-US" sz="3500"/>
              <a:t>References</a:t>
            </a:r>
            <a:endParaRPr sz="3500"/>
          </a:p>
          <a:p>
            <a:pPr indent="-361949" lvl="0" marL="342900" rtl="0" algn="l">
              <a:lnSpc>
                <a:spcPct val="100000"/>
              </a:lnSpc>
              <a:spcBef>
                <a:spcPts val="0"/>
              </a:spcBef>
              <a:spcAft>
                <a:spcPts val="0"/>
              </a:spcAft>
              <a:buClr>
                <a:schemeClr val="dk1"/>
              </a:buClr>
              <a:buSzPts val="3500"/>
              <a:buChar char="•"/>
            </a:pPr>
            <a:r>
              <a:rPr lang="en-US" sz="3500"/>
              <a:t>Appendices</a:t>
            </a:r>
            <a:endParaRPr sz="3500"/>
          </a:p>
        </p:txBody>
      </p:sp>
      <p:sp>
        <p:nvSpPr>
          <p:cNvPr id="99" name="Google Shape;99;p4"/>
          <p:cNvSpPr txBox="1"/>
          <p:nvPr>
            <p:ph type="title"/>
          </p:nvPr>
        </p:nvSpPr>
        <p:spPr>
          <a:xfrm>
            <a:off x="0" y="0"/>
            <a:ext cx="12192000" cy="685800"/>
          </a:xfrm>
          <a:prstGeom prst="rect">
            <a:avLst/>
          </a:prstGeom>
          <a:solidFill>
            <a:srgbClr val="002E62"/>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D8D8D8"/>
              </a:buClr>
              <a:buSzPct val="100000"/>
              <a:buFont typeface="Calibri"/>
              <a:buNone/>
            </a:pPr>
            <a:r>
              <a:rPr lang="en-US"/>
              <a:t>Overview</a:t>
            </a:r>
            <a:endParaRPr/>
          </a:p>
        </p:txBody>
      </p:sp>
      <p:pic>
        <p:nvPicPr>
          <p:cNvPr id="100" name="Google Shape;100;p4"/>
          <p:cNvPicPr preferRelativeResize="0"/>
          <p:nvPr/>
        </p:nvPicPr>
        <p:blipFill rotWithShape="1">
          <a:blip r:embed="rId3">
            <a:alphaModFix/>
          </a:blip>
          <a:srcRect b="0" l="0" r="0" t="0"/>
          <a:stretch/>
        </p:blipFill>
        <p:spPr>
          <a:xfrm>
            <a:off x="7030150" y="3429000"/>
            <a:ext cx="4780850" cy="30624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381000" y="990600"/>
            <a:ext cx="9767700" cy="5562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3200"/>
              <a:buChar char="•"/>
            </a:pPr>
            <a:r>
              <a:rPr lang="en-US"/>
              <a:t>The problem that we are trying to solve is to predict the salaries of employees based on numerous factors such as their experience, education level, job title, type of employment, and so on. This is important because it can help organizations to make informed decisions about compensation, recruitment, and retention strategies. By accurately predicting salaries, organizations can ensure that they are paying their employees fairly, attracting the right talent, and retaining their top performers.</a:t>
            </a:r>
            <a:endParaRPr/>
          </a:p>
          <a:p>
            <a:pPr indent="0" lvl="0" marL="0" rtl="0" algn="just">
              <a:lnSpc>
                <a:spcPct val="100000"/>
              </a:lnSpc>
              <a:spcBef>
                <a:spcPts val="0"/>
              </a:spcBef>
              <a:spcAft>
                <a:spcPts val="0"/>
              </a:spcAft>
              <a:buNone/>
            </a:pPr>
            <a:r>
              <a:t/>
            </a:r>
            <a:endParaRPr/>
          </a:p>
        </p:txBody>
      </p:sp>
      <p:sp>
        <p:nvSpPr>
          <p:cNvPr id="106" name="Google Shape;106;p5"/>
          <p:cNvSpPr txBox="1"/>
          <p:nvPr>
            <p:ph type="title"/>
          </p:nvPr>
        </p:nvSpPr>
        <p:spPr>
          <a:xfrm>
            <a:off x="0" y="0"/>
            <a:ext cx="12192000" cy="685800"/>
          </a:xfrm>
          <a:prstGeom prst="rect">
            <a:avLst/>
          </a:prstGeom>
          <a:solidFill>
            <a:srgbClr val="002E62"/>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D8D8D8"/>
              </a:buClr>
              <a:buSzPct val="100000"/>
              <a:buFont typeface="Calibri"/>
              <a:buNone/>
            </a:pPr>
            <a:r>
              <a:rPr lang="en-US"/>
              <a:t>Problem Statement</a:t>
            </a:r>
            <a:endParaRPr/>
          </a:p>
        </p:txBody>
      </p:sp>
      <p:pic>
        <p:nvPicPr>
          <p:cNvPr id="107" name="Google Shape;107;p5"/>
          <p:cNvPicPr preferRelativeResize="0"/>
          <p:nvPr/>
        </p:nvPicPr>
        <p:blipFill rotWithShape="1">
          <a:blip r:embed="rId3">
            <a:alphaModFix/>
          </a:blip>
          <a:srcRect b="0" l="0" r="0" t="0"/>
          <a:stretch/>
        </p:blipFill>
        <p:spPr>
          <a:xfrm>
            <a:off x="10048863" y="2700325"/>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f16c073225_0_33"/>
          <p:cNvSpPr txBox="1"/>
          <p:nvPr>
            <p:ph idx="1" type="body"/>
          </p:nvPr>
        </p:nvSpPr>
        <p:spPr>
          <a:xfrm>
            <a:off x="381000" y="990600"/>
            <a:ext cx="9051600" cy="5616900"/>
          </a:xfrm>
          <a:prstGeom prst="rect">
            <a:avLst/>
          </a:prstGeom>
          <a:noFill/>
          <a:ln>
            <a:noFill/>
          </a:ln>
        </p:spPr>
        <p:txBody>
          <a:bodyPr anchorCtr="0" anchor="t" bIns="45700" lIns="91425" spcFirstLastPara="1" rIns="91425" wrap="square" tIns="45700">
            <a:normAutofit/>
          </a:bodyPr>
          <a:lstStyle/>
          <a:p>
            <a:pPr indent="-319087" lvl="0" marL="457200" rtl="0" algn="just">
              <a:lnSpc>
                <a:spcPct val="80000"/>
              </a:lnSpc>
              <a:spcBef>
                <a:spcPts val="0"/>
              </a:spcBef>
              <a:spcAft>
                <a:spcPts val="0"/>
              </a:spcAft>
              <a:buSzPts val="1425"/>
              <a:buChar char="●"/>
            </a:pPr>
            <a:r>
              <a:rPr lang="en-US" sz="2300"/>
              <a:t> A study by Mukherjee and Kumar (2019) explored the impact of location on salary prediction and reported that location is a critical factor in predicting salaries accurately.</a:t>
            </a:r>
            <a:endParaRPr sz="2300"/>
          </a:p>
          <a:p>
            <a:pPr indent="0" lvl="0" marL="0" rtl="0" algn="just">
              <a:lnSpc>
                <a:spcPct val="80000"/>
              </a:lnSpc>
              <a:spcBef>
                <a:spcPts val="0"/>
              </a:spcBef>
              <a:spcAft>
                <a:spcPts val="0"/>
              </a:spcAft>
              <a:buNone/>
            </a:pPr>
            <a:r>
              <a:t/>
            </a:r>
            <a:endParaRPr sz="2300"/>
          </a:p>
          <a:p>
            <a:pPr indent="-319087" lvl="0" marL="457200" rtl="0" algn="just">
              <a:lnSpc>
                <a:spcPct val="80000"/>
              </a:lnSpc>
              <a:spcBef>
                <a:spcPts val="0"/>
              </a:spcBef>
              <a:spcAft>
                <a:spcPts val="0"/>
              </a:spcAft>
              <a:buSzPts val="1425"/>
              <a:buChar char="●"/>
            </a:pPr>
            <a:r>
              <a:rPr lang="en-US" sz="2300"/>
              <a:t>Another study by Fang and Wu (2019) used a random forest algorithm to predict salaries based on several factors, including job experience, education level, company size, and job title. The study reported an accuracy rate of 85.4% in predicting salaries.</a:t>
            </a:r>
            <a:endParaRPr sz="2300"/>
          </a:p>
          <a:p>
            <a:pPr indent="0" lvl="0" marL="0" rtl="0" algn="just">
              <a:lnSpc>
                <a:spcPct val="80000"/>
              </a:lnSpc>
              <a:spcBef>
                <a:spcPts val="0"/>
              </a:spcBef>
              <a:spcAft>
                <a:spcPts val="0"/>
              </a:spcAft>
              <a:buNone/>
            </a:pPr>
            <a:r>
              <a:t/>
            </a:r>
            <a:endParaRPr sz="2300"/>
          </a:p>
          <a:p>
            <a:pPr indent="-319087" lvl="0" marL="457200" rtl="0" algn="just">
              <a:lnSpc>
                <a:spcPct val="80000"/>
              </a:lnSpc>
              <a:spcBef>
                <a:spcPts val="0"/>
              </a:spcBef>
              <a:spcAft>
                <a:spcPts val="0"/>
              </a:spcAft>
              <a:buSzPts val="1425"/>
              <a:buChar char="●"/>
            </a:pPr>
            <a:r>
              <a:rPr lang="en-US" sz="2300"/>
              <a:t>Moreover, a study by Qiu and Shen (2020) used a deep neural network to predict salaries based on job experience, education level, company size, job title, and industry. The study reported a high accuracy rate of 88.6% in salary prediction.</a:t>
            </a:r>
            <a:endParaRPr sz="2300"/>
          </a:p>
          <a:p>
            <a:pPr indent="0" lvl="0" marL="457200" rtl="0" algn="just">
              <a:lnSpc>
                <a:spcPct val="80000"/>
              </a:lnSpc>
              <a:spcBef>
                <a:spcPts val="0"/>
              </a:spcBef>
              <a:spcAft>
                <a:spcPts val="0"/>
              </a:spcAft>
              <a:buNone/>
            </a:pPr>
            <a:r>
              <a:t/>
            </a:r>
            <a:endParaRPr sz="2300"/>
          </a:p>
        </p:txBody>
      </p:sp>
      <p:sp>
        <p:nvSpPr>
          <p:cNvPr id="113" name="Google Shape;113;g1f16c073225_0_33"/>
          <p:cNvSpPr txBox="1"/>
          <p:nvPr>
            <p:ph type="title"/>
          </p:nvPr>
        </p:nvSpPr>
        <p:spPr>
          <a:xfrm>
            <a:off x="0" y="0"/>
            <a:ext cx="12192000" cy="685800"/>
          </a:xfrm>
          <a:prstGeom prst="rect">
            <a:avLst/>
          </a:prstGeom>
          <a:solidFill>
            <a:srgbClr val="002E62"/>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D8D8D8"/>
              </a:buClr>
              <a:buSzPct val="100000"/>
              <a:buFont typeface="Calibri"/>
              <a:buNone/>
            </a:pPr>
            <a:r>
              <a:rPr lang="en-US"/>
              <a:t>Literature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3f5bdd80d3_0_2"/>
          <p:cNvSpPr txBox="1"/>
          <p:nvPr>
            <p:ph idx="1" type="body"/>
          </p:nvPr>
        </p:nvSpPr>
        <p:spPr>
          <a:xfrm>
            <a:off x="381000" y="990600"/>
            <a:ext cx="11430000" cy="5562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a:t>Specific questions to address with this project:</a:t>
            </a:r>
            <a:endParaRPr/>
          </a:p>
          <a:p>
            <a:pPr indent="-342900" lvl="0" marL="457200" rtl="0" algn="l">
              <a:spcBef>
                <a:spcPts val="360"/>
              </a:spcBef>
              <a:spcAft>
                <a:spcPts val="0"/>
              </a:spcAft>
              <a:buSzPts val="1800"/>
              <a:buChar char="●"/>
            </a:pPr>
            <a:r>
              <a:rPr lang="en-US"/>
              <a:t>Can we accurately predict employee salaries based on various factors such as education level, job position, work experience, and Employment Type?</a:t>
            </a:r>
            <a:endParaRPr/>
          </a:p>
          <a:p>
            <a:pPr indent="-342900" lvl="0" marL="457200" rtl="0" algn="l">
              <a:spcBef>
                <a:spcPts val="0"/>
              </a:spcBef>
              <a:spcAft>
                <a:spcPts val="0"/>
              </a:spcAft>
              <a:buSzPts val="1800"/>
              <a:buChar char="●"/>
            </a:pPr>
            <a:r>
              <a:rPr lang="en-US"/>
              <a:t>Which factors have the most significant impact on salary levels?</a:t>
            </a:r>
            <a:endParaRPr/>
          </a:p>
          <a:p>
            <a:pPr indent="-342900" lvl="0" marL="457200" rtl="0" algn="l">
              <a:spcBef>
                <a:spcPts val="0"/>
              </a:spcBef>
              <a:spcAft>
                <a:spcPts val="0"/>
              </a:spcAft>
              <a:buSzPts val="1800"/>
              <a:buChar char="●"/>
            </a:pPr>
            <a:r>
              <a:rPr lang="en-US"/>
              <a:t>How can organizations use salary prediction models to make informed decisions about compensation, recruitment, and retention strategies?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20" name="Google Shape;120;g23f5bdd80d3_0_2"/>
          <p:cNvSpPr txBox="1"/>
          <p:nvPr>
            <p:ph type="title"/>
          </p:nvPr>
        </p:nvSpPr>
        <p:spPr>
          <a:xfrm>
            <a:off x="0" y="0"/>
            <a:ext cx="121920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Research</a:t>
            </a:r>
            <a:r>
              <a:rPr lang="en-US"/>
              <a:t>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3f5bdd80d3_0_9"/>
          <p:cNvSpPr txBox="1"/>
          <p:nvPr>
            <p:ph idx="1" type="body"/>
          </p:nvPr>
        </p:nvSpPr>
        <p:spPr>
          <a:xfrm>
            <a:off x="381000" y="990600"/>
            <a:ext cx="11430000" cy="5562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Software: Rstudio</a:t>
            </a:r>
            <a:endParaRPr/>
          </a:p>
          <a:p>
            <a:pPr indent="0" lvl="0" marL="0" rtl="0" algn="l">
              <a:spcBef>
                <a:spcPts val="360"/>
              </a:spcBef>
              <a:spcAft>
                <a:spcPts val="0"/>
              </a:spcAft>
              <a:buNone/>
            </a:pPr>
            <a:r>
              <a:rPr lang="en-US"/>
              <a:t>Packages:</a:t>
            </a:r>
            <a:endParaRPr/>
          </a:p>
          <a:p>
            <a:pPr indent="-342900" lvl="0" marL="457200" rtl="0" algn="l">
              <a:spcBef>
                <a:spcPts val="360"/>
              </a:spcBef>
              <a:spcAft>
                <a:spcPts val="0"/>
              </a:spcAft>
              <a:buSzPts val="1800"/>
              <a:buChar char="●"/>
            </a:pPr>
            <a:r>
              <a:rPr lang="en-US"/>
              <a:t>tidyverse for data wrangling and visualization</a:t>
            </a:r>
            <a:endParaRPr/>
          </a:p>
          <a:p>
            <a:pPr indent="-342900" lvl="0" marL="457200" rtl="0" algn="l">
              <a:spcBef>
                <a:spcPts val="0"/>
              </a:spcBef>
              <a:spcAft>
                <a:spcPts val="0"/>
              </a:spcAft>
              <a:buSzPts val="1800"/>
              <a:buChar char="●"/>
            </a:pPr>
            <a:r>
              <a:rPr lang="en-US"/>
              <a:t>caret for machine learning algorithms and model tuning</a:t>
            </a:r>
            <a:endParaRPr/>
          </a:p>
          <a:p>
            <a:pPr indent="-342900" lvl="0" marL="457200" rtl="0" algn="l">
              <a:spcBef>
                <a:spcPts val="0"/>
              </a:spcBef>
              <a:spcAft>
                <a:spcPts val="0"/>
              </a:spcAft>
              <a:buSzPts val="1800"/>
              <a:buChar char="●"/>
            </a:pPr>
            <a:r>
              <a:rPr lang="en-US"/>
              <a:t>dplyr for </a:t>
            </a:r>
            <a:r>
              <a:rPr lang="en-US"/>
              <a:t>simplifying</a:t>
            </a:r>
            <a:r>
              <a:rPr lang="en-US"/>
              <a:t> the data</a:t>
            </a:r>
            <a:endParaRPr/>
          </a:p>
          <a:p>
            <a:pPr indent="-342900" lvl="0" marL="457200" rtl="0" algn="l">
              <a:spcBef>
                <a:spcPts val="0"/>
              </a:spcBef>
              <a:spcAft>
                <a:spcPts val="0"/>
              </a:spcAft>
              <a:buSzPts val="1800"/>
              <a:buChar char="●"/>
            </a:pPr>
            <a:r>
              <a:rPr lang="en-US"/>
              <a:t>ggplot2 for visualization of data</a:t>
            </a:r>
            <a:endParaRPr/>
          </a:p>
          <a:p>
            <a:pPr indent="-342900" lvl="0" marL="457200" rtl="0" algn="l">
              <a:spcBef>
                <a:spcPts val="0"/>
              </a:spcBef>
              <a:spcAft>
                <a:spcPts val="0"/>
              </a:spcAft>
              <a:buSzPts val="1800"/>
              <a:buChar char="●"/>
            </a:pPr>
            <a:r>
              <a:rPr lang="en-US"/>
              <a:t>tidymodels for modeling and statistical analysis of data</a:t>
            </a:r>
            <a:endParaRPr/>
          </a:p>
          <a:p>
            <a:pPr indent="-342900" lvl="0" marL="457200" rtl="0" algn="l">
              <a:spcBef>
                <a:spcPts val="0"/>
              </a:spcBef>
              <a:spcAft>
                <a:spcPts val="0"/>
              </a:spcAft>
              <a:buSzPts val="1800"/>
              <a:buChar char="●"/>
            </a:pPr>
            <a:r>
              <a:rPr lang="en-US"/>
              <a:t>corrplot for the visual explanation of correlation</a:t>
            </a:r>
            <a:endParaRPr/>
          </a:p>
          <a:p>
            <a:pPr indent="-342900" lvl="0" marL="457200" rtl="0" algn="l">
              <a:spcBef>
                <a:spcPts val="0"/>
              </a:spcBef>
              <a:spcAft>
                <a:spcPts val="0"/>
              </a:spcAft>
              <a:buSzPts val="1800"/>
              <a:buChar char="●"/>
            </a:pPr>
            <a:r>
              <a:rPr lang="en-US"/>
              <a:t>tidyr for cleaning the messy data</a:t>
            </a:r>
            <a:endParaRPr/>
          </a:p>
        </p:txBody>
      </p:sp>
      <p:sp>
        <p:nvSpPr>
          <p:cNvPr id="127" name="Google Shape;127;g23f5bdd80d3_0_9"/>
          <p:cNvSpPr txBox="1"/>
          <p:nvPr>
            <p:ph type="title"/>
          </p:nvPr>
        </p:nvSpPr>
        <p:spPr>
          <a:xfrm>
            <a:off x="0" y="0"/>
            <a:ext cx="121920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Software and Packages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3f5bdd80d3_0_16"/>
          <p:cNvSpPr txBox="1"/>
          <p:nvPr>
            <p:ph idx="1" type="body"/>
          </p:nvPr>
        </p:nvSpPr>
        <p:spPr>
          <a:xfrm>
            <a:off x="381000" y="990600"/>
            <a:ext cx="11430000" cy="55626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Clr>
                <a:schemeClr val="dk1"/>
              </a:buClr>
              <a:buSzPct val="34375"/>
              <a:buFont typeface="Arial"/>
              <a:buNone/>
            </a:pPr>
            <a:r>
              <a:rPr lang="en-US"/>
              <a:t>To conduct a salary prediction project, we would need a dataset that includes information about various factors that may influence employee salaries( in our case ConvertedCompYearly ), such as:</a:t>
            </a:r>
            <a:endParaRPr/>
          </a:p>
          <a:p>
            <a:pPr indent="-334327" lvl="0" marL="457200" rtl="0" algn="l">
              <a:spcBef>
                <a:spcPts val="360"/>
              </a:spcBef>
              <a:spcAft>
                <a:spcPts val="0"/>
              </a:spcAft>
              <a:buSzPct val="56250"/>
              <a:buChar char="●"/>
            </a:pPr>
            <a:r>
              <a:rPr lang="en-US"/>
              <a:t>Development Type</a:t>
            </a:r>
            <a:endParaRPr/>
          </a:p>
          <a:p>
            <a:pPr indent="-334327" lvl="0" marL="457200" rtl="0" algn="l">
              <a:spcBef>
                <a:spcPts val="0"/>
              </a:spcBef>
              <a:spcAft>
                <a:spcPts val="0"/>
              </a:spcAft>
              <a:buSzPct val="56250"/>
              <a:buChar char="●"/>
            </a:pPr>
            <a:r>
              <a:rPr lang="en-US"/>
              <a:t>Education level</a:t>
            </a:r>
            <a:endParaRPr/>
          </a:p>
          <a:p>
            <a:pPr indent="-334327" lvl="0" marL="457200" rtl="0" algn="l">
              <a:spcBef>
                <a:spcPts val="0"/>
              </a:spcBef>
              <a:spcAft>
                <a:spcPts val="0"/>
              </a:spcAft>
              <a:buSzPct val="56250"/>
              <a:buChar char="●"/>
            </a:pPr>
            <a:r>
              <a:rPr lang="en-US"/>
              <a:t>Work experience</a:t>
            </a:r>
            <a:endParaRPr/>
          </a:p>
          <a:p>
            <a:pPr indent="-334327" lvl="0" marL="457200" rtl="0" algn="l">
              <a:spcBef>
                <a:spcPts val="0"/>
              </a:spcBef>
              <a:spcAft>
                <a:spcPts val="0"/>
              </a:spcAft>
              <a:buSzPct val="56250"/>
              <a:buChar char="●"/>
            </a:pPr>
            <a:r>
              <a:rPr lang="en-US"/>
              <a:t>Location</a:t>
            </a:r>
            <a:endParaRPr/>
          </a:p>
          <a:p>
            <a:pPr indent="-334327" lvl="0" marL="457200" rtl="0" algn="l">
              <a:spcBef>
                <a:spcPts val="0"/>
              </a:spcBef>
              <a:spcAft>
                <a:spcPts val="0"/>
              </a:spcAft>
              <a:buSzPct val="56250"/>
              <a:buChar char="●"/>
            </a:pPr>
            <a:r>
              <a:rPr lang="en-US"/>
              <a:t>Industry type</a:t>
            </a:r>
            <a:endParaRPr/>
          </a:p>
          <a:p>
            <a:pPr indent="-334327" lvl="0" marL="457200" rtl="0" algn="l">
              <a:spcBef>
                <a:spcPts val="0"/>
              </a:spcBef>
              <a:spcAft>
                <a:spcPts val="0"/>
              </a:spcAft>
              <a:buSzPct val="56250"/>
              <a:buChar char="●"/>
            </a:pPr>
            <a:r>
              <a:rPr lang="en-US"/>
              <a:t>Company size</a:t>
            </a:r>
            <a:endParaRPr/>
          </a:p>
          <a:p>
            <a:pPr indent="-334327" lvl="0" marL="457200" rtl="0" algn="l">
              <a:spcBef>
                <a:spcPts val="0"/>
              </a:spcBef>
              <a:spcAft>
                <a:spcPts val="0"/>
              </a:spcAft>
              <a:buSzPct val="56250"/>
              <a:buChar char="●"/>
            </a:pPr>
            <a:r>
              <a:rPr lang="en-US"/>
              <a:t>Age</a:t>
            </a:r>
            <a:endParaRPr/>
          </a:p>
          <a:p>
            <a:pPr indent="-334327" lvl="0" marL="457200" rtl="0" algn="l">
              <a:spcBef>
                <a:spcPts val="0"/>
              </a:spcBef>
              <a:spcAft>
                <a:spcPts val="0"/>
              </a:spcAft>
              <a:buSzPct val="56250"/>
              <a:buChar char="●"/>
            </a:pPr>
            <a:r>
              <a:rPr lang="en-US"/>
              <a:t>Employment</a:t>
            </a:r>
            <a:endParaRPr/>
          </a:p>
          <a:p>
            <a:pPr indent="-334327" lvl="0" marL="457200" rtl="0" algn="l">
              <a:spcBef>
                <a:spcPts val="0"/>
              </a:spcBef>
              <a:spcAft>
                <a:spcPts val="0"/>
              </a:spcAft>
              <a:buSzPct val="56250"/>
              <a:buChar char="●"/>
            </a:pPr>
            <a:r>
              <a:rPr lang="en-US"/>
              <a:t>Years Code</a:t>
            </a:r>
            <a:endParaRPr/>
          </a:p>
          <a:p>
            <a:pPr indent="-334327" lvl="0" marL="457200" rtl="0" algn="l">
              <a:spcBef>
                <a:spcPts val="0"/>
              </a:spcBef>
              <a:spcAft>
                <a:spcPts val="0"/>
              </a:spcAft>
              <a:buSzPct val="56250"/>
              <a:buChar char="●"/>
            </a:pPr>
            <a:r>
              <a:rPr lang="en-US"/>
              <a:t>Years Code Pro</a:t>
            </a:r>
            <a:endParaRPr/>
          </a:p>
          <a:p>
            <a:pPr indent="0" lvl="0" marL="0" rtl="0" algn="l">
              <a:spcBef>
                <a:spcPts val="360"/>
              </a:spcBef>
              <a:spcAft>
                <a:spcPts val="0"/>
              </a:spcAft>
              <a:buNone/>
            </a:pPr>
            <a:r>
              <a:t/>
            </a:r>
            <a:endParaRPr/>
          </a:p>
        </p:txBody>
      </p:sp>
      <p:sp>
        <p:nvSpPr>
          <p:cNvPr id="134" name="Google Shape;134;g23f5bdd80d3_0_16"/>
          <p:cNvSpPr txBox="1"/>
          <p:nvPr>
            <p:ph type="title"/>
          </p:nvPr>
        </p:nvSpPr>
        <p:spPr>
          <a:xfrm>
            <a:off x="0" y="0"/>
            <a:ext cx="121920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Data Requirements</a:t>
            </a:r>
            <a:endParaRPr/>
          </a:p>
        </p:txBody>
      </p:sp>
      <p:sp>
        <p:nvSpPr>
          <p:cNvPr id="135" name="Google Shape;135;g23f5bdd80d3_0_16"/>
          <p:cNvSpPr txBox="1"/>
          <p:nvPr/>
        </p:nvSpPr>
        <p:spPr>
          <a:xfrm>
            <a:off x="5111700" y="2432225"/>
            <a:ext cx="6699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Calibri"/>
                <a:ea typeface="Calibri"/>
                <a:cs typeface="Calibri"/>
                <a:sym typeface="Calibri"/>
              </a:rPr>
              <a:t>Data set</a:t>
            </a:r>
            <a:endParaRPr sz="2500">
              <a:latin typeface="Calibri"/>
              <a:ea typeface="Calibri"/>
              <a:cs typeface="Calibri"/>
              <a:sym typeface="Calibri"/>
            </a:endParaRPr>
          </a:p>
          <a:p>
            <a:pPr indent="-387350" lvl="0" marL="457200" rtl="0" algn="just">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StackOverflow annual developer survey. </a:t>
            </a:r>
            <a:r>
              <a:rPr lang="en-US" sz="2500" u="sng">
                <a:solidFill>
                  <a:srgbClr val="1155CC"/>
                </a:solidFill>
                <a:latin typeface="Calibri"/>
                <a:ea typeface="Calibri"/>
                <a:cs typeface="Calibri"/>
                <a:sym typeface="Calibri"/>
                <a:hlinkClick r:id="rId3">
                  <a:extLst>
                    <a:ext uri="{A12FA001-AC4F-418D-AE19-62706E023703}">
                      <ahyp:hlinkClr val="tx"/>
                    </a:ext>
                  </a:extLst>
                </a:hlinkClick>
              </a:rPr>
              <a:t>Click Here!!!</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3f5bdd80d3_0_25"/>
          <p:cNvSpPr txBox="1"/>
          <p:nvPr>
            <p:ph idx="1" type="body"/>
          </p:nvPr>
        </p:nvSpPr>
        <p:spPr>
          <a:xfrm>
            <a:off x="381000" y="990600"/>
            <a:ext cx="11430000" cy="5562600"/>
          </a:xfrm>
          <a:prstGeom prst="rect">
            <a:avLst/>
          </a:prstGeom>
        </p:spPr>
        <p:txBody>
          <a:bodyPr anchorCtr="0" anchor="t" bIns="45700" lIns="91425" spcFirstLastPara="1" rIns="91425" wrap="square" tIns="45700">
            <a:normAutofit fontScale="70000" lnSpcReduction="20000"/>
          </a:bodyPr>
          <a:lstStyle/>
          <a:p>
            <a:pPr indent="-308610" lvl="0" marL="457200" rtl="0" algn="l">
              <a:spcBef>
                <a:spcPts val="360"/>
              </a:spcBef>
              <a:spcAft>
                <a:spcPts val="0"/>
              </a:spcAft>
              <a:buSzPct val="56250"/>
              <a:buChar char="●"/>
            </a:pPr>
            <a:r>
              <a:rPr lang="en-US"/>
              <a:t>Exploratory Data Analysis (EDA): This step involves visualizing and exploring the data to identify patterns, trends, and outliers. This is done using R packages such as ggplot2 and dplyr.</a:t>
            </a:r>
            <a:endParaRPr/>
          </a:p>
          <a:p>
            <a:pPr indent="-308610" lvl="0" marL="457200" rtl="0" algn="l">
              <a:spcBef>
                <a:spcPts val="0"/>
              </a:spcBef>
              <a:spcAft>
                <a:spcPts val="0"/>
              </a:spcAft>
              <a:buSzPct val="56250"/>
              <a:buChar char="●"/>
            </a:pPr>
            <a:r>
              <a:rPr lang="en-US"/>
              <a:t>Data Cleaning: This step involves removing missing data, dealing with outliers, and transforming the data to make it suitable for analysis. R packages such as tidyr and stringr can be used for this step.</a:t>
            </a:r>
            <a:endParaRPr/>
          </a:p>
          <a:p>
            <a:pPr indent="-308610" lvl="0" marL="457200" rtl="0" algn="l">
              <a:spcBef>
                <a:spcPts val="0"/>
              </a:spcBef>
              <a:spcAft>
                <a:spcPts val="0"/>
              </a:spcAft>
              <a:buSzPct val="56250"/>
              <a:buChar char="●"/>
            </a:pPr>
            <a:r>
              <a:rPr lang="en-US"/>
              <a:t>Feature Engineering: This step involves creating new features or variables from the existing data that may be useful for predicting salaries. R packages such as caret and mlr can be used for this step.</a:t>
            </a:r>
            <a:endParaRPr/>
          </a:p>
          <a:p>
            <a:pPr indent="-308610" lvl="0" marL="457200" rtl="0" algn="l">
              <a:spcBef>
                <a:spcPts val="0"/>
              </a:spcBef>
              <a:spcAft>
                <a:spcPts val="0"/>
              </a:spcAft>
              <a:buSzPct val="56250"/>
              <a:buChar char="●"/>
            </a:pPr>
            <a:r>
              <a:rPr lang="en-US"/>
              <a:t>Building Predictive Models: This step involves building statistical models to predict salaries based on the data. Techniques such as linear regression, decision trees, and random forests can be used for this step. R packages such as caret can be used for this step.</a:t>
            </a:r>
            <a:endParaRPr/>
          </a:p>
          <a:p>
            <a:pPr indent="-308610" lvl="0" marL="457200" rtl="0" algn="l">
              <a:spcBef>
                <a:spcPts val="0"/>
              </a:spcBef>
              <a:spcAft>
                <a:spcPts val="0"/>
              </a:spcAft>
              <a:buSzPct val="56250"/>
              <a:buChar char="●"/>
            </a:pPr>
            <a:r>
              <a:rPr lang="en-US"/>
              <a:t>Model Evaluation: This step involves evaluating the performance of the predictive models to determine their accuracy and precision. Techniques such as cross-validation, confusion matrix, and ROC curves can be used for this step. R packages such as caret and pROC can be used for this step.</a:t>
            </a:r>
            <a:endParaRPr/>
          </a:p>
          <a:p>
            <a:pPr indent="-308610" lvl="0" marL="457200" rtl="0" algn="l">
              <a:spcBef>
                <a:spcPts val="0"/>
              </a:spcBef>
              <a:spcAft>
                <a:spcPts val="0"/>
              </a:spcAft>
              <a:buSzPct val="56250"/>
              <a:buChar char="●"/>
            </a:pPr>
            <a:r>
              <a:rPr lang="en-US"/>
              <a:t>Deployment: This step involves deploying the predictive model to make salary predictions for new data. R packages such as Shiny can be used for this step.</a:t>
            </a:r>
            <a:endParaRPr/>
          </a:p>
        </p:txBody>
      </p:sp>
      <p:sp>
        <p:nvSpPr>
          <p:cNvPr id="142" name="Google Shape;142;g23f5bdd80d3_0_25"/>
          <p:cNvSpPr txBox="1"/>
          <p:nvPr>
            <p:ph type="title"/>
          </p:nvPr>
        </p:nvSpPr>
        <p:spPr>
          <a:xfrm>
            <a:off x="0" y="0"/>
            <a:ext cx="12192000" cy="685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3e8a020e78_0_3"/>
          <p:cNvSpPr txBox="1"/>
          <p:nvPr>
            <p:ph type="title"/>
          </p:nvPr>
        </p:nvSpPr>
        <p:spPr>
          <a:xfrm>
            <a:off x="177750" y="2358150"/>
            <a:ext cx="12192000" cy="1451700"/>
          </a:xfrm>
          <a:prstGeom prst="rect">
            <a:avLst/>
          </a:prstGeom>
          <a:solidFill>
            <a:srgbClr val="002E62"/>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889"/>
              <a:buNone/>
            </a:pPr>
            <a:r>
              <a:rPr lang="en-US"/>
              <a:t>Project Demonstration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2015-06-02T09:37:04Z</dcterms:created>
  <dc:creator>Vlad Krotov</dc:creator>
</cp:coreProperties>
</file>