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3"/>
  </p:notesMasterIdLst>
  <p:sldIdLst>
    <p:sldId id="27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68" d="100"/>
          <a:sy n="68" d="100"/>
        </p:scale>
        <p:origin x="-1224" y="-108"/>
      </p:cViewPr>
      <p:guideLst>
        <p:guide orient="horz" pos="119"/>
        <p:guide orient="horz" pos="482"/>
        <p:guide orient="horz" pos="73"/>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58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5DF554-21C4-4CFD-9BE3-3CB7E8212FA4}" type="datetimeFigureOut">
              <a:rPr lang="en-US" smtClean="0"/>
              <a:t>23-Mar-14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3263E4-A97F-4C01-B6AD-38E7CA91F2C2}" type="slidenum">
              <a:rPr lang="en-US" smtClean="0"/>
              <a:t>‹#›</a:t>
            </a:fld>
            <a:endParaRPr lang="en-US"/>
          </a:p>
        </p:txBody>
      </p:sp>
    </p:spTree>
    <p:extLst>
      <p:ext uri="{BB962C8B-B14F-4D97-AF65-F5344CB8AC3E}">
        <p14:creationId xmlns:p14="http://schemas.microsoft.com/office/powerpoint/2010/main" val="99444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3263E4-A97F-4C01-B6AD-38E7CA91F2C2}" type="slidenum">
              <a:rPr lang="en-US" smtClean="0"/>
              <a:t>2</a:t>
            </a:fld>
            <a:endParaRPr lang="en-US"/>
          </a:p>
        </p:txBody>
      </p:sp>
    </p:spTree>
    <p:extLst>
      <p:ext uri="{BB962C8B-B14F-4D97-AF65-F5344CB8AC3E}">
        <p14:creationId xmlns:p14="http://schemas.microsoft.com/office/powerpoint/2010/main" val="1367912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userDrawn="1"/>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userDrawn="1"/>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2809764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5815932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27421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4002611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3168119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20765190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97539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7299385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744307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6690711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3576337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userDrawn="1"/>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userDrawn="1"/>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19103502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val="14035173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200" b="0" i="0" u="none" baseline="0" dirty="0" smtClean="0">
                <a:solidFill>
                  <a:schemeClr val="tx1"/>
                </a:solidFill>
                <a:latin typeface="Century Gothic" pitchFamily="34" charset="0"/>
                <a:ea typeface="+mn-ea"/>
                <a:cs typeface="+mn-cs"/>
              </a:defRPr>
            </a:lvl1pPr>
            <a:lvl2pPr marL="0" indent="0">
              <a:spcBef>
                <a:spcPts val="2000"/>
              </a:spcBef>
              <a:buNone/>
              <a:defRPr sz="2200" b="0"/>
            </a:lvl2pPr>
            <a:lvl3pPr>
              <a:spcBef>
                <a:spcPts val="2000"/>
              </a:spcBef>
              <a:defRPr sz="2200" b="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451971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30494664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41652754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453642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2141816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2997986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1589166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8" name="Footer Placeholder 7"/>
          <p:cNvSpPr>
            <a:spLocks noGrp="1"/>
          </p:cNvSpPr>
          <p:nvPr>
            <p:ph type="ftr" sz="quarter" idx="11"/>
          </p:nvPr>
        </p:nvSpPr>
        <p:spPr/>
        <p:txBody>
          <a:bodyPr/>
          <a:lstStyle/>
          <a:p>
            <a:endParaRPr lang="en-IN">
              <a:solidFill>
                <a:srgbClr val="007CC3">
                  <a:tint val="75000"/>
                </a:srgbClr>
              </a:solidFill>
            </a:endParaRPr>
          </a:p>
        </p:txBody>
      </p:sp>
      <p:sp>
        <p:nvSpPr>
          <p:cNvPr id="9" name="Slide Number Placeholder 8"/>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705287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4" name="Footer Placeholder 3"/>
          <p:cNvSpPr>
            <a:spLocks noGrp="1"/>
          </p:cNvSpPr>
          <p:nvPr>
            <p:ph type="ftr" sz="quarter" idx="11"/>
          </p:nvPr>
        </p:nvSpPr>
        <p:spPr/>
        <p:txBody>
          <a:bodyPr/>
          <a:lstStyle/>
          <a:p>
            <a:endParaRPr lang="en-IN">
              <a:solidFill>
                <a:srgbClr val="007CC3">
                  <a:tint val="75000"/>
                </a:srgbClr>
              </a:solidFill>
            </a:endParaRPr>
          </a:p>
        </p:txBody>
      </p:sp>
      <p:sp>
        <p:nvSpPr>
          <p:cNvPr id="5" name="Slide Number Placeholder 4"/>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132312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userDrawn="1"/>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userDrawn="1"/>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626637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3" name="Footer Placeholder 2"/>
          <p:cNvSpPr>
            <a:spLocks noGrp="1"/>
          </p:cNvSpPr>
          <p:nvPr>
            <p:ph type="ftr" sz="quarter" idx="11"/>
          </p:nvPr>
        </p:nvSpPr>
        <p:spPr/>
        <p:txBody>
          <a:bodyPr/>
          <a:lstStyle/>
          <a:p>
            <a:endParaRPr lang="en-IN">
              <a:solidFill>
                <a:srgbClr val="007CC3">
                  <a:tint val="75000"/>
                </a:srgbClr>
              </a:solidFill>
            </a:endParaRPr>
          </a:p>
        </p:txBody>
      </p:sp>
      <p:sp>
        <p:nvSpPr>
          <p:cNvPr id="4" name="Slide Number Placeholder 3"/>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2176556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20640128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23456486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40702947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1883988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863477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3274437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30323315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2709636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5359101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9196040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fld id="{6D2ED776-87BC-4949-BAFF-9C4DA285A7F3}" type="datetimeFigureOut">
              <a:rPr lang="en-IN" smtClean="0"/>
              <a:pPr/>
              <a:t>23-03-2014</a:t>
            </a:fld>
            <a:endParaRPr lang="en-IN"/>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userDrawn="1"/>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Talentedge new logo (reverse).png"/>
            <p:cNvPicPr>
              <a:picLocks noChangeAspect="1"/>
            </p:cNvPicPr>
            <p:nvPr userDrawn="1"/>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2338339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srgbClr val="007CC3">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9558259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ltemp1.jpg"/>
          <p:cNvPicPr>
            <a:picLocks noChangeAspect="1"/>
          </p:cNvPicPr>
          <p:nvPr/>
        </p:nvPicPr>
        <p:blipFill rotWithShape="1">
          <a:blip r:embed="rId2" cstate="print"/>
          <a:srcRect t="11061"/>
          <a:stretch/>
        </p:blipFill>
        <p:spPr>
          <a:xfrm>
            <a:off x="0" y="762000"/>
            <a:ext cx="9144000" cy="6091534"/>
          </a:xfrm>
          <a:prstGeom prst="rect">
            <a:avLst/>
          </a:prstGeom>
        </p:spPr>
      </p:pic>
      <p:sp>
        <p:nvSpPr>
          <p:cNvPr id="10" name="Title 1"/>
          <p:cNvSpPr txBox="1">
            <a:spLocks/>
          </p:cNvSpPr>
          <p:nvPr/>
        </p:nvSpPr>
        <p:spPr>
          <a:xfrm>
            <a:off x="838200" y="3048000"/>
            <a:ext cx="76962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endParaRPr lang="en-US" sz="1800" b="1" dirty="0" smtClean="0">
              <a:solidFill>
                <a:prstClr val="white"/>
              </a:solidFill>
            </a:endParaRPr>
          </a:p>
        </p:txBody>
      </p:sp>
      <p:sp>
        <p:nvSpPr>
          <p:cNvPr id="2" name="Slide Number Placeholder 1"/>
          <p:cNvSpPr>
            <a:spLocks noGrp="1"/>
          </p:cNvSpPr>
          <p:nvPr>
            <p:ph type="sldNum" sz="quarter" idx="12"/>
          </p:nvPr>
        </p:nvSpPr>
        <p:spPr/>
        <p:txBody>
          <a:bodyPr/>
          <a:lstStyle/>
          <a:p>
            <a:fld id="{955FA863-C6CF-4393-9269-B4A1576B5CEE}" type="slidenum">
              <a:rPr lang="en-US" smtClean="0">
                <a:solidFill>
                  <a:srgbClr val="007CC3">
                    <a:tint val="75000"/>
                  </a:srgbClr>
                </a:solidFill>
              </a:rPr>
              <a:pPr/>
              <a:t>1</a:t>
            </a:fld>
            <a:endParaRPr lang="en-US">
              <a:solidFill>
                <a:srgbClr val="007CC3">
                  <a:tint val="75000"/>
                </a:srgbClr>
              </a:solidFill>
            </a:endParaRPr>
          </a:p>
        </p:txBody>
      </p:sp>
    </p:spTree>
    <p:extLst>
      <p:ext uri="{BB962C8B-B14F-4D97-AF65-F5344CB8AC3E}">
        <p14:creationId xmlns:p14="http://schemas.microsoft.com/office/powerpoint/2010/main" val="3838550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en-US" dirty="0"/>
          </a:p>
        </p:txBody>
      </p:sp>
      <p:sp>
        <p:nvSpPr>
          <p:cNvPr id="3" name="Content Placeholder 2"/>
          <p:cNvSpPr>
            <a:spLocks noGrp="1"/>
          </p:cNvSpPr>
          <p:nvPr>
            <p:ph idx="1"/>
          </p:nvPr>
        </p:nvSpPr>
        <p:spPr/>
        <p:txBody>
          <a:bodyPr/>
          <a:lstStyle/>
          <a:p>
            <a:r>
              <a:rPr lang="en-US" dirty="0" smtClean="0"/>
              <a:t>This is another of OOP where only the essential features are represented without giving the background information.</a:t>
            </a:r>
          </a:p>
          <a:p>
            <a:endParaRPr lang="en-US" dirty="0"/>
          </a:p>
          <a:p>
            <a:r>
              <a:rPr lang="en-US" dirty="0" smtClean="0"/>
              <a:t>This is closely related to encapsulation because abstraction is implemented by encapsulation.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Inheritance is a feature of OOP, where a class can inherit data members and member function of another class.</a:t>
            </a:r>
          </a:p>
          <a:p>
            <a:endParaRPr lang="en-US" dirty="0"/>
          </a:p>
          <a:p>
            <a:r>
              <a:rPr lang="en-US" dirty="0" smtClean="0"/>
              <a:t>The classes are connected in a hierarchy in such a way that the more general classes appear on the top and specific classes appear in the bottom of the hierarchy.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dirty="0" smtClean="0"/>
              <a:t>By adding the new method or data members, the derived class can expand the base class definition.</a:t>
            </a:r>
          </a:p>
          <a:p>
            <a:pPr marL="514350" indent="-514350">
              <a:buNone/>
            </a:pPr>
            <a:endParaRPr lang="en-US" dirty="0" smtClean="0"/>
          </a:p>
          <a:p>
            <a:pPr marL="514350" indent="-514350">
              <a:buNone/>
            </a:pPr>
            <a:r>
              <a:rPr lang="en-US" dirty="0" smtClean="0"/>
              <a:t>2. By adding the method with the same name in the derived class the derived class can modify the behavior of the base class.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Polymorphism is one of the crucial features of OOPs.  The word polymorphism is made up of two </a:t>
            </a:r>
            <a:r>
              <a:rPr lang="en-US" dirty="0" err="1" smtClean="0"/>
              <a:t>greek</a:t>
            </a:r>
            <a:r>
              <a:rPr lang="en-US" dirty="0" smtClean="0"/>
              <a:t> words, “poly”  and “</a:t>
            </a:r>
            <a:r>
              <a:rPr lang="en-US" dirty="0" err="1" smtClean="0"/>
              <a:t>morphism</a:t>
            </a:r>
            <a:r>
              <a:rPr lang="en-US" dirty="0" smtClean="0"/>
              <a:t>”. Poly means many and </a:t>
            </a:r>
            <a:r>
              <a:rPr lang="en-US" dirty="0" err="1" smtClean="0"/>
              <a:t>morphism</a:t>
            </a:r>
            <a:r>
              <a:rPr lang="en-US" dirty="0" smtClean="0"/>
              <a:t> means forms.</a:t>
            </a:r>
          </a:p>
          <a:p>
            <a:endParaRPr lang="en-US" dirty="0"/>
          </a:p>
          <a:p>
            <a:r>
              <a:rPr lang="en-US" dirty="0" smtClean="0"/>
              <a:t>Thus, Polymorphism means the ability to take many forms.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Adhoc</a:t>
            </a:r>
            <a:r>
              <a:rPr lang="en-US" dirty="0" smtClean="0"/>
              <a:t> Polymorphism</a:t>
            </a:r>
            <a:endParaRPr lang="en-US" dirty="0"/>
          </a:p>
        </p:txBody>
      </p:sp>
      <p:sp>
        <p:nvSpPr>
          <p:cNvPr id="3" name="Content Placeholder 2"/>
          <p:cNvSpPr>
            <a:spLocks noGrp="1"/>
          </p:cNvSpPr>
          <p:nvPr>
            <p:ph idx="1"/>
          </p:nvPr>
        </p:nvSpPr>
        <p:spPr/>
        <p:txBody>
          <a:bodyPr/>
          <a:lstStyle/>
          <a:p>
            <a:r>
              <a:rPr lang="en-US" dirty="0" smtClean="0"/>
              <a:t>This is implemented by function overloading and operator overloading.</a:t>
            </a:r>
          </a:p>
          <a:p>
            <a:r>
              <a:rPr lang="en-US" dirty="0" smtClean="0"/>
              <a:t>It works for a fixed set of arguments and operators and is applied to POP approach as well as OOP approach.</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Polymorphism</a:t>
            </a:r>
            <a:endParaRPr lang="en-US" dirty="0"/>
          </a:p>
        </p:txBody>
      </p:sp>
      <p:sp>
        <p:nvSpPr>
          <p:cNvPr id="3" name="Content Placeholder 2"/>
          <p:cNvSpPr>
            <a:spLocks noGrp="1"/>
          </p:cNvSpPr>
          <p:nvPr>
            <p:ph idx="1"/>
          </p:nvPr>
        </p:nvSpPr>
        <p:spPr/>
        <p:txBody>
          <a:bodyPr/>
          <a:lstStyle/>
          <a:p>
            <a:r>
              <a:rPr lang="en-US" dirty="0" smtClean="0"/>
              <a:t>This is also called as run time polymorphism, dynamic binding or late binding. This is achieved by virtual functions and templates in C++. The polymorphism that is achieved by using template is also called as </a:t>
            </a:r>
            <a:r>
              <a:rPr lang="en-US" dirty="0" err="1" smtClean="0"/>
              <a:t>generacity</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Hiding</a:t>
            </a:r>
            <a:endParaRPr lang="en-US" dirty="0"/>
          </a:p>
        </p:txBody>
      </p:sp>
      <p:sp>
        <p:nvSpPr>
          <p:cNvPr id="3" name="Content Placeholder 2"/>
          <p:cNvSpPr>
            <a:spLocks noGrp="1"/>
          </p:cNvSpPr>
          <p:nvPr>
            <p:ph idx="1"/>
          </p:nvPr>
        </p:nvSpPr>
        <p:spPr/>
        <p:txBody>
          <a:bodyPr>
            <a:normAutofit lnSpcReduction="10000"/>
          </a:bodyPr>
          <a:lstStyle/>
          <a:p>
            <a:r>
              <a:rPr lang="en-US" dirty="0" smtClean="0"/>
              <a:t>The integration of state and behavior allows us to implement “information hiding”. Some information of the objects are made hidden from the outside world so that only the member function of the same class can access the hidden data and no one from outside is allowed to access it. </a:t>
            </a:r>
          </a:p>
          <a:p>
            <a:r>
              <a:rPr lang="en-US" dirty="0" smtClean="0"/>
              <a:t>We use – private, public and protected key words to implement data hiding.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Real-World Objects</a:t>
            </a:r>
            <a:endParaRPr lang="en-US" dirty="0"/>
          </a:p>
        </p:txBody>
      </p:sp>
      <p:sp>
        <p:nvSpPr>
          <p:cNvPr id="3" name="Content Placeholder 2"/>
          <p:cNvSpPr>
            <a:spLocks noGrp="1"/>
          </p:cNvSpPr>
          <p:nvPr>
            <p:ph idx="1"/>
          </p:nvPr>
        </p:nvSpPr>
        <p:spPr>
          <a:xfrm>
            <a:off x="1219200" y="1600200"/>
            <a:ext cx="7467600" cy="4525963"/>
          </a:xfrm>
        </p:spPr>
        <p:txBody>
          <a:bodyPr/>
          <a:lstStyle/>
          <a:p>
            <a:pPr>
              <a:buNone/>
            </a:pPr>
            <a:endParaRPr lang="en-US" dirty="0" smtClean="0"/>
          </a:p>
          <a:p>
            <a:pPr>
              <a:buNone/>
            </a:pPr>
            <a:endParaRPr lang="en-US" dirty="0"/>
          </a:p>
          <a:p>
            <a:pPr>
              <a:buNone/>
            </a:pPr>
            <a:r>
              <a:rPr lang="en-US" dirty="0" smtClean="0"/>
              <a:t>1. Every object has identity</a:t>
            </a:r>
          </a:p>
          <a:p>
            <a:pPr>
              <a:buNone/>
            </a:pPr>
            <a:endParaRPr lang="en-US" dirty="0" smtClean="0"/>
          </a:p>
          <a:p>
            <a:pPr>
              <a:buNone/>
            </a:pPr>
            <a:r>
              <a:rPr lang="en-US" dirty="0" smtClean="0"/>
              <a:t>2. State of the object</a:t>
            </a:r>
          </a:p>
          <a:p>
            <a:pPr>
              <a:buNone/>
            </a:pPr>
            <a:endParaRPr lang="en-US" dirty="0" smtClean="0"/>
          </a:p>
          <a:p>
            <a:pPr>
              <a:buNone/>
            </a:pPr>
            <a:r>
              <a:rPr lang="en-US" dirty="0" smtClean="0"/>
              <a:t>3. Behavior of the object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Objects</a:t>
            </a:r>
            <a:endParaRPr lang="en-US" dirty="0"/>
          </a:p>
        </p:txBody>
      </p:sp>
      <p:sp>
        <p:nvSpPr>
          <p:cNvPr id="3" name="Content Placeholder 2"/>
          <p:cNvSpPr>
            <a:spLocks noGrp="1"/>
          </p:cNvSpPr>
          <p:nvPr>
            <p:ph idx="1"/>
          </p:nvPr>
        </p:nvSpPr>
        <p:spPr/>
        <p:txBody>
          <a:bodyPr>
            <a:normAutofit/>
          </a:bodyPr>
          <a:lstStyle/>
          <a:p>
            <a:r>
              <a:rPr lang="en-US" dirty="0" smtClean="0"/>
              <a:t>Active Objects</a:t>
            </a:r>
          </a:p>
          <a:p>
            <a:r>
              <a:rPr lang="en-US" dirty="0" smtClean="0"/>
              <a:t>Passive Objects</a:t>
            </a:r>
          </a:p>
          <a:p>
            <a:r>
              <a:rPr lang="en-US" dirty="0" smtClean="0"/>
              <a:t>External Objects</a:t>
            </a:r>
            <a:endParaRPr lang="en-US" dirty="0"/>
          </a:p>
          <a:p>
            <a:r>
              <a:rPr lang="en-US" dirty="0" smtClean="0"/>
              <a:t>Automatic or Local </a:t>
            </a:r>
            <a:r>
              <a:rPr lang="en-US" dirty="0"/>
              <a:t>O</a:t>
            </a:r>
            <a:r>
              <a:rPr lang="en-US" dirty="0" smtClean="0"/>
              <a:t>bjects</a:t>
            </a:r>
          </a:p>
          <a:p>
            <a:r>
              <a:rPr lang="en-US" dirty="0" smtClean="0"/>
              <a:t>Static objects</a:t>
            </a:r>
          </a:p>
          <a:p>
            <a:r>
              <a:rPr lang="en-US" dirty="0" smtClean="0"/>
              <a:t>Global Objects</a:t>
            </a:r>
          </a:p>
          <a:p>
            <a:r>
              <a:rPr lang="en-US" dirty="0" smtClean="0"/>
              <a:t>Dynamic Objects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Relationships</a:t>
            </a:r>
            <a:endParaRPr lang="en-US" dirty="0"/>
          </a:p>
        </p:txBody>
      </p:sp>
      <p:sp>
        <p:nvSpPr>
          <p:cNvPr id="3" name="Content Placeholder 2"/>
          <p:cNvSpPr>
            <a:spLocks noGrp="1"/>
          </p:cNvSpPr>
          <p:nvPr>
            <p:ph idx="1"/>
          </p:nvPr>
        </p:nvSpPr>
        <p:spPr/>
        <p:txBody>
          <a:bodyPr/>
          <a:lstStyle/>
          <a:p>
            <a:r>
              <a:rPr lang="en-US" dirty="0" smtClean="0"/>
              <a:t>Association</a:t>
            </a:r>
          </a:p>
          <a:p>
            <a:r>
              <a:rPr lang="en-US" dirty="0" smtClean="0"/>
              <a:t>Aggregation or a part-of relationship</a:t>
            </a:r>
          </a:p>
          <a:p>
            <a:r>
              <a:rPr lang="en-US" dirty="0" err="1" smtClean="0"/>
              <a:t>Specialisation</a:t>
            </a:r>
            <a:r>
              <a:rPr lang="en-US" dirty="0" smtClean="0"/>
              <a:t> or </a:t>
            </a:r>
            <a:r>
              <a:rPr lang="en-US" dirty="0" err="1" smtClean="0"/>
              <a:t>Generalisation</a:t>
            </a:r>
            <a:r>
              <a:rPr lang="en-US" dirty="0" smtClean="0"/>
              <a:t> (Is-A or Is-A-Kind-Of ) Relationship</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Fundamentals of Object Oriented Programming</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Fundamentals of Object –Oriented Programming</a:t>
            </a:r>
          </a:p>
          <a:p>
            <a:pPr lvl="0"/>
            <a:r>
              <a:rPr lang="en-US" dirty="0" smtClean="0"/>
              <a:t>Procedure-Oriented Programming Concepts</a:t>
            </a:r>
          </a:p>
          <a:p>
            <a:pPr lvl="0"/>
            <a:r>
              <a:rPr lang="en-US" dirty="0" smtClean="0"/>
              <a:t>Characteristics or Features of OOPs.</a:t>
            </a:r>
          </a:p>
          <a:p>
            <a:pPr lvl="0"/>
            <a:r>
              <a:rPr lang="en-US" dirty="0" smtClean="0"/>
              <a:t>Class</a:t>
            </a:r>
          </a:p>
          <a:p>
            <a:pPr lvl="0"/>
            <a:r>
              <a:rPr lang="en-US" dirty="0" smtClean="0"/>
              <a:t>Object</a:t>
            </a:r>
          </a:p>
          <a:p>
            <a:pPr lvl="0"/>
            <a:r>
              <a:rPr lang="en-US" dirty="0" smtClean="0"/>
              <a:t>Encapsulation</a:t>
            </a:r>
          </a:p>
          <a:p>
            <a:pPr lvl="0"/>
            <a:r>
              <a:rPr lang="en-US" dirty="0" smtClean="0"/>
              <a:t>Data Abstraction</a:t>
            </a:r>
          </a:p>
          <a:p>
            <a:pPr lvl="0"/>
            <a:r>
              <a:rPr lang="en-US" dirty="0" smtClean="0"/>
              <a:t>Inheritance</a:t>
            </a:r>
          </a:p>
          <a:p>
            <a:pPr lvl="0"/>
            <a:r>
              <a:rPr lang="en-US" dirty="0" smtClean="0"/>
              <a:t>Polymorphism</a:t>
            </a:r>
          </a:p>
          <a:p>
            <a:pPr lvl="0"/>
            <a:r>
              <a:rPr lang="en-US" dirty="0" smtClean="0"/>
              <a:t>Data Hiding</a:t>
            </a:r>
          </a:p>
          <a:p>
            <a:pPr lvl="0"/>
            <a:r>
              <a:rPr lang="en-US" dirty="0" smtClean="0"/>
              <a:t>Modeling Real-World Objects</a:t>
            </a:r>
          </a:p>
          <a:p>
            <a:pPr lvl="0"/>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lstStyle/>
          <a:p>
            <a:r>
              <a:rPr lang="en-US" dirty="0" smtClean="0"/>
              <a:t>The class diagram is used to visualize, specify and model the static structure of the system in terms of the classes and relationship between classes.</a:t>
            </a:r>
          </a:p>
          <a:p>
            <a:r>
              <a:rPr lang="en-US" dirty="0" smtClean="0"/>
              <a:t>UML – uses a class diagram to represent  a class in object oriented paradigm using a rectangle with compartments.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14400"/>
            <a:ext cx="7848600" cy="5943600"/>
          </a:xfrm>
        </p:spPr>
        <p:txBody>
          <a:bodyPr>
            <a:normAutofit fontScale="85000" lnSpcReduction="10000"/>
          </a:bodyPr>
          <a:lstStyle/>
          <a:p>
            <a:pPr lvl="0"/>
            <a:r>
              <a:rPr lang="en-US" dirty="0" smtClean="0"/>
              <a:t>Types of Objects</a:t>
            </a:r>
          </a:p>
          <a:p>
            <a:pPr lvl="0"/>
            <a:r>
              <a:rPr lang="en-US" dirty="0" smtClean="0"/>
              <a:t>Kinds of Relationships</a:t>
            </a:r>
          </a:p>
          <a:p>
            <a:pPr lvl="0"/>
            <a:r>
              <a:rPr lang="en-US" dirty="0" smtClean="0"/>
              <a:t>Association</a:t>
            </a:r>
          </a:p>
          <a:p>
            <a:pPr lvl="0"/>
            <a:r>
              <a:rPr lang="en-US" dirty="0" smtClean="0"/>
              <a:t>Aggregation or “A-Part-Of” Relationship</a:t>
            </a:r>
          </a:p>
          <a:p>
            <a:pPr lvl="0"/>
            <a:r>
              <a:rPr lang="en-US" dirty="0" smtClean="0"/>
              <a:t>Specialization and Generalization (Is-A or Is-A-Kind of Relationship)</a:t>
            </a:r>
          </a:p>
          <a:p>
            <a:pPr lvl="0"/>
            <a:r>
              <a:rPr lang="en-US" dirty="0" smtClean="0"/>
              <a:t>Class and Objects Diagrams</a:t>
            </a:r>
          </a:p>
          <a:p>
            <a:pPr lvl="0"/>
            <a:r>
              <a:rPr lang="en-US" dirty="0" smtClean="0"/>
              <a:t>Class Diagram</a:t>
            </a:r>
          </a:p>
          <a:p>
            <a:pPr lvl="0"/>
            <a:r>
              <a:rPr lang="en-US" dirty="0" smtClean="0"/>
              <a:t>Object Diagram</a:t>
            </a:r>
          </a:p>
          <a:p>
            <a:pPr lvl="0"/>
            <a:r>
              <a:rPr lang="en-US" dirty="0" smtClean="0"/>
              <a:t>The Object-Based and Object-Oriented Language</a:t>
            </a:r>
          </a:p>
          <a:p>
            <a:pPr lvl="0"/>
            <a:r>
              <a:rPr lang="en-US" dirty="0" smtClean="0"/>
              <a:t>Advantages and Disadvantages Of OOPs</a:t>
            </a:r>
          </a:p>
          <a:p>
            <a:pPr lvl="0"/>
            <a:r>
              <a:rPr lang="en-US" dirty="0" smtClean="0"/>
              <a:t>Advantages</a:t>
            </a:r>
          </a:p>
          <a:p>
            <a:pPr lvl="0"/>
            <a:r>
              <a:rPr lang="en-US" dirty="0" smtClean="0"/>
              <a:t>Disadvantages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 Oriented Programming</a:t>
            </a:r>
            <a:endParaRPr lang="en-US" dirty="0"/>
          </a:p>
        </p:txBody>
      </p:sp>
      <p:sp>
        <p:nvSpPr>
          <p:cNvPr id="3" name="Content Placeholder 2"/>
          <p:cNvSpPr>
            <a:spLocks noGrp="1"/>
          </p:cNvSpPr>
          <p:nvPr>
            <p:ph idx="1"/>
          </p:nvPr>
        </p:nvSpPr>
        <p:spPr/>
        <p:txBody>
          <a:bodyPr/>
          <a:lstStyle/>
          <a:p>
            <a:pPr algn="just"/>
            <a:r>
              <a:rPr lang="en-US" dirty="0" smtClean="0"/>
              <a:t>Languages like C, FORTRAN, Pascal, BASIC are based on POP approach. POP approach follows the top-down design pattern.  In this approach, we have single program which is divided into small pieces called procedures or functions.</a:t>
            </a:r>
          </a:p>
          <a:p>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Programming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the POP concept the emphasis is on the functions  rather than data, and data is also  not secured in this approach. </a:t>
            </a:r>
            <a:r>
              <a:rPr lang="en-US" dirty="0"/>
              <a:t> </a:t>
            </a:r>
            <a:endParaRPr lang="en-US" dirty="0" smtClean="0"/>
          </a:p>
          <a:p>
            <a:endParaRPr lang="en-US" dirty="0"/>
          </a:p>
          <a:p>
            <a:pPr algn="just"/>
            <a:r>
              <a:rPr lang="en-US" dirty="0" smtClean="0"/>
              <a:t>The OOP approach eliminates all these weaknesses of POP approach.</a:t>
            </a:r>
          </a:p>
          <a:p>
            <a:endParaRPr lang="en-US" dirty="0"/>
          </a:p>
          <a:p>
            <a:pPr algn="just"/>
            <a:r>
              <a:rPr lang="en-US" dirty="0" smtClean="0"/>
              <a:t>The data and functions are put together in a single unit called the class.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POP and OOP approach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18545334"/>
              </p:ext>
            </p:extLst>
          </p:nvPr>
        </p:nvGraphicFramePr>
        <p:xfrm>
          <a:off x="152400" y="609600"/>
          <a:ext cx="8991600" cy="5862320"/>
        </p:xfrm>
        <a:graphic>
          <a:graphicData uri="http://schemas.openxmlformats.org/drawingml/2006/table">
            <a:tbl>
              <a:tblPr firstRow="1" bandRow="1">
                <a:tableStyleId>{5C22544A-7EE6-4342-B048-85BDC9FD1C3A}</a:tableStyleId>
              </a:tblPr>
              <a:tblGrid>
                <a:gridCol w="4038600"/>
                <a:gridCol w="4953000"/>
              </a:tblGrid>
              <a:tr h="370840">
                <a:tc>
                  <a:txBody>
                    <a:bodyPr/>
                    <a:lstStyle/>
                    <a:p>
                      <a:r>
                        <a:rPr lang="en-US" dirty="0" smtClean="0"/>
                        <a:t>Object-Oriented</a:t>
                      </a:r>
                      <a:r>
                        <a:rPr lang="en-US" baseline="0" dirty="0" smtClean="0"/>
                        <a:t> Programming Approach</a:t>
                      </a:r>
                      <a:endParaRPr lang="en-US" dirty="0"/>
                    </a:p>
                  </a:txBody>
                  <a:tcPr/>
                </a:tc>
                <a:tc>
                  <a:txBody>
                    <a:bodyPr/>
                    <a:lstStyle/>
                    <a:p>
                      <a:r>
                        <a:rPr lang="en-US" dirty="0" smtClean="0"/>
                        <a:t>Procedure-Oriented Programming Approach</a:t>
                      </a:r>
                      <a:endParaRPr lang="en-US" dirty="0"/>
                    </a:p>
                  </a:txBody>
                  <a:tcPr/>
                </a:tc>
              </a:tr>
              <a:tr h="370840">
                <a:tc>
                  <a:txBody>
                    <a:bodyPr/>
                    <a:lstStyle/>
                    <a:p>
                      <a:r>
                        <a:rPr lang="en-US" dirty="0" smtClean="0"/>
                        <a:t>Data is</a:t>
                      </a:r>
                      <a:r>
                        <a:rPr lang="en-US" baseline="0" dirty="0" smtClean="0"/>
                        <a:t> secured.</a:t>
                      </a:r>
                      <a:endParaRPr lang="en-US" dirty="0"/>
                    </a:p>
                  </a:txBody>
                  <a:tcPr/>
                </a:tc>
                <a:tc>
                  <a:txBody>
                    <a:bodyPr/>
                    <a:lstStyle/>
                    <a:p>
                      <a:r>
                        <a:rPr lang="en-US" dirty="0" smtClean="0"/>
                        <a:t>Data is not secured.</a:t>
                      </a:r>
                      <a:endParaRPr lang="en-US" dirty="0"/>
                    </a:p>
                  </a:txBody>
                  <a:tcPr/>
                </a:tc>
              </a:tr>
              <a:tr h="370840">
                <a:tc>
                  <a:txBody>
                    <a:bodyPr/>
                    <a:lstStyle/>
                    <a:p>
                      <a:r>
                        <a:rPr lang="en-US" dirty="0" smtClean="0"/>
                        <a:t>Data and functions</a:t>
                      </a:r>
                      <a:r>
                        <a:rPr lang="en-US" baseline="0" dirty="0" smtClean="0"/>
                        <a:t> are combined together.</a:t>
                      </a:r>
                      <a:endParaRPr lang="en-US" dirty="0"/>
                    </a:p>
                  </a:txBody>
                  <a:tcPr/>
                </a:tc>
                <a:tc>
                  <a:txBody>
                    <a:bodyPr/>
                    <a:lstStyle/>
                    <a:p>
                      <a:r>
                        <a:rPr lang="en-US" dirty="0" smtClean="0"/>
                        <a:t>Data and functions</a:t>
                      </a:r>
                      <a:r>
                        <a:rPr lang="en-US" baseline="0" dirty="0" smtClean="0"/>
                        <a:t> are not combined together.</a:t>
                      </a:r>
                      <a:endParaRPr lang="en-US" dirty="0"/>
                    </a:p>
                  </a:txBody>
                  <a:tcPr/>
                </a:tc>
              </a:tr>
              <a:tr h="370840">
                <a:tc>
                  <a:txBody>
                    <a:bodyPr/>
                    <a:lstStyle/>
                    <a:p>
                      <a:r>
                        <a:rPr lang="en-US" dirty="0" smtClean="0"/>
                        <a:t>This is good programming approach for real time software design</a:t>
                      </a:r>
                      <a:endParaRPr lang="en-US" dirty="0"/>
                    </a:p>
                  </a:txBody>
                  <a:tcPr/>
                </a:tc>
                <a:tc>
                  <a:txBody>
                    <a:bodyPr/>
                    <a:lstStyle/>
                    <a:p>
                      <a:r>
                        <a:rPr lang="en-US" dirty="0" smtClean="0"/>
                        <a:t>This is good for scientific</a:t>
                      </a:r>
                      <a:r>
                        <a:rPr lang="en-US" baseline="0" dirty="0" smtClean="0"/>
                        <a:t> application development.</a:t>
                      </a:r>
                      <a:endParaRPr lang="en-US" dirty="0"/>
                    </a:p>
                  </a:txBody>
                  <a:tcPr/>
                </a:tc>
              </a:tr>
              <a:tr h="370840">
                <a:tc>
                  <a:txBody>
                    <a:bodyPr/>
                    <a:lstStyle/>
                    <a:p>
                      <a:r>
                        <a:rPr lang="en-US" dirty="0" smtClean="0"/>
                        <a:t>All features of POP may be present</a:t>
                      </a:r>
                      <a:r>
                        <a:rPr lang="en-US" baseline="0" dirty="0" smtClean="0"/>
                        <a:t> in OOP.</a:t>
                      </a:r>
                      <a:endParaRPr lang="en-US" dirty="0"/>
                    </a:p>
                  </a:txBody>
                  <a:tcPr/>
                </a:tc>
                <a:tc>
                  <a:txBody>
                    <a:bodyPr/>
                    <a:lstStyle/>
                    <a:p>
                      <a:r>
                        <a:rPr lang="en-US" dirty="0" smtClean="0"/>
                        <a:t>It does not supports the features of OOP.</a:t>
                      </a:r>
                      <a:endParaRPr lang="en-US" dirty="0"/>
                    </a:p>
                  </a:txBody>
                  <a:tcPr/>
                </a:tc>
              </a:tr>
              <a:tr h="370840">
                <a:tc>
                  <a:txBody>
                    <a:bodyPr/>
                    <a:lstStyle/>
                    <a:p>
                      <a:r>
                        <a:rPr lang="en-US" dirty="0" smtClean="0"/>
                        <a:t>We can define an abstract data type which describes all objects of a class</a:t>
                      </a:r>
                      <a:endParaRPr lang="en-US" dirty="0"/>
                    </a:p>
                  </a:txBody>
                  <a:tcPr/>
                </a:tc>
                <a:tc>
                  <a:txBody>
                    <a:bodyPr/>
                    <a:lstStyle/>
                    <a:p>
                      <a:r>
                        <a:rPr lang="en-US" dirty="0" smtClean="0"/>
                        <a:t>We cannot define an abstract data type</a:t>
                      </a:r>
                      <a:endParaRPr lang="en-US" dirty="0"/>
                    </a:p>
                  </a:txBody>
                  <a:tcPr/>
                </a:tc>
              </a:tr>
              <a:tr h="370840">
                <a:tc>
                  <a:txBody>
                    <a:bodyPr/>
                    <a:lstStyle/>
                    <a:p>
                      <a:r>
                        <a:rPr lang="en-US" dirty="0" smtClean="0"/>
                        <a:t>Objects communicate with each other by message passing.</a:t>
                      </a:r>
                      <a:endParaRPr lang="en-US" dirty="0"/>
                    </a:p>
                  </a:txBody>
                  <a:tcPr/>
                </a:tc>
                <a:tc>
                  <a:txBody>
                    <a:bodyPr/>
                    <a:lstStyle/>
                    <a:p>
                      <a:r>
                        <a:rPr lang="en-US" dirty="0" smtClean="0"/>
                        <a:t>Many functions can access the same data</a:t>
                      </a:r>
                      <a:endParaRPr lang="en-US" dirty="0"/>
                    </a:p>
                  </a:txBody>
                  <a:tcPr/>
                </a:tc>
              </a:tr>
              <a:tr h="370840">
                <a:tc>
                  <a:txBody>
                    <a:bodyPr/>
                    <a:lstStyle/>
                    <a:p>
                      <a:r>
                        <a:rPr lang="en-US" dirty="0" smtClean="0"/>
                        <a:t>This follows</a:t>
                      </a:r>
                      <a:r>
                        <a:rPr lang="en-US" baseline="0" dirty="0" smtClean="0"/>
                        <a:t> the bottom-up design concept.</a:t>
                      </a:r>
                      <a:endParaRPr lang="en-US" dirty="0"/>
                    </a:p>
                  </a:txBody>
                  <a:tcPr/>
                </a:tc>
                <a:tc>
                  <a:txBody>
                    <a:bodyPr/>
                    <a:lstStyle/>
                    <a:p>
                      <a:r>
                        <a:rPr lang="en-US" dirty="0" smtClean="0"/>
                        <a:t>This follows</a:t>
                      </a:r>
                      <a:r>
                        <a:rPr lang="en-US" baseline="0" dirty="0" smtClean="0"/>
                        <a:t> the top-down design concept.</a:t>
                      </a:r>
                      <a:endParaRPr lang="en-US" dirty="0"/>
                    </a:p>
                  </a:txBody>
                  <a:tcPr/>
                </a:tc>
              </a:tr>
              <a:tr h="370840">
                <a:tc>
                  <a:txBody>
                    <a:bodyPr/>
                    <a:lstStyle/>
                    <a:p>
                      <a:r>
                        <a:rPr lang="en-US" dirty="0" smtClean="0"/>
                        <a:t>It</a:t>
                      </a:r>
                      <a:r>
                        <a:rPr lang="en-US" baseline="0" dirty="0" smtClean="0"/>
                        <a:t> creates objects and communicates by sending messages to them.</a:t>
                      </a:r>
                      <a:endParaRPr lang="en-US" dirty="0"/>
                    </a:p>
                  </a:txBody>
                  <a:tcPr/>
                </a:tc>
                <a:tc>
                  <a:txBody>
                    <a:bodyPr/>
                    <a:lstStyle/>
                    <a:p>
                      <a:r>
                        <a:rPr lang="en-US" dirty="0" smtClean="0"/>
                        <a:t>It communicates by parameters and return values</a:t>
                      </a:r>
                      <a:endParaRPr lang="en-US" dirty="0"/>
                    </a:p>
                  </a:txBody>
                  <a:tcPr/>
                </a:tc>
              </a:tr>
              <a:tr h="370840">
                <a:tc>
                  <a:txBody>
                    <a:bodyPr/>
                    <a:lstStyle/>
                    <a:p>
                      <a:r>
                        <a:rPr lang="en-US" dirty="0" smtClean="0"/>
                        <a:t>In OOP</a:t>
                      </a:r>
                      <a:r>
                        <a:rPr lang="en-US" baseline="0" dirty="0" smtClean="0"/>
                        <a:t> approach objects exchange message with each other.</a:t>
                      </a:r>
                      <a:endParaRPr lang="en-US" dirty="0"/>
                    </a:p>
                  </a:txBody>
                  <a:tcPr/>
                </a:tc>
                <a:tc>
                  <a:txBody>
                    <a:bodyPr/>
                    <a:lstStyle/>
                    <a:p>
                      <a:r>
                        <a:rPr lang="en-US" dirty="0" smtClean="0"/>
                        <a:t>In POP approach data is exchanged</a:t>
                      </a:r>
                      <a:r>
                        <a:rPr lang="en-US" baseline="0" dirty="0" smtClean="0"/>
                        <a:t> between procedure under control of the main program.</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OOPs</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r>
              <a:rPr lang="en-US" b="1" dirty="0" smtClean="0"/>
              <a:t>Class – </a:t>
            </a:r>
            <a:r>
              <a:rPr lang="en-US" dirty="0" smtClean="0"/>
              <a:t>A class is a user-defined data type which contains data members and member functions to operate on those data members. It is collection of similar kinds of objects. The class is used to implement encapsulation, inheritance, polymorphism and data abstraction.</a:t>
            </a:r>
          </a:p>
          <a:p>
            <a:pPr algn="just">
              <a:buNone/>
            </a:pPr>
            <a:r>
              <a:rPr lang="en-US" b="1" dirty="0" smtClean="0"/>
              <a:t>Global Class </a:t>
            </a:r>
            <a:r>
              <a:rPr lang="en-US" dirty="0" smtClean="0"/>
              <a:t>– if the class is defined outside the body of all the class then it is called a global class.</a:t>
            </a:r>
          </a:p>
          <a:p>
            <a:pPr algn="just">
              <a:buNone/>
            </a:pPr>
            <a:r>
              <a:rPr lang="en-US" b="1" dirty="0" smtClean="0"/>
              <a:t>Local Class </a:t>
            </a:r>
            <a:r>
              <a:rPr lang="en-US" dirty="0" smtClean="0"/>
              <a:t>– if the class is defined inside a function definition then it is called a local class. Such classes cannot be used outside the function in which is it declared.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a:xfrm>
            <a:off x="457200" y="2209800"/>
            <a:ext cx="8229600" cy="3916363"/>
          </a:xfrm>
        </p:spPr>
        <p:txBody>
          <a:bodyPr/>
          <a:lstStyle/>
          <a:p>
            <a:pPr algn="just"/>
            <a:r>
              <a:rPr lang="en-US" dirty="0" smtClean="0"/>
              <a:t>A object is real world entity which has some characteristics called state and some behaviors.  The state of an object represented by the data members of the class, and those of the behaviors are represented by the member functions of the class.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dirty="0" smtClean="0"/>
              <a:t>The OOP approach combines the data and the function together , this features is called the encapsulation. This features supports the data security in OOP. The data can be modified or accessed by the associated members functions only but objects communicate with each other by passing messages to each other.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arijit">
      <a:dk1>
        <a:srgbClr val="007CC3"/>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Logo Presentation</Template>
  <TotalTime>322</TotalTime>
  <Words>980</Words>
  <Application>Microsoft Office PowerPoint</Application>
  <PresentationFormat>On-screen Show (4:3)</PresentationFormat>
  <Paragraphs>109</Paragraphs>
  <Slides>20</Slides>
  <Notes>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Talentedge slide</vt:lpstr>
      <vt:lpstr>Office Theme</vt:lpstr>
      <vt:lpstr>PowerPoint Presentation</vt:lpstr>
      <vt:lpstr>Fundamentals of Object Oriented Programming</vt:lpstr>
      <vt:lpstr>PowerPoint Presentation</vt:lpstr>
      <vt:lpstr>Procedure - Oriented Programming</vt:lpstr>
      <vt:lpstr>Object-Oriented Programming </vt:lpstr>
      <vt:lpstr>Comparison of POP and OOP approach</vt:lpstr>
      <vt:lpstr>Features of OOPs</vt:lpstr>
      <vt:lpstr>Object</vt:lpstr>
      <vt:lpstr>Encapsulation</vt:lpstr>
      <vt:lpstr>Data Abstraction</vt:lpstr>
      <vt:lpstr>Inheritance</vt:lpstr>
      <vt:lpstr>PowerPoint Presentation</vt:lpstr>
      <vt:lpstr>Polymorphism</vt:lpstr>
      <vt:lpstr>Adhoc Polymorphism</vt:lpstr>
      <vt:lpstr>Universal Polymorphism</vt:lpstr>
      <vt:lpstr>Data Hiding</vt:lpstr>
      <vt:lpstr>Modeling Real-World Objects</vt:lpstr>
      <vt:lpstr>Types of Objects</vt:lpstr>
      <vt:lpstr>Kinds of Relationships</vt:lpstr>
      <vt:lpstr>Class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arijitde19</dc:creator>
  <cp:lastModifiedBy>user</cp:lastModifiedBy>
  <cp:revision>119</cp:revision>
  <dcterms:created xsi:type="dcterms:W3CDTF">2012-11-21T09:45:19Z</dcterms:created>
  <dcterms:modified xsi:type="dcterms:W3CDTF">2014-03-23T13:26:21Z</dcterms:modified>
</cp:coreProperties>
</file>