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80" r:id="rId2"/>
  </p:sldMasterIdLst>
  <p:sldIdLst>
    <p:sldId id="286"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8E1B6BC1-9F74-443F-9FC6-C97B12966E8C}">
          <p14:sldIdLst>
            <p14:sldId id="286"/>
          </p14:sldIdLst>
        </p14:section>
        <p14:section name="Untitled Section" id="{796C7710-4609-4B5C-8120-54A8D1ABECD5}">
          <p14:sldIdLst>
            <p14:sldId id="259"/>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C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1285" autoAdjust="0"/>
    <p:restoredTop sz="94660"/>
  </p:normalViewPr>
  <p:slideViewPr>
    <p:cSldViewPr showGuides="1">
      <p:cViewPr>
        <p:scale>
          <a:sx n="50" d="100"/>
          <a:sy n="50" d="100"/>
        </p:scale>
        <p:origin x="-1944" y="-876"/>
      </p:cViewPr>
      <p:guideLst>
        <p:guide orient="horz" pos="119"/>
        <p:guide orient="horz" pos="482"/>
        <p:guide orient="horz" pos="73"/>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2699"/>
            <a:ext cx="7848600" cy="774700"/>
          </a:xfrm>
        </p:spPr>
        <p:txBody>
          <a:bodyPr/>
          <a:lstStyle>
            <a:lvl1pPr>
              <a:defRPr sz="2800">
                <a:solidFill>
                  <a:schemeClr val="bg1"/>
                </a:solidFill>
                <a:latin typeface="Century Gothic"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sz="22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dirty="0"/>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280976452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58159324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2742120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Agenda Slide">
    <p:spTree>
      <p:nvGrpSpPr>
        <p:cNvPr id="1" name=""/>
        <p:cNvGrpSpPr/>
        <p:nvPr/>
      </p:nvGrpSpPr>
      <p:grpSpPr>
        <a:xfrm>
          <a:off x="0" y="0"/>
          <a:ext cx="0" cy="0"/>
          <a:chOff x="0" y="0"/>
          <a:chExt cx="0" cy="0"/>
        </a:xfrm>
      </p:grpSpPr>
      <p:sp>
        <p:nvSpPr>
          <p:cNvPr id="3"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baseline="0"/>
            </a:lvl1pPr>
          </a:lstStyle>
          <a:p>
            <a:r>
              <a:rPr lang="en-US" smtClean="0"/>
              <a:t>Click to edit Master title style</a:t>
            </a:r>
            <a:endParaRPr lang="en-US" dirty="0"/>
          </a:p>
        </p:txBody>
      </p:sp>
    </p:spTree>
    <p:extLst>
      <p:ext uri="{BB962C8B-B14F-4D97-AF65-F5344CB8AC3E}">
        <p14:creationId xmlns:p14="http://schemas.microsoft.com/office/powerpoint/2010/main" xmlns="" val="40026117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ession Slide">
    <p:spTree>
      <p:nvGrpSpPr>
        <p:cNvPr id="1" name=""/>
        <p:cNvGrpSpPr/>
        <p:nvPr/>
      </p:nvGrpSpPr>
      <p:grpSpPr>
        <a:xfrm>
          <a:off x="0" y="0"/>
          <a:ext cx="0" cy="0"/>
          <a:chOff x="0" y="0"/>
          <a:chExt cx="0" cy="0"/>
        </a:xfrm>
      </p:grpSpPr>
      <p:sp>
        <p:nvSpPr>
          <p:cNvPr id="5"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2362200"/>
            <a:ext cx="8229600" cy="2283702"/>
          </a:xfrm>
        </p:spPr>
        <p:txBody>
          <a:bodyPr>
            <a:normAutofit/>
          </a:bodyPr>
          <a:lstStyle>
            <a:lvl1pPr>
              <a:defRPr sz="2200"/>
            </a:lvl1pPr>
            <a:lvl2pPr>
              <a:defRPr sz="2200"/>
            </a:lvl2pPr>
            <a:lvl3pPr>
              <a:defRPr sz="2200"/>
            </a:lvl3pPr>
            <a:lvl4pPr>
              <a:defRPr sz="2200"/>
            </a:lvl4pPr>
            <a:lvl5pPr>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10"/>
          <p:cNvSpPr>
            <a:spLocks noGrp="1"/>
          </p:cNvSpPr>
          <p:nvPr>
            <p:ph type="body" sz="quarter" idx="10"/>
          </p:nvPr>
        </p:nvSpPr>
        <p:spPr>
          <a:xfrm>
            <a:off x="442913" y="1600200"/>
            <a:ext cx="8229600" cy="609600"/>
          </a:xfrm>
        </p:spPr>
        <p:txBody>
          <a:bodyPr>
            <a:normAutofit/>
          </a:bodyPr>
          <a:lstStyle>
            <a:lvl1pPr marL="0" indent="0">
              <a:buNone/>
              <a:defRPr lang="en-US" sz="2600" i="0"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131681199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Alternate Session Slid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21907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830512"/>
            <a:ext cx="4040188"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21907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830512"/>
            <a:ext cx="4041775" cy="3951288"/>
          </a:xfrm>
        </p:spPr>
        <p:txBody>
          <a:bodyPr/>
          <a:lstStyle>
            <a:lvl1pPr>
              <a:defRPr sz="2200"/>
            </a:lvl1pPr>
            <a:lvl2pPr>
              <a:defRPr sz="2200"/>
            </a:lvl2pPr>
            <a:lvl3pPr>
              <a:defRPr sz="2200"/>
            </a:lvl3pPr>
            <a:lvl4pPr>
              <a:defRPr sz="2200"/>
            </a:lvl4pPr>
            <a:lvl5pPr>
              <a:defRPr sz="22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0" y="0"/>
            <a:ext cx="7848600" cy="762000"/>
          </a:xfrm>
        </p:spPr>
        <p:txBody>
          <a:bodyPr/>
          <a:lstStyle>
            <a:lvl1pPr>
              <a:defRPr/>
            </a:lvl1pPr>
          </a:lstStyle>
          <a:p>
            <a:r>
              <a:rPr lang="en-US" smtClean="0"/>
              <a:t>Click to edit Master title style</a:t>
            </a:r>
            <a:endParaRPr lang="en-US" dirty="0"/>
          </a:p>
        </p:txBody>
      </p:sp>
      <p:sp>
        <p:nvSpPr>
          <p:cNvPr id="11" name="Text Placeholder 10"/>
          <p:cNvSpPr>
            <a:spLocks noGrp="1"/>
          </p:cNvSpPr>
          <p:nvPr>
            <p:ph type="body" sz="quarter" idx="10"/>
          </p:nvPr>
        </p:nvSpPr>
        <p:spPr>
          <a:xfrm>
            <a:off x="533400" y="1143000"/>
            <a:ext cx="8229600" cy="609600"/>
          </a:xfrm>
        </p:spPr>
        <p:txBody>
          <a:bodyPr>
            <a:normAutofit/>
          </a:bodyPr>
          <a:lstStyle>
            <a:lvl1pPr marL="0" indent="0">
              <a:buNone/>
              <a:defRPr lang="en-US" sz="2600" i="1" dirty="0">
                <a:solidFill>
                  <a:schemeClr val="tx1"/>
                </a:solidFill>
              </a:defRPr>
            </a:lvl1pPr>
          </a:lstStyle>
          <a:p>
            <a:pPr lvl="0"/>
            <a:r>
              <a:rPr lang="en-US" smtClean="0"/>
              <a:t>Click to edit Master text styles</a:t>
            </a:r>
          </a:p>
        </p:txBody>
      </p:sp>
    </p:spTree>
    <p:extLst>
      <p:ext uri="{BB962C8B-B14F-4D97-AF65-F5344CB8AC3E}">
        <p14:creationId xmlns:p14="http://schemas.microsoft.com/office/powerpoint/2010/main" xmlns="" val="207651907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ession (No Sub Sessions)">
    <p:spTree>
      <p:nvGrpSpPr>
        <p:cNvPr id="1" name=""/>
        <p:cNvGrpSpPr/>
        <p:nvPr/>
      </p:nvGrpSpPr>
      <p:grpSpPr>
        <a:xfrm>
          <a:off x="0" y="0"/>
          <a:ext cx="0" cy="0"/>
          <a:chOff x="0" y="0"/>
          <a:chExt cx="0" cy="0"/>
        </a:xfrm>
      </p:grpSpPr>
      <p:sp>
        <p:nvSpPr>
          <p:cNvPr id="4" name="Title 1"/>
          <p:cNvSpPr txBox="1">
            <a:spLocks/>
          </p:cNvSpPr>
          <p:nvPr/>
        </p:nvSpPr>
        <p:spPr>
          <a:xfrm>
            <a:off x="442913" y="5562600"/>
            <a:ext cx="8229600" cy="685800"/>
          </a:xfrm>
          <a:prstGeom prst="rect">
            <a:avLst/>
          </a:prstGeom>
        </p:spPr>
        <p:txBody>
          <a:bodyPr anchor="ctr">
            <a:normAutofit/>
          </a:bodyPr>
          <a:lstStyle>
            <a:lvl1pPr algn="ctr" defTabSz="914400" rtl="0" eaLnBrk="1" latinLnBrk="0" hangingPunct="1">
              <a:spcBef>
                <a:spcPct val="0"/>
              </a:spcBef>
              <a:buNone/>
              <a:defRPr sz="4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defRPr/>
            </a:pPr>
            <a:endParaRPr lang="en-US" sz="2800" b="1" i="1" dirty="0">
              <a:solidFill>
                <a:srgbClr val="BBE0E3"/>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457200" y="1752600"/>
            <a:ext cx="8229600" cy="289330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xmlns="" val="15797539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4" name="Picture 6" descr="excelstripe.pn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175" y="0"/>
            <a:ext cx="43402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Placeholder 6"/>
          <p:cNvSpPr>
            <a:spLocks noGrp="1"/>
          </p:cNvSpPr>
          <p:nvPr>
            <p:ph type="body" sz="quarter" idx="10"/>
          </p:nvPr>
        </p:nvSpPr>
        <p:spPr>
          <a:xfrm>
            <a:off x="1828800" y="1828800"/>
            <a:ext cx="5257800" cy="6096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
        <p:nvSpPr>
          <p:cNvPr id="8" name="Text Placeholder 6"/>
          <p:cNvSpPr>
            <a:spLocks noGrp="1"/>
          </p:cNvSpPr>
          <p:nvPr>
            <p:ph type="body" sz="quarter" idx="11"/>
          </p:nvPr>
        </p:nvSpPr>
        <p:spPr>
          <a:xfrm>
            <a:off x="1825625" y="2438400"/>
            <a:ext cx="5257800" cy="533400"/>
          </a:xfrm>
        </p:spPr>
        <p:txBody>
          <a:bodyPr>
            <a:normAutofit/>
          </a:bodyPr>
          <a:lstStyle>
            <a:lvl1pPr marL="0" indent="0">
              <a:buNone/>
              <a:defRPr lang="en-US" sz="2200" kern="1200" dirty="0">
                <a:solidFill>
                  <a:schemeClr val="tx1">
                    <a:lumMod val="65000"/>
                    <a:lumOff val="35000"/>
                  </a:schemeClr>
                </a:solidFill>
                <a:latin typeface="Century Gothic" pitchFamily="34" charset="0"/>
                <a:ea typeface="+mn-ea"/>
                <a:cs typeface="+mn-cs"/>
              </a:defRPr>
            </a:lvl1pPr>
          </a:lstStyle>
          <a:p>
            <a:pPr lvl="0"/>
            <a:r>
              <a:rPr lang="en-US" smtClean="0"/>
              <a:t>Click to edit Master text styles</a:t>
            </a:r>
          </a:p>
        </p:txBody>
      </p:sp>
    </p:spTree>
    <p:extLst>
      <p:ext uri="{BB962C8B-B14F-4D97-AF65-F5344CB8AC3E}">
        <p14:creationId xmlns:p14="http://schemas.microsoft.com/office/powerpoint/2010/main" xmlns="" val="2729938563"/>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Summary (Alternat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9248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74430714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ecti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199" y="990600"/>
            <a:ext cx="821531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section you will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1"/>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66907118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ection Summary Continu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44500" y="1066800"/>
            <a:ext cx="821531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section you will also learn how to:</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357633784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1910350263"/>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Prose Lesson Summary">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baseline="0"/>
            </a:lvl1pPr>
          </a:lstStyle>
          <a:p>
            <a:pPr lvl="0"/>
            <a:r>
              <a:rPr lang="en-US" smtClean="0"/>
              <a:t>Click to edit Master title style</a:t>
            </a:r>
            <a:endParaRPr lang="en-US" dirty="0" smtClean="0"/>
          </a:p>
        </p:txBody>
      </p:sp>
      <p:sp>
        <p:nvSpPr>
          <p:cNvPr id="6" name="Text Placeholder 5"/>
          <p:cNvSpPr>
            <a:spLocks noGrp="1"/>
          </p:cNvSpPr>
          <p:nvPr>
            <p:ph type="body" sz="quarter" idx="10"/>
          </p:nvPr>
        </p:nvSpPr>
        <p:spPr>
          <a:xfrm>
            <a:off x="457200" y="1714500"/>
            <a:ext cx="8358187" cy="3500438"/>
          </a:xfrm>
        </p:spPr>
        <p:txBody>
          <a:bodyPr/>
          <a:lstStyle>
            <a:lvl1pPr marL="0" indent="0">
              <a:buNone/>
              <a:defRPr sz="2200" b="0"/>
            </a:lvl1pPr>
            <a:lvl2pPr>
              <a:buNone/>
              <a:defRPr/>
            </a:lvl2pPr>
          </a:lstStyle>
          <a:p>
            <a:pPr lvl="0"/>
            <a:r>
              <a:rPr lang="en-US" smtClean="0"/>
              <a:t>Click to edit Master text styles</a:t>
            </a:r>
          </a:p>
        </p:txBody>
      </p:sp>
    </p:spTree>
    <p:extLst>
      <p:ext uri="{BB962C8B-B14F-4D97-AF65-F5344CB8AC3E}">
        <p14:creationId xmlns:p14="http://schemas.microsoft.com/office/powerpoint/2010/main" xmlns="" val="1403517325"/>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ncept Contents">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11" name="Text Placeholder 5"/>
          <p:cNvSpPr>
            <a:spLocks noGrp="1"/>
          </p:cNvSpPr>
          <p:nvPr>
            <p:ph type="body" sz="quarter" idx="11"/>
          </p:nvPr>
        </p:nvSpPr>
        <p:spPr>
          <a:xfrm>
            <a:off x="457200" y="1714500"/>
            <a:ext cx="8358187" cy="2214566"/>
          </a:xfrm>
        </p:spPr>
        <p:txBody>
          <a:bodyPr/>
          <a:lstStyle>
            <a:lvl1pPr marL="0" indent="0">
              <a:buNone/>
              <a:defRPr lang="en-US" sz="2200" b="0" i="0" u="none" baseline="0" dirty="0" smtClean="0">
                <a:solidFill>
                  <a:schemeClr val="tx1"/>
                </a:solidFill>
                <a:latin typeface="Century Gothic" pitchFamily="34" charset="0"/>
                <a:ea typeface="+mn-ea"/>
                <a:cs typeface="+mn-cs"/>
              </a:defRPr>
            </a:lvl1pPr>
            <a:lvl2pPr marL="0" indent="0">
              <a:spcBef>
                <a:spcPts val="2000"/>
              </a:spcBef>
              <a:buNone/>
              <a:defRPr sz="2200" b="0"/>
            </a:lvl2pPr>
            <a:lvl3pPr>
              <a:spcBef>
                <a:spcPts val="2000"/>
              </a:spcBef>
              <a:defRPr sz="2200" b="0"/>
            </a:lvl3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xmlns="" val="184519716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ulleted Lesson Summar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lesson you will learn how to:</a:t>
            </a:r>
          </a:p>
        </p:txBody>
      </p:sp>
      <p:sp>
        <p:nvSpPr>
          <p:cNvPr id="2" name="Title 1"/>
          <p:cNvSpPr>
            <a:spLocks noGrp="1"/>
          </p:cNvSpPr>
          <p:nvPr>
            <p:ph type="title"/>
          </p:nvPr>
        </p:nvSpPr>
        <p:spPr>
          <a:xfrm>
            <a:off x="0" y="0"/>
            <a:ext cx="8229600"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304946647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ulleted Lesson Summary (Alterna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57200" y="1066800"/>
            <a:ext cx="8215313" cy="430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3200" b="1">
                <a:solidFill>
                  <a:srgbClr val="333399"/>
                </a:solidFill>
                <a:latin typeface="Calibri" pitchFamily="34" charset="0"/>
              </a:defRPr>
            </a:lvl1pPr>
            <a:lvl2pPr marL="742950" indent="-285750" eaLnBrk="0" hangingPunct="0">
              <a:defRPr sz="3200" b="1">
                <a:solidFill>
                  <a:srgbClr val="333399"/>
                </a:solidFill>
                <a:latin typeface="Calibri" pitchFamily="34" charset="0"/>
              </a:defRPr>
            </a:lvl2pPr>
            <a:lvl3pPr marL="1143000" indent="-228600" eaLnBrk="0" hangingPunct="0">
              <a:defRPr sz="3200" b="1">
                <a:solidFill>
                  <a:srgbClr val="333399"/>
                </a:solidFill>
                <a:latin typeface="Calibri" pitchFamily="34" charset="0"/>
              </a:defRPr>
            </a:lvl3pPr>
            <a:lvl4pPr marL="1600200" indent="-228600" eaLnBrk="0" hangingPunct="0">
              <a:defRPr sz="3200" b="1">
                <a:solidFill>
                  <a:srgbClr val="333399"/>
                </a:solidFill>
                <a:latin typeface="Calibri" pitchFamily="34" charset="0"/>
              </a:defRPr>
            </a:lvl4pPr>
            <a:lvl5pPr marL="2057400" indent="-228600" eaLnBrk="0" hangingPunct="0">
              <a:defRPr sz="3200" b="1">
                <a:solidFill>
                  <a:srgbClr val="333399"/>
                </a:solidFill>
                <a:latin typeface="Calibri" pitchFamily="34" charset="0"/>
              </a:defRPr>
            </a:lvl5pPr>
            <a:lvl6pPr marL="2514600" indent="-228600" eaLnBrk="0" fontAlgn="base" hangingPunct="0">
              <a:spcBef>
                <a:spcPct val="0"/>
              </a:spcBef>
              <a:spcAft>
                <a:spcPct val="0"/>
              </a:spcAft>
              <a:defRPr sz="3200" b="1">
                <a:solidFill>
                  <a:srgbClr val="333399"/>
                </a:solidFill>
                <a:latin typeface="Calibri" pitchFamily="34" charset="0"/>
              </a:defRPr>
            </a:lvl6pPr>
            <a:lvl7pPr marL="2971800" indent="-228600" eaLnBrk="0" fontAlgn="base" hangingPunct="0">
              <a:spcBef>
                <a:spcPct val="0"/>
              </a:spcBef>
              <a:spcAft>
                <a:spcPct val="0"/>
              </a:spcAft>
              <a:defRPr sz="3200" b="1">
                <a:solidFill>
                  <a:srgbClr val="333399"/>
                </a:solidFill>
                <a:latin typeface="Calibri" pitchFamily="34" charset="0"/>
              </a:defRPr>
            </a:lvl7pPr>
            <a:lvl8pPr marL="3429000" indent="-228600" eaLnBrk="0" fontAlgn="base" hangingPunct="0">
              <a:spcBef>
                <a:spcPct val="0"/>
              </a:spcBef>
              <a:spcAft>
                <a:spcPct val="0"/>
              </a:spcAft>
              <a:defRPr sz="3200" b="1">
                <a:solidFill>
                  <a:srgbClr val="333399"/>
                </a:solidFill>
                <a:latin typeface="Calibri" pitchFamily="34" charset="0"/>
              </a:defRPr>
            </a:lvl8pPr>
            <a:lvl9pPr marL="3886200" indent="-228600" eaLnBrk="0" fontAlgn="base" hangingPunct="0">
              <a:spcBef>
                <a:spcPct val="0"/>
              </a:spcBef>
              <a:spcAft>
                <a:spcPct val="0"/>
              </a:spcAft>
              <a:defRPr sz="3200" b="1">
                <a:solidFill>
                  <a:srgbClr val="333399"/>
                </a:solidFill>
                <a:latin typeface="Calibri" pitchFamily="34" charset="0"/>
              </a:defRPr>
            </a:lvl9pPr>
          </a:lstStyle>
          <a:p>
            <a:pPr eaLnBrk="1" fontAlgn="base" hangingPunct="1">
              <a:spcBef>
                <a:spcPct val="0"/>
              </a:spcBef>
              <a:spcAft>
                <a:spcPct val="0"/>
              </a:spcAft>
              <a:defRPr/>
            </a:pPr>
            <a:r>
              <a:rPr lang="en-US" sz="2200" b="0" dirty="0" smtClean="0">
                <a:solidFill>
                  <a:srgbClr val="000000"/>
                </a:solidFill>
                <a:latin typeface="Century Gothic" pitchFamily="34" charset="0"/>
              </a:rPr>
              <a:t>In this lesson you will learn about:</a:t>
            </a:r>
          </a:p>
        </p:txBody>
      </p:sp>
      <p:sp>
        <p:nvSpPr>
          <p:cNvPr id="2" name="Title 1"/>
          <p:cNvSpPr>
            <a:spLocks noGrp="1"/>
          </p:cNvSpPr>
          <p:nvPr>
            <p:ph type="title"/>
          </p:nvPr>
        </p:nvSpPr>
        <p:spPr>
          <a:xfrm>
            <a:off x="0" y="0"/>
            <a:ext cx="7885113" cy="762000"/>
          </a:xfrm>
        </p:spPr>
        <p:txBody>
          <a:bodyPr/>
          <a:lstStyle>
            <a:lvl1pPr marL="0" marR="0" indent="0" algn="ctr" defTabSz="914400" rtl="0" eaLnBrk="1" fontAlgn="base" latinLnBrk="0" hangingPunct="1">
              <a:lnSpc>
                <a:spcPct val="100000"/>
              </a:lnSpc>
              <a:spcBef>
                <a:spcPct val="0"/>
              </a:spcBef>
              <a:spcAft>
                <a:spcPct val="0"/>
              </a:spcAft>
              <a:tabLst>
                <a:tab pos="2743200" algn="ctr"/>
                <a:tab pos="5486400" algn="r"/>
              </a:tabLst>
              <a:defRPr sz="2800"/>
            </a:lvl1pPr>
          </a:lstStyle>
          <a:p>
            <a:pPr lvl="0"/>
            <a:r>
              <a:rPr lang="en-US" smtClean="0"/>
              <a:t>Click to edit Master title style</a:t>
            </a:r>
            <a:endParaRPr lang="en-US" dirty="0" smtClean="0"/>
          </a:p>
        </p:txBody>
      </p:sp>
      <p:sp>
        <p:nvSpPr>
          <p:cNvPr id="8" name="Text Placeholder 7"/>
          <p:cNvSpPr>
            <a:spLocks noGrp="1"/>
          </p:cNvSpPr>
          <p:nvPr>
            <p:ph type="body" sz="quarter" idx="11"/>
          </p:nvPr>
        </p:nvSpPr>
        <p:spPr>
          <a:xfrm>
            <a:off x="457200" y="2500313"/>
            <a:ext cx="8358187" cy="4143397"/>
          </a:xfrm>
        </p:spPr>
        <p:txBody>
          <a:bodyPr/>
          <a:lstStyle>
            <a:lvl1pPr marL="292100" indent="-292100">
              <a:spcBef>
                <a:spcPts val="0"/>
              </a:spcBef>
              <a:buFont typeface="Arial" pitchFamily="34" charset="0"/>
              <a:buChar char="•"/>
              <a:defRPr sz="2200"/>
            </a:lvl1pPr>
          </a:lstStyle>
          <a:p>
            <a:pPr lvl="0"/>
            <a:r>
              <a:rPr lang="en-US" smtClean="0"/>
              <a:t>Click to edit Master text styles</a:t>
            </a:r>
          </a:p>
        </p:txBody>
      </p:sp>
    </p:spTree>
    <p:extLst>
      <p:ext uri="{BB962C8B-B14F-4D97-AF65-F5344CB8AC3E}">
        <p14:creationId xmlns:p14="http://schemas.microsoft.com/office/powerpoint/2010/main" xmlns="" val="416527547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D2ED776-87BC-4949-BAFF-9C4DA285A7F3}" type="datetimeFigureOut">
              <a:rPr lang="en-IN" smtClean="0"/>
              <a:pPr/>
              <a:t>23-03-2014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B68E96A-5D87-424C-A93B-DD9B87DE80A8}" type="slidenum">
              <a:rPr lang="en-IN" smtClean="0"/>
              <a:pPr/>
              <a:t>‹#›</a:t>
            </a:fld>
            <a:endParaRPr lang="en-I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2ED776-87BC-4949-BAFF-9C4DA285A7F3}" type="datetimeFigureOut">
              <a:rPr lang="en-IN" smtClean="0"/>
              <a:pPr/>
              <a:t>23-03-2014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B68E96A-5D87-424C-A93B-DD9B87DE80A8}" type="slidenum">
              <a:rPr lang="en-IN" smtClean="0"/>
              <a:pPr/>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D2ED776-87BC-4949-BAFF-9C4DA285A7F3}" type="datetimeFigureOut">
              <a:rPr lang="en-IN" smtClean="0"/>
              <a:pPr/>
              <a:t>23-03-2014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B68E96A-5D87-424C-A93B-DD9B87DE80A8}" type="slidenum">
              <a:rPr lang="en-IN" smtClean="0"/>
              <a:pPr/>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D2ED776-87BC-4949-BAFF-9C4DA285A7F3}" type="datetimeFigureOut">
              <a:rPr lang="en-IN" smtClean="0"/>
              <a:pPr/>
              <a:t>23-03-2014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B68E96A-5D87-424C-A93B-DD9B87DE80A8}" type="slidenum">
              <a:rPr lang="en-IN" smtClean="0"/>
              <a:pPr/>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D2ED776-87BC-4949-BAFF-9C4DA285A7F3}" type="datetimeFigureOut">
              <a:rPr lang="en-IN" smtClean="0"/>
              <a:pPr/>
              <a:t>23-03-2014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4B68E96A-5D87-424C-A93B-DD9B87DE80A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D2ED776-87BC-4949-BAFF-9C4DA285A7F3}" type="datetimeFigureOut">
              <a:rPr lang="en-IN" smtClean="0"/>
              <a:pPr/>
              <a:t>23-03-2014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4B68E96A-5D87-424C-A93B-DD9B87DE80A8}" type="slidenum">
              <a:rPr lang="en-IN" smtClean="0"/>
              <a:pPr/>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1200" b="0" i="0" cap="none" baseline="0">
                <a:latin typeface="Verdana"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grpSp>
        <p:nvGrpSpPr>
          <p:cNvPr id="7" name="Group 6"/>
          <p:cNvGrpSpPr/>
          <p:nvPr/>
        </p:nvGrpSpPr>
        <p:grpSpPr>
          <a:xfrm>
            <a:off x="1805" y="810"/>
            <a:ext cx="9142195" cy="764366"/>
            <a:chOff x="1805" y="810"/>
            <a:chExt cx="9142195" cy="764366"/>
          </a:xfrm>
        </p:grpSpPr>
        <p:pic>
          <p:nvPicPr>
            <p:cNvPr id="8"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9" name="Picture 8" descr="Talentedge new logo (reverse).png"/>
            <p:cNvPicPr>
              <a:picLocks noChangeAspect="1"/>
            </p:cNvPicPr>
            <p:nvPr/>
          </p:nvPicPr>
          <p:blipFill>
            <a:blip r:embed="rId3"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62663771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D2ED776-87BC-4949-BAFF-9C4DA285A7F3}" type="datetimeFigureOut">
              <a:rPr lang="en-IN" smtClean="0"/>
              <a:pPr/>
              <a:t>23-03-2014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4B68E96A-5D87-424C-A93B-DD9B87DE80A8}" type="slidenum">
              <a:rPr lang="en-IN" smtClean="0"/>
              <a:pPr/>
              <a:t>‹#›</a:t>
            </a:fld>
            <a:endParaRPr lang="en-I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D2ED776-87BC-4949-BAFF-9C4DA285A7F3}" type="datetimeFigureOut">
              <a:rPr lang="en-IN" smtClean="0"/>
              <a:pPr/>
              <a:t>23-03-2014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4B68E96A-5D87-424C-A93B-DD9B87DE80A8}"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D2ED776-87BC-4949-BAFF-9C4DA285A7F3}" type="datetimeFigureOut">
              <a:rPr lang="en-IN" smtClean="0"/>
              <a:pPr/>
              <a:t>23-03-2014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B68E96A-5D87-424C-A93B-DD9B87DE80A8}" type="slidenum">
              <a:rPr lang="en-IN" smtClean="0"/>
              <a:pPr/>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2ED776-87BC-4949-BAFF-9C4DA285A7F3}" type="datetimeFigureOut">
              <a:rPr lang="en-IN" smtClean="0"/>
              <a:pPr/>
              <a:t>23-03-2014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B68E96A-5D87-424C-A93B-DD9B87DE80A8}" type="slidenum">
              <a:rPr lang="en-IN" smtClean="0"/>
              <a:pPr/>
              <a:t>‹#›</a:t>
            </a:fld>
            <a:endParaRPr lang="en-IN"/>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D2ED776-87BC-4949-BAFF-9C4DA285A7F3}" type="datetimeFigureOut">
              <a:rPr lang="en-IN" smtClean="0"/>
              <a:pPr/>
              <a:t>23-03-2014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4B68E96A-5D87-424C-A93B-DD9B87DE80A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86347787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327443799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303233151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270963623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5359101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2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fld id="{6D2ED776-87BC-4949-BAFF-9C4DA285A7F3}" type="datetimeFigureOut">
              <a:rPr lang="en-IN" smtClean="0"/>
              <a:pPr/>
              <a:t>23-03-2014</a:t>
            </a:fld>
            <a:endParaRPr lang="en-I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a:defRPr/>
            </a:lvl1pPr>
          </a:lstStyle>
          <a:p>
            <a:endParaRPr lang="en-I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a:lstStyle>
            <a:lvl1pPr>
              <a:defRPr/>
            </a:lvl1pPr>
          </a:lstStyle>
          <a:p>
            <a:fld id="{4B68E96A-5D87-424C-A93B-DD9B87DE80A8}" type="slidenum">
              <a:rPr lang="en-IN" smtClean="0"/>
              <a:pPr/>
              <a:t>‹#›</a:t>
            </a:fld>
            <a:endParaRPr lang="en-IN"/>
          </a:p>
        </p:txBody>
      </p:sp>
    </p:spTree>
    <p:extLst>
      <p:ext uri="{BB962C8B-B14F-4D97-AF65-F5344CB8AC3E}">
        <p14:creationId xmlns:p14="http://schemas.microsoft.com/office/powerpoint/2010/main" xmlns="" val="19196040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5.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5"/>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7924800"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US" dirty="0"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auto">
              <a:spcBef>
                <a:spcPts val="0"/>
              </a:spcBef>
              <a:spcAft>
                <a:spcPts val="0"/>
              </a:spcAft>
              <a:defRPr sz="1400">
                <a:latin typeface="Arial" charset="0"/>
              </a:defRPr>
            </a:lvl1pPr>
          </a:lstStyle>
          <a:p>
            <a:fld id="{6D2ED776-87BC-4949-BAFF-9C4DA285A7F3}" type="datetimeFigureOut">
              <a:rPr lang="en-IN" smtClean="0"/>
              <a:pPr/>
              <a:t>23-03-2014</a:t>
            </a:fld>
            <a:endParaRPr lang="en-IN"/>
          </a:p>
        </p:txBody>
      </p:sp>
      <p:sp>
        <p:nvSpPr>
          <p:cNvPr id="1036" name="Line 12"/>
          <p:cNvSpPr>
            <a:spLocks noChangeShapeType="1"/>
          </p:cNvSpPr>
          <p:nvPr/>
        </p:nvSpPr>
        <p:spPr bwMode="auto">
          <a:xfrm flipH="1">
            <a:off x="0" y="6477000"/>
            <a:ext cx="9144000" cy="0"/>
          </a:xfrm>
          <a:prstGeom prst="line">
            <a:avLst/>
          </a:prstGeom>
          <a:noFill/>
          <a:ln w="9525">
            <a:solidFill>
              <a:srgbClr val="C0C0C0"/>
            </a:solidFill>
            <a:round/>
            <a:headEnd/>
            <a:tailEnd/>
          </a:ln>
          <a:effectLst/>
        </p:spPr>
        <p:txBody>
          <a:bodyPr/>
          <a:lstStyle/>
          <a:p>
            <a:pPr>
              <a:defRPr/>
            </a:pPr>
            <a:endParaRPr lang="en-US" sz="3200" b="1">
              <a:solidFill>
                <a:srgbClr val="333399"/>
              </a:solidFill>
            </a:endParaRPr>
          </a:p>
        </p:txBody>
      </p:sp>
      <p:grpSp>
        <p:nvGrpSpPr>
          <p:cNvPr id="6" name="Group 5"/>
          <p:cNvGrpSpPr/>
          <p:nvPr/>
        </p:nvGrpSpPr>
        <p:grpSpPr>
          <a:xfrm>
            <a:off x="0" y="38100"/>
            <a:ext cx="9142195" cy="764366"/>
            <a:chOff x="1805" y="810"/>
            <a:chExt cx="9142195" cy="764366"/>
          </a:xfrm>
        </p:grpSpPr>
        <p:pic>
          <p:nvPicPr>
            <p:cNvPr id="7" name="Picture 2"/>
            <p:cNvPicPr>
              <a:picLocks noChangeAspect="1" noChangeArrowheads="1"/>
            </p:cNvPicPr>
            <p:nvPr/>
          </p:nvPicPr>
          <p:blipFill rotWithShape="1">
            <a:blip r:embed="rId26">
              <a:extLst>
                <a:ext uri="{28A0092B-C50C-407E-A947-70E740481C1C}">
                  <a14:useLocalDpi xmlns:a14="http://schemas.microsoft.com/office/drawing/2010/main" xmlns="" val="0"/>
                </a:ext>
              </a:extLst>
            </a:blip>
            <a:srcRect b="85114"/>
            <a:stretch/>
          </p:blipFill>
          <p:spPr bwMode="auto">
            <a:xfrm>
              <a:off x="1805" y="810"/>
              <a:ext cx="9142195" cy="7643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8" name="Picture 7" descr="Talentedge new logo (reverse).png"/>
            <p:cNvPicPr>
              <a:picLocks noChangeAspect="1"/>
            </p:cNvPicPr>
            <p:nvPr/>
          </p:nvPicPr>
          <p:blipFill>
            <a:blip r:embed="rId27" cstate="print"/>
            <a:stretch>
              <a:fillRect/>
            </a:stretch>
          </p:blipFill>
          <p:spPr>
            <a:xfrm>
              <a:off x="7812360" y="91511"/>
              <a:ext cx="1152128" cy="577435"/>
            </a:xfrm>
            <a:prstGeom prst="rect">
              <a:avLst/>
            </a:prstGeom>
          </p:spPr>
        </p:pic>
      </p:grpSp>
    </p:spTree>
    <p:extLst>
      <p:ext uri="{BB962C8B-B14F-4D97-AF65-F5344CB8AC3E}">
        <p14:creationId xmlns:p14="http://schemas.microsoft.com/office/powerpoint/2010/main" xmlns="" val="2338339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iming>
    <p:tnLst>
      <p:par>
        <p:cTn id="1" dur="indefinite" restart="never" nodeType="tmRoot"/>
      </p:par>
    </p:tnLst>
  </p:timing>
  <p:txStyles>
    <p:titleStyle>
      <a:lvl1pPr algn="ctr" rtl="0" eaLnBrk="1" fontAlgn="base" hangingPunct="1">
        <a:spcBef>
          <a:spcPct val="0"/>
        </a:spcBef>
        <a:spcAft>
          <a:spcPct val="0"/>
        </a:spcAft>
        <a:defRPr sz="2800" b="1">
          <a:solidFill>
            <a:schemeClr val="bg1"/>
          </a:solidFill>
          <a:latin typeface="Century Gothic" pitchFamily="34" charset="0"/>
          <a:ea typeface="+mj-ea"/>
          <a:cs typeface="+mj-cs"/>
        </a:defRPr>
      </a:lvl1pPr>
      <a:lvl2pPr algn="ctr" rtl="0" eaLnBrk="1" fontAlgn="base" hangingPunct="1">
        <a:spcBef>
          <a:spcPct val="0"/>
        </a:spcBef>
        <a:spcAft>
          <a:spcPct val="0"/>
        </a:spcAft>
        <a:defRPr sz="3200">
          <a:solidFill>
            <a:schemeClr val="bg1"/>
          </a:solidFill>
          <a:latin typeface="Century Gothic" pitchFamily="34" charset="0"/>
        </a:defRPr>
      </a:lvl2pPr>
      <a:lvl3pPr algn="ctr" rtl="0" eaLnBrk="1" fontAlgn="base" hangingPunct="1">
        <a:spcBef>
          <a:spcPct val="0"/>
        </a:spcBef>
        <a:spcAft>
          <a:spcPct val="0"/>
        </a:spcAft>
        <a:defRPr sz="3200">
          <a:solidFill>
            <a:schemeClr val="bg1"/>
          </a:solidFill>
          <a:latin typeface="Century Gothic" pitchFamily="34" charset="0"/>
        </a:defRPr>
      </a:lvl3pPr>
      <a:lvl4pPr algn="ctr" rtl="0" eaLnBrk="1" fontAlgn="base" hangingPunct="1">
        <a:spcBef>
          <a:spcPct val="0"/>
        </a:spcBef>
        <a:spcAft>
          <a:spcPct val="0"/>
        </a:spcAft>
        <a:defRPr sz="3200">
          <a:solidFill>
            <a:schemeClr val="bg1"/>
          </a:solidFill>
          <a:latin typeface="Century Gothic" pitchFamily="34" charset="0"/>
        </a:defRPr>
      </a:lvl4pPr>
      <a:lvl5pPr algn="ctr" rtl="0" eaLnBrk="1" fontAlgn="base" hangingPunct="1">
        <a:spcBef>
          <a:spcPct val="0"/>
        </a:spcBef>
        <a:spcAft>
          <a:spcPct val="0"/>
        </a:spcAft>
        <a:defRPr sz="3200">
          <a:solidFill>
            <a:schemeClr val="bg1"/>
          </a:solidFill>
          <a:latin typeface="Century Gothic" pitchFamily="34"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200">
          <a:solidFill>
            <a:schemeClr val="tx1"/>
          </a:solidFill>
          <a:latin typeface="Century Gothic" pitchFamily="34" charset="0"/>
          <a:ea typeface="+mn-ea"/>
          <a:cs typeface="+mn-cs"/>
        </a:defRPr>
      </a:lvl1pPr>
      <a:lvl2pPr marL="742950" indent="-285750" algn="l" rtl="0" eaLnBrk="1" fontAlgn="base" hangingPunct="1">
        <a:spcBef>
          <a:spcPct val="20000"/>
        </a:spcBef>
        <a:spcAft>
          <a:spcPct val="0"/>
        </a:spcAft>
        <a:buChar char="–"/>
        <a:defRPr sz="2200">
          <a:solidFill>
            <a:schemeClr val="tx1"/>
          </a:solidFill>
          <a:latin typeface="Century Gothic" pitchFamily="34" charset="0"/>
        </a:defRPr>
      </a:lvl2pPr>
      <a:lvl3pPr marL="1143000" indent="-228600" algn="l" rtl="0" eaLnBrk="1" fontAlgn="base" hangingPunct="1">
        <a:spcBef>
          <a:spcPct val="20000"/>
        </a:spcBef>
        <a:spcAft>
          <a:spcPct val="0"/>
        </a:spcAft>
        <a:buChar char="•"/>
        <a:defRPr sz="2200">
          <a:solidFill>
            <a:schemeClr val="tx1"/>
          </a:solidFill>
          <a:latin typeface="Century Gothic" pitchFamily="34" charset="0"/>
        </a:defRPr>
      </a:lvl3pPr>
      <a:lvl4pPr marL="1600200" indent="-228600" algn="l" rtl="0" eaLnBrk="1" fontAlgn="base" hangingPunct="1">
        <a:spcBef>
          <a:spcPct val="20000"/>
        </a:spcBef>
        <a:spcAft>
          <a:spcPct val="0"/>
        </a:spcAft>
        <a:buChar char="–"/>
        <a:defRPr sz="2200">
          <a:solidFill>
            <a:schemeClr val="tx1"/>
          </a:solidFill>
          <a:latin typeface="Century Gothic" pitchFamily="34" charset="0"/>
        </a:defRPr>
      </a:lvl4pPr>
      <a:lvl5pPr marL="2057400" indent="-228600" algn="l" rtl="0" eaLnBrk="1" fontAlgn="base" hangingPunct="1">
        <a:spcBef>
          <a:spcPct val="20000"/>
        </a:spcBef>
        <a:spcAft>
          <a:spcPct val="0"/>
        </a:spcAft>
        <a:buChar char="»"/>
        <a:defRPr sz="2200">
          <a:solidFill>
            <a:schemeClr val="tx1"/>
          </a:solidFill>
          <a:latin typeface="Century Gothic"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D2ED776-87BC-4949-BAFF-9C4DA285A7F3}" type="datetimeFigureOut">
              <a:rPr lang="en-IN" smtClean="0"/>
              <a:pPr/>
              <a:t>23-03-2014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r" eaLnBrk="1" latinLnBrk="0" hangingPunct="1"/>
            <a:endParaRPr kumimoji="0" lang="en-US" sz="1000" dirty="0">
              <a:solidFill>
                <a:schemeClr val="tx1"/>
              </a:solidFill>
            </a:endParaRP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D5BBC35B-A44B-4119-B8DA-DE9E3DFADA20}" type="slidenum">
              <a:rPr kumimoji="0" lang="en-US" smtClean="0"/>
              <a:pPr/>
              <a:t>‹#›</a:t>
            </a:fld>
            <a:endParaRPr kumimoji="0" lang="en-US" sz="1000" b="0">
              <a:solidFill>
                <a:schemeClr val="tx1"/>
              </a:solidFill>
            </a:endParaRP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inaltemp1.jpg"/>
          <p:cNvPicPr>
            <a:picLocks noChangeAspect="1"/>
          </p:cNvPicPr>
          <p:nvPr/>
        </p:nvPicPr>
        <p:blipFill rotWithShape="1">
          <a:blip r:embed="rId2" cstate="print"/>
          <a:srcRect t="11061"/>
          <a:stretch/>
        </p:blipFill>
        <p:spPr>
          <a:xfrm>
            <a:off x="0" y="762000"/>
            <a:ext cx="9144000" cy="6091534"/>
          </a:xfrm>
          <a:prstGeom prst="rect">
            <a:avLst/>
          </a:prstGeom>
        </p:spPr>
      </p:pic>
      <p:sp>
        <p:nvSpPr>
          <p:cNvPr id="10" name="Title 1"/>
          <p:cNvSpPr txBox="1">
            <a:spLocks/>
          </p:cNvSpPr>
          <p:nvPr/>
        </p:nvSpPr>
        <p:spPr>
          <a:xfrm>
            <a:off x="838200" y="3048000"/>
            <a:ext cx="7696200" cy="762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3600" kern="1200">
                <a:solidFill>
                  <a:schemeClr val="tx1"/>
                </a:solidFill>
                <a:latin typeface="+mj-lt"/>
                <a:ea typeface="+mj-ea"/>
                <a:cs typeface="+mj-cs"/>
              </a:defRPr>
            </a:lvl1pPr>
          </a:lstStyle>
          <a:p>
            <a:pPr algn="l"/>
            <a:endParaRPr lang="en-US" sz="1800" b="1" dirty="0" smtClean="0">
              <a:solidFill>
                <a:prstClr val="white"/>
              </a:solidFill>
            </a:endParaRPr>
          </a:p>
        </p:txBody>
      </p:sp>
      <p:sp>
        <p:nvSpPr>
          <p:cNvPr id="2" name="Slide Number Placeholder 1"/>
          <p:cNvSpPr>
            <a:spLocks noGrp="1"/>
          </p:cNvSpPr>
          <p:nvPr>
            <p:ph type="sldNum" sz="quarter" idx="12"/>
          </p:nvPr>
        </p:nvSpPr>
        <p:spPr/>
        <p:txBody>
          <a:bodyPr/>
          <a:lstStyle/>
          <a:p>
            <a:fld id="{955FA863-C6CF-4393-9269-B4A1576B5CEE}" type="slidenum">
              <a:rPr lang="en-US" smtClean="0">
                <a:solidFill>
                  <a:srgbClr val="007CC3">
                    <a:tint val="75000"/>
                  </a:srgbClr>
                </a:solidFill>
              </a:rPr>
              <a:pPr/>
              <a:t>1</a:t>
            </a:fld>
            <a:endParaRPr lang="en-US">
              <a:solidFill>
                <a:srgbClr val="007CC3">
                  <a:tint val="75000"/>
                </a:srgbClr>
              </a:solidFill>
            </a:endParaRPr>
          </a:p>
        </p:txBody>
      </p:sp>
    </p:spTree>
    <p:extLst>
      <p:ext uri="{BB962C8B-B14F-4D97-AF65-F5344CB8AC3E}">
        <p14:creationId xmlns:p14="http://schemas.microsoft.com/office/powerpoint/2010/main" xmlns="" val="2948359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 supports different types of control statements. They are broadly classified into three categories.</a:t>
            </a:r>
          </a:p>
          <a:p>
            <a:pPr lvl="1"/>
            <a:r>
              <a:rPr lang="en-US" dirty="0" smtClean="0"/>
              <a:t>Selection or conditional statements;</a:t>
            </a:r>
          </a:p>
          <a:p>
            <a:pPr lvl="1"/>
            <a:r>
              <a:rPr lang="en-US" dirty="0" smtClean="0"/>
              <a:t>Iterative or looping statements</a:t>
            </a:r>
          </a:p>
          <a:p>
            <a:pPr lvl="1"/>
            <a:r>
              <a:rPr lang="en-US" dirty="0" smtClean="0"/>
              <a:t>Breaking statements.</a:t>
            </a:r>
            <a:endParaRPr lang="en-US" dirty="0"/>
          </a:p>
        </p:txBody>
      </p:sp>
      <p:sp>
        <p:nvSpPr>
          <p:cNvPr id="2" name="Title 1"/>
          <p:cNvSpPr>
            <a:spLocks noGrp="1"/>
          </p:cNvSpPr>
          <p:nvPr>
            <p:ph type="title"/>
          </p:nvPr>
        </p:nvSpPr>
        <p:spPr/>
        <p:txBody>
          <a:bodyPr>
            <a:normAutofit/>
          </a:bodyPr>
          <a:lstStyle/>
          <a:p>
            <a:r>
              <a:rPr lang="en-US" dirty="0" smtClean="0"/>
              <a:t>Control Statement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In this type of statements the execution of the body depends on the test condition. If the condition evaluates to true then one set of statements is executed otherwise another set of instructions is executed.</a:t>
            </a:r>
          </a:p>
          <a:p>
            <a:r>
              <a:rPr lang="en-US" dirty="0" smtClean="0"/>
              <a:t>Example :</a:t>
            </a:r>
          </a:p>
          <a:p>
            <a:pPr>
              <a:buNone/>
            </a:pPr>
            <a:r>
              <a:rPr lang="en-US" dirty="0" smtClean="0"/>
              <a:t>	if(age&gt;=18)</a:t>
            </a:r>
          </a:p>
          <a:p>
            <a:pPr>
              <a:buNone/>
            </a:pPr>
            <a:r>
              <a:rPr lang="en-US" dirty="0" smtClean="0"/>
              <a:t>		cout&lt;&lt;“You are major”;</a:t>
            </a:r>
          </a:p>
          <a:p>
            <a:pPr>
              <a:buNone/>
            </a:pPr>
            <a:r>
              <a:rPr lang="en-US" dirty="0" smtClean="0"/>
              <a:t>	else</a:t>
            </a:r>
          </a:p>
          <a:p>
            <a:pPr>
              <a:buNone/>
            </a:pPr>
            <a:r>
              <a:rPr lang="en-US" dirty="0" smtClean="0"/>
              <a:t>		cout&lt;&lt;“You are minor”;</a:t>
            </a:r>
            <a:endParaRPr lang="en-US" dirty="0"/>
          </a:p>
        </p:txBody>
      </p:sp>
      <p:sp>
        <p:nvSpPr>
          <p:cNvPr id="2" name="Title 1"/>
          <p:cNvSpPr>
            <a:spLocks noGrp="1"/>
          </p:cNvSpPr>
          <p:nvPr>
            <p:ph type="title"/>
          </p:nvPr>
        </p:nvSpPr>
        <p:spPr/>
        <p:txBody>
          <a:bodyPr>
            <a:normAutofit fontScale="90000"/>
          </a:bodyPr>
          <a:lstStyle/>
          <a:p>
            <a:r>
              <a:rPr lang="en-US" dirty="0" smtClean="0"/>
              <a:t>Selection or Conditional Statements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Example 1:</a:t>
            </a:r>
          </a:p>
          <a:p>
            <a:pPr>
              <a:buNone/>
            </a:pPr>
            <a:r>
              <a:rPr lang="en-US" dirty="0" smtClean="0"/>
              <a:t>	</a:t>
            </a:r>
          </a:p>
          <a:p>
            <a:pPr>
              <a:buNone/>
            </a:pPr>
            <a:r>
              <a:rPr lang="en-US" dirty="0" smtClean="0"/>
              <a:t>	</a:t>
            </a:r>
            <a:r>
              <a:rPr lang="en-US" sz="2400" dirty="0" smtClean="0"/>
              <a:t>if(age&lt;18)</a:t>
            </a:r>
            <a:endParaRPr lang="en-US" dirty="0" smtClean="0"/>
          </a:p>
          <a:p>
            <a:pPr>
              <a:buNone/>
            </a:pPr>
            <a:r>
              <a:rPr lang="en-US" dirty="0" smtClean="0"/>
              <a:t>	</a:t>
            </a:r>
            <a:r>
              <a:rPr lang="en-US" sz="2400" dirty="0" smtClean="0"/>
              <a:t>cout&lt;&lt;“You are minor, Not allowed to cast your vote!”;</a:t>
            </a:r>
          </a:p>
          <a:p>
            <a:pPr>
              <a:buNone/>
            </a:pPr>
            <a:r>
              <a:rPr lang="en-US" sz="2400" dirty="0" smtClean="0"/>
              <a:t>	</a:t>
            </a:r>
            <a:r>
              <a:rPr lang="en-US" dirty="0" smtClean="0"/>
              <a:t>	</a:t>
            </a:r>
            <a:endParaRPr lang="en-US" dirty="0"/>
          </a:p>
        </p:txBody>
      </p:sp>
      <p:sp>
        <p:nvSpPr>
          <p:cNvPr id="2" name="Title 1"/>
          <p:cNvSpPr>
            <a:spLocks noGrp="1"/>
          </p:cNvSpPr>
          <p:nvPr>
            <p:ph type="title"/>
          </p:nvPr>
        </p:nvSpPr>
        <p:spPr/>
        <p:txBody>
          <a:bodyPr/>
          <a:lstStyle/>
          <a:p>
            <a:r>
              <a:rPr lang="en-US" dirty="0" smtClean="0"/>
              <a:t>if</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a:buNone/>
            </a:pPr>
            <a:r>
              <a:rPr lang="en-US" dirty="0" smtClean="0"/>
              <a:t>Example 2:</a:t>
            </a:r>
          </a:p>
          <a:p>
            <a:pPr>
              <a:buNone/>
            </a:pPr>
            <a:r>
              <a:rPr lang="en-US" dirty="0" smtClean="0"/>
              <a:t>	</a:t>
            </a:r>
          </a:p>
          <a:p>
            <a:pPr>
              <a:buNone/>
            </a:pPr>
            <a:r>
              <a:rPr lang="en-US" dirty="0" smtClean="0"/>
              <a:t>If(age&gt;=18)</a:t>
            </a:r>
          </a:p>
          <a:p>
            <a:pPr>
              <a:buNone/>
            </a:pPr>
            <a:r>
              <a:rPr lang="en-US" dirty="0" smtClean="0"/>
              <a:t>{</a:t>
            </a:r>
          </a:p>
          <a:p>
            <a:pPr>
              <a:buNone/>
            </a:pPr>
            <a:r>
              <a:rPr lang="en-US" dirty="0" smtClean="0"/>
              <a:t>	cout&lt;&lt;“Enter your name :”;</a:t>
            </a:r>
          </a:p>
          <a:p>
            <a:pPr>
              <a:buNone/>
            </a:pPr>
            <a:r>
              <a:rPr lang="en-US" dirty="0" smtClean="0"/>
              <a:t>	</a:t>
            </a:r>
            <a:r>
              <a:rPr lang="en-US" dirty="0" err="1" smtClean="0"/>
              <a:t>cin</a:t>
            </a:r>
            <a:r>
              <a:rPr lang="en-US" dirty="0" smtClean="0"/>
              <a:t>&gt;&gt;</a:t>
            </a:r>
            <a:r>
              <a:rPr lang="en-US" dirty="0" err="1" smtClean="0"/>
              <a:t>myname</a:t>
            </a:r>
            <a:r>
              <a:rPr lang="en-US" dirty="0" smtClean="0"/>
              <a:t>;</a:t>
            </a:r>
          </a:p>
          <a:p>
            <a:pPr>
              <a:buNone/>
            </a:pPr>
            <a:r>
              <a:rPr lang="en-US" dirty="0" smtClean="0"/>
              <a:t>}</a:t>
            </a:r>
          </a:p>
          <a:p>
            <a:pPr>
              <a:buNone/>
            </a:pPr>
            <a:r>
              <a:rPr lang="en-US" dirty="0" smtClean="0"/>
              <a:t>else</a:t>
            </a:r>
          </a:p>
          <a:p>
            <a:pPr>
              <a:buNone/>
            </a:pPr>
            <a:r>
              <a:rPr lang="en-US" dirty="0" smtClean="0"/>
              <a:t>{</a:t>
            </a:r>
          </a:p>
          <a:p>
            <a:pPr>
              <a:buNone/>
            </a:pPr>
            <a:r>
              <a:rPr lang="en-US" dirty="0" smtClean="0"/>
              <a:t>	cout&lt;&lt;“You are under-aged, Cannot be allowed in this workshop”;</a:t>
            </a:r>
          </a:p>
          <a:p>
            <a:pPr>
              <a:buNone/>
            </a:pPr>
            <a:endParaRPr lang="en-US" dirty="0" smtClean="0"/>
          </a:p>
          <a:p>
            <a:pPr>
              <a:buNone/>
            </a:pPr>
            <a:r>
              <a:rPr lang="en-US" dirty="0" smtClean="0"/>
              <a:t>}</a:t>
            </a:r>
            <a:endParaRPr lang="en-US" dirty="0"/>
          </a:p>
        </p:txBody>
      </p:sp>
      <p:sp>
        <p:nvSpPr>
          <p:cNvPr id="2" name="Title 1"/>
          <p:cNvSpPr>
            <a:spLocks noGrp="1"/>
          </p:cNvSpPr>
          <p:nvPr>
            <p:ph type="title"/>
          </p:nvPr>
        </p:nvSpPr>
        <p:spPr/>
        <p:txBody>
          <a:bodyPr/>
          <a:lstStyle/>
          <a:p>
            <a:r>
              <a:rPr lang="en-US" dirty="0" smtClean="0"/>
              <a:t>if -- else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en-US" dirty="0" err="1" smtClean="0"/>
              <a:t>int</a:t>
            </a:r>
            <a:r>
              <a:rPr lang="en-US" dirty="0" smtClean="0"/>
              <a:t> marks;</a:t>
            </a:r>
          </a:p>
          <a:p>
            <a:pPr>
              <a:buNone/>
            </a:pPr>
            <a:r>
              <a:rPr lang="en-US" dirty="0" smtClean="0"/>
              <a:t>cout&lt;&lt;“Enter marks :”;</a:t>
            </a:r>
          </a:p>
          <a:p>
            <a:pPr>
              <a:buNone/>
            </a:pPr>
            <a:r>
              <a:rPr lang="en-US" dirty="0" err="1" smtClean="0"/>
              <a:t>cin</a:t>
            </a:r>
            <a:r>
              <a:rPr lang="en-US" dirty="0" smtClean="0"/>
              <a:t>&gt;&gt;marks;</a:t>
            </a:r>
          </a:p>
          <a:p>
            <a:pPr>
              <a:buNone/>
            </a:pPr>
            <a:endParaRPr lang="en-US" dirty="0" smtClean="0"/>
          </a:p>
          <a:p>
            <a:pPr>
              <a:buNone/>
            </a:pPr>
            <a:r>
              <a:rPr lang="en-US" dirty="0" smtClean="0"/>
              <a:t>if(marks&lt;35)</a:t>
            </a:r>
          </a:p>
          <a:p>
            <a:pPr>
              <a:buNone/>
            </a:pPr>
            <a:r>
              <a:rPr lang="en-US" dirty="0" smtClean="0"/>
              <a:t>	cout&lt;&lt;“FAIL”;</a:t>
            </a:r>
          </a:p>
          <a:p>
            <a:pPr>
              <a:buNone/>
            </a:pPr>
            <a:r>
              <a:rPr lang="en-US" dirty="0" smtClean="0"/>
              <a:t>else if(marks&gt;=35 &amp;&amp; marks &lt;45)</a:t>
            </a:r>
          </a:p>
          <a:p>
            <a:pPr>
              <a:buNone/>
            </a:pPr>
            <a:r>
              <a:rPr lang="en-US" dirty="0" smtClean="0"/>
              <a:t>	cout&lt;&lt;“PASS”;</a:t>
            </a:r>
          </a:p>
          <a:p>
            <a:pPr>
              <a:buNone/>
            </a:pPr>
            <a:r>
              <a:rPr lang="en-US" dirty="0" smtClean="0"/>
              <a:t>else if(marks&gt;=45 &amp;&amp; marks&lt;60)</a:t>
            </a:r>
          </a:p>
          <a:p>
            <a:pPr>
              <a:buNone/>
            </a:pPr>
            <a:r>
              <a:rPr lang="en-US" dirty="0" smtClean="0"/>
              <a:t>	cout&lt;&lt;“SECOND CLASS”;</a:t>
            </a:r>
          </a:p>
          <a:p>
            <a:pPr>
              <a:buNone/>
            </a:pPr>
            <a:r>
              <a:rPr lang="en-US" dirty="0" smtClean="0"/>
              <a:t>else if(marks&gt;=60 &amp;&amp; marks&lt;75)</a:t>
            </a:r>
          </a:p>
          <a:p>
            <a:pPr>
              <a:buNone/>
            </a:pPr>
            <a:r>
              <a:rPr lang="en-US" dirty="0" smtClean="0"/>
              <a:t>      cout&lt;&lt;“FIRST CLASS”;</a:t>
            </a:r>
          </a:p>
          <a:p>
            <a:pPr>
              <a:buNone/>
            </a:pPr>
            <a:r>
              <a:rPr lang="en-US" dirty="0" smtClean="0"/>
              <a:t>else</a:t>
            </a:r>
          </a:p>
          <a:p>
            <a:pPr>
              <a:buNone/>
            </a:pPr>
            <a:r>
              <a:rPr lang="en-US" dirty="0" smtClean="0"/>
              <a:t>     cout&lt;&lt;“DESTINCTION”;</a:t>
            </a:r>
            <a:endParaRPr lang="en-US" dirty="0"/>
          </a:p>
        </p:txBody>
      </p:sp>
      <p:sp>
        <p:nvSpPr>
          <p:cNvPr id="2" name="Title 1"/>
          <p:cNvSpPr>
            <a:spLocks noGrp="1"/>
          </p:cNvSpPr>
          <p:nvPr>
            <p:ph type="title"/>
          </p:nvPr>
        </p:nvSpPr>
        <p:spPr/>
        <p:txBody>
          <a:bodyPr/>
          <a:lstStyle/>
          <a:p>
            <a:r>
              <a:rPr lang="en-US" dirty="0" smtClean="0"/>
              <a:t>nested --- if</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err="1" smtClean="0"/>
              <a:t>int</a:t>
            </a:r>
            <a:r>
              <a:rPr lang="en-US" dirty="0" smtClean="0"/>
              <a:t> operation;</a:t>
            </a:r>
          </a:p>
          <a:p>
            <a:pPr>
              <a:buNone/>
            </a:pPr>
            <a:r>
              <a:rPr lang="en-US" dirty="0" smtClean="0"/>
              <a:t>cout&lt;&lt;“Enter A Number :”;</a:t>
            </a:r>
          </a:p>
          <a:p>
            <a:pPr>
              <a:buNone/>
            </a:pPr>
            <a:r>
              <a:rPr lang="en-US" dirty="0" err="1" smtClean="0"/>
              <a:t>int</a:t>
            </a:r>
            <a:r>
              <a:rPr lang="en-US" dirty="0" smtClean="0"/>
              <a:t> x=10; </a:t>
            </a:r>
            <a:r>
              <a:rPr lang="en-US" dirty="0" err="1" smtClean="0"/>
              <a:t>int</a:t>
            </a:r>
            <a:r>
              <a:rPr lang="en-US" dirty="0" smtClean="0"/>
              <a:t> y=5;</a:t>
            </a:r>
          </a:p>
          <a:p>
            <a:pPr>
              <a:buNone/>
            </a:pPr>
            <a:r>
              <a:rPr lang="en-US" dirty="0" err="1" smtClean="0"/>
              <a:t>cin</a:t>
            </a:r>
            <a:r>
              <a:rPr lang="en-US" dirty="0" smtClean="0"/>
              <a:t>&gt;&gt;operation;</a:t>
            </a:r>
          </a:p>
          <a:p>
            <a:pPr>
              <a:buNone/>
            </a:pPr>
            <a:r>
              <a:rPr lang="en-US" dirty="0" smtClean="0"/>
              <a:t>switch(operation)</a:t>
            </a:r>
          </a:p>
          <a:p>
            <a:pPr>
              <a:buNone/>
            </a:pPr>
            <a:r>
              <a:rPr lang="en-US" dirty="0" smtClean="0"/>
              <a:t>{</a:t>
            </a:r>
          </a:p>
          <a:p>
            <a:pPr>
              <a:buNone/>
            </a:pPr>
            <a:r>
              <a:rPr lang="en-US" dirty="0" smtClean="0"/>
              <a:t>	case  1: cout&lt;&lt;“Addition           :”&lt;&lt;</a:t>
            </a:r>
            <a:r>
              <a:rPr lang="en-US" dirty="0" err="1" smtClean="0"/>
              <a:t>x+y</a:t>
            </a:r>
            <a:r>
              <a:rPr lang="en-US" dirty="0" smtClean="0"/>
              <a:t>; break;</a:t>
            </a:r>
          </a:p>
          <a:p>
            <a:pPr>
              <a:buNone/>
            </a:pPr>
            <a:r>
              <a:rPr lang="en-US" dirty="0" smtClean="0"/>
              <a:t>	case  2: cout&lt;&lt;“Subtraction     :”&lt;&lt;x-y; break;</a:t>
            </a:r>
          </a:p>
          <a:p>
            <a:pPr>
              <a:buNone/>
            </a:pPr>
            <a:r>
              <a:rPr lang="en-US" dirty="0" smtClean="0"/>
              <a:t>	case  3: cout&lt;&lt;“Multiplication :”&lt;&lt;x*y; break;</a:t>
            </a:r>
          </a:p>
          <a:p>
            <a:pPr>
              <a:buNone/>
            </a:pPr>
            <a:r>
              <a:rPr lang="en-US" dirty="0" smtClean="0"/>
              <a:t>	case  4: cout&lt;&lt;“Division            :”&lt;&lt;x/y; break;</a:t>
            </a:r>
          </a:p>
          <a:p>
            <a:pPr>
              <a:buNone/>
            </a:pPr>
            <a:r>
              <a:rPr lang="en-US" dirty="0" smtClean="0"/>
              <a:t>	default: cout&lt;&lt;“ERROR”;</a:t>
            </a:r>
          </a:p>
          <a:p>
            <a:pPr>
              <a:buNone/>
            </a:pPr>
            <a:r>
              <a:rPr lang="en-US" dirty="0" smtClean="0"/>
              <a:t>}</a:t>
            </a:r>
            <a:endParaRPr lang="en-US" dirty="0"/>
          </a:p>
        </p:txBody>
      </p:sp>
      <p:sp>
        <p:nvSpPr>
          <p:cNvPr id="2" name="Title 1"/>
          <p:cNvSpPr>
            <a:spLocks noGrp="1"/>
          </p:cNvSpPr>
          <p:nvPr>
            <p:ph type="title"/>
          </p:nvPr>
        </p:nvSpPr>
        <p:spPr/>
        <p:txBody>
          <a:bodyPr/>
          <a:lstStyle/>
          <a:p>
            <a:r>
              <a:rPr lang="en-US" dirty="0" smtClean="0"/>
              <a:t>switch -- case</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buNone/>
            </a:pPr>
            <a:r>
              <a:rPr lang="en-US" dirty="0" smtClean="0"/>
              <a:t>We use loops when we wish to repeat a set of statements for certain number of times. The number of iterations depends on the test condition. A set of statements are repeated again and again till the condition is true. As soon as the condition becomes false, the repetition stops.</a:t>
            </a:r>
            <a:endParaRPr lang="en-US" dirty="0"/>
          </a:p>
        </p:txBody>
      </p:sp>
      <p:sp>
        <p:nvSpPr>
          <p:cNvPr id="2" name="Title 1"/>
          <p:cNvSpPr>
            <a:spLocks noGrp="1"/>
          </p:cNvSpPr>
          <p:nvPr>
            <p:ph type="title"/>
          </p:nvPr>
        </p:nvSpPr>
        <p:spPr/>
        <p:txBody>
          <a:bodyPr/>
          <a:lstStyle/>
          <a:p>
            <a:r>
              <a:rPr lang="en-US" dirty="0" smtClean="0"/>
              <a:t>Loop</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for loop</a:t>
            </a:r>
          </a:p>
          <a:p>
            <a:r>
              <a:rPr lang="en-US" dirty="0" smtClean="0"/>
              <a:t>nested for</a:t>
            </a:r>
          </a:p>
          <a:p>
            <a:r>
              <a:rPr lang="en-US" dirty="0" smtClean="0"/>
              <a:t>while loop</a:t>
            </a:r>
          </a:p>
          <a:p>
            <a:r>
              <a:rPr lang="en-US" dirty="0" smtClean="0"/>
              <a:t>do ---- while loop</a:t>
            </a:r>
          </a:p>
          <a:p>
            <a:pPr>
              <a:buNone/>
            </a:pPr>
            <a:endParaRPr lang="en-US" dirty="0"/>
          </a:p>
        </p:txBody>
      </p:sp>
      <p:sp>
        <p:nvSpPr>
          <p:cNvPr id="2" name="Title 1"/>
          <p:cNvSpPr>
            <a:spLocks noGrp="1"/>
          </p:cNvSpPr>
          <p:nvPr>
            <p:ph type="title"/>
          </p:nvPr>
        </p:nvSpPr>
        <p:spPr/>
        <p:txBody>
          <a:bodyPr>
            <a:normAutofit/>
          </a:bodyPr>
          <a:lstStyle/>
          <a:p>
            <a:r>
              <a:rPr lang="en-US" dirty="0" smtClean="0"/>
              <a:t>We use following types of loops</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To print numbers between 1 to 100</a:t>
            </a:r>
          </a:p>
          <a:p>
            <a:pPr>
              <a:buNone/>
            </a:pPr>
            <a:endParaRPr lang="en-US" dirty="0" smtClean="0"/>
          </a:p>
          <a:p>
            <a:pPr>
              <a:buNone/>
            </a:pPr>
            <a:r>
              <a:rPr lang="en-US" dirty="0" smtClean="0"/>
              <a:t>	for(</a:t>
            </a:r>
            <a:r>
              <a:rPr lang="en-US" dirty="0" err="1" smtClean="0"/>
              <a:t>int</a:t>
            </a:r>
            <a:r>
              <a:rPr lang="en-US" dirty="0" smtClean="0"/>
              <a:t> n=1;n&lt;=100;n++)</a:t>
            </a:r>
          </a:p>
          <a:p>
            <a:pPr>
              <a:buNone/>
            </a:pPr>
            <a:r>
              <a:rPr lang="en-US" dirty="0" smtClean="0"/>
              <a:t>   			cout&lt;&lt;n&lt;&lt;</a:t>
            </a:r>
            <a:r>
              <a:rPr lang="en-US" dirty="0" err="1" smtClean="0"/>
              <a:t>endl</a:t>
            </a:r>
            <a:r>
              <a:rPr lang="en-US" dirty="0" smtClean="0"/>
              <a:t>;</a:t>
            </a:r>
            <a:endParaRPr lang="en-US" dirty="0"/>
          </a:p>
        </p:txBody>
      </p:sp>
      <p:sp>
        <p:nvSpPr>
          <p:cNvPr id="2" name="Title 1"/>
          <p:cNvSpPr>
            <a:spLocks noGrp="1"/>
          </p:cNvSpPr>
          <p:nvPr>
            <p:ph type="title"/>
          </p:nvPr>
        </p:nvSpPr>
        <p:spPr/>
        <p:txBody>
          <a:bodyPr/>
          <a:lstStyle/>
          <a:p>
            <a:r>
              <a:rPr lang="en-US" dirty="0" smtClean="0"/>
              <a:t>for loop</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To print following output</a:t>
            </a:r>
          </a:p>
          <a:p>
            <a:pPr>
              <a:buNone/>
            </a:pPr>
            <a:r>
              <a:rPr lang="en-US" dirty="0" smtClean="0"/>
              <a:t>1</a:t>
            </a:r>
          </a:p>
          <a:p>
            <a:pPr>
              <a:buNone/>
            </a:pPr>
            <a:r>
              <a:rPr lang="en-US" dirty="0" smtClean="0"/>
              <a:t>12</a:t>
            </a:r>
          </a:p>
          <a:p>
            <a:pPr>
              <a:buNone/>
            </a:pPr>
            <a:r>
              <a:rPr lang="en-US" dirty="0" smtClean="0"/>
              <a:t>123</a:t>
            </a:r>
          </a:p>
          <a:p>
            <a:pPr>
              <a:buNone/>
            </a:pPr>
            <a:r>
              <a:rPr lang="en-US" dirty="0" smtClean="0"/>
              <a:t>1234</a:t>
            </a:r>
          </a:p>
          <a:p>
            <a:pPr>
              <a:buNone/>
            </a:pPr>
            <a:r>
              <a:rPr lang="en-US" dirty="0" smtClean="0"/>
              <a:t>12345</a:t>
            </a:r>
          </a:p>
          <a:p>
            <a:pPr>
              <a:buNone/>
            </a:pPr>
            <a:r>
              <a:rPr lang="en-US" dirty="0" smtClean="0"/>
              <a:t>		</a:t>
            </a:r>
          </a:p>
          <a:p>
            <a:pPr>
              <a:buNone/>
            </a:pPr>
            <a:r>
              <a:rPr lang="en-US" dirty="0" smtClean="0"/>
              <a:t>     </a:t>
            </a:r>
            <a:endParaRPr lang="en-US" dirty="0"/>
          </a:p>
        </p:txBody>
      </p:sp>
      <p:sp>
        <p:nvSpPr>
          <p:cNvPr id="2" name="Title 1"/>
          <p:cNvSpPr>
            <a:spLocks noGrp="1"/>
          </p:cNvSpPr>
          <p:nvPr>
            <p:ph type="title"/>
          </p:nvPr>
        </p:nvSpPr>
        <p:spPr/>
        <p:txBody>
          <a:bodyPr/>
          <a:lstStyle/>
          <a:p>
            <a:r>
              <a:rPr lang="en-US" dirty="0" smtClean="0"/>
              <a:t>nested – for - loop</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6477000"/>
          </a:xfrm>
        </p:spPr>
        <p:txBody>
          <a:bodyPr>
            <a:normAutofit/>
          </a:bodyPr>
          <a:lstStyle/>
          <a:p>
            <a:pPr lvl="2"/>
            <a:r>
              <a:rPr lang="en-US" sz="1400" dirty="0" smtClean="0"/>
              <a:t>Basics of C++</a:t>
            </a:r>
          </a:p>
          <a:p>
            <a:pPr lvl="2"/>
            <a:r>
              <a:rPr lang="en-US" sz="1400" dirty="0" smtClean="0"/>
              <a:t>Similarities in C and C++</a:t>
            </a:r>
          </a:p>
          <a:p>
            <a:pPr lvl="2"/>
            <a:r>
              <a:rPr lang="en-US" sz="1400" dirty="0" smtClean="0"/>
              <a:t>Differences between C and C++</a:t>
            </a:r>
          </a:p>
          <a:p>
            <a:pPr lvl="2"/>
            <a:r>
              <a:rPr lang="en-US" sz="1400" dirty="0" smtClean="0"/>
              <a:t>C++ character Set</a:t>
            </a:r>
          </a:p>
          <a:p>
            <a:pPr lvl="2"/>
            <a:r>
              <a:rPr lang="en-US" sz="1400" dirty="0" smtClean="0"/>
              <a:t>Identifier</a:t>
            </a:r>
          </a:p>
          <a:p>
            <a:pPr lvl="2"/>
            <a:r>
              <a:rPr lang="en-US" sz="1400" dirty="0" smtClean="0"/>
              <a:t>Keyboards</a:t>
            </a:r>
          </a:p>
          <a:p>
            <a:pPr lvl="2"/>
            <a:r>
              <a:rPr lang="en-US" sz="1400" dirty="0" smtClean="0"/>
              <a:t>Data Types</a:t>
            </a:r>
          </a:p>
          <a:p>
            <a:pPr lvl="2"/>
            <a:r>
              <a:rPr lang="en-US" sz="1400" dirty="0" smtClean="0"/>
              <a:t>Built-in Data Types</a:t>
            </a:r>
          </a:p>
          <a:p>
            <a:pPr lvl="2"/>
            <a:r>
              <a:rPr lang="en-US" sz="1400" dirty="0" smtClean="0"/>
              <a:t>Derived Data Types</a:t>
            </a:r>
          </a:p>
          <a:p>
            <a:pPr lvl="2"/>
            <a:r>
              <a:rPr lang="en-US" sz="1400" dirty="0" smtClean="0"/>
              <a:t>User-Defined Data Types</a:t>
            </a:r>
          </a:p>
          <a:p>
            <a:pPr lvl="2"/>
            <a:r>
              <a:rPr lang="en-US" sz="1400" dirty="0" smtClean="0"/>
              <a:t>Type Conversion</a:t>
            </a:r>
          </a:p>
          <a:p>
            <a:pPr lvl="2"/>
            <a:r>
              <a:rPr lang="en-US" sz="1400" dirty="0" smtClean="0"/>
              <a:t>Variables</a:t>
            </a:r>
          </a:p>
          <a:p>
            <a:pPr lvl="2"/>
            <a:r>
              <a:rPr lang="en-US" sz="1400" dirty="0" smtClean="0"/>
              <a:t>Literals or Constants</a:t>
            </a:r>
          </a:p>
          <a:p>
            <a:pPr lvl="2"/>
            <a:r>
              <a:rPr lang="en-US" sz="1400" dirty="0" smtClean="0"/>
              <a:t>Operators</a:t>
            </a:r>
          </a:p>
          <a:p>
            <a:pPr lvl="2"/>
            <a:r>
              <a:rPr lang="en-US" sz="1400" dirty="0" smtClean="0"/>
              <a:t>Arithmetic Operators</a:t>
            </a:r>
          </a:p>
          <a:p>
            <a:pPr lvl="2"/>
            <a:r>
              <a:rPr lang="en-US" sz="1400" dirty="0" smtClean="0"/>
              <a:t>Relational Operators</a:t>
            </a:r>
          </a:p>
          <a:p>
            <a:pPr lvl="2"/>
            <a:r>
              <a:rPr lang="en-US" sz="1400" dirty="0" smtClean="0"/>
              <a:t>Logical Operators</a:t>
            </a:r>
          </a:p>
          <a:p>
            <a:pPr lvl="2"/>
            <a:r>
              <a:rPr lang="en-US" sz="1400" dirty="0" smtClean="0"/>
              <a:t>Bitwise Operators</a:t>
            </a:r>
          </a:p>
          <a:p>
            <a:pPr lvl="2"/>
            <a:r>
              <a:rPr lang="en-US" sz="1400" dirty="0" smtClean="0"/>
              <a:t>Precedence of Operators</a:t>
            </a:r>
          </a:p>
          <a:p>
            <a:pPr lvl="2"/>
            <a:r>
              <a:rPr lang="en-US" sz="1400" dirty="0" smtClean="0"/>
              <a:t>Special Operators</a:t>
            </a:r>
          </a:p>
          <a:p>
            <a:pPr lvl="2"/>
            <a:r>
              <a:rPr lang="en-US" sz="1400" dirty="0" smtClean="0"/>
              <a:t>Escape Sequence</a:t>
            </a:r>
          </a:p>
          <a:p>
            <a:pPr lvl="2"/>
            <a:r>
              <a:rPr lang="en-US" sz="1400" dirty="0" smtClean="0"/>
              <a:t>Comments in 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0"/>
            <a:ext cx="7924800" cy="811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pPr>
              <a:buNone/>
            </a:pPr>
            <a:endParaRPr lang="en-US" dirty="0" smtClean="0"/>
          </a:p>
          <a:p>
            <a:pPr>
              <a:buNone/>
            </a:pPr>
            <a:r>
              <a:rPr lang="en-US" dirty="0" smtClean="0"/>
              <a:t>for(</a:t>
            </a:r>
            <a:r>
              <a:rPr lang="en-US" dirty="0" err="1" smtClean="0"/>
              <a:t>int</a:t>
            </a:r>
            <a:r>
              <a:rPr lang="en-US" dirty="0" smtClean="0"/>
              <a:t> </a:t>
            </a:r>
            <a:r>
              <a:rPr lang="en-US" dirty="0" err="1" smtClean="0"/>
              <a:t>i</a:t>
            </a:r>
            <a:r>
              <a:rPr lang="en-US" dirty="0" smtClean="0"/>
              <a:t>=1;i&lt;=5;i++)</a:t>
            </a:r>
          </a:p>
          <a:p>
            <a:pPr>
              <a:buNone/>
            </a:pPr>
            <a:r>
              <a:rPr lang="en-US" dirty="0" smtClean="0"/>
              <a:t>{</a:t>
            </a:r>
          </a:p>
          <a:p>
            <a:pPr>
              <a:buNone/>
            </a:pPr>
            <a:r>
              <a:rPr lang="en-US" dirty="0" smtClean="0"/>
              <a:t>	for(</a:t>
            </a:r>
            <a:r>
              <a:rPr lang="en-US" dirty="0" err="1" smtClean="0"/>
              <a:t>int</a:t>
            </a:r>
            <a:r>
              <a:rPr lang="en-US" dirty="0" smtClean="0"/>
              <a:t> j=1;j&lt;=</a:t>
            </a:r>
            <a:r>
              <a:rPr lang="en-US" dirty="0" err="1" smtClean="0"/>
              <a:t>I;j</a:t>
            </a:r>
            <a:r>
              <a:rPr lang="en-US" dirty="0" smtClean="0"/>
              <a:t>++)</a:t>
            </a:r>
          </a:p>
          <a:p>
            <a:pPr>
              <a:buNone/>
            </a:pPr>
            <a:r>
              <a:rPr lang="en-US" dirty="0" smtClean="0"/>
              <a:t>	{</a:t>
            </a:r>
          </a:p>
          <a:p>
            <a:pPr>
              <a:buNone/>
            </a:pPr>
            <a:r>
              <a:rPr lang="en-US" dirty="0" smtClean="0"/>
              <a:t>		cout&lt;&lt;j;</a:t>
            </a:r>
          </a:p>
          <a:p>
            <a:pPr>
              <a:buNone/>
            </a:pPr>
            <a:r>
              <a:rPr lang="en-US" dirty="0" smtClean="0"/>
              <a:t>	}</a:t>
            </a:r>
          </a:p>
          <a:p>
            <a:pPr>
              <a:buNone/>
            </a:pPr>
            <a:r>
              <a:rPr lang="en-US" dirty="0" smtClean="0"/>
              <a:t>cout&lt;&lt;</a:t>
            </a:r>
            <a:r>
              <a:rPr lang="en-US" dirty="0" err="1" smtClean="0"/>
              <a:t>endl</a:t>
            </a:r>
            <a:r>
              <a:rPr lang="en-US" dirty="0" smtClean="0"/>
              <a:t>;</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smtClean="0"/>
              <a:t>In while loop the condition is checked at the entry level. If it is true then only the body of while loop is executed.</a:t>
            </a:r>
          </a:p>
          <a:p>
            <a:endParaRPr lang="en-US" dirty="0" smtClean="0"/>
          </a:p>
          <a:p>
            <a:r>
              <a:rPr lang="en-US" dirty="0" smtClean="0"/>
              <a:t>In do-while loop the body is executed before checking the condition. The condition is checked only after the body is executed. Therefore, the do-while loop  will execute at least once even if the condition is false, thereafter the loop won’t execute if the condition evaluates to false.</a:t>
            </a:r>
            <a:endParaRPr lang="en-US" dirty="0"/>
          </a:p>
        </p:txBody>
      </p:sp>
      <p:sp>
        <p:nvSpPr>
          <p:cNvPr id="2" name="Title 1"/>
          <p:cNvSpPr>
            <a:spLocks noGrp="1"/>
          </p:cNvSpPr>
          <p:nvPr>
            <p:ph type="title"/>
          </p:nvPr>
        </p:nvSpPr>
        <p:spPr/>
        <p:txBody>
          <a:bodyPr>
            <a:normAutofit fontScale="90000"/>
          </a:bodyPr>
          <a:lstStyle/>
          <a:p>
            <a:r>
              <a:rPr lang="en-US" dirty="0" smtClean="0"/>
              <a:t>Difference between while and do-while loop</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break statement is used to terminate the execution of the current looping block. </a:t>
            </a:r>
          </a:p>
          <a:p>
            <a:endParaRPr lang="en-US" dirty="0" smtClean="0"/>
          </a:p>
          <a:p>
            <a:r>
              <a:rPr lang="en-US" dirty="0" smtClean="0"/>
              <a:t>The execution is terminated and the execution of the statement immediately follows the loops.</a:t>
            </a:r>
            <a:endParaRPr lang="en-US" dirty="0"/>
          </a:p>
        </p:txBody>
      </p:sp>
      <p:sp>
        <p:nvSpPr>
          <p:cNvPr id="2" name="Title 1"/>
          <p:cNvSpPr>
            <a:spLocks noGrp="1"/>
          </p:cNvSpPr>
          <p:nvPr>
            <p:ph type="title"/>
          </p:nvPr>
        </p:nvSpPr>
        <p:spPr/>
        <p:txBody>
          <a:bodyPr/>
          <a:lstStyle/>
          <a:p>
            <a:r>
              <a:rPr lang="en-US" dirty="0" smtClean="0"/>
              <a:t>break  - statement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dirty="0" err="1" smtClean="0"/>
              <a:t>int</a:t>
            </a:r>
            <a:r>
              <a:rPr lang="en-US" dirty="0" smtClean="0"/>
              <a:t> sum=0;</a:t>
            </a:r>
          </a:p>
          <a:p>
            <a:pPr>
              <a:buNone/>
            </a:pPr>
            <a:r>
              <a:rPr lang="en-US" dirty="0" smtClean="0"/>
              <a:t>for(</a:t>
            </a:r>
            <a:r>
              <a:rPr lang="en-US" dirty="0" err="1" smtClean="0"/>
              <a:t>int</a:t>
            </a:r>
            <a:r>
              <a:rPr lang="en-US" dirty="0" smtClean="0"/>
              <a:t> </a:t>
            </a:r>
            <a:r>
              <a:rPr lang="en-US" dirty="0" err="1" smtClean="0"/>
              <a:t>i</a:t>
            </a:r>
            <a:r>
              <a:rPr lang="en-US" dirty="0" smtClean="0"/>
              <a:t>=1; </a:t>
            </a:r>
            <a:r>
              <a:rPr lang="en-US" dirty="0" err="1" smtClean="0"/>
              <a:t>i</a:t>
            </a:r>
            <a:r>
              <a:rPr lang="en-US" dirty="0" smtClean="0"/>
              <a:t>&lt;100;i++)</a:t>
            </a:r>
          </a:p>
          <a:p>
            <a:pPr>
              <a:buNone/>
            </a:pPr>
            <a:r>
              <a:rPr lang="en-US" dirty="0" smtClean="0"/>
              <a:t>{</a:t>
            </a:r>
          </a:p>
          <a:p>
            <a:pPr>
              <a:buNone/>
            </a:pPr>
            <a:r>
              <a:rPr lang="en-US" dirty="0" smtClean="0"/>
              <a:t>	sum=</a:t>
            </a:r>
            <a:r>
              <a:rPr lang="en-US" dirty="0" err="1" smtClean="0"/>
              <a:t>sum+I</a:t>
            </a:r>
            <a:r>
              <a:rPr lang="en-US" dirty="0" smtClean="0"/>
              <a:t>;</a:t>
            </a:r>
          </a:p>
          <a:p>
            <a:pPr>
              <a:buNone/>
            </a:pPr>
            <a:r>
              <a:rPr lang="en-US" dirty="0" smtClean="0"/>
              <a:t>	if(</a:t>
            </a:r>
            <a:r>
              <a:rPr lang="en-US" dirty="0" err="1" smtClean="0"/>
              <a:t>i</a:t>
            </a:r>
            <a:r>
              <a:rPr lang="en-US" dirty="0" smtClean="0"/>
              <a:t>&gt;=50) </a:t>
            </a:r>
          </a:p>
          <a:p>
            <a:pPr>
              <a:buNone/>
            </a:pPr>
            <a:r>
              <a:rPr lang="en-US" dirty="0" smtClean="0"/>
              <a:t>		break;</a:t>
            </a:r>
          </a:p>
          <a:p>
            <a:pPr>
              <a:buNone/>
            </a:pPr>
            <a:r>
              <a:rPr lang="en-US" dirty="0" smtClean="0"/>
              <a:t>}</a:t>
            </a:r>
          </a:p>
          <a:p>
            <a:pPr>
              <a:buNone/>
            </a:pPr>
            <a:r>
              <a:rPr lang="en-US" dirty="0" err="1" smtClean="0"/>
              <a:t>cout</a:t>
            </a:r>
            <a:r>
              <a:rPr lang="en-US" dirty="0" smtClean="0"/>
              <a:t>&lt;&lt;“Sum =“&lt;&lt;sum&lt;&lt;</a:t>
            </a:r>
            <a:r>
              <a:rPr lang="en-US" dirty="0" err="1" smtClean="0"/>
              <a:t>endl</a:t>
            </a:r>
            <a:r>
              <a:rPr lang="en-US" dirty="0" smtClean="0"/>
              <a:t>;</a:t>
            </a:r>
          </a:p>
          <a:p>
            <a:pPr>
              <a:buNone/>
            </a:pPr>
            <a:endParaRPr lang="en-US" dirty="0"/>
          </a:p>
        </p:txBody>
      </p:sp>
      <p:sp>
        <p:nvSpPr>
          <p:cNvPr id="2" name="Title 1"/>
          <p:cNvSpPr>
            <a:spLocks noGrp="1"/>
          </p:cNvSpPr>
          <p:nvPr>
            <p:ph type="title"/>
          </p:nvPr>
        </p:nvSpPr>
        <p:spPr/>
        <p:txBody>
          <a:bodyPr/>
          <a:lstStyle/>
          <a:p>
            <a:r>
              <a:rPr lang="en-US" dirty="0" smtClean="0"/>
              <a:t>break - example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 continue statement is used to execute the loop statements to predetermined number of iterations (till the condition is true) even if it finds the error after the continue statement. The continue statement does not update the looping variable. The continue statement is used for the reverse operation of the break statement.</a:t>
            </a:r>
            <a:endParaRPr lang="en-US" dirty="0"/>
          </a:p>
        </p:txBody>
      </p:sp>
      <p:sp>
        <p:nvSpPr>
          <p:cNvPr id="2" name="Title 1"/>
          <p:cNvSpPr>
            <a:spLocks noGrp="1"/>
          </p:cNvSpPr>
          <p:nvPr>
            <p:ph type="title"/>
          </p:nvPr>
        </p:nvSpPr>
        <p:spPr/>
        <p:txBody>
          <a:bodyPr/>
          <a:lstStyle/>
          <a:p>
            <a:r>
              <a:rPr lang="en-US" dirty="0" smtClean="0"/>
              <a:t>continue - statement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6324600"/>
          </a:xfrm>
        </p:spPr>
        <p:txBody>
          <a:bodyPr>
            <a:normAutofit/>
          </a:bodyPr>
          <a:lstStyle/>
          <a:p>
            <a:pPr>
              <a:buNone/>
            </a:pPr>
            <a:r>
              <a:rPr lang="en-US" sz="2000" dirty="0" err="1" smtClean="0"/>
              <a:t>int</a:t>
            </a:r>
            <a:r>
              <a:rPr lang="en-US" sz="2000" dirty="0" smtClean="0"/>
              <a:t> </a:t>
            </a:r>
            <a:r>
              <a:rPr lang="en-US" sz="2000" dirty="0" err="1" smtClean="0"/>
              <a:t>i,number</a:t>
            </a:r>
            <a:r>
              <a:rPr lang="en-US" sz="2000" dirty="0" smtClean="0"/>
              <a:t>;</a:t>
            </a:r>
          </a:p>
          <a:p>
            <a:pPr>
              <a:buNone/>
            </a:pPr>
            <a:r>
              <a:rPr lang="en-US" sz="2000" dirty="0" err="1" smtClean="0"/>
              <a:t>i</a:t>
            </a:r>
            <a:r>
              <a:rPr lang="en-US" sz="2000" dirty="0" smtClean="0"/>
              <a:t>=1;</a:t>
            </a:r>
          </a:p>
          <a:p>
            <a:pPr>
              <a:buNone/>
            </a:pPr>
            <a:r>
              <a:rPr lang="en-US" sz="2000" dirty="0" smtClean="0"/>
              <a:t>while(</a:t>
            </a:r>
            <a:r>
              <a:rPr lang="en-US" sz="2000" dirty="0" err="1" smtClean="0"/>
              <a:t>i</a:t>
            </a:r>
            <a:r>
              <a:rPr lang="en-US" sz="2000" dirty="0" smtClean="0"/>
              <a:t>&lt;5)</a:t>
            </a:r>
          </a:p>
          <a:p>
            <a:pPr>
              <a:buNone/>
            </a:pPr>
            <a:r>
              <a:rPr lang="en-US" sz="2000" dirty="0" smtClean="0"/>
              <a:t>{</a:t>
            </a:r>
          </a:p>
          <a:p>
            <a:pPr>
              <a:buNone/>
            </a:pPr>
            <a:r>
              <a:rPr lang="en-US" sz="2000" dirty="0" smtClean="0"/>
              <a:t>	</a:t>
            </a:r>
            <a:r>
              <a:rPr lang="en-US" sz="2000" dirty="0" err="1" smtClean="0"/>
              <a:t>cout</a:t>
            </a:r>
            <a:r>
              <a:rPr lang="en-US" sz="2000" dirty="0" smtClean="0"/>
              <a:t>&lt;&lt;“Enter the number :”;</a:t>
            </a:r>
          </a:p>
          <a:p>
            <a:pPr>
              <a:buNone/>
            </a:pPr>
            <a:r>
              <a:rPr lang="en-US" sz="2000" dirty="0" smtClean="0"/>
              <a:t>	</a:t>
            </a:r>
            <a:r>
              <a:rPr lang="en-US" sz="2000" dirty="0" err="1" smtClean="0"/>
              <a:t>cin</a:t>
            </a:r>
            <a:r>
              <a:rPr lang="en-US" sz="2000" dirty="0" smtClean="0"/>
              <a:t>&gt;&gt;number;</a:t>
            </a:r>
          </a:p>
          <a:p>
            <a:pPr>
              <a:buNone/>
            </a:pPr>
            <a:r>
              <a:rPr lang="en-US" sz="2000" dirty="0" smtClean="0"/>
              <a:t>	if(number&gt;=5)</a:t>
            </a:r>
          </a:p>
          <a:p>
            <a:pPr>
              <a:buNone/>
            </a:pPr>
            <a:r>
              <a:rPr lang="en-US" sz="2000" dirty="0" smtClean="0"/>
              <a:t>	{</a:t>
            </a:r>
          </a:p>
          <a:p>
            <a:pPr>
              <a:buNone/>
            </a:pPr>
            <a:r>
              <a:rPr lang="en-US" sz="2000" dirty="0" smtClean="0"/>
              <a:t>		</a:t>
            </a:r>
            <a:r>
              <a:rPr lang="en-US" sz="2000" dirty="0" err="1" smtClean="0"/>
              <a:t>cout</a:t>
            </a:r>
            <a:r>
              <a:rPr lang="en-US" sz="2000" dirty="0" smtClean="0"/>
              <a:t>&lt;&lt;“The number is greater than or equal to five”&lt;&lt;</a:t>
            </a:r>
            <a:r>
              <a:rPr lang="en-US" sz="2000" dirty="0" err="1" smtClean="0"/>
              <a:t>endl</a:t>
            </a:r>
            <a:r>
              <a:rPr lang="en-US" sz="2000" dirty="0" smtClean="0"/>
              <a:t>;</a:t>
            </a:r>
          </a:p>
          <a:p>
            <a:pPr>
              <a:buNone/>
            </a:pPr>
            <a:r>
              <a:rPr lang="en-US" sz="2000" dirty="0" smtClean="0"/>
              <a:t>		continue; </a:t>
            </a:r>
          </a:p>
          <a:p>
            <a:pPr>
              <a:buNone/>
            </a:pPr>
            <a:r>
              <a:rPr lang="en-US" sz="2000" dirty="0" smtClean="0"/>
              <a:t>	}</a:t>
            </a:r>
          </a:p>
          <a:p>
            <a:pPr>
              <a:buNone/>
            </a:pPr>
            <a:r>
              <a:rPr lang="en-US" sz="2000" dirty="0" smtClean="0"/>
              <a:t>	</a:t>
            </a:r>
            <a:r>
              <a:rPr lang="en-US" sz="2000" dirty="0" err="1" smtClean="0"/>
              <a:t>cout</a:t>
            </a:r>
            <a:r>
              <a:rPr lang="en-US" sz="2000" dirty="0" smtClean="0"/>
              <a:t>&lt;&lt;“The number is :”&lt;&lt;number&lt;&lt;</a:t>
            </a:r>
            <a:r>
              <a:rPr lang="en-US" sz="2000" dirty="0" err="1" smtClean="0"/>
              <a:t>endl</a:t>
            </a:r>
            <a:r>
              <a:rPr lang="en-US" sz="2000" dirty="0" smtClean="0"/>
              <a:t>;</a:t>
            </a:r>
          </a:p>
          <a:p>
            <a:pPr>
              <a:buNone/>
            </a:pPr>
            <a:r>
              <a:rPr lang="en-US" sz="2000" dirty="0" smtClean="0"/>
              <a:t>	</a:t>
            </a:r>
            <a:r>
              <a:rPr lang="en-US" sz="2000" dirty="0" err="1" smtClean="0"/>
              <a:t>i</a:t>
            </a:r>
            <a:r>
              <a:rPr lang="en-US" sz="2000" dirty="0" smtClean="0"/>
              <a:t>++;</a:t>
            </a:r>
          </a:p>
          <a:p>
            <a:pPr>
              <a:buNone/>
            </a:pPr>
            <a:r>
              <a:rPr lang="en-US" sz="2000" dirty="0" smtClean="0"/>
              <a:t>}</a:t>
            </a:r>
          </a:p>
          <a:p>
            <a:pPr>
              <a:buNone/>
            </a:pPr>
            <a:r>
              <a:rPr lang="en-US" sz="2000" dirty="0" err="1" smtClean="0"/>
              <a:t>getch</a:t>
            </a:r>
            <a:r>
              <a:rPr lang="en-US" sz="2000" dirty="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2286000"/>
            <a:ext cx="6934200" cy="3840163"/>
          </a:xfrm>
        </p:spPr>
        <p:txBody>
          <a:bodyPr/>
          <a:lstStyle/>
          <a:p>
            <a:pPr>
              <a:buNone/>
            </a:pPr>
            <a:r>
              <a:rPr lang="en-US" dirty="0" err="1" smtClean="0"/>
              <a:t>goto</a:t>
            </a:r>
            <a:r>
              <a:rPr lang="en-US" dirty="0" smtClean="0"/>
              <a:t> statement is used to transfer control to some other part of the program. It is used to alter the execution sequence of the program.</a:t>
            </a:r>
            <a:endParaRPr lang="en-US" dirty="0"/>
          </a:p>
        </p:txBody>
      </p:sp>
      <p:sp>
        <p:nvSpPr>
          <p:cNvPr id="2" name="Title 1"/>
          <p:cNvSpPr>
            <a:spLocks noGrp="1"/>
          </p:cNvSpPr>
          <p:nvPr>
            <p:ph type="title"/>
          </p:nvPr>
        </p:nvSpPr>
        <p:spPr/>
        <p:txBody>
          <a:bodyPr/>
          <a:lstStyle/>
          <a:p>
            <a:r>
              <a:rPr lang="en-US" dirty="0" err="1" smtClean="0"/>
              <a:t>goto</a:t>
            </a:r>
            <a:r>
              <a:rPr lang="en-US" dirty="0" smtClean="0"/>
              <a:t> - Statement</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exit()  - statement is used to terminate the execution of the program. This statement will take you out of the program. It is used when we want to stop the execution of the program depending on some condition.</a:t>
            </a:r>
            <a:endParaRPr lang="en-US" dirty="0"/>
          </a:p>
        </p:txBody>
      </p:sp>
      <p:sp>
        <p:nvSpPr>
          <p:cNvPr id="2" name="Title 1"/>
          <p:cNvSpPr>
            <a:spLocks noGrp="1"/>
          </p:cNvSpPr>
          <p:nvPr>
            <p:ph type="title"/>
          </p:nvPr>
        </p:nvSpPr>
        <p:spPr>
          <a:xfrm>
            <a:off x="0" y="0"/>
            <a:ext cx="8153400" cy="762000"/>
          </a:xfrm>
        </p:spPr>
        <p:txBody>
          <a:bodyPr/>
          <a:lstStyle/>
          <a:p>
            <a:r>
              <a:rPr lang="en-US" dirty="0" smtClean="0"/>
              <a:t>exit() - Statement</a:t>
            </a:r>
            <a:endParaRPr lang="en-US" dirty="0"/>
          </a:p>
        </p:txBody>
      </p:sp>
      <p:sp>
        <p:nvSpPr>
          <p:cNvPr id="5" name="TextBox 4"/>
          <p:cNvSpPr txBox="1"/>
          <p:nvPr/>
        </p:nvSpPr>
        <p:spPr>
          <a:xfrm>
            <a:off x="7848600" y="609600"/>
            <a:ext cx="184731" cy="369332"/>
          </a:xfrm>
          <a:prstGeom prst="rect">
            <a:avLst/>
          </a:prstGeom>
          <a:noFill/>
        </p:spPr>
        <p:txBody>
          <a:bodyPr wrap="none" rtlCol="0">
            <a:spAutoFit/>
          </a:bodyPr>
          <a:lstStyle/>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6248400"/>
          </a:xfrm>
        </p:spPr>
        <p:txBody>
          <a:bodyPr>
            <a:normAutofit/>
          </a:bodyPr>
          <a:lstStyle/>
          <a:p>
            <a:pPr lvl="2"/>
            <a:r>
              <a:rPr lang="en-US" sz="1600" dirty="0" smtClean="0"/>
              <a:t>Structure of C++ Program</a:t>
            </a:r>
          </a:p>
          <a:p>
            <a:pPr lvl="2"/>
            <a:r>
              <a:rPr lang="en-US" sz="1600" dirty="0" smtClean="0"/>
              <a:t>Statements in C++</a:t>
            </a:r>
          </a:p>
          <a:p>
            <a:pPr lvl="2"/>
            <a:r>
              <a:rPr lang="en-US" sz="1600" dirty="0" smtClean="0"/>
              <a:t>Assignment Statement</a:t>
            </a:r>
          </a:p>
          <a:p>
            <a:pPr lvl="2"/>
            <a:r>
              <a:rPr lang="en-US" sz="1600" dirty="0" smtClean="0"/>
              <a:t>Input Statement</a:t>
            </a:r>
          </a:p>
          <a:p>
            <a:pPr lvl="2"/>
            <a:r>
              <a:rPr lang="en-US" sz="1600" dirty="0" smtClean="0"/>
              <a:t>Output Statement</a:t>
            </a:r>
          </a:p>
          <a:p>
            <a:pPr lvl="2"/>
            <a:r>
              <a:rPr lang="en-US" sz="1600" dirty="0" smtClean="0"/>
              <a:t>Control Statement</a:t>
            </a:r>
          </a:p>
          <a:p>
            <a:pPr lvl="2"/>
            <a:r>
              <a:rPr lang="en-US" sz="1600" dirty="0" smtClean="0"/>
              <a:t>Central Statement</a:t>
            </a:r>
          </a:p>
          <a:p>
            <a:pPr lvl="2"/>
            <a:r>
              <a:rPr lang="en-US" sz="1600" dirty="0" smtClean="0"/>
              <a:t>Selection or Conditional Statement</a:t>
            </a:r>
          </a:p>
          <a:p>
            <a:pPr lvl="2"/>
            <a:r>
              <a:rPr lang="en-US" sz="1600" dirty="0" smtClean="0"/>
              <a:t>Iteration or Looping</a:t>
            </a:r>
          </a:p>
          <a:p>
            <a:pPr lvl="2"/>
            <a:r>
              <a:rPr lang="en-US" sz="1600" dirty="0" smtClean="0"/>
              <a:t>for Loop</a:t>
            </a:r>
          </a:p>
          <a:p>
            <a:pPr lvl="2"/>
            <a:r>
              <a:rPr lang="en-US" sz="1600" dirty="0" smtClean="0"/>
              <a:t>Nested for Loop</a:t>
            </a:r>
          </a:p>
          <a:p>
            <a:pPr lvl="2"/>
            <a:r>
              <a:rPr lang="en-US" sz="1600" dirty="0" smtClean="0"/>
              <a:t>while Loop</a:t>
            </a:r>
          </a:p>
          <a:p>
            <a:pPr lvl="2"/>
            <a:r>
              <a:rPr lang="en-US" sz="1600" dirty="0" smtClean="0"/>
              <a:t>do-while Loop</a:t>
            </a:r>
          </a:p>
          <a:p>
            <a:pPr lvl="2"/>
            <a:r>
              <a:rPr lang="en-US" sz="1600" dirty="0" smtClean="0"/>
              <a:t>Difference between while and do-while</a:t>
            </a:r>
          </a:p>
          <a:p>
            <a:pPr lvl="2"/>
            <a:r>
              <a:rPr lang="en-US" sz="1600" dirty="0" smtClean="0"/>
              <a:t>Criteria for selecting the loop</a:t>
            </a:r>
          </a:p>
          <a:p>
            <a:pPr lvl="2"/>
            <a:r>
              <a:rPr lang="en-US" sz="1600" dirty="0" smtClean="0"/>
              <a:t>Breaking-Control Statement</a:t>
            </a:r>
          </a:p>
          <a:p>
            <a:pPr lvl="2"/>
            <a:r>
              <a:rPr lang="en-US" sz="1600" dirty="0" smtClean="0"/>
              <a:t>break Statement</a:t>
            </a:r>
          </a:p>
          <a:p>
            <a:pPr lvl="2"/>
            <a:r>
              <a:rPr lang="en-US" sz="1600" dirty="0" smtClean="0"/>
              <a:t>continue Statement</a:t>
            </a:r>
          </a:p>
          <a:p>
            <a:pPr lvl="2"/>
            <a:r>
              <a:rPr lang="en-US" sz="1600" dirty="0" err="1" smtClean="0"/>
              <a:t>goto</a:t>
            </a:r>
            <a:r>
              <a:rPr lang="en-US" sz="1600" dirty="0" smtClean="0"/>
              <a:t> Statement</a:t>
            </a:r>
          </a:p>
          <a:p>
            <a:pPr lvl="2"/>
            <a:r>
              <a:rPr lang="en-US" sz="1600" dirty="0" smtClean="0"/>
              <a:t>exit Statement</a:t>
            </a:r>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1"/>
            <a:ext cx="7924800" cy="8112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Comments in C++</a:t>
            </a:r>
          </a:p>
          <a:p>
            <a:pPr lvl="1">
              <a:buNone/>
            </a:pPr>
            <a:r>
              <a:rPr lang="en-US" dirty="0" smtClean="0"/>
              <a:t>//  Single Line Comment</a:t>
            </a:r>
          </a:p>
          <a:p>
            <a:pPr lvl="1">
              <a:buNone/>
            </a:pPr>
            <a:endParaRPr lang="en-US" dirty="0" smtClean="0"/>
          </a:p>
          <a:p>
            <a:pPr lvl="1">
              <a:buNone/>
            </a:pPr>
            <a:endParaRPr lang="en-US" dirty="0" smtClean="0"/>
          </a:p>
          <a:p>
            <a:pPr lvl="1">
              <a:buNone/>
            </a:pPr>
            <a:r>
              <a:rPr lang="en-US" dirty="0" smtClean="0"/>
              <a:t>/*</a:t>
            </a:r>
          </a:p>
          <a:p>
            <a:pPr lvl="1">
              <a:buNone/>
            </a:pPr>
            <a:r>
              <a:rPr lang="en-US" dirty="0" smtClean="0"/>
              <a:t>*</a:t>
            </a:r>
          </a:p>
          <a:p>
            <a:pPr lvl="1">
              <a:buNone/>
            </a:pPr>
            <a:r>
              <a:rPr lang="en-US" dirty="0" smtClean="0"/>
              <a:t>*  Multi Line Comments</a:t>
            </a:r>
          </a:p>
          <a:p>
            <a:pPr lvl="1">
              <a:buNone/>
            </a:pPr>
            <a:r>
              <a:rPr lang="en-US" dirty="0" smtClean="0"/>
              <a:t>*</a:t>
            </a:r>
          </a:p>
          <a:p>
            <a:pPr lvl="1">
              <a:buNone/>
            </a:pPr>
            <a:r>
              <a:rPr lang="en-US" dirty="0" smtClean="0"/>
              <a:t>*/</a:t>
            </a:r>
            <a:endParaRPr lang="en-US" dirty="0"/>
          </a:p>
        </p:txBody>
      </p:sp>
      <p:sp>
        <p:nvSpPr>
          <p:cNvPr id="2" name="Title 1"/>
          <p:cNvSpPr>
            <a:spLocks noGrp="1"/>
          </p:cNvSpPr>
          <p:nvPr>
            <p:ph type="title"/>
          </p:nvPr>
        </p:nvSpPr>
        <p:spPr/>
        <p:txBody>
          <a:bodyPr/>
          <a:lstStyle/>
          <a:p>
            <a:r>
              <a:rPr lang="en-US" dirty="0" smtClean="0"/>
              <a:t>Basics of C++</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Preprocessor Directives</a:t>
            </a:r>
          </a:p>
          <a:p>
            <a:r>
              <a:rPr lang="en-US" dirty="0" smtClean="0"/>
              <a:t>Global Variables Declarations</a:t>
            </a:r>
          </a:p>
          <a:p>
            <a:r>
              <a:rPr lang="en-US" dirty="0" smtClean="0"/>
              <a:t>Global Constants Declarations</a:t>
            </a:r>
          </a:p>
          <a:p>
            <a:r>
              <a:rPr lang="en-US" dirty="0" smtClean="0"/>
              <a:t>void main()</a:t>
            </a:r>
          </a:p>
          <a:p>
            <a:pPr>
              <a:buNone/>
            </a:pPr>
            <a:r>
              <a:rPr lang="en-US" dirty="0" smtClean="0"/>
              <a:t>    {</a:t>
            </a:r>
          </a:p>
          <a:p>
            <a:pPr>
              <a:buNone/>
            </a:pPr>
            <a:r>
              <a:rPr lang="en-US" dirty="0" smtClean="0"/>
              <a:t>		local variables declarations</a:t>
            </a:r>
          </a:p>
          <a:p>
            <a:pPr>
              <a:buNone/>
            </a:pPr>
            <a:r>
              <a:rPr lang="en-US" dirty="0" smtClean="0"/>
              <a:t>		C++ statements	</a:t>
            </a:r>
          </a:p>
          <a:p>
            <a:pPr>
              <a:buNone/>
            </a:pPr>
            <a:r>
              <a:rPr lang="en-US" dirty="0" smtClean="0"/>
              <a:t>	   …</a:t>
            </a:r>
          </a:p>
          <a:p>
            <a:pPr>
              <a:buNone/>
            </a:pPr>
            <a:r>
              <a:rPr lang="en-US" dirty="0" smtClean="0"/>
              <a:t>	}</a:t>
            </a:r>
          </a:p>
          <a:p>
            <a:pPr>
              <a:buNone/>
            </a:pPr>
            <a:endParaRPr lang="en-US" dirty="0"/>
          </a:p>
        </p:txBody>
      </p:sp>
      <p:sp>
        <p:nvSpPr>
          <p:cNvPr id="2" name="Title 1"/>
          <p:cNvSpPr>
            <a:spLocks noGrp="1"/>
          </p:cNvSpPr>
          <p:nvPr>
            <p:ph type="title"/>
          </p:nvPr>
        </p:nvSpPr>
        <p:spPr/>
        <p:txBody>
          <a:bodyPr/>
          <a:lstStyle/>
          <a:p>
            <a:r>
              <a:rPr lang="en-US" dirty="0" smtClean="0"/>
              <a:t>Structure of C++ Program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Assignment Statements</a:t>
            </a:r>
          </a:p>
          <a:p>
            <a:r>
              <a:rPr lang="en-US" dirty="0" smtClean="0"/>
              <a:t>Input Statements</a:t>
            </a:r>
          </a:p>
          <a:p>
            <a:r>
              <a:rPr lang="en-US" dirty="0" smtClean="0"/>
              <a:t>Output Statements</a:t>
            </a:r>
          </a:p>
          <a:p>
            <a:r>
              <a:rPr lang="en-US" dirty="0" smtClean="0"/>
              <a:t>Selection and Conditional Statements</a:t>
            </a:r>
          </a:p>
          <a:p>
            <a:r>
              <a:rPr lang="en-US" dirty="0" smtClean="0"/>
              <a:t>Iteration or Looping Statements</a:t>
            </a:r>
          </a:p>
          <a:p>
            <a:r>
              <a:rPr lang="en-US" dirty="0" err="1" smtClean="0"/>
              <a:t>Goto</a:t>
            </a:r>
            <a:r>
              <a:rPr lang="en-US" dirty="0" smtClean="0"/>
              <a:t> Statement</a:t>
            </a:r>
          </a:p>
          <a:p>
            <a:r>
              <a:rPr lang="en-US" dirty="0" smtClean="0"/>
              <a:t>Exit Statement</a:t>
            </a:r>
            <a:endParaRPr lang="en-US" dirty="0"/>
          </a:p>
        </p:txBody>
      </p:sp>
      <p:sp>
        <p:nvSpPr>
          <p:cNvPr id="2" name="Title 1"/>
          <p:cNvSpPr>
            <a:spLocks noGrp="1"/>
          </p:cNvSpPr>
          <p:nvPr>
            <p:ph type="title"/>
          </p:nvPr>
        </p:nvSpPr>
        <p:spPr/>
        <p:txBody>
          <a:bodyPr/>
          <a:lstStyle/>
          <a:p>
            <a:r>
              <a:rPr lang="en-US" dirty="0" smtClean="0"/>
              <a:t>Statements in C++</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lstStyle/>
          <a:p>
            <a:r>
              <a:rPr lang="en-US" dirty="0" smtClean="0"/>
              <a:t>These statements are used to assign the value of an expression / constant present on the right side in the left side variable.</a:t>
            </a:r>
          </a:p>
          <a:p>
            <a:pPr>
              <a:buNone/>
            </a:pPr>
            <a:endParaRPr lang="en-US" dirty="0"/>
          </a:p>
        </p:txBody>
      </p:sp>
      <p:sp>
        <p:nvSpPr>
          <p:cNvPr id="2" name="Title 1"/>
          <p:cNvSpPr>
            <a:spLocks noGrp="1"/>
          </p:cNvSpPr>
          <p:nvPr>
            <p:ph type="title"/>
          </p:nvPr>
        </p:nvSpPr>
        <p:spPr/>
        <p:txBody>
          <a:bodyPr/>
          <a:lstStyle/>
          <a:p>
            <a:r>
              <a:rPr lang="en-US" dirty="0" smtClean="0"/>
              <a:t>Assignment Statements</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xmlns="" val="397362337"/>
              </p:ext>
            </p:extLst>
          </p:nvPr>
        </p:nvGraphicFramePr>
        <p:xfrm>
          <a:off x="1600200" y="2438400"/>
          <a:ext cx="6096000" cy="404368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Operator</a:t>
                      </a:r>
                      <a:endParaRPr lang="en-US" dirty="0"/>
                    </a:p>
                  </a:txBody>
                  <a:tcPr/>
                </a:tc>
                <a:tc>
                  <a:txBody>
                    <a:bodyPr/>
                    <a:lstStyle/>
                    <a:p>
                      <a:r>
                        <a:rPr lang="en-US" dirty="0" smtClean="0"/>
                        <a:t>Meaning</a:t>
                      </a:r>
                      <a:endParaRPr lang="en-US" dirty="0"/>
                    </a:p>
                  </a:txBody>
                  <a:tcPr/>
                </a:tc>
                <a:tc>
                  <a:txBody>
                    <a:bodyPr/>
                    <a:lstStyle/>
                    <a:p>
                      <a:r>
                        <a:rPr lang="en-US" dirty="0" smtClean="0"/>
                        <a:t>Example</a:t>
                      </a:r>
                      <a:endParaRPr lang="en-US" dirty="0"/>
                    </a:p>
                  </a:txBody>
                  <a:tcPr/>
                </a:tc>
              </a:tr>
              <a:tr h="370840">
                <a:tc>
                  <a:txBody>
                    <a:bodyPr/>
                    <a:lstStyle/>
                    <a:p>
                      <a:r>
                        <a:rPr lang="en-US" dirty="0" smtClean="0"/>
                        <a:t>=</a:t>
                      </a:r>
                      <a:endParaRPr lang="en-US" dirty="0"/>
                    </a:p>
                  </a:txBody>
                  <a:tcPr/>
                </a:tc>
                <a:tc>
                  <a:txBody>
                    <a:bodyPr/>
                    <a:lstStyle/>
                    <a:p>
                      <a:r>
                        <a:rPr lang="en-US" dirty="0" smtClean="0"/>
                        <a:t>Assignment</a:t>
                      </a:r>
                      <a:endParaRPr lang="en-US" dirty="0"/>
                    </a:p>
                  </a:txBody>
                  <a:tcPr/>
                </a:tc>
                <a:tc>
                  <a:txBody>
                    <a:bodyPr/>
                    <a:lstStyle/>
                    <a:p>
                      <a:r>
                        <a:rPr lang="en-US" dirty="0" smtClean="0"/>
                        <a:t>C=10;</a:t>
                      </a:r>
                      <a:endParaRPr lang="en-US" dirty="0"/>
                    </a:p>
                  </a:txBody>
                  <a:tcPr/>
                </a:tc>
              </a:tr>
              <a:tr h="370840">
                <a:tc>
                  <a:txBody>
                    <a:bodyPr/>
                    <a:lstStyle/>
                    <a:p>
                      <a:r>
                        <a:rPr lang="en-US" dirty="0" smtClean="0"/>
                        <a:t>+=</a:t>
                      </a:r>
                      <a:endParaRPr lang="en-US" dirty="0"/>
                    </a:p>
                  </a:txBody>
                  <a:tcPr/>
                </a:tc>
                <a:tc>
                  <a:txBody>
                    <a:bodyPr/>
                    <a:lstStyle/>
                    <a:p>
                      <a:r>
                        <a:rPr lang="en-US" dirty="0" smtClean="0"/>
                        <a:t>Add</a:t>
                      </a:r>
                      <a:r>
                        <a:rPr lang="en-US" baseline="0" dirty="0" smtClean="0"/>
                        <a:t> and Assign</a:t>
                      </a:r>
                      <a:endParaRPr lang="en-US" dirty="0"/>
                    </a:p>
                  </a:txBody>
                  <a:tcPr/>
                </a:tc>
                <a:tc>
                  <a:txBody>
                    <a:bodyPr/>
                    <a:lstStyle/>
                    <a:p>
                      <a:r>
                        <a:rPr lang="en-US" dirty="0" smtClean="0"/>
                        <a:t>C+=12;</a:t>
                      </a:r>
                      <a:endParaRPr lang="en-US" dirty="0"/>
                    </a:p>
                  </a:txBody>
                  <a:tcPr/>
                </a:tc>
              </a:tr>
              <a:tr h="370840">
                <a:tc>
                  <a:txBody>
                    <a:bodyPr/>
                    <a:lstStyle/>
                    <a:p>
                      <a:r>
                        <a:rPr lang="en-US" dirty="0" smtClean="0"/>
                        <a:t>-=</a:t>
                      </a:r>
                      <a:endParaRPr lang="en-US" dirty="0"/>
                    </a:p>
                  </a:txBody>
                  <a:tcPr/>
                </a:tc>
                <a:tc>
                  <a:txBody>
                    <a:bodyPr/>
                    <a:lstStyle/>
                    <a:p>
                      <a:r>
                        <a:rPr lang="en-US" dirty="0" smtClean="0"/>
                        <a:t>Subtract and </a:t>
                      </a:r>
                    </a:p>
                    <a:p>
                      <a:r>
                        <a:rPr lang="en-US" dirty="0" smtClean="0"/>
                        <a:t>Assign</a:t>
                      </a:r>
                      <a:endParaRPr lang="en-US" dirty="0"/>
                    </a:p>
                  </a:txBody>
                  <a:tcPr/>
                </a:tc>
                <a:tc>
                  <a:txBody>
                    <a:bodyPr/>
                    <a:lstStyle/>
                    <a:p>
                      <a:r>
                        <a:rPr lang="en-US" dirty="0" smtClean="0"/>
                        <a:t>C-=12;</a:t>
                      </a:r>
                      <a:endParaRPr lang="en-US" dirty="0"/>
                    </a:p>
                  </a:txBody>
                  <a:tcPr/>
                </a:tc>
              </a:tr>
              <a:tr h="370840">
                <a:tc>
                  <a:txBody>
                    <a:bodyPr/>
                    <a:lstStyle/>
                    <a:p>
                      <a:r>
                        <a:rPr lang="en-US" dirty="0" smtClean="0"/>
                        <a:t>*=</a:t>
                      </a:r>
                      <a:endParaRPr lang="en-US" dirty="0"/>
                    </a:p>
                  </a:txBody>
                  <a:tcPr/>
                </a:tc>
                <a:tc>
                  <a:txBody>
                    <a:bodyPr/>
                    <a:lstStyle/>
                    <a:p>
                      <a:r>
                        <a:rPr lang="en-US" dirty="0" smtClean="0"/>
                        <a:t>Multiply and Assign</a:t>
                      </a:r>
                      <a:endParaRPr lang="en-US" dirty="0"/>
                    </a:p>
                  </a:txBody>
                  <a:tcPr/>
                </a:tc>
                <a:tc>
                  <a:txBody>
                    <a:bodyPr/>
                    <a:lstStyle/>
                    <a:p>
                      <a:r>
                        <a:rPr lang="en-US" dirty="0" smtClean="0"/>
                        <a:t>C*=12;</a:t>
                      </a:r>
                      <a:endParaRPr lang="en-US" dirty="0"/>
                    </a:p>
                  </a:txBody>
                  <a:tcPr/>
                </a:tc>
              </a:tr>
              <a:tr h="370840">
                <a:tc>
                  <a:txBody>
                    <a:bodyPr/>
                    <a:lstStyle/>
                    <a:p>
                      <a:r>
                        <a:rPr lang="en-US" dirty="0" smtClean="0"/>
                        <a:t>/=</a:t>
                      </a:r>
                      <a:endParaRPr lang="en-US" dirty="0"/>
                    </a:p>
                  </a:txBody>
                  <a:tcPr/>
                </a:tc>
                <a:tc>
                  <a:txBody>
                    <a:bodyPr/>
                    <a:lstStyle/>
                    <a:p>
                      <a:r>
                        <a:rPr lang="en-US" dirty="0" smtClean="0"/>
                        <a:t>Divide and Assign</a:t>
                      </a:r>
                      <a:endParaRPr lang="en-US" dirty="0"/>
                    </a:p>
                  </a:txBody>
                  <a:tcPr/>
                </a:tc>
                <a:tc>
                  <a:txBody>
                    <a:bodyPr/>
                    <a:lstStyle/>
                    <a:p>
                      <a:r>
                        <a:rPr lang="en-US" dirty="0" smtClean="0"/>
                        <a:t>C/=12;</a:t>
                      </a:r>
                      <a:endParaRPr lang="en-US" dirty="0"/>
                    </a:p>
                  </a:txBody>
                  <a:tcPr/>
                </a:tc>
              </a:tr>
              <a:tr h="370840">
                <a:tc>
                  <a:txBody>
                    <a:bodyPr/>
                    <a:lstStyle/>
                    <a:p>
                      <a:r>
                        <a:rPr lang="en-US" dirty="0" smtClean="0"/>
                        <a:t>%=</a:t>
                      </a:r>
                      <a:endParaRPr lang="en-US" dirty="0"/>
                    </a:p>
                  </a:txBody>
                  <a:tcPr/>
                </a:tc>
                <a:tc>
                  <a:txBody>
                    <a:bodyPr/>
                    <a:lstStyle/>
                    <a:p>
                      <a:r>
                        <a:rPr lang="en-US" dirty="0" smtClean="0"/>
                        <a:t>Modulus</a:t>
                      </a:r>
                      <a:r>
                        <a:rPr lang="en-US" baseline="0" dirty="0" smtClean="0"/>
                        <a:t> and Assign</a:t>
                      </a:r>
                      <a:endParaRPr lang="en-US" dirty="0"/>
                    </a:p>
                  </a:txBody>
                  <a:tcPr/>
                </a:tc>
                <a:tc>
                  <a:txBody>
                    <a:bodyPr/>
                    <a:lstStyle/>
                    <a:p>
                      <a:r>
                        <a:rPr lang="en-US" dirty="0" smtClean="0"/>
                        <a:t>C%=12;</a:t>
                      </a:r>
                      <a:endParaRPr lang="en-US" dirty="0"/>
                    </a:p>
                  </a:txBody>
                  <a:tcPr/>
                </a:tc>
              </a:tr>
              <a:tr h="370840">
                <a:tc>
                  <a:txBody>
                    <a:bodyPr/>
                    <a:lstStyle/>
                    <a:p>
                      <a:endParaRPr lang="en-US"/>
                    </a:p>
                  </a:txBody>
                  <a:tcPr/>
                </a:tc>
                <a:tc>
                  <a:txBody>
                    <a:bodyPr/>
                    <a:lstStyle/>
                    <a:p>
                      <a:endParaRPr lang="en-US"/>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These statements are used to read the value of the variable at the run time.</a:t>
            </a:r>
          </a:p>
          <a:p>
            <a:endParaRPr lang="en-US" dirty="0" smtClean="0"/>
          </a:p>
          <a:p>
            <a:pPr>
              <a:buNone/>
            </a:pPr>
            <a:r>
              <a:rPr lang="en-US" dirty="0" smtClean="0"/>
              <a:t>Example :</a:t>
            </a:r>
          </a:p>
          <a:p>
            <a:pPr>
              <a:buNone/>
            </a:pPr>
            <a:r>
              <a:rPr lang="en-US" dirty="0" smtClean="0"/>
              <a:t>	cout&lt;&lt;“Enter your name :”;</a:t>
            </a:r>
          </a:p>
          <a:p>
            <a:pPr>
              <a:buNone/>
            </a:pPr>
            <a:r>
              <a:rPr lang="en-US" dirty="0" smtClean="0"/>
              <a:t>    </a:t>
            </a:r>
            <a:r>
              <a:rPr lang="en-US" dirty="0" err="1" smtClean="0"/>
              <a:t>cin</a:t>
            </a:r>
            <a:r>
              <a:rPr lang="en-US" dirty="0" smtClean="0"/>
              <a:t>&gt;&gt;</a:t>
            </a:r>
            <a:r>
              <a:rPr lang="en-US" dirty="0" err="1" smtClean="0"/>
              <a:t>myname</a:t>
            </a:r>
            <a:r>
              <a:rPr lang="en-US" dirty="0" smtClean="0"/>
              <a:t>;</a:t>
            </a:r>
          </a:p>
          <a:p>
            <a:pPr>
              <a:buNone/>
            </a:pPr>
            <a:endParaRPr lang="en-US" dirty="0"/>
          </a:p>
        </p:txBody>
      </p:sp>
      <p:sp>
        <p:nvSpPr>
          <p:cNvPr id="2" name="Title 1"/>
          <p:cNvSpPr>
            <a:spLocks noGrp="1"/>
          </p:cNvSpPr>
          <p:nvPr>
            <p:ph type="title"/>
          </p:nvPr>
        </p:nvSpPr>
        <p:spPr/>
        <p:txBody>
          <a:bodyPr/>
          <a:lstStyle/>
          <a:p>
            <a:r>
              <a:rPr lang="en-US" dirty="0" smtClean="0"/>
              <a:t>Input Statement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These statements are used to display the result or the message on the output device(i.e. monitor)</a:t>
            </a:r>
          </a:p>
          <a:p>
            <a:endParaRPr lang="en-US" dirty="0" smtClean="0"/>
          </a:p>
          <a:p>
            <a:r>
              <a:rPr lang="en-US" dirty="0" smtClean="0"/>
              <a:t>Example :</a:t>
            </a:r>
          </a:p>
          <a:p>
            <a:pPr>
              <a:buNone/>
            </a:pPr>
            <a:r>
              <a:rPr lang="en-US" dirty="0" smtClean="0"/>
              <a:t>        cout&lt;&lt;“Hello World;”;</a:t>
            </a:r>
          </a:p>
          <a:p>
            <a:pPr>
              <a:buNone/>
            </a:pPr>
            <a:r>
              <a:rPr lang="en-US" dirty="0" smtClean="0"/>
              <a:t>        </a:t>
            </a:r>
            <a:r>
              <a:rPr lang="en-US" dirty="0" err="1" smtClean="0"/>
              <a:t>int</a:t>
            </a:r>
            <a:r>
              <a:rPr lang="en-US" dirty="0" smtClean="0"/>
              <a:t> age=23;</a:t>
            </a:r>
          </a:p>
          <a:p>
            <a:pPr>
              <a:buNone/>
            </a:pPr>
            <a:r>
              <a:rPr lang="en-US" dirty="0" smtClean="0"/>
              <a:t>	    cout&lt;&lt;“My Age is “&lt;&lt;age&lt;&lt;</a:t>
            </a:r>
            <a:r>
              <a:rPr lang="en-US" dirty="0" err="1" smtClean="0"/>
              <a:t>endl</a:t>
            </a:r>
            <a:r>
              <a:rPr lang="en-US" dirty="0" smtClean="0"/>
              <a:t>;</a:t>
            </a:r>
            <a:endParaRPr lang="en-US" dirty="0"/>
          </a:p>
        </p:txBody>
      </p:sp>
      <p:sp>
        <p:nvSpPr>
          <p:cNvPr id="2" name="Title 1"/>
          <p:cNvSpPr>
            <a:spLocks noGrp="1"/>
          </p:cNvSpPr>
          <p:nvPr>
            <p:ph type="title"/>
          </p:nvPr>
        </p:nvSpPr>
        <p:spPr/>
        <p:txBody>
          <a:bodyPr/>
          <a:lstStyle/>
          <a:p>
            <a:r>
              <a:rPr lang="en-US" dirty="0" smtClean="0"/>
              <a:t>Output Statement</a:t>
            </a:r>
            <a:endParaRPr lang="en-US" dirty="0"/>
          </a:p>
        </p:txBody>
      </p:sp>
    </p:spTree>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Talentedge slid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538</TotalTime>
  <Words>800</Words>
  <Application>Microsoft Office PowerPoint</Application>
  <PresentationFormat>On-screen Show (4:3)</PresentationFormat>
  <Paragraphs>235</Paragraphs>
  <Slides>27</Slides>
  <Notes>0</Notes>
  <HiddenSlides>0</HiddenSlides>
  <MMClips>0</MMClips>
  <ScaleCrop>false</ScaleCrop>
  <HeadingPairs>
    <vt:vector size="4" baseType="variant">
      <vt:variant>
        <vt:lpstr>Theme</vt:lpstr>
      </vt:variant>
      <vt:variant>
        <vt:i4>2</vt:i4>
      </vt:variant>
      <vt:variant>
        <vt:lpstr>Slide Titles</vt:lpstr>
      </vt:variant>
      <vt:variant>
        <vt:i4>27</vt:i4>
      </vt:variant>
    </vt:vector>
  </HeadingPairs>
  <TitlesOfParts>
    <vt:vector size="29" baseType="lpstr">
      <vt:lpstr>Talentedge slide</vt:lpstr>
      <vt:lpstr>Concourse</vt:lpstr>
      <vt:lpstr>Slide 1</vt:lpstr>
      <vt:lpstr>Slide 2</vt:lpstr>
      <vt:lpstr>Slide 3</vt:lpstr>
      <vt:lpstr>Basics of C++</vt:lpstr>
      <vt:lpstr>Structure of C++ Program</vt:lpstr>
      <vt:lpstr>Statements in C++</vt:lpstr>
      <vt:lpstr>Assignment Statements</vt:lpstr>
      <vt:lpstr>Input Statement</vt:lpstr>
      <vt:lpstr>Output Statement</vt:lpstr>
      <vt:lpstr>Control Statement</vt:lpstr>
      <vt:lpstr>Selection or Conditional Statements</vt:lpstr>
      <vt:lpstr>if</vt:lpstr>
      <vt:lpstr>if -- else</vt:lpstr>
      <vt:lpstr>nested --- if</vt:lpstr>
      <vt:lpstr>switch -- case</vt:lpstr>
      <vt:lpstr>Loop</vt:lpstr>
      <vt:lpstr>We use following types of loops</vt:lpstr>
      <vt:lpstr>for loop</vt:lpstr>
      <vt:lpstr>nested – for - loop</vt:lpstr>
      <vt:lpstr>Slide 20</vt:lpstr>
      <vt:lpstr>Difference between while and do-while loop</vt:lpstr>
      <vt:lpstr>break  - statement</vt:lpstr>
      <vt:lpstr>break - example</vt:lpstr>
      <vt:lpstr>continue - statement</vt:lpstr>
      <vt:lpstr>Slide 25</vt:lpstr>
      <vt:lpstr>goto - Statement</vt:lpstr>
      <vt:lpstr>exit() - Statement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arijitde19</dc:creator>
  <cp:lastModifiedBy>mahavir</cp:lastModifiedBy>
  <cp:revision>158</cp:revision>
  <dcterms:created xsi:type="dcterms:W3CDTF">2012-11-21T09:45:19Z</dcterms:created>
  <dcterms:modified xsi:type="dcterms:W3CDTF">2014-03-23T16:51:21Z</dcterms:modified>
</cp:coreProperties>
</file>