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sldIdLst>
    <p:sldId id="278" r:id="rId3"/>
    <p:sldId id="260" r:id="rId4"/>
    <p:sldId id="261" r:id="rId5"/>
    <p:sldId id="263" r:id="rId6"/>
    <p:sldId id="264" r:id="rId7"/>
    <p:sldId id="265" r:id="rId8"/>
    <p:sldId id="266" r:id="rId9"/>
    <p:sldId id="267" r:id="rId10"/>
    <p:sldId id="268" r:id="rId11"/>
    <p:sldId id="270" r:id="rId12"/>
    <p:sldId id="269" r:id="rId13"/>
    <p:sldId id="271" r:id="rId14"/>
    <p:sldId id="272" r:id="rId15"/>
    <p:sldId id="273" r:id="rId16"/>
    <p:sldId id="274" r:id="rId17"/>
    <p:sldId id="275"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85" autoAdjust="0"/>
    <p:restoredTop sz="94660"/>
  </p:normalViewPr>
  <p:slideViewPr>
    <p:cSldViewPr showGuides="1">
      <p:cViewPr>
        <p:scale>
          <a:sx n="50" d="100"/>
          <a:sy n="50" d="100"/>
        </p:scale>
        <p:origin x="-1518" y="-492"/>
      </p:cViewPr>
      <p:guideLst>
        <p:guide orient="horz" pos="119"/>
        <p:guide orient="horz" pos="482"/>
        <p:guide orient="horz" pos="7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2699"/>
            <a:ext cx="7848600" cy="774700"/>
          </a:xfrm>
        </p:spPr>
        <p:txBody>
          <a:bodyPr/>
          <a:lstStyle>
            <a:lvl1pPr>
              <a:defRPr sz="2800">
                <a:solidFill>
                  <a:schemeClr val="bg1"/>
                </a:solidFill>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val="28097645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15815932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127421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3"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40026117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ssion Slide">
    <p:spTree>
      <p:nvGrpSpPr>
        <p:cNvPr id="1" name=""/>
        <p:cNvGrpSpPr/>
        <p:nvPr/>
      </p:nvGrpSpPr>
      <p:grpSpPr>
        <a:xfrm>
          <a:off x="0" y="0"/>
          <a:ext cx="0" cy="0"/>
          <a:chOff x="0" y="0"/>
          <a:chExt cx="0" cy="0"/>
        </a:xfrm>
      </p:grpSpPr>
      <p:sp>
        <p:nvSpPr>
          <p:cNvPr id="5"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362200"/>
            <a:ext cx="8229600" cy="2283702"/>
          </a:xfrm>
        </p:spPr>
        <p:txBody>
          <a:bodyPr>
            <a:normAutofit/>
          </a:bodyPr>
          <a:lstStyle>
            <a:lvl1pPr>
              <a:defRPr sz="2200"/>
            </a:lvl1pPr>
            <a:lvl2pPr>
              <a:defRPr sz="2200"/>
            </a:lvl2pPr>
            <a:lvl3pPr>
              <a:defRPr sz="2200"/>
            </a:lvl3pPr>
            <a:lvl4pPr>
              <a:defRPr sz="2200"/>
            </a:lvl4pPr>
            <a:lvl5pPr>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442913" y="1600200"/>
            <a:ext cx="8229600" cy="609600"/>
          </a:xfrm>
        </p:spPr>
        <p:txBody>
          <a:bodyPr>
            <a:normAutofit/>
          </a:bodyPr>
          <a:lstStyle>
            <a:lvl1pPr marL="0" indent="0">
              <a:buNone/>
              <a:defRPr lang="en-US" sz="2600" i="0"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3168119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lternate Session Sli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1907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30512"/>
            <a:ext cx="4040188"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1907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30512"/>
            <a:ext cx="4041775"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0" y="0"/>
            <a:ext cx="7848600" cy="762000"/>
          </a:xfrm>
        </p:spPr>
        <p:txBody>
          <a:bodyPr/>
          <a:lstStyle>
            <a:lvl1pPr>
              <a:defRPr/>
            </a:lvl1pPr>
          </a:lstStyle>
          <a:p>
            <a:r>
              <a:rPr lang="en-US" smtClean="0"/>
              <a:t>Click to edit Master title style</a:t>
            </a:r>
            <a:endParaRPr lang="en-US" dirty="0"/>
          </a:p>
        </p:txBody>
      </p:sp>
      <p:sp>
        <p:nvSpPr>
          <p:cNvPr id="11" name="Text Placeholder 10"/>
          <p:cNvSpPr>
            <a:spLocks noGrp="1"/>
          </p:cNvSpPr>
          <p:nvPr>
            <p:ph type="body" sz="quarter" idx="10"/>
          </p:nvPr>
        </p:nvSpPr>
        <p:spPr>
          <a:xfrm>
            <a:off x="533400" y="1143000"/>
            <a:ext cx="8229600" cy="609600"/>
          </a:xfrm>
        </p:spPr>
        <p:txBody>
          <a:bodyPr>
            <a:normAutofit/>
          </a:bodyPr>
          <a:lstStyle>
            <a:lvl1pPr marL="0" indent="0">
              <a:buNone/>
              <a:defRPr lang="en-US" sz="2600" i="1"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20765190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ssion (No Sub Sessions)">
    <p:spTree>
      <p:nvGrpSpPr>
        <p:cNvPr id="1" name=""/>
        <p:cNvGrpSpPr/>
        <p:nvPr/>
      </p:nvGrpSpPr>
      <p:grpSpPr>
        <a:xfrm>
          <a:off x="0" y="0"/>
          <a:ext cx="0" cy="0"/>
          <a:chOff x="0" y="0"/>
          <a:chExt cx="0" cy="0"/>
        </a:xfrm>
      </p:grpSpPr>
      <p:sp>
        <p:nvSpPr>
          <p:cNvPr id="4"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752600"/>
            <a:ext cx="8229600" cy="289330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97539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6" descr="excelstr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43402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1828800" y="1828800"/>
            <a:ext cx="5257800" cy="6096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
        <p:nvSpPr>
          <p:cNvPr id="8" name="Text Placeholder 6"/>
          <p:cNvSpPr>
            <a:spLocks noGrp="1"/>
          </p:cNvSpPr>
          <p:nvPr>
            <p:ph type="body" sz="quarter" idx="11"/>
          </p:nvPr>
        </p:nvSpPr>
        <p:spPr>
          <a:xfrm>
            <a:off x="1825625" y="2438400"/>
            <a:ext cx="5257800" cy="5334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72993856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Summary (Alternat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7443071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199" y="990600"/>
            <a:ext cx="8215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section you will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6690711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Summary Continu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44500" y="1066800"/>
            <a:ext cx="8215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section you will also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35763378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val="191035026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Prose Lesson Summar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aseline="0"/>
            </a:lvl1pPr>
          </a:lstStyle>
          <a:p>
            <a:pPr lvl="0"/>
            <a:r>
              <a:rPr lang="en-US" smtClean="0"/>
              <a:t>Click to edit Master title style</a:t>
            </a:r>
            <a:endParaRPr lang="en-US" dirty="0" smtClean="0"/>
          </a:p>
        </p:txBody>
      </p:sp>
      <p:sp>
        <p:nvSpPr>
          <p:cNvPr id="6" name="Text Placeholder 5"/>
          <p:cNvSpPr>
            <a:spLocks noGrp="1"/>
          </p:cNvSpPr>
          <p:nvPr>
            <p:ph type="body" sz="quarter" idx="10"/>
          </p:nvPr>
        </p:nvSpPr>
        <p:spPr>
          <a:xfrm>
            <a:off x="457200" y="1714500"/>
            <a:ext cx="8358187" cy="3500438"/>
          </a:xfrm>
        </p:spPr>
        <p:txBody>
          <a:bodyPr/>
          <a:lstStyle>
            <a:lvl1pPr marL="0" indent="0">
              <a:buNone/>
              <a:defRPr sz="2200" b="0"/>
            </a:lvl1pPr>
            <a:lvl2pPr>
              <a:buNone/>
              <a:defRPr/>
            </a:lvl2pPr>
          </a:lstStyle>
          <a:p>
            <a:pPr lvl="0"/>
            <a:r>
              <a:rPr lang="en-US" smtClean="0"/>
              <a:t>Click to edit Master text styles</a:t>
            </a:r>
          </a:p>
        </p:txBody>
      </p:sp>
    </p:spTree>
    <p:extLst>
      <p:ext uri="{BB962C8B-B14F-4D97-AF65-F5344CB8AC3E}">
        <p14:creationId xmlns:p14="http://schemas.microsoft.com/office/powerpoint/2010/main" val="140351732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cept Conten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11" name="Text Placeholder 5"/>
          <p:cNvSpPr>
            <a:spLocks noGrp="1"/>
          </p:cNvSpPr>
          <p:nvPr>
            <p:ph type="body" sz="quarter" idx="11"/>
          </p:nvPr>
        </p:nvSpPr>
        <p:spPr>
          <a:xfrm>
            <a:off x="457200" y="1714500"/>
            <a:ext cx="8358187" cy="2214566"/>
          </a:xfrm>
        </p:spPr>
        <p:txBody>
          <a:bodyPr/>
          <a:lstStyle>
            <a:lvl1pPr marL="0" indent="0">
              <a:buNone/>
              <a:defRPr lang="en-US" sz="2200" b="0" i="0" u="none" baseline="0" dirty="0" smtClean="0">
                <a:solidFill>
                  <a:schemeClr val="tx1"/>
                </a:solidFill>
                <a:latin typeface="Century Gothic" pitchFamily="34" charset="0"/>
                <a:ea typeface="+mn-ea"/>
                <a:cs typeface="+mn-cs"/>
              </a:defRPr>
            </a:lvl1pPr>
            <a:lvl2pPr marL="0" indent="0">
              <a:spcBef>
                <a:spcPts val="2000"/>
              </a:spcBef>
              <a:buNone/>
              <a:defRPr sz="2200" b="0"/>
            </a:lvl2pPr>
            <a:lvl3pPr>
              <a:spcBef>
                <a:spcPts val="2000"/>
              </a:spcBef>
              <a:defRPr sz="2200" b="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451971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ed Less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lesson you will learn how to:</a:t>
            </a:r>
          </a:p>
        </p:txBody>
      </p:sp>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30494664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ulleted Lesson Summary (Alterna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lesson you will learn about:</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416527547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33874363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39701793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40087296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6" name="Footer Placeholder 5"/>
          <p:cNvSpPr>
            <a:spLocks noGrp="1"/>
          </p:cNvSpPr>
          <p:nvPr>
            <p:ph type="ftr" sz="quarter" idx="11"/>
          </p:nvPr>
        </p:nvSpPr>
        <p:spPr/>
        <p:txBody>
          <a:bodyPr/>
          <a:lstStyle/>
          <a:p>
            <a:endParaRPr lang="en-IN">
              <a:solidFill>
                <a:srgbClr val="007CC3">
                  <a:tint val="75000"/>
                </a:srgbClr>
              </a:solidFill>
            </a:endParaRPr>
          </a:p>
        </p:txBody>
      </p:sp>
      <p:sp>
        <p:nvSpPr>
          <p:cNvPr id="7" name="Slide Number Placeholder 6"/>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26867622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8" name="Footer Placeholder 7"/>
          <p:cNvSpPr>
            <a:spLocks noGrp="1"/>
          </p:cNvSpPr>
          <p:nvPr>
            <p:ph type="ftr" sz="quarter" idx="11"/>
          </p:nvPr>
        </p:nvSpPr>
        <p:spPr/>
        <p:txBody>
          <a:bodyPr/>
          <a:lstStyle/>
          <a:p>
            <a:endParaRPr lang="en-IN">
              <a:solidFill>
                <a:srgbClr val="007CC3">
                  <a:tint val="75000"/>
                </a:srgbClr>
              </a:solidFill>
            </a:endParaRPr>
          </a:p>
        </p:txBody>
      </p:sp>
      <p:sp>
        <p:nvSpPr>
          <p:cNvPr id="9" name="Slide Number Placeholder 8"/>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19405850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4" name="Footer Placeholder 3"/>
          <p:cNvSpPr>
            <a:spLocks noGrp="1"/>
          </p:cNvSpPr>
          <p:nvPr>
            <p:ph type="ftr" sz="quarter" idx="11"/>
          </p:nvPr>
        </p:nvSpPr>
        <p:spPr/>
        <p:txBody>
          <a:bodyPr/>
          <a:lstStyle/>
          <a:p>
            <a:endParaRPr lang="en-IN">
              <a:solidFill>
                <a:srgbClr val="007CC3">
                  <a:tint val="75000"/>
                </a:srgbClr>
              </a:solidFill>
            </a:endParaRPr>
          </a:p>
        </p:txBody>
      </p:sp>
      <p:sp>
        <p:nvSpPr>
          <p:cNvPr id="5" name="Slide Number Placeholder 4"/>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277616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1200" b="0" i="0" cap="none" baseline="0">
                <a:latin typeface="Verdana"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val="62663771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3" name="Footer Placeholder 2"/>
          <p:cNvSpPr>
            <a:spLocks noGrp="1"/>
          </p:cNvSpPr>
          <p:nvPr>
            <p:ph type="ftr" sz="quarter" idx="11"/>
          </p:nvPr>
        </p:nvSpPr>
        <p:spPr/>
        <p:txBody>
          <a:bodyPr/>
          <a:lstStyle/>
          <a:p>
            <a:endParaRPr lang="en-IN">
              <a:solidFill>
                <a:srgbClr val="007CC3">
                  <a:tint val="75000"/>
                </a:srgbClr>
              </a:solidFill>
            </a:endParaRPr>
          </a:p>
        </p:txBody>
      </p:sp>
      <p:sp>
        <p:nvSpPr>
          <p:cNvPr id="4" name="Slide Number Placeholder 3"/>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33897258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6" name="Footer Placeholder 5"/>
          <p:cNvSpPr>
            <a:spLocks noGrp="1"/>
          </p:cNvSpPr>
          <p:nvPr>
            <p:ph type="ftr" sz="quarter" idx="11"/>
          </p:nvPr>
        </p:nvSpPr>
        <p:spPr/>
        <p:txBody>
          <a:bodyPr/>
          <a:lstStyle/>
          <a:p>
            <a:endParaRPr lang="en-IN">
              <a:solidFill>
                <a:srgbClr val="007CC3">
                  <a:tint val="75000"/>
                </a:srgbClr>
              </a:solidFill>
            </a:endParaRPr>
          </a:p>
        </p:txBody>
      </p:sp>
      <p:sp>
        <p:nvSpPr>
          <p:cNvPr id="7" name="Slide Number Placeholder 6"/>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5063150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6" name="Footer Placeholder 5"/>
          <p:cNvSpPr>
            <a:spLocks noGrp="1"/>
          </p:cNvSpPr>
          <p:nvPr>
            <p:ph type="ftr" sz="quarter" idx="11"/>
          </p:nvPr>
        </p:nvSpPr>
        <p:spPr/>
        <p:txBody>
          <a:bodyPr/>
          <a:lstStyle/>
          <a:p>
            <a:endParaRPr lang="en-IN">
              <a:solidFill>
                <a:srgbClr val="007CC3">
                  <a:tint val="75000"/>
                </a:srgbClr>
              </a:solidFill>
            </a:endParaRPr>
          </a:p>
        </p:txBody>
      </p:sp>
      <p:sp>
        <p:nvSpPr>
          <p:cNvPr id="7" name="Slide Number Placeholder 6"/>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34170866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12075493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73263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8634778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32744379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30323315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2709636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15359101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19196040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Arial" charset="0"/>
              </a:defRPr>
            </a:lvl1pPr>
          </a:lstStyle>
          <a:p>
            <a:fld id="{6D2ED776-87BC-4949-BAFF-9C4DA285A7F3}" type="datetimeFigureOut">
              <a:rPr lang="en-IN" smtClean="0"/>
              <a:pPr/>
              <a:t>23-03-2014</a:t>
            </a:fld>
            <a:endParaRPr lang="en-IN"/>
          </a:p>
        </p:txBody>
      </p:sp>
      <p:sp>
        <p:nvSpPr>
          <p:cNvPr id="1036" name="Line 12"/>
          <p:cNvSpPr>
            <a:spLocks noChangeShapeType="1"/>
          </p:cNvSpPr>
          <p:nvPr/>
        </p:nvSpPr>
        <p:spPr bwMode="auto">
          <a:xfrm flipH="1">
            <a:off x="0" y="6477000"/>
            <a:ext cx="9144000" cy="0"/>
          </a:xfrm>
          <a:prstGeom prst="line">
            <a:avLst/>
          </a:prstGeom>
          <a:noFill/>
          <a:ln w="9525">
            <a:solidFill>
              <a:srgbClr val="C0C0C0"/>
            </a:solidFill>
            <a:round/>
            <a:headEnd/>
            <a:tailEnd/>
          </a:ln>
          <a:effectLst/>
        </p:spPr>
        <p:txBody>
          <a:bodyPr/>
          <a:lstStyle/>
          <a:p>
            <a:pPr>
              <a:defRPr/>
            </a:pPr>
            <a:endParaRPr lang="en-US" sz="3200" b="1">
              <a:solidFill>
                <a:srgbClr val="333399"/>
              </a:solidFill>
            </a:endParaRPr>
          </a:p>
        </p:txBody>
      </p:sp>
      <p:grpSp>
        <p:nvGrpSpPr>
          <p:cNvPr id="6" name="Group 5"/>
          <p:cNvGrpSpPr/>
          <p:nvPr/>
        </p:nvGrpSpPr>
        <p:grpSpPr>
          <a:xfrm>
            <a:off x="0" y="38100"/>
            <a:ext cx="9142195" cy="764366"/>
            <a:chOff x="1805" y="810"/>
            <a:chExt cx="9142195" cy="764366"/>
          </a:xfrm>
        </p:grpSpPr>
        <p:pic>
          <p:nvPicPr>
            <p:cNvPr id="7" name="Picture 2"/>
            <p:cNvPicPr>
              <a:picLocks noChangeAspect="1" noChangeArrowheads="1"/>
            </p:cNvPicPr>
            <p:nvPr/>
          </p:nvPicPr>
          <p:blipFill rotWithShape="1">
            <a:blip r:embed="rId26">
              <a:extLst>
                <a:ext uri="{28A0092B-C50C-407E-A947-70E740481C1C}">
                  <a14:useLocalDpi xmlns:a14="http://schemas.microsoft.com/office/drawing/2010/main"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Talentedge new logo (reverse).png"/>
            <p:cNvPicPr>
              <a:picLocks noChangeAspect="1"/>
            </p:cNvPicPr>
            <p:nvPr/>
          </p:nvPicPr>
          <p:blipFill>
            <a:blip r:embed="rId27"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val="2338339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iming>
    <p:tnLst>
      <p:par>
        <p:cTn id="1" dur="indefinite" restart="never" nodeType="tmRoot"/>
      </p:par>
    </p:tnLst>
  </p:timing>
  <p:txStyles>
    <p:titleStyle>
      <a:lvl1pPr algn="ctr" rtl="0" eaLnBrk="1" fontAlgn="base" hangingPunct="1">
        <a:spcBef>
          <a:spcPct val="0"/>
        </a:spcBef>
        <a:spcAft>
          <a:spcPct val="0"/>
        </a:spcAft>
        <a:defRPr sz="2800" b="1">
          <a:solidFill>
            <a:schemeClr val="bg1"/>
          </a:solidFill>
          <a:latin typeface="Century Gothic" pitchFamily="34" charset="0"/>
          <a:ea typeface="+mj-ea"/>
          <a:cs typeface="+mj-cs"/>
        </a:defRPr>
      </a:lvl1pPr>
      <a:lvl2pPr algn="ctr" rtl="0" eaLnBrk="1" fontAlgn="base" hangingPunct="1">
        <a:spcBef>
          <a:spcPct val="0"/>
        </a:spcBef>
        <a:spcAft>
          <a:spcPct val="0"/>
        </a:spcAft>
        <a:defRPr sz="3200">
          <a:solidFill>
            <a:schemeClr val="bg1"/>
          </a:solidFill>
          <a:latin typeface="Century Gothic" pitchFamily="34" charset="0"/>
        </a:defRPr>
      </a:lvl2pPr>
      <a:lvl3pPr algn="ctr" rtl="0" eaLnBrk="1" fontAlgn="base" hangingPunct="1">
        <a:spcBef>
          <a:spcPct val="0"/>
        </a:spcBef>
        <a:spcAft>
          <a:spcPct val="0"/>
        </a:spcAft>
        <a:defRPr sz="3200">
          <a:solidFill>
            <a:schemeClr val="bg1"/>
          </a:solidFill>
          <a:latin typeface="Century Gothic" pitchFamily="34" charset="0"/>
        </a:defRPr>
      </a:lvl3pPr>
      <a:lvl4pPr algn="ctr" rtl="0" eaLnBrk="1" fontAlgn="base" hangingPunct="1">
        <a:spcBef>
          <a:spcPct val="0"/>
        </a:spcBef>
        <a:spcAft>
          <a:spcPct val="0"/>
        </a:spcAft>
        <a:defRPr sz="3200">
          <a:solidFill>
            <a:schemeClr val="bg1"/>
          </a:solidFill>
          <a:latin typeface="Century Gothic" pitchFamily="34" charset="0"/>
        </a:defRPr>
      </a:lvl4pPr>
      <a:lvl5pPr algn="ctr" rtl="0" eaLnBrk="1" fontAlgn="base" hangingPunct="1">
        <a:spcBef>
          <a:spcPct val="0"/>
        </a:spcBef>
        <a:spcAft>
          <a:spcPct val="0"/>
        </a:spcAft>
        <a:defRPr sz="3200">
          <a:solidFill>
            <a:schemeClr val="bg1"/>
          </a:solidFill>
          <a:latin typeface="Century Gothic"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1"/>
          </a:solidFill>
          <a:latin typeface="Century Gothic"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Century Gothic" pitchFamily="34" charset="0"/>
        </a:defRPr>
      </a:lvl2pPr>
      <a:lvl3pPr marL="1143000" indent="-228600" algn="l" rtl="0" eaLnBrk="1" fontAlgn="base" hangingPunct="1">
        <a:spcBef>
          <a:spcPct val="20000"/>
        </a:spcBef>
        <a:spcAft>
          <a:spcPct val="0"/>
        </a:spcAft>
        <a:buChar char="•"/>
        <a:defRPr sz="2200">
          <a:solidFill>
            <a:schemeClr val="tx1"/>
          </a:solidFill>
          <a:latin typeface="Century Gothic" pitchFamily="34" charset="0"/>
        </a:defRPr>
      </a:lvl3pPr>
      <a:lvl4pPr marL="1600200" indent="-228600" algn="l" rtl="0" eaLnBrk="1" fontAlgn="base" hangingPunct="1">
        <a:spcBef>
          <a:spcPct val="20000"/>
        </a:spcBef>
        <a:spcAft>
          <a:spcPct val="0"/>
        </a:spcAft>
        <a:buChar char="–"/>
        <a:defRPr sz="2200">
          <a:solidFill>
            <a:schemeClr val="tx1"/>
          </a:solidFill>
          <a:latin typeface="Century Gothic" pitchFamily="34" charset="0"/>
        </a:defRPr>
      </a:lvl4pPr>
      <a:lvl5pPr marL="2057400" indent="-228600" algn="l" rtl="0" eaLnBrk="1" fontAlgn="base" hangingPunct="1">
        <a:spcBef>
          <a:spcPct val="20000"/>
        </a:spcBef>
        <a:spcAft>
          <a:spcPct val="0"/>
        </a:spcAft>
        <a:buChar char="»"/>
        <a:defRPr sz="2200">
          <a:solidFill>
            <a:schemeClr val="tx1"/>
          </a:solidFill>
          <a:latin typeface="Century Gothic"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srgbClr val="007CC3">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3782960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naltemp1.jpg"/>
          <p:cNvPicPr>
            <a:picLocks noChangeAspect="1"/>
          </p:cNvPicPr>
          <p:nvPr/>
        </p:nvPicPr>
        <p:blipFill rotWithShape="1">
          <a:blip r:embed="rId2" cstate="print"/>
          <a:srcRect t="11061"/>
          <a:stretch/>
        </p:blipFill>
        <p:spPr>
          <a:xfrm>
            <a:off x="0" y="762000"/>
            <a:ext cx="9144000" cy="6091534"/>
          </a:xfrm>
          <a:prstGeom prst="rect">
            <a:avLst/>
          </a:prstGeom>
        </p:spPr>
      </p:pic>
      <p:sp>
        <p:nvSpPr>
          <p:cNvPr id="10" name="Title 1"/>
          <p:cNvSpPr txBox="1">
            <a:spLocks/>
          </p:cNvSpPr>
          <p:nvPr/>
        </p:nvSpPr>
        <p:spPr>
          <a:xfrm>
            <a:off x="838200" y="3048000"/>
            <a:ext cx="76962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a:endParaRPr lang="en-US" sz="1800" b="1" dirty="0" smtClean="0">
              <a:solidFill>
                <a:prstClr val="white"/>
              </a:solidFill>
            </a:endParaRPr>
          </a:p>
        </p:txBody>
      </p:sp>
      <p:sp>
        <p:nvSpPr>
          <p:cNvPr id="2" name="Slide Number Placeholder 1"/>
          <p:cNvSpPr>
            <a:spLocks noGrp="1"/>
          </p:cNvSpPr>
          <p:nvPr>
            <p:ph type="sldNum" sz="quarter" idx="12"/>
          </p:nvPr>
        </p:nvSpPr>
        <p:spPr/>
        <p:txBody>
          <a:bodyPr/>
          <a:lstStyle/>
          <a:p>
            <a:fld id="{955FA863-C6CF-4393-9269-B4A1576B5CEE}" type="slidenum">
              <a:rPr lang="en-US" smtClean="0">
                <a:solidFill>
                  <a:srgbClr val="007CC3">
                    <a:tint val="75000"/>
                  </a:srgbClr>
                </a:solidFill>
              </a:rPr>
              <a:pPr/>
              <a:t>1</a:t>
            </a:fld>
            <a:endParaRPr lang="en-US">
              <a:solidFill>
                <a:srgbClr val="007CC3">
                  <a:tint val="75000"/>
                </a:srgbClr>
              </a:solidFill>
            </a:endParaRPr>
          </a:p>
        </p:txBody>
      </p:sp>
    </p:spTree>
    <p:extLst>
      <p:ext uri="{BB962C8B-B14F-4D97-AF65-F5344CB8AC3E}">
        <p14:creationId xmlns:p14="http://schemas.microsoft.com/office/powerpoint/2010/main" val="2981759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68963"/>
          </a:xfrm>
        </p:spPr>
        <p:txBody>
          <a:bodyPr>
            <a:normAutofit/>
          </a:bodyPr>
          <a:lstStyle/>
          <a:p>
            <a:r>
              <a:rPr lang="en-US" dirty="0" smtClean="0"/>
              <a:t>Example :</a:t>
            </a:r>
          </a:p>
          <a:p>
            <a:pPr>
              <a:buNone/>
            </a:pPr>
            <a:r>
              <a:rPr lang="en-US" dirty="0" smtClean="0"/>
              <a:t>	</a:t>
            </a:r>
            <a:r>
              <a:rPr lang="en-US" dirty="0" err="1" smtClean="0"/>
              <a:t>int</a:t>
            </a:r>
            <a:r>
              <a:rPr lang="en-US" dirty="0" smtClean="0"/>
              <a:t> add(</a:t>
            </a:r>
            <a:r>
              <a:rPr lang="en-US" dirty="0" err="1" smtClean="0"/>
              <a:t>int</a:t>
            </a:r>
            <a:r>
              <a:rPr lang="en-US" dirty="0" smtClean="0"/>
              <a:t> x,  </a:t>
            </a:r>
            <a:r>
              <a:rPr lang="en-US" dirty="0" err="1" smtClean="0"/>
              <a:t>int</a:t>
            </a:r>
            <a:r>
              <a:rPr lang="en-US" dirty="0" smtClean="0"/>
              <a:t>  y)</a:t>
            </a:r>
          </a:p>
          <a:p>
            <a:pPr>
              <a:buNone/>
            </a:pPr>
            <a:r>
              <a:rPr lang="en-US" dirty="0" smtClean="0"/>
              <a:t>	{</a:t>
            </a:r>
          </a:p>
          <a:p>
            <a:pPr lvl="1">
              <a:buNone/>
            </a:pPr>
            <a:r>
              <a:rPr lang="en-US" dirty="0" smtClean="0"/>
              <a:t>	return (</a:t>
            </a:r>
            <a:r>
              <a:rPr lang="en-US" dirty="0" err="1" smtClean="0"/>
              <a:t>x+y</a:t>
            </a:r>
            <a:r>
              <a:rPr lang="en-US" dirty="0" smtClean="0"/>
              <a:t>);</a:t>
            </a:r>
          </a:p>
          <a:p>
            <a:pPr lvl="1">
              <a:buNone/>
            </a:pPr>
            <a:r>
              <a:rPr lang="en-US" dirty="0" smtClean="0"/>
              <a:t>}</a:t>
            </a:r>
          </a:p>
          <a:p>
            <a:pPr lvl="1">
              <a:buNone/>
            </a:pPr>
            <a:r>
              <a:rPr lang="en-US" dirty="0" smtClean="0"/>
              <a:t>A=10;</a:t>
            </a:r>
          </a:p>
          <a:p>
            <a:pPr lvl="1">
              <a:buNone/>
            </a:pPr>
            <a:r>
              <a:rPr lang="en-US" dirty="0" smtClean="0"/>
              <a:t>B=3;</a:t>
            </a:r>
          </a:p>
          <a:p>
            <a:pPr lvl="1">
              <a:buNone/>
            </a:pPr>
            <a:r>
              <a:rPr lang="en-US" dirty="0" err="1" smtClean="0"/>
              <a:t>Int</a:t>
            </a:r>
            <a:r>
              <a:rPr lang="en-US" dirty="0" smtClean="0"/>
              <a:t> result=add(A,B);</a:t>
            </a:r>
          </a:p>
          <a:p>
            <a:endParaRPr lang="en-US" dirty="0" smtClean="0"/>
          </a:p>
          <a:p>
            <a:r>
              <a:rPr lang="en-US" dirty="0" smtClean="0"/>
              <a:t>In the above case, variables x and y are called formal variables, whereas variables A and B are called actual variables.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Call-By-Value</a:t>
            </a:r>
            <a:endParaRPr lang="en-US" dirty="0"/>
          </a:p>
        </p:txBody>
      </p:sp>
      <p:sp>
        <p:nvSpPr>
          <p:cNvPr id="3" name="Content Placeholder 2"/>
          <p:cNvSpPr>
            <a:spLocks noGrp="1"/>
          </p:cNvSpPr>
          <p:nvPr>
            <p:ph idx="1"/>
          </p:nvPr>
        </p:nvSpPr>
        <p:spPr/>
        <p:txBody>
          <a:bodyPr/>
          <a:lstStyle/>
          <a:p>
            <a:r>
              <a:rPr lang="en-US" dirty="0" smtClean="0"/>
              <a:t>In this mode of parameter passing the values of actual parameter are copied into formal parameters (temporary variables).</a:t>
            </a:r>
          </a:p>
          <a:p>
            <a:r>
              <a:rPr lang="en-US" dirty="0" smtClean="0"/>
              <a:t>The called function does not have access to the actual parameters(original values) and can work only with the copies sent to it.</a:t>
            </a:r>
          </a:p>
          <a:p>
            <a:r>
              <a:rPr lang="en-US" dirty="0" smtClean="0"/>
              <a:t>So this mode is helpful when we wish to retail the original parameters intact.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Call-by-Reference</a:t>
            </a:r>
            <a:endParaRPr lang="en-US" dirty="0"/>
          </a:p>
        </p:txBody>
      </p:sp>
      <p:sp>
        <p:nvSpPr>
          <p:cNvPr id="3" name="Content Placeholder 2"/>
          <p:cNvSpPr>
            <a:spLocks noGrp="1"/>
          </p:cNvSpPr>
          <p:nvPr>
            <p:ph idx="1"/>
          </p:nvPr>
        </p:nvSpPr>
        <p:spPr/>
        <p:txBody>
          <a:bodyPr/>
          <a:lstStyle/>
          <a:p>
            <a:r>
              <a:rPr lang="en-US" dirty="0" smtClean="0"/>
              <a:t>In this mode of parameter passing instead of passing the value to a function the address or reference is passed. That means the actual parameters are passed to the called function.</a:t>
            </a:r>
          </a:p>
          <a:p>
            <a:r>
              <a:rPr lang="en-US" dirty="0" smtClean="0"/>
              <a:t> So the function is able to modify the values of the actual parameters and any change made by the function is actually changing the original parameter’s values.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Functions</a:t>
            </a:r>
            <a:endParaRPr lang="en-US" dirty="0"/>
          </a:p>
        </p:txBody>
      </p:sp>
      <p:sp>
        <p:nvSpPr>
          <p:cNvPr id="3" name="Content Placeholder 2"/>
          <p:cNvSpPr>
            <a:spLocks noGrp="1"/>
          </p:cNvSpPr>
          <p:nvPr>
            <p:ph idx="1"/>
          </p:nvPr>
        </p:nvSpPr>
        <p:spPr/>
        <p:txBody>
          <a:bodyPr>
            <a:normAutofit/>
          </a:bodyPr>
          <a:lstStyle/>
          <a:p>
            <a:pPr>
              <a:buNone/>
            </a:pPr>
            <a:r>
              <a:rPr lang="en-US" dirty="0" smtClean="0"/>
              <a:t>1.Void function without parameters.</a:t>
            </a:r>
          </a:p>
          <a:p>
            <a:pPr>
              <a:buNone/>
            </a:pPr>
            <a:r>
              <a:rPr lang="en-US" dirty="0" smtClean="0"/>
              <a:t>		void main(){  …}</a:t>
            </a:r>
          </a:p>
          <a:p>
            <a:pPr>
              <a:buNone/>
            </a:pPr>
            <a:r>
              <a:rPr lang="en-US" dirty="0" smtClean="0"/>
              <a:t>2.Void function with </a:t>
            </a:r>
            <a:r>
              <a:rPr lang="en-US" dirty="0" err="1" smtClean="0"/>
              <a:t>paramters</a:t>
            </a:r>
            <a:r>
              <a:rPr lang="en-US" dirty="0" smtClean="0"/>
              <a:t>.</a:t>
            </a:r>
          </a:p>
          <a:p>
            <a:pPr>
              <a:buNone/>
            </a:pPr>
            <a:r>
              <a:rPr lang="en-US" dirty="0" smtClean="0"/>
              <a:t>		void show(char message[]) { …..}</a:t>
            </a:r>
          </a:p>
          <a:p>
            <a:pPr>
              <a:buNone/>
            </a:pPr>
            <a:r>
              <a:rPr lang="en-US" dirty="0" smtClean="0"/>
              <a:t>3.Function with parameters and return type</a:t>
            </a:r>
          </a:p>
          <a:p>
            <a:pPr>
              <a:buNone/>
            </a:pPr>
            <a:r>
              <a:rPr lang="en-US" dirty="0" smtClean="0"/>
              <a:t>		</a:t>
            </a:r>
            <a:r>
              <a:rPr lang="en-US" dirty="0" err="1" smtClean="0"/>
              <a:t>int</a:t>
            </a:r>
            <a:r>
              <a:rPr lang="en-US" dirty="0" smtClean="0"/>
              <a:t> add(</a:t>
            </a:r>
            <a:r>
              <a:rPr lang="en-US" dirty="0" err="1" smtClean="0"/>
              <a:t>int</a:t>
            </a:r>
            <a:r>
              <a:rPr lang="en-US" dirty="0" smtClean="0"/>
              <a:t> </a:t>
            </a:r>
            <a:r>
              <a:rPr lang="en-US" dirty="0" err="1" smtClean="0"/>
              <a:t>x,int</a:t>
            </a:r>
            <a:r>
              <a:rPr lang="en-US" dirty="0" smtClean="0"/>
              <a:t> y){ …..; return (</a:t>
            </a:r>
            <a:r>
              <a:rPr lang="en-US" dirty="0" err="1" smtClean="0"/>
              <a:t>x+y</a:t>
            </a:r>
            <a:r>
              <a:rPr lang="en-US" dirty="0" smtClean="0"/>
              <a:t>); }</a:t>
            </a:r>
          </a:p>
          <a:p>
            <a:pPr>
              <a:buNone/>
            </a:pPr>
            <a:r>
              <a:rPr lang="en-US" dirty="0" smtClean="0"/>
              <a:t>4.Nested Functions</a:t>
            </a:r>
          </a:p>
          <a:p>
            <a:pPr>
              <a:buNone/>
            </a:pPr>
            <a:r>
              <a:rPr lang="en-US" dirty="0" smtClean="0"/>
              <a:t>		a function within function</a:t>
            </a:r>
          </a:p>
          <a:p>
            <a:pPr>
              <a:buNone/>
            </a:pPr>
            <a:r>
              <a:rPr lang="en-US" dirty="0" smtClean="0"/>
              <a:t>5.Recursion</a:t>
            </a:r>
          </a:p>
          <a:p>
            <a:pPr>
              <a:buNone/>
            </a:pPr>
            <a:r>
              <a:rPr lang="en-US" dirty="0" smtClean="0"/>
              <a:t>		When a function makes call to itself within it’s own body, it is known as recursive function.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Rules</a:t>
            </a:r>
            <a:endParaRPr lang="en-US" dirty="0"/>
          </a:p>
        </p:txBody>
      </p:sp>
      <p:sp>
        <p:nvSpPr>
          <p:cNvPr id="3" name="Content Placeholder 2"/>
          <p:cNvSpPr>
            <a:spLocks noGrp="1"/>
          </p:cNvSpPr>
          <p:nvPr>
            <p:ph idx="1"/>
          </p:nvPr>
        </p:nvSpPr>
        <p:spPr>
          <a:xfrm>
            <a:off x="457200" y="1371600"/>
            <a:ext cx="8229600" cy="5105400"/>
          </a:xfrm>
        </p:spPr>
        <p:txBody>
          <a:bodyPr>
            <a:normAutofit lnSpcReduction="10000"/>
          </a:bodyPr>
          <a:lstStyle/>
          <a:p>
            <a:r>
              <a:rPr lang="en-US" sz="2800" dirty="0" smtClean="0"/>
              <a:t>The scope rules of the language define the visibility of the variables in the program. There are two kinds of scopes in C++.</a:t>
            </a:r>
          </a:p>
          <a:p>
            <a:r>
              <a:rPr lang="en-US" sz="2800" dirty="0" smtClean="0"/>
              <a:t>Local (function) Scope</a:t>
            </a:r>
          </a:p>
          <a:p>
            <a:pPr>
              <a:buNone/>
            </a:pPr>
            <a:r>
              <a:rPr lang="en-US" sz="2800" dirty="0" smtClean="0"/>
              <a:t>	- variables declared within a function block are accessible or visible within that function only.</a:t>
            </a:r>
          </a:p>
          <a:p>
            <a:r>
              <a:rPr lang="en-US" sz="2800" dirty="0" smtClean="0"/>
              <a:t>Global(file) scope</a:t>
            </a:r>
          </a:p>
          <a:p>
            <a:pPr lvl="1"/>
            <a:r>
              <a:rPr lang="en-US" dirty="0" smtClean="0"/>
              <a:t>The functions declared at the beginning of the program are accessible to all the functions in the current file that is why it is known as having file scope also.</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Classes</a:t>
            </a:r>
            <a:endParaRPr lang="en-US" dirty="0"/>
          </a:p>
        </p:txBody>
      </p:sp>
      <p:sp>
        <p:nvSpPr>
          <p:cNvPr id="3" name="Content Placeholder 2"/>
          <p:cNvSpPr>
            <a:spLocks noGrp="1"/>
          </p:cNvSpPr>
          <p:nvPr>
            <p:ph idx="1"/>
          </p:nvPr>
        </p:nvSpPr>
        <p:spPr/>
        <p:txBody>
          <a:bodyPr/>
          <a:lstStyle/>
          <a:p>
            <a:r>
              <a:rPr lang="en-US" dirty="0" smtClean="0"/>
              <a:t>The default manner of handling the variables can be altered in C++ by using different types of storage class. Storage class provides information about visibility, lifetime and location of variables used in the program. The general syntax for storage class specifiers is as follows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Specifiers</a:t>
            </a:r>
            <a:endParaRPr lang="en-US" dirty="0"/>
          </a:p>
        </p:txBody>
      </p:sp>
      <p:sp>
        <p:nvSpPr>
          <p:cNvPr id="3" name="Content Placeholder 2"/>
          <p:cNvSpPr>
            <a:spLocks noGrp="1"/>
          </p:cNvSpPr>
          <p:nvPr>
            <p:ph idx="1"/>
          </p:nvPr>
        </p:nvSpPr>
        <p:spPr/>
        <p:txBody>
          <a:bodyPr>
            <a:normAutofit lnSpcReduction="10000"/>
          </a:bodyPr>
          <a:lstStyle/>
          <a:p>
            <a:r>
              <a:rPr lang="en-US" dirty="0" smtClean="0"/>
              <a:t>Auto</a:t>
            </a:r>
          </a:p>
          <a:p>
            <a:pPr lvl="1"/>
            <a:r>
              <a:rPr lang="en-US" dirty="0" smtClean="0"/>
              <a:t>All variables declared inside a function are called automatic variable because the memory space for all such variables is created when programs enters in the function.</a:t>
            </a:r>
          </a:p>
          <a:p>
            <a:r>
              <a:rPr lang="en-US" dirty="0" smtClean="0"/>
              <a:t>Register</a:t>
            </a:r>
          </a:p>
          <a:p>
            <a:pPr lvl="1"/>
            <a:r>
              <a:rPr lang="en-US" dirty="0" smtClean="0"/>
              <a:t>Register variables are similar to auto variables except that they provide fast accessing because they are stored in CPU and they can be used in any function.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Class (continued…)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Extern</a:t>
            </a:r>
          </a:p>
          <a:p>
            <a:pPr lvl="1"/>
            <a:r>
              <a:rPr lang="en-US" dirty="0" smtClean="0"/>
              <a:t>Global variables are called extern variables. All such variables will have the same data throughout the program and they can  be used in any function. By default the external variables are initialized to zero automatically when they are created.</a:t>
            </a:r>
          </a:p>
          <a:p>
            <a:r>
              <a:rPr lang="en-US" dirty="0" smtClean="0"/>
              <a:t>Static</a:t>
            </a:r>
          </a:p>
          <a:p>
            <a:pPr lvl="1"/>
            <a:r>
              <a:rPr lang="en-US" dirty="0" smtClean="0"/>
              <a:t>Any variable may or may not be static. Static variables maintain their values between the function call. They are initialized only at the time of the first function calling; they are not initialized each time the function if called.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functions</a:t>
            </a:r>
            <a:endParaRPr lang="en-US" dirty="0"/>
          </a:p>
        </p:txBody>
      </p:sp>
      <p:sp>
        <p:nvSpPr>
          <p:cNvPr id="3" name="Content Placeholder 2"/>
          <p:cNvSpPr>
            <a:spLocks noGrp="1"/>
          </p:cNvSpPr>
          <p:nvPr>
            <p:ph idx="1"/>
          </p:nvPr>
        </p:nvSpPr>
        <p:spPr/>
        <p:txBody>
          <a:bodyPr>
            <a:normAutofit lnSpcReduction="10000"/>
          </a:bodyPr>
          <a:lstStyle/>
          <a:p>
            <a:r>
              <a:rPr lang="en-US" dirty="0" smtClean="0"/>
              <a:t>The function not only reduces the size of the program as only a small part of the program is dealt with at a particular time but it also makes handling of a program easier.</a:t>
            </a:r>
          </a:p>
          <a:p>
            <a:pPr>
              <a:buNone/>
            </a:pPr>
            <a:endParaRPr lang="en-US" dirty="0" smtClean="0"/>
          </a:p>
          <a:p>
            <a:r>
              <a:rPr lang="en-US" dirty="0" smtClean="0"/>
              <a:t>Function makes the program more readable and understandable. They are easy to write and can be called several times thereby making program management much easier.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90600"/>
            <a:ext cx="7772400" cy="5135563"/>
          </a:xfrm>
        </p:spPr>
        <p:txBody>
          <a:bodyPr>
            <a:normAutofit/>
          </a:bodyPr>
          <a:lstStyle/>
          <a:p>
            <a:r>
              <a:rPr lang="en-US" dirty="0" smtClean="0"/>
              <a:t>Functions</a:t>
            </a:r>
            <a:endParaRPr lang="en-US" sz="2800" dirty="0" smtClean="0"/>
          </a:p>
          <a:p>
            <a:pPr lvl="0"/>
            <a:r>
              <a:rPr lang="en-US" dirty="0" smtClean="0"/>
              <a:t>Declaration of Functions</a:t>
            </a:r>
            <a:endParaRPr lang="en-US" sz="2800" dirty="0" smtClean="0"/>
          </a:p>
          <a:p>
            <a:pPr lvl="0"/>
            <a:r>
              <a:rPr lang="en-US" dirty="0" smtClean="0"/>
              <a:t>Function Prototypes</a:t>
            </a:r>
            <a:endParaRPr lang="en-US" sz="2800" dirty="0" smtClean="0"/>
          </a:p>
          <a:p>
            <a:pPr lvl="0"/>
            <a:r>
              <a:rPr lang="en-US" dirty="0" smtClean="0"/>
              <a:t>Function Definition</a:t>
            </a:r>
            <a:endParaRPr lang="en-US" sz="2800" dirty="0" smtClean="0"/>
          </a:p>
          <a:p>
            <a:pPr lvl="0"/>
            <a:r>
              <a:rPr lang="en-US" dirty="0" smtClean="0"/>
              <a:t>Function Call</a:t>
            </a:r>
            <a:endParaRPr lang="en-US" sz="2800" dirty="0" smtClean="0"/>
          </a:p>
          <a:p>
            <a:pPr lvl="0"/>
            <a:r>
              <a:rPr lang="en-US" dirty="0" smtClean="0"/>
              <a:t>Actual and Formal Parameters</a:t>
            </a:r>
            <a:endParaRPr lang="en-US" sz="2800" dirty="0" smtClean="0"/>
          </a:p>
          <a:p>
            <a:pPr lvl="0"/>
            <a:r>
              <a:rPr lang="en-US" dirty="0" smtClean="0"/>
              <a:t>Parameter Passing Mechanism</a:t>
            </a:r>
            <a:endParaRPr lang="en-US" sz="28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79248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47750"/>
            <a:ext cx="7772400" cy="5791200"/>
          </a:xfrm>
        </p:spPr>
        <p:txBody>
          <a:bodyPr>
            <a:normAutofit fontScale="92500" lnSpcReduction="10000"/>
          </a:bodyPr>
          <a:lstStyle/>
          <a:p>
            <a:pPr lvl="0"/>
            <a:r>
              <a:rPr lang="en-US" dirty="0" smtClean="0"/>
              <a:t>Call by value</a:t>
            </a:r>
            <a:endParaRPr lang="en-US" sz="2800" dirty="0" smtClean="0"/>
          </a:p>
          <a:p>
            <a:pPr lvl="0"/>
            <a:r>
              <a:rPr lang="en-US" dirty="0" smtClean="0"/>
              <a:t>Call by Reference</a:t>
            </a:r>
            <a:endParaRPr lang="en-US" sz="2800" dirty="0" smtClean="0"/>
          </a:p>
          <a:p>
            <a:pPr lvl="0"/>
            <a:r>
              <a:rPr lang="en-US" dirty="0" smtClean="0"/>
              <a:t>Call by Pointer</a:t>
            </a:r>
            <a:endParaRPr lang="en-US" sz="2800" dirty="0" smtClean="0"/>
          </a:p>
          <a:p>
            <a:pPr lvl="0"/>
            <a:r>
              <a:rPr lang="en-US" dirty="0" smtClean="0"/>
              <a:t>Types of Functions</a:t>
            </a:r>
            <a:endParaRPr lang="en-US" sz="2800" dirty="0" smtClean="0"/>
          </a:p>
          <a:p>
            <a:pPr lvl="0"/>
            <a:r>
              <a:rPr lang="en-US" dirty="0" smtClean="0"/>
              <a:t>Scope Rules</a:t>
            </a:r>
            <a:endParaRPr lang="en-US" sz="2800" dirty="0" smtClean="0"/>
          </a:p>
          <a:p>
            <a:pPr lvl="0"/>
            <a:r>
              <a:rPr lang="en-US" dirty="0" smtClean="0"/>
              <a:t>Storage Class</a:t>
            </a:r>
            <a:endParaRPr lang="en-US" sz="2800" dirty="0" smtClean="0"/>
          </a:p>
          <a:p>
            <a:pPr lvl="0"/>
            <a:r>
              <a:rPr lang="en-US" dirty="0" smtClean="0"/>
              <a:t>Auto Storage </a:t>
            </a:r>
            <a:r>
              <a:rPr lang="en-US" dirty="0" err="1" smtClean="0"/>
              <a:t>Specifier</a:t>
            </a:r>
            <a:endParaRPr lang="en-US" sz="2800" dirty="0" smtClean="0"/>
          </a:p>
          <a:p>
            <a:pPr lvl="0"/>
            <a:r>
              <a:rPr lang="en-US" dirty="0" smtClean="0"/>
              <a:t>Register Storage </a:t>
            </a:r>
            <a:r>
              <a:rPr lang="en-US" dirty="0" err="1" smtClean="0"/>
              <a:t>Specifier</a:t>
            </a:r>
            <a:endParaRPr lang="en-US" sz="2800" dirty="0" smtClean="0"/>
          </a:p>
          <a:p>
            <a:pPr lvl="0"/>
            <a:r>
              <a:rPr lang="en-US" dirty="0" smtClean="0"/>
              <a:t>Extern Storage </a:t>
            </a:r>
            <a:r>
              <a:rPr lang="en-US" dirty="0" err="1" smtClean="0"/>
              <a:t>Specifier</a:t>
            </a:r>
            <a:endParaRPr lang="en-US" sz="2800" dirty="0" smtClean="0"/>
          </a:p>
          <a:p>
            <a:pPr lvl="0"/>
            <a:r>
              <a:rPr lang="en-US" dirty="0" smtClean="0"/>
              <a:t>Static Storage </a:t>
            </a:r>
            <a:r>
              <a:rPr lang="en-US" dirty="0" err="1" smtClean="0"/>
              <a:t>Specifier</a:t>
            </a:r>
            <a:endParaRPr lang="en-US" sz="2800" dirty="0" smtClean="0"/>
          </a:p>
          <a:p>
            <a:pPr lvl="0"/>
            <a:r>
              <a:rPr lang="en-US" dirty="0" smtClean="0"/>
              <a:t>Advantages of Function</a:t>
            </a:r>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0"/>
            <a:ext cx="79248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lnSpcReduction="10000"/>
          </a:bodyPr>
          <a:lstStyle/>
          <a:p>
            <a:r>
              <a:rPr lang="en-US" dirty="0" smtClean="0"/>
              <a:t>A complex program contains a large list of instruction which is not easy to manage. Therefore, such programs are generally decomposed into different modules containing small sets of instructions part of the program. Usually, if some sequence of instructions is repeatedly appearing in a program then a function can be defined for that particular sequence rather than repeating it again. In C++ main() itself is a function.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 of a function</a:t>
            </a:r>
            <a:endParaRPr lang="en-US" dirty="0"/>
          </a:p>
        </p:txBody>
      </p:sp>
      <p:sp>
        <p:nvSpPr>
          <p:cNvPr id="3" name="Content Placeholder 2"/>
          <p:cNvSpPr>
            <a:spLocks noGrp="1"/>
          </p:cNvSpPr>
          <p:nvPr>
            <p:ph idx="1"/>
          </p:nvPr>
        </p:nvSpPr>
        <p:spPr/>
        <p:txBody>
          <a:bodyPr/>
          <a:lstStyle/>
          <a:p>
            <a:r>
              <a:rPr lang="en-US" dirty="0" smtClean="0"/>
              <a:t>Syntax :</a:t>
            </a:r>
          </a:p>
          <a:p>
            <a:pPr lvl="1">
              <a:buNone/>
            </a:pPr>
            <a:r>
              <a:rPr lang="en-US" dirty="0" err="1" smtClean="0"/>
              <a:t>return_type</a:t>
            </a:r>
            <a:r>
              <a:rPr lang="en-US" dirty="0" smtClean="0"/>
              <a:t> </a:t>
            </a:r>
            <a:r>
              <a:rPr lang="en-US" dirty="0" err="1" smtClean="0"/>
              <a:t>function_name</a:t>
            </a:r>
            <a:r>
              <a:rPr lang="en-US" dirty="0" smtClean="0"/>
              <a:t>(</a:t>
            </a:r>
            <a:r>
              <a:rPr lang="en-US" dirty="0" err="1" smtClean="0"/>
              <a:t>data_type</a:t>
            </a:r>
            <a:r>
              <a:rPr lang="en-US" dirty="0" smtClean="0"/>
              <a:t>  parameter1, </a:t>
            </a:r>
            <a:r>
              <a:rPr lang="en-US" dirty="0" err="1" smtClean="0"/>
              <a:t>data_type</a:t>
            </a:r>
            <a:r>
              <a:rPr lang="en-US" dirty="0" smtClean="0"/>
              <a:t> parameter2)</a:t>
            </a:r>
          </a:p>
          <a:p>
            <a:pPr lvl="1">
              <a:buNone/>
            </a:pPr>
            <a:r>
              <a:rPr lang="en-US" dirty="0" smtClean="0"/>
              <a:t>{</a:t>
            </a:r>
          </a:p>
          <a:p>
            <a:pPr lvl="1">
              <a:buNone/>
            </a:pPr>
            <a:endParaRPr lang="en-US" dirty="0" smtClean="0"/>
          </a:p>
          <a:p>
            <a:pPr lvl="1">
              <a:buNone/>
            </a:pPr>
            <a:r>
              <a:rPr lang="en-US" dirty="0" smtClean="0"/>
              <a:t>     Statements</a:t>
            </a:r>
          </a:p>
          <a:p>
            <a:pPr lvl="1">
              <a:buNone/>
            </a:pP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Declaration Example</a:t>
            </a:r>
            <a:endParaRPr lang="en-US" dirty="0"/>
          </a:p>
        </p:txBody>
      </p:sp>
      <p:sp>
        <p:nvSpPr>
          <p:cNvPr id="3" name="Content Placeholder 2"/>
          <p:cNvSpPr>
            <a:spLocks noGrp="1"/>
          </p:cNvSpPr>
          <p:nvPr>
            <p:ph idx="1"/>
          </p:nvPr>
        </p:nvSpPr>
        <p:spPr>
          <a:xfrm>
            <a:off x="1219200" y="1600200"/>
            <a:ext cx="7467600" cy="4525963"/>
          </a:xfrm>
        </p:spPr>
        <p:txBody>
          <a:bodyPr>
            <a:normAutofit/>
          </a:bodyPr>
          <a:lstStyle/>
          <a:p>
            <a:pPr>
              <a:buNone/>
            </a:pPr>
            <a:endParaRPr lang="en-US" dirty="0" smtClean="0"/>
          </a:p>
          <a:p>
            <a:pPr>
              <a:buNone/>
            </a:pPr>
            <a:r>
              <a:rPr lang="en-US" dirty="0" err="1" smtClean="0"/>
              <a:t>int</a:t>
            </a:r>
            <a:r>
              <a:rPr lang="en-US" dirty="0" smtClean="0"/>
              <a:t> Add(</a:t>
            </a:r>
            <a:r>
              <a:rPr lang="en-US" dirty="0" err="1" smtClean="0"/>
              <a:t>int</a:t>
            </a:r>
            <a:r>
              <a:rPr lang="en-US" dirty="0" smtClean="0"/>
              <a:t> x, </a:t>
            </a:r>
            <a:r>
              <a:rPr lang="en-US" dirty="0" err="1" smtClean="0"/>
              <a:t>int</a:t>
            </a:r>
            <a:r>
              <a:rPr lang="en-US" dirty="0" smtClean="0"/>
              <a:t> y)</a:t>
            </a:r>
          </a:p>
          <a:p>
            <a:pPr>
              <a:buNone/>
            </a:pPr>
            <a:r>
              <a:rPr lang="en-US" dirty="0" smtClean="0"/>
              <a:t>{</a:t>
            </a:r>
          </a:p>
          <a:p>
            <a:pPr>
              <a:buNone/>
            </a:pPr>
            <a:r>
              <a:rPr lang="en-US" dirty="0" smtClean="0"/>
              <a:t>	return </a:t>
            </a:r>
            <a:r>
              <a:rPr lang="en-US" dirty="0" err="1" smtClean="0"/>
              <a:t>x+y</a:t>
            </a:r>
            <a:r>
              <a:rPr lang="en-US" dirty="0" smtClean="0"/>
              <a:t>;</a:t>
            </a:r>
          </a:p>
          <a:p>
            <a:pPr>
              <a:buNone/>
            </a:pPr>
            <a:r>
              <a:rPr lang="en-US" dirty="0" smtClean="0"/>
              <a:t>}</a:t>
            </a:r>
          </a:p>
          <a:p>
            <a:pPr>
              <a:buNone/>
            </a:pPr>
            <a:endParaRPr lang="en-US" dirty="0" smtClean="0"/>
          </a:p>
          <a:p>
            <a:pPr>
              <a:buNone/>
            </a:pPr>
            <a:r>
              <a:rPr lang="en-US" dirty="0" err="1" smtClean="0"/>
              <a:t>int</a:t>
            </a:r>
            <a:r>
              <a:rPr lang="en-US" dirty="0" smtClean="0"/>
              <a:t> sum(</a:t>
            </a:r>
            <a:r>
              <a:rPr lang="en-US" dirty="0" err="1" smtClean="0"/>
              <a:t>int</a:t>
            </a:r>
            <a:r>
              <a:rPr lang="en-US" dirty="0" smtClean="0"/>
              <a:t> </a:t>
            </a:r>
            <a:r>
              <a:rPr lang="en-US" dirty="0" err="1" smtClean="0"/>
              <a:t>a,int</a:t>
            </a:r>
            <a:r>
              <a:rPr lang="en-US" dirty="0" smtClean="0"/>
              <a:t> </a:t>
            </a:r>
            <a:r>
              <a:rPr lang="en-US" dirty="0" err="1" smtClean="0"/>
              <a:t>b,int</a:t>
            </a:r>
            <a:r>
              <a:rPr lang="en-US" dirty="0" smtClean="0"/>
              <a:t> </a:t>
            </a:r>
            <a:r>
              <a:rPr lang="en-US" dirty="0" err="1" smtClean="0"/>
              <a:t>c,int</a:t>
            </a:r>
            <a:r>
              <a:rPr lang="en-US" dirty="0" smtClean="0"/>
              <a:t> d)</a:t>
            </a:r>
          </a:p>
          <a:p>
            <a:pPr>
              <a:buNone/>
            </a:pPr>
            <a:r>
              <a:rPr lang="en-US" dirty="0" smtClean="0"/>
              <a:t>{</a:t>
            </a:r>
          </a:p>
          <a:p>
            <a:pPr>
              <a:buNone/>
            </a:pPr>
            <a:r>
              <a:rPr lang="en-US" dirty="0" smtClean="0"/>
              <a:t>	return </a:t>
            </a:r>
            <a:r>
              <a:rPr lang="en-US" dirty="0" err="1" smtClean="0"/>
              <a:t>a+b+c+d</a:t>
            </a:r>
            <a:r>
              <a:rPr lang="en-US" dirty="0" smtClean="0"/>
              <a:t>;</a:t>
            </a:r>
          </a:p>
          <a:p>
            <a:pPr>
              <a:buNone/>
            </a:pPr>
            <a:r>
              <a:rPr lang="en-US" dirty="0" smtClean="0"/>
              <a: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r>
              <a:rPr lang="en-US" dirty="0" smtClean="0"/>
              <a:t>Function Prototype is one very useful feature of C++ function. A  function declaration introduces the function name to the program.</a:t>
            </a:r>
          </a:p>
          <a:p>
            <a:r>
              <a:rPr lang="en-US" dirty="0" smtClean="0"/>
              <a:t>It tells about the return type, the number of parameters and type of parameters and their sequence to the program.</a:t>
            </a:r>
          </a:p>
          <a:p>
            <a:r>
              <a:rPr lang="en-US" dirty="0" smtClean="0"/>
              <a:t>Syntax</a:t>
            </a:r>
          </a:p>
          <a:p>
            <a:pPr>
              <a:buNone/>
            </a:pPr>
            <a:r>
              <a:rPr lang="en-US" dirty="0" smtClean="0"/>
              <a:t>	return type </a:t>
            </a:r>
            <a:r>
              <a:rPr lang="en-US" dirty="0" err="1" smtClean="0"/>
              <a:t>function_name</a:t>
            </a:r>
            <a:r>
              <a:rPr lang="en-US" dirty="0" smtClean="0"/>
              <a:t> (type param1,type param2, ……);</a:t>
            </a:r>
          </a:p>
          <a:p>
            <a:pPr>
              <a:buNone/>
            </a:pPr>
            <a:r>
              <a:rPr lang="en-US" dirty="0" smtClean="0"/>
              <a:t> Example:</a:t>
            </a:r>
          </a:p>
          <a:p>
            <a:pPr>
              <a:buNone/>
            </a:pPr>
            <a:r>
              <a:rPr lang="en-US" dirty="0" smtClean="0"/>
              <a:t>	</a:t>
            </a:r>
            <a:r>
              <a:rPr lang="en-US" dirty="0" err="1" smtClean="0"/>
              <a:t>int</a:t>
            </a:r>
            <a:r>
              <a:rPr lang="en-US" dirty="0" smtClean="0"/>
              <a:t> add(</a:t>
            </a:r>
            <a:r>
              <a:rPr lang="en-US" dirty="0" err="1" smtClean="0"/>
              <a:t>int</a:t>
            </a:r>
            <a:r>
              <a:rPr lang="en-US" dirty="0" smtClean="0"/>
              <a:t> </a:t>
            </a:r>
            <a:r>
              <a:rPr lang="en-US" dirty="0" err="1" smtClean="0"/>
              <a:t>x,int</a:t>
            </a:r>
            <a:r>
              <a:rPr lang="en-US" dirty="0" smtClean="0"/>
              <a:t> y);</a:t>
            </a:r>
          </a:p>
          <a:p>
            <a:pPr>
              <a:buNone/>
            </a:pPr>
            <a:r>
              <a:rPr lang="en-US" dirty="0" smtClean="0"/>
              <a:t>	</a:t>
            </a:r>
            <a:r>
              <a:rPr lang="en-US" dirty="0" err="1" smtClean="0"/>
              <a:t>int</a:t>
            </a:r>
            <a:r>
              <a:rPr lang="en-US" dirty="0" smtClean="0"/>
              <a:t> sum(</a:t>
            </a:r>
            <a:r>
              <a:rPr lang="en-US" dirty="0" err="1" smtClean="0"/>
              <a:t>int</a:t>
            </a:r>
            <a:r>
              <a:rPr lang="en-US" dirty="0" smtClean="0"/>
              <a:t> </a:t>
            </a:r>
            <a:r>
              <a:rPr lang="en-US" dirty="0" err="1" smtClean="0"/>
              <a:t>x,int</a:t>
            </a:r>
            <a:r>
              <a:rPr lang="en-US" dirty="0" smtClean="0"/>
              <a:t> y, </a:t>
            </a:r>
            <a:r>
              <a:rPr lang="en-US" dirty="0" err="1" smtClean="0"/>
              <a:t>int</a:t>
            </a:r>
            <a:r>
              <a:rPr lang="en-US" dirty="0" smtClean="0"/>
              <a:t> z);</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Call</a:t>
            </a:r>
            <a:endParaRPr lang="en-US" dirty="0"/>
          </a:p>
        </p:txBody>
      </p:sp>
      <p:sp>
        <p:nvSpPr>
          <p:cNvPr id="3" name="Content Placeholder 2"/>
          <p:cNvSpPr>
            <a:spLocks noGrp="1"/>
          </p:cNvSpPr>
          <p:nvPr>
            <p:ph idx="1"/>
          </p:nvPr>
        </p:nvSpPr>
        <p:spPr/>
        <p:txBody>
          <a:bodyPr>
            <a:normAutofit/>
          </a:bodyPr>
          <a:lstStyle/>
          <a:p>
            <a:pPr>
              <a:buNone/>
            </a:pPr>
            <a:r>
              <a:rPr lang="en-US" dirty="0" smtClean="0"/>
              <a:t>When a program needs some functionality, it calls an appropriate function. When a function is called the control is transferred to called function. When the function execution is completed it returns a value as well as the control back to the calling program.</a:t>
            </a:r>
          </a:p>
          <a:p>
            <a:pPr>
              <a:buNone/>
            </a:pPr>
            <a:r>
              <a:rPr lang="en-US" dirty="0" smtClean="0"/>
              <a:t>Example :</a:t>
            </a:r>
          </a:p>
          <a:p>
            <a:pPr>
              <a:buNone/>
            </a:pPr>
            <a:r>
              <a:rPr lang="en-US" dirty="0" smtClean="0"/>
              <a:t>	</a:t>
            </a:r>
            <a:r>
              <a:rPr lang="en-US" dirty="0" err="1" smtClean="0"/>
              <a:t>int</a:t>
            </a:r>
            <a:r>
              <a:rPr lang="en-US" dirty="0" smtClean="0"/>
              <a:t> result=sum(5,7,10);</a:t>
            </a:r>
          </a:p>
          <a:p>
            <a:pPr>
              <a:buNone/>
            </a:pPr>
            <a:r>
              <a:rPr lang="en-US" dirty="0" smtClean="0"/>
              <a:t>In this case the call is made to function sum() which accepts 3 numbers 5,7,10. The calculation is done and the added sum is returned to the result.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and Formal Parameters</a:t>
            </a:r>
            <a:endParaRPr lang="en-US" dirty="0"/>
          </a:p>
        </p:txBody>
      </p:sp>
      <p:sp>
        <p:nvSpPr>
          <p:cNvPr id="3" name="Content Placeholder 2"/>
          <p:cNvSpPr>
            <a:spLocks noGrp="1"/>
          </p:cNvSpPr>
          <p:nvPr>
            <p:ph idx="1"/>
          </p:nvPr>
        </p:nvSpPr>
        <p:spPr/>
        <p:txBody>
          <a:bodyPr>
            <a:normAutofit/>
          </a:bodyPr>
          <a:lstStyle/>
          <a:p>
            <a:r>
              <a:rPr lang="en-US" dirty="0" smtClean="0"/>
              <a:t>When a function is called some parameters are written within parenthesis. All the parameters that are associated with function call are known as actual parameters. Some parameters are written in the function header of the function definition, such parameters are called formal parameters. Formal parameters are available only in the function definition while actual parameters are available in the calling function. </a:t>
            </a:r>
          </a:p>
        </p:txBody>
      </p:sp>
    </p:spTree>
  </p:cSld>
  <p:clrMapOvr>
    <a:masterClrMapping/>
  </p:clrMapOvr>
</p:sld>
</file>

<file path=ppt/theme/theme1.xml><?xml version="1.0" encoding="utf-8"?>
<a:theme xmlns:a="http://schemas.openxmlformats.org/drawingml/2006/main" name="Talentedge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arijit">
      <a:dk1>
        <a:srgbClr val="007CC3"/>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Logo Presentation</Template>
  <TotalTime>439</TotalTime>
  <Words>754</Words>
  <Application>Microsoft Office PowerPoint</Application>
  <PresentationFormat>On-screen Show (4:3)</PresentationFormat>
  <Paragraphs>104</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Talentedge slide</vt:lpstr>
      <vt:lpstr>Office Theme</vt:lpstr>
      <vt:lpstr>PowerPoint Presentation</vt:lpstr>
      <vt:lpstr>PowerPoint Presentation</vt:lpstr>
      <vt:lpstr>PowerPoint Presentation</vt:lpstr>
      <vt:lpstr>Functions</vt:lpstr>
      <vt:lpstr>Declaration of a function</vt:lpstr>
      <vt:lpstr>Function Declaration Example</vt:lpstr>
      <vt:lpstr>Function Prototype</vt:lpstr>
      <vt:lpstr>Function Call</vt:lpstr>
      <vt:lpstr>Actual and Formal Parameters</vt:lpstr>
      <vt:lpstr>PowerPoint Presentation</vt:lpstr>
      <vt:lpstr>Call-By-Value</vt:lpstr>
      <vt:lpstr>Call-by-Reference</vt:lpstr>
      <vt:lpstr>Types of Functions</vt:lpstr>
      <vt:lpstr>Scope Rules</vt:lpstr>
      <vt:lpstr>Storage Classes</vt:lpstr>
      <vt:lpstr>Storage Specifiers</vt:lpstr>
      <vt:lpstr>Storage Class (continued…)</vt:lpstr>
      <vt:lpstr>Advantages of functions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arijitde19</dc:creator>
  <cp:lastModifiedBy>user</cp:lastModifiedBy>
  <cp:revision>140</cp:revision>
  <dcterms:created xsi:type="dcterms:W3CDTF">2012-11-21T09:45:19Z</dcterms:created>
  <dcterms:modified xsi:type="dcterms:W3CDTF">2014-03-23T13:28:53Z</dcterms:modified>
</cp:coreProperties>
</file>