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sldIdLst>
    <p:sldId id="284"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C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50" d="100"/>
          <a:sy n="50" d="100"/>
        </p:scale>
        <p:origin x="-1734" y="-492"/>
      </p:cViewPr>
      <p:guideLst>
        <p:guide orient="horz" pos="119"/>
        <p:guide orient="horz" pos="482"/>
        <p:guide orient="horz" pos="73"/>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2699"/>
            <a:ext cx="7848600" cy="774700"/>
          </a:xfrm>
        </p:spPr>
        <p:txBody>
          <a:bodyPr/>
          <a:lstStyle>
            <a:lvl1pPr>
              <a:defRPr sz="2800">
                <a:solidFill>
                  <a:schemeClr val="bg1"/>
                </a:solidFill>
                <a:latin typeface="Century Gothic"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sz="22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grpSp>
        <p:nvGrpSpPr>
          <p:cNvPr id="7" name="Group 6"/>
          <p:cNvGrpSpPr/>
          <p:nvPr/>
        </p:nvGrpSpPr>
        <p:grpSpPr>
          <a:xfrm>
            <a:off x="1805" y="810"/>
            <a:ext cx="9142195" cy="764366"/>
            <a:chOff x="1805" y="810"/>
            <a:chExt cx="9142195" cy="764366"/>
          </a:xfrm>
        </p:grpSpPr>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descr="Talentedge new logo (reverse).png"/>
            <p:cNvPicPr>
              <a:picLocks noChangeAspect="1"/>
            </p:cNvPicPr>
            <p:nvPr/>
          </p:nvPicPr>
          <p:blipFill>
            <a:blip r:embed="rId3"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val="28097645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val="158159324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val="12742120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Agenda Slide">
    <p:spTree>
      <p:nvGrpSpPr>
        <p:cNvPr id="1" name=""/>
        <p:cNvGrpSpPr/>
        <p:nvPr/>
      </p:nvGrpSpPr>
      <p:grpSpPr>
        <a:xfrm>
          <a:off x="0" y="0"/>
          <a:ext cx="0" cy="0"/>
          <a:chOff x="0" y="0"/>
          <a:chExt cx="0" cy="0"/>
        </a:xfrm>
      </p:grpSpPr>
      <p:sp>
        <p:nvSpPr>
          <p:cNvPr id="3" name="Title 1"/>
          <p:cNvSpPr txBox="1">
            <a:spLocks/>
          </p:cNvSpPr>
          <p:nvPr/>
        </p:nvSpPr>
        <p:spPr>
          <a:xfrm>
            <a:off x="442913" y="5562600"/>
            <a:ext cx="8229600" cy="685800"/>
          </a:xfrm>
          <a:prstGeom prst="rect">
            <a:avLst/>
          </a:prstGeom>
        </p:spPr>
        <p:txBody>
          <a:bodyPr anchor="ctr">
            <a:normAutofit/>
          </a:bodyPr>
          <a:lstStyle>
            <a:lvl1pPr algn="ctr" defTabSz="914400" rtl="0" eaLnBrk="1" latinLnBrk="0" hangingPunct="1">
              <a:spcBef>
                <a:spcPct val="0"/>
              </a:spcBef>
              <a:buNone/>
              <a:defRPr sz="4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endParaRPr lang="en-US" sz="2800" b="1" i="1" dirty="0">
              <a:solidFill>
                <a:srgbClr val="BBE0E3"/>
              </a:solidFill>
            </a:endParaRPr>
          </a:p>
        </p:txBody>
      </p:sp>
      <p:sp>
        <p:nvSpPr>
          <p:cNvPr id="2" name="Title 1"/>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val="400261174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ession Slide">
    <p:spTree>
      <p:nvGrpSpPr>
        <p:cNvPr id="1" name=""/>
        <p:cNvGrpSpPr/>
        <p:nvPr/>
      </p:nvGrpSpPr>
      <p:grpSpPr>
        <a:xfrm>
          <a:off x="0" y="0"/>
          <a:ext cx="0" cy="0"/>
          <a:chOff x="0" y="0"/>
          <a:chExt cx="0" cy="0"/>
        </a:xfrm>
      </p:grpSpPr>
      <p:sp>
        <p:nvSpPr>
          <p:cNvPr id="5" name="Title 1"/>
          <p:cNvSpPr txBox="1">
            <a:spLocks/>
          </p:cNvSpPr>
          <p:nvPr/>
        </p:nvSpPr>
        <p:spPr>
          <a:xfrm>
            <a:off x="442913" y="5562600"/>
            <a:ext cx="8229600" cy="685800"/>
          </a:xfrm>
          <a:prstGeom prst="rect">
            <a:avLst/>
          </a:prstGeom>
        </p:spPr>
        <p:txBody>
          <a:bodyPr anchor="ctr">
            <a:normAutofit/>
          </a:bodyPr>
          <a:lstStyle>
            <a:lvl1pPr algn="ctr" defTabSz="914400" rtl="0" eaLnBrk="1" latinLnBrk="0" hangingPunct="1">
              <a:spcBef>
                <a:spcPct val="0"/>
              </a:spcBef>
              <a:buNone/>
              <a:defRPr sz="4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endParaRPr lang="en-US" sz="2800" b="1" i="1" dirty="0">
              <a:solidFill>
                <a:srgbClr val="BBE0E3"/>
              </a:solidFill>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457200" y="2362200"/>
            <a:ext cx="8229600" cy="2283702"/>
          </a:xfrm>
        </p:spPr>
        <p:txBody>
          <a:bodyPr>
            <a:normAutofit/>
          </a:bodyPr>
          <a:lstStyle>
            <a:lvl1pPr>
              <a:defRPr sz="2200"/>
            </a:lvl1pPr>
            <a:lvl2pPr>
              <a:defRPr sz="2200"/>
            </a:lvl2pPr>
            <a:lvl3pPr>
              <a:defRPr sz="2200"/>
            </a:lvl3pPr>
            <a:lvl4pPr>
              <a:defRPr sz="2200"/>
            </a:lvl4pPr>
            <a:lvl5pPr>
              <a:defRPr sz="2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0"/>
          </p:nvPr>
        </p:nvSpPr>
        <p:spPr>
          <a:xfrm>
            <a:off x="442913" y="1600200"/>
            <a:ext cx="8229600" cy="609600"/>
          </a:xfrm>
        </p:spPr>
        <p:txBody>
          <a:bodyPr>
            <a:normAutofit/>
          </a:bodyPr>
          <a:lstStyle>
            <a:lvl1pPr marL="0" indent="0">
              <a:buNone/>
              <a:defRPr lang="en-US" sz="2600" i="0" dirty="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val="131681199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Alternate Session Sli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1907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830512"/>
            <a:ext cx="4040188" cy="3951288"/>
          </a:xfrm>
        </p:spPr>
        <p:txBody>
          <a:bodyPr/>
          <a:lstStyle>
            <a:lvl1pPr>
              <a:defRPr sz="2200"/>
            </a:lvl1pPr>
            <a:lvl2pPr>
              <a:defRPr sz="2200"/>
            </a:lvl2pPr>
            <a:lvl3pPr>
              <a:defRPr sz="2200"/>
            </a:lvl3pPr>
            <a:lvl4pPr>
              <a:defRPr sz="2200"/>
            </a:lvl4pPr>
            <a:lvl5pPr>
              <a:defRPr sz="2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21907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830512"/>
            <a:ext cx="4041775" cy="3951288"/>
          </a:xfrm>
        </p:spPr>
        <p:txBody>
          <a:bodyPr/>
          <a:lstStyle>
            <a:lvl1pPr>
              <a:defRPr sz="2200"/>
            </a:lvl1pPr>
            <a:lvl2pPr>
              <a:defRPr sz="2200"/>
            </a:lvl2pPr>
            <a:lvl3pPr>
              <a:defRPr sz="2200"/>
            </a:lvl3pPr>
            <a:lvl4pPr>
              <a:defRPr sz="2200"/>
            </a:lvl4pPr>
            <a:lvl5pPr>
              <a:defRPr sz="2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0" y="0"/>
            <a:ext cx="7848600" cy="762000"/>
          </a:xfrm>
        </p:spPr>
        <p:txBody>
          <a:bodyPr/>
          <a:lstStyle>
            <a:lvl1pPr>
              <a:defRPr/>
            </a:lvl1pPr>
          </a:lstStyle>
          <a:p>
            <a:r>
              <a:rPr lang="en-US" smtClean="0"/>
              <a:t>Click to edit Master title style</a:t>
            </a:r>
            <a:endParaRPr lang="en-US" dirty="0"/>
          </a:p>
        </p:txBody>
      </p:sp>
      <p:sp>
        <p:nvSpPr>
          <p:cNvPr id="11" name="Text Placeholder 10"/>
          <p:cNvSpPr>
            <a:spLocks noGrp="1"/>
          </p:cNvSpPr>
          <p:nvPr>
            <p:ph type="body" sz="quarter" idx="10"/>
          </p:nvPr>
        </p:nvSpPr>
        <p:spPr>
          <a:xfrm>
            <a:off x="533400" y="1143000"/>
            <a:ext cx="8229600" cy="609600"/>
          </a:xfrm>
        </p:spPr>
        <p:txBody>
          <a:bodyPr>
            <a:normAutofit/>
          </a:bodyPr>
          <a:lstStyle>
            <a:lvl1pPr marL="0" indent="0">
              <a:buNone/>
              <a:defRPr lang="en-US" sz="2600" i="1" dirty="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val="207651907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ession (No Sub Sessions)">
    <p:spTree>
      <p:nvGrpSpPr>
        <p:cNvPr id="1" name=""/>
        <p:cNvGrpSpPr/>
        <p:nvPr/>
      </p:nvGrpSpPr>
      <p:grpSpPr>
        <a:xfrm>
          <a:off x="0" y="0"/>
          <a:ext cx="0" cy="0"/>
          <a:chOff x="0" y="0"/>
          <a:chExt cx="0" cy="0"/>
        </a:xfrm>
      </p:grpSpPr>
      <p:sp>
        <p:nvSpPr>
          <p:cNvPr id="4" name="Title 1"/>
          <p:cNvSpPr txBox="1">
            <a:spLocks/>
          </p:cNvSpPr>
          <p:nvPr/>
        </p:nvSpPr>
        <p:spPr>
          <a:xfrm>
            <a:off x="442913" y="5562600"/>
            <a:ext cx="8229600" cy="685800"/>
          </a:xfrm>
          <a:prstGeom prst="rect">
            <a:avLst/>
          </a:prstGeom>
        </p:spPr>
        <p:txBody>
          <a:bodyPr anchor="ctr">
            <a:normAutofit/>
          </a:bodyPr>
          <a:lstStyle>
            <a:lvl1pPr algn="ctr" defTabSz="914400" rtl="0" eaLnBrk="1" latinLnBrk="0" hangingPunct="1">
              <a:spcBef>
                <a:spcPct val="0"/>
              </a:spcBef>
              <a:buNone/>
              <a:defRPr sz="4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endParaRPr lang="en-US" sz="2800" b="1" i="1" dirty="0">
              <a:solidFill>
                <a:srgbClr val="BBE0E3"/>
              </a:solidFill>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752600"/>
            <a:ext cx="8229600" cy="289330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7975398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4" name="Picture 6" descr="excelstri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43402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6"/>
          <p:cNvSpPr>
            <a:spLocks noGrp="1"/>
          </p:cNvSpPr>
          <p:nvPr>
            <p:ph type="body" sz="quarter" idx="10"/>
          </p:nvPr>
        </p:nvSpPr>
        <p:spPr>
          <a:xfrm>
            <a:off x="1828800" y="1828800"/>
            <a:ext cx="5257800" cy="609600"/>
          </a:xfrm>
        </p:spPr>
        <p:txBody>
          <a:bodyPr>
            <a:normAutofit/>
          </a:bodyPr>
          <a:lstStyle>
            <a:lvl1pPr marL="0" indent="0">
              <a:buNone/>
              <a:defRPr lang="en-US" sz="2200" kern="1200" dirty="0">
                <a:solidFill>
                  <a:schemeClr val="tx1">
                    <a:lumMod val="65000"/>
                    <a:lumOff val="35000"/>
                  </a:schemeClr>
                </a:solidFill>
                <a:latin typeface="Century Gothic" pitchFamily="34" charset="0"/>
                <a:ea typeface="+mn-ea"/>
                <a:cs typeface="+mn-cs"/>
              </a:defRPr>
            </a:lvl1pPr>
          </a:lstStyle>
          <a:p>
            <a:pPr lvl="0"/>
            <a:r>
              <a:rPr lang="en-US" smtClean="0"/>
              <a:t>Click to edit Master text styles</a:t>
            </a:r>
          </a:p>
        </p:txBody>
      </p:sp>
      <p:sp>
        <p:nvSpPr>
          <p:cNvPr id="8" name="Text Placeholder 6"/>
          <p:cNvSpPr>
            <a:spLocks noGrp="1"/>
          </p:cNvSpPr>
          <p:nvPr>
            <p:ph type="body" sz="quarter" idx="11"/>
          </p:nvPr>
        </p:nvSpPr>
        <p:spPr>
          <a:xfrm>
            <a:off x="1825625" y="2438400"/>
            <a:ext cx="5257800" cy="533400"/>
          </a:xfrm>
        </p:spPr>
        <p:txBody>
          <a:bodyPr>
            <a:normAutofit/>
          </a:bodyPr>
          <a:lstStyle>
            <a:lvl1pPr marL="0" indent="0">
              <a:buNone/>
              <a:defRPr lang="en-US" sz="2200" kern="1200" dirty="0">
                <a:solidFill>
                  <a:schemeClr val="tx1">
                    <a:lumMod val="65000"/>
                    <a:lumOff val="35000"/>
                  </a:schemeClr>
                </a:solidFill>
                <a:latin typeface="Century Gothic"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272993856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ection Summary (Alternat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b="1"/>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val="74430714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ection Summary">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57199" y="990600"/>
            <a:ext cx="821531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200" b="0" dirty="0" smtClean="0">
                <a:solidFill>
                  <a:srgbClr val="000000"/>
                </a:solidFill>
                <a:latin typeface="Century Gothic" pitchFamily="34" charset="0"/>
              </a:rPr>
              <a:t>In this section you will learn how to:</a:t>
            </a:r>
          </a:p>
        </p:txBody>
      </p:sp>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b="1"/>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val="66907118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ection Summary Continue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44500" y="1066800"/>
            <a:ext cx="821531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200" b="0" dirty="0" smtClean="0">
                <a:solidFill>
                  <a:srgbClr val="000000"/>
                </a:solidFill>
                <a:latin typeface="Century Gothic" pitchFamily="34" charset="0"/>
              </a:rPr>
              <a:t>In this section you will also learn how to:</a:t>
            </a:r>
          </a:p>
        </p:txBody>
      </p:sp>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val="35763378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grpSp>
        <p:nvGrpSpPr>
          <p:cNvPr id="7" name="Group 6"/>
          <p:cNvGrpSpPr/>
          <p:nvPr/>
        </p:nvGrpSpPr>
        <p:grpSpPr>
          <a:xfrm>
            <a:off x="1805" y="810"/>
            <a:ext cx="9142195" cy="764366"/>
            <a:chOff x="1805" y="810"/>
            <a:chExt cx="9142195" cy="764366"/>
          </a:xfrm>
        </p:grpSpPr>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descr="Talentedge new logo (reverse).png"/>
            <p:cNvPicPr>
              <a:picLocks noChangeAspect="1"/>
            </p:cNvPicPr>
            <p:nvPr/>
          </p:nvPicPr>
          <p:blipFill>
            <a:blip r:embed="rId3"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val="191035026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Prose Lesson Summar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baseline="0"/>
            </a:lvl1pPr>
          </a:lstStyle>
          <a:p>
            <a:pPr lvl="0"/>
            <a:r>
              <a:rPr lang="en-US" smtClean="0"/>
              <a:t>Click to edit Master title style</a:t>
            </a:r>
            <a:endParaRPr lang="en-US" dirty="0" smtClean="0"/>
          </a:p>
        </p:txBody>
      </p:sp>
      <p:sp>
        <p:nvSpPr>
          <p:cNvPr id="6" name="Text Placeholder 5"/>
          <p:cNvSpPr>
            <a:spLocks noGrp="1"/>
          </p:cNvSpPr>
          <p:nvPr>
            <p:ph type="body" sz="quarter" idx="10"/>
          </p:nvPr>
        </p:nvSpPr>
        <p:spPr>
          <a:xfrm>
            <a:off x="457200" y="1714500"/>
            <a:ext cx="8358187" cy="3500438"/>
          </a:xfrm>
        </p:spPr>
        <p:txBody>
          <a:bodyPr/>
          <a:lstStyle>
            <a:lvl1pPr marL="0" indent="0">
              <a:buNone/>
              <a:defRPr sz="2200" b="0"/>
            </a:lvl1pPr>
            <a:lvl2pPr>
              <a:buNone/>
              <a:defRPr/>
            </a:lvl2pPr>
          </a:lstStyle>
          <a:p>
            <a:pPr lvl="0"/>
            <a:r>
              <a:rPr lang="en-US" smtClean="0"/>
              <a:t>Click to edit Master text styles</a:t>
            </a:r>
          </a:p>
        </p:txBody>
      </p:sp>
    </p:spTree>
    <p:extLst>
      <p:ext uri="{BB962C8B-B14F-4D97-AF65-F5344CB8AC3E}">
        <p14:creationId xmlns:p14="http://schemas.microsoft.com/office/powerpoint/2010/main" val="140351732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cept Contents">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11" name="Text Placeholder 5"/>
          <p:cNvSpPr>
            <a:spLocks noGrp="1"/>
          </p:cNvSpPr>
          <p:nvPr>
            <p:ph type="body" sz="quarter" idx="11"/>
          </p:nvPr>
        </p:nvSpPr>
        <p:spPr>
          <a:xfrm>
            <a:off x="457200" y="1714500"/>
            <a:ext cx="8358187" cy="2214566"/>
          </a:xfrm>
        </p:spPr>
        <p:txBody>
          <a:bodyPr/>
          <a:lstStyle>
            <a:lvl1pPr marL="0" indent="0">
              <a:buNone/>
              <a:defRPr lang="en-US" sz="2200" b="0" i="0" u="none" baseline="0" dirty="0" smtClean="0">
                <a:solidFill>
                  <a:schemeClr val="tx1"/>
                </a:solidFill>
                <a:latin typeface="Century Gothic" pitchFamily="34" charset="0"/>
                <a:ea typeface="+mn-ea"/>
                <a:cs typeface="+mn-cs"/>
              </a:defRPr>
            </a:lvl1pPr>
            <a:lvl2pPr marL="0" indent="0">
              <a:spcBef>
                <a:spcPts val="2000"/>
              </a:spcBef>
              <a:buNone/>
              <a:defRPr sz="2200" b="0"/>
            </a:lvl2pPr>
            <a:lvl3pPr>
              <a:spcBef>
                <a:spcPts val="2000"/>
              </a:spcBef>
              <a:defRPr sz="2200" b="0"/>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84519716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ulleted Lesson Summary">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57200" y="1066800"/>
            <a:ext cx="821531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200" b="0" dirty="0" smtClean="0">
                <a:solidFill>
                  <a:srgbClr val="000000"/>
                </a:solidFill>
                <a:latin typeface="Century Gothic" pitchFamily="34" charset="0"/>
              </a:rPr>
              <a:t>In this lesson you will learn how to:</a:t>
            </a:r>
          </a:p>
        </p:txBody>
      </p:sp>
      <p:sp>
        <p:nvSpPr>
          <p:cNvPr id="2" name="Title 1"/>
          <p:cNvSpPr>
            <a:spLocks noGrp="1"/>
          </p:cNvSpPr>
          <p:nvPr>
            <p:ph type="title"/>
          </p:nvPr>
        </p:nvSpPr>
        <p:spPr>
          <a:xfrm>
            <a:off x="0" y="0"/>
            <a:ext cx="8229600"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val="304946647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ulleted Lesson Summary (Alternate)">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57200" y="1066800"/>
            <a:ext cx="821531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200" b="0" dirty="0" smtClean="0">
                <a:solidFill>
                  <a:srgbClr val="000000"/>
                </a:solidFill>
                <a:latin typeface="Century Gothic" pitchFamily="34" charset="0"/>
              </a:rPr>
              <a:t>In this lesson you will learn about:</a:t>
            </a:r>
          </a:p>
        </p:txBody>
      </p:sp>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val="416527547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5" name="Footer Placeholder 4"/>
          <p:cNvSpPr>
            <a:spLocks noGrp="1"/>
          </p:cNvSpPr>
          <p:nvPr>
            <p:ph type="ftr" sz="quarter" idx="11"/>
          </p:nvPr>
        </p:nvSpPr>
        <p:spPr/>
        <p:txBody>
          <a:bodyPr/>
          <a:lstStyle/>
          <a:p>
            <a:endParaRPr lang="en-IN">
              <a:solidFill>
                <a:srgbClr val="007CC3">
                  <a:tint val="75000"/>
                </a:srgbClr>
              </a:solidFill>
            </a:endParaRPr>
          </a:p>
        </p:txBody>
      </p:sp>
      <p:sp>
        <p:nvSpPr>
          <p:cNvPr id="6" name="Slide Number Placeholder 5"/>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32641685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5" name="Footer Placeholder 4"/>
          <p:cNvSpPr>
            <a:spLocks noGrp="1"/>
          </p:cNvSpPr>
          <p:nvPr>
            <p:ph type="ftr" sz="quarter" idx="11"/>
          </p:nvPr>
        </p:nvSpPr>
        <p:spPr/>
        <p:txBody>
          <a:bodyPr/>
          <a:lstStyle/>
          <a:p>
            <a:endParaRPr lang="en-IN">
              <a:solidFill>
                <a:srgbClr val="007CC3">
                  <a:tint val="75000"/>
                </a:srgbClr>
              </a:solidFill>
            </a:endParaRPr>
          </a:p>
        </p:txBody>
      </p:sp>
      <p:sp>
        <p:nvSpPr>
          <p:cNvPr id="6" name="Slide Number Placeholder 5"/>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37380367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5" name="Footer Placeholder 4"/>
          <p:cNvSpPr>
            <a:spLocks noGrp="1"/>
          </p:cNvSpPr>
          <p:nvPr>
            <p:ph type="ftr" sz="quarter" idx="11"/>
          </p:nvPr>
        </p:nvSpPr>
        <p:spPr/>
        <p:txBody>
          <a:bodyPr/>
          <a:lstStyle/>
          <a:p>
            <a:endParaRPr lang="en-IN">
              <a:solidFill>
                <a:srgbClr val="007CC3">
                  <a:tint val="75000"/>
                </a:srgbClr>
              </a:solidFill>
            </a:endParaRPr>
          </a:p>
        </p:txBody>
      </p:sp>
      <p:sp>
        <p:nvSpPr>
          <p:cNvPr id="6" name="Slide Number Placeholder 5"/>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9300977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6" name="Footer Placeholder 5"/>
          <p:cNvSpPr>
            <a:spLocks noGrp="1"/>
          </p:cNvSpPr>
          <p:nvPr>
            <p:ph type="ftr" sz="quarter" idx="11"/>
          </p:nvPr>
        </p:nvSpPr>
        <p:spPr/>
        <p:txBody>
          <a:bodyPr/>
          <a:lstStyle/>
          <a:p>
            <a:endParaRPr lang="en-IN">
              <a:solidFill>
                <a:srgbClr val="007CC3">
                  <a:tint val="75000"/>
                </a:srgbClr>
              </a:solidFill>
            </a:endParaRPr>
          </a:p>
        </p:txBody>
      </p:sp>
      <p:sp>
        <p:nvSpPr>
          <p:cNvPr id="7" name="Slide Number Placeholder 6"/>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34308162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8" name="Footer Placeholder 7"/>
          <p:cNvSpPr>
            <a:spLocks noGrp="1"/>
          </p:cNvSpPr>
          <p:nvPr>
            <p:ph type="ftr" sz="quarter" idx="11"/>
          </p:nvPr>
        </p:nvSpPr>
        <p:spPr/>
        <p:txBody>
          <a:bodyPr/>
          <a:lstStyle/>
          <a:p>
            <a:endParaRPr lang="en-IN">
              <a:solidFill>
                <a:srgbClr val="007CC3">
                  <a:tint val="75000"/>
                </a:srgbClr>
              </a:solidFill>
            </a:endParaRPr>
          </a:p>
        </p:txBody>
      </p:sp>
      <p:sp>
        <p:nvSpPr>
          <p:cNvPr id="9" name="Slide Number Placeholder 8"/>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3332393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4" name="Footer Placeholder 3"/>
          <p:cNvSpPr>
            <a:spLocks noGrp="1"/>
          </p:cNvSpPr>
          <p:nvPr>
            <p:ph type="ftr" sz="quarter" idx="11"/>
          </p:nvPr>
        </p:nvSpPr>
        <p:spPr/>
        <p:txBody>
          <a:bodyPr/>
          <a:lstStyle/>
          <a:p>
            <a:endParaRPr lang="en-IN">
              <a:solidFill>
                <a:srgbClr val="007CC3">
                  <a:tint val="75000"/>
                </a:srgbClr>
              </a:solidFill>
            </a:endParaRPr>
          </a:p>
        </p:txBody>
      </p:sp>
      <p:sp>
        <p:nvSpPr>
          <p:cNvPr id="5" name="Slide Number Placeholder 4"/>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117038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1200" b="0" i="0" cap="none" baseline="0">
                <a:latin typeface="Verdana"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grpSp>
        <p:nvGrpSpPr>
          <p:cNvPr id="7" name="Group 6"/>
          <p:cNvGrpSpPr/>
          <p:nvPr/>
        </p:nvGrpSpPr>
        <p:grpSpPr>
          <a:xfrm>
            <a:off x="1805" y="810"/>
            <a:ext cx="9142195" cy="764366"/>
            <a:chOff x="1805" y="810"/>
            <a:chExt cx="9142195" cy="764366"/>
          </a:xfrm>
        </p:grpSpPr>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descr="Talentedge new logo (reverse).png"/>
            <p:cNvPicPr>
              <a:picLocks noChangeAspect="1"/>
            </p:cNvPicPr>
            <p:nvPr/>
          </p:nvPicPr>
          <p:blipFill>
            <a:blip r:embed="rId3"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val="62663771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3" name="Footer Placeholder 2"/>
          <p:cNvSpPr>
            <a:spLocks noGrp="1"/>
          </p:cNvSpPr>
          <p:nvPr>
            <p:ph type="ftr" sz="quarter" idx="11"/>
          </p:nvPr>
        </p:nvSpPr>
        <p:spPr/>
        <p:txBody>
          <a:bodyPr/>
          <a:lstStyle/>
          <a:p>
            <a:endParaRPr lang="en-IN">
              <a:solidFill>
                <a:srgbClr val="007CC3">
                  <a:tint val="75000"/>
                </a:srgbClr>
              </a:solidFill>
            </a:endParaRPr>
          </a:p>
        </p:txBody>
      </p:sp>
      <p:sp>
        <p:nvSpPr>
          <p:cNvPr id="4" name="Slide Number Placeholder 3"/>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39319481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6" name="Footer Placeholder 5"/>
          <p:cNvSpPr>
            <a:spLocks noGrp="1"/>
          </p:cNvSpPr>
          <p:nvPr>
            <p:ph type="ftr" sz="quarter" idx="11"/>
          </p:nvPr>
        </p:nvSpPr>
        <p:spPr/>
        <p:txBody>
          <a:bodyPr/>
          <a:lstStyle/>
          <a:p>
            <a:endParaRPr lang="en-IN">
              <a:solidFill>
                <a:srgbClr val="007CC3">
                  <a:tint val="75000"/>
                </a:srgbClr>
              </a:solidFill>
            </a:endParaRPr>
          </a:p>
        </p:txBody>
      </p:sp>
      <p:sp>
        <p:nvSpPr>
          <p:cNvPr id="7" name="Slide Number Placeholder 6"/>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25189913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6" name="Footer Placeholder 5"/>
          <p:cNvSpPr>
            <a:spLocks noGrp="1"/>
          </p:cNvSpPr>
          <p:nvPr>
            <p:ph type="ftr" sz="quarter" idx="11"/>
          </p:nvPr>
        </p:nvSpPr>
        <p:spPr/>
        <p:txBody>
          <a:bodyPr/>
          <a:lstStyle/>
          <a:p>
            <a:endParaRPr lang="en-IN">
              <a:solidFill>
                <a:srgbClr val="007CC3">
                  <a:tint val="75000"/>
                </a:srgbClr>
              </a:solidFill>
            </a:endParaRPr>
          </a:p>
        </p:txBody>
      </p:sp>
      <p:sp>
        <p:nvSpPr>
          <p:cNvPr id="7" name="Slide Number Placeholder 6"/>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761292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5" name="Footer Placeholder 4"/>
          <p:cNvSpPr>
            <a:spLocks noGrp="1"/>
          </p:cNvSpPr>
          <p:nvPr>
            <p:ph type="ftr" sz="quarter" idx="11"/>
          </p:nvPr>
        </p:nvSpPr>
        <p:spPr/>
        <p:txBody>
          <a:bodyPr/>
          <a:lstStyle/>
          <a:p>
            <a:endParaRPr lang="en-IN">
              <a:solidFill>
                <a:srgbClr val="007CC3">
                  <a:tint val="75000"/>
                </a:srgbClr>
              </a:solidFill>
            </a:endParaRPr>
          </a:p>
        </p:txBody>
      </p:sp>
      <p:sp>
        <p:nvSpPr>
          <p:cNvPr id="6" name="Slide Number Placeholder 5"/>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15440634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5" name="Footer Placeholder 4"/>
          <p:cNvSpPr>
            <a:spLocks noGrp="1"/>
          </p:cNvSpPr>
          <p:nvPr>
            <p:ph type="ftr" sz="quarter" idx="11"/>
          </p:nvPr>
        </p:nvSpPr>
        <p:spPr/>
        <p:txBody>
          <a:bodyPr/>
          <a:lstStyle/>
          <a:p>
            <a:endParaRPr lang="en-IN">
              <a:solidFill>
                <a:srgbClr val="007CC3">
                  <a:tint val="75000"/>
                </a:srgbClr>
              </a:solidFill>
            </a:endParaRPr>
          </a:p>
        </p:txBody>
      </p:sp>
      <p:sp>
        <p:nvSpPr>
          <p:cNvPr id="6" name="Slide Number Placeholder 5"/>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2162799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val="8634778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8"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9"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val="327443799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4"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5"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val="303233151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3"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val="27096362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val="15359101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val="19196040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7924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a:latin typeface="Arial" charset="0"/>
              </a:defRPr>
            </a:lvl1pPr>
          </a:lstStyle>
          <a:p>
            <a:fld id="{6D2ED776-87BC-4949-BAFF-9C4DA285A7F3}" type="datetimeFigureOut">
              <a:rPr lang="en-IN" smtClean="0"/>
              <a:pPr/>
              <a:t>23-03-2014</a:t>
            </a:fld>
            <a:endParaRPr lang="en-IN"/>
          </a:p>
        </p:txBody>
      </p:sp>
      <p:sp>
        <p:nvSpPr>
          <p:cNvPr id="1036" name="Line 12"/>
          <p:cNvSpPr>
            <a:spLocks noChangeShapeType="1"/>
          </p:cNvSpPr>
          <p:nvPr/>
        </p:nvSpPr>
        <p:spPr bwMode="auto">
          <a:xfrm flipH="1">
            <a:off x="0" y="6477000"/>
            <a:ext cx="9144000" cy="0"/>
          </a:xfrm>
          <a:prstGeom prst="line">
            <a:avLst/>
          </a:prstGeom>
          <a:noFill/>
          <a:ln w="9525">
            <a:solidFill>
              <a:srgbClr val="C0C0C0"/>
            </a:solidFill>
            <a:round/>
            <a:headEnd/>
            <a:tailEnd/>
          </a:ln>
          <a:effectLst/>
        </p:spPr>
        <p:txBody>
          <a:bodyPr/>
          <a:lstStyle/>
          <a:p>
            <a:pPr>
              <a:defRPr/>
            </a:pPr>
            <a:endParaRPr lang="en-US" sz="3200" b="1">
              <a:solidFill>
                <a:srgbClr val="333399"/>
              </a:solidFill>
            </a:endParaRPr>
          </a:p>
        </p:txBody>
      </p:sp>
      <p:grpSp>
        <p:nvGrpSpPr>
          <p:cNvPr id="6" name="Group 5"/>
          <p:cNvGrpSpPr/>
          <p:nvPr/>
        </p:nvGrpSpPr>
        <p:grpSpPr>
          <a:xfrm>
            <a:off x="0" y="38100"/>
            <a:ext cx="9142195" cy="764366"/>
            <a:chOff x="1805" y="810"/>
            <a:chExt cx="9142195" cy="764366"/>
          </a:xfrm>
        </p:grpSpPr>
        <p:pic>
          <p:nvPicPr>
            <p:cNvPr id="7" name="Picture 2"/>
            <p:cNvPicPr>
              <a:picLocks noChangeAspect="1" noChangeArrowheads="1"/>
            </p:cNvPicPr>
            <p:nvPr/>
          </p:nvPicPr>
          <p:blipFill rotWithShape="1">
            <a:blip r:embed="rId26">
              <a:extLst>
                <a:ext uri="{28A0092B-C50C-407E-A947-70E740481C1C}">
                  <a14:useLocalDpi xmlns:a14="http://schemas.microsoft.com/office/drawing/2010/main"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descr="Talentedge new logo (reverse).png"/>
            <p:cNvPicPr>
              <a:picLocks noChangeAspect="1"/>
            </p:cNvPicPr>
            <p:nvPr/>
          </p:nvPicPr>
          <p:blipFill>
            <a:blip r:embed="rId27"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val="2338339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iming>
    <p:tnLst>
      <p:par>
        <p:cTn id="1" dur="indefinite" restart="never" nodeType="tmRoot"/>
      </p:par>
    </p:tnLst>
  </p:timing>
  <p:txStyles>
    <p:titleStyle>
      <a:lvl1pPr algn="ctr" rtl="0" eaLnBrk="1" fontAlgn="base" hangingPunct="1">
        <a:spcBef>
          <a:spcPct val="0"/>
        </a:spcBef>
        <a:spcAft>
          <a:spcPct val="0"/>
        </a:spcAft>
        <a:defRPr sz="2800" b="1">
          <a:solidFill>
            <a:schemeClr val="bg1"/>
          </a:solidFill>
          <a:latin typeface="Century Gothic" pitchFamily="34" charset="0"/>
          <a:ea typeface="+mj-ea"/>
          <a:cs typeface="+mj-cs"/>
        </a:defRPr>
      </a:lvl1pPr>
      <a:lvl2pPr algn="ctr" rtl="0" eaLnBrk="1" fontAlgn="base" hangingPunct="1">
        <a:spcBef>
          <a:spcPct val="0"/>
        </a:spcBef>
        <a:spcAft>
          <a:spcPct val="0"/>
        </a:spcAft>
        <a:defRPr sz="3200">
          <a:solidFill>
            <a:schemeClr val="bg1"/>
          </a:solidFill>
          <a:latin typeface="Century Gothic" pitchFamily="34" charset="0"/>
        </a:defRPr>
      </a:lvl2pPr>
      <a:lvl3pPr algn="ctr" rtl="0" eaLnBrk="1" fontAlgn="base" hangingPunct="1">
        <a:spcBef>
          <a:spcPct val="0"/>
        </a:spcBef>
        <a:spcAft>
          <a:spcPct val="0"/>
        </a:spcAft>
        <a:defRPr sz="3200">
          <a:solidFill>
            <a:schemeClr val="bg1"/>
          </a:solidFill>
          <a:latin typeface="Century Gothic" pitchFamily="34" charset="0"/>
        </a:defRPr>
      </a:lvl3pPr>
      <a:lvl4pPr algn="ctr" rtl="0" eaLnBrk="1" fontAlgn="base" hangingPunct="1">
        <a:spcBef>
          <a:spcPct val="0"/>
        </a:spcBef>
        <a:spcAft>
          <a:spcPct val="0"/>
        </a:spcAft>
        <a:defRPr sz="3200">
          <a:solidFill>
            <a:schemeClr val="bg1"/>
          </a:solidFill>
          <a:latin typeface="Century Gothic" pitchFamily="34" charset="0"/>
        </a:defRPr>
      </a:lvl4pPr>
      <a:lvl5pPr algn="ctr" rtl="0" eaLnBrk="1" fontAlgn="base" hangingPunct="1">
        <a:spcBef>
          <a:spcPct val="0"/>
        </a:spcBef>
        <a:spcAft>
          <a:spcPct val="0"/>
        </a:spcAft>
        <a:defRPr sz="3200">
          <a:solidFill>
            <a:schemeClr val="bg1"/>
          </a:solidFill>
          <a:latin typeface="Century Gothic" pitchFamily="34"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2200">
          <a:solidFill>
            <a:schemeClr val="tx1"/>
          </a:solidFill>
          <a:latin typeface="Century Gothic" pitchFamily="34" charset="0"/>
          <a:ea typeface="+mn-ea"/>
          <a:cs typeface="+mn-cs"/>
        </a:defRPr>
      </a:lvl1pPr>
      <a:lvl2pPr marL="742950" indent="-285750" algn="l" rtl="0" eaLnBrk="1" fontAlgn="base" hangingPunct="1">
        <a:spcBef>
          <a:spcPct val="20000"/>
        </a:spcBef>
        <a:spcAft>
          <a:spcPct val="0"/>
        </a:spcAft>
        <a:buChar char="–"/>
        <a:defRPr sz="2200">
          <a:solidFill>
            <a:schemeClr val="tx1"/>
          </a:solidFill>
          <a:latin typeface="Century Gothic" pitchFamily="34" charset="0"/>
        </a:defRPr>
      </a:lvl2pPr>
      <a:lvl3pPr marL="1143000" indent="-228600" algn="l" rtl="0" eaLnBrk="1" fontAlgn="base" hangingPunct="1">
        <a:spcBef>
          <a:spcPct val="20000"/>
        </a:spcBef>
        <a:spcAft>
          <a:spcPct val="0"/>
        </a:spcAft>
        <a:buChar char="•"/>
        <a:defRPr sz="2200">
          <a:solidFill>
            <a:schemeClr val="tx1"/>
          </a:solidFill>
          <a:latin typeface="Century Gothic" pitchFamily="34" charset="0"/>
        </a:defRPr>
      </a:lvl3pPr>
      <a:lvl4pPr marL="1600200" indent="-228600" algn="l" rtl="0" eaLnBrk="1" fontAlgn="base" hangingPunct="1">
        <a:spcBef>
          <a:spcPct val="20000"/>
        </a:spcBef>
        <a:spcAft>
          <a:spcPct val="0"/>
        </a:spcAft>
        <a:buChar char="–"/>
        <a:defRPr sz="2200">
          <a:solidFill>
            <a:schemeClr val="tx1"/>
          </a:solidFill>
          <a:latin typeface="Century Gothic" pitchFamily="34" charset="0"/>
        </a:defRPr>
      </a:lvl4pPr>
      <a:lvl5pPr marL="2057400" indent="-228600" algn="l" rtl="0" eaLnBrk="1" fontAlgn="base" hangingPunct="1">
        <a:spcBef>
          <a:spcPct val="20000"/>
        </a:spcBef>
        <a:spcAft>
          <a:spcPct val="0"/>
        </a:spcAft>
        <a:buChar char="»"/>
        <a:defRPr sz="2200">
          <a:solidFill>
            <a:schemeClr val="tx1"/>
          </a:solidFill>
          <a:latin typeface="Century Gothic"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srgbClr val="007CC3">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3058569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inaltemp1.jpg"/>
          <p:cNvPicPr>
            <a:picLocks noChangeAspect="1"/>
          </p:cNvPicPr>
          <p:nvPr/>
        </p:nvPicPr>
        <p:blipFill rotWithShape="1">
          <a:blip r:embed="rId2" cstate="print"/>
          <a:srcRect t="11061"/>
          <a:stretch/>
        </p:blipFill>
        <p:spPr>
          <a:xfrm>
            <a:off x="0" y="762000"/>
            <a:ext cx="9144000" cy="6091534"/>
          </a:xfrm>
          <a:prstGeom prst="rect">
            <a:avLst/>
          </a:prstGeom>
        </p:spPr>
      </p:pic>
      <p:sp>
        <p:nvSpPr>
          <p:cNvPr id="10" name="Title 1"/>
          <p:cNvSpPr txBox="1">
            <a:spLocks/>
          </p:cNvSpPr>
          <p:nvPr/>
        </p:nvSpPr>
        <p:spPr>
          <a:xfrm>
            <a:off x="838200" y="3048000"/>
            <a:ext cx="76962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algn="l"/>
            <a:endParaRPr lang="en-US" sz="1800" b="1" dirty="0" smtClean="0">
              <a:solidFill>
                <a:prstClr val="white"/>
              </a:solidFill>
            </a:endParaRPr>
          </a:p>
        </p:txBody>
      </p:sp>
      <p:sp>
        <p:nvSpPr>
          <p:cNvPr id="2" name="Slide Number Placeholder 1"/>
          <p:cNvSpPr>
            <a:spLocks noGrp="1"/>
          </p:cNvSpPr>
          <p:nvPr>
            <p:ph type="sldNum" sz="quarter" idx="12"/>
          </p:nvPr>
        </p:nvSpPr>
        <p:spPr/>
        <p:txBody>
          <a:bodyPr/>
          <a:lstStyle/>
          <a:p>
            <a:fld id="{955FA863-C6CF-4393-9269-B4A1576B5CEE}" type="slidenum">
              <a:rPr lang="en-US" smtClean="0">
                <a:solidFill>
                  <a:srgbClr val="007CC3">
                    <a:tint val="75000"/>
                  </a:srgbClr>
                </a:solidFill>
              </a:rPr>
              <a:pPr/>
              <a:t>1</a:t>
            </a:fld>
            <a:endParaRPr lang="en-US">
              <a:solidFill>
                <a:srgbClr val="007CC3">
                  <a:tint val="75000"/>
                </a:srgbClr>
              </a:solidFill>
            </a:endParaRPr>
          </a:p>
        </p:txBody>
      </p:sp>
    </p:spTree>
    <p:extLst>
      <p:ext uri="{BB962C8B-B14F-4D97-AF65-F5344CB8AC3E}">
        <p14:creationId xmlns:p14="http://schemas.microsoft.com/office/powerpoint/2010/main" val="32251012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914400"/>
            <a:ext cx="6553200" cy="5211763"/>
          </a:xfrm>
        </p:spPr>
        <p:txBody>
          <a:bodyPr>
            <a:normAutofit/>
          </a:bodyPr>
          <a:lstStyle/>
          <a:p>
            <a:pPr>
              <a:buNone/>
            </a:pPr>
            <a:r>
              <a:rPr lang="en-US" dirty="0" err="1" smtClean="0"/>
              <a:t>struct</a:t>
            </a:r>
            <a:r>
              <a:rPr lang="en-US" dirty="0" smtClean="0"/>
              <a:t> student</a:t>
            </a:r>
          </a:p>
          <a:p>
            <a:pPr>
              <a:buNone/>
            </a:pPr>
            <a:r>
              <a:rPr lang="en-US" dirty="0" smtClean="0"/>
              <a:t>{</a:t>
            </a:r>
          </a:p>
          <a:p>
            <a:pPr>
              <a:buNone/>
            </a:pPr>
            <a:r>
              <a:rPr lang="en-US" dirty="0" smtClean="0"/>
              <a:t>	int rollno;</a:t>
            </a:r>
          </a:p>
          <a:p>
            <a:pPr>
              <a:buNone/>
            </a:pPr>
            <a:r>
              <a:rPr lang="en-US" dirty="0" smtClean="0"/>
              <a:t>	char name[20];</a:t>
            </a:r>
          </a:p>
          <a:p>
            <a:pPr>
              <a:buNone/>
            </a:pPr>
            <a:r>
              <a:rPr lang="en-US" dirty="0" smtClean="0"/>
              <a:t>	char branch[10];</a:t>
            </a:r>
          </a:p>
          <a:p>
            <a:pPr>
              <a:buNone/>
            </a:pPr>
            <a:r>
              <a:rPr lang="en-US" dirty="0" smtClean="0"/>
              <a:t>	int marks[5];</a:t>
            </a:r>
          </a:p>
          <a:p>
            <a:pPr>
              <a:buNone/>
            </a:pPr>
            <a:r>
              <a:rPr lang="en-US" dirty="0" smtClean="0"/>
              <a:t>	int age;</a:t>
            </a:r>
          </a:p>
          <a:p>
            <a:pPr>
              <a:buNone/>
            </a:pPr>
            <a:r>
              <a:rPr lang="en-US" dirty="0" smtClean="0"/>
              <a:t>}st1;</a:t>
            </a:r>
          </a:p>
          <a:p>
            <a:pPr>
              <a:buNone/>
            </a:pPr>
            <a:endParaRPr lang="en-US" dirty="0" smtClean="0"/>
          </a:p>
          <a:p>
            <a:pPr>
              <a:buNone/>
            </a:pPr>
            <a:r>
              <a:rPr lang="en-US" dirty="0" smtClean="0"/>
              <a:t>st1.marks[0]=45;</a:t>
            </a:r>
          </a:p>
          <a:p>
            <a:pPr>
              <a:buNone/>
            </a:pPr>
            <a:r>
              <a:rPr lang="en-US" dirty="0" smtClean="0"/>
              <a:t>st1.marks[1]=67;</a:t>
            </a:r>
          </a:p>
          <a:p>
            <a:pPr>
              <a:buNone/>
            </a:pPr>
            <a:r>
              <a:rPr lang="en-US" dirty="0" smtClean="0"/>
              <a:t>st1.marks[2]=87;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of Structure</a:t>
            </a:r>
            <a:endParaRPr lang="en-US" dirty="0"/>
          </a:p>
        </p:txBody>
      </p:sp>
      <p:sp>
        <p:nvSpPr>
          <p:cNvPr id="3" name="Content Placeholder 2"/>
          <p:cNvSpPr>
            <a:spLocks noGrp="1"/>
          </p:cNvSpPr>
          <p:nvPr>
            <p:ph idx="1"/>
          </p:nvPr>
        </p:nvSpPr>
        <p:spPr/>
        <p:txBody>
          <a:bodyPr/>
          <a:lstStyle/>
          <a:p>
            <a:pPr algn="just">
              <a:buNone/>
            </a:pPr>
            <a:r>
              <a:rPr lang="en-US" dirty="0" smtClean="0"/>
              <a:t>As we already know, an array is a collection of similar data items. Is it possible that all the elements of an array are structure type of elements? The answer is YES. The collection of same structure type of variables is called an array of structure. To declare an array of structure, we have to first define the structure and then we can define the array of that structure type.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Structure</a:t>
            </a:r>
            <a:endParaRPr lang="en-US" dirty="0"/>
          </a:p>
        </p:txBody>
      </p:sp>
      <p:sp>
        <p:nvSpPr>
          <p:cNvPr id="3" name="Content Placeholder 2"/>
          <p:cNvSpPr>
            <a:spLocks noGrp="1"/>
          </p:cNvSpPr>
          <p:nvPr>
            <p:ph idx="1"/>
          </p:nvPr>
        </p:nvSpPr>
        <p:spPr/>
        <p:txBody>
          <a:bodyPr/>
          <a:lstStyle/>
          <a:p>
            <a:pPr>
              <a:buNone/>
            </a:pPr>
            <a:r>
              <a:rPr lang="en-US" dirty="0" smtClean="0"/>
              <a:t>Structure is a collection of different data types. It may be int,float,char and array. Can a structure of a member of another structure? The answer is YES. When a structure is declared as a member of another structure then it is called a nested structure. Structures cab be nested to any depth.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06578601"/>
              </p:ext>
            </p:extLst>
          </p:nvPr>
        </p:nvGraphicFramePr>
        <p:xfrm>
          <a:off x="685800" y="990600"/>
          <a:ext cx="7772400" cy="5455920"/>
        </p:xfrm>
        <a:graphic>
          <a:graphicData uri="http://schemas.openxmlformats.org/drawingml/2006/table">
            <a:tbl>
              <a:tblPr firstRow="1" bandRow="1">
                <a:tableStyleId>{5C22544A-7EE6-4342-B048-85BDC9FD1C3A}</a:tableStyleId>
              </a:tblPr>
              <a:tblGrid>
                <a:gridCol w="3886200"/>
                <a:gridCol w="3886200"/>
              </a:tblGrid>
              <a:tr h="5105400">
                <a:tc>
                  <a:txBody>
                    <a:bodyPr/>
                    <a:lstStyle/>
                    <a:p>
                      <a:endParaRPr lang="en-US" dirty="0" smtClean="0"/>
                    </a:p>
                    <a:p>
                      <a:endParaRPr lang="en-US" dirty="0" smtClean="0"/>
                    </a:p>
                    <a:p>
                      <a:r>
                        <a:rPr lang="en-US" sz="3600" dirty="0" err="1" smtClean="0"/>
                        <a:t>struct</a:t>
                      </a:r>
                      <a:r>
                        <a:rPr lang="en-US" sz="3600" dirty="0" smtClean="0"/>
                        <a:t> date</a:t>
                      </a:r>
                    </a:p>
                    <a:p>
                      <a:r>
                        <a:rPr lang="en-US" sz="3600" dirty="0" smtClean="0"/>
                        <a:t>{</a:t>
                      </a:r>
                    </a:p>
                    <a:p>
                      <a:r>
                        <a:rPr lang="en-US" sz="3600" dirty="0" smtClean="0"/>
                        <a:t>    int day;</a:t>
                      </a:r>
                    </a:p>
                    <a:p>
                      <a:r>
                        <a:rPr lang="en-US" sz="3600" dirty="0" smtClean="0"/>
                        <a:t>    char month[10];</a:t>
                      </a:r>
                    </a:p>
                    <a:p>
                      <a:r>
                        <a:rPr lang="en-US" sz="3600" dirty="0" smtClean="0"/>
                        <a:t>    int year;</a:t>
                      </a:r>
                    </a:p>
                    <a:p>
                      <a:r>
                        <a:rPr lang="en-US" sz="3600" dirty="0" smtClean="0"/>
                        <a:t>}</a:t>
                      </a:r>
                    </a:p>
                    <a:p>
                      <a:endParaRPr lang="en-US" dirty="0" smtClean="0"/>
                    </a:p>
                    <a:p>
                      <a:endParaRPr lang="en-US" dirty="0" smtClean="0"/>
                    </a:p>
                    <a:p>
                      <a:endParaRPr lang="en-US" dirty="0"/>
                    </a:p>
                  </a:txBody>
                  <a:tcPr/>
                </a:tc>
                <a:tc>
                  <a:txBody>
                    <a:bodyPr/>
                    <a:lstStyle/>
                    <a:p>
                      <a:r>
                        <a:rPr lang="en-US" sz="3200" dirty="0" err="1" smtClean="0"/>
                        <a:t>struct</a:t>
                      </a:r>
                      <a:r>
                        <a:rPr lang="en-US" sz="3200" dirty="0" smtClean="0"/>
                        <a:t> student</a:t>
                      </a:r>
                    </a:p>
                    <a:p>
                      <a:r>
                        <a:rPr lang="en-US" sz="3200" dirty="0" smtClean="0"/>
                        <a:t>{</a:t>
                      </a:r>
                    </a:p>
                    <a:p>
                      <a:r>
                        <a:rPr lang="en-US" sz="3200" dirty="0" smtClean="0"/>
                        <a:t>   int rollno;</a:t>
                      </a:r>
                    </a:p>
                    <a:p>
                      <a:r>
                        <a:rPr lang="en-US" sz="3200" dirty="0" smtClean="0"/>
                        <a:t>   char name[20];</a:t>
                      </a:r>
                    </a:p>
                    <a:p>
                      <a:r>
                        <a:rPr lang="en-US" sz="3200" dirty="0" smtClean="0"/>
                        <a:t>   char branch[10];</a:t>
                      </a:r>
                    </a:p>
                    <a:p>
                      <a:r>
                        <a:rPr lang="en-US" sz="3200" dirty="0" smtClean="0"/>
                        <a:t>   int marks[5];</a:t>
                      </a:r>
                    </a:p>
                    <a:p>
                      <a:r>
                        <a:rPr lang="en-US" sz="3200" dirty="0" smtClean="0"/>
                        <a:t>   int age;</a:t>
                      </a:r>
                    </a:p>
                    <a:p>
                      <a:r>
                        <a:rPr lang="en-US" sz="3200" dirty="0" smtClean="0"/>
                        <a:t>   date </a:t>
                      </a:r>
                      <a:r>
                        <a:rPr lang="en-US" sz="3200" dirty="0" err="1" smtClean="0"/>
                        <a:t>birthdate</a:t>
                      </a:r>
                      <a:r>
                        <a:rPr lang="en-US" sz="3200" dirty="0" smtClean="0"/>
                        <a:t>;</a:t>
                      </a:r>
                    </a:p>
                    <a:p>
                      <a:r>
                        <a:rPr lang="en-US" sz="3200" dirty="0" smtClean="0"/>
                        <a:t>};</a:t>
                      </a:r>
                    </a:p>
                    <a:p>
                      <a:endParaRPr lang="en-US" sz="3200" dirty="0" smtClean="0"/>
                    </a:p>
                    <a:p>
                      <a:r>
                        <a:rPr lang="en-US" sz="3200" dirty="0" smtClean="0"/>
                        <a:t>student st1;</a:t>
                      </a:r>
                      <a:endParaRPr lang="en-US" sz="3200" dirty="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Accessing Nested Structure Members</a:t>
            </a:r>
            <a:endParaRPr lang="en-US" dirty="0"/>
          </a:p>
        </p:txBody>
      </p:sp>
      <p:sp>
        <p:nvSpPr>
          <p:cNvPr id="3" name="Content Placeholder 2"/>
          <p:cNvSpPr>
            <a:spLocks noGrp="1"/>
          </p:cNvSpPr>
          <p:nvPr>
            <p:ph idx="1"/>
          </p:nvPr>
        </p:nvSpPr>
        <p:spPr/>
        <p:txBody>
          <a:bodyPr/>
          <a:lstStyle/>
          <a:p>
            <a:pPr>
              <a:buNone/>
            </a:pPr>
            <a:r>
              <a:rPr lang="en-US" dirty="0" smtClean="0"/>
              <a:t>st1.birthdate.day=4;</a:t>
            </a:r>
          </a:p>
          <a:p>
            <a:pPr>
              <a:buNone/>
            </a:pPr>
            <a:r>
              <a:rPr lang="en-US" dirty="0" err="1" smtClean="0"/>
              <a:t>strcpy</a:t>
            </a:r>
            <a:r>
              <a:rPr lang="en-US" dirty="0" smtClean="0"/>
              <a:t>(st1.birthdate.month,”January”);</a:t>
            </a:r>
          </a:p>
          <a:p>
            <a:pPr>
              <a:buNone/>
            </a:pPr>
            <a:r>
              <a:rPr lang="en-US" dirty="0" smtClean="0"/>
              <a:t>cout&lt;&lt;“Day :”&lt;&lt;st1.birthdate.day&lt;&lt;</a:t>
            </a:r>
            <a:r>
              <a:rPr lang="en-US" dirty="0" err="1" smtClean="0"/>
              <a:t>endl</a:t>
            </a:r>
            <a:r>
              <a:rPr lang="en-US" dirty="0" smtClean="0"/>
              <a:t>;</a:t>
            </a:r>
          </a:p>
          <a:p>
            <a:pPr>
              <a:buNone/>
            </a:pPr>
            <a:r>
              <a:rPr lang="en-US" dirty="0" smtClean="0"/>
              <a:t>cout&lt;&lt;“Month :”&lt;&lt;st1.birthdate.month&lt;&lt;</a:t>
            </a:r>
            <a:r>
              <a:rPr lang="en-US" dirty="0" err="1" smtClean="0"/>
              <a:t>endl</a:t>
            </a:r>
            <a:r>
              <a:rPr lang="en-US" dirty="0" smtClean="0"/>
              <a: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and Structure</a:t>
            </a:r>
            <a:endParaRPr lang="en-US" dirty="0"/>
          </a:p>
        </p:txBody>
      </p:sp>
      <p:sp>
        <p:nvSpPr>
          <p:cNvPr id="3" name="Content Placeholder 2"/>
          <p:cNvSpPr>
            <a:spLocks noGrp="1"/>
          </p:cNvSpPr>
          <p:nvPr>
            <p:ph idx="1"/>
          </p:nvPr>
        </p:nvSpPr>
        <p:spPr/>
        <p:txBody>
          <a:bodyPr>
            <a:normAutofit/>
          </a:bodyPr>
          <a:lstStyle/>
          <a:p>
            <a:r>
              <a:rPr lang="en-US" dirty="0" smtClean="0"/>
              <a:t>The structure variable can also be passed to the function in two ways (call by value and call by reference) just like other variables. When the structure variable is passed by using call by value, the actual parameters do not change even if the formal parameters are changed. When the structure variables are passed by using call by reference then the changes made by in the formal parameters are also affecting the changes made in the actual parameters.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 Structure</a:t>
            </a:r>
            <a:endParaRPr lang="en-US" dirty="0"/>
          </a:p>
        </p:txBody>
      </p:sp>
      <p:sp>
        <p:nvSpPr>
          <p:cNvPr id="3" name="Content Placeholder 2"/>
          <p:cNvSpPr>
            <a:spLocks noGrp="1"/>
          </p:cNvSpPr>
          <p:nvPr>
            <p:ph idx="1"/>
          </p:nvPr>
        </p:nvSpPr>
        <p:spPr/>
        <p:txBody>
          <a:bodyPr>
            <a:normAutofit/>
          </a:bodyPr>
          <a:lstStyle/>
          <a:p>
            <a:r>
              <a:rPr lang="en-US" dirty="0" smtClean="0"/>
              <a:t>We can assign one structure variable to another structure variable if both variables are of same type.</a:t>
            </a:r>
          </a:p>
          <a:p>
            <a:endParaRPr lang="en-US" dirty="0" smtClean="0"/>
          </a:p>
          <a:p>
            <a:r>
              <a:rPr lang="en-US" dirty="0" smtClean="0"/>
              <a:t>Example :</a:t>
            </a:r>
          </a:p>
          <a:p>
            <a:pPr lvl="1">
              <a:buNone/>
            </a:pPr>
            <a:r>
              <a:rPr lang="en-US" dirty="0" smtClean="0"/>
              <a:t>	student st1;</a:t>
            </a:r>
          </a:p>
          <a:p>
            <a:pPr lvl="1">
              <a:buNone/>
            </a:pPr>
            <a:r>
              <a:rPr lang="en-US" dirty="0" smtClean="0"/>
              <a:t>	student st2;</a:t>
            </a:r>
          </a:p>
          <a:p>
            <a:pPr lvl="1">
              <a:buNone/>
            </a:pPr>
            <a:r>
              <a:rPr lang="en-US" dirty="0" smtClean="0"/>
              <a:t>	student st3=st1;</a:t>
            </a:r>
          </a:p>
          <a:p>
            <a:pPr lvl="1">
              <a:buNone/>
            </a:pPr>
            <a:r>
              <a:rPr lang="en-US" dirty="0" smtClean="0"/>
              <a:t>	student st4=st2;</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Structure</a:t>
            </a:r>
            <a:endParaRPr lang="en-US" dirty="0"/>
          </a:p>
        </p:txBody>
      </p:sp>
      <p:sp>
        <p:nvSpPr>
          <p:cNvPr id="3" name="Content Placeholder 2"/>
          <p:cNvSpPr>
            <a:spLocks noGrp="1"/>
          </p:cNvSpPr>
          <p:nvPr>
            <p:ph idx="1"/>
          </p:nvPr>
        </p:nvSpPr>
        <p:spPr/>
        <p:txBody>
          <a:bodyPr>
            <a:normAutofit/>
          </a:bodyPr>
          <a:lstStyle/>
          <a:p>
            <a:pPr>
              <a:buNone/>
            </a:pPr>
            <a:r>
              <a:rPr lang="en-US" dirty="0" smtClean="0"/>
              <a:t>When memory for structure variable is allocated at run time (i.e. the structure is created at run time) then such structures are called dynamic structures. For example we can create a variable Z(dynamically) of Student structure type(as defined earlier in this chapter) by using </a:t>
            </a:r>
          </a:p>
          <a:p>
            <a:pPr>
              <a:buNone/>
            </a:pPr>
            <a:r>
              <a:rPr lang="en-US" dirty="0" smtClean="0"/>
              <a:t>	student *</a:t>
            </a:r>
            <a:r>
              <a:rPr lang="en-US" dirty="0" err="1" smtClean="0"/>
              <a:t>ptr</a:t>
            </a:r>
            <a:r>
              <a:rPr lang="en-US" dirty="0" smtClean="0"/>
              <a:t>-(student *)</a:t>
            </a:r>
            <a:r>
              <a:rPr lang="en-US" dirty="0" err="1" smtClean="0"/>
              <a:t>malloc</a:t>
            </a:r>
            <a:r>
              <a:rPr lang="en-US" dirty="0" smtClean="0"/>
              <a:t>(</a:t>
            </a:r>
            <a:r>
              <a:rPr lang="en-US" dirty="0" err="1" smtClean="0"/>
              <a:t>sizeof</a:t>
            </a:r>
            <a:r>
              <a:rPr lang="en-US" dirty="0" smtClean="0"/>
              <a:t>(</a:t>
            </a:r>
            <a:r>
              <a:rPr lang="en-US" dirty="0" err="1" smtClean="0"/>
              <a:t>struct</a:t>
            </a:r>
            <a:r>
              <a:rPr lang="en-US" dirty="0" smtClean="0"/>
              <a:t> student);</a:t>
            </a:r>
          </a:p>
          <a:p>
            <a:pPr>
              <a:buNone/>
            </a:pPr>
            <a:r>
              <a:rPr lang="en-US" dirty="0" smtClean="0"/>
              <a:t>	</a:t>
            </a:r>
          </a:p>
          <a:p>
            <a:pPr>
              <a:buNone/>
            </a:pPr>
            <a:r>
              <a:rPr lang="en-US" dirty="0" smtClean="0"/>
              <a:t>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Self-Referential Structure</a:t>
            </a:r>
            <a:endParaRPr lang="en-US" dirty="0"/>
          </a:p>
        </p:txBody>
      </p:sp>
      <p:sp>
        <p:nvSpPr>
          <p:cNvPr id="3" name="Content Placeholder 2"/>
          <p:cNvSpPr>
            <a:spLocks noGrp="1"/>
          </p:cNvSpPr>
          <p:nvPr>
            <p:ph idx="1"/>
          </p:nvPr>
        </p:nvSpPr>
        <p:spPr/>
        <p:txBody>
          <a:bodyPr>
            <a:normAutofit/>
          </a:bodyPr>
          <a:lstStyle/>
          <a:p>
            <a:r>
              <a:rPr lang="en-US" dirty="0" smtClean="0"/>
              <a:t>If a structure contains a pointer to itself then such structures are called self-referential structures. Self referential structures are very useful in data structures, where the node of a tree or linked list can be defined as a structure. Simple linked list is a collection of nodes where each node is divided in to two parts. First part contains the information and second part contains the address of the next node, so the node for a simple linked list may be defined as follows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err="1" smtClean="0"/>
              <a:t>struct</a:t>
            </a:r>
            <a:r>
              <a:rPr lang="en-US" dirty="0" smtClean="0"/>
              <a:t> Node</a:t>
            </a:r>
          </a:p>
          <a:p>
            <a:pPr>
              <a:buNone/>
            </a:pPr>
            <a:r>
              <a:rPr lang="en-US" dirty="0" smtClean="0"/>
              <a:t>{</a:t>
            </a:r>
          </a:p>
          <a:p>
            <a:pPr>
              <a:buNone/>
            </a:pPr>
            <a:r>
              <a:rPr lang="en-US" dirty="0" smtClean="0"/>
              <a:t>	int info;</a:t>
            </a:r>
          </a:p>
          <a:p>
            <a:pPr>
              <a:buNone/>
            </a:pPr>
            <a:r>
              <a:rPr lang="en-US" dirty="0" smtClean="0"/>
              <a:t>	node *next;</a:t>
            </a:r>
          </a:p>
          <a:p>
            <a:pPr>
              <a:buNone/>
            </a:pPr>
            <a:r>
              <a:rPr lang="en-US" dirty="0" smtClean="0"/>
              <a:t>}</a:t>
            </a:r>
          </a:p>
          <a:p>
            <a:pPr>
              <a:buNone/>
            </a:pPr>
            <a:endParaRPr lang="en-US" dirty="0" smtClean="0"/>
          </a:p>
          <a:p>
            <a:pPr>
              <a:buNone/>
            </a:pPr>
            <a:r>
              <a:rPr lang="en-US" dirty="0" smtClean="0"/>
              <a:t>Here, the node structure contains the pointer variable next which is a pointer to node, therefore this is a self-referential structure.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pPr marL="0" indent="0">
              <a:buNone/>
            </a:pPr>
            <a:endParaRPr lang="en-US" dirty="0" smtClean="0"/>
          </a:p>
          <a:p>
            <a:pPr lvl="2"/>
            <a:r>
              <a:rPr lang="en-US" dirty="0" smtClean="0"/>
              <a:t>Structure, Union and Bit Fields</a:t>
            </a:r>
            <a:endParaRPr lang="en-US" sz="2000" dirty="0" smtClean="0"/>
          </a:p>
          <a:p>
            <a:pPr lvl="2"/>
            <a:r>
              <a:rPr lang="en-US" dirty="0" smtClean="0"/>
              <a:t>Declaration of a Structure</a:t>
            </a:r>
            <a:endParaRPr lang="en-US" sz="2000" dirty="0" smtClean="0"/>
          </a:p>
          <a:p>
            <a:pPr lvl="2"/>
            <a:r>
              <a:rPr lang="en-US" dirty="0" smtClean="0"/>
              <a:t>Accessing the structure Element (The Dot Operator)</a:t>
            </a:r>
            <a:endParaRPr lang="en-US" sz="2000" dirty="0" smtClean="0"/>
          </a:p>
          <a:p>
            <a:pPr lvl="2"/>
            <a:r>
              <a:rPr lang="en-US" dirty="0" smtClean="0"/>
              <a:t>Initialization of a Structure</a:t>
            </a:r>
            <a:endParaRPr lang="en-US" sz="2000" dirty="0" smtClean="0"/>
          </a:p>
          <a:p>
            <a:pPr lvl="2"/>
            <a:r>
              <a:rPr lang="en-US" dirty="0" smtClean="0"/>
              <a:t>Array within Structure</a:t>
            </a:r>
            <a:endParaRPr lang="en-US" sz="2000" dirty="0" smtClean="0"/>
          </a:p>
          <a:p>
            <a:pPr lvl="2"/>
            <a:r>
              <a:rPr lang="en-US" dirty="0" smtClean="0"/>
              <a:t>Array of Structure</a:t>
            </a:r>
            <a:endParaRPr lang="en-US" sz="2000" dirty="0" smtClean="0"/>
          </a:p>
          <a:p>
            <a:pPr lvl="2"/>
            <a:r>
              <a:rPr lang="en-US" dirty="0" smtClean="0"/>
              <a:t>Initialization of Array of Structure</a:t>
            </a:r>
            <a:endParaRPr lang="en-US" sz="2000" dirty="0" smtClean="0"/>
          </a:p>
          <a:p>
            <a:pPr lvl="2"/>
            <a:r>
              <a:rPr lang="en-US" dirty="0" smtClean="0"/>
              <a:t>Array within Structure</a:t>
            </a:r>
            <a:endParaRPr lang="en-US" sz="2000" dirty="0" smtClean="0"/>
          </a:p>
          <a:p>
            <a:pPr lvl="2"/>
            <a:r>
              <a:rPr lang="en-US" dirty="0" smtClean="0"/>
              <a:t>Array of Structure</a:t>
            </a:r>
            <a:endParaRPr lang="en-US" sz="2000" dirty="0" smtClean="0"/>
          </a:p>
          <a:p>
            <a:pPr lvl="2"/>
            <a:r>
              <a:rPr lang="en-US" dirty="0" smtClean="0"/>
              <a:t>Initialization of Array of Structure</a:t>
            </a:r>
            <a:endParaRPr lang="en-US" sz="2000" dirty="0" smtClean="0"/>
          </a:p>
          <a:p>
            <a:pPr lvl="2"/>
            <a:r>
              <a:rPr lang="en-US" dirty="0" smtClean="0"/>
              <a:t>Nested Structures</a:t>
            </a:r>
            <a:endParaRPr lang="en-US" sz="2000" dirty="0" smtClean="0"/>
          </a:p>
          <a:p>
            <a:pPr lvl="2"/>
            <a:r>
              <a:rPr lang="en-US" dirty="0" smtClean="0"/>
              <a:t>Accessing Nested Structures Members</a:t>
            </a:r>
            <a:endParaRPr lang="en-US" sz="2000" dirty="0" smtClean="0"/>
          </a:p>
          <a:p>
            <a:pPr lvl="2"/>
            <a:endParaRPr lang="en-US" sz="2000"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a:t>
            </a:r>
            <a:endParaRPr lang="en-US" dirty="0"/>
          </a:p>
        </p:txBody>
      </p:sp>
      <p:sp>
        <p:nvSpPr>
          <p:cNvPr id="3" name="Content Placeholder 2"/>
          <p:cNvSpPr>
            <a:spLocks noGrp="1"/>
          </p:cNvSpPr>
          <p:nvPr>
            <p:ph idx="1"/>
          </p:nvPr>
        </p:nvSpPr>
        <p:spPr/>
        <p:txBody>
          <a:bodyPr/>
          <a:lstStyle/>
          <a:p>
            <a:r>
              <a:rPr lang="en-US" dirty="0" smtClean="0"/>
              <a:t>A union is similar to a structure in the sense that it is also a collection of different types of data. However, the difference between the two is that, union stores values of different types at a single location whereas in a structure each member has its own storage location. In union space is reserved for the area of storage. If a new assignment is made, the previous value is automatically erased.</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smtClean="0"/>
              <a:t>Syntax :</a:t>
            </a:r>
          </a:p>
          <a:p>
            <a:pPr>
              <a:buNone/>
            </a:pPr>
            <a:r>
              <a:rPr lang="en-US" dirty="0" smtClean="0"/>
              <a:t>	storage class union </a:t>
            </a:r>
            <a:r>
              <a:rPr lang="en-US" dirty="0" err="1" smtClean="0"/>
              <a:t>union_name</a:t>
            </a:r>
            <a:endParaRPr lang="en-US" dirty="0" smtClean="0"/>
          </a:p>
          <a:p>
            <a:pPr>
              <a:buNone/>
            </a:pPr>
            <a:r>
              <a:rPr lang="en-US" dirty="0" smtClean="0"/>
              <a:t>	{</a:t>
            </a:r>
            <a:br>
              <a:rPr lang="en-US" dirty="0" smtClean="0"/>
            </a:br>
            <a:r>
              <a:rPr lang="en-US" dirty="0" smtClean="0"/>
              <a:t>	</a:t>
            </a:r>
            <a:r>
              <a:rPr lang="en-US" dirty="0" err="1" smtClean="0"/>
              <a:t>datatype</a:t>
            </a:r>
            <a:r>
              <a:rPr lang="en-US" dirty="0" smtClean="0"/>
              <a:t> member1;</a:t>
            </a:r>
          </a:p>
          <a:p>
            <a:pPr>
              <a:buNone/>
            </a:pPr>
            <a:r>
              <a:rPr lang="en-US" dirty="0" smtClean="0"/>
              <a:t>		</a:t>
            </a:r>
            <a:r>
              <a:rPr lang="en-US" dirty="0" err="1" smtClean="0"/>
              <a:t>datatype</a:t>
            </a:r>
            <a:r>
              <a:rPr lang="en-US" dirty="0" smtClean="0"/>
              <a:t> member2;</a:t>
            </a:r>
          </a:p>
          <a:p>
            <a:pPr>
              <a:buNone/>
            </a:pPr>
            <a:r>
              <a:rPr lang="en-US" dirty="0" smtClean="0"/>
              <a:t>		.</a:t>
            </a:r>
          </a:p>
          <a:p>
            <a:pPr>
              <a:buNone/>
            </a:pPr>
            <a:r>
              <a:rPr lang="en-US" dirty="0" smtClean="0"/>
              <a:t>		.</a:t>
            </a:r>
          </a:p>
          <a:p>
            <a:pPr>
              <a:buNone/>
            </a:pPr>
            <a:r>
              <a:rPr lang="en-US" dirty="0" smtClean="0"/>
              <a:t>		.</a:t>
            </a:r>
          </a:p>
          <a:p>
            <a:pPr>
              <a:buNone/>
            </a:pPr>
            <a:r>
              <a:rPr lang="en-US" dirty="0" smtClean="0"/>
              <a:t>	};</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Members of Union</a:t>
            </a:r>
            <a:endParaRPr lang="en-US" dirty="0"/>
          </a:p>
        </p:txBody>
      </p:sp>
      <p:sp>
        <p:nvSpPr>
          <p:cNvPr id="3" name="Content Placeholder 2"/>
          <p:cNvSpPr>
            <a:spLocks noGrp="1"/>
          </p:cNvSpPr>
          <p:nvPr>
            <p:ph idx="1"/>
          </p:nvPr>
        </p:nvSpPr>
        <p:spPr>
          <a:xfrm>
            <a:off x="1143000" y="1600200"/>
            <a:ext cx="7543800" cy="4525963"/>
          </a:xfrm>
        </p:spPr>
        <p:txBody>
          <a:bodyPr>
            <a:normAutofit/>
          </a:bodyPr>
          <a:lstStyle/>
          <a:p>
            <a:pPr>
              <a:buNone/>
            </a:pPr>
            <a:r>
              <a:rPr lang="en-US" dirty="0" smtClean="0"/>
              <a:t>	union example</a:t>
            </a:r>
          </a:p>
          <a:p>
            <a:pPr>
              <a:buNone/>
            </a:pPr>
            <a:r>
              <a:rPr lang="en-US" dirty="0" smtClean="0"/>
              <a:t>	{</a:t>
            </a:r>
          </a:p>
          <a:p>
            <a:pPr>
              <a:buNone/>
            </a:pPr>
            <a:r>
              <a:rPr lang="en-US" dirty="0" smtClean="0"/>
              <a:t>		int rollno;</a:t>
            </a:r>
          </a:p>
          <a:p>
            <a:pPr>
              <a:buNone/>
            </a:pPr>
            <a:r>
              <a:rPr lang="en-US" dirty="0" smtClean="0"/>
              <a:t>		float percentage;</a:t>
            </a:r>
          </a:p>
          <a:p>
            <a:pPr>
              <a:buNone/>
            </a:pPr>
            <a:r>
              <a:rPr lang="en-US" dirty="0" smtClean="0"/>
              <a:t>		char name[10];</a:t>
            </a:r>
          </a:p>
          <a:p>
            <a:pPr>
              <a:buNone/>
            </a:pPr>
            <a:r>
              <a:rPr lang="en-US" dirty="0" smtClean="0"/>
              <a:t>	};	</a:t>
            </a:r>
          </a:p>
          <a:p>
            <a:pPr>
              <a:buNone/>
            </a:pPr>
            <a:r>
              <a:rPr lang="en-US" dirty="0" smtClean="0"/>
              <a:t>	example exp;</a:t>
            </a:r>
          </a:p>
          <a:p>
            <a:pPr>
              <a:buNone/>
            </a:pPr>
            <a:r>
              <a:rPr lang="en-US" dirty="0" smtClean="0"/>
              <a:t>	cout&lt;&lt;“Enter Roll No :”;</a:t>
            </a:r>
          </a:p>
          <a:p>
            <a:pPr>
              <a:buNone/>
            </a:pPr>
            <a:r>
              <a:rPr lang="en-US" dirty="0" smtClean="0"/>
              <a:t>	cin&gt;&gt;exp.rollno;</a:t>
            </a:r>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Anonymous Union</a:t>
            </a:r>
            <a:endParaRPr lang="en-US" dirty="0"/>
          </a:p>
        </p:txBody>
      </p:sp>
      <p:sp>
        <p:nvSpPr>
          <p:cNvPr id="3" name="Content Placeholder 2"/>
          <p:cNvSpPr>
            <a:spLocks noGrp="1"/>
          </p:cNvSpPr>
          <p:nvPr>
            <p:ph idx="1"/>
          </p:nvPr>
        </p:nvSpPr>
        <p:spPr/>
        <p:txBody>
          <a:bodyPr/>
          <a:lstStyle/>
          <a:p>
            <a:pPr>
              <a:buNone/>
            </a:pPr>
            <a:r>
              <a:rPr lang="en-US" dirty="0" smtClean="0"/>
              <a:t>	If we define a union without a name or tag then it is called anonymous union. In anonymous union the members are accessed directly by their name.</a:t>
            </a:r>
          </a:p>
          <a:p>
            <a:pPr>
              <a:buNone/>
            </a:pPr>
            <a:endParaRPr lang="en-US" dirty="0" smtClean="0"/>
          </a:p>
          <a:p>
            <a:pPr>
              <a:buNone/>
            </a:pPr>
            <a:r>
              <a:rPr lang="en-US" dirty="0" smtClean="0"/>
              <a:t>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Fields</a:t>
            </a:r>
            <a:endParaRPr lang="en-US" dirty="0"/>
          </a:p>
        </p:txBody>
      </p:sp>
      <p:sp>
        <p:nvSpPr>
          <p:cNvPr id="3" name="Content Placeholder 2"/>
          <p:cNvSpPr>
            <a:spLocks noGrp="1"/>
          </p:cNvSpPr>
          <p:nvPr>
            <p:ph idx="1"/>
          </p:nvPr>
        </p:nvSpPr>
        <p:spPr/>
        <p:txBody>
          <a:bodyPr/>
          <a:lstStyle/>
          <a:p>
            <a:pPr>
              <a:buNone/>
            </a:pPr>
            <a:r>
              <a:rPr lang="en-US" dirty="0" smtClean="0"/>
              <a:t>    Sometimes, it is required that the memory required to store some information in bytes but less than a byte. For example suppose true or false information requires only one bit then then using an entire byte for true or false seems wasteful. In such situation bit fields are quite useful.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0"/>
            <a:ext cx="8229600" cy="4297363"/>
          </a:xfrm>
        </p:spPr>
        <p:txBody>
          <a:bodyPr/>
          <a:lstStyle/>
          <a:p>
            <a:pPr>
              <a:buNone/>
            </a:pPr>
            <a:r>
              <a:rPr lang="en-US" dirty="0" smtClean="0"/>
              <a:t>structure sample</a:t>
            </a:r>
          </a:p>
          <a:p>
            <a:pPr>
              <a:buNone/>
            </a:pPr>
            <a:r>
              <a:rPr lang="en-US" dirty="0" smtClean="0"/>
              <a:t>{</a:t>
            </a:r>
          </a:p>
          <a:p>
            <a:pPr>
              <a:buNone/>
            </a:pPr>
            <a:r>
              <a:rPr lang="en-US" dirty="0" smtClean="0"/>
              <a:t>	unsigned int rollno:2;</a:t>
            </a:r>
          </a:p>
          <a:p>
            <a:pPr>
              <a:buNone/>
            </a:pPr>
            <a:r>
              <a:rPr lang="en-US" dirty="0" smtClean="0"/>
              <a:t>	char name:10;</a:t>
            </a:r>
          </a:p>
          <a:p>
            <a:pPr>
              <a:buNone/>
            </a:pPr>
            <a:r>
              <a:rPr lang="en-US" dirty="0" smtClean="0"/>
              <a:t>	unsigned int age:4;</a:t>
            </a:r>
          </a:p>
          <a:p>
            <a:pPr>
              <a:buNone/>
            </a:pPr>
            <a:r>
              <a:rPr lang="en-US" dirty="0" smtClean="0"/>
              <a:t>};</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457200" y="1143000"/>
            <a:ext cx="8229600" cy="4983163"/>
          </a:xfrm>
        </p:spPr>
        <p:txBody>
          <a:bodyPr/>
          <a:lstStyle/>
          <a:p>
            <a:pPr lvl="2"/>
            <a:r>
              <a:rPr lang="en-US" dirty="0" smtClean="0"/>
              <a:t>Functions and Structure</a:t>
            </a:r>
            <a:endParaRPr lang="en-US" sz="2000" dirty="0" smtClean="0"/>
          </a:p>
          <a:p>
            <a:pPr lvl="2"/>
            <a:r>
              <a:rPr lang="en-US" dirty="0" smtClean="0"/>
              <a:t>Copy Structure</a:t>
            </a:r>
            <a:endParaRPr lang="en-US" sz="2000" dirty="0" smtClean="0"/>
          </a:p>
          <a:p>
            <a:pPr lvl="2"/>
            <a:r>
              <a:rPr lang="en-US" dirty="0" smtClean="0"/>
              <a:t>Dynamic Structures</a:t>
            </a:r>
            <a:endParaRPr lang="en-US" sz="2000" dirty="0" smtClean="0"/>
          </a:p>
          <a:p>
            <a:pPr lvl="2"/>
            <a:r>
              <a:rPr lang="en-US" dirty="0" smtClean="0"/>
              <a:t>Self-Referential Structures</a:t>
            </a:r>
            <a:endParaRPr lang="en-US" sz="2000" dirty="0" smtClean="0"/>
          </a:p>
          <a:p>
            <a:pPr lvl="2"/>
            <a:r>
              <a:rPr lang="en-US" dirty="0" smtClean="0"/>
              <a:t>Unions</a:t>
            </a:r>
            <a:endParaRPr lang="en-US" sz="2000" dirty="0" smtClean="0"/>
          </a:p>
          <a:p>
            <a:pPr lvl="2"/>
            <a:r>
              <a:rPr lang="en-US" dirty="0" smtClean="0"/>
              <a:t>Accessing members of Unions</a:t>
            </a:r>
            <a:endParaRPr lang="en-US" sz="2000" dirty="0" smtClean="0"/>
          </a:p>
          <a:p>
            <a:pPr lvl="2"/>
            <a:r>
              <a:rPr lang="en-US" dirty="0" smtClean="0"/>
              <a:t>Initialization of Unions</a:t>
            </a:r>
            <a:endParaRPr lang="en-US" sz="2000" dirty="0" smtClean="0"/>
          </a:p>
          <a:p>
            <a:pPr lvl="2"/>
            <a:r>
              <a:rPr lang="en-US" dirty="0" smtClean="0"/>
              <a:t>Anonymous Union</a:t>
            </a:r>
            <a:endParaRPr lang="en-US" sz="2000" dirty="0" smtClean="0"/>
          </a:p>
          <a:p>
            <a:pPr lvl="2"/>
            <a:r>
              <a:rPr lang="en-US" dirty="0" smtClean="0"/>
              <a:t>Bit Fields</a:t>
            </a:r>
            <a:endParaRPr lang="en-US" sz="2000" dirty="0" smtClean="0"/>
          </a:p>
          <a:p>
            <a:pPr lvl="2"/>
            <a:r>
              <a:rPr lang="en-US" dirty="0" smtClean="0"/>
              <a:t>Accessing bit fields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Array is collection of similar items. We cannot keep different kinds of data items in an array. Sometimes it is required to process together the data elements of different types which are logically related. In such cases structure is used. </a:t>
            </a:r>
          </a:p>
          <a:p>
            <a:r>
              <a:rPr lang="en-US" dirty="0" smtClean="0"/>
              <a:t>Structure is a collection of different types of data elements which are related together. The data items in a structure are called the members of the structures. In other words, we can say that the similar or different data types can be grouped to form a structure to represent single entity.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structure</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err="1" smtClean="0"/>
              <a:t>struct</a:t>
            </a:r>
            <a:r>
              <a:rPr lang="en-US" dirty="0" smtClean="0"/>
              <a:t> Student</a:t>
            </a:r>
          </a:p>
          <a:p>
            <a:pPr>
              <a:buNone/>
            </a:pPr>
            <a:r>
              <a:rPr lang="en-US" dirty="0" smtClean="0"/>
              <a:t>{</a:t>
            </a:r>
          </a:p>
          <a:p>
            <a:pPr>
              <a:buNone/>
            </a:pPr>
            <a:r>
              <a:rPr lang="en-US" dirty="0" smtClean="0"/>
              <a:t>	int rollno;</a:t>
            </a:r>
          </a:p>
          <a:p>
            <a:pPr>
              <a:buNone/>
            </a:pPr>
            <a:r>
              <a:rPr lang="en-US" dirty="0" smtClean="0"/>
              <a:t>	char name[50];</a:t>
            </a:r>
          </a:p>
          <a:p>
            <a:pPr>
              <a:buNone/>
            </a:pPr>
            <a:r>
              <a:rPr lang="en-US" dirty="0" smtClean="0"/>
              <a:t>	char course[50];</a:t>
            </a:r>
          </a:p>
          <a:p>
            <a:pPr>
              <a:buNone/>
            </a:pPr>
            <a:r>
              <a:rPr lang="en-US" dirty="0" smtClean="0"/>
              <a:t>	float fees;</a:t>
            </a:r>
          </a:p>
          <a:p>
            <a:pPr>
              <a:buNone/>
            </a:pPr>
            <a:r>
              <a:rPr lang="en-US" dirty="0" smtClean="0"/>
              <a:t>};</a:t>
            </a:r>
          </a:p>
          <a:p>
            <a:pPr>
              <a:buNone/>
            </a:pPr>
            <a:endParaRPr lang="en-US" dirty="0" smtClean="0"/>
          </a:p>
          <a:p>
            <a:pPr>
              <a:buNone/>
            </a:pPr>
            <a:r>
              <a:rPr lang="en-US" dirty="0" err="1" smtClean="0"/>
              <a:t>struct</a:t>
            </a:r>
            <a:r>
              <a:rPr lang="en-US" dirty="0" smtClean="0"/>
              <a:t> Student st1;</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values of a structure</a:t>
            </a:r>
            <a:endParaRPr lang="en-US" dirty="0"/>
          </a:p>
        </p:txBody>
      </p:sp>
      <p:sp>
        <p:nvSpPr>
          <p:cNvPr id="3" name="Content Placeholder 2"/>
          <p:cNvSpPr>
            <a:spLocks noGrp="1"/>
          </p:cNvSpPr>
          <p:nvPr>
            <p:ph idx="1"/>
          </p:nvPr>
        </p:nvSpPr>
        <p:spPr/>
        <p:txBody>
          <a:bodyPr>
            <a:normAutofit/>
          </a:bodyPr>
          <a:lstStyle/>
          <a:p>
            <a:pPr>
              <a:buNone/>
            </a:pPr>
            <a:r>
              <a:rPr lang="en-US" dirty="0" smtClean="0"/>
              <a:t>//To assign values </a:t>
            </a:r>
          </a:p>
          <a:p>
            <a:pPr lvl="1">
              <a:buNone/>
            </a:pPr>
            <a:r>
              <a:rPr lang="en-US" dirty="0" smtClean="0"/>
              <a:t>st1.rollno=10;</a:t>
            </a:r>
          </a:p>
          <a:p>
            <a:pPr lvl="1">
              <a:buNone/>
            </a:pPr>
            <a:r>
              <a:rPr lang="en-US" dirty="0" err="1" smtClean="0"/>
              <a:t>strcpy</a:t>
            </a:r>
            <a:r>
              <a:rPr lang="en-US" dirty="0" smtClean="0"/>
              <a:t>(st1.name,”T.C.Bhagat”);</a:t>
            </a:r>
          </a:p>
          <a:p>
            <a:pPr lvl="1">
              <a:buNone/>
            </a:pPr>
            <a:r>
              <a:rPr lang="en-US" dirty="0" err="1" smtClean="0"/>
              <a:t>strcpy</a:t>
            </a:r>
            <a:r>
              <a:rPr lang="en-US" dirty="0" smtClean="0"/>
              <a:t>(st1.course,”MCPD”);</a:t>
            </a:r>
          </a:p>
          <a:p>
            <a:pPr lvl="1">
              <a:buNone/>
            </a:pPr>
            <a:r>
              <a:rPr lang="en-US" dirty="0" smtClean="0"/>
              <a:t>st1.fees=3000.56f;</a:t>
            </a:r>
          </a:p>
          <a:p>
            <a:pPr>
              <a:buNone/>
            </a:pPr>
            <a:r>
              <a:rPr lang="en-US" dirty="0" smtClean="0"/>
              <a:t>//To print values</a:t>
            </a:r>
          </a:p>
          <a:p>
            <a:pPr lvl="1">
              <a:buNone/>
            </a:pPr>
            <a:r>
              <a:rPr lang="en-US" dirty="0" smtClean="0"/>
              <a:t>cout&lt;&lt;“Rollno :”&lt;&lt;st1.rollno;</a:t>
            </a:r>
          </a:p>
          <a:p>
            <a:pPr lvl="1">
              <a:buNone/>
            </a:pPr>
            <a:r>
              <a:rPr lang="en-US" dirty="0" smtClean="0"/>
              <a:t>cout&lt;&lt;“Name :”&lt;&lt;st1.name;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a structure</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err="1" smtClean="0"/>
              <a:t>Struct</a:t>
            </a:r>
            <a:r>
              <a:rPr lang="en-US" dirty="0" smtClean="0"/>
              <a:t> Book</a:t>
            </a:r>
          </a:p>
          <a:p>
            <a:pPr>
              <a:buNone/>
            </a:pPr>
            <a:r>
              <a:rPr lang="en-US" dirty="0" smtClean="0"/>
              <a:t>{</a:t>
            </a:r>
          </a:p>
          <a:p>
            <a:pPr>
              <a:buNone/>
            </a:pPr>
            <a:r>
              <a:rPr lang="en-US" dirty="0" smtClean="0"/>
              <a:t>	int </a:t>
            </a:r>
            <a:r>
              <a:rPr lang="en-US" dirty="0" err="1" smtClean="0"/>
              <a:t>bookid</a:t>
            </a:r>
            <a:r>
              <a:rPr lang="en-US" dirty="0" smtClean="0"/>
              <a:t>;</a:t>
            </a:r>
          </a:p>
          <a:p>
            <a:pPr>
              <a:buNone/>
            </a:pPr>
            <a:r>
              <a:rPr lang="en-US" dirty="0" smtClean="0"/>
              <a:t>	char </a:t>
            </a:r>
            <a:r>
              <a:rPr lang="en-US" dirty="0" err="1" smtClean="0"/>
              <a:t>bookname</a:t>
            </a:r>
            <a:r>
              <a:rPr lang="en-US" dirty="0" smtClean="0"/>
              <a:t>[50];</a:t>
            </a:r>
          </a:p>
          <a:p>
            <a:pPr>
              <a:buNone/>
            </a:pPr>
            <a:r>
              <a:rPr lang="en-US" dirty="0" smtClean="0"/>
              <a:t>	char author[50];</a:t>
            </a:r>
          </a:p>
          <a:p>
            <a:pPr>
              <a:buNone/>
            </a:pPr>
            <a:r>
              <a:rPr lang="en-US" dirty="0" smtClean="0"/>
              <a:t>	int price;</a:t>
            </a:r>
          </a:p>
          <a:p>
            <a:pPr>
              <a:buNone/>
            </a:pPr>
            <a:r>
              <a:rPr lang="en-US" dirty="0" smtClean="0"/>
              <a:t>};</a:t>
            </a:r>
          </a:p>
          <a:p>
            <a:pPr>
              <a:buNone/>
            </a:pPr>
            <a:endParaRPr lang="en-US" dirty="0" smtClean="0"/>
          </a:p>
          <a:p>
            <a:pPr>
              <a:buNone/>
            </a:pPr>
            <a:r>
              <a:rPr lang="en-US" dirty="0" smtClean="0"/>
              <a:t>Book </a:t>
            </a:r>
            <a:r>
              <a:rPr lang="en-US" dirty="0" err="1" smtClean="0"/>
              <a:t>bks</a:t>
            </a:r>
            <a:r>
              <a:rPr lang="en-US" dirty="0" smtClean="0"/>
              <a:t>={10,“LET us C”,”Y.P.Kanetkar”,450};</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buNone/>
            </a:pPr>
            <a:r>
              <a:rPr lang="en-US" dirty="0" smtClean="0"/>
              <a:t>Structure variables can also be initialized in the same way as variables of other data types. The only thing that one must keep in mind where structure variable is initialized is that the values assigned to the members must be in the same order in which they are declared in the structure.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within structure</a:t>
            </a:r>
            <a:endParaRPr lang="en-US" dirty="0"/>
          </a:p>
        </p:txBody>
      </p:sp>
      <p:sp>
        <p:nvSpPr>
          <p:cNvPr id="3" name="Content Placeholder 2"/>
          <p:cNvSpPr>
            <a:spLocks noGrp="1"/>
          </p:cNvSpPr>
          <p:nvPr>
            <p:ph idx="1"/>
          </p:nvPr>
        </p:nvSpPr>
        <p:spPr/>
        <p:txBody>
          <a:bodyPr>
            <a:normAutofit/>
          </a:bodyPr>
          <a:lstStyle/>
          <a:p>
            <a:pPr algn="just"/>
            <a:r>
              <a:rPr lang="en-US" dirty="0" smtClean="0"/>
              <a:t>Like the simple data type, an array can be also be a member of a structure. In the previous example given in case B(the structure of the book) we have seen that character arrays are member of the structure. </a:t>
            </a:r>
          </a:p>
          <a:p>
            <a:pPr algn="just"/>
            <a:r>
              <a:rPr lang="en-US" dirty="0" smtClean="0"/>
              <a:t>When a structure consists of array elopements, they are treated in the same way as normal arrays are treated, The array elements of a structure are also accessed by using the dot (.) operator.</a:t>
            </a:r>
            <a:endParaRPr lang="en-US" dirty="0"/>
          </a:p>
        </p:txBody>
      </p:sp>
    </p:spTree>
  </p:cSld>
  <p:clrMapOvr>
    <a:masterClrMapping/>
  </p:clrMapOvr>
</p:sld>
</file>

<file path=ppt/theme/theme1.xml><?xml version="1.0" encoding="utf-8"?>
<a:theme xmlns:a="http://schemas.openxmlformats.org/drawingml/2006/main" name="Talentedge slid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arijit">
      <a:dk1>
        <a:srgbClr val="007CC3"/>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 Logo Presentation</Template>
  <TotalTime>376</TotalTime>
  <Words>985</Words>
  <Application>Microsoft Office PowerPoint</Application>
  <PresentationFormat>On-screen Show (4:3)</PresentationFormat>
  <Paragraphs>159</Paragraphs>
  <Slides>25</Slides>
  <Notes>0</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Talentedge slide</vt:lpstr>
      <vt:lpstr>Office Theme</vt:lpstr>
      <vt:lpstr>PowerPoint Presentation</vt:lpstr>
      <vt:lpstr>Objectives</vt:lpstr>
      <vt:lpstr>Objectives</vt:lpstr>
      <vt:lpstr>Structure</vt:lpstr>
      <vt:lpstr>Example of a structure</vt:lpstr>
      <vt:lpstr>Access values of a structure</vt:lpstr>
      <vt:lpstr>Initializing a structure</vt:lpstr>
      <vt:lpstr>PowerPoint Presentation</vt:lpstr>
      <vt:lpstr>Array within structure</vt:lpstr>
      <vt:lpstr>PowerPoint Presentation</vt:lpstr>
      <vt:lpstr>Array of Structure</vt:lpstr>
      <vt:lpstr>Nested Structure</vt:lpstr>
      <vt:lpstr>PowerPoint Presentation</vt:lpstr>
      <vt:lpstr>Accessing Nested Structure Members</vt:lpstr>
      <vt:lpstr>Function and Structure</vt:lpstr>
      <vt:lpstr>Copy Structure</vt:lpstr>
      <vt:lpstr>Dynamic Structure</vt:lpstr>
      <vt:lpstr>Self-Referential Structure</vt:lpstr>
      <vt:lpstr>PowerPoint Presentation</vt:lpstr>
      <vt:lpstr>Union</vt:lpstr>
      <vt:lpstr>PowerPoint Presentation</vt:lpstr>
      <vt:lpstr>Accessing Members of Union</vt:lpstr>
      <vt:lpstr>Anonymous Union</vt:lpstr>
      <vt:lpstr>Bit Fields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arijitde19</dc:creator>
  <cp:lastModifiedBy>user</cp:lastModifiedBy>
  <cp:revision>161</cp:revision>
  <dcterms:created xsi:type="dcterms:W3CDTF">2012-11-21T09:45:19Z</dcterms:created>
  <dcterms:modified xsi:type="dcterms:W3CDTF">2014-03-23T13:30:21Z</dcterms:modified>
</cp:coreProperties>
</file>