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sldIdLst>
    <p:sldId id="29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5FA863-C6CF-4393-9269-B4A1576B5CEE}" type="slidenum">
              <a:rPr lang="en-US" smtClean="0">
                <a:solidFill>
                  <a:srgbClr val="007CC3"/>
                </a:solidFill>
              </a:rPr>
              <a:pPr/>
              <a:t>1</a:t>
            </a:fld>
            <a:endParaRPr lang="en-US">
              <a:solidFill>
                <a:srgbClr val="007CC3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0480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 languages</a:t>
            </a:r>
            <a:endParaRPr lang="en-US" sz="3200" b="1" dirty="0" smtClean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 of a 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219200"/>
            <a:ext cx="1524000" cy="685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Terminal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152400" y="2057400"/>
            <a:ext cx="25908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Input / Output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Process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81000" y="3657600"/>
            <a:ext cx="2057400" cy="1600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Decision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53340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Connector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1219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Start / Stop Execution of sequence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1452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Accept or Print value of a variable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3048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Perform Operations on the variables / Do Calculations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43066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Make a decision based on the conditions / and the branch to appropriate procedure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59552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Continue an Entry at a connecting point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r>
              <a:rPr lang="en-US" dirty="0" smtClean="0"/>
              <a:t>Benefits of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1"/>
            <a:ext cx="8229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It is easy to understand because limited symbols are used.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provides convenient and easy approach to represent a solutions to a problem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assists the user in reviving and correcting the solution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allows us to generate multiple solutions for a problem.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allows us to compare the various solutions generated 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Drawbacks of using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It becomes time consuming with flowcharts to represent a complex and large problem.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can require redrawing an entire flowchart in case of a minor change in the logic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does not have any standards to represent the details of data that should be shown in the flowchart. 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Therefore, two flowcharts for a same problem many vary in detail.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draw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Concentrate on a problem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Identify the inputs/outputs and constraints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Limit the details to the minimum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Do not design or use your own symbols in the flowchart.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Use language that is easy to understand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Select appropriate naming conventions throughout the solutions.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Keep the drawing sequence from left to right or top to bottom.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Avoid intersections, rather use connectors wherever possible.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 Always keep in mind that a flowchart is only a representation tool. The solution is always devised by us.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305800" cy="3200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Another popular approach to manually solve a problem is an algorithm. The techniques of a flowchart and an algorithm are used alternatively according to the convenience of the user.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An algorithm is a sequence of finite logical steps required to perform a specific task.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term algorithm originates from the name of a Persian mathematician named alknowarizmi.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Designing a flowchart or an algorithm is an art that requires a lot of thinking. 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Two well-known approaches used by programmers to formulate an algorithm are </a:t>
            </a:r>
            <a:r>
              <a:rPr lang="en-US" sz="2200" b="1" dirty="0" smtClean="0"/>
              <a:t>stepwise refinement </a:t>
            </a:r>
            <a:r>
              <a:rPr lang="en-US" sz="2200" dirty="0" smtClean="0"/>
              <a:t>and </a:t>
            </a:r>
            <a:r>
              <a:rPr lang="en-US" sz="2200" b="1" dirty="0" smtClean="0"/>
              <a:t>divide and conquer.</a:t>
            </a:r>
            <a:endParaRPr lang="en-US" sz="2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02919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Step 1: Start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2: Define Cage, Cstatus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3: Accept value of Cage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4: If Age&gt;=18 goto Step 5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		       Else goto Step 8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5: Accept value of CStatus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6: IF Cstatus ==Indian goto Step 7 else goto	       Step 8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7: Print Eligible to Vote, goto step 9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8: Print Not Eligible to Vote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Step 9: Stop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Definite : Precisely defined such that each step in the set of instructions has only one meaning. </a:t>
            </a:r>
          </a:p>
          <a:p>
            <a:endParaRPr lang="en-US" dirty="0" smtClean="0"/>
          </a:p>
          <a:p>
            <a:r>
              <a:rPr lang="en-US" dirty="0" smtClean="0"/>
              <a:t>Effective : All operations should be carried out exactly in finite time limit.</a:t>
            </a:r>
          </a:p>
          <a:p>
            <a:endParaRPr lang="en-US" dirty="0" smtClean="0"/>
          </a:p>
          <a:p>
            <a:r>
              <a:rPr lang="en-US" dirty="0" smtClean="0"/>
              <a:t>Finite : An algorithm should always have finite number of steps. After completion of these finite steps, the algorithm should stop.</a:t>
            </a:r>
          </a:p>
          <a:p>
            <a:endParaRPr lang="en-US" dirty="0" smtClean="0"/>
          </a:p>
          <a:p>
            <a:r>
              <a:rPr lang="en-US" dirty="0" smtClean="0"/>
              <a:t>Input : Algorithm may have zero or more inputs.</a:t>
            </a:r>
          </a:p>
          <a:p>
            <a:endParaRPr lang="en-US" dirty="0" smtClean="0"/>
          </a:p>
          <a:p>
            <a:r>
              <a:rPr lang="en-US" dirty="0" smtClean="0"/>
              <a:t>Output : Algorithm may have one or more outputs.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Describe the generations of Languages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History of C Language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Describe first C Program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Structure of C Program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Character Sets of C Language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Keywords in C Language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Creation and Execution of C Program</a:t>
            </a:r>
            <a:endParaRPr 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First Generation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Uses only strings of 0’s and 1’s (machine language – binary system, lower level language)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Second Generation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Symbolic Language (Assembly Language, Assembler was used to Translate, easier than machine language)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Third Generation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English like language, high level language, uses compilers)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Fourth Generation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Rapid Development Tools, Report Generators, Query Languages, Application Generators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Fifth Generation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Concept of solving problems using constraints, Artificial Intelligence,  Similar to Human Behavior</a:t>
            </a:r>
          </a:p>
          <a:p>
            <a:pPr lvl="1"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Logic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1"/>
            <a:ext cx="8229600" cy="3962400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1200"/>
              </a:spcBef>
            </a:pPr>
            <a:r>
              <a:rPr lang="en-US" dirty="0" smtClean="0"/>
              <a:t>Steps for Solving Problems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Techniques to solving problems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Introduction to C Language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Generations of Languages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History of C Language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Structure of C Program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Character Sets in C Language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Keywords in C Language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The origin of C dates back to 1972.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Dennis M. Ritchie is the Creator of C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Derived from BPCL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General purpose Language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Standardize in the year 1989 by ANSI.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OS – Windows, Linux, Unix and Databases – Oracle, MySQL etc are networking protocols also are C.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main()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printf(“Hello World”);</a:t>
            </a:r>
          </a:p>
          <a:p>
            <a:pPr>
              <a:buNone/>
            </a:pPr>
            <a:r>
              <a:rPr lang="en-US" sz="2200" dirty="0" smtClean="0"/>
              <a:t>return 0;</a:t>
            </a:r>
          </a:p>
          <a:p>
            <a:pPr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// single line Comment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/*</a:t>
            </a:r>
          </a:p>
          <a:p>
            <a:pPr>
              <a:buNone/>
            </a:pPr>
            <a:r>
              <a:rPr lang="en-US" sz="2200" dirty="0" smtClean="0"/>
              <a:t>*	Multi line comments</a:t>
            </a:r>
          </a:p>
          <a:p>
            <a:pPr>
              <a:buNone/>
            </a:pPr>
            <a:r>
              <a:rPr lang="en-US" sz="2200" dirty="0" smtClean="0"/>
              <a:t>*</a:t>
            </a:r>
          </a:p>
          <a:p>
            <a:pPr>
              <a:buNone/>
            </a:pPr>
            <a:r>
              <a:rPr lang="en-US" sz="2200" dirty="0" smtClean="0"/>
              <a:t>*/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990600"/>
            <a:ext cx="5791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514600"/>
            <a:ext cx="5791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495800"/>
            <a:ext cx="5791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990600"/>
            <a:ext cx="57912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1371600"/>
            <a:ext cx="57912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File Include Section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752600"/>
            <a:ext cx="57912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Symbolic Constants Definition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133600"/>
            <a:ext cx="57912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Global Variables Definition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2590800"/>
            <a:ext cx="5791200" cy="1752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Main()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Declarations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Executable Statements;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4495800"/>
            <a:ext cx="5791200" cy="1295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Function f()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Declaration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Executable statements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791200"/>
            <a:ext cx="57912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Function 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6248400"/>
            <a:ext cx="5791200" cy="3048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Function 3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 of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Letters -	A-Z, a-z</a:t>
            </a:r>
          </a:p>
          <a:p>
            <a:pPr lvl="4"/>
            <a:r>
              <a:rPr lang="en-US" dirty="0" smtClean="0"/>
              <a:t>White Spaces</a:t>
            </a:r>
          </a:p>
          <a:p>
            <a:pPr lvl="4"/>
            <a:r>
              <a:rPr lang="en-US" dirty="0" smtClean="0"/>
              <a:t>Blank Space</a:t>
            </a:r>
          </a:p>
          <a:p>
            <a:pPr lvl="4"/>
            <a:r>
              <a:rPr lang="en-US" dirty="0" smtClean="0"/>
              <a:t>Form Feed</a:t>
            </a:r>
          </a:p>
          <a:p>
            <a:pPr lvl="4"/>
            <a:r>
              <a:rPr lang="en-US" dirty="0" smtClean="0"/>
              <a:t>Horizontal Tab</a:t>
            </a:r>
          </a:p>
          <a:p>
            <a:pPr lvl="4"/>
            <a:r>
              <a:rPr lang="en-US" dirty="0" smtClean="0"/>
              <a:t>New Line</a:t>
            </a:r>
          </a:p>
          <a:p>
            <a:pPr lvl="4"/>
            <a:r>
              <a:rPr lang="en-US" dirty="0" smtClean="0"/>
              <a:t>Vertical Tab</a:t>
            </a:r>
          </a:p>
          <a:p>
            <a:r>
              <a:rPr lang="en-US" sz="2200" dirty="0" smtClean="0"/>
              <a:t>Digits</a:t>
            </a:r>
          </a:p>
          <a:p>
            <a:pPr lvl="4"/>
            <a:r>
              <a:rPr lang="en-US" dirty="0" smtClean="0"/>
              <a:t>0 to 9</a:t>
            </a:r>
          </a:p>
          <a:p>
            <a:r>
              <a:rPr lang="en-US" sz="2200" dirty="0" smtClean="0"/>
              <a:t>Special Character</a:t>
            </a:r>
          </a:p>
          <a:p>
            <a:pPr lvl="4"/>
            <a:r>
              <a:rPr lang="en-US" dirty="0" smtClean="0"/>
              <a:t>(, ), &amp;, ^, %, +, - , “, ‘, \, /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in 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171351834"/>
              </p:ext>
            </p:extLst>
          </p:nvPr>
        </p:nvGraphicFramePr>
        <p:xfrm>
          <a:off x="457200" y="1371600"/>
          <a:ext cx="8229600" cy="441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1067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ANSI C Keywords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typedef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sz="2200" dirty="0" smtClean="0"/>
              <a:t>A user is allowed to create a word of his own by making use of C character set; such word is known as an identifier.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RATE</a:t>
            </a:r>
          </a:p>
          <a:p>
            <a:r>
              <a:rPr lang="en-US" sz="2000" dirty="0" smtClean="0"/>
              <a:t>DOB</a:t>
            </a:r>
          </a:p>
          <a:p>
            <a:r>
              <a:rPr lang="en-US" sz="2000" dirty="0" smtClean="0"/>
              <a:t>SNAME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To Store data in a program, memory is used. This data can change if some operations are performed on it. The name used to identify such data is called variable name.</a:t>
            </a:r>
          </a:p>
          <a:p>
            <a:endParaRPr lang="en-US" sz="2200" dirty="0" smtClean="0"/>
          </a:p>
          <a:p>
            <a:r>
              <a:rPr lang="en-US" sz="2200" dirty="0" smtClean="0"/>
              <a:t>Example:</a:t>
            </a:r>
          </a:p>
          <a:p>
            <a:pPr>
              <a:buNone/>
            </a:pPr>
            <a:r>
              <a:rPr lang="en-US" sz="2200" dirty="0" smtClean="0"/>
              <a:t>int age=18;</a:t>
            </a:r>
          </a:p>
          <a:p>
            <a:pPr>
              <a:buNone/>
            </a:pPr>
            <a:r>
              <a:rPr lang="en-US" sz="2200" dirty="0" smtClean="0"/>
              <a:t>char gender=‘F’;</a:t>
            </a:r>
            <a:endParaRPr lang="en-US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sz="2200" dirty="0" smtClean="0"/>
              <a:t>A C Program normally consists of entities that have a variable value or a fixed value. Such variables are known as constants.</a:t>
            </a:r>
          </a:p>
          <a:p>
            <a:r>
              <a:rPr lang="en-US" sz="2200" dirty="0" smtClean="0"/>
              <a:t>- Numeric Constants</a:t>
            </a:r>
          </a:p>
          <a:p>
            <a:pPr lvl="1"/>
            <a:r>
              <a:rPr lang="en-US" sz="2000" dirty="0" smtClean="0"/>
              <a:t>Integer and Real Constants</a:t>
            </a:r>
          </a:p>
          <a:p>
            <a:r>
              <a:rPr lang="en-US" sz="2200" dirty="0" smtClean="0"/>
              <a:t>Character Constants</a:t>
            </a:r>
          </a:p>
          <a:p>
            <a:pPr lvl="1"/>
            <a:r>
              <a:rPr lang="en-US" sz="2000" dirty="0" smtClean="0"/>
              <a:t>Single Character Constant</a:t>
            </a:r>
          </a:p>
          <a:p>
            <a:pPr lvl="1"/>
            <a:r>
              <a:rPr lang="en-US" sz="2000" dirty="0" smtClean="0"/>
              <a:t>String Constant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295400"/>
            <a:ext cx="64770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\0 , </a:t>
            </a:r>
          </a:p>
          <a:p>
            <a:r>
              <a:rPr lang="en-US" sz="2200" dirty="0" smtClean="0"/>
              <a:t>\a, </a:t>
            </a:r>
          </a:p>
          <a:p>
            <a:r>
              <a:rPr lang="en-US" sz="2200" dirty="0" smtClean="0"/>
              <a:t>\b, </a:t>
            </a:r>
          </a:p>
          <a:p>
            <a:r>
              <a:rPr lang="en-US" sz="2200" dirty="0" smtClean="0"/>
              <a:t>\t, </a:t>
            </a:r>
          </a:p>
          <a:p>
            <a:r>
              <a:rPr lang="en-US" sz="2200" dirty="0" smtClean="0"/>
              <a:t>\f, </a:t>
            </a:r>
          </a:p>
          <a:p>
            <a:r>
              <a:rPr lang="en-US" sz="2200" dirty="0" smtClean="0"/>
              <a:t>\n, </a:t>
            </a:r>
          </a:p>
          <a:p>
            <a:r>
              <a:rPr lang="en-US" sz="2200" dirty="0" smtClean="0"/>
              <a:t>\r, </a:t>
            </a:r>
          </a:p>
          <a:p>
            <a:r>
              <a:rPr lang="en-US" sz="2200" dirty="0" smtClean="0"/>
              <a:t>\v, </a:t>
            </a:r>
          </a:p>
          <a:p>
            <a:r>
              <a:rPr lang="en-US" sz="2200" dirty="0" smtClean="0"/>
              <a:t>\’, </a:t>
            </a:r>
          </a:p>
          <a:p>
            <a:r>
              <a:rPr lang="en-US" sz="2200" dirty="0" smtClean="0"/>
              <a:t>\”, </a:t>
            </a:r>
          </a:p>
          <a:p>
            <a:r>
              <a:rPr lang="en-US" sz="2200" dirty="0" smtClean="0"/>
              <a:t>\?, </a:t>
            </a:r>
          </a:p>
          <a:p>
            <a:r>
              <a:rPr lang="en-US" sz="2200" dirty="0" smtClean="0"/>
              <a:t>\\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Solving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4114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1. Define a Problem.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2. Identify the Input, Output and Constraints.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3. Find Various Alternative solutions.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4. Select the best possible alternative.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5. Prepare </a:t>
            </a:r>
            <a:r>
              <a:rPr lang="en-US" sz="2200" dirty="0" err="1" smtClean="0"/>
              <a:t>detailsed</a:t>
            </a:r>
            <a:r>
              <a:rPr lang="en-US" sz="2200" dirty="0" smtClean="0"/>
              <a:t> stepwise result for the identified alternative.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6. Compute the required result using the identified set of instructions.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Check the correctness of the answer obtained.</a:t>
            </a:r>
            <a:endParaRPr lang="en-US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1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#define s scanf</a:t>
            </a:r>
          </a:p>
          <a:p>
            <a:r>
              <a:rPr lang="en-US" sz="2200" dirty="0" smtClean="0"/>
              <a:t>#define max 100</a:t>
            </a:r>
          </a:p>
          <a:p>
            <a:r>
              <a:rPr lang="en-US" sz="2200" dirty="0" smtClean="0"/>
              <a:t>#define min 5</a:t>
            </a:r>
          </a:p>
          <a:p>
            <a:r>
              <a:rPr lang="en-US" sz="2200" dirty="0" smtClean="0"/>
              <a:t>#define PI 3.1456</a:t>
            </a:r>
          </a:p>
          <a:p>
            <a:r>
              <a:rPr lang="en-US" sz="2200" dirty="0" smtClean="0"/>
              <a:t>#define TRUE 1</a:t>
            </a:r>
            <a:endParaRPr lang="en-US" sz="2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Creation and Execution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1"/>
            <a:ext cx="8229600" cy="2133600"/>
          </a:xfrm>
        </p:spPr>
        <p:txBody>
          <a:bodyPr/>
          <a:lstStyle/>
          <a:p>
            <a:r>
              <a:rPr lang="en-US" sz="2200" dirty="0" smtClean="0"/>
              <a:t>Create a C source file</a:t>
            </a:r>
          </a:p>
          <a:p>
            <a:r>
              <a:rPr lang="en-US" sz="2200" dirty="0" smtClean="0"/>
              <a:t>Compile the File</a:t>
            </a:r>
          </a:p>
          <a:p>
            <a:r>
              <a:rPr lang="en-US" sz="2200" dirty="0" smtClean="0"/>
              <a:t>Debug if necessary</a:t>
            </a:r>
          </a:p>
          <a:p>
            <a:r>
              <a:rPr lang="en-US" sz="2200" dirty="0" smtClean="0"/>
              <a:t>Make / Link the file</a:t>
            </a:r>
          </a:p>
          <a:p>
            <a:r>
              <a:rPr lang="en-US" sz="2200" dirty="0" smtClean="0"/>
              <a:t>Run the Application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Solving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1. Representing a solution as pseudo code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2. Drawing a flowchart.</a:t>
            </a:r>
          </a:p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3. Writing an algorithm</a:t>
            </a:r>
          </a:p>
          <a:p>
            <a:pPr>
              <a:spcBef>
                <a:spcPts val="1200"/>
              </a:spcBef>
            </a:pPr>
            <a:endParaRPr lang="en-US" sz="22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sz="2200" dirty="0" smtClean="0"/>
              <a:t>    Users can use any one of these techniques to solve a given problem manually as per their convenience.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a solution as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It is always easier to express thoughts using one’s mother tongue.  So, you can use pseudo code in Hindi, Marathi or Gujarati language also.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This pseudo codes then can be converted into the language that is understood by the computer.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However, solutions to large problems tend to become complex and lengthy. Also, natural languages tend to have multiple meanings per statement. 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meaning can be misinterpreted if it is read by the persons other than the person who wrote it.</a:t>
            </a:r>
          </a:p>
          <a:p>
            <a:pPr>
              <a:spcBef>
                <a:spcPts val="1200"/>
              </a:spcBef>
              <a:buNone/>
            </a:pPr>
            <a:endParaRPr lang="en-US" sz="2200" dirty="0" smtClean="0"/>
          </a:p>
          <a:p>
            <a:pPr>
              <a:spcBef>
                <a:spcPts val="1200"/>
              </a:spcBef>
            </a:pPr>
            <a:endParaRPr lang="en-US" sz="2200" dirty="0" smtClean="0"/>
          </a:p>
          <a:p>
            <a:pPr>
              <a:spcBef>
                <a:spcPts val="1200"/>
              </a:spcBef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3839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Get current age and status of </a:t>
            </a:r>
            <a:r>
              <a:rPr lang="en-US" sz="2200" dirty="0" err="1" smtClean="0"/>
              <a:t>Mr.Mohit</a:t>
            </a:r>
            <a:r>
              <a:rPr lang="en-US" sz="2200" dirty="0" smtClean="0"/>
              <a:t> Arolkar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IF current age is equal to or greater than 18, and citizenship status is equal to Indian then Mr. Mohit Arolkar is eligible to vote in the assembly elections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Else Mr. Mohit Arolkar is not eligible to vote in the assembly elections.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A flowchart is a pictorial representation of a sequence of steps to be performed for solving a given problem.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It uses the fixed set of symbols to represent various types of instructions.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These symbols are joined by a solid line having arrows that show the flow of the statements.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1"/>
            <a:ext cx="8229600" cy="2819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Flowcharts are probably the best tool to solve the problem manually as they could be drawn by anybody having the knowledge of the symbols.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flowcharts are probably the first step towards the solution to the symbols.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Logic and the flow of the problem can be easily understood from a flowchart.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Flowchart for Voting Problem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838200"/>
            <a:ext cx="8534400" cy="5867400"/>
            <a:chOff x="0" y="685800"/>
            <a:chExt cx="8991600" cy="6172200"/>
          </a:xfrm>
        </p:grpSpPr>
        <p:sp>
          <p:nvSpPr>
            <p:cNvPr id="4" name="Rounded Rectangle 3"/>
            <p:cNvSpPr/>
            <p:nvPr/>
          </p:nvSpPr>
          <p:spPr>
            <a:xfrm>
              <a:off x="3429000" y="685800"/>
              <a:ext cx="1524000" cy="533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START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95600" y="1447800"/>
              <a:ext cx="2667000" cy="5334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Define Cage, Cstatus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2133600" y="2209800"/>
              <a:ext cx="4114800" cy="4572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Enter </a:t>
              </a:r>
              <a:r>
                <a:rPr lang="en-US" sz="1200" dirty="0" err="1" smtClean="0">
                  <a:solidFill>
                    <a:schemeClr val="tx1"/>
                  </a:solidFill>
                  <a:latin typeface="Century Gothic" pitchFamily="34" charset="0"/>
                </a:rPr>
                <a:t>CAge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048000" y="2819400"/>
              <a:ext cx="2286000" cy="1066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Is Cage&gt;=18?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2438400" y="4038600"/>
              <a:ext cx="3352800" cy="5334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Enter CStatus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743200" y="4648200"/>
              <a:ext cx="2971800" cy="1600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IS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Cstatus==Indian?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0" y="5181600"/>
              <a:ext cx="2743200" cy="4572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Print </a:t>
              </a:r>
              <a:r>
                <a:rPr lang="en-US" sz="1200" dirty="0" err="1" smtClean="0">
                  <a:solidFill>
                    <a:schemeClr val="tx1"/>
                  </a:solidFill>
                  <a:latin typeface="Century Gothic" pitchFamily="34" charset="0"/>
                </a:rPr>
                <a:t>Eleigible</a:t>
              </a:r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 to Vote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6096000" y="5181600"/>
              <a:ext cx="2895600" cy="5334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 Gothic" pitchFamily="34" charset="0"/>
                </a:rPr>
                <a:t>Print NOT Eligible to Vote</a:t>
              </a:r>
              <a:endParaRPr lang="en-US" sz="12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05200" y="6400800"/>
              <a:ext cx="1600200" cy="4572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001294" y="20947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001294" y="26281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01294" y="38473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4001294" y="44569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001294" y="620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3"/>
            </p:cNvCxnSpPr>
            <p:nvPr/>
          </p:nvCxnSpPr>
          <p:spPr>
            <a:xfrm>
              <a:off x="5334000" y="3352800"/>
              <a:ext cx="2133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3"/>
              <a:endCxn id="11" idx="2"/>
            </p:cNvCxnSpPr>
            <p:nvPr/>
          </p:nvCxnSpPr>
          <p:spPr>
            <a:xfrm>
              <a:off x="5715000" y="5448300"/>
              <a:ext cx="6705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2286000" y="5410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1" idx="1"/>
            </p:cNvCxnSpPr>
            <p:nvPr/>
          </p:nvCxnSpPr>
          <p:spPr>
            <a:xfrm rot="16200000" flipH="1">
              <a:off x="6591300" y="4229100"/>
              <a:ext cx="1828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0" idx="3"/>
            </p:cNvCxnSpPr>
            <p:nvPr/>
          </p:nvCxnSpPr>
          <p:spPr>
            <a:xfrm rot="16200000" flipH="1">
              <a:off x="624840" y="6111240"/>
              <a:ext cx="990600" cy="4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2" idx="1"/>
            </p:cNvCxnSpPr>
            <p:nvPr/>
          </p:nvCxnSpPr>
          <p:spPr>
            <a:xfrm>
              <a:off x="1143000" y="6629400"/>
              <a:ext cx="236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4"/>
            </p:cNvCxnSpPr>
            <p:nvPr/>
          </p:nvCxnSpPr>
          <p:spPr>
            <a:xfrm rot="5400000">
              <a:off x="7086600" y="6172200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2" idx="3"/>
            </p:cNvCxnSpPr>
            <p:nvPr/>
          </p:nvCxnSpPr>
          <p:spPr>
            <a:xfrm rot="10800000">
              <a:off x="5105400" y="6629400"/>
              <a:ext cx="2438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429000" y="3657600"/>
              <a:ext cx="76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entury Gothic" pitchFamily="34" charset="0"/>
                </a:rPr>
                <a:t>yes</a:t>
              </a:r>
              <a:endParaRPr lang="en-US" sz="1200" dirty="0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0200" y="2895600"/>
              <a:ext cx="76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entury Gothic" pitchFamily="34" charset="0"/>
                </a:rPr>
                <a:t>No</a:t>
              </a:r>
              <a:endParaRPr lang="en-US" sz="1200" dirty="0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5000" y="5105400"/>
              <a:ext cx="76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entury Gothic" pitchFamily="34" charset="0"/>
                </a:rPr>
                <a:t>No</a:t>
              </a:r>
              <a:endParaRPr lang="en-US" sz="1200" dirty="0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9800" y="5562600"/>
              <a:ext cx="76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entury Gothic" pitchFamily="34" charset="0"/>
                </a:rPr>
                <a:t>yes</a:t>
              </a:r>
              <a:endParaRPr lang="en-US" sz="1200" dirty="0">
                <a:solidFill>
                  <a:srgbClr val="FF0000"/>
                </a:solidFill>
                <a:latin typeface="Century Gothic" pitchFamily="34" charset="0"/>
              </a:endParaRPr>
            </a:p>
          </p:txBody>
        </p:sp>
      </p:grp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1410</Words>
  <Application>Microsoft Office PowerPoint</Application>
  <PresentationFormat>On-screen Show (4:3)</PresentationFormat>
  <Paragraphs>263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Talentedge slide</vt:lpstr>
      <vt:lpstr>Median</vt:lpstr>
      <vt:lpstr>Slide 1</vt:lpstr>
      <vt:lpstr>Introduction to Logic Development</vt:lpstr>
      <vt:lpstr>Steps for Solving Problem</vt:lpstr>
      <vt:lpstr>Techniques of Solving Problem</vt:lpstr>
      <vt:lpstr>Representing a solution as Pseudo code</vt:lpstr>
      <vt:lpstr>Example of Pseudo-code</vt:lpstr>
      <vt:lpstr>Drawing a Flowchart</vt:lpstr>
      <vt:lpstr>Slide 8</vt:lpstr>
      <vt:lpstr>The Flowchart for Voting Problem</vt:lpstr>
      <vt:lpstr>Basic Symbols of a Flowchart</vt:lpstr>
      <vt:lpstr>Benefits of a flowchart</vt:lpstr>
      <vt:lpstr>The Drawbacks of using a Flowchart</vt:lpstr>
      <vt:lpstr>Guidelines to draw a flowchart</vt:lpstr>
      <vt:lpstr>Writing an Algorithm</vt:lpstr>
      <vt:lpstr>Slide 15</vt:lpstr>
      <vt:lpstr>An Algorithm</vt:lpstr>
      <vt:lpstr>Properties of an Algorithm</vt:lpstr>
      <vt:lpstr>Introduction to C Language</vt:lpstr>
      <vt:lpstr>Generations of Programming Languages</vt:lpstr>
      <vt:lpstr>History of C Language</vt:lpstr>
      <vt:lpstr>First C Program</vt:lpstr>
      <vt:lpstr>Comments in C</vt:lpstr>
      <vt:lpstr>Structure of C Program</vt:lpstr>
      <vt:lpstr>Character Set of C Language</vt:lpstr>
      <vt:lpstr>Keywords in C</vt:lpstr>
      <vt:lpstr>Identifier</vt:lpstr>
      <vt:lpstr>Variable Name </vt:lpstr>
      <vt:lpstr>Constant</vt:lpstr>
      <vt:lpstr>Escape Sequence</vt:lpstr>
      <vt:lpstr>Symbolic Constant</vt:lpstr>
      <vt:lpstr>Creation and Execution of C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117</cp:revision>
  <dcterms:created xsi:type="dcterms:W3CDTF">2012-11-21T09:45:19Z</dcterms:created>
  <dcterms:modified xsi:type="dcterms:W3CDTF">2014-03-23T16:59:43Z</dcterms:modified>
</cp:coreProperties>
</file>