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14"/>
  </p:notesMasterIdLst>
  <p:sldIdLst>
    <p:sldId id="270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C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 showGuides="1">
      <p:cViewPr>
        <p:scale>
          <a:sx n="80" d="100"/>
          <a:sy n="80" d="100"/>
        </p:scale>
        <p:origin x="-1272" y="-336"/>
      </p:cViewPr>
      <p:guideLst>
        <p:guide orient="horz" pos="119"/>
        <p:guide orient="horz" pos="482"/>
        <p:guide orient="horz" pos="7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73776-7A5D-40CD-A244-CCC1A83916C2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FB061-274F-4DF1-A431-B7B6F5AF68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183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2699"/>
            <a:ext cx="7848600" cy="7747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809764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81593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421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261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28370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42913" y="16002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16811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907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30512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907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30512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48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33400" y="11430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76519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(No Sub Sessi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89330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975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xcelstri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4340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28800" y="1828800"/>
            <a:ext cx="52578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825625" y="2438400"/>
            <a:ext cx="5257800" cy="5334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2993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4430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199" y="9906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69071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45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also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76337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910350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se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714500"/>
            <a:ext cx="8358187" cy="3500438"/>
          </a:xfrm>
        </p:spPr>
        <p:txBody>
          <a:bodyPr/>
          <a:lstStyle>
            <a:lvl1pPr marL="0" indent="0">
              <a:buNone/>
              <a:defRPr sz="2200" b="0"/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03517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cept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714500"/>
            <a:ext cx="8358187" cy="2214566"/>
          </a:xfrm>
        </p:spPr>
        <p:txBody>
          <a:bodyPr/>
          <a:lstStyle>
            <a:lvl1pPr marL="0" indent="0">
              <a:buNone/>
              <a:defRPr lang="en-US" sz="2600" b="1" i="0" u="none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0" indent="0">
              <a:spcBef>
                <a:spcPts val="2000"/>
              </a:spcBef>
              <a:buNone/>
              <a:defRPr/>
            </a:lvl2pPr>
            <a:lvl3pPr>
              <a:spcBef>
                <a:spcPts val="2000"/>
              </a:spcBef>
              <a:defRPr sz="2200" b="1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84519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049466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about: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16527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3/23/2014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3/23/2014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1200" b="0" i="0" cap="none" baseline="0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626637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3A271A1-F6D6-438B-A432-4747EE7ECD4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srgbClr val="007CC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7CC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6A-5D87-424C-A93B-DD9B87DE80A8}" type="slidenum">
              <a:rPr lang="en-IN" smtClean="0">
                <a:solidFill>
                  <a:srgbClr val="007CC3"/>
                </a:solidFill>
              </a:rPr>
              <a:pPr/>
              <a:t>‹#›</a:t>
            </a:fld>
            <a:endParaRPr lang="en-IN">
              <a:solidFill>
                <a:srgbClr val="007CC3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IN">
              <a:solidFill>
                <a:srgbClr val="007CC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N">
              <a:solidFill>
                <a:srgbClr val="007CC3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B68E96A-5D87-424C-A93B-DD9B87DE80A8}" type="slidenum">
              <a:rPr lang="en-IN" smtClean="0">
                <a:solidFill>
                  <a:srgbClr val="007CC3"/>
                </a:solidFill>
              </a:rPr>
              <a:pPr/>
              <a:t>‹#›</a:t>
            </a:fld>
            <a:endParaRPr lang="en-IN">
              <a:solidFill>
                <a:srgbClr val="007CC3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63477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7443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2331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0963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3591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19604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</a:defRPr>
            </a:lvl1pPr>
          </a:lstStyle>
          <a:p>
            <a:endParaRPr lang="en-IN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H="1">
            <a:off x="0" y="6477000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200" b="1">
              <a:solidFill>
                <a:srgbClr val="333399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38100"/>
            <a:ext cx="9142195" cy="764366"/>
            <a:chOff x="1805" y="810"/>
            <a:chExt cx="9142195" cy="76436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 descr="Talentedge new logo (reverse).png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3383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entury Gothic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Century Gothic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048000"/>
            <a:ext cx="7696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C Data Type</a:t>
            </a:r>
            <a:endParaRPr lang="en-US" sz="3200" b="1" dirty="0" smtClean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805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791200"/>
          </a:xfrm>
        </p:spPr>
        <p:txBody>
          <a:bodyPr>
            <a:noAutofit/>
          </a:bodyPr>
          <a:lstStyle/>
          <a:p>
            <a:r>
              <a:rPr lang="en-US" sz="2200" b="1" dirty="0" smtClean="0"/>
              <a:t>6. List the practical hands-on that the students need to practice during the session.</a:t>
            </a:r>
            <a:endParaRPr lang="en-US" sz="2200" dirty="0" smtClean="0"/>
          </a:p>
          <a:p>
            <a:pPr lvl="1"/>
            <a:r>
              <a:rPr lang="en-US" sz="2000" dirty="0" smtClean="0"/>
              <a:t>Program 1 -  Page No 20</a:t>
            </a:r>
          </a:p>
          <a:p>
            <a:pPr lvl="1"/>
            <a:r>
              <a:rPr lang="en-US" sz="2000" dirty="0" smtClean="0"/>
              <a:t>Program 2 – Page No. 21</a:t>
            </a:r>
          </a:p>
          <a:p>
            <a:pPr lvl="1"/>
            <a:r>
              <a:rPr lang="en-US" sz="2000" dirty="0" smtClean="0"/>
              <a:t>Program 3 – Page No. 24</a:t>
            </a:r>
          </a:p>
          <a:p>
            <a:pPr lvl="1"/>
            <a:r>
              <a:rPr lang="en-US" sz="2000" dirty="0" smtClean="0"/>
              <a:t>Program 4 – Page No. 25</a:t>
            </a:r>
          </a:p>
          <a:p>
            <a:pPr lvl="1"/>
            <a:r>
              <a:rPr lang="en-US" sz="2000" dirty="0" smtClean="0"/>
              <a:t>Write a program to accept two numbers from the user and print the addition of the given numbers.</a:t>
            </a:r>
          </a:p>
          <a:p>
            <a:pPr lvl="1"/>
            <a:r>
              <a:rPr lang="en-US" sz="2000" dirty="0" smtClean="0"/>
              <a:t>Create a program to do the following :-</a:t>
            </a:r>
          </a:p>
          <a:p>
            <a:pPr lvl="2"/>
            <a:r>
              <a:rPr lang="en-US" sz="2000" dirty="0" smtClean="0"/>
              <a:t>Declare a variable called  </a:t>
            </a:r>
            <a:r>
              <a:rPr lang="en-US" sz="2000" dirty="0" err="1" smtClean="0"/>
              <a:t>myAge</a:t>
            </a:r>
            <a:r>
              <a:rPr lang="en-US" sz="2000" dirty="0" smtClean="0"/>
              <a:t>.</a:t>
            </a:r>
          </a:p>
          <a:p>
            <a:pPr lvl="2"/>
            <a:r>
              <a:rPr lang="en-US" sz="2000" dirty="0" smtClean="0"/>
              <a:t>Initialize </a:t>
            </a:r>
            <a:r>
              <a:rPr lang="en-US" sz="2000" dirty="0" err="1" smtClean="0"/>
              <a:t>myAge</a:t>
            </a:r>
            <a:r>
              <a:rPr lang="en-US" sz="2000" dirty="0" smtClean="0"/>
              <a:t> to 0.</a:t>
            </a:r>
          </a:p>
          <a:p>
            <a:pPr lvl="2"/>
            <a:r>
              <a:rPr lang="en-US" sz="2000" dirty="0" smtClean="0"/>
              <a:t>Accept Current age of the person in </a:t>
            </a:r>
            <a:r>
              <a:rPr lang="en-US" sz="2000" dirty="0" err="1" smtClean="0"/>
              <a:t>myAge</a:t>
            </a:r>
            <a:r>
              <a:rPr lang="en-US" sz="2000" dirty="0" smtClean="0"/>
              <a:t>.</a:t>
            </a:r>
          </a:p>
          <a:p>
            <a:pPr lvl="2"/>
            <a:r>
              <a:rPr lang="en-US" sz="2000" dirty="0" smtClean="0"/>
              <a:t>Accept for how many years the person was working in the current organization?</a:t>
            </a:r>
          </a:p>
          <a:p>
            <a:pPr lvl="2"/>
            <a:r>
              <a:rPr lang="en-US" sz="2000" dirty="0" smtClean="0"/>
              <a:t>Calculate the age of the person at the time of joining this organization ?</a:t>
            </a:r>
          </a:p>
          <a:p>
            <a:endParaRPr lang="en-US" sz="2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3124200"/>
          </a:xfrm>
        </p:spPr>
        <p:txBody>
          <a:bodyPr/>
          <a:lstStyle/>
          <a:p>
            <a:pPr lvl="1"/>
            <a:r>
              <a:rPr lang="en-US" dirty="0" smtClean="0"/>
              <a:t>Create following  functions</a:t>
            </a:r>
          </a:p>
          <a:p>
            <a:pPr lvl="2"/>
            <a:r>
              <a:rPr lang="en-US" dirty="0" smtClean="0"/>
              <a:t>A function called WelcomeMessage() to Display “Welcome To TalentEdge” message</a:t>
            </a:r>
          </a:p>
          <a:p>
            <a:pPr lvl="2"/>
            <a:r>
              <a:rPr lang="en-US" dirty="0" smtClean="0"/>
              <a:t>A function called Warning() to display warning “Your System Infected by Virus”</a:t>
            </a:r>
          </a:p>
          <a:p>
            <a:pPr lvl="2"/>
            <a:r>
              <a:rPr lang="en-US" dirty="0" smtClean="0"/>
              <a:t>Accept a </a:t>
            </a:r>
            <a:r>
              <a:rPr lang="en-US" b="1" dirty="0" err="1" smtClean="0"/>
              <a:t>SerialNo</a:t>
            </a:r>
            <a:r>
              <a:rPr lang="en-US" b="1" dirty="0" smtClean="0"/>
              <a:t> </a:t>
            </a:r>
            <a:r>
              <a:rPr lang="en-US" dirty="0" smtClean="0"/>
              <a:t>from the user. If he enters </a:t>
            </a:r>
            <a:r>
              <a:rPr lang="en-US" b="1" dirty="0" smtClean="0"/>
              <a:t>101</a:t>
            </a:r>
            <a:r>
              <a:rPr lang="en-US" dirty="0" smtClean="0"/>
              <a:t> show him a Welcome Message otherwise show him Warning.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4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390896" y="990600"/>
            <a:ext cx="8153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 smtClean="0">
              <a:latin typeface="Century Gothic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200" b="1" dirty="0" smtClean="0">
                <a:latin typeface="Century Gothic" pitchFamily="34" charset="0"/>
              </a:rPr>
              <a:t>C Data Types</a:t>
            </a:r>
            <a:endParaRPr lang="en-US" sz="2200" dirty="0" smtClean="0">
              <a:latin typeface="Century Gothic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200" dirty="0" smtClean="0">
                <a:latin typeface="Century Gothic" pitchFamily="34" charset="0"/>
              </a:rPr>
              <a:t>Understanding Data Types</a:t>
            </a:r>
          </a:p>
          <a:p>
            <a:pPr lvl="1">
              <a:buFont typeface="Wingdings" pitchFamily="2" charset="2"/>
              <a:buChar char="ü"/>
            </a:pPr>
            <a:r>
              <a:rPr lang="en-US" sz="2200" dirty="0" smtClean="0">
                <a:latin typeface="Century Gothic" pitchFamily="34" charset="0"/>
              </a:rPr>
              <a:t>User Defined Data types</a:t>
            </a:r>
          </a:p>
          <a:p>
            <a:pPr lvl="1">
              <a:buFont typeface="Wingdings" pitchFamily="2" charset="2"/>
              <a:buChar char="ü"/>
            </a:pPr>
            <a:r>
              <a:rPr lang="en-US" sz="2200" dirty="0" smtClean="0">
                <a:latin typeface="Century Gothic" pitchFamily="34" charset="0"/>
              </a:rPr>
              <a:t>Derived Data Types</a:t>
            </a:r>
          </a:p>
          <a:p>
            <a:pPr lvl="1">
              <a:buFont typeface="Wingdings" pitchFamily="2" charset="2"/>
              <a:buChar char="ü"/>
            </a:pPr>
            <a:r>
              <a:rPr lang="en-US" sz="2200" dirty="0" smtClean="0">
                <a:latin typeface="Century Gothic" pitchFamily="34" charset="0"/>
              </a:rPr>
              <a:t>C Streams</a:t>
            </a:r>
          </a:p>
          <a:p>
            <a:pPr lvl="1">
              <a:buFont typeface="Wingdings" pitchFamily="2" charset="2"/>
              <a:buChar char="ü"/>
            </a:pPr>
            <a:r>
              <a:rPr lang="en-US" sz="2200" dirty="0" smtClean="0">
                <a:latin typeface="Century Gothic" pitchFamily="34" charset="0"/>
              </a:rPr>
              <a:t>Input and Output Functions</a:t>
            </a:r>
          </a:p>
          <a:p>
            <a:pPr lvl="1">
              <a:buFont typeface="Wingdings" pitchFamily="2" charset="2"/>
              <a:buChar char="ü"/>
            </a:pPr>
            <a:r>
              <a:rPr lang="en-US" sz="2200" dirty="0" smtClean="0">
                <a:latin typeface="Century Gothic" pitchFamily="34" charset="0"/>
              </a:rPr>
              <a:t>Formatted Functions</a:t>
            </a:r>
          </a:p>
          <a:p>
            <a:pPr lvl="1">
              <a:buFont typeface="Wingdings" pitchFamily="2" charset="2"/>
              <a:buChar char="ü"/>
            </a:pPr>
            <a:r>
              <a:rPr lang="en-US" sz="2200" dirty="0" smtClean="0">
                <a:latin typeface="Century Gothic" pitchFamily="34" charset="0"/>
              </a:rPr>
              <a:t>Unformatted Functions</a:t>
            </a:r>
          </a:p>
          <a:p>
            <a:r>
              <a:rPr lang="en-US" sz="2200" dirty="0" smtClean="0">
                <a:latin typeface="Century Gothic" pitchFamily="34" charset="0"/>
              </a:rPr>
              <a:t> </a:t>
            </a:r>
          </a:p>
          <a:p>
            <a:pPr lvl="0" algn="ctr"/>
            <a:endParaRPr lang="en-US" sz="2200" dirty="0" smtClean="0">
              <a:latin typeface="Century Gothic" pitchFamily="34" charset="0"/>
            </a:endParaRPr>
          </a:p>
          <a:p>
            <a:pPr algn="ctr"/>
            <a:r>
              <a:rPr lang="en-US" sz="2200" dirty="0" smtClean="0">
                <a:latin typeface="Century Gothic" pitchFamily="34" charset="0"/>
              </a:rPr>
              <a:t> </a:t>
            </a:r>
          </a:p>
          <a:p>
            <a:pPr algn="ctr"/>
            <a:r>
              <a:rPr lang="en-US" sz="2200" dirty="0" smtClean="0">
                <a:latin typeface="Century Gothic" pitchFamily="34" charset="0"/>
              </a:rPr>
              <a:t> </a:t>
            </a:r>
          </a:p>
          <a:p>
            <a:r>
              <a:rPr lang="en-US" sz="2200" dirty="0" smtClean="0">
                <a:latin typeface="Century Gothic" pitchFamily="34" charset="0"/>
              </a:rPr>
              <a:t> </a:t>
            </a:r>
          </a:p>
          <a:p>
            <a:r>
              <a:rPr lang="en-US" sz="2200" dirty="0" smtClean="0">
                <a:latin typeface="Century Gothic" pitchFamily="34" charset="0"/>
              </a:rPr>
              <a:t> </a:t>
            </a:r>
          </a:p>
          <a:p>
            <a:r>
              <a:rPr lang="en-US" sz="2200" dirty="0" smtClean="0">
                <a:latin typeface="Century Gothic" pitchFamily="34" charset="0"/>
              </a:rPr>
              <a:t> </a:t>
            </a:r>
          </a:p>
          <a:p>
            <a:endParaRPr lang="en-US" sz="2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981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514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200" dirty="0" smtClean="0"/>
              <a:t>The type of data value that can be stored in an identifier is known as its data type.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Reserved words of C are used to associate two entities with an identifier.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Type of value that can be stored</a:t>
            </a:r>
            <a:br>
              <a:rPr lang="en-US" sz="2200" dirty="0" smtClean="0"/>
            </a:br>
            <a:r>
              <a:rPr lang="en-US" sz="2200" dirty="0" smtClean="0"/>
              <a:t>and the memory space required for storage.</a:t>
            </a:r>
          </a:p>
          <a:p>
            <a:pPr>
              <a:spcBef>
                <a:spcPts val="1200"/>
              </a:spcBef>
            </a:pPr>
            <a:endParaRPr 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Data Types in 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33800" y="12954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entury Gothic" pitchFamily="34" charset="0"/>
              </a:rPr>
              <a:t>C Data type</a:t>
            </a:r>
            <a:endParaRPr lang="en-US" sz="16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200" y="20574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entury Gothic" pitchFamily="34" charset="0"/>
              </a:rPr>
              <a:t>Primitive</a:t>
            </a:r>
            <a:endParaRPr lang="en-US" sz="16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19800" y="20574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entury Gothic" pitchFamily="34" charset="0"/>
              </a:rPr>
              <a:t>Derived</a:t>
            </a:r>
            <a:endParaRPr lang="en-US" sz="16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28956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entury Gothic" pitchFamily="34" charset="0"/>
              </a:rPr>
              <a:t>int</a:t>
            </a:r>
            <a:endParaRPr lang="en-US" sz="16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28956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entury Gothic" pitchFamily="34" charset="0"/>
              </a:rPr>
              <a:t>char</a:t>
            </a:r>
            <a:endParaRPr lang="en-US" sz="16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33600" y="28956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entury Gothic" pitchFamily="34" charset="0"/>
              </a:rPr>
              <a:t>float</a:t>
            </a:r>
            <a:endParaRPr lang="en-US" sz="16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28956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entury Gothic" pitchFamily="34" charset="0"/>
              </a:rPr>
              <a:t>void</a:t>
            </a:r>
            <a:endParaRPr lang="en-US" sz="16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0" y="39624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entury Gothic" pitchFamily="34" charset="0"/>
              </a:rPr>
              <a:t>Pointer</a:t>
            </a:r>
            <a:endParaRPr lang="en-US" sz="16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00600" y="39624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entury Gothic" pitchFamily="34" charset="0"/>
              </a:rPr>
              <a:t>Array</a:t>
            </a:r>
            <a:endParaRPr lang="en-US" sz="16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91200" y="39624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entury Gothic" pitchFamily="34" charset="0"/>
              </a:rPr>
              <a:t>enum</a:t>
            </a:r>
            <a:endParaRPr lang="en-US" sz="16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81800" y="39624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entury Gothic" pitchFamily="34" charset="0"/>
              </a:rPr>
              <a:t>struct</a:t>
            </a:r>
            <a:endParaRPr lang="en-US" sz="16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72400" y="39624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entury Gothic" pitchFamily="34" charset="0"/>
              </a:rPr>
              <a:t>union</a:t>
            </a:r>
            <a:endParaRPr lang="en-US" sz="16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cxnSp>
        <p:nvCxnSpPr>
          <p:cNvPr id="18" name="Straight Arrow Connector 17"/>
          <p:cNvCxnSpPr>
            <a:stCxn id="6" idx="2"/>
          </p:cNvCxnSpPr>
          <p:nvPr/>
        </p:nvCxnSpPr>
        <p:spPr>
          <a:xfrm rot="5400000">
            <a:off x="6324600" y="3048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91000" y="3505200"/>
            <a:ext cx="419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09600" y="2743200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4000500" y="36957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4991894" y="36957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5980906" y="3694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6971506" y="3694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8190706" y="3694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534194" y="28194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 flipH="1" flipV="1">
            <a:off x="1447006" y="2818606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 flipH="1" flipV="1">
            <a:off x="2513806" y="2818606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 flipH="1" flipV="1">
            <a:off x="3352006" y="2818606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2"/>
          </p:cNvCxnSpPr>
          <p:nvPr/>
        </p:nvCxnSpPr>
        <p:spPr>
          <a:xfrm rot="5400000">
            <a:off x="4191000" y="2133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5" idx="3"/>
            <a:endCxn id="6" idx="1"/>
          </p:cNvCxnSpPr>
          <p:nvPr/>
        </p:nvCxnSpPr>
        <p:spPr>
          <a:xfrm>
            <a:off x="2971800" y="2362200"/>
            <a:ext cx="304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r>
              <a:rPr lang="en-US" sz="2200" dirty="0" err="1" smtClean="0"/>
              <a:t>typedef</a:t>
            </a:r>
            <a:r>
              <a:rPr lang="en-US" sz="2200" dirty="0" smtClean="0"/>
              <a:t> </a:t>
            </a:r>
            <a:r>
              <a:rPr lang="en-US" sz="2200" dirty="0" err="1" smtClean="0"/>
              <a:t>datatype</a:t>
            </a:r>
            <a:r>
              <a:rPr lang="en-US" sz="2200" dirty="0" smtClean="0"/>
              <a:t> identifier;</a:t>
            </a:r>
          </a:p>
          <a:p>
            <a:r>
              <a:rPr lang="en-US" sz="2200" dirty="0" err="1" smtClean="0"/>
              <a:t>typedef</a:t>
            </a:r>
            <a:r>
              <a:rPr lang="en-US" sz="2200" dirty="0" smtClean="0"/>
              <a:t> </a:t>
            </a:r>
            <a:r>
              <a:rPr lang="en-US" sz="2200" dirty="0" err="1" smtClean="0"/>
              <a:t>int</a:t>
            </a:r>
            <a:r>
              <a:rPr lang="en-US" sz="2200" dirty="0" smtClean="0"/>
              <a:t> Number;</a:t>
            </a:r>
          </a:p>
          <a:p>
            <a:r>
              <a:rPr lang="en-US" sz="2200" dirty="0" err="1" smtClean="0"/>
              <a:t>typedef</a:t>
            </a:r>
            <a:r>
              <a:rPr lang="en-US" sz="2200" dirty="0" smtClean="0"/>
              <a:t> long Big;</a:t>
            </a:r>
            <a:endParaRPr lang="en-US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en-US" sz="2200" dirty="0" smtClean="0"/>
              <a:t>The primitive data types may suffice our needs in simple C Programs. But if we have complex data types C provides us derived data types. Enumerated, Arrays, Unions are such type of data.</a:t>
            </a:r>
            <a:endParaRPr lang="en-US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Formatted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31242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 smtClean="0"/>
              <a:t>Describe C Streams</a:t>
            </a:r>
          </a:p>
          <a:p>
            <a:pPr marL="0" lvl="2">
              <a:spcBef>
                <a:spcPts val="1200"/>
              </a:spcBef>
              <a:buNone/>
            </a:pPr>
            <a:r>
              <a:rPr lang="en-US" sz="2000" dirty="0" smtClean="0"/>
              <a:t>C uses the concept of data streams to abstract the devices used to read/write data. A data stream is an ordered sequence of data types that can be read until the end of the file.</a:t>
            </a:r>
          </a:p>
          <a:p>
            <a:pPr marL="0" lvl="2">
              <a:spcBef>
                <a:spcPts val="1200"/>
              </a:spcBef>
              <a:buNone/>
            </a:pPr>
            <a:r>
              <a:rPr lang="en-US" sz="2000" dirty="0" smtClean="0"/>
              <a:t>The standard streams are opened automatically when a C Program executes.</a:t>
            </a:r>
          </a:p>
          <a:p>
            <a:pPr marL="0" lvl="2">
              <a:spcBef>
                <a:spcPts val="1200"/>
              </a:spcBef>
              <a:buNone/>
            </a:pPr>
            <a:r>
              <a:rPr lang="en-US" sz="2000" dirty="0" smtClean="0"/>
              <a:t>We have standard input/ standard output and standard error for performing input and output.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3048000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sz="2200" dirty="0" smtClean="0"/>
              <a:t>Formatted Functions :-</a:t>
            </a:r>
          </a:p>
          <a:p>
            <a:pPr lvl="1">
              <a:spcBef>
                <a:spcPts val="1200"/>
              </a:spcBef>
            </a:pPr>
            <a:r>
              <a:rPr lang="en-US" dirty="0" err="1" smtClean="0"/>
              <a:t>scanf</a:t>
            </a:r>
            <a:r>
              <a:rPr lang="en-US" dirty="0" smtClean="0"/>
              <a:t>() , </a:t>
            </a:r>
            <a:r>
              <a:rPr lang="en-US" dirty="0" err="1" smtClean="0"/>
              <a:t>printf</a:t>
            </a:r>
            <a:r>
              <a:rPr lang="en-US" dirty="0" smtClean="0"/>
              <a:t>()</a:t>
            </a:r>
          </a:p>
          <a:p>
            <a:pPr lvl="1">
              <a:spcBef>
                <a:spcPts val="1200"/>
              </a:spcBef>
              <a:buNone/>
            </a:pPr>
            <a:endParaRPr lang="en-US" dirty="0" smtClean="0"/>
          </a:p>
          <a:p>
            <a:pPr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200" dirty="0" smtClean="0"/>
              <a:t>Unformatted functions :-</a:t>
            </a:r>
          </a:p>
          <a:p>
            <a:pPr lvl="1">
              <a:spcBef>
                <a:spcPts val="1200"/>
              </a:spcBef>
            </a:pPr>
            <a:r>
              <a:rPr lang="en-US" dirty="0" err="1" smtClean="0"/>
              <a:t>getchar</a:t>
            </a:r>
            <a:r>
              <a:rPr lang="en-US" dirty="0" smtClean="0"/>
              <a:t>() , gets() , </a:t>
            </a:r>
            <a:r>
              <a:rPr lang="en-US" dirty="0" err="1" smtClean="0"/>
              <a:t>getc</a:t>
            </a:r>
            <a:r>
              <a:rPr lang="en-US" dirty="0" smtClean="0"/>
              <a:t>(), </a:t>
            </a:r>
            <a:r>
              <a:rPr lang="en-US" dirty="0" err="1" smtClean="0"/>
              <a:t>getc</a:t>
            </a:r>
            <a:r>
              <a:rPr lang="en-US" dirty="0" smtClean="0"/>
              <a:t>()</a:t>
            </a:r>
          </a:p>
          <a:p>
            <a:pPr lvl="1">
              <a:spcBef>
                <a:spcPts val="1200"/>
              </a:spcBef>
            </a:pPr>
            <a:r>
              <a:rPr lang="en-US" dirty="0" err="1" smtClean="0"/>
              <a:t>Putchar</a:t>
            </a:r>
            <a:r>
              <a:rPr lang="en-US" dirty="0" smtClean="0"/>
              <a:t>(), puts(), </a:t>
            </a:r>
            <a:r>
              <a:rPr lang="en-US" dirty="0" err="1" smtClean="0"/>
              <a:t>putc</a:t>
            </a:r>
            <a:r>
              <a:rPr lang="en-US" dirty="0" smtClean="0"/>
              <a:t>(), </a:t>
            </a:r>
            <a:r>
              <a:rPr lang="en-US" dirty="0" err="1" smtClean="0"/>
              <a:t>putc</a:t>
            </a:r>
            <a:r>
              <a:rPr lang="en-US" dirty="0" smtClean="0"/>
              <a:t>()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</a:t>
            </a:r>
            <a:r>
              <a:rPr lang="en-US" dirty="0" err="1" smtClean="0"/>
              <a:t>Specifier</a:t>
            </a:r>
            <a:r>
              <a:rPr lang="en-US" dirty="0" smtClean="0"/>
              <a:t>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1"/>
            <a:ext cx="8229600" cy="38100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Formatting Code –</a:t>
            </a:r>
          </a:p>
          <a:p>
            <a:pPr lvl="1"/>
            <a:r>
              <a:rPr lang="en-US" dirty="0" smtClean="0"/>
              <a:t>%d, %</a:t>
            </a:r>
            <a:r>
              <a:rPr lang="en-US" dirty="0" err="1" smtClean="0"/>
              <a:t>i</a:t>
            </a:r>
            <a:r>
              <a:rPr lang="en-US" dirty="0" smtClean="0"/>
              <a:t>, %ld</a:t>
            </a:r>
          </a:p>
          <a:p>
            <a:pPr lvl="1"/>
            <a:r>
              <a:rPr lang="en-US" dirty="0" smtClean="0"/>
              <a:t>%u, %</a:t>
            </a:r>
            <a:r>
              <a:rPr lang="en-US" dirty="0" err="1" smtClean="0"/>
              <a:t>lu</a:t>
            </a:r>
            <a:endParaRPr lang="en-US" dirty="0" smtClean="0"/>
          </a:p>
          <a:p>
            <a:pPr lvl="1"/>
            <a:r>
              <a:rPr lang="en-US" dirty="0" smtClean="0"/>
              <a:t>%x, %p</a:t>
            </a:r>
          </a:p>
          <a:p>
            <a:pPr lvl="1"/>
            <a:r>
              <a:rPr lang="en-US" dirty="0" smtClean="0"/>
              <a:t>%o</a:t>
            </a:r>
          </a:p>
          <a:p>
            <a:pPr lvl="1"/>
            <a:r>
              <a:rPr lang="en-US" dirty="0" smtClean="0"/>
              <a:t>%c</a:t>
            </a:r>
          </a:p>
          <a:p>
            <a:pPr lvl="1"/>
            <a:r>
              <a:rPr lang="en-US" dirty="0" smtClean="0"/>
              <a:t>%s</a:t>
            </a:r>
          </a:p>
          <a:p>
            <a:pPr lvl="1"/>
            <a:r>
              <a:rPr lang="en-US" dirty="0" smtClean="0"/>
              <a:t>%f or %g</a:t>
            </a:r>
          </a:p>
          <a:p>
            <a:pPr lvl="1"/>
            <a:r>
              <a:rPr lang="en-US" dirty="0" smtClean="0"/>
              <a:t>%lf, %LF</a:t>
            </a:r>
            <a:endParaRPr lang="en-US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Talentedge slid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Logo Presentation</Template>
  <TotalTime>146</TotalTime>
  <Words>459</Words>
  <Application>Microsoft Office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Talentedge slide</vt:lpstr>
      <vt:lpstr>Median</vt:lpstr>
      <vt:lpstr>Slide 1</vt:lpstr>
      <vt:lpstr>Slide 2</vt:lpstr>
      <vt:lpstr>Understanding the Data Types</vt:lpstr>
      <vt:lpstr>Explain Data Types in C</vt:lpstr>
      <vt:lpstr>User Defined Data types</vt:lpstr>
      <vt:lpstr>Derived Data types</vt:lpstr>
      <vt:lpstr>Formatted Input/Output</vt:lpstr>
      <vt:lpstr>Input and Output Functions</vt:lpstr>
      <vt:lpstr>Format Specifier Strings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arijitde19</dc:creator>
  <cp:lastModifiedBy>mahavir</cp:lastModifiedBy>
  <cp:revision>35</cp:revision>
  <dcterms:created xsi:type="dcterms:W3CDTF">2012-11-21T09:45:19Z</dcterms:created>
  <dcterms:modified xsi:type="dcterms:W3CDTF">2014-03-23T17:00:02Z</dcterms:modified>
</cp:coreProperties>
</file>