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notesMasterIdLst>
    <p:notesMasterId r:id="rId19"/>
  </p:notesMasterIdLst>
  <p:sldIdLst>
    <p:sldId id="277" r:id="rId3"/>
    <p:sldId id="259"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D14"/>
    <a:srgbClr val="007CC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howGuides="1">
      <p:cViewPr>
        <p:scale>
          <a:sx n="80" d="100"/>
          <a:sy n="80" d="100"/>
        </p:scale>
        <p:origin x="-1272" y="-336"/>
      </p:cViewPr>
      <p:guideLst>
        <p:guide orient="horz" pos="119"/>
        <p:guide orient="horz" pos="482"/>
        <p:guide orient="horz" pos="73"/>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EC145-460A-4269-800E-C4A5CACA6F6A}" type="datetimeFigureOut">
              <a:rPr lang="en-US" smtClean="0"/>
              <a:pPr/>
              <a:t>3/23/2014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D6ACFB-A88C-4F32-835E-706C98328F93}" type="slidenum">
              <a:rPr lang="en-US" smtClean="0"/>
              <a:pPr/>
              <a:t>‹#›</a:t>
            </a:fld>
            <a:endParaRPr lang="en-US"/>
          </a:p>
        </p:txBody>
      </p:sp>
    </p:spTree>
    <p:extLst>
      <p:ext uri="{BB962C8B-B14F-4D97-AF65-F5344CB8AC3E}">
        <p14:creationId xmlns:p14="http://schemas.microsoft.com/office/powerpoint/2010/main" xmlns="" val="278073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2699"/>
            <a:ext cx="7848600" cy="774700"/>
          </a:xfrm>
        </p:spPr>
        <p:txBody>
          <a:bodyPr/>
          <a:lstStyle>
            <a:lvl1pPr>
              <a:defRPr sz="28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809764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5815932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27421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3"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xmlns="" val="40026117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ssion Slide">
    <p:spTree>
      <p:nvGrpSpPr>
        <p:cNvPr id="1" name=""/>
        <p:cNvGrpSpPr/>
        <p:nvPr/>
      </p:nvGrpSpPr>
      <p:grpSpPr>
        <a:xfrm>
          <a:off x="0" y="0"/>
          <a:ext cx="0" cy="0"/>
          <a:chOff x="0" y="0"/>
          <a:chExt cx="0" cy="0"/>
        </a:xfrm>
      </p:grpSpPr>
      <p:sp>
        <p:nvSpPr>
          <p:cNvPr id="5"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362200"/>
            <a:ext cx="8229600" cy="2283702"/>
          </a:xfrm>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442913" y="1600200"/>
            <a:ext cx="8229600" cy="609600"/>
          </a:xfrm>
        </p:spPr>
        <p:txBody>
          <a:bodyPr>
            <a:normAutofit/>
          </a:bodyPr>
          <a:lstStyle>
            <a:lvl1pPr marL="0" indent="0">
              <a:buNone/>
              <a:defRPr lang="en-US" sz="2600" i="0"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13168119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lternate Session Sli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1907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30512"/>
            <a:ext cx="4040188"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1907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30512"/>
            <a:ext cx="4041775"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0" y="0"/>
            <a:ext cx="7848600" cy="762000"/>
          </a:xfrm>
        </p:spPr>
        <p:txBody>
          <a:bodyPr/>
          <a:lstStyle>
            <a:lvl1pPr>
              <a:defRPr/>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533400" y="1143000"/>
            <a:ext cx="8229600" cy="609600"/>
          </a:xfrm>
        </p:spPr>
        <p:txBody>
          <a:bodyPr>
            <a:normAutofit/>
          </a:bodyPr>
          <a:lstStyle>
            <a:lvl1pPr marL="0" indent="0">
              <a:buNone/>
              <a:defRPr lang="en-US" sz="2600" i="1"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20765190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ssion (No Sub Sessions)">
    <p:spTree>
      <p:nvGrpSpPr>
        <p:cNvPr id="1" name=""/>
        <p:cNvGrpSpPr/>
        <p:nvPr/>
      </p:nvGrpSpPr>
      <p:grpSpPr>
        <a:xfrm>
          <a:off x="0" y="0"/>
          <a:ext cx="0" cy="0"/>
          <a:chOff x="0" y="0"/>
          <a:chExt cx="0" cy="0"/>
        </a:xfrm>
      </p:grpSpPr>
      <p:sp>
        <p:nvSpPr>
          <p:cNvPr id="4"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752600"/>
            <a:ext cx="8229600" cy="289330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5797539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excelstrip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0"/>
            <a:ext cx="43402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6"/>
          <p:cNvSpPr>
            <a:spLocks noGrp="1"/>
          </p:cNvSpPr>
          <p:nvPr>
            <p:ph type="body" sz="quarter" idx="10"/>
          </p:nvPr>
        </p:nvSpPr>
        <p:spPr>
          <a:xfrm>
            <a:off x="1828800" y="1828800"/>
            <a:ext cx="5257800" cy="6096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
        <p:nvSpPr>
          <p:cNvPr id="8" name="Text Placeholder 6"/>
          <p:cNvSpPr>
            <a:spLocks noGrp="1"/>
          </p:cNvSpPr>
          <p:nvPr>
            <p:ph type="body" sz="quarter" idx="11"/>
          </p:nvPr>
        </p:nvSpPr>
        <p:spPr>
          <a:xfrm>
            <a:off x="1825625" y="2438400"/>
            <a:ext cx="5257800" cy="5334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xmlns="" val="272993856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Summary (Alternat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744307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199" y="9906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6690711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Summary Continu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445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also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5763378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19103502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Prose Lesson Summar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aseline="0"/>
            </a:lvl1pPr>
          </a:lstStyle>
          <a:p>
            <a:pPr lvl="0"/>
            <a:r>
              <a:rPr lang="en-US" smtClean="0"/>
              <a:t>Click to edit Master title style</a:t>
            </a:r>
            <a:endParaRPr lang="en-US" dirty="0" smtClean="0"/>
          </a:p>
        </p:txBody>
      </p:sp>
      <p:sp>
        <p:nvSpPr>
          <p:cNvPr id="6" name="Text Placeholder 5"/>
          <p:cNvSpPr>
            <a:spLocks noGrp="1"/>
          </p:cNvSpPr>
          <p:nvPr>
            <p:ph type="body" sz="quarter" idx="10"/>
          </p:nvPr>
        </p:nvSpPr>
        <p:spPr>
          <a:xfrm>
            <a:off x="457200" y="1714500"/>
            <a:ext cx="8358187" cy="3500438"/>
          </a:xfrm>
        </p:spPr>
        <p:txBody>
          <a:bodyPr/>
          <a:lstStyle>
            <a:lvl1pPr marL="0" indent="0">
              <a:buNone/>
              <a:defRPr sz="2200" b="0"/>
            </a:lvl1pPr>
            <a:lvl2pPr>
              <a:buNone/>
              <a:defRPr/>
            </a:lvl2pPr>
          </a:lstStyle>
          <a:p>
            <a:pPr lvl="0"/>
            <a:r>
              <a:rPr lang="en-US" smtClean="0"/>
              <a:t>Click to edit Master text styles</a:t>
            </a:r>
          </a:p>
        </p:txBody>
      </p:sp>
    </p:spTree>
    <p:extLst>
      <p:ext uri="{BB962C8B-B14F-4D97-AF65-F5344CB8AC3E}">
        <p14:creationId xmlns:p14="http://schemas.microsoft.com/office/powerpoint/2010/main" xmlns="" val="140351732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cept Conten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11" name="Text Placeholder 5"/>
          <p:cNvSpPr>
            <a:spLocks noGrp="1"/>
          </p:cNvSpPr>
          <p:nvPr>
            <p:ph type="body" sz="quarter" idx="11"/>
          </p:nvPr>
        </p:nvSpPr>
        <p:spPr>
          <a:xfrm>
            <a:off x="457200" y="1714500"/>
            <a:ext cx="8358187" cy="2214566"/>
          </a:xfrm>
        </p:spPr>
        <p:txBody>
          <a:bodyPr/>
          <a:lstStyle>
            <a:lvl1pPr marL="0" indent="0">
              <a:buNone/>
              <a:defRPr lang="en-US" sz="2600" b="1" i="0" u="none" baseline="0" dirty="0" smtClean="0">
                <a:solidFill>
                  <a:schemeClr val="tx1"/>
                </a:solidFill>
                <a:latin typeface="Century Gothic" pitchFamily="34" charset="0"/>
                <a:ea typeface="+mn-ea"/>
                <a:cs typeface="+mn-cs"/>
              </a:defRPr>
            </a:lvl1pPr>
            <a:lvl2pPr marL="0" indent="0">
              <a:spcBef>
                <a:spcPts val="2000"/>
              </a:spcBef>
              <a:buNone/>
              <a:defRPr/>
            </a:lvl2pPr>
            <a:lvl3pPr>
              <a:spcBef>
                <a:spcPts val="2000"/>
              </a:spcBef>
              <a:defRPr sz="2200" b="1"/>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xmlns="" val="18451971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ed Less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how to:</a:t>
            </a:r>
          </a:p>
        </p:txBody>
      </p:sp>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0494664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ed Lesson Summary (Alterna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about:</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41652754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3/23/2014</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3/23/2014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3A271A1-F6D6-438B-A432-4747EE7ECD40}" type="datetimeFigureOut">
              <a:rPr lang="en-US" smtClean="0"/>
              <a:pPr/>
              <a:t>3/23/2014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3A271A1-F6D6-438B-A432-4747EE7ECD40}" type="datetimeFigureOut">
              <a:rPr lang="en-US" smtClean="0"/>
              <a:pPr/>
              <a:t>3/23/2014</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3A271A1-F6D6-438B-A432-4747EE7ECD40}" type="datetimeFigureOut">
              <a:rPr lang="en-US" smtClean="0"/>
              <a:pPr/>
              <a:t>3/23/2014</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A271A1-F6D6-438B-A432-4747EE7ECD40}" type="datetimeFigureOut">
              <a:rPr lang="en-US" smtClean="0"/>
              <a:pPr/>
              <a:t>3/23/2014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1200" b="0" i="0" cap="none" baseline="0">
                <a:latin typeface="Verdan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6266377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71A1-F6D6-438B-A432-4747EE7ECD40}" type="datetimeFigureOut">
              <a:rPr lang="en-US" smtClean="0"/>
              <a:pPr/>
              <a:t>3/23/2014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A271A1-F6D6-438B-A432-4747EE7ECD40}" type="datetimeFigureOut">
              <a:rPr lang="en-US" smtClean="0"/>
              <a:pPr/>
              <a:t>3/23/2014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3A271A1-F6D6-438B-A432-4747EE7ECD40}" type="datetimeFigureOut">
              <a:rPr lang="en-US" smtClean="0"/>
              <a:pPr/>
              <a:t>3/23/2014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07CC3"/>
              </a:solidFill>
            </a:endParaRPr>
          </a:p>
        </p:txBody>
      </p:sp>
      <p:sp>
        <p:nvSpPr>
          <p:cNvPr id="5" name="Footer Placeholder 4"/>
          <p:cNvSpPr>
            <a:spLocks noGrp="1"/>
          </p:cNvSpPr>
          <p:nvPr>
            <p:ph type="ftr" sz="quarter" idx="11"/>
          </p:nvPr>
        </p:nvSpPr>
        <p:spPr/>
        <p:txBody>
          <a:bodyPr/>
          <a:lstStyle/>
          <a:p>
            <a:endParaRPr lang="en-IN">
              <a:solidFill>
                <a:srgbClr val="007CC3"/>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solidFill>
              </a:rPr>
              <a:pPr/>
              <a:t>‹#›</a:t>
            </a:fld>
            <a:endParaRPr lang="en-IN">
              <a:solidFill>
                <a:srgbClr val="007CC3"/>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IN">
              <a:solidFill>
                <a:srgbClr val="007CC3"/>
              </a:solidFill>
            </a:endParaRPr>
          </a:p>
        </p:txBody>
      </p:sp>
      <p:sp>
        <p:nvSpPr>
          <p:cNvPr id="5" name="Footer Placeholder 4"/>
          <p:cNvSpPr>
            <a:spLocks noGrp="1"/>
          </p:cNvSpPr>
          <p:nvPr>
            <p:ph type="ftr" sz="quarter" idx="11"/>
          </p:nvPr>
        </p:nvSpPr>
        <p:spPr>
          <a:xfrm>
            <a:off x="457201" y="6248207"/>
            <a:ext cx="5573483" cy="365125"/>
          </a:xfrm>
        </p:spPr>
        <p:txBody>
          <a:bodyPr/>
          <a:lstStyle/>
          <a:p>
            <a:endParaRPr lang="en-IN">
              <a:solidFill>
                <a:srgbClr val="007CC3"/>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B68E96A-5D87-424C-A93B-DD9B87DE80A8}" type="slidenum">
              <a:rPr lang="en-IN" smtClean="0">
                <a:solidFill>
                  <a:srgbClr val="007CC3"/>
                </a:solidFill>
              </a:rPr>
              <a:pPr/>
              <a:t>‹#›</a:t>
            </a:fld>
            <a:endParaRPr lang="en-IN">
              <a:solidFill>
                <a:srgbClr val="007CC3"/>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8634778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en-I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32744379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en-I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30323315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en-I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2709636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5359101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9196040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924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charset="0"/>
              </a:defRPr>
            </a:lvl1pPr>
          </a:lstStyle>
          <a:p>
            <a:endParaRPr lang="en-IN"/>
          </a:p>
        </p:txBody>
      </p:sp>
      <p:sp>
        <p:nvSpPr>
          <p:cNvPr id="1036" name="Line 12"/>
          <p:cNvSpPr>
            <a:spLocks noChangeShapeType="1"/>
          </p:cNvSpPr>
          <p:nvPr/>
        </p:nvSpPr>
        <p:spPr bwMode="auto">
          <a:xfrm flipH="1">
            <a:off x="0" y="6477000"/>
            <a:ext cx="9144000" cy="0"/>
          </a:xfrm>
          <a:prstGeom prst="line">
            <a:avLst/>
          </a:prstGeom>
          <a:noFill/>
          <a:ln w="9525">
            <a:solidFill>
              <a:srgbClr val="C0C0C0"/>
            </a:solidFill>
            <a:round/>
            <a:headEnd/>
            <a:tailEnd/>
          </a:ln>
          <a:effectLst/>
        </p:spPr>
        <p:txBody>
          <a:bodyPr/>
          <a:lstStyle/>
          <a:p>
            <a:pPr>
              <a:defRPr/>
            </a:pPr>
            <a:endParaRPr lang="en-US" sz="3200" b="1">
              <a:solidFill>
                <a:srgbClr val="333399"/>
              </a:solidFill>
            </a:endParaRPr>
          </a:p>
        </p:txBody>
      </p:sp>
      <p:grpSp>
        <p:nvGrpSpPr>
          <p:cNvPr id="6" name="Group 5"/>
          <p:cNvGrpSpPr/>
          <p:nvPr/>
        </p:nvGrpSpPr>
        <p:grpSpPr>
          <a:xfrm>
            <a:off x="0" y="38100"/>
            <a:ext cx="9142195" cy="764366"/>
            <a:chOff x="1805" y="810"/>
            <a:chExt cx="9142195" cy="764366"/>
          </a:xfrm>
        </p:grpSpPr>
        <p:pic>
          <p:nvPicPr>
            <p:cNvPr id="7" name="Picture 2"/>
            <p:cNvPicPr>
              <a:picLocks noChangeAspect="1" noChangeArrowheads="1"/>
            </p:cNvPicPr>
            <p:nvPr/>
          </p:nvPicPr>
          <p:blipFill rotWithShape="1">
            <a:blip r:embed="rId26">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descr="Talentedge new logo (reverse).png"/>
            <p:cNvPicPr>
              <a:picLocks noChangeAspect="1"/>
            </p:cNvPicPr>
            <p:nvPr/>
          </p:nvPicPr>
          <p:blipFill>
            <a:blip r:embed="rId27"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338339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600">
          <a:solidFill>
            <a:schemeClr val="tx1"/>
          </a:solidFill>
          <a:latin typeface="Century Gothic"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Century Gothic" pitchFamily="34" charset="0"/>
        </a:defRPr>
      </a:lvl2pPr>
      <a:lvl3pPr marL="1143000" indent="-228600" algn="l" rtl="0" eaLnBrk="1" fontAlgn="base" hangingPunct="1">
        <a:spcBef>
          <a:spcPct val="20000"/>
        </a:spcBef>
        <a:spcAft>
          <a:spcPct val="0"/>
        </a:spcAft>
        <a:buChar char="•"/>
        <a:defRPr sz="2200">
          <a:solidFill>
            <a:schemeClr val="tx1"/>
          </a:solidFill>
          <a:latin typeface="Century Gothic" pitchFamily="34" charset="0"/>
        </a:defRPr>
      </a:lvl3pPr>
      <a:lvl4pPr marL="1600200" indent="-228600" algn="l" rtl="0" eaLnBrk="1" fontAlgn="base" hangingPunct="1">
        <a:spcBef>
          <a:spcPct val="20000"/>
        </a:spcBef>
        <a:spcAft>
          <a:spcPct val="0"/>
        </a:spcAft>
        <a:buChar char="–"/>
        <a:defRPr sz="2200">
          <a:solidFill>
            <a:schemeClr val="tx1"/>
          </a:solidFill>
          <a:latin typeface="Century Gothic" pitchFamily="34" charset="0"/>
        </a:defRPr>
      </a:lvl4pPr>
      <a:lvl5pPr marL="2057400" indent="-228600" algn="l" rtl="0" eaLnBrk="1" fontAlgn="base" hangingPunct="1">
        <a:spcBef>
          <a:spcPct val="20000"/>
        </a:spcBef>
        <a:spcAft>
          <a:spcPct val="0"/>
        </a:spcAft>
        <a:buChar char="»"/>
        <a:defRPr sz="2200">
          <a:solidFill>
            <a:schemeClr val="tx1"/>
          </a:solidFill>
          <a:latin typeface="Century Gothic"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048000"/>
            <a:ext cx="26670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r>
              <a:rPr lang="en-US" sz="3200" b="1" dirty="0">
                <a:solidFill>
                  <a:schemeClr val="bg1"/>
                </a:solidFill>
                <a:latin typeface="Century Gothic" pitchFamily="34" charset="0"/>
              </a:rPr>
              <a:t>Functions</a:t>
            </a:r>
            <a:endParaRPr lang="en-US" sz="3200" dirty="0">
              <a:solidFill>
                <a:schemeClr val="bg1"/>
              </a:solidFill>
              <a:latin typeface="Century Gothic" pitchFamily="34" charset="0"/>
            </a:endParaRPr>
          </a:p>
        </p:txBody>
      </p:sp>
    </p:spTree>
    <p:extLst>
      <p:ext uri="{BB962C8B-B14F-4D97-AF65-F5344CB8AC3E}">
        <p14:creationId xmlns:p14="http://schemas.microsoft.com/office/powerpoint/2010/main" xmlns="" val="3876588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functions</a:t>
            </a:r>
            <a:endParaRPr lang="en-US" dirty="0"/>
          </a:p>
        </p:txBody>
      </p:sp>
      <p:sp>
        <p:nvSpPr>
          <p:cNvPr id="3" name="Content Placeholder 2"/>
          <p:cNvSpPr>
            <a:spLocks noGrp="1"/>
          </p:cNvSpPr>
          <p:nvPr>
            <p:ph sz="quarter" idx="1"/>
          </p:nvPr>
        </p:nvSpPr>
        <p:spPr>
          <a:xfrm>
            <a:off x="457200" y="1981201"/>
            <a:ext cx="8229600" cy="1981200"/>
          </a:xfrm>
        </p:spPr>
        <p:txBody>
          <a:bodyPr/>
          <a:lstStyle/>
          <a:p>
            <a:pPr>
              <a:spcBef>
                <a:spcPts val="1200"/>
              </a:spcBef>
            </a:pPr>
            <a:r>
              <a:rPr lang="en-US" sz="2200" dirty="0" smtClean="0"/>
              <a:t>Functions with no parameters and no return value.</a:t>
            </a:r>
          </a:p>
          <a:p>
            <a:pPr>
              <a:spcBef>
                <a:spcPts val="1200"/>
              </a:spcBef>
            </a:pPr>
            <a:r>
              <a:rPr lang="en-US" sz="2200" dirty="0" smtClean="0"/>
              <a:t>Function with no parameter but returns a value.</a:t>
            </a:r>
          </a:p>
          <a:p>
            <a:pPr>
              <a:spcBef>
                <a:spcPts val="1200"/>
              </a:spcBef>
            </a:pPr>
            <a:r>
              <a:rPr lang="en-US" sz="2200" dirty="0" smtClean="0"/>
              <a:t>Functions with parameter and return value.</a:t>
            </a:r>
          </a:p>
          <a:p>
            <a:pPr>
              <a:spcBef>
                <a:spcPts val="1200"/>
              </a:spcBef>
            </a:pPr>
            <a:r>
              <a:rPr lang="en-US" sz="2200" dirty="0" smtClean="0"/>
              <a:t>Function with parameter and no return value.</a:t>
            </a:r>
          </a:p>
          <a:p>
            <a:pPr>
              <a:spcBef>
                <a:spcPts val="1200"/>
              </a:spcBef>
            </a:pP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passing in Functions</a:t>
            </a:r>
            <a:endParaRPr lang="en-US" dirty="0"/>
          </a:p>
        </p:txBody>
      </p:sp>
      <p:sp>
        <p:nvSpPr>
          <p:cNvPr id="3" name="Content Placeholder 2"/>
          <p:cNvSpPr>
            <a:spLocks noGrp="1"/>
          </p:cNvSpPr>
          <p:nvPr>
            <p:ph sz="quarter" idx="1"/>
          </p:nvPr>
        </p:nvSpPr>
        <p:spPr>
          <a:xfrm>
            <a:off x="457200" y="1219200"/>
            <a:ext cx="8229600" cy="4525963"/>
          </a:xfrm>
        </p:spPr>
        <p:txBody>
          <a:bodyPr>
            <a:normAutofit/>
          </a:bodyPr>
          <a:lstStyle/>
          <a:p>
            <a:r>
              <a:rPr lang="en-US" sz="2200" dirty="0" smtClean="0"/>
              <a:t>Pass by value mechanism</a:t>
            </a:r>
          </a:p>
          <a:p>
            <a:pPr lvl="1"/>
            <a:r>
              <a:rPr lang="en-US" sz="2000" dirty="0" smtClean="0"/>
              <a:t>If the calling function passes the value of the variable as content to the called function, then it is said to have used the concept of pass by value.</a:t>
            </a:r>
          </a:p>
          <a:p>
            <a:pPr lvl="1"/>
            <a:endParaRPr lang="en-US" dirty="0" smtClean="0"/>
          </a:p>
          <a:p>
            <a:r>
              <a:rPr lang="en-US" sz="2200" dirty="0" smtClean="0"/>
              <a:t>Pass by reference mechanism</a:t>
            </a:r>
          </a:p>
          <a:p>
            <a:pPr lvl="1"/>
            <a:r>
              <a:rPr lang="en-US" sz="2000" dirty="0" smtClean="0"/>
              <a:t>At times it becomes necessary to pass the reference of the variable to the calling function to the called function. Passing reference establishes the direct link between the actual parameter and the formal parameter. The address of the variable is passed to the called function. So any change made by the called function is reflected in the caller function.</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Functions</a:t>
            </a:r>
            <a:endParaRPr lang="en-US" dirty="0"/>
          </a:p>
        </p:txBody>
      </p:sp>
      <p:sp>
        <p:nvSpPr>
          <p:cNvPr id="3" name="Content Placeholder 2"/>
          <p:cNvSpPr>
            <a:spLocks noGrp="1"/>
          </p:cNvSpPr>
          <p:nvPr>
            <p:ph sz="quarter" idx="1"/>
          </p:nvPr>
        </p:nvSpPr>
        <p:spPr>
          <a:xfrm>
            <a:off x="457200" y="1600201"/>
            <a:ext cx="8229600" cy="2362200"/>
          </a:xfrm>
        </p:spPr>
        <p:txBody>
          <a:bodyPr/>
          <a:lstStyle/>
          <a:p>
            <a:pPr>
              <a:spcBef>
                <a:spcPts val="1200"/>
              </a:spcBef>
            </a:pPr>
            <a:r>
              <a:rPr lang="en-US" sz="2200" dirty="0" smtClean="0"/>
              <a:t>Recursion is one of the major concepts of structured programming in c language. A function that calls itself repeatedly  based on some condition is called a recursive function.</a:t>
            </a:r>
          </a:p>
          <a:p>
            <a:pPr>
              <a:spcBef>
                <a:spcPts val="1200"/>
              </a:spcBef>
            </a:pPr>
            <a:r>
              <a:rPr lang="en-US" sz="2200" dirty="0" smtClean="0"/>
              <a:t>This simply means that the one of the executive statement in the current function is making call to itself.</a:t>
            </a: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Arguments</a:t>
            </a:r>
            <a:endParaRPr lang="en-US" dirty="0"/>
          </a:p>
        </p:txBody>
      </p:sp>
      <p:sp>
        <p:nvSpPr>
          <p:cNvPr id="3" name="Content Placeholder 2"/>
          <p:cNvSpPr>
            <a:spLocks noGrp="1"/>
          </p:cNvSpPr>
          <p:nvPr>
            <p:ph sz="quarter" idx="1"/>
          </p:nvPr>
        </p:nvSpPr>
        <p:spPr/>
        <p:txBody>
          <a:bodyPr>
            <a:normAutofit/>
          </a:bodyPr>
          <a:lstStyle/>
          <a:p>
            <a:pPr>
              <a:spcBef>
                <a:spcPts val="1200"/>
              </a:spcBef>
            </a:pPr>
            <a:r>
              <a:rPr lang="en-US" sz="2200" dirty="0" smtClean="0"/>
              <a:t>The function main is an entry point to C program. The execution always starts from main() function. Sometimes we need to pass parameters to the main function from the command line.</a:t>
            </a:r>
          </a:p>
          <a:p>
            <a:pPr marL="0" indent="0">
              <a:spcBef>
                <a:spcPts val="1200"/>
              </a:spcBef>
              <a:buNone/>
            </a:pPr>
            <a:r>
              <a:rPr lang="en-US" sz="2200" dirty="0"/>
              <a:t> </a:t>
            </a:r>
            <a:r>
              <a:rPr lang="en-US" sz="2200" dirty="0" smtClean="0"/>
              <a:t>    </a:t>
            </a:r>
            <a:r>
              <a:rPr lang="en-US" sz="2000" dirty="0" err="1" smtClean="0"/>
              <a:t>Eg</a:t>
            </a:r>
            <a:r>
              <a:rPr lang="en-US" sz="2000" dirty="0" smtClean="0"/>
              <a:t>.    &gt; </a:t>
            </a:r>
            <a:r>
              <a:rPr lang="en-US" sz="2000" dirty="0" err="1" smtClean="0"/>
              <a:t>mycopy</a:t>
            </a:r>
            <a:r>
              <a:rPr lang="en-US" sz="2000" dirty="0" smtClean="0"/>
              <a:t> file1.txt file2.txt</a:t>
            </a:r>
          </a:p>
          <a:p>
            <a:pPr>
              <a:spcBef>
                <a:spcPts val="1200"/>
              </a:spcBef>
            </a:pPr>
            <a:r>
              <a:rPr lang="en-US" sz="2200" dirty="0" smtClean="0"/>
              <a:t>Suppose in the above program the program </a:t>
            </a:r>
            <a:r>
              <a:rPr lang="en-US" sz="2200" b="1" dirty="0" err="1" smtClean="0"/>
              <a:t>mycopy</a:t>
            </a:r>
            <a:r>
              <a:rPr lang="en-US" sz="2200" b="1" dirty="0" smtClean="0"/>
              <a:t> </a:t>
            </a:r>
            <a:r>
              <a:rPr lang="en-US" sz="2200" dirty="0" smtClean="0"/>
              <a:t>is copying the contents from </a:t>
            </a:r>
            <a:r>
              <a:rPr lang="en-US" sz="2200" b="1" dirty="0" smtClean="0"/>
              <a:t>file1.txt</a:t>
            </a:r>
            <a:r>
              <a:rPr lang="en-US" sz="2200" dirty="0" smtClean="0"/>
              <a:t> to </a:t>
            </a:r>
            <a:r>
              <a:rPr lang="en-US" sz="2200" b="1" dirty="0" smtClean="0"/>
              <a:t>file2.txt</a:t>
            </a:r>
            <a:r>
              <a:rPr lang="en-US" sz="2200" dirty="0" smtClean="0"/>
              <a:t>, then , we need to pass these parameters from command line as above. These are known as command line arguments.</a:t>
            </a: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Classes</a:t>
            </a:r>
            <a:endParaRPr lang="en-US" dirty="0"/>
          </a:p>
        </p:txBody>
      </p:sp>
      <p:sp>
        <p:nvSpPr>
          <p:cNvPr id="3" name="Content Placeholder 2"/>
          <p:cNvSpPr>
            <a:spLocks noGrp="1"/>
          </p:cNvSpPr>
          <p:nvPr>
            <p:ph sz="quarter" idx="1"/>
          </p:nvPr>
        </p:nvSpPr>
        <p:spPr>
          <a:xfrm>
            <a:off x="457200" y="1600201"/>
            <a:ext cx="7924800" cy="2286000"/>
          </a:xfrm>
        </p:spPr>
        <p:txBody>
          <a:bodyPr/>
          <a:lstStyle/>
          <a:p>
            <a:r>
              <a:rPr lang="en-US" sz="2200" dirty="0" smtClean="0"/>
              <a:t>The C variable are stored in primary memory and central processing unit.(CPU) registers. However, the user can specify the location where he/she wants to store the variable by using the storage class as a prefix at </a:t>
            </a:r>
            <a:r>
              <a:rPr lang="en-US" sz="2200" dirty="0" err="1" smtClean="0"/>
              <a:t>thje</a:t>
            </a:r>
            <a:r>
              <a:rPr lang="en-US" sz="2200" dirty="0" smtClean="0"/>
              <a:t> time of variable declaration. C language provides us with four storage class </a:t>
            </a:r>
            <a:r>
              <a:rPr lang="en-US" sz="2200" dirty="0" err="1" smtClean="0"/>
              <a:t>specifiers</a:t>
            </a:r>
            <a:r>
              <a:rPr lang="en-US" sz="2200" dirty="0" smtClean="0"/>
              <a:t> as follows -- </a:t>
            </a:r>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6019800"/>
          </a:xfrm>
        </p:spPr>
        <p:txBody>
          <a:bodyPr>
            <a:noAutofit/>
          </a:bodyPr>
          <a:lstStyle/>
          <a:p>
            <a:r>
              <a:rPr lang="en-US" sz="1800" dirty="0" smtClean="0"/>
              <a:t>Automatic variables</a:t>
            </a:r>
          </a:p>
          <a:p>
            <a:pPr lvl="1"/>
            <a:r>
              <a:rPr lang="en-US" sz="1400" dirty="0" smtClean="0"/>
              <a:t>auto data type identifier</a:t>
            </a:r>
          </a:p>
          <a:p>
            <a:pPr lvl="2"/>
            <a:r>
              <a:rPr lang="en-US" sz="1400" dirty="0" err="1" smtClean="0"/>
              <a:t>Eg</a:t>
            </a:r>
            <a:r>
              <a:rPr lang="en-US" sz="1400" dirty="0" smtClean="0"/>
              <a:t>.  auto </a:t>
            </a:r>
            <a:r>
              <a:rPr lang="en-US" sz="1400" dirty="0" err="1" smtClean="0"/>
              <a:t>int</a:t>
            </a:r>
            <a:r>
              <a:rPr lang="en-US" sz="1400" dirty="0" smtClean="0"/>
              <a:t> age;   OR</a:t>
            </a:r>
          </a:p>
          <a:p>
            <a:pPr lvl="3"/>
            <a:r>
              <a:rPr lang="en-US" sz="1400" dirty="0" err="1" smtClean="0"/>
              <a:t>int</a:t>
            </a:r>
            <a:r>
              <a:rPr lang="en-US" sz="1400" dirty="0" smtClean="0"/>
              <a:t> age;</a:t>
            </a:r>
          </a:p>
          <a:p>
            <a:r>
              <a:rPr lang="en-US" sz="1800" dirty="0" smtClean="0"/>
              <a:t>External Variable</a:t>
            </a:r>
          </a:p>
          <a:p>
            <a:pPr lvl="1"/>
            <a:r>
              <a:rPr lang="en-US" sz="1400" dirty="0" smtClean="0"/>
              <a:t>To share the variable between two functions</a:t>
            </a:r>
          </a:p>
          <a:p>
            <a:pPr lvl="2"/>
            <a:r>
              <a:rPr lang="en-US" sz="1400" dirty="0" err="1" smtClean="0"/>
              <a:t>Eg</a:t>
            </a:r>
            <a:r>
              <a:rPr lang="en-US" sz="1400" dirty="0" smtClean="0"/>
              <a:t>. extern data type identifier;</a:t>
            </a:r>
          </a:p>
          <a:p>
            <a:pPr lvl="3"/>
            <a:r>
              <a:rPr lang="en-US" sz="1400" dirty="0" smtClean="0"/>
              <a:t>extern float fees;</a:t>
            </a:r>
          </a:p>
          <a:p>
            <a:r>
              <a:rPr lang="en-US" sz="1800" dirty="0" smtClean="0"/>
              <a:t>Register Variables</a:t>
            </a:r>
          </a:p>
          <a:p>
            <a:pPr lvl="1"/>
            <a:r>
              <a:rPr lang="en-US" sz="1400" dirty="0" smtClean="0"/>
              <a:t>If the variables are stored in the CPU registers they are called Register Variables</a:t>
            </a:r>
          </a:p>
          <a:p>
            <a:pPr lvl="2"/>
            <a:r>
              <a:rPr lang="en-US" sz="1400" dirty="0" err="1" smtClean="0"/>
              <a:t>Eg</a:t>
            </a:r>
            <a:r>
              <a:rPr lang="en-US" sz="1400" dirty="0" smtClean="0"/>
              <a:t>. register data type identifier;</a:t>
            </a:r>
          </a:p>
          <a:p>
            <a:pPr lvl="3"/>
            <a:r>
              <a:rPr lang="en-US" sz="1400" dirty="0" smtClean="0"/>
              <a:t>register </a:t>
            </a:r>
            <a:r>
              <a:rPr lang="en-US" sz="1400" dirty="0" err="1" smtClean="0"/>
              <a:t>int</a:t>
            </a:r>
            <a:r>
              <a:rPr lang="en-US" sz="1400" dirty="0" smtClean="0"/>
              <a:t> counter=10;</a:t>
            </a:r>
          </a:p>
          <a:p>
            <a:r>
              <a:rPr lang="en-US" sz="1800" dirty="0" smtClean="0"/>
              <a:t>Static Variables</a:t>
            </a:r>
          </a:p>
          <a:p>
            <a:pPr lvl="1"/>
            <a:r>
              <a:rPr lang="en-US" sz="1400" dirty="0" smtClean="0"/>
              <a:t>The static variables are made permanent within a specific region.  If a static variable is declared and initialized at once and another instance of the same program runs it won’t declare the variable again or won’t reinitialize it again.  The values of the previous instance of the same variable is utilized or incremented or decremented.</a:t>
            </a:r>
          </a:p>
          <a:p>
            <a:pPr lvl="2"/>
            <a:r>
              <a:rPr lang="en-US" sz="1400" dirty="0" err="1" smtClean="0"/>
              <a:t>Eg</a:t>
            </a:r>
            <a:r>
              <a:rPr lang="en-US" sz="1400" dirty="0" smtClean="0"/>
              <a:t>. static data type identifier;</a:t>
            </a:r>
          </a:p>
          <a:p>
            <a:pPr lvl="3"/>
            <a:r>
              <a:rPr lang="en-US" sz="1400" dirty="0" smtClean="0"/>
              <a:t>Static </a:t>
            </a:r>
            <a:r>
              <a:rPr lang="en-US" sz="1400" dirty="0" err="1" smtClean="0"/>
              <a:t>int</a:t>
            </a:r>
            <a:r>
              <a:rPr lang="en-US" sz="1400" dirty="0" smtClean="0"/>
              <a:t> noofusers=1;</a:t>
            </a:r>
          </a:p>
          <a:p>
            <a:pPr lvl="3"/>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Functions</a:t>
            </a:r>
            <a:endParaRPr lang="en-US" dirty="0"/>
          </a:p>
        </p:txBody>
      </p:sp>
      <p:sp>
        <p:nvSpPr>
          <p:cNvPr id="3" name="Content Placeholder 2"/>
          <p:cNvSpPr>
            <a:spLocks noGrp="1"/>
          </p:cNvSpPr>
          <p:nvPr>
            <p:ph sz="quarter" idx="1"/>
          </p:nvPr>
        </p:nvSpPr>
        <p:spPr>
          <a:xfrm>
            <a:off x="457200" y="1600201"/>
            <a:ext cx="8229600" cy="2895600"/>
          </a:xfrm>
        </p:spPr>
        <p:txBody>
          <a:bodyPr>
            <a:normAutofit/>
          </a:bodyPr>
          <a:lstStyle/>
          <a:p>
            <a:pPr algn="just">
              <a:spcBef>
                <a:spcPts val="0"/>
              </a:spcBef>
            </a:pPr>
            <a:r>
              <a:rPr lang="en-US" sz="2200" dirty="0" smtClean="0"/>
              <a:t>A user can create single function for a program that has code length of 50 lines. However if this code length is beyond 50 lines, using only single function  may lead to better performance.</a:t>
            </a:r>
          </a:p>
          <a:p>
            <a:pPr algn="just">
              <a:spcBef>
                <a:spcPts val="0"/>
              </a:spcBef>
            </a:pPr>
            <a:endParaRPr lang="en-US" sz="2200" dirty="0" smtClean="0"/>
          </a:p>
          <a:p>
            <a:pPr algn="just">
              <a:spcBef>
                <a:spcPts val="0"/>
              </a:spcBef>
            </a:pPr>
            <a:r>
              <a:rPr lang="en-US" sz="2200" dirty="0" smtClean="0"/>
              <a:t>Thus we can avoid repetition of code and reutilize the code many times using functions. It also saves our programming time.</a:t>
            </a:r>
          </a:p>
          <a:p>
            <a:pPr algn="just">
              <a:spcBef>
                <a:spcPts val="0"/>
              </a:spcBef>
            </a:pP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066800"/>
            <a:ext cx="7162800" cy="4876800"/>
          </a:xfrm>
        </p:spPr>
        <p:txBody>
          <a:bodyPr>
            <a:normAutofit lnSpcReduction="10000"/>
          </a:bodyPr>
          <a:lstStyle/>
          <a:p>
            <a:pPr>
              <a:spcBef>
                <a:spcPts val="1200"/>
              </a:spcBef>
            </a:pPr>
            <a:r>
              <a:rPr lang="en-US" sz="2200" b="1" dirty="0" smtClean="0"/>
              <a:t>Functions</a:t>
            </a:r>
            <a:endParaRPr lang="en-US" sz="2200" dirty="0" smtClean="0"/>
          </a:p>
          <a:p>
            <a:pPr lvl="1">
              <a:spcBef>
                <a:spcPts val="1200"/>
              </a:spcBef>
            </a:pPr>
            <a:r>
              <a:rPr lang="en-US" sz="2000" dirty="0" smtClean="0"/>
              <a:t>Functions in C</a:t>
            </a:r>
          </a:p>
          <a:p>
            <a:pPr lvl="1">
              <a:spcBef>
                <a:spcPts val="1200"/>
              </a:spcBef>
            </a:pPr>
            <a:r>
              <a:rPr lang="en-US" sz="2000" dirty="0" smtClean="0"/>
              <a:t>Categories in C Functions – </a:t>
            </a:r>
            <a:r>
              <a:rPr lang="en-US" sz="2000" dirty="0" err="1" smtClean="0"/>
              <a:t>inbuit</a:t>
            </a:r>
            <a:r>
              <a:rPr lang="en-US" sz="2000" dirty="0" smtClean="0"/>
              <a:t> and user defined functions</a:t>
            </a:r>
          </a:p>
          <a:p>
            <a:pPr lvl="1">
              <a:spcBef>
                <a:spcPts val="1200"/>
              </a:spcBef>
            </a:pPr>
            <a:r>
              <a:rPr lang="en-US" sz="2000" dirty="0" smtClean="0"/>
              <a:t>Types of functions</a:t>
            </a:r>
          </a:p>
          <a:p>
            <a:pPr lvl="1">
              <a:spcBef>
                <a:spcPts val="1200"/>
              </a:spcBef>
            </a:pPr>
            <a:r>
              <a:rPr lang="en-US" sz="2000" dirty="0" smtClean="0"/>
              <a:t>Functions with No Parameters</a:t>
            </a:r>
          </a:p>
          <a:p>
            <a:pPr lvl="1">
              <a:spcBef>
                <a:spcPts val="1200"/>
              </a:spcBef>
            </a:pPr>
            <a:r>
              <a:rPr lang="en-US" sz="2000" dirty="0" smtClean="0"/>
              <a:t>Functions with Parameters</a:t>
            </a:r>
          </a:p>
          <a:p>
            <a:pPr lvl="1">
              <a:spcBef>
                <a:spcPts val="1200"/>
              </a:spcBef>
            </a:pPr>
            <a:r>
              <a:rPr lang="en-US" sz="2000" dirty="0" smtClean="0"/>
              <a:t>Functions with Return values</a:t>
            </a:r>
          </a:p>
          <a:p>
            <a:pPr lvl="1">
              <a:spcBef>
                <a:spcPts val="1200"/>
              </a:spcBef>
            </a:pPr>
            <a:r>
              <a:rPr lang="en-US" sz="2000" dirty="0" smtClean="0"/>
              <a:t>Pass by Value and pass by Reference</a:t>
            </a:r>
          </a:p>
          <a:p>
            <a:pPr lvl="1">
              <a:spcBef>
                <a:spcPts val="1200"/>
              </a:spcBef>
            </a:pPr>
            <a:r>
              <a:rPr lang="en-US" sz="2000" dirty="0" smtClean="0"/>
              <a:t>Recursive Functions</a:t>
            </a:r>
          </a:p>
          <a:p>
            <a:pPr lvl="1">
              <a:spcBef>
                <a:spcPts val="1200"/>
              </a:spcBef>
            </a:pPr>
            <a:r>
              <a:rPr lang="en-US" sz="2000" dirty="0" smtClean="0"/>
              <a:t>Command Line Arguments</a:t>
            </a:r>
          </a:p>
          <a:p>
            <a:pPr lvl="1">
              <a:spcBef>
                <a:spcPts val="1200"/>
              </a:spcBef>
            </a:pPr>
            <a:r>
              <a:rPr lang="en-US" sz="2000" dirty="0" smtClean="0"/>
              <a:t>Storage Classes</a:t>
            </a:r>
          </a:p>
          <a:p>
            <a:pPr>
              <a:spcBef>
                <a:spcPts val="1200"/>
              </a:spcBef>
            </a:pP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Programming Approach</a:t>
            </a:r>
            <a:endParaRPr lang="en-US" dirty="0"/>
          </a:p>
        </p:txBody>
      </p:sp>
      <p:sp>
        <p:nvSpPr>
          <p:cNvPr id="3" name="Content Placeholder 2"/>
          <p:cNvSpPr>
            <a:spLocks noGrp="1"/>
          </p:cNvSpPr>
          <p:nvPr>
            <p:ph sz="quarter" idx="1"/>
          </p:nvPr>
        </p:nvSpPr>
        <p:spPr>
          <a:xfrm>
            <a:off x="457200" y="1600201"/>
            <a:ext cx="7696200" cy="2209800"/>
          </a:xfrm>
        </p:spPr>
        <p:txBody>
          <a:bodyPr/>
          <a:lstStyle/>
          <a:p>
            <a:pPr algn="just"/>
            <a:r>
              <a:rPr lang="en-US" sz="2200" dirty="0" smtClean="0"/>
              <a:t>Around 1972, Edsger Dijkstra, a Dutch computer scientist, popularized a theory known as structured programming. The theory was based on the concept that, to solve any problem efficiently. We need to first break down the problem into small parts. Each of the part was known as module.</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C</a:t>
            </a:r>
            <a:endParaRPr lang="en-US" dirty="0"/>
          </a:p>
        </p:txBody>
      </p:sp>
      <p:sp>
        <p:nvSpPr>
          <p:cNvPr id="3" name="Content Placeholder 2"/>
          <p:cNvSpPr>
            <a:spLocks noGrp="1"/>
          </p:cNvSpPr>
          <p:nvPr>
            <p:ph sz="quarter" idx="1"/>
          </p:nvPr>
        </p:nvSpPr>
        <p:spPr>
          <a:xfrm>
            <a:off x="457200" y="1600201"/>
            <a:ext cx="8229600" cy="2743200"/>
          </a:xfrm>
        </p:spPr>
        <p:txBody>
          <a:bodyPr/>
          <a:lstStyle/>
          <a:p>
            <a:pPr>
              <a:spcBef>
                <a:spcPts val="1200"/>
              </a:spcBef>
            </a:pPr>
            <a:r>
              <a:rPr lang="en-US" sz="2200" dirty="0" smtClean="0"/>
              <a:t>In C language, the idea of structured programming is implemented using a concept called functions. A C program consist of one or more functions, out of which one function must be main() which makes call to other functions when they are required.</a:t>
            </a:r>
          </a:p>
          <a:p>
            <a:pPr>
              <a:spcBef>
                <a:spcPts val="1200"/>
              </a:spcBef>
            </a:pPr>
            <a:r>
              <a:rPr lang="en-US" sz="2200" dirty="0" smtClean="0"/>
              <a:t>Normally a function can be </a:t>
            </a:r>
            <a:r>
              <a:rPr lang="en-US" sz="2200" dirty="0" err="1" smtClean="0"/>
              <a:t>parameterless</a:t>
            </a:r>
            <a:r>
              <a:rPr lang="en-US" sz="2200" dirty="0" smtClean="0"/>
              <a:t> function or a function that accept parameters.</a:t>
            </a: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C function</a:t>
            </a:r>
            <a:endParaRPr lang="en-US" dirty="0"/>
          </a:p>
        </p:txBody>
      </p:sp>
      <p:sp>
        <p:nvSpPr>
          <p:cNvPr id="3" name="Content Placeholder 2"/>
          <p:cNvSpPr>
            <a:spLocks noGrp="1"/>
          </p:cNvSpPr>
          <p:nvPr>
            <p:ph sz="quarter" idx="1"/>
          </p:nvPr>
        </p:nvSpPr>
        <p:spPr>
          <a:xfrm>
            <a:off x="457200" y="1600201"/>
            <a:ext cx="8229600" cy="1142999"/>
          </a:xfrm>
        </p:spPr>
        <p:txBody>
          <a:bodyPr/>
          <a:lstStyle/>
          <a:p>
            <a:r>
              <a:rPr lang="en-US" sz="2200" dirty="0" smtClean="0"/>
              <a:t>A function is made up of different entities, such as function name, return type, parameter list, data type of the parameters and order of the parameters.</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38400" y="990600"/>
            <a:ext cx="4419600" cy="5562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Century Gothic" pitchFamily="34" charset="0"/>
              </a:rPr>
              <a:t>float add(float, float);</a:t>
            </a:r>
          </a:p>
          <a:p>
            <a:endParaRPr lang="en-US" sz="1600" dirty="0" smtClean="0">
              <a:solidFill>
                <a:schemeClr val="tx1"/>
              </a:solidFill>
              <a:latin typeface="Century Gothic" pitchFamily="34" charset="0"/>
            </a:endParaRPr>
          </a:p>
          <a:p>
            <a:r>
              <a:rPr lang="en-US" sz="1600" dirty="0" smtClean="0">
                <a:solidFill>
                  <a:schemeClr val="tx1"/>
                </a:solidFill>
                <a:latin typeface="Century Gothic" pitchFamily="34" charset="0"/>
              </a:rPr>
              <a:t>main()</a:t>
            </a:r>
          </a:p>
          <a:p>
            <a:r>
              <a:rPr lang="en-US" sz="1600" dirty="0" smtClean="0">
                <a:solidFill>
                  <a:schemeClr val="tx1"/>
                </a:solidFill>
                <a:latin typeface="Century Gothic" pitchFamily="34" charset="0"/>
              </a:rPr>
              <a:t>{</a:t>
            </a:r>
          </a:p>
          <a:p>
            <a:r>
              <a:rPr lang="en-US" sz="1600" dirty="0" smtClean="0">
                <a:solidFill>
                  <a:schemeClr val="tx1"/>
                </a:solidFill>
                <a:latin typeface="Century Gothic" pitchFamily="34" charset="0"/>
              </a:rPr>
              <a:t>:</a:t>
            </a:r>
          </a:p>
          <a:p>
            <a:r>
              <a:rPr lang="en-US" sz="1600" dirty="0" smtClean="0">
                <a:solidFill>
                  <a:schemeClr val="tx1"/>
                </a:solidFill>
                <a:latin typeface="Century Gothic" pitchFamily="34" charset="0"/>
              </a:rPr>
              <a:t>:</a:t>
            </a:r>
          </a:p>
          <a:p>
            <a:r>
              <a:rPr lang="en-US" sz="1600" dirty="0" smtClean="0">
                <a:solidFill>
                  <a:schemeClr val="tx1"/>
                </a:solidFill>
                <a:latin typeface="Century Gothic" pitchFamily="34" charset="0"/>
              </a:rPr>
              <a:t>:</a:t>
            </a:r>
          </a:p>
          <a:p>
            <a:r>
              <a:rPr lang="en-US" sz="1600" dirty="0" smtClean="0">
                <a:solidFill>
                  <a:schemeClr val="tx1"/>
                </a:solidFill>
                <a:latin typeface="Century Gothic" pitchFamily="34" charset="0"/>
              </a:rPr>
              <a:t>float result=add(numb1, numb2);</a:t>
            </a:r>
          </a:p>
          <a:p>
            <a:r>
              <a:rPr lang="en-US" sz="1600" dirty="0" smtClean="0">
                <a:solidFill>
                  <a:schemeClr val="tx1"/>
                </a:solidFill>
                <a:latin typeface="Century Gothic" pitchFamily="34" charset="0"/>
              </a:rPr>
              <a:t>:</a:t>
            </a:r>
          </a:p>
          <a:p>
            <a:r>
              <a:rPr lang="en-US" sz="1600" dirty="0" smtClean="0">
                <a:solidFill>
                  <a:schemeClr val="tx1"/>
                </a:solidFill>
                <a:latin typeface="Century Gothic" pitchFamily="34" charset="0"/>
              </a:rPr>
              <a:t>}</a:t>
            </a:r>
          </a:p>
          <a:p>
            <a:endParaRPr lang="en-US" sz="1600" dirty="0" smtClean="0">
              <a:solidFill>
                <a:schemeClr val="tx1"/>
              </a:solidFill>
              <a:latin typeface="Century Gothic" pitchFamily="34" charset="0"/>
            </a:endParaRPr>
          </a:p>
          <a:p>
            <a:endParaRPr lang="en-US" sz="1600" dirty="0" smtClean="0">
              <a:solidFill>
                <a:schemeClr val="tx1"/>
              </a:solidFill>
              <a:latin typeface="Century Gothic" pitchFamily="34" charset="0"/>
            </a:endParaRPr>
          </a:p>
          <a:p>
            <a:r>
              <a:rPr lang="en-US" sz="1600" dirty="0" smtClean="0">
                <a:solidFill>
                  <a:schemeClr val="tx1"/>
                </a:solidFill>
                <a:latin typeface="Century Gothic" pitchFamily="34" charset="0"/>
              </a:rPr>
              <a:t>float add(float n1, float n2)</a:t>
            </a:r>
          </a:p>
          <a:p>
            <a:r>
              <a:rPr lang="en-US" sz="1600" dirty="0" smtClean="0">
                <a:solidFill>
                  <a:schemeClr val="tx1"/>
                </a:solidFill>
                <a:latin typeface="Century Gothic" pitchFamily="34" charset="0"/>
              </a:rPr>
              <a:t>{</a:t>
            </a:r>
          </a:p>
          <a:p>
            <a:r>
              <a:rPr lang="en-US" sz="1600" dirty="0" smtClean="0">
                <a:solidFill>
                  <a:schemeClr val="tx1"/>
                </a:solidFill>
                <a:latin typeface="Century Gothic" pitchFamily="34" charset="0"/>
              </a:rPr>
              <a:t>   return n1+n2;</a:t>
            </a:r>
          </a:p>
          <a:p>
            <a:r>
              <a:rPr lang="en-US" sz="1600" dirty="0" smtClean="0">
                <a:solidFill>
                  <a:schemeClr val="tx1"/>
                </a:solidFill>
                <a:latin typeface="Century Gothic" pitchFamily="34" charset="0"/>
              </a:rPr>
              <a:t>} </a:t>
            </a:r>
            <a:endParaRPr lang="en-US" sz="1600" dirty="0">
              <a:solidFill>
                <a:schemeClr val="tx1"/>
              </a:solidFill>
              <a:latin typeface="Century Gothic" pitchFamily="34" charset="0"/>
            </a:endParaRPr>
          </a:p>
        </p:txBody>
      </p:sp>
      <p:cxnSp>
        <p:nvCxnSpPr>
          <p:cNvPr id="6" name="Straight Arrow Connector 5"/>
          <p:cNvCxnSpPr/>
          <p:nvPr/>
        </p:nvCxnSpPr>
        <p:spPr>
          <a:xfrm rot="10800000">
            <a:off x="4800600" y="17526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467600" y="1524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entury Gothic" pitchFamily="34" charset="0"/>
              </a:rPr>
              <a:t>Prototype</a:t>
            </a:r>
            <a:endParaRPr lang="en-US" sz="1600" b="1" dirty="0">
              <a:solidFill>
                <a:schemeClr val="tx1"/>
              </a:solidFill>
              <a:latin typeface="Century Gothic" pitchFamily="34" charset="0"/>
            </a:endParaRPr>
          </a:p>
        </p:txBody>
      </p:sp>
      <p:cxnSp>
        <p:nvCxnSpPr>
          <p:cNvPr id="11" name="Straight Arrow Connector 10"/>
          <p:cNvCxnSpPr/>
          <p:nvPr/>
        </p:nvCxnSpPr>
        <p:spPr>
          <a:xfrm>
            <a:off x="1524000" y="3657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33528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entury Gothic" pitchFamily="34" charset="0"/>
              </a:rPr>
              <a:t>Calling the function</a:t>
            </a:r>
            <a:endParaRPr lang="en-US" sz="1600" b="1" dirty="0">
              <a:solidFill>
                <a:schemeClr val="tx1"/>
              </a:solidFill>
              <a:latin typeface="Century Gothic" pitchFamily="34" charset="0"/>
            </a:endParaRPr>
          </a:p>
        </p:txBody>
      </p:sp>
      <p:cxnSp>
        <p:nvCxnSpPr>
          <p:cNvPr id="14" name="Straight Arrow Connector 13"/>
          <p:cNvCxnSpPr/>
          <p:nvPr/>
        </p:nvCxnSpPr>
        <p:spPr>
          <a:xfrm>
            <a:off x="1752600" y="5029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52400" y="4648200"/>
            <a:ext cx="167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entury Gothic" pitchFamily="34" charset="0"/>
              </a:rPr>
              <a:t>Function</a:t>
            </a:r>
            <a:r>
              <a:rPr lang="en-US" sz="1600" dirty="0" smtClean="0">
                <a:solidFill>
                  <a:schemeClr val="tx1"/>
                </a:solidFill>
                <a:latin typeface="Century Gothic" pitchFamily="34" charset="0"/>
              </a:rPr>
              <a:t> </a:t>
            </a:r>
            <a:r>
              <a:rPr lang="en-US" sz="1600" b="1" dirty="0" smtClean="0">
                <a:solidFill>
                  <a:schemeClr val="tx1"/>
                </a:solidFill>
                <a:latin typeface="Century Gothic" pitchFamily="34" charset="0"/>
              </a:rPr>
              <a:t>definition</a:t>
            </a:r>
            <a:endParaRPr lang="en-US" sz="1600" b="1" dirty="0">
              <a:solidFill>
                <a:schemeClr val="tx1"/>
              </a:solidFill>
              <a:latin typeface="Century Gothic" pitchFamily="34" charset="0"/>
            </a:endParaRPr>
          </a:p>
        </p:txBody>
      </p:sp>
      <p:cxnSp>
        <p:nvCxnSpPr>
          <p:cNvPr id="19" name="Straight Arrow Connector 18"/>
          <p:cNvCxnSpPr/>
          <p:nvPr/>
        </p:nvCxnSpPr>
        <p:spPr>
          <a:xfrm rot="10800000" flipV="1">
            <a:off x="4572000" y="2743200"/>
            <a:ext cx="2667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5562600" y="2743200"/>
            <a:ext cx="1600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315200" y="24384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entury Gothic" pitchFamily="34" charset="0"/>
              </a:rPr>
              <a:t>Parameter list</a:t>
            </a:r>
            <a:endParaRPr lang="en-US" sz="1600" b="1" dirty="0">
              <a:solidFill>
                <a:schemeClr val="tx1"/>
              </a:solidFill>
              <a:latin typeface="Century Gothic"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a:t>
            </a:r>
            <a:endParaRPr lang="en-US" dirty="0"/>
          </a:p>
        </p:txBody>
      </p:sp>
      <p:sp>
        <p:nvSpPr>
          <p:cNvPr id="3" name="Content Placeholder 2"/>
          <p:cNvSpPr>
            <a:spLocks noGrp="1"/>
          </p:cNvSpPr>
          <p:nvPr>
            <p:ph sz="quarter" idx="1"/>
          </p:nvPr>
        </p:nvSpPr>
        <p:spPr>
          <a:xfrm>
            <a:off x="457200" y="1600201"/>
            <a:ext cx="8229600" cy="3429000"/>
          </a:xfrm>
        </p:spPr>
        <p:txBody>
          <a:bodyPr>
            <a:normAutofit/>
          </a:bodyPr>
          <a:lstStyle/>
          <a:p>
            <a:r>
              <a:rPr lang="en-US" sz="2200" dirty="0" smtClean="0"/>
              <a:t>C programming language does not allow us to use any variable or function(identifier) before it has been declared. The declaration of identifier has two scopes – global and local.</a:t>
            </a:r>
          </a:p>
          <a:p>
            <a:pPr>
              <a:buNone/>
            </a:pPr>
            <a:endParaRPr lang="en-US" sz="2200" dirty="0" smtClean="0"/>
          </a:p>
          <a:p>
            <a:r>
              <a:rPr lang="en-US" sz="2200" dirty="0" smtClean="0"/>
              <a:t>A function prototype is an indication to the C compiler that a function with the specified parameters can be referenced in the main function or any other function, before being defined in the program. </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Caller and The Called function</a:t>
            </a:r>
            <a:endParaRPr lang="en-US" dirty="0"/>
          </a:p>
        </p:txBody>
      </p:sp>
      <p:sp>
        <p:nvSpPr>
          <p:cNvPr id="3" name="Content Placeholder 2"/>
          <p:cNvSpPr>
            <a:spLocks noGrp="1"/>
          </p:cNvSpPr>
          <p:nvPr>
            <p:ph sz="quarter" idx="1"/>
          </p:nvPr>
        </p:nvSpPr>
        <p:spPr>
          <a:xfrm>
            <a:off x="457200" y="1600201"/>
            <a:ext cx="8229600" cy="2362200"/>
          </a:xfrm>
        </p:spPr>
        <p:txBody>
          <a:bodyPr/>
          <a:lstStyle/>
          <a:p>
            <a:r>
              <a:rPr lang="en-US" sz="2200" dirty="0" smtClean="0"/>
              <a:t>In the above figure, the main is making call to the add() function by passing two parameters. Therefore, the main() is called the caller function.</a:t>
            </a:r>
          </a:p>
          <a:p>
            <a:endParaRPr lang="en-US" sz="2200" dirty="0" smtClean="0"/>
          </a:p>
          <a:p>
            <a:r>
              <a:rPr lang="en-US" sz="2200" dirty="0" smtClean="0"/>
              <a:t>The main is making call to the add() function, so it is called the called function.</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C functions</a:t>
            </a:r>
            <a:endParaRPr lang="en-US" dirty="0"/>
          </a:p>
        </p:txBody>
      </p:sp>
      <p:sp>
        <p:nvSpPr>
          <p:cNvPr id="3" name="Content Placeholder 2"/>
          <p:cNvSpPr>
            <a:spLocks noGrp="1"/>
          </p:cNvSpPr>
          <p:nvPr>
            <p:ph sz="quarter" idx="1"/>
          </p:nvPr>
        </p:nvSpPr>
        <p:spPr>
          <a:xfrm>
            <a:off x="457200" y="1219201"/>
            <a:ext cx="8229600" cy="3886200"/>
          </a:xfrm>
        </p:spPr>
        <p:txBody>
          <a:bodyPr>
            <a:normAutofit/>
          </a:bodyPr>
          <a:lstStyle/>
          <a:p>
            <a:pPr>
              <a:spcBef>
                <a:spcPts val="1200"/>
              </a:spcBef>
            </a:pPr>
            <a:r>
              <a:rPr lang="en-US" sz="2200" dirty="0" smtClean="0"/>
              <a:t>In-built C functions and User defined C functions.</a:t>
            </a:r>
          </a:p>
          <a:p>
            <a:pPr>
              <a:spcBef>
                <a:spcPts val="1200"/>
              </a:spcBef>
            </a:pPr>
            <a:r>
              <a:rPr lang="en-US" sz="2200" dirty="0" smtClean="0"/>
              <a:t>The functions that are predefined and already available in compiled form in a c library are called in-built functions.</a:t>
            </a:r>
          </a:p>
          <a:p>
            <a:pPr>
              <a:spcBef>
                <a:spcPts val="1200"/>
              </a:spcBef>
            </a:pPr>
            <a:r>
              <a:rPr lang="en-US" sz="2200" dirty="0" smtClean="0"/>
              <a:t>The functions declared and defined by the user are called User-Defined functions. When the user does not find any in-built function that can perform the task for him, he can declare and define his own functions in the same program or in separate .h (header) file. He can use these functions by including the .h file in his program.</a:t>
            </a:r>
            <a:endParaRPr lang="en-US" sz="2200" dirty="0"/>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Talentedge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Logo Presentation</Template>
  <TotalTime>162</TotalTime>
  <Words>1001</Words>
  <Application>Microsoft Office PowerPoint</Application>
  <PresentationFormat>On-screen Show (4:3)</PresentationFormat>
  <Paragraphs>91</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Talentedge slide</vt:lpstr>
      <vt:lpstr>Median</vt:lpstr>
      <vt:lpstr>Slide 1</vt:lpstr>
      <vt:lpstr>Slide 2</vt:lpstr>
      <vt:lpstr>Structured Programming Approach</vt:lpstr>
      <vt:lpstr>Functions in C</vt:lpstr>
      <vt:lpstr>Components of C function</vt:lpstr>
      <vt:lpstr>Slide 6</vt:lpstr>
      <vt:lpstr>Function Prototype</vt:lpstr>
      <vt:lpstr>The Caller and The Called function</vt:lpstr>
      <vt:lpstr>Categories of C functions</vt:lpstr>
      <vt:lpstr>Types of functions</vt:lpstr>
      <vt:lpstr>Parameter passing in Functions</vt:lpstr>
      <vt:lpstr>Recursive Functions</vt:lpstr>
      <vt:lpstr>Command Line Arguments</vt:lpstr>
      <vt:lpstr>Storage Classes</vt:lpstr>
      <vt:lpstr>Slide 15</vt:lpstr>
      <vt:lpstr>Advantage of Functions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arijitde19</dc:creator>
  <cp:lastModifiedBy>mahavir</cp:lastModifiedBy>
  <cp:revision>56</cp:revision>
  <dcterms:created xsi:type="dcterms:W3CDTF">2012-11-21T09:45:19Z</dcterms:created>
  <dcterms:modified xsi:type="dcterms:W3CDTF">2014-03-23T17:01:22Z</dcterms:modified>
</cp:coreProperties>
</file>