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notesMasterIdLst>
    <p:notesMasterId r:id="rId20"/>
  </p:notesMasterIdLst>
  <p:sldIdLst>
    <p:sldId id="276"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p:scale>
          <a:sx n="80" d="100"/>
          <a:sy n="80" d="100"/>
        </p:scale>
        <p:origin x="-1272" y="-336"/>
      </p:cViewPr>
      <p:guideLst>
        <p:guide orient="horz" pos="119"/>
        <p:guide orient="horz" pos="482"/>
        <p:guide orient="horz" pos="73"/>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B8AEA-6393-4001-99C3-F0535FDB3DDB}" type="datetimeFigureOut">
              <a:rPr lang="en-US" smtClean="0"/>
              <a:pPr/>
              <a:t>3/23/2014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080DD-5CEF-46BF-A114-DAB4EAFFBA0F}" type="slidenum">
              <a:rPr lang="en-US" smtClean="0"/>
              <a:pPr/>
              <a:t>‹#›</a:t>
            </a:fld>
            <a:endParaRPr lang="en-US"/>
          </a:p>
        </p:txBody>
      </p:sp>
    </p:spTree>
    <p:extLst>
      <p:ext uri="{BB962C8B-B14F-4D97-AF65-F5344CB8AC3E}">
        <p14:creationId xmlns:p14="http://schemas.microsoft.com/office/powerpoint/2010/main" xmlns="" val="11579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3/23/2014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3/23/2014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3/23/2014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07CC3"/>
              </a:solidFill>
            </a:endParaRPr>
          </a:p>
        </p:txBody>
      </p:sp>
      <p:sp>
        <p:nvSpPr>
          <p:cNvPr id="5" name="Footer Placeholder 4"/>
          <p:cNvSpPr>
            <a:spLocks noGrp="1"/>
          </p:cNvSpPr>
          <p:nvPr>
            <p:ph type="ftr" sz="quarter" idx="11"/>
          </p:nvPr>
        </p:nvSpPr>
        <p:spPr/>
        <p:txBody>
          <a:bodyPr/>
          <a:lstStyle/>
          <a:p>
            <a:endParaRPr lang="en-IN">
              <a:solidFill>
                <a:srgbClr val="007CC3"/>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IN">
              <a:solidFill>
                <a:srgbClr val="007CC3"/>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IN">
              <a:solidFill>
                <a:srgbClr val="007CC3"/>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en-US" sz="3200" b="1" dirty="0">
                <a:solidFill>
                  <a:schemeClr val="bg1"/>
                </a:solidFill>
                <a:latin typeface="Century Gothic" pitchFamily="34" charset="0"/>
              </a:rPr>
              <a:t>Structures and Unions</a:t>
            </a:r>
            <a:endParaRPr lang="en-US" sz="3200" dirty="0">
              <a:solidFill>
                <a:schemeClr val="bg1"/>
              </a:solidFill>
              <a:latin typeface="Century Gothic" pitchFamily="34" charset="0"/>
            </a:endParaRPr>
          </a:p>
        </p:txBody>
      </p:sp>
    </p:spTree>
    <p:extLst>
      <p:ext uri="{BB962C8B-B14F-4D97-AF65-F5344CB8AC3E}">
        <p14:creationId xmlns:p14="http://schemas.microsoft.com/office/powerpoint/2010/main" xmlns="" val="3666135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 (cont…)</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err="1" smtClean="0"/>
              <a:t>struct</a:t>
            </a:r>
            <a:r>
              <a:rPr lang="en-US" dirty="0" smtClean="0"/>
              <a:t> date</a:t>
            </a:r>
          </a:p>
          <a:p>
            <a:pPr>
              <a:buNone/>
            </a:pPr>
            <a:r>
              <a:rPr lang="en-US" dirty="0" smtClean="0"/>
              <a:t>{</a:t>
            </a:r>
          </a:p>
          <a:p>
            <a:pPr lvl="1">
              <a:buNone/>
            </a:pPr>
            <a:r>
              <a:rPr lang="en-US" dirty="0" smtClean="0"/>
              <a:t>unsigned </a:t>
            </a:r>
            <a:r>
              <a:rPr lang="en-US" dirty="0" err="1" smtClean="0"/>
              <a:t>dd</a:t>
            </a:r>
            <a:r>
              <a:rPr lang="en-US" dirty="0" smtClean="0"/>
              <a:t>;</a:t>
            </a:r>
          </a:p>
          <a:p>
            <a:pPr lvl="1">
              <a:buNone/>
            </a:pPr>
            <a:r>
              <a:rPr lang="en-US" dirty="0" smtClean="0"/>
              <a:t>unsigned mm;</a:t>
            </a:r>
          </a:p>
          <a:p>
            <a:pPr lvl="1">
              <a:buNone/>
            </a:pPr>
            <a:r>
              <a:rPr lang="en-US" dirty="0" smtClean="0"/>
              <a:t>unsigned </a:t>
            </a:r>
            <a:r>
              <a:rPr lang="en-US" dirty="0" err="1" smtClean="0"/>
              <a:t>yy</a:t>
            </a:r>
            <a:r>
              <a:rPr lang="en-US" dirty="0" smtClean="0"/>
              <a:t>;</a:t>
            </a:r>
          </a:p>
          <a:p>
            <a:pPr>
              <a:buNone/>
            </a:pPr>
            <a:r>
              <a:rPr lang="en-US" dirty="0" smtClean="0"/>
              <a:t>};</a:t>
            </a:r>
          </a:p>
          <a:p>
            <a:pPr>
              <a:buNone/>
            </a:pPr>
            <a:endParaRPr lang="en-US" dirty="0" smtClean="0"/>
          </a:p>
          <a:p>
            <a:pPr>
              <a:buNone/>
            </a:pPr>
            <a:r>
              <a:rPr lang="en-US" dirty="0" err="1" smtClean="0"/>
              <a:t>struct</a:t>
            </a:r>
            <a:r>
              <a:rPr lang="en-US" dirty="0" smtClean="0"/>
              <a:t> contact</a:t>
            </a:r>
          </a:p>
          <a:p>
            <a:pPr>
              <a:buNone/>
            </a:pPr>
            <a:r>
              <a:rPr lang="en-US" dirty="0" smtClean="0"/>
              <a:t>{</a:t>
            </a:r>
          </a:p>
          <a:p>
            <a:pPr>
              <a:buNone/>
            </a:pPr>
            <a:r>
              <a:rPr lang="en-US" dirty="0" smtClean="0"/>
              <a:t>	char </a:t>
            </a:r>
            <a:r>
              <a:rPr lang="en-US" dirty="0" err="1" smtClean="0"/>
              <a:t>c_name</a:t>
            </a:r>
            <a:r>
              <a:rPr lang="en-US" dirty="0" smtClean="0"/>
              <a:t>[25];</a:t>
            </a:r>
          </a:p>
          <a:p>
            <a:pPr>
              <a:buNone/>
            </a:pPr>
            <a:r>
              <a:rPr lang="en-US" dirty="0" smtClean="0"/>
              <a:t>	char </a:t>
            </a:r>
            <a:r>
              <a:rPr lang="en-US" dirty="0" err="1" smtClean="0"/>
              <a:t>c_email</a:t>
            </a:r>
            <a:r>
              <a:rPr lang="en-US" dirty="0" smtClean="0"/>
              <a:t>[30];</a:t>
            </a:r>
          </a:p>
          <a:p>
            <a:pPr>
              <a:buNone/>
            </a:pPr>
            <a:r>
              <a:rPr lang="en-US" dirty="0" smtClean="0"/>
              <a:t>	unsigned int phone;</a:t>
            </a:r>
          </a:p>
          <a:p>
            <a:pPr>
              <a:buNone/>
            </a:pPr>
            <a:r>
              <a:rPr lang="en-US" dirty="0" smtClean="0"/>
              <a:t>	</a:t>
            </a:r>
            <a:r>
              <a:rPr lang="en-US" dirty="0" err="1" smtClean="0">
                <a:solidFill>
                  <a:srgbClr val="FF0000"/>
                </a:solidFill>
              </a:rPr>
              <a:t>struct</a:t>
            </a:r>
            <a:r>
              <a:rPr lang="en-US" dirty="0" smtClean="0">
                <a:solidFill>
                  <a:srgbClr val="FF0000"/>
                </a:solidFill>
              </a:rPr>
              <a:t> date dob;</a:t>
            </a:r>
          </a:p>
          <a:p>
            <a:pPr>
              <a:buNone/>
            </a:pPr>
            <a:r>
              <a:rPr lang="en-US" dirty="0" smtClean="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Structures</a:t>
            </a:r>
            <a:endParaRPr lang="en-US" dirty="0"/>
          </a:p>
        </p:txBody>
      </p:sp>
      <p:sp>
        <p:nvSpPr>
          <p:cNvPr id="3" name="Content Placeholder 2"/>
          <p:cNvSpPr>
            <a:spLocks noGrp="1"/>
          </p:cNvSpPr>
          <p:nvPr>
            <p:ph sz="quarter" idx="1"/>
          </p:nvPr>
        </p:nvSpPr>
        <p:spPr>
          <a:xfrm>
            <a:off x="457200" y="1600201"/>
            <a:ext cx="8229600" cy="2971800"/>
          </a:xfrm>
        </p:spPr>
        <p:txBody>
          <a:bodyPr/>
          <a:lstStyle/>
          <a:p>
            <a:r>
              <a:rPr lang="en-US" sz="2200" dirty="0" smtClean="0"/>
              <a:t>We have used the example of address book to understand the concept of structures. Programmatically to store two contacts, two structure variables were required and declared individually. If we were to maintain information of 100 contacts, it would become difficult to define and manage so many variables. This problem can be solved using array of structures as follows:-</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Structure</a:t>
            </a:r>
            <a:endParaRPr lang="en-US" dirty="0"/>
          </a:p>
        </p:txBody>
      </p:sp>
      <p:sp>
        <p:nvSpPr>
          <p:cNvPr id="3" name="Content Placeholder 2"/>
          <p:cNvSpPr>
            <a:spLocks noGrp="1"/>
          </p:cNvSpPr>
          <p:nvPr>
            <p:ph sz="quarter" idx="1"/>
          </p:nvPr>
        </p:nvSpPr>
        <p:spPr/>
        <p:txBody>
          <a:bodyPr>
            <a:normAutofit/>
          </a:bodyPr>
          <a:lstStyle/>
          <a:p>
            <a:pPr>
              <a:buNone/>
            </a:pPr>
            <a:r>
              <a:rPr lang="en-US" sz="2200" dirty="0" smtClean="0"/>
              <a:t>	</a:t>
            </a:r>
            <a:r>
              <a:rPr lang="en-US" sz="2200" dirty="0" err="1" smtClean="0"/>
              <a:t>typedef</a:t>
            </a:r>
            <a:r>
              <a:rPr lang="en-US" sz="2200" dirty="0" smtClean="0"/>
              <a:t> </a:t>
            </a:r>
            <a:r>
              <a:rPr lang="en-US" sz="2200" dirty="0" err="1" smtClean="0"/>
              <a:t>struct</a:t>
            </a:r>
            <a:r>
              <a:rPr lang="en-US" sz="2200" dirty="0" smtClean="0"/>
              <a:t> contact </a:t>
            </a:r>
            <a:r>
              <a:rPr lang="en-US" sz="2200" dirty="0" err="1" smtClean="0"/>
              <a:t>Contact</a:t>
            </a:r>
            <a:r>
              <a:rPr lang="en-US" sz="2200" dirty="0" smtClean="0"/>
              <a:t>;</a:t>
            </a:r>
          </a:p>
          <a:p>
            <a:pPr>
              <a:buNone/>
            </a:pPr>
            <a:endParaRPr lang="en-US" sz="2200" dirty="0" smtClean="0"/>
          </a:p>
          <a:p>
            <a:pPr>
              <a:buNone/>
            </a:pPr>
            <a:r>
              <a:rPr lang="en-US" sz="2200" dirty="0" smtClean="0"/>
              <a:t>	Contact </a:t>
            </a:r>
            <a:r>
              <a:rPr lang="en-US" sz="2200" dirty="0" err="1" smtClean="0"/>
              <a:t>contactinfo</a:t>
            </a:r>
            <a:r>
              <a:rPr lang="en-US" sz="2200" dirty="0" smtClean="0"/>
              <a:t>[100];</a:t>
            </a:r>
          </a:p>
          <a:p>
            <a:pPr>
              <a:buNone/>
            </a:pPr>
            <a:endParaRPr lang="en-US" sz="2200" dirty="0" smtClean="0"/>
          </a:p>
          <a:p>
            <a:pPr>
              <a:buNone/>
            </a:pPr>
            <a:r>
              <a:rPr lang="en-US" sz="2200" dirty="0" smtClean="0"/>
              <a:t>	// use a for loop to assign values into the array and print the values from the array.</a:t>
            </a:r>
          </a:p>
          <a:p>
            <a:pPr>
              <a:buNone/>
            </a:pPr>
            <a:endParaRPr lang="en-US" sz="2200" dirty="0" smtClean="0"/>
          </a:p>
          <a:p>
            <a:pPr>
              <a:buNone/>
            </a:pPr>
            <a:r>
              <a:rPr lang="en-US" sz="2200" dirty="0" smtClean="0"/>
              <a:t>(</a:t>
            </a:r>
            <a:r>
              <a:rPr lang="en-US" sz="2200" dirty="0" err="1" smtClean="0"/>
              <a:t>Eg</a:t>
            </a:r>
            <a:r>
              <a:rPr lang="en-US" sz="2200" dirty="0" smtClean="0"/>
              <a:t>. Program No. 6 on page No 225)</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Function</a:t>
            </a:r>
            <a:endParaRPr lang="en-US" dirty="0"/>
          </a:p>
        </p:txBody>
      </p:sp>
      <p:sp>
        <p:nvSpPr>
          <p:cNvPr id="3" name="Content Placeholder 2"/>
          <p:cNvSpPr>
            <a:spLocks noGrp="1"/>
          </p:cNvSpPr>
          <p:nvPr>
            <p:ph sz="quarter" idx="1"/>
          </p:nvPr>
        </p:nvSpPr>
        <p:spPr/>
        <p:txBody>
          <a:bodyPr/>
          <a:lstStyle/>
          <a:p>
            <a:r>
              <a:rPr lang="en-US" sz="2200" dirty="0" smtClean="0"/>
              <a:t>Functions help in creating modular programs. Functions interact with other functions using parameters. Till now we have used primitive data types as parameter functions. A structure may also be passed as a parameter to a function. Similarly, it is also possible to write functions that return structure variable.</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sz="quarter" idx="1"/>
          </p:nvPr>
        </p:nvSpPr>
        <p:spPr/>
        <p:txBody>
          <a:bodyPr>
            <a:normAutofit/>
          </a:bodyPr>
          <a:lstStyle/>
          <a:p>
            <a:r>
              <a:rPr lang="en-US" sz="2200" dirty="0" smtClean="0"/>
              <a:t>A union is collection of related data elements of different data types similar to a structure. However, unions differ from structure in terms of memory allocated to its data element. As mentioned earlier, structure variable allocates individual memory space to each of its data elements. Union, on the other hand, allocates only one memory space. This memory space allocated is equal to the size of the highest memory space required by a data element. Thus, the members that compose a union share the same storage area within the memory.</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an Union</a:t>
            </a:r>
            <a:endParaRPr lang="en-US" dirty="0"/>
          </a:p>
        </p:txBody>
      </p:sp>
      <p:sp>
        <p:nvSpPr>
          <p:cNvPr id="3" name="Content Placeholder 2"/>
          <p:cNvSpPr>
            <a:spLocks noGrp="1"/>
          </p:cNvSpPr>
          <p:nvPr>
            <p:ph sz="quarter" idx="1"/>
          </p:nvPr>
        </p:nvSpPr>
        <p:spPr>
          <a:xfrm>
            <a:off x="457200" y="1295400"/>
            <a:ext cx="8229600" cy="4525963"/>
          </a:xfrm>
        </p:spPr>
        <p:txBody>
          <a:bodyPr>
            <a:normAutofit fontScale="70000" lnSpcReduction="20000"/>
          </a:bodyPr>
          <a:lstStyle/>
          <a:p>
            <a:pPr>
              <a:buNone/>
            </a:pPr>
            <a:r>
              <a:rPr lang="en-US" dirty="0" smtClean="0"/>
              <a:t>union Contact</a:t>
            </a:r>
          </a:p>
          <a:p>
            <a:pPr>
              <a:buNone/>
            </a:pPr>
            <a:r>
              <a:rPr lang="en-US" dirty="0" smtClean="0"/>
              <a:t>{</a:t>
            </a:r>
          </a:p>
          <a:p>
            <a:pPr>
              <a:buNone/>
            </a:pPr>
            <a:r>
              <a:rPr lang="en-US" dirty="0" smtClean="0"/>
              <a:t>	char c_name[25];</a:t>
            </a:r>
          </a:p>
          <a:p>
            <a:pPr>
              <a:buNone/>
            </a:pPr>
            <a:r>
              <a:rPr lang="en-US" dirty="0" smtClean="0"/>
              <a:t>	char c_email[30];</a:t>
            </a:r>
          </a:p>
          <a:p>
            <a:pPr>
              <a:buNone/>
            </a:pPr>
            <a:r>
              <a:rPr lang="en-US" dirty="0" smtClean="0"/>
              <a:t>};</a:t>
            </a:r>
          </a:p>
          <a:p>
            <a:pPr>
              <a:buNone/>
            </a:pPr>
            <a:endParaRPr lang="en-US" dirty="0" smtClean="0"/>
          </a:p>
          <a:p>
            <a:pPr>
              <a:buNone/>
            </a:pPr>
            <a:r>
              <a:rPr lang="en-US" dirty="0" err="1" smtClean="0"/>
              <a:t>typedef</a:t>
            </a:r>
            <a:r>
              <a:rPr lang="en-US" dirty="0" smtClean="0"/>
              <a:t> union contact </a:t>
            </a:r>
            <a:r>
              <a:rPr lang="en-US" dirty="0" err="1" smtClean="0"/>
              <a:t>Contact</a:t>
            </a:r>
            <a:r>
              <a:rPr lang="en-US" dirty="0" smtClean="0"/>
              <a:t>;</a:t>
            </a:r>
          </a:p>
          <a:p>
            <a:pPr>
              <a:buNone/>
            </a:pPr>
            <a:endParaRPr lang="en-US" dirty="0" smtClean="0"/>
          </a:p>
          <a:p>
            <a:pPr>
              <a:buNone/>
            </a:pPr>
            <a:r>
              <a:rPr lang="en-US" dirty="0" smtClean="0"/>
              <a:t>Contact con1,con2;</a:t>
            </a:r>
          </a:p>
          <a:p>
            <a:pPr>
              <a:buNone/>
            </a:pPr>
            <a:r>
              <a:rPr lang="en-US" dirty="0" err="1" smtClean="0"/>
              <a:t>printf</a:t>
            </a:r>
            <a:r>
              <a:rPr lang="en-US" dirty="0" smtClean="0"/>
              <a:t>(“Name :”);</a:t>
            </a:r>
          </a:p>
          <a:p>
            <a:pPr>
              <a:buNone/>
            </a:pPr>
            <a:r>
              <a:rPr lang="en-US" dirty="0" err="1" smtClean="0"/>
              <a:t>scanf</a:t>
            </a:r>
            <a:r>
              <a:rPr lang="en-US" dirty="0" smtClean="0"/>
              <a:t>(“%s”,con1.c_name);</a:t>
            </a:r>
          </a:p>
          <a:p>
            <a:pPr>
              <a:buNone/>
            </a:pPr>
            <a:r>
              <a:rPr lang="en-US" dirty="0" err="1" smtClean="0"/>
              <a:t>printf</a:t>
            </a:r>
            <a:r>
              <a:rPr lang="en-US" dirty="0" smtClean="0"/>
              <a:t>(“Email :”);</a:t>
            </a:r>
          </a:p>
          <a:p>
            <a:pPr>
              <a:buNone/>
            </a:pPr>
            <a:r>
              <a:rPr lang="en-US" dirty="0" err="1" smtClean="0"/>
              <a:t>scanf</a:t>
            </a:r>
            <a:r>
              <a:rPr lang="en-US" dirty="0" smtClean="0"/>
              <a:t>(“%s”,con1.c_email);</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Fields</a:t>
            </a:r>
            <a:endParaRPr lang="en-US" dirty="0"/>
          </a:p>
        </p:txBody>
      </p:sp>
      <p:sp>
        <p:nvSpPr>
          <p:cNvPr id="3" name="Content Placeholder 2"/>
          <p:cNvSpPr>
            <a:spLocks noGrp="1"/>
          </p:cNvSpPr>
          <p:nvPr>
            <p:ph sz="quarter" idx="1"/>
          </p:nvPr>
        </p:nvSpPr>
        <p:spPr>
          <a:xfrm>
            <a:off x="457200" y="1600201"/>
            <a:ext cx="8001000" cy="2895600"/>
          </a:xfrm>
        </p:spPr>
        <p:txBody>
          <a:bodyPr>
            <a:normAutofit/>
          </a:bodyPr>
          <a:lstStyle/>
          <a:p>
            <a:r>
              <a:rPr lang="en-US" sz="2200" dirty="0" smtClean="0"/>
              <a:t>Bit Fields refer to the data elements that use only few bits, rather than using the memory in bytes. The bit fields provide the functionality to convey the exact amount of bits required for storage of value of the compiler. Assume that in the structure template of contact defined in the previous programs, we need to add three additional data members, namely phone status, gender , marital status.</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Bit Field Values</a:t>
            </a:r>
            <a:endParaRPr lang="en-US" dirty="0"/>
          </a:p>
        </p:txBody>
      </p:sp>
      <p:graphicFrame>
        <p:nvGraphicFramePr>
          <p:cNvPr id="4" name="Content Placeholder 3"/>
          <p:cNvGraphicFramePr>
            <a:graphicFrameLocks noGrp="1"/>
          </p:cNvGraphicFramePr>
          <p:nvPr>
            <p:ph sz="quarter" idx="1"/>
          </p:nvPr>
        </p:nvGraphicFramePr>
        <p:xfrm>
          <a:off x="457200" y="1371600"/>
          <a:ext cx="8229600" cy="4678680"/>
        </p:xfrm>
        <a:graphic>
          <a:graphicData uri="http://schemas.openxmlformats.org/drawingml/2006/table">
            <a:tbl>
              <a:tblPr firstRow="1" bandRow="1">
                <a:tableStyleId>{5C22544A-7EE6-4342-B048-85BDC9FD1C3A}</a:tableStyleId>
              </a:tblPr>
              <a:tblGrid>
                <a:gridCol w="2743200"/>
                <a:gridCol w="2743200"/>
                <a:gridCol w="2743200"/>
              </a:tblGrid>
              <a:tr h="389890">
                <a:tc>
                  <a:txBody>
                    <a:bodyPr/>
                    <a:lstStyle/>
                    <a:p>
                      <a:r>
                        <a:rPr lang="en-US" dirty="0" smtClean="0"/>
                        <a:t>Variable Name</a:t>
                      </a:r>
                      <a:endParaRPr lang="en-US" dirty="0"/>
                    </a:p>
                  </a:txBody>
                  <a:tcPr/>
                </a:tc>
                <a:tc>
                  <a:txBody>
                    <a:bodyPr/>
                    <a:lstStyle/>
                    <a:p>
                      <a:r>
                        <a:rPr lang="en-US" dirty="0" smtClean="0"/>
                        <a:t>Possible Value</a:t>
                      </a:r>
                      <a:endParaRPr lang="en-US" dirty="0"/>
                    </a:p>
                  </a:txBody>
                  <a:tcPr/>
                </a:tc>
                <a:tc>
                  <a:txBody>
                    <a:bodyPr/>
                    <a:lstStyle/>
                    <a:p>
                      <a:r>
                        <a:rPr lang="en-US" dirty="0" smtClean="0"/>
                        <a:t>Designated</a:t>
                      </a:r>
                      <a:r>
                        <a:rPr lang="en-US" baseline="0" dirty="0" smtClean="0"/>
                        <a:t> Value</a:t>
                      </a:r>
                      <a:endParaRPr lang="en-US" dirty="0"/>
                    </a:p>
                  </a:txBody>
                  <a:tcPr/>
                </a:tc>
              </a:tr>
              <a:tr h="389890">
                <a:tc>
                  <a:txBody>
                    <a:bodyPr/>
                    <a:lstStyle/>
                    <a:p>
                      <a:r>
                        <a:rPr lang="en-US" dirty="0" smtClean="0"/>
                        <a:t>b_phonestatus</a:t>
                      </a:r>
                      <a:endParaRPr lang="en-US" dirty="0"/>
                    </a:p>
                  </a:txBody>
                  <a:tcPr/>
                </a:tc>
                <a:tc>
                  <a:txBody>
                    <a:bodyPr/>
                    <a:lstStyle/>
                    <a:p>
                      <a:r>
                        <a:rPr lang="en-US" dirty="0" smtClean="0"/>
                        <a:t>Office</a:t>
                      </a:r>
                      <a:endParaRPr lang="en-US" dirty="0"/>
                    </a:p>
                  </a:txBody>
                  <a:tcPr/>
                </a:tc>
                <a:tc>
                  <a:txBody>
                    <a:bodyPr/>
                    <a:lstStyle/>
                    <a:p>
                      <a:r>
                        <a:rPr lang="en-US" dirty="0" smtClean="0"/>
                        <a:t>0</a:t>
                      </a:r>
                      <a:endParaRPr lang="en-US" dirty="0"/>
                    </a:p>
                  </a:txBody>
                  <a:tcPr/>
                </a:tc>
              </a:tr>
              <a:tr h="389890">
                <a:tc>
                  <a:txBody>
                    <a:bodyPr/>
                    <a:lstStyle/>
                    <a:p>
                      <a:endParaRPr lang="en-US" dirty="0"/>
                    </a:p>
                  </a:txBody>
                  <a:tcPr/>
                </a:tc>
                <a:tc>
                  <a:txBody>
                    <a:bodyPr/>
                    <a:lstStyle/>
                    <a:p>
                      <a:r>
                        <a:rPr lang="en-US" dirty="0" smtClean="0"/>
                        <a:t>Resident</a:t>
                      </a:r>
                      <a:endParaRPr lang="en-US" dirty="0"/>
                    </a:p>
                  </a:txBody>
                  <a:tcPr/>
                </a:tc>
                <a:tc>
                  <a:txBody>
                    <a:bodyPr/>
                    <a:lstStyle/>
                    <a:p>
                      <a:r>
                        <a:rPr lang="en-US" dirty="0" smtClean="0"/>
                        <a:t>1</a:t>
                      </a:r>
                      <a:endParaRPr lang="en-US" dirty="0"/>
                    </a:p>
                  </a:txBody>
                  <a:tcPr/>
                </a:tc>
              </a:tr>
              <a:tr h="389890">
                <a:tc>
                  <a:txBody>
                    <a:bodyPr/>
                    <a:lstStyle/>
                    <a:p>
                      <a:endParaRPr lang="en-US" dirty="0"/>
                    </a:p>
                  </a:txBody>
                  <a:tcPr/>
                </a:tc>
                <a:tc>
                  <a:txBody>
                    <a:bodyPr/>
                    <a:lstStyle/>
                    <a:p>
                      <a:endParaRPr lang="en-US" dirty="0"/>
                    </a:p>
                  </a:txBody>
                  <a:tcPr/>
                </a:tc>
                <a:tc>
                  <a:txBody>
                    <a:bodyPr/>
                    <a:lstStyle/>
                    <a:p>
                      <a:endParaRPr lang="en-US" dirty="0"/>
                    </a:p>
                  </a:txBody>
                  <a:tcPr/>
                </a:tc>
              </a:tr>
              <a:tr h="389890">
                <a:tc>
                  <a:txBody>
                    <a:bodyPr/>
                    <a:lstStyle/>
                    <a:p>
                      <a:r>
                        <a:rPr lang="en-US" dirty="0" smtClean="0"/>
                        <a:t>b_gender</a:t>
                      </a:r>
                      <a:endParaRPr lang="en-US" dirty="0"/>
                    </a:p>
                  </a:txBody>
                  <a:tcPr/>
                </a:tc>
                <a:tc>
                  <a:txBody>
                    <a:bodyPr/>
                    <a:lstStyle/>
                    <a:p>
                      <a:r>
                        <a:rPr lang="en-US" dirty="0" smtClean="0"/>
                        <a:t>Male</a:t>
                      </a:r>
                      <a:endParaRPr lang="en-US" dirty="0"/>
                    </a:p>
                  </a:txBody>
                  <a:tcPr/>
                </a:tc>
                <a:tc>
                  <a:txBody>
                    <a:bodyPr/>
                    <a:lstStyle/>
                    <a:p>
                      <a:r>
                        <a:rPr lang="en-US" dirty="0" smtClean="0"/>
                        <a:t>0</a:t>
                      </a:r>
                      <a:endParaRPr lang="en-US" dirty="0"/>
                    </a:p>
                  </a:txBody>
                  <a:tcPr/>
                </a:tc>
              </a:tr>
              <a:tr h="389890">
                <a:tc>
                  <a:txBody>
                    <a:bodyPr/>
                    <a:lstStyle/>
                    <a:p>
                      <a:endParaRPr lang="en-US" dirty="0"/>
                    </a:p>
                  </a:txBody>
                  <a:tcPr/>
                </a:tc>
                <a:tc>
                  <a:txBody>
                    <a:bodyPr/>
                    <a:lstStyle/>
                    <a:p>
                      <a:r>
                        <a:rPr lang="en-US" dirty="0" smtClean="0"/>
                        <a:t>Female</a:t>
                      </a:r>
                      <a:endParaRPr lang="en-US" dirty="0"/>
                    </a:p>
                  </a:txBody>
                  <a:tcPr/>
                </a:tc>
                <a:tc>
                  <a:txBody>
                    <a:bodyPr/>
                    <a:lstStyle/>
                    <a:p>
                      <a:r>
                        <a:rPr lang="en-US" dirty="0" smtClean="0"/>
                        <a:t>1</a:t>
                      </a:r>
                      <a:endParaRPr lang="en-US" dirty="0"/>
                    </a:p>
                  </a:txBody>
                  <a:tcPr/>
                </a:tc>
              </a:tr>
              <a:tr h="389890">
                <a:tc>
                  <a:txBody>
                    <a:bodyPr/>
                    <a:lstStyle/>
                    <a:p>
                      <a:endParaRPr lang="en-US" dirty="0"/>
                    </a:p>
                  </a:txBody>
                  <a:tcPr/>
                </a:tc>
                <a:tc>
                  <a:txBody>
                    <a:bodyPr/>
                    <a:lstStyle/>
                    <a:p>
                      <a:endParaRPr lang="en-US" dirty="0"/>
                    </a:p>
                  </a:txBody>
                  <a:tcPr/>
                </a:tc>
                <a:tc>
                  <a:txBody>
                    <a:bodyPr/>
                    <a:lstStyle/>
                    <a:p>
                      <a:endParaRPr lang="en-US" dirty="0"/>
                    </a:p>
                  </a:txBody>
                  <a:tcPr/>
                </a:tc>
              </a:tr>
              <a:tr h="389890">
                <a:tc>
                  <a:txBody>
                    <a:bodyPr/>
                    <a:lstStyle/>
                    <a:p>
                      <a:r>
                        <a:rPr lang="en-US" dirty="0" smtClean="0"/>
                        <a:t>b_relationship</a:t>
                      </a:r>
                      <a:endParaRPr lang="en-US" dirty="0"/>
                    </a:p>
                  </a:txBody>
                  <a:tcPr/>
                </a:tc>
                <a:tc>
                  <a:txBody>
                    <a:bodyPr/>
                    <a:lstStyle/>
                    <a:p>
                      <a:r>
                        <a:rPr lang="en-US" dirty="0" smtClean="0"/>
                        <a:t>Committed</a:t>
                      </a:r>
                      <a:endParaRPr lang="en-US" dirty="0"/>
                    </a:p>
                  </a:txBody>
                  <a:tcPr/>
                </a:tc>
                <a:tc>
                  <a:txBody>
                    <a:bodyPr/>
                    <a:lstStyle/>
                    <a:p>
                      <a:r>
                        <a:rPr lang="en-US" dirty="0" smtClean="0"/>
                        <a:t>0</a:t>
                      </a:r>
                      <a:endParaRPr lang="en-US" dirty="0"/>
                    </a:p>
                  </a:txBody>
                  <a:tcPr/>
                </a:tc>
              </a:tr>
              <a:tr h="389890">
                <a:tc>
                  <a:txBody>
                    <a:bodyPr/>
                    <a:lstStyle/>
                    <a:p>
                      <a:endParaRPr lang="en-US" dirty="0"/>
                    </a:p>
                  </a:txBody>
                  <a:tcPr/>
                </a:tc>
                <a:tc>
                  <a:txBody>
                    <a:bodyPr/>
                    <a:lstStyle/>
                    <a:p>
                      <a:r>
                        <a:rPr lang="en-US" dirty="0" smtClean="0"/>
                        <a:t>Never Married</a:t>
                      </a:r>
                      <a:endParaRPr lang="en-US" dirty="0"/>
                    </a:p>
                  </a:txBody>
                  <a:tcPr/>
                </a:tc>
                <a:tc>
                  <a:txBody>
                    <a:bodyPr/>
                    <a:lstStyle/>
                    <a:p>
                      <a:r>
                        <a:rPr lang="en-US" dirty="0" smtClean="0"/>
                        <a:t>1</a:t>
                      </a:r>
                      <a:endParaRPr lang="en-US" dirty="0"/>
                    </a:p>
                  </a:txBody>
                  <a:tcPr/>
                </a:tc>
              </a:tr>
              <a:tr h="389890">
                <a:tc>
                  <a:txBody>
                    <a:bodyPr/>
                    <a:lstStyle/>
                    <a:p>
                      <a:endParaRPr lang="en-US" dirty="0"/>
                    </a:p>
                  </a:txBody>
                  <a:tcPr/>
                </a:tc>
                <a:tc>
                  <a:txBody>
                    <a:bodyPr/>
                    <a:lstStyle/>
                    <a:p>
                      <a:r>
                        <a:rPr lang="en-US" dirty="0" smtClean="0"/>
                        <a:t>Married</a:t>
                      </a:r>
                      <a:endParaRPr lang="en-US" dirty="0"/>
                    </a:p>
                  </a:txBody>
                  <a:tcPr/>
                </a:tc>
                <a:tc>
                  <a:txBody>
                    <a:bodyPr/>
                    <a:lstStyle/>
                    <a:p>
                      <a:r>
                        <a:rPr lang="en-US" dirty="0" smtClean="0"/>
                        <a:t>2</a:t>
                      </a:r>
                      <a:endParaRPr lang="en-US" dirty="0"/>
                    </a:p>
                  </a:txBody>
                  <a:tcPr/>
                </a:tc>
              </a:tr>
              <a:tr h="389890">
                <a:tc>
                  <a:txBody>
                    <a:bodyPr/>
                    <a:lstStyle/>
                    <a:p>
                      <a:endParaRPr lang="en-US" dirty="0"/>
                    </a:p>
                  </a:txBody>
                  <a:tcPr/>
                </a:tc>
                <a:tc>
                  <a:txBody>
                    <a:bodyPr/>
                    <a:lstStyle/>
                    <a:p>
                      <a:r>
                        <a:rPr lang="en-US" dirty="0" smtClean="0"/>
                        <a:t>Widowed</a:t>
                      </a:r>
                      <a:endParaRPr lang="en-US" dirty="0"/>
                    </a:p>
                  </a:txBody>
                  <a:tcPr/>
                </a:tc>
                <a:tc>
                  <a:txBody>
                    <a:bodyPr/>
                    <a:lstStyle/>
                    <a:p>
                      <a:r>
                        <a:rPr lang="en-US" dirty="0" smtClean="0"/>
                        <a:t>3</a:t>
                      </a:r>
                      <a:endParaRPr lang="en-US" dirty="0"/>
                    </a:p>
                  </a:txBody>
                  <a:tcPr/>
                </a:tc>
              </a:tr>
              <a:tr h="389890">
                <a:tc>
                  <a:txBody>
                    <a:bodyPr/>
                    <a:lstStyle/>
                    <a:p>
                      <a:endParaRPr lang="en-US" dirty="0"/>
                    </a:p>
                  </a:txBody>
                  <a:tcPr/>
                </a:tc>
                <a:tc>
                  <a:txBody>
                    <a:bodyPr/>
                    <a:lstStyle/>
                    <a:p>
                      <a:r>
                        <a:rPr lang="en-US" dirty="0" smtClean="0"/>
                        <a:t>Divorced</a:t>
                      </a:r>
                      <a:endParaRPr lang="en-US" dirty="0"/>
                    </a:p>
                  </a:txBody>
                  <a:tcPr/>
                </a:tc>
                <a:tc>
                  <a:txBody>
                    <a:bodyPr/>
                    <a:lstStyle/>
                    <a:p>
                      <a:r>
                        <a:rPr lang="en-US" dirty="0" smtClean="0"/>
                        <a:t>4</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1"/>
            <a:ext cx="8229600" cy="3733800"/>
          </a:xfrm>
        </p:spPr>
        <p:txBody>
          <a:bodyPr>
            <a:noAutofit/>
          </a:bodyPr>
          <a:lstStyle/>
          <a:p>
            <a:pPr>
              <a:lnSpc>
                <a:spcPct val="120000"/>
              </a:lnSpc>
              <a:spcBef>
                <a:spcPts val="1200"/>
              </a:spcBef>
            </a:pPr>
            <a:r>
              <a:rPr lang="en-US" sz="2200" b="1" dirty="0" smtClean="0"/>
              <a:t>Structures and Unions</a:t>
            </a:r>
            <a:endParaRPr lang="en-US" sz="2200" dirty="0" smtClean="0"/>
          </a:p>
          <a:p>
            <a:pPr lvl="0">
              <a:lnSpc>
                <a:spcPct val="120000"/>
              </a:lnSpc>
              <a:spcBef>
                <a:spcPts val="1200"/>
              </a:spcBef>
            </a:pPr>
            <a:r>
              <a:rPr lang="en-US" sz="2000" dirty="0" smtClean="0"/>
              <a:t>What is a structure?</a:t>
            </a:r>
          </a:p>
          <a:p>
            <a:pPr lvl="0">
              <a:lnSpc>
                <a:spcPct val="120000"/>
              </a:lnSpc>
              <a:spcBef>
                <a:spcPts val="1200"/>
              </a:spcBef>
            </a:pPr>
            <a:r>
              <a:rPr lang="en-US" sz="2000" dirty="0" smtClean="0"/>
              <a:t>Structures in C Language</a:t>
            </a:r>
          </a:p>
          <a:p>
            <a:pPr lvl="0">
              <a:lnSpc>
                <a:spcPct val="120000"/>
              </a:lnSpc>
              <a:spcBef>
                <a:spcPts val="1200"/>
              </a:spcBef>
            </a:pPr>
            <a:r>
              <a:rPr lang="en-US" sz="2000" dirty="0" smtClean="0"/>
              <a:t>Assigning values to Structure Variables</a:t>
            </a:r>
          </a:p>
          <a:p>
            <a:pPr lvl="0">
              <a:lnSpc>
                <a:spcPct val="120000"/>
              </a:lnSpc>
              <a:spcBef>
                <a:spcPts val="1200"/>
              </a:spcBef>
            </a:pPr>
            <a:r>
              <a:rPr lang="en-US" sz="2000" dirty="0" smtClean="0"/>
              <a:t> Nested Structures</a:t>
            </a:r>
          </a:p>
          <a:p>
            <a:pPr lvl="0">
              <a:lnSpc>
                <a:spcPct val="120000"/>
              </a:lnSpc>
              <a:spcBef>
                <a:spcPts val="1200"/>
              </a:spcBef>
            </a:pPr>
            <a:r>
              <a:rPr lang="en-US" sz="2000" dirty="0" smtClean="0"/>
              <a:t>Array of Structures</a:t>
            </a:r>
          </a:p>
          <a:p>
            <a:pPr lvl="0">
              <a:lnSpc>
                <a:spcPct val="120000"/>
              </a:lnSpc>
              <a:spcBef>
                <a:spcPts val="1200"/>
              </a:spcBef>
            </a:pPr>
            <a:r>
              <a:rPr lang="en-US" sz="2000" dirty="0" smtClean="0"/>
              <a:t>Structure and Functions</a:t>
            </a:r>
          </a:p>
          <a:p>
            <a:pPr lvl="0">
              <a:lnSpc>
                <a:spcPct val="120000"/>
              </a:lnSpc>
              <a:spcBef>
                <a:spcPts val="1200"/>
              </a:spcBef>
            </a:pPr>
            <a:r>
              <a:rPr lang="en-US" sz="2000" dirty="0" smtClean="0"/>
              <a:t>Unions</a:t>
            </a:r>
          </a:p>
          <a:p>
            <a:pPr lvl="0">
              <a:lnSpc>
                <a:spcPct val="120000"/>
              </a:lnSpc>
              <a:spcBef>
                <a:spcPts val="1200"/>
              </a:spcBef>
            </a:pPr>
            <a:r>
              <a:rPr lang="en-US" sz="2000" dirty="0" smtClean="0"/>
              <a:t>Bit Fields</a:t>
            </a:r>
          </a:p>
          <a:p>
            <a:pPr>
              <a:lnSpc>
                <a:spcPct val="120000"/>
              </a:lnSpc>
              <a:spcBef>
                <a:spcPts val="1200"/>
              </a:spcBef>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Structure?</a:t>
            </a:r>
            <a:endParaRPr lang="en-US" dirty="0"/>
          </a:p>
        </p:txBody>
      </p:sp>
      <p:sp>
        <p:nvSpPr>
          <p:cNvPr id="3" name="Content Placeholder 2"/>
          <p:cNvSpPr>
            <a:spLocks noGrp="1"/>
          </p:cNvSpPr>
          <p:nvPr>
            <p:ph sz="quarter" idx="1"/>
          </p:nvPr>
        </p:nvSpPr>
        <p:spPr>
          <a:xfrm>
            <a:off x="457200" y="1600201"/>
            <a:ext cx="8229600" cy="3124200"/>
          </a:xfrm>
        </p:spPr>
        <p:txBody>
          <a:bodyPr/>
          <a:lstStyle/>
          <a:p>
            <a:r>
              <a:rPr lang="en-US" sz="2200" dirty="0" smtClean="0"/>
              <a:t>A structure is defined as a collection of related entities that may be of different data types accessed using a common name.</a:t>
            </a:r>
          </a:p>
          <a:p>
            <a:endParaRPr lang="en-US" sz="2200" dirty="0" smtClean="0"/>
          </a:p>
          <a:p>
            <a:r>
              <a:rPr lang="en-US" sz="2200" dirty="0" smtClean="0"/>
              <a:t>An entity defined in a structure is known as a field. A field is a smallest meaningful element that has a name, a storage requirement, an address and resembles a normal identifier.</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structure</a:t>
            </a:r>
            <a:endParaRPr lang="en-US" dirty="0"/>
          </a:p>
        </p:txBody>
      </p:sp>
      <p:sp>
        <p:nvSpPr>
          <p:cNvPr id="3" name="Content Placeholder 2"/>
          <p:cNvSpPr>
            <a:spLocks noGrp="1"/>
          </p:cNvSpPr>
          <p:nvPr>
            <p:ph sz="quarter" idx="1"/>
          </p:nvPr>
        </p:nvSpPr>
        <p:spPr/>
        <p:txBody>
          <a:bodyPr>
            <a:normAutofit/>
          </a:bodyPr>
          <a:lstStyle/>
          <a:p>
            <a:pPr>
              <a:buNone/>
            </a:pPr>
            <a:r>
              <a:rPr lang="en-US" sz="2200" dirty="0" err="1" smtClean="0"/>
              <a:t>struct</a:t>
            </a:r>
            <a:r>
              <a:rPr lang="en-US" sz="2200" dirty="0" smtClean="0"/>
              <a:t> Employee</a:t>
            </a:r>
          </a:p>
          <a:p>
            <a:pPr>
              <a:buNone/>
            </a:pPr>
            <a:r>
              <a:rPr lang="en-US" sz="2200" dirty="0" smtClean="0"/>
              <a:t>{</a:t>
            </a:r>
          </a:p>
          <a:p>
            <a:pPr>
              <a:buNone/>
            </a:pPr>
            <a:r>
              <a:rPr lang="en-US" sz="2200" dirty="0" smtClean="0"/>
              <a:t>	int empno;</a:t>
            </a:r>
          </a:p>
          <a:p>
            <a:pPr>
              <a:buNone/>
            </a:pPr>
            <a:r>
              <a:rPr lang="en-US" sz="2200" dirty="0" smtClean="0"/>
              <a:t>	char empname[];</a:t>
            </a:r>
          </a:p>
          <a:p>
            <a:pPr>
              <a:buNone/>
            </a:pPr>
            <a:r>
              <a:rPr lang="en-US" sz="2200" dirty="0" smtClean="0"/>
              <a:t>	float salary;</a:t>
            </a:r>
          </a:p>
          <a:p>
            <a:pPr>
              <a:buNone/>
            </a:pPr>
            <a:r>
              <a:rPr lang="en-US" sz="2200" dirty="0" smtClean="0"/>
              <a:t>	:</a:t>
            </a:r>
          </a:p>
          <a:p>
            <a:pPr>
              <a:buNone/>
            </a:pPr>
            <a:r>
              <a:rPr lang="en-US" sz="2200" dirty="0" smtClean="0"/>
              <a:t>	:</a:t>
            </a:r>
          </a:p>
          <a:p>
            <a:pPr>
              <a:buNone/>
            </a:pPr>
            <a:r>
              <a:rPr lang="en-US" sz="2200" dirty="0" smtClean="0"/>
              <a:t>};</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structure variables</a:t>
            </a:r>
            <a:endParaRPr lang="en-US" dirty="0"/>
          </a:p>
        </p:txBody>
      </p:sp>
      <p:sp>
        <p:nvSpPr>
          <p:cNvPr id="3" name="Content Placeholder 2"/>
          <p:cNvSpPr>
            <a:spLocks noGrp="1"/>
          </p:cNvSpPr>
          <p:nvPr>
            <p:ph sz="quarter" idx="1"/>
          </p:nvPr>
        </p:nvSpPr>
        <p:spPr>
          <a:xfrm>
            <a:off x="457200" y="1600201"/>
            <a:ext cx="8229600" cy="3505200"/>
          </a:xfrm>
        </p:spPr>
        <p:txBody>
          <a:bodyPr>
            <a:normAutofit/>
          </a:bodyPr>
          <a:lstStyle/>
          <a:p>
            <a:pPr marL="0">
              <a:buNone/>
            </a:pPr>
            <a:r>
              <a:rPr lang="en-US" sz="2200" dirty="0" err="1" smtClean="0"/>
              <a:t>struct</a:t>
            </a:r>
            <a:r>
              <a:rPr lang="en-US" sz="2200" dirty="0" smtClean="0"/>
              <a:t> Employee  e1,e2,e3;</a:t>
            </a:r>
          </a:p>
          <a:p>
            <a:pPr marL="0">
              <a:buNone/>
            </a:pPr>
            <a:endParaRPr lang="en-US" sz="2200" dirty="0" smtClean="0"/>
          </a:p>
          <a:p>
            <a:pPr marL="0">
              <a:buNone/>
            </a:pPr>
            <a:r>
              <a:rPr lang="en-US" sz="2200" dirty="0" smtClean="0"/>
              <a:t>Once a structure template is defined, it can be used as a data type. The name of the structure acts as a user-defined data type.</a:t>
            </a:r>
          </a:p>
          <a:p>
            <a:pPr marL="0">
              <a:buNone/>
            </a:pPr>
            <a:endParaRPr lang="en-US" sz="2200" dirty="0" smtClean="0"/>
          </a:p>
          <a:p>
            <a:pPr marL="0">
              <a:buNone/>
            </a:pPr>
            <a:r>
              <a:rPr lang="en-US" sz="2200" dirty="0" smtClean="0"/>
              <a:t>In the above examples we had defined three structure variables called e1,e2,e3 which are of type Employee structure.</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Structure Variables</a:t>
            </a:r>
            <a:endParaRPr lang="en-US" dirty="0"/>
          </a:p>
        </p:txBody>
      </p:sp>
      <p:sp>
        <p:nvSpPr>
          <p:cNvPr id="3" name="Content Placeholder 2"/>
          <p:cNvSpPr>
            <a:spLocks noGrp="1"/>
          </p:cNvSpPr>
          <p:nvPr>
            <p:ph sz="quarter" idx="1"/>
          </p:nvPr>
        </p:nvSpPr>
        <p:spPr/>
        <p:txBody>
          <a:bodyPr/>
          <a:lstStyle/>
          <a:p>
            <a:r>
              <a:rPr lang="en-US" sz="2200" dirty="0" smtClean="0"/>
              <a:t>The size of the memory allocated to a structure is equal to the sum of the sizes of all the data members it holds.</a:t>
            </a:r>
          </a:p>
          <a:p>
            <a:r>
              <a:rPr lang="en-US" sz="2200" dirty="0" smtClean="0"/>
              <a:t>You can get the size of the structure as follows :-</a:t>
            </a:r>
          </a:p>
          <a:p>
            <a:pPr>
              <a:buNone/>
            </a:pPr>
            <a:r>
              <a:rPr lang="en-US" sz="2200" dirty="0" smtClean="0"/>
              <a:t>		int size=</a:t>
            </a:r>
            <a:r>
              <a:rPr lang="en-US" sz="2200" dirty="0" err="1" smtClean="0"/>
              <a:t>sizeof</a:t>
            </a:r>
            <a:r>
              <a:rPr lang="en-US" sz="2200" dirty="0" smtClean="0"/>
              <a:t>(</a:t>
            </a:r>
            <a:r>
              <a:rPr lang="en-US" sz="2200" dirty="0" err="1" smtClean="0"/>
              <a:t>struct</a:t>
            </a:r>
            <a:r>
              <a:rPr lang="en-US" sz="2200" dirty="0" smtClean="0"/>
              <a:t> Employee);</a:t>
            </a:r>
          </a:p>
          <a:p>
            <a:pPr>
              <a:buNone/>
            </a:pPr>
            <a:r>
              <a:rPr lang="en-US" sz="2200" dirty="0" smtClean="0"/>
              <a:t>		</a:t>
            </a:r>
            <a:r>
              <a:rPr lang="en-US" sz="2200" dirty="0" err="1" smtClean="0"/>
              <a:t>printf</a:t>
            </a:r>
            <a:r>
              <a:rPr lang="en-US" sz="2200" dirty="0" smtClean="0"/>
              <a:t>(“Size = %</a:t>
            </a:r>
            <a:r>
              <a:rPr lang="en-US" sz="2200" dirty="0" err="1" smtClean="0"/>
              <a:t>d”,size</a:t>
            </a:r>
            <a:r>
              <a:rPr lang="en-US" sz="2200" dirty="0" smtClean="0"/>
              <a:t>);</a:t>
            </a:r>
          </a:p>
          <a:p>
            <a:pPr>
              <a:buNone/>
            </a:pPr>
            <a:r>
              <a:rPr lang="en-US" sz="2200" dirty="0" smtClean="0"/>
              <a:t>(</a:t>
            </a:r>
            <a:r>
              <a:rPr lang="en-US" sz="2200" dirty="0" err="1" smtClean="0"/>
              <a:t>Eg</a:t>
            </a:r>
            <a:r>
              <a:rPr lang="en-US" sz="2200" dirty="0" smtClean="0"/>
              <a:t>. Program 1 on page no 217.)</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values to structure members</a:t>
            </a:r>
            <a:endParaRPr lang="en-US" dirty="0"/>
          </a:p>
        </p:txBody>
      </p:sp>
      <p:sp>
        <p:nvSpPr>
          <p:cNvPr id="3" name="Content Placeholder 2"/>
          <p:cNvSpPr>
            <a:spLocks noGrp="1"/>
          </p:cNvSpPr>
          <p:nvPr>
            <p:ph sz="quarter" idx="1"/>
          </p:nvPr>
        </p:nvSpPr>
        <p:spPr/>
        <p:txBody>
          <a:bodyPr>
            <a:normAutofit/>
          </a:bodyPr>
          <a:lstStyle/>
          <a:p>
            <a:r>
              <a:rPr lang="en-US" sz="2200" dirty="0" smtClean="0"/>
              <a:t>As mentioned earlier, the </a:t>
            </a:r>
            <a:r>
              <a:rPr lang="en-US" sz="2200" dirty="0" err="1" smtClean="0"/>
              <a:t>sturcture</a:t>
            </a:r>
            <a:r>
              <a:rPr lang="en-US" sz="2200" dirty="0" smtClean="0"/>
              <a:t> members are associated with the structure variables. Each data member of a structure can then be used as an independent variable. To access the data members, we need to create a link between a member and a variable of the structure. This link is established using the member operator “.” (dot) </a:t>
            </a:r>
          </a:p>
          <a:p>
            <a:pPr algn="ctr">
              <a:buNone/>
            </a:pPr>
            <a:r>
              <a:rPr lang="en-US" sz="2200" dirty="0" smtClean="0"/>
              <a:t>(</a:t>
            </a:r>
            <a:r>
              <a:rPr lang="en-US" sz="2200" dirty="0" err="1" smtClean="0"/>
              <a:t>Eg</a:t>
            </a:r>
            <a:r>
              <a:rPr lang="en-US" sz="2200" dirty="0" smtClean="0"/>
              <a:t>. Program 2 on page no 218.)</a:t>
            </a:r>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structure variables</a:t>
            </a:r>
            <a:endParaRPr lang="en-US" dirty="0"/>
          </a:p>
        </p:txBody>
      </p:sp>
      <p:sp>
        <p:nvSpPr>
          <p:cNvPr id="3" name="Content Placeholder 2"/>
          <p:cNvSpPr>
            <a:spLocks noGrp="1"/>
          </p:cNvSpPr>
          <p:nvPr>
            <p:ph sz="quarter" idx="1"/>
          </p:nvPr>
        </p:nvSpPr>
        <p:spPr>
          <a:xfrm>
            <a:off x="457200" y="1219200"/>
            <a:ext cx="8229600" cy="4525963"/>
          </a:xfrm>
        </p:spPr>
        <p:txBody>
          <a:bodyPr>
            <a:noAutofit/>
          </a:bodyPr>
          <a:lstStyle/>
          <a:p>
            <a:pPr lvl="2">
              <a:buNone/>
            </a:pPr>
            <a:r>
              <a:rPr lang="en-US" sz="2000" dirty="0" err="1" smtClean="0"/>
              <a:t>struct</a:t>
            </a:r>
            <a:r>
              <a:rPr lang="en-US" sz="2000" dirty="0" smtClean="0"/>
              <a:t> contact</a:t>
            </a:r>
          </a:p>
          <a:p>
            <a:pPr lvl="2">
              <a:buNone/>
            </a:pPr>
            <a:r>
              <a:rPr lang="en-US" sz="2000" dirty="0" smtClean="0"/>
              <a:t>{</a:t>
            </a:r>
          </a:p>
          <a:p>
            <a:pPr lvl="2">
              <a:buNone/>
            </a:pPr>
            <a:r>
              <a:rPr lang="en-US" sz="2000" dirty="0" smtClean="0"/>
              <a:t>char </a:t>
            </a:r>
            <a:r>
              <a:rPr lang="en-US" sz="2000" dirty="0" err="1" smtClean="0"/>
              <a:t>c_name</a:t>
            </a:r>
            <a:r>
              <a:rPr lang="en-US" sz="2000" dirty="0" smtClean="0"/>
              <a:t>[25];</a:t>
            </a:r>
          </a:p>
          <a:p>
            <a:pPr lvl="2">
              <a:buNone/>
            </a:pPr>
            <a:r>
              <a:rPr lang="en-US" sz="2000" dirty="0" smtClean="0"/>
              <a:t>char </a:t>
            </a:r>
            <a:r>
              <a:rPr lang="en-US" sz="2000" dirty="0" err="1" smtClean="0"/>
              <a:t>c_email</a:t>
            </a:r>
            <a:r>
              <a:rPr lang="en-US" sz="2000" dirty="0" smtClean="0"/>
              <a:t>[30];</a:t>
            </a:r>
          </a:p>
          <a:p>
            <a:pPr lvl="2">
              <a:buNone/>
            </a:pPr>
            <a:r>
              <a:rPr lang="en-US" sz="2000" dirty="0" smtClean="0"/>
              <a:t>unsigned long int </a:t>
            </a:r>
            <a:r>
              <a:rPr lang="en-US" sz="2000" dirty="0" err="1" smtClean="0"/>
              <a:t>li_phoneno</a:t>
            </a:r>
            <a:r>
              <a:rPr lang="en-US" sz="2000" dirty="0" smtClean="0"/>
              <a:t>;</a:t>
            </a:r>
          </a:p>
          <a:p>
            <a:pPr lvl="2">
              <a:buNone/>
            </a:pPr>
            <a:r>
              <a:rPr lang="en-US" sz="2000" dirty="0" smtClean="0"/>
              <a:t>};</a:t>
            </a:r>
          </a:p>
          <a:p>
            <a:pPr lvl="2">
              <a:buNone/>
            </a:pPr>
            <a:r>
              <a:rPr lang="en-US" sz="2000" dirty="0" smtClean="0"/>
              <a:t>//create an alias name</a:t>
            </a:r>
          </a:p>
          <a:p>
            <a:pPr lvl="2">
              <a:buNone/>
            </a:pPr>
            <a:r>
              <a:rPr lang="en-US" sz="2000" dirty="0" err="1" smtClean="0"/>
              <a:t>typedef</a:t>
            </a:r>
            <a:r>
              <a:rPr lang="en-US" sz="2000" dirty="0" smtClean="0"/>
              <a:t> </a:t>
            </a:r>
            <a:r>
              <a:rPr lang="en-US" sz="2000" dirty="0" err="1" smtClean="0"/>
              <a:t>struct</a:t>
            </a:r>
            <a:r>
              <a:rPr lang="en-US" sz="2000" dirty="0" smtClean="0"/>
              <a:t> contact </a:t>
            </a:r>
            <a:r>
              <a:rPr lang="en-US" sz="2000" dirty="0" err="1" smtClean="0"/>
              <a:t>Contact</a:t>
            </a:r>
            <a:r>
              <a:rPr lang="en-US" sz="2000" dirty="0" smtClean="0"/>
              <a:t>;</a:t>
            </a:r>
          </a:p>
          <a:p>
            <a:pPr lvl="2">
              <a:buNone/>
            </a:pPr>
            <a:endParaRPr lang="en-US" sz="2000" dirty="0" smtClean="0"/>
          </a:p>
          <a:p>
            <a:pPr lvl="2">
              <a:buNone/>
            </a:pPr>
            <a:r>
              <a:rPr lang="en-US" sz="2000" dirty="0" smtClean="0"/>
              <a:t>//initialize the variables</a:t>
            </a:r>
          </a:p>
          <a:p>
            <a:pPr lvl="2">
              <a:buNone/>
            </a:pPr>
            <a:r>
              <a:rPr lang="en-US" sz="2000" dirty="0" smtClean="0"/>
              <a:t>Contact contact1={“</a:t>
            </a:r>
            <a:r>
              <a:rPr lang="en-US" sz="2000" dirty="0" err="1" smtClean="0"/>
              <a:t>Harshit</a:t>
            </a:r>
            <a:r>
              <a:rPr lang="en-US" sz="2000" dirty="0" smtClean="0"/>
              <a:t> Jain”,”harshit@yahoo.com”,33223344);</a:t>
            </a:r>
          </a:p>
          <a:p>
            <a:pPr lvl="2">
              <a:buNone/>
            </a:pPr>
            <a:endParaRPr lang="en-US" sz="2000" dirty="0" smtClean="0"/>
          </a:p>
          <a:p>
            <a:pPr lvl="2">
              <a:buNone/>
            </a:pPr>
            <a:r>
              <a:rPr lang="en-US" sz="2000" dirty="0" smtClean="0"/>
              <a:t>//print the </a:t>
            </a:r>
            <a:r>
              <a:rPr lang="en-US" sz="2000" dirty="0" err="1" smtClean="0"/>
              <a:t>vriables</a:t>
            </a:r>
            <a:endParaRPr lang="en-US" sz="2000" dirty="0" smtClean="0"/>
          </a:p>
          <a:p>
            <a:pPr lvl="2">
              <a:buNone/>
            </a:pPr>
            <a:r>
              <a:rPr lang="en-US" sz="2000" dirty="0" err="1" smtClean="0"/>
              <a:t>Printf</a:t>
            </a:r>
            <a:r>
              <a:rPr lang="en-US" sz="2000" dirty="0" smtClean="0"/>
              <a:t>(“Name : %s”,contact1.c_name);</a:t>
            </a:r>
          </a:p>
          <a:p>
            <a:pPr lvl="2">
              <a:buNone/>
            </a:pPr>
            <a:endParaRPr lang="en-US" sz="2000" dirty="0" smtClean="0"/>
          </a:p>
          <a:p>
            <a:pPr lvl="2">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Structure</a:t>
            </a:r>
            <a:endParaRPr lang="en-US" dirty="0"/>
          </a:p>
        </p:txBody>
      </p:sp>
      <p:sp>
        <p:nvSpPr>
          <p:cNvPr id="3" name="Content Placeholder 2"/>
          <p:cNvSpPr>
            <a:spLocks noGrp="1"/>
          </p:cNvSpPr>
          <p:nvPr>
            <p:ph sz="quarter" idx="1"/>
          </p:nvPr>
        </p:nvSpPr>
        <p:spPr/>
        <p:txBody>
          <a:bodyPr/>
          <a:lstStyle/>
          <a:p>
            <a:r>
              <a:rPr lang="en-US" sz="2200" dirty="0" smtClean="0"/>
              <a:t>We have already seen that a structure can hold data members of different primitive data types such as integer, character , float and double</a:t>
            </a:r>
          </a:p>
          <a:p>
            <a:endParaRPr lang="en-US" sz="2200" dirty="0" smtClean="0"/>
          </a:p>
          <a:p>
            <a:r>
              <a:rPr lang="en-US" sz="2200" dirty="0" smtClean="0"/>
              <a:t>A structure in which other structure is a data member is called a nested structure.</a:t>
            </a:r>
          </a:p>
          <a:p>
            <a:endParaRPr lang="en-US" sz="2200"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201</TotalTime>
  <Words>736</Words>
  <Application>Microsoft Office PowerPoint</Application>
  <PresentationFormat>On-screen Show (4:3)</PresentationFormat>
  <Paragraphs>128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Talentedge slide</vt:lpstr>
      <vt:lpstr>Median</vt:lpstr>
      <vt:lpstr>Slide 1</vt:lpstr>
      <vt:lpstr>Slide 2</vt:lpstr>
      <vt:lpstr>What is a Structure?</vt:lpstr>
      <vt:lpstr>Define a structure</vt:lpstr>
      <vt:lpstr>Creating  structure variables</vt:lpstr>
      <vt:lpstr>Size of Structure Variables</vt:lpstr>
      <vt:lpstr>Assigning values to structure members</vt:lpstr>
      <vt:lpstr>Initializing structure variables</vt:lpstr>
      <vt:lpstr>Nested Structure</vt:lpstr>
      <vt:lpstr>Nested Structure (cont…)</vt:lpstr>
      <vt:lpstr>Array of Structures</vt:lpstr>
      <vt:lpstr>Array of Structure</vt:lpstr>
      <vt:lpstr>Structure and Function</vt:lpstr>
      <vt:lpstr>Union</vt:lpstr>
      <vt:lpstr>Declaring an Union</vt:lpstr>
      <vt:lpstr>Bit Fields</vt:lpstr>
      <vt:lpstr>Possible Bit Field Values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mahavir</cp:lastModifiedBy>
  <cp:revision>78</cp:revision>
  <dcterms:created xsi:type="dcterms:W3CDTF">2012-11-21T09:45:19Z</dcterms:created>
  <dcterms:modified xsi:type="dcterms:W3CDTF">2014-03-23T17:01:58Z</dcterms:modified>
</cp:coreProperties>
</file>