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9AF26-E07B-420A-88BC-49CC54F118C8}" type="datetimeFigureOut">
              <a:rPr lang="en-IN" smtClean="0"/>
              <a:t>28-08-2022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B0448-24FB-4FE1-881A-FE923C11A236}" type="slidenum">
              <a:rPr lang="en-IN" smtClean="0"/>
              <a:t>‹#›</a:t>
            </a:fld>
            <a:endParaRPr lang="en-IN"/>
          </a:p>
        </p:txBody>
      </p:sp>
    </p:spTree>
    <p:extLst>
      <p:ext uri="{BB962C8B-B14F-4D97-AF65-F5344CB8AC3E}">
        <p14:creationId xmlns:p14="http://schemas.microsoft.com/office/powerpoint/2010/main" val="151043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F1293B6-4F76-4561-BFB4-6F84CD5B90EF}" type="datetimeFigureOut">
              <a:rPr lang="en-IN" smtClean="0"/>
              <a:t>28-08-2022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115058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1293B6-4F76-4561-BFB4-6F84CD5B90EF}"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181175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1293B6-4F76-4561-BFB4-6F84CD5B90EF}"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2301980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1293B6-4F76-4561-BFB4-6F84CD5B90EF}"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70669-0ACB-40CC-B759-C5794038C4DF}"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7293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1293B6-4F76-4561-BFB4-6F84CD5B90EF}"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1450634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1293B6-4F76-4561-BFB4-6F84CD5B90EF}"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2658902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1293B6-4F76-4561-BFB4-6F84CD5B90EF}"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1733259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293B6-4F76-4561-BFB4-6F84CD5B90EF}"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1135812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293B6-4F76-4561-BFB4-6F84CD5B90EF}"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29818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1293B6-4F76-4561-BFB4-6F84CD5B90EF}"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2995125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1293B6-4F76-4561-BFB4-6F84CD5B90EF}"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3989525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1293B6-4F76-4561-BFB4-6F84CD5B90EF}"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139406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1293B6-4F76-4561-BFB4-6F84CD5B90EF}" type="datetimeFigureOut">
              <a:rPr lang="en-IN" smtClean="0"/>
              <a:t>28-08-2022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80081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1293B6-4F76-4561-BFB4-6F84CD5B90EF}"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3869115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293B6-4F76-4561-BFB4-6F84CD5B90EF}" type="datetimeFigureOut">
              <a:rPr lang="en-IN" smtClean="0"/>
              <a:t>28-08-2022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178095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1293B6-4F76-4561-BFB4-6F84CD5B90EF}"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1192149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1293B6-4F76-4561-BFB4-6F84CD5B90EF}"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70669-0ACB-40CC-B759-C5794038C4DF}" type="slidenum">
              <a:rPr lang="en-IN" smtClean="0"/>
              <a:t>‹#›</a:t>
            </a:fld>
            <a:endParaRPr lang="en-IN"/>
          </a:p>
        </p:txBody>
      </p:sp>
    </p:spTree>
    <p:extLst>
      <p:ext uri="{BB962C8B-B14F-4D97-AF65-F5344CB8AC3E}">
        <p14:creationId xmlns:p14="http://schemas.microsoft.com/office/powerpoint/2010/main" val="220832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1293B6-4F76-4561-BFB4-6F84CD5B90EF}" type="datetimeFigureOut">
              <a:rPr lang="en-IN" smtClean="0"/>
              <a:t>28-08-2022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670669-0ACB-40CC-B759-C5794038C4DF}" type="slidenum">
              <a:rPr lang="en-IN" smtClean="0"/>
              <a:t>‹#›</a:t>
            </a:fld>
            <a:endParaRPr lang="en-IN"/>
          </a:p>
        </p:txBody>
      </p:sp>
    </p:spTree>
    <p:extLst>
      <p:ext uri="{BB962C8B-B14F-4D97-AF65-F5344CB8AC3E}">
        <p14:creationId xmlns:p14="http://schemas.microsoft.com/office/powerpoint/2010/main" val="13075683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CD916-AE64-3FE8-0F79-7221D4FC8380}"/>
              </a:ext>
            </a:extLst>
          </p:cNvPr>
          <p:cNvSpPr>
            <a:spLocks noGrp="1"/>
          </p:cNvSpPr>
          <p:nvPr>
            <p:ph type="ctrTitle"/>
          </p:nvPr>
        </p:nvSpPr>
        <p:spPr>
          <a:xfrm>
            <a:off x="1141412" y="249890"/>
            <a:ext cx="9905998" cy="954643"/>
          </a:xfrm>
        </p:spPr>
        <p:txBody>
          <a:bodyPr vert="horz" lIns="91440" tIns="45720" rIns="91440" bIns="45720" rtlCol="0" anchor="ctr">
            <a:normAutofit/>
          </a:bodyPr>
          <a:lstStyle/>
          <a:p>
            <a:pPr algn="ctr"/>
            <a:r>
              <a:rPr lang="en-US" sz="5400" dirty="0"/>
              <a:t>Mind benders</a:t>
            </a:r>
          </a:p>
        </p:txBody>
      </p:sp>
      <p:sp>
        <p:nvSpPr>
          <p:cNvPr id="3" name="Subtitle 2">
            <a:extLst>
              <a:ext uri="{FF2B5EF4-FFF2-40B4-BE49-F238E27FC236}">
                <a16:creationId xmlns:a16="http://schemas.microsoft.com/office/drawing/2014/main" id="{AC13374B-824E-2D05-BC2D-9939A957F94A}"/>
              </a:ext>
            </a:extLst>
          </p:cNvPr>
          <p:cNvSpPr>
            <a:spLocks noGrp="1"/>
          </p:cNvSpPr>
          <p:nvPr>
            <p:ph type="subTitle" idx="1"/>
          </p:nvPr>
        </p:nvSpPr>
        <p:spPr>
          <a:xfrm>
            <a:off x="6411656" y="2266079"/>
            <a:ext cx="4844521" cy="3541714"/>
          </a:xfrm>
        </p:spPr>
        <p:txBody>
          <a:bodyPr vert="horz" lIns="91440" tIns="45720" rIns="91440" bIns="45720" rtlCol="0" anchor="ctr">
            <a:normAutofit/>
          </a:bodyPr>
          <a:lstStyle/>
          <a:p>
            <a:pPr indent="-228600">
              <a:buFont typeface="Arial" panose="020B0604020202020204" pitchFamily="34" charset="0"/>
              <a:buChar char="•"/>
            </a:pPr>
            <a:r>
              <a:rPr lang="en-US" dirty="0">
                <a:solidFill>
                  <a:schemeClr val="tx1"/>
                </a:solidFill>
              </a:rPr>
              <a:t>Parshva Shah – E-Business</a:t>
            </a:r>
          </a:p>
          <a:p>
            <a:pPr indent="-228600">
              <a:buFont typeface="Arial" panose="020B0604020202020204" pitchFamily="34" charset="0"/>
              <a:buChar char="•"/>
            </a:pPr>
            <a:r>
              <a:rPr lang="en-US" dirty="0">
                <a:solidFill>
                  <a:schemeClr val="tx1"/>
                </a:solidFill>
              </a:rPr>
              <a:t>Tanuja </a:t>
            </a:r>
            <a:r>
              <a:rPr lang="en-US" dirty="0" err="1">
                <a:solidFill>
                  <a:schemeClr val="tx1"/>
                </a:solidFill>
              </a:rPr>
              <a:t>daswani</a:t>
            </a:r>
            <a:r>
              <a:rPr lang="en-US" dirty="0">
                <a:solidFill>
                  <a:schemeClr val="tx1"/>
                </a:solidFill>
              </a:rPr>
              <a:t> – Core</a:t>
            </a:r>
          </a:p>
          <a:p>
            <a:pPr indent="-228600">
              <a:buFont typeface="Arial" panose="020B0604020202020204" pitchFamily="34" charset="0"/>
              <a:buChar char="•"/>
            </a:pPr>
            <a:r>
              <a:rPr lang="en-US" dirty="0">
                <a:solidFill>
                  <a:schemeClr val="tx1"/>
                </a:solidFill>
              </a:rPr>
              <a:t>Gaurav </a:t>
            </a:r>
            <a:r>
              <a:rPr lang="en-US" dirty="0" err="1">
                <a:solidFill>
                  <a:schemeClr val="tx1"/>
                </a:solidFill>
              </a:rPr>
              <a:t>mohane</a:t>
            </a:r>
            <a:r>
              <a:rPr lang="en-US" dirty="0">
                <a:solidFill>
                  <a:schemeClr val="tx1"/>
                </a:solidFill>
              </a:rPr>
              <a:t> – E-Business</a:t>
            </a:r>
          </a:p>
          <a:p>
            <a:pPr indent="-228600">
              <a:buFont typeface="Arial" panose="020B0604020202020204" pitchFamily="34" charset="0"/>
              <a:buChar char="•"/>
            </a:pPr>
            <a:r>
              <a:rPr lang="en-US" dirty="0">
                <a:solidFill>
                  <a:schemeClr val="tx1"/>
                </a:solidFill>
              </a:rPr>
              <a:t>Himanshu Trivedi - Core</a:t>
            </a:r>
          </a:p>
          <a:p>
            <a:pPr indent="-228600">
              <a:buFont typeface="Arial" panose="020B0604020202020204" pitchFamily="34" charset="0"/>
              <a:buChar char="•"/>
            </a:pPr>
            <a:r>
              <a:rPr lang="en-US" dirty="0">
                <a:solidFill>
                  <a:schemeClr val="tx1"/>
                </a:solidFill>
              </a:rPr>
              <a:t>Aditya raj - Core</a:t>
            </a:r>
          </a:p>
          <a:p>
            <a:pPr indent="-228600">
              <a:buFont typeface="Arial" panose="020B0604020202020204" pitchFamily="34" charset="0"/>
              <a:buChar char="•"/>
            </a:pPr>
            <a:r>
              <a:rPr lang="en-US" dirty="0">
                <a:solidFill>
                  <a:schemeClr val="tx1"/>
                </a:solidFill>
              </a:rPr>
              <a:t>Rohit Prajapati - RBA</a:t>
            </a:r>
          </a:p>
        </p:txBody>
      </p:sp>
      <p:pic>
        <p:nvPicPr>
          <p:cNvPr id="7" name="Picture 6">
            <a:extLst>
              <a:ext uri="{FF2B5EF4-FFF2-40B4-BE49-F238E27FC236}">
                <a16:creationId xmlns:a16="http://schemas.microsoft.com/office/drawing/2014/main" id="{15D2FB2C-AC02-149F-0BF0-10FB19343805}"/>
              </a:ext>
            </a:extLst>
          </p:cNvPr>
          <p:cNvPicPr>
            <a:picLocks noChangeAspect="1"/>
          </p:cNvPicPr>
          <p:nvPr/>
        </p:nvPicPr>
        <p:blipFill>
          <a:blip r:embed="rId3"/>
          <a:stretch>
            <a:fillRect/>
          </a:stretch>
        </p:blipFill>
        <p:spPr>
          <a:xfrm>
            <a:off x="471843" y="5586903"/>
            <a:ext cx="2720168" cy="892555"/>
          </a:xfrm>
          <a:prstGeom prst="rect">
            <a:avLst/>
          </a:prstGeom>
        </p:spPr>
      </p:pic>
      <p:pic>
        <p:nvPicPr>
          <p:cNvPr id="1026" name="Picture 2" descr="Top 10 Telecom Companies in India - Learning Center - Fundoodata.com">
            <a:extLst>
              <a:ext uri="{FF2B5EF4-FFF2-40B4-BE49-F238E27FC236}">
                <a16:creationId xmlns:a16="http://schemas.microsoft.com/office/drawing/2014/main" id="{62822E5D-BAED-A083-1205-B64CDF2E42A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0" y="1932830"/>
            <a:ext cx="6788144" cy="38183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6EF3BE-AB5F-C359-BF4A-CDFA4F8DB1D8}"/>
              </a:ext>
            </a:extLst>
          </p:cNvPr>
          <p:cNvSpPr txBox="1"/>
          <p:nvPr/>
        </p:nvSpPr>
        <p:spPr>
          <a:xfrm>
            <a:off x="1728888" y="1249082"/>
            <a:ext cx="9375927" cy="707886"/>
          </a:xfrm>
          <a:prstGeom prst="rect">
            <a:avLst/>
          </a:prstGeom>
          <a:noFill/>
        </p:spPr>
        <p:txBody>
          <a:bodyPr wrap="square" rtlCol="0">
            <a:spAutoFit/>
          </a:bodyPr>
          <a:lstStyle/>
          <a:p>
            <a:pPr algn="ctr"/>
            <a:r>
              <a:rPr lang="en-US" sz="2000" b="1" i="0" dirty="0">
                <a:effectLst/>
                <a:latin typeface="Calibri" panose="020F0502020204030204" pitchFamily="34" charset="0"/>
              </a:rPr>
              <a:t>Customer Churn: Predicting whether a customer will change telecommunications provider</a:t>
            </a:r>
            <a:endParaRPr lang="en-IN" sz="2000" b="1" dirty="0"/>
          </a:p>
        </p:txBody>
      </p:sp>
    </p:spTree>
    <p:extLst>
      <p:ext uri="{BB962C8B-B14F-4D97-AF65-F5344CB8AC3E}">
        <p14:creationId xmlns:p14="http://schemas.microsoft.com/office/powerpoint/2010/main" val="429020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8B5F-393C-222D-E8ED-84891AF9099F}"/>
              </a:ext>
            </a:extLst>
          </p:cNvPr>
          <p:cNvSpPr>
            <a:spLocks noGrp="1"/>
          </p:cNvSpPr>
          <p:nvPr>
            <p:ph type="title"/>
          </p:nvPr>
        </p:nvSpPr>
        <p:spPr>
          <a:xfrm>
            <a:off x="1143001" y="157316"/>
            <a:ext cx="9905998" cy="589935"/>
          </a:xfrm>
        </p:spPr>
        <p:txBody>
          <a:bodyPr>
            <a:normAutofit/>
          </a:bodyPr>
          <a:lstStyle/>
          <a:p>
            <a:pPr algn="ctr"/>
            <a:r>
              <a:rPr lang="en-US" dirty="0"/>
              <a:t>Problem statement	</a:t>
            </a:r>
            <a:endParaRPr lang="en-IN" dirty="0"/>
          </a:p>
        </p:txBody>
      </p:sp>
      <p:sp>
        <p:nvSpPr>
          <p:cNvPr id="3" name="Content Placeholder 2">
            <a:extLst>
              <a:ext uri="{FF2B5EF4-FFF2-40B4-BE49-F238E27FC236}">
                <a16:creationId xmlns:a16="http://schemas.microsoft.com/office/drawing/2014/main" id="{7A5B55F9-1D4D-E8CD-B713-6A9A9E0661EC}"/>
              </a:ext>
            </a:extLst>
          </p:cNvPr>
          <p:cNvSpPr>
            <a:spLocks noGrp="1"/>
          </p:cNvSpPr>
          <p:nvPr>
            <p:ph idx="1"/>
          </p:nvPr>
        </p:nvSpPr>
        <p:spPr>
          <a:xfrm>
            <a:off x="1143001" y="1332891"/>
            <a:ext cx="5454444" cy="4459541"/>
          </a:xfrm>
        </p:spPr>
        <p:txBody>
          <a:bodyPr>
            <a:normAutofit fontScale="77500" lnSpcReduction="20000"/>
          </a:bodyPr>
          <a:lstStyle/>
          <a:p>
            <a:r>
              <a:rPr lang="en-US" sz="2000" dirty="0"/>
              <a:t>Customer churning is a problem being faced by the telecom industry due to various reasons. Hence in order to retain the overall market share we have created a machine learning model which can predict the chances of a customer getting churned. Using the results telecom giants can target these set of customers in order to retain them.</a:t>
            </a:r>
          </a:p>
          <a:p>
            <a:r>
              <a:rPr lang="en-US" sz="2000" dirty="0"/>
              <a:t>The task is to predict whether a customer will be churning by analyzing historic data.</a:t>
            </a:r>
          </a:p>
          <a:p>
            <a:r>
              <a:rPr lang="en-US" sz="2000" dirty="0"/>
              <a:t>We took the data from Kaggle which considered of training and testing data but the test data was unlabeled hence we performed a train test split on the training data itself.</a:t>
            </a:r>
          </a:p>
          <a:p>
            <a:r>
              <a:rPr lang="en-US" sz="2000" dirty="0"/>
              <a:t>Data consisted of 4250 rows and 20 columns.</a:t>
            </a:r>
          </a:p>
          <a:p>
            <a:r>
              <a:rPr lang="en-US" sz="2000" dirty="0"/>
              <a:t>Data was clean with no missing values.</a:t>
            </a:r>
          </a:p>
          <a:p>
            <a:r>
              <a:rPr lang="en-US" sz="2000" dirty="0"/>
              <a:t>Our dependent variable is “churn” which is a categorical Boolean variable with yes and no as values.</a:t>
            </a:r>
          </a:p>
          <a:p>
            <a:endParaRPr lang="en-US" sz="2000" dirty="0"/>
          </a:p>
          <a:p>
            <a:endParaRPr lang="en-US" sz="2000" dirty="0"/>
          </a:p>
          <a:p>
            <a:endParaRPr lang="en-US" sz="2000" dirty="0"/>
          </a:p>
          <a:p>
            <a:endParaRPr lang="en-US" sz="2000" dirty="0"/>
          </a:p>
          <a:p>
            <a:endParaRPr lang="en-IN" sz="2000" dirty="0"/>
          </a:p>
        </p:txBody>
      </p:sp>
      <p:sp>
        <p:nvSpPr>
          <p:cNvPr id="4" name="TextBox 3">
            <a:extLst>
              <a:ext uri="{FF2B5EF4-FFF2-40B4-BE49-F238E27FC236}">
                <a16:creationId xmlns:a16="http://schemas.microsoft.com/office/drawing/2014/main" id="{FEBF5CE8-79AF-88E1-DCBB-2C0E601343C7}"/>
              </a:ext>
            </a:extLst>
          </p:cNvPr>
          <p:cNvSpPr txBox="1"/>
          <p:nvPr/>
        </p:nvSpPr>
        <p:spPr>
          <a:xfrm>
            <a:off x="1484671" y="855405"/>
            <a:ext cx="9006348" cy="369332"/>
          </a:xfrm>
          <a:prstGeom prst="rect">
            <a:avLst/>
          </a:prstGeom>
          <a:noFill/>
        </p:spPr>
        <p:txBody>
          <a:bodyPr wrap="square" rtlCol="0">
            <a:spAutoFit/>
          </a:bodyPr>
          <a:lstStyle/>
          <a:p>
            <a:r>
              <a:rPr lang="en-US" sz="1800" b="1" i="0" dirty="0">
                <a:effectLst/>
                <a:latin typeface="Calibri" panose="020F0502020204030204" pitchFamily="34" charset="0"/>
              </a:rPr>
              <a:t>Customer Churn: Predicting whether a customer will change telecommunications provider</a:t>
            </a:r>
            <a:endParaRPr lang="en-IN" b="1" dirty="0"/>
          </a:p>
        </p:txBody>
      </p:sp>
      <p:pic>
        <p:nvPicPr>
          <p:cNvPr id="6" name="Picture 5">
            <a:extLst>
              <a:ext uri="{FF2B5EF4-FFF2-40B4-BE49-F238E27FC236}">
                <a16:creationId xmlns:a16="http://schemas.microsoft.com/office/drawing/2014/main" id="{E206AA8E-33F7-5B32-416F-5235F897C904}"/>
              </a:ext>
            </a:extLst>
          </p:cNvPr>
          <p:cNvPicPr>
            <a:picLocks noChangeAspect="1"/>
          </p:cNvPicPr>
          <p:nvPr/>
        </p:nvPicPr>
        <p:blipFill>
          <a:blip r:embed="rId2"/>
          <a:stretch>
            <a:fillRect/>
          </a:stretch>
        </p:blipFill>
        <p:spPr>
          <a:xfrm>
            <a:off x="6705600" y="1490298"/>
            <a:ext cx="4778478" cy="4302134"/>
          </a:xfrm>
          <a:prstGeom prst="rect">
            <a:avLst/>
          </a:prstGeom>
        </p:spPr>
      </p:pic>
    </p:spTree>
    <p:extLst>
      <p:ext uri="{BB962C8B-B14F-4D97-AF65-F5344CB8AC3E}">
        <p14:creationId xmlns:p14="http://schemas.microsoft.com/office/powerpoint/2010/main" val="316989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E40E-E293-59E1-E771-8FE7845D8D38}"/>
              </a:ext>
            </a:extLst>
          </p:cNvPr>
          <p:cNvSpPr>
            <a:spLocks noGrp="1"/>
          </p:cNvSpPr>
          <p:nvPr>
            <p:ph type="title"/>
          </p:nvPr>
        </p:nvSpPr>
        <p:spPr>
          <a:xfrm>
            <a:off x="1141411" y="151485"/>
            <a:ext cx="9905998" cy="812076"/>
          </a:xfrm>
        </p:spPr>
        <p:txBody>
          <a:bodyPr/>
          <a:lstStyle/>
          <a:p>
            <a:pPr algn="ctr"/>
            <a:r>
              <a:rPr lang="en-US" dirty="0"/>
              <a:t>Solution Overview</a:t>
            </a:r>
            <a:endParaRPr lang="en-IN" dirty="0"/>
          </a:p>
        </p:txBody>
      </p:sp>
      <p:sp>
        <p:nvSpPr>
          <p:cNvPr id="3" name="Content Placeholder 2">
            <a:extLst>
              <a:ext uri="{FF2B5EF4-FFF2-40B4-BE49-F238E27FC236}">
                <a16:creationId xmlns:a16="http://schemas.microsoft.com/office/drawing/2014/main" id="{A6297E98-43B3-967F-C341-1229C55DFC58}"/>
              </a:ext>
            </a:extLst>
          </p:cNvPr>
          <p:cNvSpPr>
            <a:spLocks noGrp="1"/>
          </p:cNvSpPr>
          <p:nvPr>
            <p:ph idx="1"/>
          </p:nvPr>
        </p:nvSpPr>
        <p:spPr>
          <a:xfrm>
            <a:off x="1141410" y="963560"/>
            <a:ext cx="4954590" cy="5240595"/>
          </a:xfrm>
        </p:spPr>
        <p:txBody>
          <a:bodyPr>
            <a:normAutofit fontScale="62500" lnSpcReduction="20000"/>
          </a:bodyPr>
          <a:lstStyle/>
          <a:p>
            <a:r>
              <a:rPr lang="en-US" dirty="0"/>
              <a:t>We did a deep dive into the data and filtered out the most important columns for our model. </a:t>
            </a:r>
          </a:p>
          <a:p>
            <a:r>
              <a:rPr lang="en-US" dirty="0"/>
              <a:t>We also did some feature engineering and derived new features for model optimization.</a:t>
            </a:r>
          </a:p>
          <a:p>
            <a:r>
              <a:rPr lang="en-US" dirty="0"/>
              <a:t>Finally we created 2 models using Logistic regression and random forest algorithms.</a:t>
            </a:r>
          </a:p>
          <a:p>
            <a:r>
              <a:rPr lang="en-US" dirty="0"/>
              <a:t>We were able to get an accuracy of 97.17% with random forest search algorithm.</a:t>
            </a:r>
          </a:p>
          <a:p>
            <a:r>
              <a:rPr lang="en-US" dirty="0"/>
              <a:t>Regions of New jersey and California are witnessing maximum churning, hence these states should be prioritized followed by Washington, Maryland and Montana.</a:t>
            </a:r>
          </a:p>
          <a:p>
            <a:r>
              <a:rPr lang="en-US" dirty="0"/>
              <a:t>People having an international plan are churning at a rate of 42%. Hence there would be some issue for international networks. This should be rectified.</a:t>
            </a:r>
          </a:p>
          <a:p>
            <a:r>
              <a:rPr lang="en-US" dirty="0"/>
              <a:t>International plan and total charge are the most significant variables to predict the churning.</a:t>
            </a:r>
          </a:p>
          <a:p>
            <a:pPr marL="0" indent="0">
              <a:buNone/>
            </a:pPr>
            <a:endParaRPr lang="en-IN" dirty="0"/>
          </a:p>
        </p:txBody>
      </p:sp>
      <p:pic>
        <p:nvPicPr>
          <p:cNvPr id="5" name="Picture 4">
            <a:extLst>
              <a:ext uri="{FF2B5EF4-FFF2-40B4-BE49-F238E27FC236}">
                <a16:creationId xmlns:a16="http://schemas.microsoft.com/office/drawing/2014/main" id="{30E25AA1-5175-4107-A60C-2F8114CE93A4}"/>
              </a:ext>
            </a:extLst>
          </p:cNvPr>
          <p:cNvPicPr>
            <a:picLocks noChangeAspect="1"/>
          </p:cNvPicPr>
          <p:nvPr/>
        </p:nvPicPr>
        <p:blipFill>
          <a:blip r:embed="rId2"/>
          <a:stretch>
            <a:fillRect/>
          </a:stretch>
        </p:blipFill>
        <p:spPr>
          <a:xfrm>
            <a:off x="8229415" y="3226451"/>
            <a:ext cx="1691787" cy="1844200"/>
          </a:xfrm>
          <a:prstGeom prst="rect">
            <a:avLst/>
          </a:prstGeom>
        </p:spPr>
      </p:pic>
      <p:pic>
        <p:nvPicPr>
          <p:cNvPr id="7" name="Picture 6">
            <a:extLst>
              <a:ext uri="{FF2B5EF4-FFF2-40B4-BE49-F238E27FC236}">
                <a16:creationId xmlns:a16="http://schemas.microsoft.com/office/drawing/2014/main" id="{999E8C53-0E4C-EC03-5BCE-FFDAE7D17B21}"/>
              </a:ext>
            </a:extLst>
          </p:cNvPr>
          <p:cNvPicPr>
            <a:picLocks noChangeAspect="1"/>
          </p:cNvPicPr>
          <p:nvPr/>
        </p:nvPicPr>
        <p:blipFill>
          <a:blip r:embed="rId3"/>
          <a:stretch>
            <a:fillRect/>
          </a:stretch>
        </p:blipFill>
        <p:spPr>
          <a:xfrm>
            <a:off x="6830151" y="5252476"/>
            <a:ext cx="4965182" cy="870642"/>
          </a:xfrm>
          <a:prstGeom prst="rect">
            <a:avLst/>
          </a:prstGeom>
        </p:spPr>
      </p:pic>
      <p:pic>
        <p:nvPicPr>
          <p:cNvPr id="2050" name="Picture 2" descr="Telecom Industry Customer Churn Prediction with K Nearest Neighbor | by  Rajas Sanjay Ubhare | Chatbots Life">
            <a:extLst>
              <a:ext uri="{FF2B5EF4-FFF2-40B4-BE49-F238E27FC236}">
                <a16:creationId xmlns:a16="http://schemas.microsoft.com/office/drawing/2014/main" id="{89680526-8C08-2FE9-93FE-FE96EB06F0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946" y="1039656"/>
            <a:ext cx="4136723" cy="206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63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6C0A-7ED8-F143-6FB4-FCAF62BB442A}"/>
              </a:ext>
            </a:extLst>
          </p:cNvPr>
          <p:cNvSpPr>
            <a:spLocks noGrp="1"/>
          </p:cNvSpPr>
          <p:nvPr>
            <p:ph type="title"/>
          </p:nvPr>
        </p:nvSpPr>
        <p:spPr>
          <a:xfrm>
            <a:off x="1143001" y="195731"/>
            <a:ext cx="9905998" cy="620347"/>
          </a:xfrm>
        </p:spPr>
        <p:txBody>
          <a:bodyPr/>
          <a:lstStyle/>
          <a:p>
            <a:pPr algn="ctr"/>
            <a:r>
              <a:rPr lang="en-US" dirty="0"/>
              <a:t>Detailed working</a:t>
            </a:r>
            <a:endParaRPr lang="en-IN" dirty="0"/>
          </a:p>
        </p:txBody>
      </p:sp>
      <p:sp>
        <p:nvSpPr>
          <p:cNvPr id="3" name="Content Placeholder 2">
            <a:extLst>
              <a:ext uri="{FF2B5EF4-FFF2-40B4-BE49-F238E27FC236}">
                <a16:creationId xmlns:a16="http://schemas.microsoft.com/office/drawing/2014/main" id="{A9FFB25C-8120-98F2-CD68-453574EE3109}"/>
              </a:ext>
            </a:extLst>
          </p:cNvPr>
          <p:cNvSpPr>
            <a:spLocks noGrp="1"/>
          </p:cNvSpPr>
          <p:nvPr>
            <p:ph idx="1"/>
          </p:nvPr>
        </p:nvSpPr>
        <p:spPr>
          <a:xfrm>
            <a:off x="737418" y="816079"/>
            <a:ext cx="5555227" cy="3844412"/>
          </a:xfrm>
        </p:spPr>
        <p:txBody>
          <a:bodyPr>
            <a:normAutofit fontScale="62500" lnSpcReduction="20000"/>
          </a:bodyPr>
          <a:lstStyle/>
          <a:p>
            <a:r>
              <a:rPr lang="en-US" dirty="0"/>
              <a:t>Exploratory data analysis –</a:t>
            </a:r>
          </a:p>
          <a:p>
            <a:pPr lvl="1"/>
            <a:r>
              <a:rPr lang="en-US" dirty="0"/>
              <a:t> We ensured that there is no missing value in the dataset.</a:t>
            </a:r>
          </a:p>
          <a:p>
            <a:pPr lvl="1"/>
            <a:r>
              <a:rPr lang="en-US" dirty="0"/>
              <a:t>Deleted columns </a:t>
            </a:r>
            <a:r>
              <a:rPr lang="en-US" dirty="0" err="1"/>
              <a:t>number_vmail_messages</a:t>
            </a:r>
            <a:r>
              <a:rPr lang="en-US" dirty="0"/>
              <a:t> as most of the rows were 0.</a:t>
            </a:r>
          </a:p>
          <a:p>
            <a:pPr lvl="1"/>
            <a:r>
              <a:rPr lang="en-US" dirty="0"/>
              <a:t>Removed columns </a:t>
            </a:r>
            <a:r>
              <a:rPr lang="en-US" dirty="0" err="1"/>
              <a:t>total_minutes</a:t>
            </a:r>
            <a:r>
              <a:rPr lang="en-US" dirty="0"/>
              <a:t>, </a:t>
            </a:r>
            <a:r>
              <a:rPr lang="en-US" dirty="0" err="1"/>
              <a:t>total_intl_minutes</a:t>
            </a:r>
            <a:r>
              <a:rPr lang="en-US" dirty="0"/>
              <a:t> to remove multicollinearity.</a:t>
            </a:r>
          </a:p>
          <a:p>
            <a:pPr lvl="1"/>
            <a:r>
              <a:rPr lang="en-US" dirty="0"/>
              <a:t>All other numeric variables had a normal distribution.</a:t>
            </a:r>
          </a:p>
          <a:p>
            <a:r>
              <a:rPr lang="en-US" dirty="0"/>
              <a:t>Feature engineering –</a:t>
            </a:r>
          </a:p>
          <a:p>
            <a:pPr lvl="1"/>
            <a:r>
              <a:rPr lang="en-US" dirty="0"/>
              <a:t>Made new columns </a:t>
            </a:r>
            <a:r>
              <a:rPr lang="en-US" dirty="0" err="1"/>
              <a:t>total_calls</a:t>
            </a:r>
            <a:r>
              <a:rPr lang="en-US" dirty="0"/>
              <a:t>, </a:t>
            </a:r>
            <a:r>
              <a:rPr lang="en-US" dirty="0" err="1"/>
              <a:t>total_charge</a:t>
            </a:r>
            <a:r>
              <a:rPr lang="en-US" dirty="0"/>
              <a:t> and </a:t>
            </a:r>
            <a:r>
              <a:rPr lang="en-US" dirty="0" err="1"/>
              <a:t>total_minutes</a:t>
            </a:r>
            <a:r>
              <a:rPr lang="en-US" dirty="0"/>
              <a:t> by combining day, evening and night variables of each columns.</a:t>
            </a:r>
          </a:p>
          <a:p>
            <a:pPr lvl="1"/>
            <a:r>
              <a:rPr lang="en-US" dirty="0"/>
              <a:t>Created a variable </a:t>
            </a:r>
            <a:r>
              <a:rPr lang="en-US" dirty="0" err="1"/>
              <a:t>account_length_cat</a:t>
            </a:r>
            <a:r>
              <a:rPr lang="en-US" dirty="0"/>
              <a:t> which helped in visualizations. This variable is a categorical version of the </a:t>
            </a:r>
            <a:r>
              <a:rPr lang="en-US" dirty="0" err="1"/>
              <a:t>account_length</a:t>
            </a:r>
            <a:r>
              <a:rPr lang="en-US" dirty="0"/>
              <a:t>.</a:t>
            </a:r>
          </a:p>
          <a:p>
            <a:r>
              <a:rPr lang="en-US" dirty="0"/>
              <a:t>Visualizations – </a:t>
            </a:r>
          </a:p>
          <a:p>
            <a:endParaRPr lang="en-US" dirty="0"/>
          </a:p>
          <a:p>
            <a:pPr lvl="1"/>
            <a:endParaRPr lang="en-US" dirty="0"/>
          </a:p>
          <a:p>
            <a:pPr lvl="1"/>
            <a:endParaRPr lang="en-US" dirty="0"/>
          </a:p>
          <a:p>
            <a:pPr lvl="1"/>
            <a:endParaRPr lang="en-IN" dirty="0"/>
          </a:p>
        </p:txBody>
      </p:sp>
      <p:pic>
        <p:nvPicPr>
          <p:cNvPr id="5" name="Picture 4">
            <a:extLst>
              <a:ext uri="{FF2B5EF4-FFF2-40B4-BE49-F238E27FC236}">
                <a16:creationId xmlns:a16="http://schemas.microsoft.com/office/drawing/2014/main" id="{D7808242-4569-4EAE-1F5D-D7323D2EC680}"/>
              </a:ext>
            </a:extLst>
          </p:cNvPr>
          <p:cNvPicPr>
            <a:picLocks noChangeAspect="1"/>
          </p:cNvPicPr>
          <p:nvPr/>
        </p:nvPicPr>
        <p:blipFill>
          <a:blip r:embed="rId2"/>
          <a:stretch>
            <a:fillRect/>
          </a:stretch>
        </p:blipFill>
        <p:spPr>
          <a:xfrm>
            <a:off x="6523010" y="768848"/>
            <a:ext cx="5132388" cy="2361842"/>
          </a:xfrm>
          <a:prstGeom prst="rect">
            <a:avLst/>
          </a:prstGeom>
        </p:spPr>
      </p:pic>
      <p:pic>
        <p:nvPicPr>
          <p:cNvPr id="6" name="Picture 5">
            <a:extLst>
              <a:ext uri="{FF2B5EF4-FFF2-40B4-BE49-F238E27FC236}">
                <a16:creationId xmlns:a16="http://schemas.microsoft.com/office/drawing/2014/main" id="{70A6BCE4-8955-C733-3BE6-6B2D01511F02}"/>
              </a:ext>
            </a:extLst>
          </p:cNvPr>
          <p:cNvPicPr>
            <a:picLocks noChangeAspect="1"/>
          </p:cNvPicPr>
          <p:nvPr/>
        </p:nvPicPr>
        <p:blipFill>
          <a:blip r:embed="rId3"/>
          <a:stretch>
            <a:fillRect/>
          </a:stretch>
        </p:blipFill>
        <p:spPr>
          <a:xfrm>
            <a:off x="507053" y="4287563"/>
            <a:ext cx="2462383" cy="2005083"/>
          </a:xfrm>
          <a:prstGeom prst="rect">
            <a:avLst/>
          </a:prstGeom>
        </p:spPr>
      </p:pic>
      <p:pic>
        <p:nvPicPr>
          <p:cNvPr id="8" name="Picture 7">
            <a:extLst>
              <a:ext uri="{FF2B5EF4-FFF2-40B4-BE49-F238E27FC236}">
                <a16:creationId xmlns:a16="http://schemas.microsoft.com/office/drawing/2014/main" id="{2FFAE475-09C8-11E6-1887-8F743BE5A409}"/>
              </a:ext>
            </a:extLst>
          </p:cNvPr>
          <p:cNvPicPr>
            <a:picLocks noChangeAspect="1"/>
          </p:cNvPicPr>
          <p:nvPr/>
        </p:nvPicPr>
        <p:blipFill>
          <a:blip r:embed="rId4"/>
          <a:stretch>
            <a:fillRect/>
          </a:stretch>
        </p:blipFill>
        <p:spPr>
          <a:xfrm>
            <a:off x="3228947" y="4211950"/>
            <a:ext cx="4237331" cy="2080696"/>
          </a:xfrm>
          <a:prstGeom prst="rect">
            <a:avLst/>
          </a:prstGeom>
        </p:spPr>
      </p:pic>
      <p:pic>
        <p:nvPicPr>
          <p:cNvPr id="10" name="Picture 9">
            <a:extLst>
              <a:ext uri="{FF2B5EF4-FFF2-40B4-BE49-F238E27FC236}">
                <a16:creationId xmlns:a16="http://schemas.microsoft.com/office/drawing/2014/main" id="{C3FC44E3-8E77-B09E-7C03-1D0BE115E1A2}"/>
              </a:ext>
            </a:extLst>
          </p:cNvPr>
          <p:cNvPicPr>
            <a:picLocks noChangeAspect="1"/>
          </p:cNvPicPr>
          <p:nvPr/>
        </p:nvPicPr>
        <p:blipFill>
          <a:blip r:embed="rId5"/>
          <a:stretch>
            <a:fillRect/>
          </a:stretch>
        </p:blipFill>
        <p:spPr>
          <a:xfrm>
            <a:off x="7568848" y="3208773"/>
            <a:ext cx="4053256" cy="1575435"/>
          </a:xfrm>
          <a:prstGeom prst="rect">
            <a:avLst/>
          </a:prstGeom>
        </p:spPr>
      </p:pic>
      <p:pic>
        <p:nvPicPr>
          <p:cNvPr id="12" name="Picture 11">
            <a:extLst>
              <a:ext uri="{FF2B5EF4-FFF2-40B4-BE49-F238E27FC236}">
                <a16:creationId xmlns:a16="http://schemas.microsoft.com/office/drawing/2014/main" id="{8C0A86F6-E1D0-1631-64E3-A5928FC38ABB}"/>
              </a:ext>
            </a:extLst>
          </p:cNvPr>
          <p:cNvPicPr>
            <a:picLocks noChangeAspect="1"/>
          </p:cNvPicPr>
          <p:nvPr/>
        </p:nvPicPr>
        <p:blipFill>
          <a:blip r:embed="rId6"/>
          <a:stretch>
            <a:fillRect/>
          </a:stretch>
        </p:blipFill>
        <p:spPr>
          <a:xfrm>
            <a:off x="7749651" y="4862292"/>
            <a:ext cx="3691651" cy="1790330"/>
          </a:xfrm>
          <a:prstGeom prst="rect">
            <a:avLst/>
          </a:prstGeom>
        </p:spPr>
      </p:pic>
    </p:spTree>
    <p:extLst>
      <p:ext uri="{BB962C8B-B14F-4D97-AF65-F5344CB8AC3E}">
        <p14:creationId xmlns:p14="http://schemas.microsoft.com/office/powerpoint/2010/main" val="372309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6C0A-7ED8-F143-6FB4-FCAF62BB442A}"/>
              </a:ext>
            </a:extLst>
          </p:cNvPr>
          <p:cNvSpPr>
            <a:spLocks noGrp="1"/>
          </p:cNvSpPr>
          <p:nvPr>
            <p:ph type="title"/>
          </p:nvPr>
        </p:nvSpPr>
        <p:spPr>
          <a:xfrm>
            <a:off x="1143001" y="195731"/>
            <a:ext cx="9905998" cy="620347"/>
          </a:xfrm>
        </p:spPr>
        <p:txBody>
          <a:bodyPr/>
          <a:lstStyle/>
          <a:p>
            <a:pPr algn="ctr"/>
            <a:r>
              <a:rPr lang="en-US" dirty="0"/>
              <a:t>Detailed working</a:t>
            </a:r>
            <a:endParaRPr lang="en-IN" dirty="0"/>
          </a:p>
        </p:txBody>
      </p:sp>
      <p:sp>
        <p:nvSpPr>
          <p:cNvPr id="3" name="Content Placeholder 2">
            <a:extLst>
              <a:ext uri="{FF2B5EF4-FFF2-40B4-BE49-F238E27FC236}">
                <a16:creationId xmlns:a16="http://schemas.microsoft.com/office/drawing/2014/main" id="{A9FFB25C-8120-98F2-CD68-453574EE3109}"/>
              </a:ext>
            </a:extLst>
          </p:cNvPr>
          <p:cNvSpPr>
            <a:spLocks noGrp="1"/>
          </p:cNvSpPr>
          <p:nvPr>
            <p:ph idx="1"/>
          </p:nvPr>
        </p:nvSpPr>
        <p:spPr>
          <a:xfrm>
            <a:off x="-1" y="961460"/>
            <a:ext cx="5279923" cy="5700809"/>
          </a:xfrm>
        </p:spPr>
        <p:txBody>
          <a:bodyPr>
            <a:normAutofit fontScale="85000" lnSpcReduction="10000"/>
          </a:bodyPr>
          <a:lstStyle/>
          <a:p>
            <a:pPr lvl="1"/>
            <a:r>
              <a:rPr lang="en-US" b="1" dirty="0"/>
              <a:t>Model Creation </a:t>
            </a:r>
            <a:r>
              <a:rPr lang="en-US" dirty="0"/>
              <a:t>– </a:t>
            </a:r>
          </a:p>
          <a:p>
            <a:pPr lvl="2"/>
            <a:r>
              <a:rPr lang="en-US" b="1" dirty="0"/>
              <a:t>Label encoding </a:t>
            </a:r>
            <a:r>
              <a:rPr lang="en-US" dirty="0"/>
              <a:t>– We have done label encoding to convert categorical variables to numeric variables.</a:t>
            </a:r>
          </a:p>
          <a:p>
            <a:pPr lvl="2"/>
            <a:r>
              <a:rPr lang="en-US" b="1" dirty="0"/>
              <a:t>Train test split </a:t>
            </a:r>
            <a:r>
              <a:rPr lang="en-US" dirty="0"/>
              <a:t>– Since the test data was </a:t>
            </a:r>
            <a:r>
              <a:rPr lang="en-US" dirty="0" err="1"/>
              <a:t>unlabelled</a:t>
            </a:r>
            <a:r>
              <a:rPr lang="en-US" dirty="0"/>
              <a:t> we have </a:t>
            </a:r>
            <a:r>
              <a:rPr lang="en-US" dirty="0" err="1"/>
              <a:t>splitted</a:t>
            </a:r>
            <a:r>
              <a:rPr lang="en-US" dirty="0"/>
              <a:t> the training data in 7:3 ratio.</a:t>
            </a:r>
          </a:p>
          <a:p>
            <a:pPr lvl="2"/>
            <a:r>
              <a:rPr lang="en-US" b="1" dirty="0"/>
              <a:t>Logistic regression </a:t>
            </a:r>
            <a:r>
              <a:rPr lang="en-US" dirty="0"/>
              <a:t>- Logistic regression is a process of modeling the probability of a discrete outcome given an input variable. The most common logistic regression models a binary outcome; something that can take two values such as true/false, yes/no, and so on.</a:t>
            </a:r>
          </a:p>
          <a:p>
            <a:pPr lvl="2"/>
            <a:r>
              <a:rPr lang="en-US" dirty="0"/>
              <a:t>Accuracy achieved – 86.8%</a:t>
            </a:r>
          </a:p>
          <a:p>
            <a:pPr lvl="2"/>
            <a:r>
              <a:rPr lang="en-US" dirty="0"/>
              <a:t>Random forest search - Random forest is a Supervised Machine Learning Algorithm that is used widely in Classification and Regression problems. It builds decision trees on different samples and takes their majority vote for classification and average in case of regression.</a:t>
            </a:r>
          </a:p>
          <a:p>
            <a:pPr lvl="2"/>
            <a:r>
              <a:rPr lang="en-US" dirty="0"/>
              <a:t>Accuracy achieved – 97.25%</a:t>
            </a:r>
          </a:p>
          <a:p>
            <a:pPr lvl="2"/>
            <a:endParaRPr lang="en-US" dirty="0"/>
          </a:p>
          <a:p>
            <a:pPr lvl="2"/>
            <a:endParaRPr lang="en-US" dirty="0"/>
          </a:p>
        </p:txBody>
      </p:sp>
      <p:pic>
        <p:nvPicPr>
          <p:cNvPr id="6" name="Picture 5">
            <a:extLst>
              <a:ext uri="{FF2B5EF4-FFF2-40B4-BE49-F238E27FC236}">
                <a16:creationId xmlns:a16="http://schemas.microsoft.com/office/drawing/2014/main" id="{A9F831E7-204B-D564-CDED-4D6955832437}"/>
              </a:ext>
            </a:extLst>
          </p:cNvPr>
          <p:cNvPicPr>
            <a:picLocks noChangeAspect="1"/>
          </p:cNvPicPr>
          <p:nvPr/>
        </p:nvPicPr>
        <p:blipFill>
          <a:blip r:embed="rId2"/>
          <a:stretch>
            <a:fillRect/>
          </a:stretch>
        </p:blipFill>
        <p:spPr>
          <a:xfrm>
            <a:off x="6111429" y="2599061"/>
            <a:ext cx="5506417" cy="545843"/>
          </a:xfrm>
          <a:prstGeom prst="rect">
            <a:avLst/>
          </a:prstGeom>
        </p:spPr>
      </p:pic>
      <p:pic>
        <p:nvPicPr>
          <p:cNvPr id="8" name="Picture 7">
            <a:extLst>
              <a:ext uri="{FF2B5EF4-FFF2-40B4-BE49-F238E27FC236}">
                <a16:creationId xmlns:a16="http://schemas.microsoft.com/office/drawing/2014/main" id="{F7EE8E6D-3356-B8C5-EAF8-8A104FE79C5F}"/>
              </a:ext>
            </a:extLst>
          </p:cNvPr>
          <p:cNvPicPr>
            <a:picLocks noChangeAspect="1"/>
          </p:cNvPicPr>
          <p:nvPr/>
        </p:nvPicPr>
        <p:blipFill>
          <a:blip r:embed="rId3"/>
          <a:stretch>
            <a:fillRect/>
          </a:stretch>
        </p:blipFill>
        <p:spPr>
          <a:xfrm>
            <a:off x="6383537" y="919914"/>
            <a:ext cx="4871067" cy="1414558"/>
          </a:xfrm>
          <a:prstGeom prst="rect">
            <a:avLst/>
          </a:prstGeom>
        </p:spPr>
      </p:pic>
      <p:pic>
        <p:nvPicPr>
          <p:cNvPr id="10" name="Picture 9">
            <a:extLst>
              <a:ext uri="{FF2B5EF4-FFF2-40B4-BE49-F238E27FC236}">
                <a16:creationId xmlns:a16="http://schemas.microsoft.com/office/drawing/2014/main" id="{77BB5BAF-C083-FCBE-69BC-E3BFDB2E5FB8}"/>
              </a:ext>
            </a:extLst>
          </p:cNvPr>
          <p:cNvPicPr>
            <a:picLocks noChangeAspect="1"/>
          </p:cNvPicPr>
          <p:nvPr/>
        </p:nvPicPr>
        <p:blipFill>
          <a:blip r:embed="rId4"/>
          <a:stretch>
            <a:fillRect/>
          </a:stretch>
        </p:blipFill>
        <p:spPr>
          <a:xfrm>
            <a:off x="5570001" y="3713097"/>
            <a:ext cx="2979226" cy="722771"/>
          </a:xfrm>
          <a:prstGeom prst="rect">
            <a:avLst/>
          </a:prstGeom>
        </p:spPr>
      </p:pic>
      <p:pic>
        <p:nvPicPr>
          <p:cNvPr id="12" name="Picture 11">
            <a:extLst>
              <a:ext uri="{FF2B5EF4-FFF2-40B4-BE49-F238E27FC236}">
                <a16:creationId xmlns:a16="http://schemas.microsoft.com/office/drawing/2014/main" id="{29A79172-C7E2-A616-80F8-12EE76F8DBC7}"/>
              </a:ext>
            </a:extLst>
          </p:cNvPr>
          <p:cNvPicPr>
            <a:picLocks noChangeAspect="1"/>
          </p:cNvPicPr>
          <p:nvPr/>
        </p:nvPicPr>
        <p:blipFill>
          <a:blip r:embed="rId5"/>
          <a:stretch>
            <a:fillRect/>
          </a:stretch>
        </p:blipFill>
        <p:spPr>
          <a:xfrm>
            <a:off x="5520888" y="4973320"/>
            <a:ext cx="3077452" cy="1560247"/>
          </a:xfrm>
          <a:prstGeom prst="rect">
            <a:avLst/>
          </a:prstGeom>
        </p:spPr>
      </p:pic>
      <p:pic>
        <p:nvPicPr>
          <p:cNvPr id="16" name="Picture 15">
            <a:extLst>
              <a:ext uri="{FF2B5EF4-FFF2-40B4-BE49-F238E27FC236}">
                <a16:creationId xmlns:a16="http://schemas.microsoft.com/office/drawing/2014/main" id="{528E9442-E0FD-DBF2-E5A0-576AA5DA6499}"/>
              </a:ext>
            </a:extLst>
          </p:cNvPr>
          <p:cNvPicPr>
            <a:picLocks noChangeAspect="1"/>
          </p:cNvPicPr>
          <p:nvPr/>
        </p:nvPicPr>
        <p:blipFill>
          <a:blip r:embed="rId6"/>
          <a:stretch>
            <a:fillRect/>
          </a:stretch>
        </p:blipFill>
        <p:spPr>
          <a:xfrm>
            <a:off x="8839306" y="3755775"/>
            <a:ext cx="3077452" cy="583957"/>
          </a:xfrm>
          <a:prstGeom prst="rect">
            <a:avLst/>
          </a:prstGeom>
        </p:spPr>
      </p:pic>
      <p:sp>
        <p:nvSpPr>
          <p:cNvPr id="17" name="Arrow: Right 16">
            <a:extLst>
              <a:ext uri="{FF2B5EF4-FFF2-40B4-BE49-F238E27FC236}">
                <a16:creationId xmlns:a16="http://schemas.microsoft.com/office/drawing/2014/main" id="{A4CBF549-6F6E-D5E9-A3AB-F653FF1CD54B}"/>
              </a:ext>
            </a:extLst>
          </p:cNvPr>
          <p:cNvSpPr/>
          <p:nvPr/>
        </p:nvSpPr>
        <p:spPr>
          <a:xfrm rot="5400000">
            <a:off x="8602232" y="2255805"/>
            <a:ext cx="433675" cy="2918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1DA265-0859-E277-BEBF-8550AF3B36A9}"/>
              </a:ext>
            </a:extLst>
          </p:cNvPr>
          <p:cNvSpPr/>
          <p:nvPr/>
        </p:nvSpPr>
        <p:spPr>
          <a:xfrm rot="5400000">
            <a:off x="6769829" y="4486300"/>
            <a:ext cx="579569" cy="478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E4ACF0D0-D77F-E7E5-79D8-B56D13A11C67}"/>
              </a:ext>
            </a:extLst>
          </p:cNvPr>
          <p:cNvSpPr/>
          <p:nvPr/>
        </p:nvSpPr>
        <p:spPr>
          <a:xfrm rot="5400000">
            <a:off x="10128757" y="4419271"/>
            <a:ext cx="583959" cy="478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D63B162C-6A22-F4F4-CF49-5993D0106348}"/>
              </a:ext>
            </a:extLst>
          </p:cNvPr>
          <p:cNvSpPr/>
          <p:nvPr/>
        </p:nvSpPr>
        <p:spPr>
          <a:xfrm rot="8652072">
            <a:off x="7420362" y="3214472"/>
            <a:ext cx="836761" cy="478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E49B3353-2999-8791-95BF-FD9EAC62E4E5}"/>
              </a:ext>
            </a:extLst>
          </p:cNvPr>
          <p:cNvSpPr/>
          <p:nvPr/>
        </p:nvSpPr>
        <p:spPr>
          <a:xfrm rot="2880580">
            <a:off x="9480796" y="3238565"/>
            <a:ext cx="809123" cy="478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61E3B4FF-6F6D-2ED1-A45A-B91E022F4194}"/>
              </a:ext>
            </a:extLst>
          </p:cNvPr>
          <p:cNvPicPr>
            <a:picLocks noChangeAspect="1"/>
          </p:cNvPicPr>
          <p:nvPr/>
        </p:nvPicPr>
        <p:blipFill>
          <a:blip r:embed="rId7"/>
          <a:stretch>
            <a:fillRect/>
          </a:stretch>
        </p:blipFill>
        <p:spPr>
          <a:xfrm>
            <a:off x="8908900" y="4973320"/>
            <a:ext cx="2977571" cy="1560247"/>
          </a:xfrm>
          <a:prstGeom prst="rect">
            <a:avLst/>
          </a:prstGeom>
        </p:spPr>
      </p:pic>
    </p:spTree>
    <p:extLst>
      <p:ext uri="{BB962C8B-B14F-4D97-AF65-F5344CB8AC3E}">
        <p14:creationId xmlns:p14="http://schemas.microsoft.com/office/powerpoint/2010/main" val="334666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E332-4D0C-12EA-BA57-CBF75C9D7DB1}"/>
              </a:ext>
            </a:extLst>
          </p:cNvPr>
          <p:cNvSpPr>
            <a:spLocks noGrp="1"/>
          </p:cNvSpPr>
          <p:nvPr>
            <p:ph type="title"/>
          </p:nvPr>
        </p:nvSpPr>
        <p:spPr>
          <a:xfrm>
            <a:off x="1141412" y="107241"/>
            <a:ext cx="9339774" cy="581017"/>
          </a:xfrm>
        </p:spPr>
        <p:txBody>
          <a:bodyPr>
            <a:normAutofit fontScale="90000"/>
          </a:bodyPr>
          <a:lstStyle/>
          <a:p>
            <a:pPr algn="ctr"/>
            <a:r>
              <a:rPr lang="en-US" dirty="0"/>
              <a:t>Uniqueness of the solution</a:t>
            </a:r>
            <a:endParaRPr lang="en-IN" dirty="0"/>
          </a:p>
        </p:txBody>
      </p:sp>
      <p:sp>
        <p:nvSpPr>
          <p:cNvPr id="3" name="Content Placeholder 2">
            <a:extLst>
              <a:ext uri="{FF2B5EF4-FFF2-40B4-BE49-F238E27FC236}">
                <a16:creationId xmlns:a16="http://schemas.microsoft.com/office/drawing/2014/main" id="{A6C561E2-B1CF-1D5F-73A5-9CB772D97D28}"/>
              </a:ext>
            </a:extLst>
          </p:cNvPr>
          <p:cNvSpPr>
            <a:spLocks noGrp="1"/>
          </p:cNvSpPr>
          <p:nvPr>
            <p:ph idx="1"/>
          </p:nvPr>
        </p:nvSpPr>
        <p:spPr>
          <a:xfrm>
            <a:off x="858300" y="688257"/>
            <a:ext cx="5385184" cy="5584723"/>
          </a:xfrm>
        </p:spPr>
        <p:txBody>
          <a:bodyPr>
            <a:normAutofit fontScale="77500" lnSpcReduction="20000"/>
          </a:bodyPr>
          <a:lstStyle/>
          <a:p>
            <a:r>
              <a:rPr lang="en-US" dirty="0"/>
              <a:t>The output variable “churn” was highly imbalance. Number of “yes” accounted for only 598 and number of yes accounted for 3652.</a:t>
            </a:r>
          </a:p>
          <a:p>
            <a:r>
              <a:rPr lang="en-US" dirty="0"/>
              <a:t>Therefore in such situations the model generally predicts very well on the “no” but does a poor prediction on “yes”.</a:t>
            </a:r>
          </a:p>
          <a:p>
            <a:r>
              <a:rPr lang="en-US" dirty="0"/>
              <a:t>But our random forest algorithm did a very good job and highly reduced the type 1 and type 2 errors. This means this model is predicting very well on both the classes.</a:t>
            </a:r>
          </a:p>
          <a:p>
            <a:r>
              <a:rPr lang="en-US" dirty="0"/>
              <a:t>Recall achieved on class 0(no) was 100% while recall on class 1(yes) was 81%.</a:t>
            </a:r>
          </a:p>
          <a:p>
            <a:r>
              <a:rPr lang="en-US" dirty="0"/>
              <a:t>In simple terms telecom companies can use our model and correctly identify churning customers with 81% accuracy.</a:t>
            </a:r>
          </a:p>
          <a:p>
            <a:r>
              <a:rPr lang="en-US" dirty="0"/>
              <a:t>This will be a </a:t>
            </a:r>
            <a:r>
              <a:rPr lang="en-US" dirty="0" err="1"/>
              <a:t>a</a:t>
            </a:r>
            <a:r>
              <a:rPr lang="en-US" dirty="0"/>
              <a:t> huge success In customer retention.</a:t>
            </a:r>
          </a:p>
          <a:p>
            <a:endParaRPr lang="en-IN" dirty="0"/>
          </a:p>
        </p:txBody>
      </p:sp>
      <p:pic>
        <p:nvPicPr>
          <p:cNvPr id="5" name="Picture 4">
            <a:extLst>
              <a:ext uri="{FF2B5EF4-FFF2-40B4-BE49-F238E27FC236}">
                <a16:creationId xmlns:a16="http://schemas.microsoft.com/office/drawing/2014/main" id="{F7B43C43-3CA6-F56E-EA65-03C46A9E8EDD}"/>
              </a:ext>
            </a:extLst>
          </p:cNvPr>
          <p:cNvPicPr>
            <a:picLocks noChangeAspect="1"/>
          </p:cNvPicPr>
          <p:nvPr/>
        </p:nvPicPr>
        <p:blipFill>
          <a:blip r:embed="rId2"/>
          <a:stretch>
            <a:fillRect/>
          </a:stretch>
        </p:blipFill>
        <p:spPr>
          <a:xfrm>
            <a:off x="6469628" y="688258"/>
            <a:ext cx="4160881" cy="3071126"/>
          </a:xfrm>
          <a:prstGeom prst="rect">
            <a:avLst/>
          </a:prstGeom>
        </p:spPr>
      </p:pic>
    </p:spTree>
    <p:extLst>
      <p:ext uri="{BB962C8B-B14F-4D97-AF65-F5344CB8AC3E}">
        <p14:creationId xmlns:p14="http://schemas.microsoft.com/office/powerpoint/2010/main" val="238448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C38CC-A009-FAC0-542B-7E5EAB79AB97}"/>
              </a:ext>
            </a:extLst>
          </p:cNvPr>
          <p:cNvSpPr>
            <a:spLocks noGrp="1"/>
          </p:cNvSpPr>
          <p:nvPr>
            <p:ph type="title"/>
          </p:nvPr>
        </p:nvSpPr>
        <p:spPr>
          <a:xfrm>
            <a:off x="1143001" y="156402"/>
            <a:ext cx="9905998" cy="581017"/>
          </a:xfrm>
        </p:spPr>
        <p:txBody>
          <a:bodyPr>
            <a:normAutofit fontScale="90000"/>
          </a:bodyPr>
          <a:lstStyle/>
          <a:p>
            <a:pPr algn="ctr"/>
            <a:r>
              <a:rPr lang="en-US" dirty="0"/>
              <a:t>How to retain churning customers (The way ahead):</a:t>
            </a:r>
            <a:endParaRPr lang="en-IN" dirty="0"/>
          </a:p>
        </p:txBody>
      </p:sp>
      <p:sp>
        <p:nvSpPr>
          <p:cNvPr id="3" name="Content Placeholder 2">
            <a:extLst>
              <a:ext uri="{FF2B5EF4-FFF2-40B4-BE49-F238E27FC236}">
                <a16:creationId xmlns:a16="http://schemas.microsoft.com/office/drawing/2014/main" id="{9019C82D-8680-2654-D3E2-3300B34539EF}"/>
              </a:ext>
            </a:extLst>
          </p:cNvPr>
          <p:cNvSpPr>
            <a:spLocks noGrp="1"/>
          </p:cNvSpPr>
          <p:nvPr>
            <p:ph idx="1"/>
          </p:nvPr>
        </p:nvSpPr>
        <p:spPr>
          <a:xfrm>
            <a:off x="1141412" y="835742"/>
            <a:ext cx="4738277" cy="5673213"/>
          </a:xfrm>
        </p:spPr>
        <p:txBody>
          <a:bodyPr>
            <a:normAutofit fontScale="85000" lnSpcReduction="20000"/>
          </a:bodyPr>
          <a:lstStyle/>
          <a:p>
            <a:pPr marL="342900" lvl="0" indent="-342900">
              <a:buFont typeface="+mj-lt"/>
              <a:buAutoNum type="alphaLcParenR"/>
            </a:pPr>
            <a:r>
              <a:rPr lang="en-US" sz="1900" dirty="0"/>
              <a:t>Using our model telecom companies can first identify the set of churning customers to target for retention campaign.</a:t>
            </a:r>
            <a:endParaRPr lang="en-IN" sz="1900" dirty="0"/>
          </a:p>
          <a:p>
            <a:pPr marL="342900" lvl="0" indent="-342900">
              <a:buFont typeface="+mj-lt"/>
              <a:buAutoNum type="alphaLcParenR"/>
            </a:pPr>
            <a:r>
              <a:rPr lang="en-US" sz="1900" dirty="0"/>
              <a:t>Make sure that the customer is not facing a bad service issue. Bad services include less internet connectivity, rising costs, unstable network etc. This can also be focused in the top states that have the maximum churning and other important factors that are mentioned above.</a:t>
            </a:r>
            <a:endParaRPr lang="en-IN" sz="1900" dirty="0"/>
          </a:p>
          <a:p>
            <a:pPr marL="342900" lvl="0" indent="-342900">
              <a:buFont typeface="+mj-lt"/>
              <a:buAutoNum type="alphaLcParenR"/>
            </a:pPr>
            <a:r>
              <a:rPr lang="en-US" sz="1900" dirty="0"/>
              <a:t>Once the issue is identified the company should ensure that it is resolved.</a:t>
            </a:r>
            <a:endParaRPr lang="en-IN" sz="1900" dirty="0"/>
          </a:p>
          <a:p>
            <a:pPr marL="342900" lvl="0" indent="-342900">
              <a:buFont typeface="+mj-lt"/>
              <a:buAutoNum type="alphaLcParenR"/>
            </a:pPr>
            <a:r>
              <a:rPr lang="en-US" sz="1900" dirty="0"/>
              <a:t>Another strategy can be to offer incentives to customers from time to time and throw up long term offers. Some examples of long term offers include:</a:t>
            </a:r>
            <a:endParaRPr lang="en-IN" sz="1900" dirty="0"/>
          </a:p>
          <a:p>
            <a:pPr marL="1143000" lvl="2" indent="-228600">
              <a:buFont typeface="Wingdings" panose="05000000000000000000" pitchFamily="2" charset="2"/>
              <a:buChar char=""/>
            </a:pPr>
            <a:r>
              <a:rPr lang="en-IN" sz="1900" dirty="0"/>
              <a:t>Subscribing at an annual plan and getting 2 months of free subscription.</a:t>
            </a:r>
          </a:p>
          <a:p>
            <a:pPr marL="1143000" lvl="2" indent="-228600">
              <a:buFont typeface="Wingdings" panose="05000000000000000000" pitchFamily="2" charset="2"/>
              <a:buChar char=""/>
            </a:pPr>
            <a:r>
              <a:rPr lang="en-IN" sz="1900" dirty="0"/>
              <a:t>Cashbacks on monthly recharges.</a:t>
            </a:r>
          </a:p>
          <a:p>
            <a:pPr marL="1143000" lvl="2" indent="-228600">
              <a:buFont typeface="Wingdings" panose="05000000000000000000" pitchFamily="2" charset="2"/>
              <a:buChar char=""/>
            </a:pPr>
            <a:r>
              <a:rPr lang="en-IN" sz="1900" dirty="0"/>
              <a:t>Offering competitive pricing based on other service providers.</a:t>
            </a:r>
          </a:p>
        </p:txBody>
      </p:sp>
      <p:pic>
        <p:nvPicPr>
          <p:cNvPr id="1030" name="Picture 6" descr="9 Ideas To Reduce Your Customer Churn Rate - Curatti">
            <a:extLst>
              <a:ext uri="{FF2B5EF4-FFF2-40B4-BE49-F238E27FC236}">
                <a16:creationId xmlns:a16="http://schemas.microsoft.com/office/drawing/2014/main" id="{B79CB0A8-3CD9-698C-F2FC-B714ACDD0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052" y="1682545"/>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066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3474</TotalTime>
  <Words>876</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Tw Cen MT</vt:lpstr>
      <vt:lpstr>Wingdings</vt:lpstr>
      <vt:lpstr>Circuit</vt:lpstr>
      <vt:lpstr>Mind benders</vt:lpstr>
      <vt:lpstr>Problem statement </vt:lpstr>
      <vt:lpstr>Solution Overview</vt:lpstr>
      <vt:lpstr>Detailed working</vt:lpstr>
      <vt:lpstr>Detailed working</vt:lpstr>
      <vt:lpstr>Uniqueness of the solution</vt:lpstr>
      <vt:lpstr>How to retain churning customers (The way ahead):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benders</dc:title>
  <dc:creator>Parshva31017</dc:creator>
  <cp:lastModifiedBy>Parshva31017</cp:lastModifiedBy>
  <cp:revision>6</cp:revision>
  <dcterms:created xsi:type="dcterms:W3CDTF">2022-08-18T08:23:11Z</dcterms:created>
  <dcterms:modified xsi:type="dcterms:W3CDTF">2022-08-29T12:54:07Z</dcterms:modified>
</cp:coreProperties>
</file>