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33" d="100"/>
          <a:sy n="33" d="100"/>
        </p:scale>
        <p:origin x="1622"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0"/>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0"/>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0741B-02C1-4CFD-B1A3-029F99CAF1D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0741B-02C1-4CFD-B1A3-029F99CAF1D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0741B-02C1-4CFD-B1A3-029F99CAF1D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0741B-02C1-4CFD-B1A3-029F99CAF1D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0"/>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0741B-02C1-4CFD-B1A3-029F99CAF1DD}"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0741B-02C1-4CFD-B1A3-029F99CAF1D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0741B-02C1-4CFD-B1A3-029F99CAF1DD}"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30741B-02C1-4CFD-B1A3-029F99CAF1DD}"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0741B-02C1-4CFD-B1A3-029F99CAF1DD}"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6530741B-02C1-4CFD-B1A3-029F99CAF1D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6530741B-02C1-4CFD-B1A3-029F99CAF1DD}"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878C4F-1872-4D6F-824D-FE31B417EC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5">
                <a:solidFill>
                  <a:schemeClr val="tx1">
                    <a:tint val="75000"/>
                  </a:schemeClr>
                </a:solidFill>
              </a:defRPr>
            </a:lvl1pPr>
          </a:lstStyle>
          <a:p>
            <a:fld id="{6530741B-02C1-4CFD-B1A3-029F99CAF1DD}" type="datetimeFigureOut">
              <a:rPr lang="en-IN" smtClean="0"/>
              <a:t>29-08-2022</a:t>
            </a:fld>
            <a:endParaRPr lang="en-IN"/>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5">
                <a:solidFill>
                  <a:schemeClr val="tx1">
                    <a:tint val="75000"/>
                  </a:schemeClr>
                </a:solidFill>
              </a:defRPr>
            </a:lvl1pPr>
          </a:lstStyle>
          <a:p>
            <a:fld id="{AA878C4F-1872-4D6F-824D-FE31B417EC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B0604020202020204" pitchFamily="3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401" y="254000"/>
            <a:ext cx="3387857" cy="1523999"/>
          </a:xfrm>
          <a:prstGeom prst="rect">
            <a:avLst/>
          </a:prstGeom>
        </p:spPr>
      </p:pic>
      <p:cxnSp>
        <p:nvCxnSpPr>
          <p:cNvPr id="7" name="Straight Connector 6"/>
          <p:cNvCxnSpPr/>
          <p:nvPr/>
        </p:nvCxnSpPr>
        <p:spPr>
          <a:xfrm>
            <a:off x="7242628" y="0"/>
            <a:ext cx="0" cy="30275213"/>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63549" y="558810"/>
            <a:ext cx="3159668" cy="831408"/>
          </a:xfrm>
          <a:prstGeom prst="rect">
            <a:avLst/>
          </a:prstGeom>
        </p:spPr>
      </p:pic>
      <p:sp>
        <p:nvSpPr>
          <p:cNvPr id="13" name="TextBox 12"/>
          <p:cNvSpPr txBox="1"/>
          <p:nvPr/>
        </p:nvSpPr>
        <p:spPr>
          <a:xfrm>
            <a:off x="7671390" y="1778211"/>
            <a:ext cx="11833224" cy="1446550"/>
          </a:xfrm>
          <a:prstGeom prst="rect">
            <a:avLst/>
          </a:prstGeom>
          <a:noFill/>
        </p:spPr>
        <p:txBody>
          <a:bodyPr wrap="square" rtlCol="0">
            <a:spAutoFit/>
          </a:bodyPr>
          <a:lstStyle/>
          <a:p>
            <a:pPr algn="ctr"/>
            <a:r>
              <a:rPr lang="en-IN" altLang="en-US" sz="4400" b="1" i="0" u="sng" dirty="0">
                <a:solidFill>
                  <a:srgbClr val="002060"/>
                </a:solidFill>
                <a:effectLst/>
                <a:latin typeface="Calibri" panose="020F0502020204030204" pitchFamily="34" charset="0"/>
              </a:rPr>
              <a:t>C</a:t>
            </a:r>
            <a:r>
              <a:rPr lang="en-US" sz="4400" b="1" i="0" u="sng" dirty="0" err="1">
                <a:solidFill>
                  <a:srgbClr val="002060"/>
                </a:solidFill>
                <a:effectLst/>
                <a:latin typeface="Calibri" panose="020F0502020204030204" pitchFamily="34" charset="0"/>
              </a:rPr>
              <a:t>ustomer</a:t>
            </a:r>
            <a:r>
              <a:rPr lang="en-US" sz="4400" b="1" i="0" u="sng" dirty="0">
                <a:solidFill>
                  <a:srgbClr val="002060"/>
                </a:solidFill>
                <a:effectLst/>
                <a:latin typeface="Calibri" panose="020F0502020204030204" pitchFamily="34" charset="0"/>
              </a:rPr>
              <a:t> Churn: Predicting whether a customer will change telecommunications provider</a:t>
            </a:r>
            <a:endParaRPr lang="en-IN" sz="4400" b="1" u="sng" dirty="0">
              <a:solidFill>
                <a:srgbClr val="002060"/>
              </a:solidFill>
            </a:endParaRPr>
          </a:p>
        </p:txBody>
      </p:sp>
      <p:sp>
        <p:nvSpPr>
          <p:cNvPr id="14" name="TextBox 13"/>
          <p:cNvSpPr txBox="1"/>
          <p:nvPr/>
        </p:nvSpPr>
        <p:spPr>
          <a:xfrm>
            <a:off x="7976068" y="3701188"/>
            <a:ext cx="10765395" cy="3539430"/>
          </a:xfrm>
          <a:prstGeom prst="rect">
            <a:avLst/>
          </a:prstGeom>
          <a:noFill/>
        </p:spPr>
        <p:txBody>
          <a:bodyPr wrap="square" rtlCol="0">
            <a:spAutoFit/>
          </a:bodyPr>
          <a:lstStyle/>
          <a:p>
            <a:r>
              <a:rPr lang="en-US" sz="2750" b="1" u="sng" dirty="0">
                <a:solidFill>
                  <a:srgbClr val="00B0F0"/>
                </a:solidFill>
              </a:rPr>
              <a:t>Problem statement</a:t>
            </a:r>
            <a:r>
              <a:rPr lang="en-US" sz="2750" b="1" dirty="0">
                <a:solidFill>
                  <a:srgbClr val="00B0F0"/>
                </a:solidFill>
              </a:rPr>
              <a:t> -</a:t>
            </a:r>
          </a:p>
          <a:p>
            <a:r>
              <a:rPr lang="en-US" sz="2750" b="1" dirty="0"/>
              <a:t>Identify the reasons for customer churning out and provide insights and solutions </a:t>
            </a:r>
          </a:p>
          <a:p>
            <a:r>
              <a:rPr lang="en-US" sz="2750" b="1" u="sng" dirty="0">
                <a:solidFill>
                  <a:srgbClr val="00B0F0"/>
                </a:solidFill>
              </a:rPr>
              <a:t>Key questions to be answered</a:t>
            </a:r>
            <a:r>
              <a:rPr lang="en-US" sz="2750" b="1" dirty="0">
                <a:solidFill>
                  <a:srgbClr val="00B0F0"/>
                </a:solidFill>
              </a:rPr>
              <a:t>-</a:t>
            </a:r>
          </a:p>
          <a:p>
            <a:pPr marL="514350" indent="-514350">
              <a:buAutoNum type="arabicParenR"/>
            </a:pPr>
            <a:r>
              <a:rPr lang="en-US" sz="2750" b="1" dirty="0"/>
              <a:t>Which are the factors leading to the churn ?</a:t>
            </a:r>
          </a:p>
          <a:p>
            <a:pPr marL="514350" indent="-514350">
              <a:buAutoNum type="arabicParenR"/>
            </a:pPr>
            <a:r>
              <a:rPr lang="en-US" sz="2750" b="1" dirty="0"/>
              <a:t>How to predict if the customer will churn or not?</a:t>
            </a:r>
          </a:p>
          <a:p>
            <a:pPr marL="514350" indent="-514350">
              <a:buAutoNum type="arabicParenR"/>
            </a:pPr>
            <a:r>
              <a:rPr lang="en-US" sz="2750" b="1" dirty="0"/>
              <a:t>What are the measures the company should take in order to reduce the churn in future ?</a:t>
            </a:r>
          </a:p>
        </p:txBody>
      </p:sp>
      <p:sp>
        <p:nvSpPr>
          <p:cNvPr id="15" name="TextBox 14"/>
          <p:cNvSpPr txBox="1"/>
          <p:nvPr/>
        </p:nvSpPr>
        <p:spPr>
          <a:xfrm>
            <a:off x="7965478" y="7701685"/>
            <a:ext cx="12757739" cy="3485570"/>
          </a:xfrm>
          <a:prstGeom prst="rect">
            <a:avLst/>
          </a:prstGeom>
          <a:noFill/>
        </p:spPr>
        <p:txBody>
          <a:bodyPr wrap="square" rtlCol="0">
            <a:spAutoFit/>
          </a:bodyPr>
          <a:lstStyle/>
          <a:p>
            <a:r>
              <a:rPr lang="en-US" sz="2800" b="1" u="sng" dirty="0">
                <a:solidFill>
                  <a:srgbClr val="00B0F0"/>
                </a:solidFill>
              </a:rPr>
              <a:t>Primary research </a:t>
            </a:r>
            <a:r>
              <a:rPr lang="en-US" sz="2800" dirty="0">
                <a:solidFill>
                  <a:srgbClr val="00B0F0"/>
                </a:solidFill>
              </a:rPr>
              <a:t>– </a:t>
            </a:r>
          </a:p>
          <a:p>
            <a:pPr marL="571500" indent="-571500">
              <a:buFont typeface="Arial" panose="020B0604020202020204" pitchFamily="34" charset="0"/>
              <a:buChar char="•"/>
            </a:pPr>
            <a:r>
              <a:rPr lang="en-US" sz="2750" b="1" dirty="0"/>
              <a:t>We searched on the net for the best dataset available for the telecommunication data churn.</a:t>
            </a:r>
          </a:p>
          <a:p>
            <a:pPr marL="571500" indent="-571500">
              <a:buFont typeface="Arial" panose="020B0604020202020204" pitchFamily="34" charset="0"/>
              <a:buChar char="•"/>
            </a:pPr>
            <a:r>
              <a:rPr lang="en-US" sz="2750" b="1" dirty="0"/>
              <a:t>We finally landed on Kaggle where we found the perfect dataset for our research. </a:t>
            </a:r>
          </a:p>
          <a:p>
            <a:pPr marL="457200" indent="-457200">
              <a:buFont typeface="Arial" panose="020B0604020202020204" pitchFamily="34" charset="0"/>
              <a:buChar char="•"/>
            </a:pPr>
            <a:r>
              <a:rPr lang="en-US" sz="2750" b="1" dirty="0"/>
              <a:t> Data consisted of 4250 rows and 20 columns.</a:t>
            </a:r>
          </a:p>
          <a:p>
            <a:pPr marL="457200" indent="-457200">
              <a:buFont typeface="Arial" panose="020B0604020202020204" pitchFamily="34" charset="0"/>
              <a:buChar char="•"/>
            </a:pPr>
            <a:r>
              <a:rPr lang="en-US" sz="2750" b="1" dirty="0"/>
              <a:t> Data was clean with no missing values.</a:t>
            </a:r>
          </a:p>
          <a:p>
            <a:pPr marL="457200" indent="-457200">
              <a:buFont typeface="Arial" panose="020B0604020202020204" pitchFamily="34" charset="0"/>
              <a:buChar char="•"/>
            </a:pPr>
            <a:r>
              <a:rPr lang="en-US" sz="2750" b="1" dirty="0"/>
              <a:t> Our dependent variable is “churn” which is a categorical Boolean variable with yes            </a:t>
            </a:r>
          </a:p>
          <a:p>
            <a:r>
              <a:rPr lang="en-US" sz="2750" b="1" dirty="0"/>
              <a:t>       and no as values.</a:t>
            </a:r>
          </a:p>
        </p:txBody>
      </p:sp>
      <p:sp>
        <p:nvSpPr>
          <p:cNvPr id="16" name="TextBox 15"/>
          <p:cNvSpPr txBox="1"/>
          <p:nvPr/>
        </p:nvSpPr>
        <p:spPr>
          <a:xfrm>
            <a:off x="7976068" y="11238368"/>
            <a:ext cx="11995671" cy="3539430"/>
          </a:xfrm>
          <a:prstGeom prst="rect">
            <a:avLst/>
          </a:prstGeom>
          <a:noFill/>
        </p:spPr>
        <p:txBody>
          <a:bodyPr wrap="square" rtlCol="0">
            <a:spAutoFit/>
          </a:bodyPr>
          <a:lstStyle/>
          <a:p>
            <a:endParaRPr lang="en-US" sz="2800" dirty="0"/>
          </a:p>
          <a:p>
            <a:r>
              <a:rPr lang="en-US" sz="2800" b="1" u="sng" dirty="0">
                <a:solidFill>
                  <a:srgbClr val="00B0F0"/>
                </a:solidFill>
              </a:rPr>
              <a:t>Secondary research </a:t>
            </a:r>
            <a:r>
              <a:rPr lang="en-US" sz="2800" dirty="0">
                <a:solidFill>
                  <a:srgbClr val="00B0F0"/>
                </a:solidFill>
              </a:rPr>
              <a:t>–</a:t>
            </a:r>
          </a:p>
          <a:p>
            <a:pPr marL="571500" indent="-571500">
              <a:buFont typeface="Arial" panose="020B0604020202020204" pitchFamily="34" charset="0"/>
              <a:buChar char="•"/>
            </a:pPr>
            <a:r>
              <a:rPr lang="en-US" sz="2800" b="1" dirty="0"/>
              <a:t>The target variable “churn” is imbalanced.</a:t>
            </a:r>
          </a:p>
          <a:p>
            <a:pPr marL="571500" indent="-571500">
              <a:buFont typeface="Arial" panose="020B0604020202020204" pitchFamily="34" charset="0"/>
              <a:buChar char="•"/>
            </a:pPr>
            <a:r>
              <a:rPr lang="en-US" sz="2800" b="1" dirty="0"/>
              <a:t>Most of the numerical data follows a normal distribution.</a:t>
            </a:r>
          </a:p>
          <a:p>
            <a:pPr marL="571500" indent="-571500">
              <a:buFont typeface="Arial" panose="020B0604020202020204" pitchFamily="34" charset="0"/>
              <a:buChar char="•"/>
            </a:pPr>
            <a:r>
              <a:rPr lang="en-US" sz="2800" b="1" dirty="0"/>
              <a:t>There are many columns which are inter corelated which will lead to multi collinearity.</a:t>
            </a:r>
          </a:p>
          <a:p>
            <a:pPr marL="571500" indent="-571500">
              <a:buFont typeface="Arial" panose="020B0604020202020204" pitchFamily="34" charset="0"/>
              <a:buChar char="•"/>
            </a:pPr>
            <a:r>
              <a:rPr lang="en-US" sz="2800" b="1" dirty="0"/>
              <a:t>A column named number – </a:t>
            </a:r>
            <a:r>
              <a:rPr lang="en-US" sz="2800" b="1" dirty="0" err="1"/>
              <a:t>Vmail</a:t>
            </a:r>
            <a:r>
              <a:rPr lang="en-US" sz="2800" b="1" dirty="0"/>
              <a:t> messages has most of the entries as “0”.</a:t>
            </a:r>
          </a:p>
          <a:p>
            <a:pPr marL="571500" indent="-571500">
              <a:buFont typeface="Arial" panose="020B0604020202020204" pitchFamily="34" charset="0"/>
              <a:buChar char="•"/>
            </a:pPr>
            <a:r>
              <a:rPr lang="en-US" sz="2800" b="1" dirty="0"/>
              <a:t>We have divided this data into training &amp; testing in the ratio of 7:3.</a:t>
            </a:r>
          </a:p>
        </p:txBody>
      </p:sp>
      <p:sp>
        <p:nvSpPr>
          <p:cNvPr id="17" name="TextBox 16"/>
          <p:cNvSpPr txBox="1"/>
          <p:nvPr/>
        </p:nvSpPr>
        <p:spPr>
          <a:xfrm>
            <a:off x="7814272" y="25886203"/>
            <a:ext cx="5745241" cy="3970318"/>
          </a:xfrm>
          <a:prstGeom prst="rect">
            <a:avLst/>
          </a:prstGeom>
          <a:noFill/>
        </p:spPr>
        <p:txBody>
          <a:bodyPr wrap="square" rtlCol="0">
            <a:spAutoFit/>
          </a:bodyPr>
          <a:lstStyle/>
          <a:p>
            <a:pPr algn="ctr"/>
            <a:r>
              <a:rPr lang="en-US" b="1" u="sng" dirty="0">
                <a:solidFill>
                  <a:srgbClr val="00B0F0"/>
                </a:solidFill>
              </a:rPr>
              <a:t>Insights</a:t>
            </a:r>
            <a:endParaRPr lang="en-US" b="1" dirty="0"/>
          </a:p>
          <a:p>
            <a:pPr marL="514350" indent="-514350">
              <a:buFont typeface="Arial" panose="020B0604020202020204" pitchFamily="34" charset="0"/>
              <a:buChar char="•"/>
            </a:pPr>
            <a:r>
              <a:rPr lang="en-US" b="1" dirty="0"/>
              <a:t>People having an international plan are churning at a rate of 42%. </a:t>
            </a:r>
          </a:p>
          <a:p>
            <a:pPr marL="514350" indent="-514350">
              <a:buFont typeface="Arial" panose="020B0604020202020204" pitchFamily="34" charset="0"/>
              <a:buChar char="•"/>
            </a:pPr>
            <a:r>
              <a:rPr lang="en-US" b="1" dirty="0"/>
              <a:t>When the number of service call is increasing beyond 4, the churn rate increases significantly(goes above 50%).</a:t>
            </a:r>
          </a:p>
          <a:p>
            <a:pPr marL="514350" indent="-514350">
              <a:buFont typeface="Arial" panose="020B0604020202020204" pitchFamily="34" charset="0"/>
              <a:buChar char="•"/>
            </a:pPr>
            <a:r>
              <a:rPr lang="en-US" b="1" dirty="0"/>
              <a:t> Regions of New jersey and California are    witnessing maximum churning, hence these states should be prioritized followed by Washington, Maryland and Montana.</a:t>
            </a:r>
          </a:p>
          <a:p>
            <a:pPr marL="514350" indent="-514350">
              <a:buFont typeface="Arial" panose="020B0604020202020204" pitchFamily="34" charset="0"/>
              <a:buChar char="•"/>
            </a:pPr>
            <a:r>
              <a:rPr lang="en-US" b="1" i="0" dirty="0">
                <a:solidFill>
                  <a:srgbClr val="000000"/>
                </a:solidFill>
                <a:effectLst/>
              </a:rPr>
              <a:t>Most of the customers churn when they cross a spend between 70 to 80 dollars.</a:t>
            </a:r>
            <a:endParaRPr lang="en-US" b="1" dirty="0"/>
          </a:p>
          <a:p>
            <a:pPr marL="514350" indent="-51435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p:txBody>
      </p:sp>
      <p:sp>
        <p:nvSpPr>
          <p:cNvPr id="18" name="TextBox 17"/>
          <p:cNvSpPr txBox="1"/>
          <p:nvPr/>
        </p:nvSpPr>
        <p:spPr>
          <a:xfrm>
            <a:off x="15459402" y="15499977"/>
            <a:ext cx="4800601" cy="523220"/>
          </a:xfrm>
          <a:prstGeom prst="rect">
            <a:avLst/>
          </a:prstGeom>
          <a:noFill/>
        </p:spPr>
        <p:txBody>
          <a:bodyPr wrap="square" rtlCol="0">
            <a:spAutoFit/>
          </a:bodyPr>
          <a:lstStyle/>
          <a:p>
            <a:pPr algn="ctr"/>
            <a:r>
              <a:rPr lang="en-US" sz="2800" b="1" u="sng" dirty="0">
                <a:solidFill>
                  <a:srgbClr val="00B0F0"/>
                </a:solidFill>
              </a:rPr>
              <a:t>Graphs </a:t>
            </a:r>
          </a:p>
        </p:txBody>
      </p:sp>
      <p:sp>
        <p:nvSpPr>
          <p:cNvPr id="19" name="TextBox 18"/>
          <p:cNvSpPr txBox="1"/>
          <p:nvPr/>
        </p:nvSpPr>
        <p:spPr>
          <a:xfrm>
            <a:off x="7318553" y="15526263"/>
            <a:ext cx="6890685" cy="9410268"/>
          </a:xfrm>
          <a:prstGeom prst="rect">
            <a:avLst/>
          </a:prstGeom>
          <a:noFill/>
        </p:spPr>
        <p:txBody>
          <a:bodyPr wrap="square" rtlCol="0">
            <a:spAutoFit/>
          </a:bodyPr>
          <a:lstStyle/>
          <a:p>
            <a:pPr algn="ctr"/>
            <a:r>
              <a:rPr lang="en-US" sz="2800" b="1" u="sng" dirty="0">
                <a:solidFill>
                  <a:srgbClr val="00B0F0"/>
                </a:solidFill>
              </a:rPr>
              <a:t>Solution</a:t>
            </a:r>
          </a:p>
          <a:p>
            <a:pPr marL="457200" indent="-457200">
              <a:buFont typeface="Arial" panose="020B0604020202020204" pitchFamily="34" charset="0"/>
              <a:buChar char="•"/>
            </a:pPr>
            <a:r>
              <a:rPr lang="en-US" sz="2750" b="1" dirty="0"/>
              <a:t>We did a deep dive into the data and filtered out the most important columns for our model. </a:t>
            </a:r>
          </a:p>
          <a:p>
            <a:pPr marL="457200" indent="-457200">
              <a:buFont typeface="Arial" panose="020B0604020202020204" pitchFamily="34" charset="0"/>
              <a:buChar char="•"/>
            </a:pPr>
            <a:r>
              <a:rPr lang="en-US" sz="2750" b="1" dirty="0"/>
              <a:t>We also did some feature engineering and derived new features for model optimization.</a:t>
            </a:r>
          </a:p>
          <a:p>
            <a:pPr marL="457200" indent="-457200">
              <a:buFont typeface="Arial" panose="020B0604020202020204" pitchFamily="34" charset="0"/>
              <a:buChar char="•"/>
            </a:pPr>
            <a:r>
              <a:rPr lang="en-US" sz="2750" b="1" dirty="0"/>
              <a:t>Finally we created 2 models using Logistic regression and random forest algorithms.</a:t>
            </a:r>
          </a:p>
          <a:p>
            <a:pPr marL="457200" indent="-457200">
              <a:buFont typeface="Arial" panose="020B0604020202020204" pitchFamily="34" charset="0"/>
              <a:buChar char="•"/>
            </a:pPr>
            <a:r>
              <a:rPr lang="en-US" sz="2750" b="1" dirty="0"/>
              <a:t>We were able to get an accuracy of 97.17% with random forest search algorithm.</a:t>
            </a:r>
          </a:p>
          <a:p>
            <a:pPr marL="457200" indent="-457200">
              <a:buFont typeface="Arial" panose="020B0604020202020204" pitchFamily="34" charset="0"/>
              <a:buChar char="•"/>
            </a:pPr>
            <a:r>
              <a:rPr lang="en-US" sz="2750" b="1" dirty="0"/>
              <a:t>The output variable “churn” was highly imbalanced. Number of “yes” accounted for only 598 and number of yes accounted for 3652.</a:t>
            </a:r>
          </a:p>
          <a:p>
            <a:pPr marL="457200" indent="-457200">
              <a:buFont typeface="Arial" panose="020B0604020202020204" pitchFamily="34" charset="0"/>
              <a:buChar char="•"/>
            </a:pPr>
            <a:r>
              <a:rPr lang="en-US" sz="2750" b="1" dirty="0"/>
              <a:t>Therefore in such situations the model generally predicts very well on the “no” but does a poor prediction on “yes”.</a:t>
            </a:r>
          </a:p>
          <a:p>
            <a:pPr marL="457200" indent="-457200">
              <a:buFont typeface="Arial" panose="020B0604020202020204" pitchFamily="34" charset="0"/>
              <a:buChar char="•"/>
            </a:pPr>
            <a:r>
              <a:rPr lang="en-US" sz="2750" b="1" dirty="0"/>
              <a:t>But our random forest algorithm did a very good job and highly reduced the type 1 and type 2 errors. This means this model is predicting very well on both the classes.</a:t>
            </a:r>
          </a:p>
        </p:txBody>
      </p:sp>
      <p:sp>
        <p:nvSpPr>
          <p:cNvPr id="21" name="TextBox 20"/>
          <p:cNvSpPr txBox="1"/>
          <p:nvPr/>
        </p:nvSpPr>
        <p:spPr>
          <a:xfrm>
            <a:off x="14764782" y="25886203"/>
            <a:ext cx="6211934" cy="3108543"/>
          </a:xfrm>
          <a:prstGeom prst="rect">
            <a:avLst/>
          </a:prstGeom>
          <a:noFill/>
        </p:spPr>
        <p:txBody>
          <a:bodyPr wrap="square" rtlCol="0">
            <a:spAutoFit/>
          </a:bodyPr>
          <a:lstStyle/>
          <a:p>
            <a:pPr algn="ctr"/>
            <a:r>
              <a:rPr lang="en-US" sz="1400" b="1" u="sng" dirty="0">
                <a:solidFill>
                  <a:srgbClr val="00B0F0"/>
                </a:solidFill>
              </a:rPr>
              <a:t>Way Ahead ?</a:t>
            </a:r>
          </a:p>
          <a:p>
            <a:pPr marL="342900" lvl="0" indent="-342900">
              <a:buFont typeface="+mj-lt"/>
              <a:buAutoNum type="alphaLcParenR"/>
            </a:pPr>
            <a:r>
              <a:rPr lang="en-US" sz="1400" b="1" dirty="0"/>
              <a:t>Using our model telecom companies can first identify the set of churning customers to target for retention campaign.</a:t>
            </a:r>
            <a:endParaRPr lang="en-IN" sz="1400" b="1" dirty="0"/>
          </a:p>
          <a:p>
            <a:pPr marL="342900" lvl="0" indent="-342900">
              <a:buFont typeface="+mj-lt"/>
              <a:buAutoNum type="alphaLcParenR"/>
            </a:pPr>
            <a:r>
              <a:rPr lang="en-US" sz="1400" b="1" dirty="0"/>
              <a:t>Make sure that the customer is not facing a bad service issue. Bad services include less internet connectivity, rising costs, unstable network etc. This can also be focused in the top states that have the maximum churning and other important factors that are mentioned above.</a:t>
            </a:r>
            <a:endParaRPr lang="en-IN" sz="1400" b="1" dirty="0"/>
          </a:p>
          <a:p>
            <a:pPr marL="342900" lvl="0" indent="-342900">
              <a:buFont typeface="+mj-lt"/>
              <a:buAutoNum type="alphaLcParenR"/>
            </a:pPr>
            <a:r>
              <a:rPr lang="en-US" sz="1400" b="1" dirty="0"/>
              <a:t>Once the issue is identified the company should ensure that it is resolved.</a:t>
            </a:r>
            <a:endParaRPr lang="en-IN" sz="1400" b="1" dirty="0"/>
          </a:p>
          <a:p>
            <a:pPr marL="342900" lvl="0" indent="-342900">
              <a:buFont typeface="+mj-lt"/>
              <a:buAutoNum type="alphaLcParenR"/>
            </a:pPr>
            <a:r>
              <a:rPr lang="en-US" sz="1400" b="1" dirty="0"/>
              <a:t>Another strategy can be to offer incentives to customers from time to time and throw up long term offers. Some examples of long term offers include:</a:t>
            </a:r>
            <a:endParaRPr lang="en-IN" sz="1400" b="1" dirty="0"/>
          </a:p>
          <a:p>
            <a:pPr marL="1143000" lvl="2" indent="-228600">
              <a:buFont typeface="Wingdings" panose="05000000000000000000" pitchFamily="2" charset="2"/>
              <a:buChar char=""/>
            </a:pPr>
            <a:r>
              <a:rPr lang="en-IN" sz="1400" b="1" dirty="0"/>
              <a:t>Subscribing at an annual plan and getting 2 months of free subscription.</a:t>
            </a:r>
          </a:p>
          <a:p>
            <a:pPr marL="1143000" lvl="2" indent="-228600">
              <a:buFont typeface="Wingdings" panose="05000000000000000000" pitchFamily="2" charset="2"/>
              <a:buChar char=""/>
            </a:pPr>
            <a:r>
              <a:rPr lang="en-IN" sz="1400" b="1" dirty="0"/>
              <a:t>Cashbacks on monthly recharges.</a:t>
            </a:r>
          </a:p>
          <a:p>
            <a:pPr marL="1143000" lvl="2" indent="-228600">
              <a:buFont typeface="Wingdings" panose="05000000000000000000" pitchFamily="2" charset="2"/>
              <a:buChar char=""/>
            </a:pPr>
            <a:r>
              <a:rPr lang="en-IN" sz="1400" b="1" dirty="0"/>
              <a:t>Offering competitive pricing based on other service providers.</a:t>
            </a:r>
          </a:p>
        </p:txBody>
      </p:sp>
      <p:sp>
        <p:nvSpPr>
          <p:cNvPr id="22" name="TextBox 21"/>
          <p:cNvSpPr txBox="1"/>
          <p:nvPr/>
        </p:nvSpPr>
        <p:spPr>
          <a:xfrm>
            <a:off x="994563" y="5070793"/>
            <a:ext cx="6033684" cy="400110"/>
          </a:xfrm>
          <a:prstGeom prst="rect">
            <a:avLst/>
          </a:prstGeom>
          <a:noFill/>
        </p:spPr>
        <p:txBody>
          <a:bodyPr wrap="square" rtlCol="0">
            <a:spAutoFit/>
          </a:bodyPr>
          <a:lstStyle/>
          <a:p>
            <a:r>
              <a:rPr lang="en-US" sz="2000" b="1" u="sng" dirty="0"/>
              <a:t>Track Name – Analytics using Python ( Track B )</a:t>
            </a:r>
          </a:p>
        </p:txBody>
      </p:sp>
      <p:pic>
        <p:nvPicPr>
          <p:cNvPr id="6" name="Picture 5">
            <a:extLst>
              <a:ext uri="{FF2B5EF4-FFF2-40B4-BE49-F238E27FC236}">
                <a16:creationId xmlns:a16="http://schemas.microsoft.com/office/drawing/2014/main" id="{D1CCF7A7-E574-F04A-4B4F-8938458C0A2D}"/>
              </a:ext>
            </a:extLst>
          </p:cNvPr>
          <p:cNvPicPr>
            <a:picLocks noChangeAspect="1"/>
          </p:cNvPicPr>
          <p:nvPr/>
        </p:nvPicPr>
        <p:blipFill>
          <a:blip r:embed="rId4"/>
          <a:stretch>
            <a:fillRect/>
          </a:stretch>
        </p:blipFill>
        <p:spPr>
          <a:xfrm>
            <a:off x="14764783" y="16025759"/>
            <a:ext cx="6211933" cy="3419897"/>
          </a:xfrm>
          <a:prstGeom prst="rect">
            <a:avLst/>
          </a:prstGeom>
        </p:spPr>
      </p:pic>
      <p:sp>
        <p:nvSpPr>
          <p:cNvPr id="2" name="Rectangle 1">
            <a:extLst>
              <a:ext uri="{FF2B5EF4-FFF2-40B4-BE49-F238E27FC236}">
                <a16:creationId xmlns:a16="http://schemas.microsoft.com/office/drawing/2014/main" id="{B750601A-2D14-CCFF-A267-BBC06FF28372}"/>
              </a:ext>
            </a:extLst>
          </p:cNvPr>
          <p:cNvSpPr/>
          <p:nvPr/>
        </p:nvSpPr>
        <p:spPr>
          <a:xfrm>
            <a:off x="7976068" y="7701685"/>
            <a:ext cx="12757738" cy="3567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8" name="Rectangle 7">
            <a:extLst>
              <a:ext uri="{FF2B5EF4-FFF2-40B4-BE49-F238E27FC236}">
                <a16:creationId xmlns:a16="http://schemas.microsoft.com/office/drawing/2014/main" id="{54D84FA5-3B5E-A084-D4BE-3E3692FA13EA}"/>
              </a:ext>
            </a:extLst>
          </p:cNvPr>
          <p:cNvSpPr/>
          <p:nvPr/>
        </p:nvSpPr>
        <p:spPr>
          <a:xfrm>
            <a:off x="7976068" y="11449933"/>
            <a:ext cx="12757738" cy="3299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7798794-3857-E99A-71A9-9C640CB219AB}"/>
              </a:ext>
            </a:extLst>
          </p:cNvPr>
          <p:cNvSpPr/>
          <p:nvPr/>
        </p:nvSpPr>
        <p:spPr>
          <a:xfrm>
            <a:off x="7360130" y="15497415"/>
            <a:ext cx="6780867" cy="964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614CFA2-FF90-373C-F614-0A8B7DAD9E69}"/>
              </a:ext>
            </a:extLst>
          </p:cNvPr>
          <p:cNvSpPr/>
          <p:nvPr/>
        </p:nvSpPr>
        <p:spPr>
          <a:xfrm>
            <a:off x="14419278" y="15497415"/>
            <a:ext cx="6780867" cy="964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3C09CE0-3CDB-EB1E-3AA4-BD4F5FB1328E}"/>
              </a:ext>
            </a:extLst>
          </p:cNvPr>
          <p:cNvSpPr/>
          <p:nvPr/>
        </p:nvSpPr>
        <p:spPr>
          <a:xfrm>
            <a:off x="14669954" y="25684996"/>
            <a:ext cx="6401590" cy="4093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97347050-0F4D-DFAE-2D87-C2928EFA3F9B}"/>
              </a:ext>
            </a:extLst>
          </p:cNvPr>
          <p:cNvSpPr/>
          <p:nvPr/>
        </p:nvSpPr>
        <p:spPr>
          <a:xfrm>
            <a:off x="7767385" y="25684996"/>
            <a:ext cx="6206518" cy="4093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017C496-DFBC-E7D3-4A69-0FDBBC73CA67}"/>
              </a:ext>
            </a:extLst>
          </p:cNvPr>
          <p:cNvSpPr/>
          <p:nvPr/>
        </p:nvSpPr>
        <p:spPr>
          <a:xfrm>
            <a:off x="7965478" y="3730036"/>
            <a:ext cx="12757735" cy="35807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descr="A group of people posing for a photo&#10;&#10;Description automatically generated">
            <a:extLst>
              <a:ext uri="{FF2B5EF4-FFF2-40B4-BE49-F238E27FC236}">
                <a16:creationId xmlns:a16="http://schemas.microsoft.com/office/drawing/2014/main" id="{1888E659-7D32-0FFC-4CDB-11F5D90DEA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450" y="5906197"/>
            <a:ext cx="6033684" cy="4524885"/>
          </a:xfrm>
          <a:prstGeom prst="rect">
            <a:avLst/>
          </a:prstGeom>
        </p:spPr>
      </p:pic>
      <p:sp>
        <p:nvSpPr>
          <p:cNvPr id="27" name="Rectangle 26">
            <a:extLst>
              <a:ext uri="{FF2B5EF4-FFF2-40B4-BE49-F238E27FC236}">
                <a16:creationId xmlns:a16="http://schemas.microsoft.com/office/drawing/2014/main" id="{1F8AD0B7-1F39-6687-AF05-ABD139C43D39}"/>
              </a:ext>
            </a:extLst>
          </p:cNvPr>
          <p:cNvSpPr/>
          <p:nvPr/>
        </p:nvSpPr>
        <p:spPr>
          <a:xfrm>
            <a:off x="426719" y="5669280"/>
            <a:ext cx="6387147" cy="4998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200DBD7-4996-AEC0-70BA-279AAF1F778A}"/>
              </a:ext>
            </a:extLst>
          </p:cNvPr>
          <p:cNvSpPr txBox="1"/>
          <p:nvPr/>
        </p:nvSpPr>
        <p:spPr>
          <a:xfrm>
            <a:off x="426719" y="10904917"/>
            <a:ext cx="6243089" cy="553998"/>
          </a:xfrm>
          <a:prstGeom prst="rect">
            <a:avLst/>
          </a:prstGeom>
          <a:noFill/>
        </p:spPr>
        <p:txBody>
          <a:bodyPr wrap="square" rtlCol="0">
            <a:spAutoFit/>
          </a:bodyPr>
          <a:lstStyle/>
          <a:p>
            <a:r>
              <a:rPr lang="en-US" sz="3000" b="1" dirty="0"/>
              <a:t>Team Name – </a:t>
            </a:r>
            <a:r>
              <a:rPr lang="en-US" sz="3000" b="1" dirty="0">
                <a:solidFill>
                  <a:srgbClr val="00B0F0"/>
                </a:solidFill>
              </a:rPr>
              <a:t>MIND BENDERS</a:t>
            </a:r>
            <a:endParaRPr lang="en-IN" sz="3000" dirty="0"/>
          </a:p>
        </p:txBody>
      </p:sp>
      <p:sp>
        <p:nvSpPr>
          <p:cNvPr id="29" name="TextBox 28">
            <a:extLst>
              <a:ext uri="{FF2B5EF4-FFF2-40B4-BE49-F238E27FC236}">
                <a16:creationId xmlns:a16="http://schemas.microsoft.com/office/drawing/2014/main" id="{0A389073-B9F5-7D5F-5960-5E4FF0EBB214}"/>
              </a:ext>
            </a:extLst>
          </p:cNvPr>
          <p:cNvSpPr txBox="1"/>
          <p:nvPr/>
        </p:nvSpPr>
        <p:spPr>
          <a:xfrm>
            <a:off x="444689" y="11449933"/>
            <a:ext cx="4571127" cy="2215991"/>
          </a:xfrm>
          <a:prstGeom prst="rect">
            <a:avLst/>
          </a:prstGeom>
          <a:noFill/>
        </p:spPr>
        <p:txBody>
          <a:bodyPr wrap="square" rtlCol="0">
            <a:spAutoFit/>
          </a:bodyPr>
          <a:lstStyle/>
          <a:p>
            <a:pPr indent="-228600">
              <a:buFont typeface="Arial" panose="020B0604020202020204" pitchFamily="34" charset="0"/>
              <a:buChar char="•"/>
            </a:pPr>
            <a:r>
              <a:rPr lang="en-US" sz="2000" b="1" u="sng" dirty="0" err="1">
                <a:solidFill>
                  <a:schemeClr val="tx1"/>
                </a:solidFill>
              </a:rPr>
              <a:t>Parshva</a:t>
            </a:r>
            <a:r>
              <a:rPr lang="en-US" sz="2000" b="1" u="sng" dirty="0">
                <a:solidFill>
                  <a:schemeClr val="tx1"/>
                </a:solidFill>
              </a:rPr>
              <a:t> Shah – E-Business</a:t>
            </a:r>
          </a:p>
          <a:p>
            <a:pPr indent="-228600">
              <a:buFont typeface="Arial" panose="020B0604020202020204" pitchFamily="34" charset="0"/>
              <a:buChar char="•"/>
            </a:pPr>
            <a:r>
              <a:rPr lang="en-US" sz="2000" b="1" u="sng" dirty="0">
                <a:solidFill>
                  <a:schemeClr val="tx1"/>
                </a:solidFill>
              </a:rPr>
              <a:t>Tanuja </a:t>
            </a:r>
            <a:r>
              <a:rPr lang="en-US" sz="2000" b="1" u="sng" dirty="0" err="1"/>
              <a:t>D</a:t>
            </a:r>
            <a:r>
              <a:rPr lang="en-US" sz="2000" b="1" u="sng" dirty="0" err="1">
                <a:solidFill>
                  <a:schemeClr val="tx1"/>
                </a:solidFill>
              </a:rPr>
              <a:t>aswani</a:t>
            </a:r>
            <a:r>
              <a:rPr lang="en-US" sz="2000" b="1" u="sng" dirty="0">
                <a:solidFill>
                  <a:schemeClr val="tx1"/>
                </a:solidFill>
              </a:rPr>
              <a:t> – Core</a:t>
            </a:r>
          </a:p>
          <a:p>
            <a:pPr indent="-228600">
              <a:buFont typeface="Arial" panose="020B0604020202020204" pitchFamily="34" charset="0"/>
              <a:buChar char="•"/>
            </a:pPr>
            <a:r>
              <a:rPr lang="en-US" sz="2000" b="1" u="sng" dirty="0">
                <a:solidFill>
                  <a:schemeClr val="tx1"/>
                </a:solidFill>
              </a:rPr>
              <a:t>Gaurav </a:t>
            </a:r>
            <a:r>
              <a:rPr lang="en-US" sz="2000" b="1" u="sng" dirty="0" err="1"/>
              <a:t>M</a:t>
            </a:r>
            <a:r>
              <a:rPr lang="en-US" sz="2000" b="1" u="sng" dirty="0" err="1">
                <a:solidFill>
                  <a:schemeClr val="tx1"/>
                </a:solidFill>
              </a:rPr>
              <a:t>ohane</a:t>
            </a:r>
            <a:r>
              <a:rPr lang="en-US" sz="2000" b="1" u="sng" dirty="0">
                <a:solidFill>
                  <a:schemeClr val="tx1"/>
                </a:solidFill>
              </a:rPr>
              <a:t> – E-Business</a:t>
            </a:r>
          </a:p>
          <a:p>
            <a:pPr indent="-228600">
              <a:buFont typeface="Arial" panose="020B0604020202020204" pitchFamily="34" charset="0"/>
              <a:buChar char="•"/>
            </a:pPr>
            <a:r>
              <a:rPr lang="en-US" sz="2000" b="1" u="sng" dirty="0">
                <a:solidFill>
                  <a:schemeClr val="tx1"/>
                </a:solidFill>
              </a:rPr>
              <a:t>Himanshu Trivedi - Core</a:t>
            </a:r>
          </a:p>
          <a:p>
            <a:pPr indent="-228600">
              <a:buFont typeface="Arial" panose="020B0604020202020204" pitchFamily="34" charset="0"/>
              <a:buChar char="•"/>
            </a:pPr>
            <a:r>
              <a:rPr lang="en-US" sz="2000" b="1" u="sng" dirty="0">
                <a:solidFill>
                  <a:schemeClr val="tx1"/>
                </a:solidFill>
              </a:rPr>
              <a:t>Aditya Raj - Core</a:t>
            </a:r>
          </a:p>
          <a:p>
            <a:pPr indent="-228600">
              <a:buFont typeface="Arial" panose="020B0604020202020204" pitchFamily="34" charset="0"/>
              <a:buChar char="•"/>
            </a:pPr>
            <a:r>
              <a:rPr lang="en-US" sz="2000" b="1" u="sng" dirty="0">
                <a:solidFill>
                  <a:schemeClr val="tx1"/>
                </a:solidFill>
              </a:rPr>
              <a:t>Rohit Prajapati - RBA</a:t>
            </a:r>
          </a:p>
          <a:p>
            <a:endParaRPr lang="en-IN" dirty="0"/>
          </a:p>
        </p:txBody>
      </p:sp>
      <p:pic>
        <p:nvPicPr>
          <p:cNvPr id="23" name="Picture 22" descr="Chart, histogram">
            <a:extLst>
              <a:ext uri="{FF2B5EF4-FFF2-40B4-BE49-F238E27FC236}">
                <a16:creationId xmlns:a16="http://schemas.microsoft.com/office/drawing/2014/main" id="{D65F7C11-B83F-9D06-935F-FDAC3B31A6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9299" y="20194122"/>
            <a:ext cx="6242245" cy="40192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618</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dc:creator>
  <cp:lastModifiedBy>Parshva31017</cp:lastModifiedBy>
  <cp:revision>14</cp:revision>
  <dcterms:created xsi:type="dcterms:W3CDTF">2022-01-21T06:55:00Z</dcterms:created>
  <dcterms:modified xsi:type="dcterms:W3CDTF">2022-08-29T12:58:50Z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744D841D6A3A48A0B51555D46ABA8A1A</vt:lpwstr>
  </property>
  <property fmtid="{D5CDD505-2E9C-101B-9397-08002B2CF9AE}" pid="3" name="KSOProductBuildVer">
    <vt:lpwstr>1033-11.2.0.11254</vt:lpwstr>
  </property>
</Properties>
</file>