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6" r:id="rId4"/>
    <p:sldId id="267" r:id="rId5"/>
    <p:sldId id="268" r:id="rId6"/>
    <p:sldId id="269" r:id="rId7"/>
    <p:sldId id="27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3"/>
    <p:restoredTop sz="94689"/>
  </p:normalViewPr>
  <p:slideViewPr>
    <p:cSldViewPr snapToGrid="0">
      <p:cViewPr varScale="1">
        <p:scale>
          <a:sx n="123" d="100"/>
          <a:sy n="123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B930-9D63-5FF7-8226-95DF5A2DC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DAFE5-F34A-7FE1-F9BC-8C405E4AB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4B46B-5A32-E506-87F4-6C7CD3B1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7A28-A59A-8F42-9752-E2AF7B2871A5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87C57-E872-F69B-169D-748D13D0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49AA4-7FC4-97A1-15EF-1642ABE4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A5E9-3B5E-E643-A145-A1DE580F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D22A1-3019-EC18-F43C-5F52A7C0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CF783-9343-9EFB-ACF0-C5342BDCE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A7C83-1C84-6A47-78BA-AE28FD89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7A28-A59A-8F42-9752-E2AF7B2871A5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75849-FDB5-E181-2A79-6B86FD8F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39DD5-1614-7E41-B6E4-A0DB6244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A5E9-3B5E-E643-A145-A1DE580F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2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7ECC9-EBC0-3C55-86DD-4EEE77832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60085-FA6E-363B-93DA-52F59473B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BB3D3-7034-86F8-7C42-F61CF410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7A28-A59A-8F42-9752-E2AF7B2871A5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B009E-CD7B-5E23-09DC-B9694FB1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5F810-8BAD-F8F9-1C37-35FEF747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A5E9-3B5E-E643-A145-A1DE580F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4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8C42-8416-2108-CFE9-16152639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293B7-DB2F-EE4B-4CBD-DE5B9739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24BCF-9AC1-3059-DAFD-5D32CCAB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7A28-A59A-8F42-9752-E2AF7B2871A5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95D26-E159-7ABD-B040-2A89FABE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5EE03-924F-6A5E-BFA2-AE89451D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A5E9-3B5E-E643-A145-A1DE580F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8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94E6-C564-CEE5-F411-343CEF458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EB367-C72E-58BD-CE2B-F3404B508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62F2C-C9E6-A05B-EB00-DAE797401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7A28-A59A-8F42-9752-E2AF7B2871A5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1AE31-50B2-ACDB-5B80-C12728CB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6691-1CB1-3D75-D1E2-75286FD0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A5E9-3B5E-E643-A145-A1DE580F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6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A38A-B99D-3D27-63FE-70599C3D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A69B0-6927-E54A-A6B9-0FA53387A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437A7-0765-31F5-0D6A-B17D83AD2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E5578-A3A5-7E43-9FD9-ED25E8B55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7A28-A59A-8F42-9752-E2AF7B2871A5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7F49B-0DA8-04C1-3E66-D85432C6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D752F-6F7F-F8FD-6726-0E119BD4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A5E9-3B5E-E643-A145-A1DE580F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2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D0DD-29E0-B2A0-8054-3BE3604D5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32623-7132-AE15-404D-C4838FFA5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306CD-62EC-3417-045A-D38850DC4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1226FE-064C-9E3F-4400-9FE0BDD50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47058-1543-46FC-A905-EFBC80485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D07B0-63D8-9C1E-DEBA-ECBD75EB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7A28-A59A-8F42-9752-E2AF7B2871A5}" type="datetimeFigureOut">
              <a:rPr lang="en-US" smtClean="0"/>
              <a:t>9/4/24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232692-CEB9-0929-4DA4-00E7FB0C3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9E63E-C5E7-5EA3-5660-8C2405D9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A5E9-3B5E-E643-A145-A1DE580F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4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9F65-562B-05D4-28DB-43A562F9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33D27-D658-478E-BBE5-BEFD43C8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7A28-A59A-8F42-9752-E2AF7B2871A5}" type="datetimeFigureOut">
              <a:rPr lang="en-US" smtClean="0"/>
              <a:t>9/4/24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F461C-CEF6-E079-EA67-3D1DFF3F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A7704-87A0-7DDE-C6DF-C0F56466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A5E9-3B5E-E643-A145-A1DE580F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DCE14-2429-E3D3-5C47-40DAB0B2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7A28-A59A-8F42-9752-E2AF7B2871A5}" type="datetimeFigureOut">
              <a:rPr lang="en-US" smtClean="0"/>
              <a:t>9/4/24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9CCB1-817E-6E59-4158-AC41B6D5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EF0B5-F769-163D-9C1E-CAA26A99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A5E9-3B5E-E643-A145-A1DE580F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7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7A7D-EAE0-3F84-B995-20B83C53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FE199-895C-DED0-E40B-4CD0045A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C2619-5816-823B-D510-9664D93F9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72E94-02FF-E375-8FC6-CD3054659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7A28-A59A-8F42-9752-E2AF7B2871A5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F67FB-9D4B-A207-BB6C-85355F28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36F37-8AC8-4254-9172-24716CBF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A5E9-3B5E-E643-A145-A1DE580F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5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6489-2D32-1BE3-1691-5F09E144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E76E5-B250-4FDC-D35F-C96230F46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7188D-DA63-D8EE-1129-F5D3DF05E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E12DF-780C-D1F9-BE91-217F1D93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7A28-A59A-8F42-9752-E2AF7B2871A5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309A8-6E47-89E7-B765-0842C755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EB797-A4C0-DAAB-9CF1-9F4988F9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A5E9-3B5E-E643-A145-A1DE580F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8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E8BCF4-3E07-0957-C4EC-CEFEDFF06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18CDA-2FF5-E09F-9553-4F75AF90A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6A971-9D85-2967-9995-A1CD09658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6A7A28-A59A-8F42-9752-E2AF7B2871A5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1D875-9BE7-C8DA-D10A-CD6D75501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91EFA-EFE7-EA12-A3A1-7AA29F464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4DA5E9-3B5E-E643-A145-A1DE580F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7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15D01-FEDE-FF43-B9DC-48E639C180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Sentimental Analysis</a:t>
            </a:r>
          </a:p>
        </p:txBody>
      </p:sp>
    </p:spTree>
    <p:extLst>
      <p:ext uri="{BB962C8B-B14F-4D97-AF65-F5344CB8AC3E}">
        <p14:creationId xmlns:p14="http://schemas.microsoft.com/office/powerpoint/2010/main" val="248046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BE7D74-76D7-1DFE-38F7-8AD475B67A3C}"/>
              </a:ext>
            </a:extLst>
          </p:cNvPr>
          <p:cNvSpPr txBox="1"/>
          <p:nvPr/>
        </p:nvSpPr>
        <p:spPr>
          <a:xfrm>
            <a:off x="327313" y="857978"/>
            <a:ext cx="115910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Concept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: RSI </a:t>
            </a:r>
            <a:r>
              <a:rPr lang="en-US" dirty="0"/>
              <a:t>is a momentum oscillator that measures the speed and change of price movements. It ranges from 0 to 100 and helps identify overbought or oversold conditions.</a:t>
            </a:r>
          </a:p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Example: </a:t>
            </a:r>
            <a:r>
              <a:rPr lang="en-US" dirty="0"/>
              <a:t>If the closing prices for three days are 100, 102, and 101, then the deltas are [</a:t>
            </a:r>
            <a:r>
              <a:rPr lang="en-US" dirty="0" err="1"/>
              <a:t>NaN</a:t>
            </a:r>
            <a:r>
              <a:rPr lang="en-US" dirty="0"/>
              <a:t>, 2, -1].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BCAB5-9160-6716-0EB2-498474856A20}"/>
              </a:ext>
            </a:extLst>
          </p:cNvPr>
          <p:cNvSpPr txBox="1"/>
          <p:nvPr/>
        </p:nvSpPr>
        <p:spPr>
          <a:xfrm>
            <a:off x="327313" y="1781308"/>
            <a:ext cx="114975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Gains and Losses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en-US" dirty="0"/>
              <a:t>Calculate the average gain and average loss over a 14-day period. </a:t>
            </a:r>
            <a:r>
              <a:rPr lang="en-US" b="1" dirty="0"/>
              <a:t>Gain</a:t>
            </a:r>
            <a:r>
              <a:rPr lang="en-US" dirty="0"/>
              <a:t>: Only consider positive deltas, set negative deltas to 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Loss</a:t>
            </a:r>
            <a:r>
              <a:rPr lang="en-US" dirty="0"/>
              <a:t>: Only consider negative deltas, take the absolute value.</a:t>
            </a:r>
          </a:p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Example: </a:t>
            </a:r>
            <a:r>
              <a:rPr lang="en-US" dirty="0"/>
              <a:t>If the deltas are [2, -1, 3, -2, 4], then the gains are [2, 0, 3, 0, 4] and losses are [0, 1, 0, 2, 0].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A76255-61F9-AAC4-C5C2-AA56EFC15580}"/>
              </a:ext>
            </a:extLst>
          </p:cNvPr>
          <p:cNvSpPr txBox="1"/>
          <p:nvPr/>
        </p:nvSpPr>
        <p:spPr>
          <a:xfrm>
            <a:off x="431222" y="3372855"/>
            <a:ext cx="106974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RS (Relative Strength): </a:t>
            </a:r>
            <a:r>
              <a:rPr lang="en-US" dirty="0"/>
              <a:t>Calculate the ratio of average gain to average loss.</a:t>
            </a:r>
          </a:p>
          <a:p>
            <a:r>
              <a:rPr lang="en-US" dirty="0"/>
              <a:t>Example: If the average gain is 3 and the average loss is 1, then RS = 3/1 = 3.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69611C-0342-ED3A-E3B5-749A87C4B0D0}"/>
              </a:ext>
            </a:extLst>
          </p:cNvPr>
          <p:cNvSpPr txBox="1"/>
          <p:nvPr/>
        </p:nvSpPr>
        <p:spPr>
          <a:xfrm>
            <a:off x="431222" y="4214795"/>
            <a:ext cx="10863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RSI: </a:t>
            </a:r>
            <a:r>
              <a:rPr lang="en-US" dirty="0"/>
              <a:t>Apply the RSI formula: RSI = 100 - (100 / (1 + RS)).</a:t>
            </a:r>
          </a:p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Example: </a:t>
            </a:r>
            <a:r>
              <a:rPr lang="en-US" dirty="0"/>
              <a:t>If RS = 3, then RSI = 100 - (100 / (1 + 3)) = 100 - 25 = 75.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39BADC-926C-BD07-012E-C9CE4D7A6394}"/>
              </a:ext>
            </a:extLst>
          </p:cNvPr>
          <p:cNvSpPr txBox="1"/>
          <p:nvPr/>
        </p:nvSpPr>
        <p:spPr>
          <a:xfrm>
            <a:off x="431221" y="5149423"/>
            <a:ext cx="95648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Output: </a:t>
            </a:r>
            <a:r>
              <a:rPr lang="en-US" dirty="0"/>
              <a:t>A number between 0 and 100, where values above 70 typically indicate that a stock is overbought, and values below 30 indicate that it is oversold.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051F8C-1B4B-CA03-B45E-0E80F2FF73C6}"/>
              </a:ext>
            </a:extLst>
          </p:cNvPr>
          <p:cNvSpPr txBox="1"/>
          <p:nvPr/>
        </p:nvSpPr>
        <p:spPr>
          <a:xfrm>
            <a:off x="1756064" y="67498"/>
            <a:ext cx="78191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RSI (Relative Strength Index) Calculation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       helps identify overbought or oversold conditions</a:t>
            </a:r>
            <a:r>
              <a:rPr lang="en-US" dirty="0"/>
              <a:t>.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1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9AFEB0-BF80-3B89-C214-8742B073ECF9}"/>
              </a:ext>
            </a:extLst>
          </p:cNvPr>
          <p:cNvSpPr txBox="1"/>
          <p:nvPr/>
        </p:nvSpPr>
        <p:spPr>
          <a:xfrm>
            <a:off x="2956213" y="0"/>
            <a:ext cx="6790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2.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MACD (Moving Average Convergence Divergence) Calculation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identifies momentum changes.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6CF6F-0819-FDA6-9698-2C7193860B2C}"/>
              </a:ext>
            </a:extLst>
          </p:cNvPr>
          <p:cNvSpPr txBox="1"/>
          <p:nvPr/>
        </p:nvSpPr>
        <p:spPr>
          <a:xfrm>
            <a:off x="301335" y="612845"/>
            <a:ext cx="1104553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Concept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MACD </a:t>
            </a:r>
            <a:r>
              <a:rPr lang="en-US" dirty="0"/>
              <a:t>is a trend-following indicator that shows the relationship between two moving averages of a stock's price.</a:t>
            </a:r>
          </a:p>
          <a:p>
            <a:r>
              <a:rPr lang="en-US" b="1" dirty="0"/>
              <a:t>Calculation Steps</a:t>
            </a:r>
            <a:r>
              <a:rPr lang="en-US" dirty="0"/>
              <a:t>: </a:t>
            </a:r>
            <a:r>
              <a:rPr lang="en-US" b="1" dirty="0"/>
              <a:t>Short EMA</a:t>
            </a:r>
            <a:r>
              <a:rPr lang="en-US" dirty="0"/>
              <a:t>: Calculate the Exponential Moving Average (EMA) of the closing price with a short period (usually 12 days).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Example:</a:t>
            </a:r>
            <a:r>
              <a:rPr lang="en-US" dirty="0"/>
              <a:t> If the closing prices are [100, 102, 101, 104], the short EMA might be a weighted average of these prices, giving more weight to recent prices.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Long EMA</a:t>
            </a:r>
            <a:r>
              <a:rPr lang="en-US" dirty="0"/>
              <a:t>: Calculate the EMA with a longer period (usually 26 days).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Example:</a:t>
            </a:r>
            <a:r>
              <a:rPr lang="en-US" dirty="0"/>
              <a:t> The long EMA would be a weighted average over a longer period, smoothing out more short-term fluctuations.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MACD Line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/>
              <a:t>Subtract the long EMA from the short EMA: MACD = Short EMA - Long EMA.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Example:</a:t>
            </a:r>
            <a:r>
              <a:rPr lang="en-US" dirty="0"/>
              <a:t> If the short EMA is 103 and the long EMA is 100, then MACD = 103 - 100 = 3.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Output</a:t>
            </a:r>
            <a:r>
              <a:rPr lang="en-US" dirty="0"/>
              <a:t>: The MACD value, which is positive when the short EMA is above the long EMA (indicating upward momentum), and negative when the opposite is true.</a:t>
            </a:r>
          </a:p>
        </p:txBody>
      </p:sp>
    </p:spTree>
    <p:extLst>
      <p:ext uri="{BB962C8B-B14F-4D97-AF65-F5344CB8AC3E}">
        <p14:creationId xmlns:p14="http://schemas.microsoft.com/office/powerpoint/2010/main" val="200452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E7A205-628A-42DC-7AC0-5763FAEA2B55}"/>
              </a:ext>
            </a:extLst>
          </p:cNvPr>
          <p:cNvSpPr txBox="1"/>
          <p:nvPr/>
        </p:nvSpPr>
        <p:spPr>
          <a:xfrm>
            <a:off x="446809" y="754623"/>
            <a:ext cx="1126374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Concept</a:t>
            </a:r>
            <a:r>
              <a:rPr lang="en-US" dirty="0"/>
              <a:t>: Moving averages are used to smooth out price data to identify the direction of the trend.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Calculation Steps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SMA20</a:t>
            </a:r>
            <a:r>
              <a:rPr lang="en-US" dirty="0"/>
              <a:t>: Calculate the Simple Moving Average over the last 20 days.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Example: If the closing prices for the last 20 days are [100, 102, 101, ..., 105], then SMA20 = (100 + 102 + 101 + ... + 105) / 20.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SMA50</a:t>
            </a:r>
            <a:r>
              <a:rPr lang="en-US" dirty="0"/>
              <a:t>: Similarly, calculate the Simple Moving Average over the last 50 days.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Example: SMA50 = (sum of closing prices over last 50 days) / 50.</a:t>
            </a:r>
          </a:p>
          <a:p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/>
              <a:t>A smoothed price line that moves slower than the actual prices, useful for identifying long-term trends.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FE03F-E4B2-323A-2FB3-26C01D1CB881}"/>
              </a:ext>
            </a:extLst>
          </p:cNvPr>
          <p:cNvSpPr txBox="1"/>
          <p:nvPr/>
        </p:nvSpPr>
        <p:spPr>
          <a:xfrm>
            <a:off x="2743200" y="106280"/>
            <a:ext cx="74866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3. Moving Averages (SMA20 and SMA50)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smooth out price data for trend identification.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74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1A5324-38F5-3211-8D91-A5038DDF57FE}"/>
              </a:ext>
            </a:extLst>
          </p:cNvPr>
          <p:cNvSpPr txBox="1"/>
          <p:nvPr/>
        </p:nvSpPr>
        <p:spPr>
          <a:xfrm>
            <a:off x="609600" y="789628"/>
            <a:ext cx="1030778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Concept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: </a:t>
            </a:r>
            <a:r>
              <a:rPr lang="en-US" dirty="0"/>
              <a:t>Lag features are used to capture the impact of past data on the current situation.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Calculation Steps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Close_Lag1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: </a:t>
            </a:r>
            <a:r>
              <a:rPr lang="en-US" dirty="0"/>
              <a:t>The closing price from the previous day.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Example: If today's closing price is 105, and yesterday's was 104, then Close_Lag1 = 104.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Close_Lag2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: </a:t>
            </a:r>
            <a:r>
              <a:rPr lang="en-US" dirty="0"/>
              <a:t>The closing price from two days ago.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Example: If two days ago the closing price was 103, then Close_Lag2 = 103.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Headline_Sentiment_Lag1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: </a:t>
            </a:r>
            <a:r>
              <a:rPr lang="en-US" dirty="0"/>
              <a:t>The sentiment score from the previous day’s headline.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Example: If yesterday’s headline had a sentiment score of 0.5, then Headline_Sentiment_Lag1 = 0.5.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Summary_Sentiment_Lag1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: </a:t>
            </a:r>
            <a:r>
              <a:rPr lang="en-US" dirty="0"/>
              <a:t>The sentiment score from the previous day’s summary.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Example: If yesterday’s summary had a sentiment score of -0.2, then Summary_Sentiment_Lag1 = -0.2.</a:t>
            </a:r>
          </a:p>
          <a:p>
            <a:endParaRPr lang="en-US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Output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: </a:t>
            </a:r>
            <a:r>
              <a:rPr lang="en-US" dirty="0"/>
              <a:t>These lag features help the model understand how previous values impact current trends.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C5A83-E105-E199-25DA-637634AA04E0}"/>
              </a:ext>
            </a:extLst>
          </p:cNvPr>
          <p:cNvSpPr txBox="1"/>
          <p:nvPr/>
        </p:nvSpPr>
        <p:spPr>
          <a:xfrm>
            <a:off x="2223655" y="75106"/>
            <a:ext cx="82867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4. Lag Features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capture the impact of previous days' data on current predictions.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80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59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798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1875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641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822</Words>
  <Application>Microsoft Macintosh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Stock Sentimental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Verma, Amit (Consultant)</dc:creator>
  <cp:lastModifiedBy>Verma, Amit (Consultant)</cp:lastModifiedBy>
  <cp:revision>37</cp:revision>
  <dcterms:created xsi:type="dcterms:W3CDTF">2024-08-21T03:18:22Z</dcterms:created>
  <dcterms:modified xsi:type="dcterms:W3CDTF">2024-09-05T02:10:57Z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f8bd251-6db5-448a-bc8a-d926a88d2ffd_Enabled">
    <vt:lpwstr>true</vt:lpwstr>
  </property>
  <property fmtid="{D5CDD505-2E9C-101B-9397-08002B2CF9AE}" pid="3" name="MSIP_Label_1f8bd251-6db5-448a-bc8a-d926a88d2ffd_SetDate">
    <vt:lpwstr>2024-08-21T03:19:35Z</vt:lpwstr>
  </property>
  <property fmtid="{D5CDD505-2E9C-101B-9397-08002B2CF9AE}" pid="4" name="MSIP_Label_1f8bd251-6db5-448a-bc8a-d926a88d2ffd_Method">
    <vt:lpwstr>Standard</vt:lpwstr>
  </property>
  <property fmtid="{D5CDD505-2E9C-101B-9397-08002B2CF9AE}" pid="5" name="MSIP_Label_1f8bd251-6db5-448a-bc8a-d926a88d2ffd_Name">
    <vt:lpwstr>Non-Restricted-Main</vt:lpwstr>
  </property>
  <property fmtid="{D5CDD505-2E9C-101B-9397-08002B2CF9AE}" pid="6" name="MSIP_Label_1f8bd251-6db5-448a-bc8a-d926a88d2ffd_SiteId">
    <vt:lpwstr>73d61799-c284-4022-8d41-54cc4f1929ef</vt:lpwstr>
  </property>
  <property fmtid="{D5CDD505-2E9C-101B-9397-08002B2CF9AE}" pid="7" name="MSIP_Label_1f8bd251-6db5-448a-bc8a-d926a88d2ffd_ActionId">
    <vt:lpwstr>48ca852b-d23c-4fa5-bf92-12bee4aec994</vt:lpwstr>
  </property>
  <property fmtid="{D5CDD505-2E9C-101B-9397-08002B2CF9AE}" pid="8" name="MSIP_Label_1f8bd251-6db5-448a-bc8a-d926a88d2ffd_ContentBits">
    <vt:lpwstr>0</vt:lpwstr>
  </property>
</Properties>
</file>