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9" r:id="rId13"/>
    <p:sldId id="270" r:id="rId14"/>
    <p:sldId id="271" r:id="rId15"/>
    <p:sldId id="272" r:id="rId16"/>
    <p:sldId id="267" r:id="rId17"/>
    <p:sldId id="268" r:id="rId18"/>
    <p:sldId id="273" r:id="rId19"/>
    <p:sldId id="274" r:id="rId20"/>
    <p:sldId id="275" r:id="rId21"/>
    <p:sldId id="276" r:id="rId22"/>
    <p:sldId id="277" r:id="rId23"/>
    <p:sldId id="278" r:id="rId24"/>
    <p:sldId id="279" r:id="rId25"/>
    <p:sldId id="288" r:id="rId26"/>
    <p:sldId id="280" r:id="rId27"/>
    <p:sldId id="282" r:id="rId28"/>
    <p:sldId id="289" r:id="rId29"/>
    <p:sldId id="283" r:id="rId30"/>
    <p:sldId id="290" r:id="rId31"/>
    <p:sldId id="284" r:id="rId32"/>
    <p:sldId id="287" r:id="rId33"/>
    <p:sldId id="281" r:id="rId34"/>
    <p:sldId id="285"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9" d="100"/>
          <a:sy n="79" d="100"/>
        </p:scale>
        <p:origin x="1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702F1E0-DB49-4EEA-931D-C48F2B2784F9}" type="datetimeFigureOut">
              <a:rPr lang="en-GB" smtClean="0"/>
              <a:t>13/04/2015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BE1FD3-1889-4513-A396-E94B1EB49232}" type="slidenum">
              <a:rPr lang="en-GB" smtClean="0"/>
              <a:t>‹#›</a:t>
            </a:fld>
            <a:endParaRPr lang="en-GB"/>
          </a:p>
        </p:txBody>
      </p:sp>
    </p:spTree>
    <p:extLst>
      <p:ext uri="{BB962C8B-B14F-4D97-AF65-F5344CB8AC3E}">
        <p14:creationId xmlns:p14="http://schemas.microsoft.com/office/powerpoint/2010/main" val="112021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702F1E0-DB49-4EEA-931D-C48F2B2784F9}" type="datetimeFigureOut">
              <a:rPr lang="en-GB" smtClean="0"/>
              <a:t>13/04/2015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BE1FD3-1889-4513-A396-E94B1EB49232}" type="slidenum">
              <a:rPr lang="en-GB" smtClean="0"/>
              <a:t>‹#›</a:t>
            </a:fld>
            <a:endParaRPr lang="en-GB"/>
          </a:p>
        </p:txBody>
      </p:sp>
    </p:spTree>
    <p:extLst>
      <p:ext uri="{BB962C8B-B14F-4D97-AF65-F5344CB8AC3E}">
        <p14:creationId xmlns:p14="http://schemas.microsoft.com/office/powerpoint/2010/main" val="1496630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702F1E0-DB49-4EEA-931D-C48F2B2784F9}" type="datetimeFigureOut">
              <a:rPr lang="en-GB" smtClean="0"/>
              <a:t>13/04/2015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BE1FD3-1889-4513-A396-E94B1EB49232}" type="slidenum">
              <a:rPr lang="en-GB" smtClean="0"/>
              <a:t>‹#›</a:t>
            </a:fld>
            <a:endParaRPr lang="en-GB"/>
          </a:p>
        </p:txBody>
      </p:sp>
    </p:spTree>
    <p:extLst>
      <p:ext uri="{BB962C8B-B14F-4D97-AF65-F5344CB8AC3E}">
        <p14:creationId xmlns:p14="http://schemas.microsoft.com/office/powerpoint/2010/main" val="1559068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702F1E0-DB49-4EEA-931D-C48F2B2784F9}" type="datetimeFigureOut">
              <a:rPr lang="en-GB" smtClean="0"/>
              <a:t>13/04/2015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BE1FD3-1889-4513-A396-E94B1EB49232}" type="slidenum">
              <a:rPr lang="en-GB" smtClean="0"/>
              <a:t>‹#›</a:t>
            </a:fld>
            <a:endParaRPr lang="en-GB"/>
          </a:p>
        </p:txBody>
      </p:sp>
    </p:spTree>
    <p:extLst>
      <p:ext uri="{BB962C8B-B14F-4D97-AF65-F5344CB8AC3E}">
        <p14:creationId xmlns:p14="http://schemas.microsoft.com/office/powerpoint/2010/main" val="3958085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02F1E0-DB49-4EEA-931D-C48F2B2784F9}" type="datetimeFigureOut">
              <a:rPr lang="en-GB" smtClean="0"/>
              <a:t>13/04/2015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BE1FD3-1889-4513-A396-E94B1EB49232}" type="slidenum">
              <a:rPr lang="en-GB" smtClean="0"/>
              <a:t>‹#›</a:t>
            </a:fld>
            <a:endParaRPr lang="en-GB"/>
          </a:p>
        </p:txBody>
      </p:sp>
    </p:spTree>
    <p:extLst>
      <p:ext uri="{BB962C8B-B14F-4D97-AF65-F5344CB8AC3E}">
        <p14:creationId xmlns:p14="http://schemas.microsoft.com/office/powerpoint/2010/main" val="329467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702F1E0-DB49-4EEA-931D-C48F2B2784F9}" type="datetimeFigureOut">
              <a:rPr lang="en-GB" smtClean="0"/>
              <a:t>13/04/2015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BE1FD3-1889-4513-A396-E94B1EB49232}" type="slidenum">
              <a:rPr lang="en-GB" smtClean="0"/>
              <a:t>‹#›</a:t>
            </a:fld>
            <a:endParaRPr lang="en-GB"/>
          </a:p>
        </p:txBody>
      </p:sp>
    </p:spTree>
    <p:extLst>
      <p:ext uri="{BB962C8B-B14F-4D97-AF65-F5344CB8AC3E}">
        <p14:creationId xmlns:p14="http://schemas.microsoft.com/office/powerpoint/2010/main" val="224724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702F1E0-DB49-4EEA-931D-C48F2B2784F9}" type="datetimeFigureOut">
              <a:rPr lang="en-GB" smtClean="0"/>
              <a:t>13/04/2015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BE1FD3-1889-4513-A396-E94B1EB49232}" type="slidenum">
              <a:rPr lang="en-GB" smtClean="0"/>
              <a:t>‹#›</a:t>
            </a:fld>
            <a:endParaRPr lang="en-GB"/>
          </a:p>
        </p:txBody>
      </p:sp>
    </p:spTree>
    <p:extLst>
      <p:ext uri="{BB962C8B-B14F-4D97-AF65-F5344CB8AC3E}">
        <p14:creationId xmlns:p14="http://schemas.microsoft.com/office/powerpoint/2010/main" val="389588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702F1E0-DB49-4EEA-931D-C48F2B2784F9}" type="datetimeFigureOut">
              <a:rPr lang="en-GB" smtClean="0"/>
              <a:t>13/04/2015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BE1FD3-1889-4513-A396-E94B1EB49232}" type="slidenum">
              <a:rPr lang="en-GB" smtClean="0"/>
              <a:t>‹#›</a:t>
            </a:fld>
            <a:endParaRPr lang="en-GB"/>
          </a:p>
        </p:txBody>
      </p:sp>
    </p:spTree>
    <p:extLst>
      <p:ext uri="{BB962C8B-B14F-4D97-AF65-F5344CB8AC3E}">
        <p14:creationId xmlns:p14="http://schemas.microsoft.com/office/powerpoint/2010/main" val="360683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02F1E0-DB49-4EEA-931D-C48F2B2784F9}" type="datetimeFigureOut">
              <a:rPr lang="en-GB" smtClean="0"/>
              <a:t>13/04/2015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BE1FD3-1889-4513-A396-E94B1EB49232}" type="slidenum">
              <a:rPr lang="en-GB" smtClean="0"/>
              <a:t>‹#›</a:t>
            </a:fld>
            <a:endParaRPr lang="en-GB"/>
          </a:p>
        </p:txBody>
      </p:sp>
    </p:spTree>
    <p:extLst>
      <p:ext uri="{BB962C8B-B14F-4D97-AF65-F5344CB8AC3E}">
        <p14:creationId xmlns:p14="http://schemas.microsoft.com/office/powerpoint/2010/main" val="79326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02F1E0-DB49-4EEA-931D-C48F2B2784F9}" type="datetimeFigureOut">
              <a:rPr lang="en-GB" smtClean="0"/>
              <a:t>13/04/2015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BE1FD3-1889-4513-A396-E94B1EB49232}" type="slidenum">
              <a:rPr lang="en-GB" smtClean="0"/>
              <a:t>‹#›</a:t>
            </a:fld>
            <a:endParaRPr lang="en-GB"/>
          </a:p>
        </p:txBody>
      </p:sp>
    </p:spTree>
    <p:extLst>
      <p:ext uri="{BB962C8B-B14F-4D97-AF65-F5344CB8AC3E}">
        <p14:creationId xmlns:p14="http://schemas.microsoft.com/office/powerpoint/2010/main" val="3745136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02F1E0-DB49-4EEA-931D-C48F2B2784F9}" type="datetimeFigureOut">
              <a:rPr lang="en-GB" smtClean="0"/>
              <a:t>13/04/2015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BE1FD3-1889-4513-A396-E94B1EB49232}" type="slidenum">
              <a:rPr lang="en-GB" smtClean="0"/>
              <a:t>‹#›</a:t>
            </a:fld>
            <a:endParaRPr lang="en-GB"/>
          </a:p>
        </p:txBody>
      </p:sp>
    </p:spTree>
    <p:extLst>
      <p:ext uri="{BB962C8B-B14F-4D97-AF65-F5344CB8AC3E}">
        <p14:creationId xmlns:p14="http://schemas.microsoft.com/office/powerpoint/2010/main" val="2198966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2F1E0-DB49-4EEA-931D-C48F2B2784F9}" type="datetimeFigureOut">
              <a:rPr lang="en-GB" smtClean="0"/>
              <a:t>13/04/2015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E1FD3-1889-4513-A396-E94B1EB49232}" type="slidenum">
              <a:rPr lang="en-GB" smtClean="0"/>
              <a:t>‹#›</a:t>
            </a:fld>
            <a:endParaRPr lang="en-GB"/>
          </a:p>
        </p:txBody>
      </p:sp>
    </p:spTree>
    <p:extLst>
      <p:ext uri="{BB962C8B-B14F-4D97-AF65-F5344CB8AC3E}">
        <p14:creationId xmlns:p14="http://schemas.microsoft.com/office/powerpoint/2010/main" val="1323722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basementgeographer.com/norilsk-the-worlds-most-northerly-and-most-polluted-major-cit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angloamerican.com/~/media/Images/A/Anglo-American-"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Green Technologies</a:t>
            </a:r>
            <a:endParaRPr lang="en-GB" dirty="0"/>
          </a:p>
        </p:txBody>
      </p:sp>
      <p:sp>
        <p:nvSpPr>
          <p:cNvPr id="3" name="Subtitle 2"/>
          <p:cNvSpPr>
            <a:spLocks noGrp="1"/>
          </p:cNvSpPr>
          <p:nvPr>
            <p:ph type="subTitle" idx="1"/>
          </p:nvPr>
        </p:nvSpPr>
        <p:spPr/>
        <p:txBody>
          <a:bodyPr/>
          <a:lstStyle/>
          <a:p>
            <a:r>
              <a:rPr lang="en-GB" dirty="0" smtClean="0"/>
              <a:t>How green are they?</a:t>
            </a:r>
          </a:p>
          <a:p>
            <a:endParaRPr lang="en-GB" dirty="0"/>
          </a:p>
        </p:txBody>
      </p:sp>
    </p:spTree>
    <p:extLst>
      <p:ext uri="{BB962C8B-B14F-4D97-AF65-F5344CB8AC3E}">
        <p14:creationId xmlns:p14="http://schemas.microsoft.com/office/powerpoint/2010/main" val="3482307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Sources-impacts</a:t>
            </a:r>
            <a:endParaRPr lang="en-GB" dirty="0"/>
          </a:p>
        </p:txBody>
      </p:sp>
      <p:sp>
        <p:nvSpPr>
          <p:cNvPr id="3" name="Content Placeholder 2"/>
          <p:cNvSpPr>
            <a:spLocks noGrp="1"/>
          </p:cNvSpPr>
          <p:nvPr>
            <p:ph idx="1"/>
          </p:nvPr>
        </p:nvSpPr>
        <p:spPr/>
        <p:txBody>
          <a:bodyPr/>
          <a:lstStyle/>
          <a:p>
            <a:r>
              <a:rPr lang="en-GB" dirty="0" smtClean="0"/>
              <a:t>In both South Africa and Europe, platinum mining has serious environmental consequences for local people</a:t>
            </a:r>
          </a:p>
          <a:p>
            <a:r>
              <a:rPr lang="en-GB" dirty="0" smtClean="0"/>
              <a:t>In Limpopo region of SA</a:t>
            </a:r>
          </a:p>
          <a:p>
            <a:pPr lvl="1"/>
            <a:r>
              <a:rPr lang="en-GB" dirty="0" smtClean="0"/>
              <a:t>People displaced from their farms</a:t>
            </a:r>
          </a:p>
          <a:p>
            <a:pPr lvl="1"/>
            <a:r>
              <a:rPr lang="en-GB" dirty="0" smtClean="0"/>
              <a:t>Had to loose right over ownership of their land</a:t>
            </a:r>
          </a:p>
          <a:p>
            <a:pPr lvl="1"/>
            <a:r>
              <a:rPr lang="en-GB" dirty="0" smtClean="0"/>
              <a:t>Contamination of rivers and wells used by locals for drinking water</a:t>
            </a:r>
          </a:p>
          <a:p>
            <a:r>
              <a:rPr lang="en-GB" dirty="0" smtClean="0"/>
              <a:t>In Russia,</a:t>
            </a:r>
          </a:p>
          <a:p>
            <a:pPr lvl="1"/>
            <a:r>
              <a:rPr lang="en-GB" dirty="0" smtClean="0"/>
              <a:t>Majority of palladium extraction is from Norilsk, Siberia</a:t>
            </a:r>
          </a:p>
          <a:p>
            <a:pPr lvl="1"/>
            <a:r>
              <a:rPr lang="en-GB" dirty="0" smtClean="0"/>
              <a:t>One of the most polluted places in the world, source of acid rain pollution</a:t>
            </a:r>
          </a:p>
        </p:txBody>
      </p:sp>
    </p:spTree>
    <p:extLst>
      <p:ext uri="{BB962C8B-B14F-4D97-AF65-F5344CB8AC3E}">
        <p14:creationId xmlns:p14="http://schemas.microsoft.com/office/powerpoint/2010/main" val="359013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Sources- impacts</a:t>
            </a:r>
            <a:endParaRPr lang="en-GB" dirty="0"/>
          </a:p>
        </p:txBody>
      </p:sp>
      <p:sp>
        <p:nvSpPr>
          <p:cNvPr id="3" name="Content Placeholder 2"/>
          <p:cNvSpPr>
            <a:spLocks noGrp="1"/>
          </p:cNvSpPr>
          <p:nvPr>
            <p:ph idx="1"/>
          </p:nvPr>
        </p:nvSpPr>
        <p:spPr/>
        <p:txBody>
          <a:bodyPr>
            <a:normAutofit/>
          </a:bodyPr>
          <a:lstStyle/>
          <a:p>
            <a:r>
              <a:rPr lang="en-GB" dirty="0" smtClean="0"/>
              <a:t>1.9 million tons of sulphur dioxide </a:t>
            </a:r>
          </a:p>
          <a:p>
            <a:r>
              <a:rPr lang="en-GB" dirty="0" smtClean="0"/>
              <a:t>4 million tons of heavy metals released</a:t>
            </a:r>
          </a:p>
          <a:p>
            <a:r>
              <a:rPr lang="en-GB" dirty="0" smtClean="0"/>
              <a:t>It is believed that Norilsk is surrounded by 18-30 miles ‘dead zone’</a:t>
            </a:r>
          </a:p>
          <a:p>
            <a:r>
              <a:rPr lang="en-GB" dirty="0" smtClean="0"/>
              <a:t>Platinum group mining is strongly associated with violence and deprivation of people’s human rights in South Africa and Russia</a:t>
            </a:r>
          </a:p>
          <a:p>
            <a:r>
              <a:rPr lang="en-GB" dirty="0" smtClean="0"/>
              <a:t>General Motors and Ford hired miners to work in apartheid conditions to meet new demands in 1975, apartheid government in SA had a new source of revenue</a:t>
            </a:r>
          </a:p>
          <a:p>
            <a:pPr marL="0" indent="0">
              <a:buNone/>
            </a:pPr>
            <a:r>
              <a:rPr lang="en-GB" sz="1400" dirty="0" smtClean="0"/>
              <a:t>For more reading go to page: </a:t>
            </a:r>
            <a:r>
              <a:rPr lang="en-GB" sz="1400" dirty="0">
                <a:hlinkClick r:id="rId2"/>
              </a:rPr>
              <a:t>http://basementgeographer.com/norilsk-the-worlds-most-northerly-and-most-polluted-major-city</a:t>
            </a:r>
            <a:r>
              <a:rPr lang="en-GB" sz="1400" dirty="0" smtClean="0">
                <a:hlinkClick r:id="rId2"/>
              </a:rPr>
              <a:t>/</a:t>
            </a:r>
            <a:endParaRPr lang="en-GB" sz="1400" dirty="0" smtClean="0"/>
          </a:p>
          <a:p>
            <a:pPr marL="0" indent="0">
              <a:buNone/>
            </a:pPr>
            <a:r>
              <a:rPr lang="en-GB" sz="1400" dirty="0"/>
              <a:t>http://www.amusingplanet.com/2014/06/the-depressing-industrial-city-of.html</a:t>
            </a:r>
          </a:p>
        </p:txBody>
      </p:sp>
    </p:spTree>
    <p:extLst>
      <p:ext uri="{BB962C8B-B14F-4D97-AF65-F5344CB8AC3E}">
        <p14:creationId xmlns:p14="http://schemas.microsoft.com/office/powerpoint/2010/main" val="3176718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175" y="0"/>
            <a:ext cx="8124825" cy="6093618"/>
          </a:xfrm>
        </p:spPr>
      </p:pic>
      <p:sp>
        <p:nvSpPr>
          <p:cNvPr id="5" name="TextBox 4"/>
          <p:cNvSpPr txBox="1"/>
          <p:nvPr/>
        </p:nvSpPr>
        <p:spPr>
          <a:xfrm>
            <a:off x="2022475" y="6093618"/>
            <a:ext cx="9080500" cy="923330"/>
          </a:xfrm>
          <a:prstGeom prst="rect">
            <a:avLst/>
          </a:prstGeom>
          <a:noFill/>
        </p:spPr>
        <p:txBody>
          <a:bodyPr wrap="square" rtlCol="0">
            <a:spAutoFit/>
          </a:bodyPr>
          <a:lstStyle/>
          <a:p>
            <a:r>
              <a:rPr lang="en-GB"/>
              <a:t>NASA Earth Observatory image of Norilsk and environs. Pink and purple areas represent bare ground; areas stripped of vegetation for mining and/or so polluted that the vegetation has died. From downtown Norilsk it is 48 kilometres to the nearest tree.</a:t>
            </a:r>
            <a:endParaRPr lang="en-GB" dirty="0"/>
          </a:p>
        </p:txBody>
      </p:sp>
    </p:spTree>
    <p:extLst>
      <p:ext uri="{BB962C8B-B14F-4D97-AF65-F5344CB8AC3E}">
        <p14:creationId xmlns:p14="http://schemas.microsoft.com/office/powerpoint/2010/main" val="3362862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4688" y="241300"/>
            <a:ext cx="9079292" cy="6045200"/>
          </a:xfrm>
        </p:spPr>
      </p:pic>
    </p:spTree>
    <p:extLst>
      <p:ext uri="{BB962C8B-B14F-4D97-AF65-F5344CB8AC3E}">
        <p14:creationId xmlns:p14="http://schemas.microsoft.com/office/powerpoint/2010/main" val="326980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448" y="203200"/>
            <a:ext cx="9020651" cy="6443322"/>
          </a:xfrm>
        </p:spPr>
      </p:pic>
    </p:spTree>
    <p:extLst>
      <p:ext uri="{BB962C8B-B14F-4D97-AF65-F5344CB8AC3E}">
        <p14:creationId xmlns:p14="http://schemas.microsoft.com/office/powerpoint/2010/main" val="2403856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000" y="-37169"/>
            <a:ext cx="7696200" cy="6075366"/>
          </a:xfrm>
        </p:spPr>
      </p:pic>
      <p:sp>
        <p:nvSpPr>
          <p:cNvPr id="5" name="TextBox 4"/>
          <p:cNvSpPr txBox="1"/>
          <p:nvPr/>
        </p:nvSpPr>
        <p:spPr>
          <a:xfrm>
            <a:off x="2044700" y="6038197"/>
            <a:ext cx="6400799" cy="615553"/>
          </a:xfrm>
          <a:prstGeom prst="rect">
            <a:avLst/>
          </a:prstGeom>
          <a:noFill/>
        </p:spPr>
        <p:txBody>
          <a:bodyPr wrap="square" rtlCol="0">
            <a:spAutoFit/>
          </a:bodyPr>
          <a:lstStyle/>
          <a:p>
            <a:pPr algn="ctr"/>
            <a:r>
              <a:rPr lang="en-GB" sz="1400" b="1" dirty="0" smtClean="0"/>
              <a:t>Mining in </a:t>
            </a:r>
            <a:r>
              <a:rPr lang="en-GB" sz="1400" b="1" dirty="0" err="1" smtClean="0"/>
              <a:t>Mothotlo</a:t>
            </a:r>
            <a:r>
              <a:rPr lang="en-GB" sz="1400" b="1" dirty="0" smtClean="0"/>
              <a:t>, South Africa</a:t>
            </a:r>
          </a:p>
          <a:p>
            <a:r>
              <a:rPr lang="en-GB" sz="1000" dirty="0"/>
              <a:t>Source: </a:t>
            </a:r>
            <a:r>
              <a:rPr lang="en-GB" sz="1000" dirty="0">
                <a:hlinkClick r:id="rId3"/>
              </a:rPr>
              <a:t>http://www.angloamerican.com/~/</a:t>
            </a:r>
            <a:r>
              <a:rPr lang="en-GB" sz="1000" dirty="0" smtClean="0">
                <a:hlinkClick r:id="rId3"/>
              </a:rPr>
              <a:t>media/Images/A/Anglo-American-</a:t>
            </a:r>
            <a:endParaRPr lang="en-GB" sz="1000" dirty="0" smtClean="0"/>
          </a:p>
          <a:p>
            <a:r>
              <a:rPr lang="en-GB" sz="1000" dirty="0" smtClean="0"/>
              <a:t>PLC-V2/content-images/products/platinum/</a:t>
            </a:r>
            <a:r>
              <a:rPr lang="en-GB" sz="1000" dirty="0" err="1" smtClean="0"/>
              <a:t>mogalakwena.jpg?h</a:t>
            </a:r>
            <a:r>
              <a:rPr lang="en-GB" sz="1000" dirty="0" smtClean="0"/>
              <a:t>=382&amp;la=</a:t>
            </a:r>
            <a:r>
              <a:rPr lang="en-GB" sz="1000" dirty="0" err="1" smtClean="0"/>
              <a:t>en&amp;w</a:t>
            </a:r>
            <a:r>
              <a:rPr lang="en-GB" sz="1000" dirty="0" smtClean="0"/>
              <a:t>=370</a:t>
            </a:r>
            <a:endParaRPr lang="en-GB" sz="1000" dirty="0"/>
          </a:p>
        </p:txBody>
      </p:sp>
    </p:spTree>
    <p:extLst>
      <p:ext uri="{BB962C8B-B14F-4D97-AF65-F5344CB8AC3E}">
        <p14:creationId xmlns:p14="http://schemas.microsoft.com/office/powerpoint/2010/main" val="2834569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Sources- impacts</a:t>
            </a:r>
            <a:endParaRPr lang="en-GB" dirty="0"/>
          </a:p>
        </p:txBody>
      </p:sp>
      <p:sp>
        <p:nvSpPr>
          <p:cNvPr id="3" name="Content Placeholder 2"/>
          <p:cNvSpPr>
            <a:spLocks noGrp="1"/>
          </p:cNvSpPr>
          <p:nvPr>
            <p:ph idx="1"/>
          </p:nvPr>
        </p:nvSpPr>
        <p:spPr/>
        <p:txBody>
          <a:bodyPr>
            <a:normAutofit fontScale="92500"/>
          </a:bodyPr>
          <a:lstStyle/>
          <a:p>
            <a:r>
              <a:rPr lang="en-GB" dirty="0" smtClean="0"/>
              <a:t>SA forced 1000 households at </a:t>
            </a:r>
            <a:r>
              <a:rPr lang="en-GB" dirty="0" err="1" smtClean="0"/>
              <a:t>Mothotlo</a:t>
            </a:r>
            <a:r>
              <a:rPr lang="en-GB" dirty="0" smtClean="0"/>
              <a:t> village for multinational mining corporations</a:t>
            </a:r>
          </a:p>
          <a:p>
            <a:r>
              <a:rPr lang="en-GB" dirty="0" smtClean="0"/>
              <a:t>Towns people in </a:t>
            </a:r>
            <a:r>
              <a:rPr lang="en-GB" dirty="0" err="1" smtClean="0"/>
              <a:t>Mothotlo</a:t>
            </a:r>
            <a:r>
              <a:rPr lang="en-GB" dirty="0" smtClean="0"/>
              <a:t> refused to leave home- were tear-gassed and forced out by armed police</a:t>
            </a:r>
          </a:p>
          <a:p>
            <a:r>
              <a:rPr lang="en-GB" dirty="0" smtClean="0"/>
              <a:t>SA police have violently supressed protests over platinum mining expansion, shooting protestors with live and rubber bullets was also seen</a:t>
            </a:r>
          </a:p>
          <a:p>
            <a:r>
              <a:rPr lang="en-GB" dirty="0" smtClean="0"/>
              <a:t>Similarly, in Russia, forced </a:t>
            </a:r>
            <a:r>
              <a:rPr lang="en-GB" dirty="0" err="1" smtClean="0"/>
              <a:t>labor</a:t>
            </a:r>
            <a:r>
              <a:rPr lang="en-GB" dirty="0" smtClean="0"/>
              <a:t> were used for mining platinum group mining</a:t>
            </a:r>
          </a:p>
          <a:p>
            <a:r>
              <a:rPr lang="en-GB" dirty="0" smtClean="0"/>
              <a:t>Freedom of speech restricted in Norilsk region- ‘closed’ area-journalists need to ask for state permission to report there</a:t>
            </a:r>
            <a:endParaRPr lang="en-GB" dirty="0"/>
          </a:p>
        </p:txBody>
      </p:sp>
    </p:spTree>
    <p:extLst>
      <p:ext uri="{BB962C8B-B14F-4D97-AF65-F5344CB8AC3E}">
        <p14:creationId xmlns:p14="http://schemas.microsoft.com/office/powerpoint/2010/main" val="2550284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from catalytic convertor case</a:t>
            </a:r>
            <a:endParaRPr lang="en-GB" dirty="0"/>
          </a:p>
        </p:txBody>
      </p:sp>
      <p:sp>
        <p:nvSpPr>
          <p:cNvPr id="3" name="Content Placeholder 2"/>
          <p:cNvSpPr>
            <a:spLocks noGrp="1"/>
          </p:cNvSpPr>
          <p:nvPr>
            <p:ph idx="1"/>
          </p:nvPr>
        </p:nvSpPr>
        <p:spPr/>
        <p:txBody>
          <a:bodyPr/>
          <a:lstStyle/>
          <a:p>
            <a:r>
              <a:rPr lang="en-GB" dirty="0" smtClean="0"/>
              <a:t>Catalytic convertors resulted in significant environment improvements in US and other nations who used them</a:t>
            </a:r>
          </a:p>
          <a:p>
            <a:r>
              <a:rPr lang="en-GB" dirty="0" smtClean="0"/>
              <a:t>Benefits are unequal- SA and Russian regions saw greater environmental damage for the people there</a:t>
            </a:r>
          </a:p>
          <a:p>
            <a:r>
              <a:rPr lang="en-GB" dirty="0" smtClean="0"/>
              <a:t>SA and Russia used violence and infringed on persons’ rights in order to facilitate mining</a:t>
            </a:r>
          </a:p>
          <a:p>
            <a:r>
              <a:rPr lang="en-GB" dirty="0" smtClean="0"/>
              <a:t>Benefits are disproportionate- core nations are benefitted at the expense of people in peripheral zones</a:t>
            </a:r>
            <a:endParaRPr lang="en-GB" dirty="0"/>
          </a:p>
        </p:txBody>
      </p:sp>
    </p:spTree>
    <p:extLst>
      <p:ext uri="{BB962C8B-B14F-4D97-AF65-F5344CB8AC3E}">
        <p14:creationId xmlns:p14="http://schemas.microsoft.com/office/powerpoint/2010/main" val="1895896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2- Biofuels</a:t>
            </a:r>
            <a:endParaRPr lang="en-GB" dirty="0"/>
          </a:p>
        </p:txBody>
      </p:sp>
      <p:sp>
        <p:nvSpPr>
          <p:cNvPr id="3" name="Content Placeholder 2"/>
          <p:cNvSpPr>
            <a:spLocks noGrp="1"/>
          </p:cNvSpPr>
          <p:nvPr>
            <p:ph idx="1"/>
          </p:nvPr>
        </p:nvSpPr>
        <p:spPr/>
        <p:txBody>
          <a:bodyPr/>
          <a:lstStyle/>
          <a:p>
            <a:r>
              <a:rPr lang="en-GB" dirty="0" smtClean="0"/>
              <a:t>Alternate fuels from organic sources such as corn, sugar, palm oil etc.</a:t>
            </a:r>
          </a:p>
          <a:p>
            <a:r>
              <a:rPr lang="en-GB" dirty="0" smtClean="0"/>
              <a:t>Hailed as a technology which could dramatically reduce green house gas emissions from automobiles</a:t>
            </a:r>
          </a:p>
          <a:p>
            <a:r>
              <a:rPr lang="en-GB" dirty="0" smtClean="0"/>
              <a:t>In addition, dependency on foreign oil</a:t>
            </a:r>
          </a:p>
          <a:p>
            <a:endParaRPr lang="en-GB" dirty="0"/>
          </a:p>
        </p:txBody>
      </p:sp>
    </p:spTree>
    <p:extLst>
      <p:ext uri="{BB962C8B-B14F-4D97-AF65-F5344CB8AC3E}">
        <p14:creationId xmlns:p14="http://schemas.microsoft.com/office/powerpoint/2010/main" val="3251132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Impact of Biofuels</a:t>
            </a:r>
            <a:endParaRPr lang="en-GB" dirty="0"/>
          </a:p>
        </p:txBody>
      </p:sp>
      <p:sp>
        <p:nvSpPr>
          <p:cNvPr id="3" name="Content Placeholder 2"/>
          <p:cNvSpPr>
            <a:spLocks noGrp="1"/>
          </p:cNvSpPr>
          <p:nvPr>
            <p:ph idx="1"/>
          </p:nvPr>
        </p:nvSpPr>
        <p:spPr/>
        <p:txBody>
          <a:bodyPr/>
          <a:lstStyle/>
          <a:p>
            <a:r>
              <a:rPr lang="en-GB" dirty="0" smtClean="0"/>
              <a:t>Farmers produce crops for fuel instead of food- food security is issue, high price of food</a:t>
            </a:r>
          </a:p>
          <a:p>
            <a:r>
              <a:rPr lang="en-GB" dirty="0" smtClean="0"/>
              <a:t>In Malaysia and Indonesia, it is observed that there is heavy deforestation because of export of palm oil to Netherlands</a:t>
            </a:r>
          </a:p>
          <a:p>
            <a:r>
              <a:rPr lang="en-GB" dirty="0" smtClean="0"/>
              <a:t>In Malaysia, 9.4 Million acres of rainforest have been cleared and planted with palm oil since 1996 (Knudson 2009)</a:t>
            </a:r>
          </a:p>
          <a:p>
            <a:r>
              <a:rPr lang="en-GB" dirty="0" smtClean="0"/>
              <a:t>Around 5 million indigenous people may have been displaced by palm oil development in Indonesia (BBC 2007)</a:t>
            </a:r>
            <a:endParaRPr lang="en-GB" dirty="0"/>
          </a:p>
        </p:txBody>
      </p:sp>
    </p:spTree>
    <p:extLst>
      <p:ext uri="{BB962C8B-B14F-4D97-AF65-F5344CB8AC3E}">
        <p14:creationId xmlns:p14="http://schemas.microsoft.com/office/powerpoint/2010/main" val="34169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smtClean="0"/>
              <a:t>Eco-friendly: produce much less pollution per unit compared to previous generation technologies</a:t>
            </a:r>
          </a:p>
          <a:p>
            <a:r>
              <a:rPr lang="en-GB" dirty="0" smtClean="0"/>
              <a:t>Eco-efficient: utilize lesser natural resources</a:t>
            </a:r>
          </a:p>
          <a:p>
            <a:r>
              <a:rPr lang="en-GB" dirty="0" smtClean="0"/>
              <a:t>These technologies thought to bring about decline in environment degradation decline</a:t>
            </a:r>
          </a:p>
          <a:p>
            <a:r>
              <a:rPr lang="en-GB" dirty="0" smtClean="0"/>
              <a:t>Technology is seen as panacea for countering the present environmental problems</a:t>
            </a:r>
          </a:p>
          <a:p>
            <a:r>
              <a:rPr lang="en-GB" dirty="0" smtClean="0"/>
              <a:t>With such optimism on technology there is a belief that economic growth can happen sustainably without affecting environment</a:t>
            </a:r>
            <a:endParaRPr lang="en-GB" dirty="0"/>
          </a:p>
        </p:txBody>
      </p:sp>
    </p:spTree>
    <p:extLst>
      <p:ext uri="{BB962C8B-B14F-4D97-AF65-F5344CB8AC3E}">
        <p14:creationId xmlns:p14="http://schemas.microsoft.com/office/powerpoint/2010/main" val="1839861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Impact of Biofuels</a:t>
            </a:r>
          </a:p>
        </p:txBody>
      </p:sp>
      <p:sp>
        <p:nvSpPr>
          <p:cNvPr id="3" name="Content Placeholder 2"/>
          <p:cNvSpPr>
            <a:spLocks noGrp="1"/>
          </p:cNvSpPr>
          <p:nvPr>
            <p:ph idx="1"/>
          </p:nvPr>
        </p:nvSpPr>
        <p:spPr/>
        <p:txBody>
          <a:bodyPr/>
          <a:lstStyle/>
          <a:p>
            <a:r>
              <a:rPr lang="en-GB" dirty="0" smtClean="0"/>
              <a:t>In Malaysia and Indonesia, governments have facilitated deforestation and displacement</a:t>
            </a:r>
          </a:p>
          <a:p>
            <a:r>
              <a:rPr lang="en-GB" dirty="0" smtClean="0"/>
              <a:t>In Indonesia, villages were bulldozed, that too, under supervision and protection of soldiers</a:t>
            </a:r>
          </a:p>
          <a:p>
            <a:endParaRPr lang="en-GB" dirty="0" smtClean="0"/>
          </a:p>
        </p:txBody>
      </p:sp>
    </p:spTree>
    <p:extLst>
      <p:ext uri="{BB962C8B-B14F-4D97-AF65-F5344CB8AC3E}">
        <p14:creationId xmlns:p14="http://schemas.microsoft.com/office/powerpoint/2010/main" val="4196448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Inference from case 2</a:t>
            </a:r>
            <a:endParaRPr lang="en-GB" dirty="0"/>
          </a:p>
        </p:txBody>
      </p:sp>
      <p:sp>
        <p:nvSpPr>
          <p:cNvPr id="3" name="Content Placeholder 2"/>
          <p:cNvSpPr>
            <a:spLocks noGrp="1"/>
          </p:cNvSpPr>
          <p:nvPr>
            <p:ph idx="1"/>
          </p:nvPr>
        </p:nvSpPr>
        <p:spPr/>
        <p:txBody>
          <a:bodyPr/>
          <a:lstStyle/>
          <a:p>
            <a:r>
              <a:rPr lang="en-GB" dirty="0" smtClean="0"/>
              <a:t>Questions technological solution to environment problems</a:t>
            </a:r>
          </a:p>
          <a:p>
            <a:r>
              <a:rPr lang="en-GB" dirty="0" smtClean="0"/>
              <a:t>In highly unequal but interdependent world economy- technical solutions like the use of biofuels are not feasible</a:t>
            </a:r>
          </a:p>
          <a:p>
            <a:r>
              <a:rPr lang="en-GB" dirty="0" smtClean="0"/>
              <a:t>Displacement, environment degradation happens at source- conflicts, violence etc. cannot be ruled out</a:t>
            </a:r>
          </a:p>
          <a:p>
            <a:r>
              <a:rPr lang="en-GB" dirty="0" smtClean="0"/>
              <a:t>Benefits accrue to wealthier nations but the cost of their environment amelioration </a:t>
            </a:r>
            <a:r>
              <a:rPr lang="en-GB" smtClean="0"/>
              <a:t>is paid </a:t>
            </a:r>
            <a:r>
              <a:rPr lang="en-GB" dirty="0" smtClean="0"/>
              <a:t>by the poorer nations.</a:t>
            </a:r>
            <a:endParaRPr lang="en-GB" dirty="0"/>
          </a:p>
        </p:txBody>
      </p:sp>
    </p:spTree>
    <p:extLst>
      <p:ext uri="{BB962C8B-B14F-4D97-AF65-F5344CB8AC3E}">
        <p14:creationId xmlns:p14="http://schemas.microsoft.com/office/powerpoint/2010/main" val="3907234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3- Hybrid cars</a:t>
            </a:r>
            <a:endParaRPr lang="en-GB" dirty="0"/>
          </a:p>
        </p:txBody>
      </p:sp>
      <p:sp>
        <p:nvSpPr>
          <p:cNvPr id="3" name="Content Placeholder 2"/>
          <p:cNvSpPr>
            <a:spLocks noGrp="1"/>
          </p:cNvSpPr>
          <p:nvPr>
            <p:ph idx="1"/>
          </p:nvPr>
        </p:nvSpPr>
        <p:spPr/>
        <p:txBody>
          <a:bodyPr/>
          <a:lstStyle/>
          <a:p>
            <a:r>
              <a:rPr lang="en-GB" dirty="0"/>
              <a:t>utilize both electric motors and internal combustion engines </a:t>
            </a:r>
            <a:endParaRPr lang="en-GB" dirty="0" smtClean="0"/>
          </a:p>
          <a:p>
            <a:r>
              <a:rPr lang="en-GB" dirty="0" smtClean="0"/>
              <a:t>hybrid </a:t>
            </a:r>
            <a:r>
              <a:rPr lang="en-GB" dirty="0"/>
              <a:t>vehicle </a:t>
            </a:r>
            <a:r>
              <a:rPr lang="en-GB" dirty="0" smtClean="0"/>
              <a:t>- improved </a:t>
            </a:r>
            <a:r>
              <a:rPr lang="en-GB" dirty="0"/>
              <a:t>efficiency </a:t>
            </a:r>
            <a:r>
              <a:rPr lang="en-GB" dirty="0" smtClean="0"/>
              <a:t>as it uses </a:t>
            </a:r>
            <a:r>
              <a:rPr lang="en-GB" dirty="0"/>
              <a:t>its electric motor in </a:t>
            </a:r>
            <a:r>
              <a:rPr lang="en-GB" dirty="0" smtClean="0"/>
              <a:t>city </a:t>
            </a:r>
            <a:r>
              <a:rPr lang="en-GB" dirty="0"/>
              <a:t>traffic, recharging its battery(s) each time the brakes are applied </a:t>
            </a:r>
            <a:endParaRPr lang="en-GB" dirty="0" smtClean="0"/>
          </a:p>
          <a:p>
            <a:r>
              <a:rPr lang="en-GB" dirty="0"/>
              <a:t>could result in environmental gains for wealthy car-dependent nations </a:t>
            </a:r>
            <a:endParaRPr lang="en-GB" dirty="0" smtClean="0"/>
          </a:p>
          <a:p>
            <a:r>
              <a:rPr lang="en-GB" dirty="0"/>
              <a:t>technologies </a:t>
            </a:r>
            <a:r>
              <a:rPr lang="en-GB" dirty="0" smtClean="0"/>
              <a:t>seen as “green</a:t>
            </a:r>
            <a:r>
              <a:rPr lang="en-GB" dirty="0"/>
              <a:t>” technologies anticipated by ecological modernization theory </a:t>
            </a:r>
          </a:p>
        </p:txBody>
      </p:sp>
    </p:spTree>
    <p:extLst>
      <p:ext uri="{BB962C8B-B14F-4D97-AF65-F5344CB8AC3E}">
        <p14:creationId xmlns:p14="http://schemas.microsoft.com/office/powerpoint/2010/main" val="1296158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Production</a:t>
            </a:r>
            <a:endParaRPr lang="en-GB" dirty="0"/>
          </a:p>
        </p:txBody>
      </p:sp>
      <p:sp>
        <p:nvSpPr>
          <p:cNvPr id="3" name="Content Placeholder 2"/>
          <p:cNvSpPr>
            <a:spLocks noGrp="1"/>
          </p:cNvSpPr>
          <p:nvPr>
            <p:ph idx="1"/>
          </p:nvPr>
        </p:nvSpPr>
        <p:spPr/>
        <p:txBody>
          <a:bodyPr>
            <a:normAutofit/>
          </a:bodyPr>
          <a:lstStyle/>
          <a:p>
            <a:r>
              <a:rPr lang="en-GB" dirty="0" smtClean="0"/>
              <a:t>Full cost of production should acknowledge that it would require resources that may degrade environment and may show society disruption</a:t>
            </a:r>
          </a:p>
          <a:p>
            <a:r>
              <a:rPr lang="en-GB" dirty="0"/>
              <a:t>the electrical wiring, rechargeable battery system, and electric motor of hybrid vehicles </a:t>
            </a:r>
            <a:r>
              <a:rPr lang="en-GB" dirty="0" smtClean="0"/>
              <a:t>uses </a:t>
            </a:r>
            <a:r>
              <a:rPr lang="en-GB" dirty="0" smtClean="0"/>
              <a:t>12 </a:t>
            </a:r>
            <a:r>
              <a:rPr lang="en-GB" dirty="0" smtClean="0"/>
              <a:t>kilograms </a:t>
            </a:r>
            <a:r>
              <a:rPr lang="en-GB" dirty="0"/>
              <a:t>more copper than conventional vehicles, along with significantly more nickel (National Research Council 2008) </a:t>
            </a:r>
            <a:endParaRPr lang="en-GB" dirty="0" smtClean="0"/>
          </a:p>
          <a:p>
            <a:r>
              <a:rPr lang="en-GB" dirty="0"/>
              <a:t>Copper and nickel mining </a:t>
            </a:r>
            <a:r>
              <a:rPr lang="en-GB" dirty="0" smtClean="0"/>
              <a:t>result in substantial </a:t>
            </a:r>
            <a:r>
              <a:rPr lang="en-GB" dirty="0"/>
              <a:t>environmental degradation </a:t>
            </a:r>
            <a:r>
              <a:rPr lang="en-GB" dirty="0" smtClean="0"/>
              <a:t>- many </a:t>
            </a:r>
            <a:r>
              <a:rPr lang="en-GB" dirty="0"/>
              <a:t>governments in nations producing these minerals </a:t>
            </a:r>
            <a:r>
              <a:rPr lang="en-GB" dirty="0" smtClean="0"/>
              <a:t>have often used violence </a:t>
            </a:r>
            <a:r>
              <a:rPr lang="en-GB" dirty="0"/>
              <a:t>to facilitate the minerals’ extraction. </a:t>
            </a:r>
          </a:p>
        </p:txBody>
      </p:sp>
    </p:spTree>
    <p:extLst>
      <p:ext uri="{BB962C8B-B14F-4D97-AF65-F5344CB8AC3E}">
        <p14:creationId xmlns:p14="http://schemas.microsoft.com/office/powerpoint/2010/main" val="3483692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Impact of production </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What will be the result of greater adoption of hybrid vehicles?</a:t>
            </a:r>
          </a:p>
          <a:p>
            <a:r>
              <a:rPr lang="de-DE" dirty="0"/>
              <a:t>Grasberg mine in West </a:t>
            </a:r>
            <a:r>
              <a:rPr lang="de-DE" dirty="0" smtClean="0"/>
              <a:t>Papua, Indonesia- one of the largest copper reserve</a:t>
            </a:r>
          </a:p>
          <a:p>
            <a:r>
              <a:rPr lang="de-DE" dirty="0" smtClean="0"/>
              <a:t>Mines owned by </a:t>
            </a:r>
            <a:r>
              <a:rPr lang="de-DE" dirty="0" smtClean="0"/>
              <a:t>MNC‘s- </a:t>
            </a:r>
            <a:r>
              <a:rPr lang="en-GB" dirty="0"/>
              <a:t>Freeport-McMoRan and Rio </a:t>
            </a:r>
            <a:r>
              <a:rPr lang="en-GB" dirty="0" smtClean="0"/>
              <a:t>Tinto</a:t>
            </a:r>
          </a:p>
          <a:p>
            <a:r>
              <a:rPr lang="en-GB" dirty="0" smtClean="0"/>
              <a:t>Total mine waste covers 90 </a:t>
            </a:r>
            <a:r>
              <a:rPr lang="en-GB" dirty="0"/>
              <a:t>square miles </a:t>
            </a:r>
            <a:endParaRPr lang="en-GB" dirty="0" smtClean="0"/>
          </a:p>
          <a:p>
            <a:r>
              <a:rPr lang="en-GB" dirty="0"/>
              <a:t>W</a:t>
            </a:r>
            <a:r>
              <a:rPr lang="en-GB" dirty="0" smtClean="0"/>
              <a:t>etlands </a:t>
            </a:r>
            <a:r>
              <a:rPr lang="en-GB" dirty="0"/>
              <a:t>and estuaries </a:t>
            </a:r>
            <a:r>
              <a:rPr lang="en-GB" dirty="0" smtClean="0"/>
              <a:t>are affected which were most productive fisheries in the world</a:t>
            </a:r>
          </a:p>
          <a:p>
            <a:r>
              <a:rPr lang="en-GB" dirty="0"/>
              <a:t>Freeport-McMoRan and the Indonesian government </a:t>
            </a:r>
            <a:r>
              <a:rPr lang="en-GB" dirty="0" smtClean="0"/>
              <a:t>protect </a:t>
            </a:r>
            <a:r>
              <a:rPr lang="en-GB" dirty="0"/>
              <a:t>the Grasberg mine and </a:t>
            </a:r>
            <a:r>
              <a:rPr lang="en-GB" dirty="0" smtClean="0"/>
              <a:t>suppress any protest that </a:t>
            </a:r>
            <a:r>
              <a:rPr lang="en-GB" dirty="0"/>
              <a:t>may threaten production </a:t>
            </a:r>
            <a:endParaRPr lang="en-GB" dirty="0" smtClean="0"/>
          </a:p>
          <a:p>
            <a:r>
              <a:rPr lang="en-GB" dirty="0" smtClean="0"/>
              <a:t>The local people protested and rioted in response to mining activities</a:t>
            </a:r>
          </a:p>
          <a:p>
            <a:endParaRPr lang="en-GB" dirty="0"/>
          </a:p>
        </p:txBody>
      </p:sp>
    </p:spTree>
    <p:extLst>
      <p:ext uri="{BB962C8B-B14F-4D97-AF65-F5344CB8AC3E}">
        <p14:creationId xmlns:p14="http://schemas.microsoft.com/office/powerpoint/2010/main" val="4164759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07054" y="0"/>
            <a:ext cx="8570930" cy="6438885"/>
          </a:xfrm>
        </p:spPr>
      </p:pic>
      <p:sp>
        <p:nvSpPr>
          <p:cNvPr id="5" name="TextBox 4"/>
          <p:cNvSpPr txBox="1"/>
          <p:nvPr/>
        </p:nvSpPr>
        <p:spPr>
          <a:xfrm>
            <a:off x="2609088" y="6304002"/>
            <a:ext cx="6583680" cy="553998"/>
          </a:xfrm>
          <a:prstGeom prst="rect">
            <a:avLst/>
          </a:prstGeom>
          <a:noFill/>
        </p:spPr>
        <p:txBody>
          <a:bodyPr wrap="square" rtlCol="0">
            <a:spAutoFit/>
          </a:bodyPr>
          <a:lstStyle/>
          <a:p>
            <a:pPr algn="ctr"/>
            <a:r>
              <a:rPr lang="en-US" dirty="0" smtClean="0"/>
              <a:t>Grasberg Mine</a:t>
            </a:r>
          </a:p>
          <a:p>
            <a:r>
              <a:rPr lang="en-US" sz="1200" dirty="0"/>
              <a:t>Source: https://westpapuabackground.files.wordpress.com/2012/03/superbig_grasberg.jpeg</a:t>
            </a:r>
          </a:p>
        </p:txBody>
      </p:sp>
    </p:spTree>
    <p:extLst>
      <p:ext uri="{BB962C8B-B14F-4D97-AF65-F5344CB8AC3E}">
        <p14:creationId xmlns:p14="http://schemas.microsoft.com/office/powerpoint/2010/main" val="675636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Impact of production </a:t>
            </a:r>
          </a:p>
        </p:txBody>
      </p:sp>
      <p:sp>
        <p:nvSpPr>
          <p:cNvPr id="3" name="Content Placeholder 2"/>
          <p:cNvSpPr>
            <a:spLocks noGrp="1"/>
          </p:cNvSpPr>
          <p:nvPr>
            <p:ph idx="1"/>
          </p:nvPr>
        </p:nvSpPr>
        <p:spPr/>
        <p:txBody>
          <a:bodyPr/>
          <a:lstStyle/>
          <a:p>
            <a:r>
              <a:rPr lang="en-GB" dirty="0"/>
              <a:t>Freeport gave at least $20 million in direct payments to the military and police to protect the </a:t>
            </a:r>
            <a:r>
              <a:rPr lang="en-GB" dirty="0" smtClean="0"/>
              <a:t>mine, in </a:t>
            </a:r>
            <a:r>
              <a:rPr lang="en-GB" dirty="0"/>
              <a:t>addition to spending another $35 million on military infrastructure, including barracks, headquarters, roads, and vehicles (</a:t>
            </a:r>
            <a:r>
              <a:rPr lang="en-GB" dirty="0" err="1"/>
              <a:t>Perlez</a:t>
            </a:r>
            <a:r>
              <a:rPr lang="en-GB" dirty="0"/>
              <a:t> and Bonner 2005). </a:t>
            </a:r>
            <a:endParaRPr lang="en-GB" dirty="0" smtClean="0"/>
          </a:p>
          <a:p>
            <a:r>
              <a:rPr lang="en-GB" dirty="0" smtClean="0"/>
              <a:t>Indonesian </a:t>
            </a:r>
            <a:r>
              <a:rPr lang="en-GB" dirty="0"/>
              <a:t>state works to keep West Papua off limits to foreigners, including journalists </a:t>
            </a:r>
            <a:endParaRPr lang="en-GB" dirty="0" smtClean="0"/>
          </a:p>
          <a:p>
            <a:r>
              <a:rPr lang="en-GB" dirty="0"/>
              <a:t>Nickel mining and smelting produces severe and extensive environmental degradation </a:t>
            </a:r>
          </a:p>
        </p:txBody>
      </p:sp>
    </p:spTree>
    <p:extLst>
      <p:ext uri="{BB962C8B-B14F-4D97-AF65-F5344CB8AC3E}">
        <p14:creationId xmlns:p14="http://schemas.microsoft.com/office/powerpoint/2010/main" val="1594744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Green Capitalism</a:t>
            </a:r>
            <a:endParaRPr lang="en-GB" dirty="0"/>
          </a:p>
        </p:txBody>
      </p:sp>
      <p:sp>
        <p:nvSpPr>
          <p:cNvPr id="3" name="Content Placeholder 2"/>
          <p:cNvSpPr>
            <a:spLocks noGrp="1"/>
          </p:cNvSpPr>
          <p:nvPr>
            <p:ph idx="1"/>
          </p:nvPr>
        </p:nvSpPr>
        <p:spPr/>
        <p:txBody>
          <a:bodyPr/>
          <a:lstStyle/>
          <a:p>
            <a:r>
              <a:rPr lang="en-GB" dirty="0"/>
              <a:t>The ecological crisis is not some future and indeterminate </a:t>
            </a:r>
            <a:r>
              <a:rPr lang="en-GB" dirty="0" smtClean="0"/>
              <a:t>event- we are in the first stage of ecological collapse</a:t>
            </a:r>
          </a:p>
          <a:p>
            <a:r>
              <a:rPr lang="en-GB" dirty="0" smtClean="0"/>
              <a:t>EMT- the </a:t>
            </a:r>
            <a:r>
              <a:rPr lang="en-GB" dirty="0"/>
              <a:t>system can continue to expand by creating a </a:t>
            </a:r>
            <a:r>
              <a:rPr lang="en-GB" dirty="0" smtClean="0"/>
              <a:t>new ‘sustainable</a:t>
            </a:r>
            <a:r>
              <a:rPr lang="en-GB" dirty="0"/>
              <a:t>’ or ‘green capitalism’, bringing the efficiency of the market to bear </a:t>
            </a:r>
            <a:r>
              <a:rPr lang="en-GB" dirty="0" smtClean="0"/>
              <a:t>on nature </a:t>
            </a:r>
            <a:r>
              <a:rPr lang="en-GB" dirty="0"/>
              <a:t>and its </a:t>
            </a:r>
            <a:r>
              <a:rPr lang="en-GB" dirty="0" smtClean="0"/>
              <a:t>reproduction</a:t>
            </a:r>
          </a:p>
          <a:p>
            <a:r>
              <a:rPr lang="en-GB" dirty="0"/>
              <a:t>‘green capitalism’ </a:t>
            </a:r>
            <a:r>
              <a:rPr lang="en-GB" dirty="0" smtClean="0"/>
              <a:t>is about technological </a:t>
            </a:r>
            <a:r>
              <a:rPr lang="en-GB" dirty="0"/>
              <a:t>innovation </a:t>
            </a:r>
            <a:r>
              <a:rPr lang="en-GB" dirty="0" smtClean="0"/>
              <a:t>and expanding </a:t>
            </a:r>
            <a:r>
              <a:rPr lang="en-GB" dirty="0"/>
              <a:t>markets while keeping the existing institutions of capitalism </a:t>
            </a:r>
            <a:r>
              <a:rPr lang="en-GB" dirty="0" smtClean="0"/>
              <a:t>intact</a:t>
            </a:r>
          </a:p>
          <a:p>
            <a:endParaRPr lang="en-GB" dirty="0"/>
          </a:p>
        </p:txBody>
      </p:sp>
    </p:spTree>
    <p:extLst>
      <p:ext uri="{BB962C8B-B14F-4D97-AF65-F5344CB8AC3E}">
        <p14:creationId xmlns:p14="http://schemas.microsoft.com/office/powerpoint/2010/main" val="74391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848" y="114698"/>
            <a:ext cx="8692896" cy="6743302"/>
          </a:xfrm>
        </p:spPr>
      </p:pic>
    </p:spTree>
    <p:extLst>
      <p:ext uri="{BB962C8B-B14F-4D97-AF65-F5344CB8AC3E}">
        <p14:creationId xmlns:p14="http://schemas.microsoft.com/office/powerpoint/2010/main" val="354531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Green Capitalism</a:t>
            </a:r>
            <a:endParaRPr lang="en-GB" dirty="0"/>
          </a:p>
        </p:txBody>
      </p:sp>
      <p:sp>
        <p:nvSpPr>
          <p:cNvPr id="3" name="Content Placeholder 2"/>
          <p:cNvSpPr>
            <a:spLocks noGrp="1"/>
          </p:cNvSpPr>
          <p:nvPr>
            <p:ph idx="1"/>
          </p:nvPr>
        </p:nvSpPr>
        <p:spPr/>
        <p:txBody>
          <a:bodyPr>
            <a:normAutofit fontScale="92500" lnSpcReduction="10000"/>
          </a:bodyPr>
          <a:lstStyle/>
          <a:p>
            <a:r>
              <a:rPr lang="en-GB" dirty="0"/>
              <a:t>More specifically, ‘green capitalism’ involves:</a:t>
            </a:r>
          </a:p>
          <a:p>
            <a:pPr lvl="1"/>
            <a:r>
              <a:rPr lang="en-GB" dirty="0" smtClean="0"/>
              <a:t>appeals </a:t>
            </a:r>
            <a:r>
              <a:rPr lang="en-GB" dirty="0"/>
              <a:t>to nature (and even the crisis) as a marketing </a:t>
            </a:r>
            <a:r>
              <a:rPr lang="en-GB" dirty="0" smtClean="0"/>
              <a:t>tool;</a:t>
            </a:r>
          </a:p>
          <a:p>
            <a:pPr lvl="1"/>
            <a:r>
              <a:rPr lang="en-GB" dirty="0" smtClean="0"/>
              <a:t>the </a:t>
            </a:r>
            <a:r>
              <a:rPr lang="en-GB" dirty="0"/>
              <a:t>development of new sources of energy such as solar, nuclear and </a:t>
            </a:r>
            <a:r>
              <a:rPr lang="en-GB" dirty="0" smtClean="0"/>
              <a:t>wind, thereby </a:t>
            </a:r>
            <a:r>
              <a:rPr lang="en-GB" dirty="0"/>
              <a:t>creating new </a:t>
            </a:r>
            <a:r>
              <a:rPr lang="en-GB" dirty="0" smtClean="0"/>
              <a:t>markets;</a:t>
            </a:r>
          </a:p>
          <a:p>
            <a:pPr lvl="1"/>
            <a:r>
              <a:rPr lang="en-GB" dirty="0" smtClean="0"/>
              <a:t>the </a:t>
            </a:r>
            <a:r>
              <a:rPr lang="en-GB" dirty="0"/>
              <a:t>massive development of biofuels, which involves diverting land from </a:t>
            </a:r>
            <a:r>
              <a:rPr lang="en-GB" dirty="0" smtClean="0"/>
              <a:t>food production;</a:t>
            </a:r>
          </a:p>
          <a:p>
            <a:pPr lvl="1"/>
            <a:r>
              <a:rPr lang="en-GB" dirty="0" smtClean="0"/>
              <a:t>the carbon </a:t>
            </a:r>
            <a:r>
              <a:rPr lang="en-GB" dirty="0"/>
              <a:t>trading regime enshrined in the Kyoto Protocols</a:t>
            </a:r>
            <a:r>
              <a:rPr lang="en-GB" dirty="0" smtClean="0"/>
              <a:t>.</a:t>
            </a:r>
          </a:p>
          <a:p>
            <a:r>
              <a:rPr lang="en-GB" i="1" dirty="0"/>
              <a:t>‘greenwash</a:t>
            </a:r>
            <a:r>
              <a:rPr lang="en-GB" dirty="0"/>
              <a:t>’ </a:t>
            </a:r>
            <a:r>
              <a:rPr lang="en-GB" dirty="0" smtClean="0"/>
              <a:t>– to </a:t>
            </a:r>
            <a:r>
              <a:rPr lang="en-GB" dirty="0"/>
              <a:t>persuade us of the efficacy of </a:t>
            </a:r>
            <a:r>
              <a:rPr lang="en-GB" dirty="0" smtClean="0"/>
              <a:t>such </a:t>
            </a:r>
            <a:r>
              <a:rPr lang="en-GB" dirty="0"/>
              <a:t>strategies</a:t>
            </a:r>
            <a:r>
              <a:rPr lang="en-GB" dirty="0" smtClean="0"/>
              <a:t>.</a:t>
            </a:r>
          </a:p>
          <a:p>
            <a:r>
              <a:rPr lang="en-GB" i="1" dirty="0"/>
              <a:t>Greenwash </a:t>
            </a:r>
            <a:r>
              <a:rPr lang="en-GB" dirty="0" smtClean="0"/>
              <a:t>– ‘</a:t>
            </a:r>
            <a:r>
              <a:rPr lang="en-US" dirty="0" smtClean="0"/>
              <a:t>disinformation </a:t>
            </a:r>
            <a:r>
              <a:rPr lang="en-US" dirty="0"/>
              <a:t>disseminated by an organization so as to present an environmentally responsible public </a:t>
            </a:r>
            <a:r>
              <a:rPr lang="en-US" dirty="0" smtClean="0"/>
              <a:t>image’</a:t>
            </a:r>
            <a:endParaRPr lang="en-GB" dirty="0" smtClean="0"/>
          </a:p>
          <a:p>
            <a:r>
              <a:rPr lang="en-GB" dirty="0" smtClean="0"/>
              <a:t>evident </a:t>
            </a:r>
            <a:r>
              <a:rPr lang="en-GB" dirty="0"/>
              <a:t>in much corporate sustainability reporting as part of </a:t>
            </a:r>
            <a:r>
              <a:rPr lang="en-GB" dirty="0" smtClean="0"/>
              <a:t>their presentation </a:t>
            </a:r>
            <a:r>
              <a:rPr lang="en-GB" dirty="0"/>
              <a:t>of a benign image of themselves</a:t>
            </a:r>
          </a:p>
        </p:txBody>
      </p:sp>
    </p:spTree>
    <p:extLst>
      <p:ext uri="{BB962C8B-B14F-4D97-AF65-F5344CB8AC3E}">
        <p14:creationId xmlns:p14="http://schemas.microsoft.com/office/powerpoint/2010/main" val="315106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Technology and Environment</a:t>
            </a:r>
            <a:endParaRPr lang="en-GB" dirty="0"/>
          </a:p>
        </p:txBody>
      </p:sp>
      <p:sp>
        <p:nvSpPr>
          <p:cNvPr id="3" name="Content Placeholder 2"/>
          <p:cNvSpPr>
            <a:spLocks noGrp="1"/>
          </p:cNvSpPr>
          <p:nvPr>
            <p:ph idx="1"/>
          </p:nvPr>
        </p:nvSpPr>
        <p:spPr/>
        <p:txBody>
          <a:bodyPr/>
          <a:lstStyle/>
          <a:p>
            <a:r>
              <a:rPr lang="en-GB" dirty="0" smtClean="0"/>
              <a:t>Link between environment and technology is greatly visible within the proponents of Ecological Modernization Theory</a:t>
            </a:r>
          </a:p>
          <a:p>
            <a:r>
              <a:rPr lang="en-GB" dirty="0" smtClean="0"/>
              <a:t>Ecological Modernization Theory (EMT): The argument of this theory assumes that ‘green’ technology developed and commercialized in core countries (which develop, produce and distribute) will benefit, or at-least have the capacity to benefit all people universally</a:t>
            </a:r>
          </a:p>
          <a:p>
            <a:r>
              <a:rPr lang="en-GB" dirty="0" smtClean="0"/>
              <a:t>Use of advanced </a:t>
            </a:r>
            <a:r>
              <a:rPr lang="en-GB" dirty="0"/>
              <a:t>t</a:t>
            </a:r>
            <a:r>
              <a:rPr lang="en-GB" dirty="0" smtClean="0"/>
              <a:t>echnology is the principal component of EMT </a:t>
            </a:r>
          </a:p>
          <a:p>
            <a:r>
              <a:rPr lang="en-GB" dirty="0" smtClean="0"/>
              <a:t>Globalization influences technology innovation and implementation</a:t>
            </a:r>
            <a:endParaRPr lang="en-GB" dirty="0"/>
          </a:p>
        </p:txBody>
      </p:sp>
    </p:spTree>
    <p:extLst>
      <p:ext uri="{BB962C8B-B14F-4D97-AF65-F5344CB8AC3E}">
        <p14:creationId xmlns:p14="http://schemas.microsoft.com/office/powerpoint/2010/main" val="1963801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844" y="463296"/>
            <a:ext cx="10108072" cy="4962144"/>
          </a:xfrm>
        </p:spPr>
      </p:pic>
    </p:spTree>
    <p:extLst>
      <p:ext uri="{BB962C8B-B14F-4D97-AF65-F5344CB8AC3E}">
        <p14:creationId xmlns:p14="http://schemas.microsoft.com/office/powerpoint/2010/main" val="3739737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r>
              <a:rPr lang="en-GB" dirty="0"/>
              <a:t>The current </a:t>
            </a:r>
            <a:r>
              <a:rPr lang="en-GB" dirty="0" smtClean="0"/>
              <a:t>emphasis of organizations </a:t>
            </a:r>
            <a:r>
              <a:rPr lang="en-GB" dirty="0"/>
              <a:t>is on how sustainability can increase profitability </a:t>
            </a:r>
            <a:r>
              <a:rPr lang="en-GB" dirty="0" smtClean="0"/>
              <a:t>or </a:t>
            </a:r>
            <a:r>
              <a:rPr lang="en-GB" dirty="0"/>
              <a:t>“can add value to a company</a:t>
            </a:r>
            <a:r>
              <a:rPr lang="en-GB" dirty="0" smtClean="0"/>
              <a:t>”</a:t>
            </a:r>
          </a:p>
          <a:p>
            <a:r>
              <a:rPr lang="en-GB" dirty="0" smtClean="0"/>
              <a:t>it </a:t>
            </a:r>
            <a:r>
              <a:rPr lang="en-GB" dirty="0"/>
              <a:t>has been claimed that the climate crisis represents “a lucrative </a:t>
            </a:r>
            <a:r>
              <a:rPr lang="en-GB" dirty="0" smtClean="0"/>
              <a:t>entrepreneurial opportunity”. This </a:t>
            </a:r>
            <a:r>
              <a:rPr lang="en-GB" dirty="0"/>
              <a:t>is congruent with the treatment of disasters (often ecological) </a:t>
            </a:r>
            <a:r>
              <a:rPr lang="en-GB" dirty="0" smtClean="0"/>
              <a:t>as exciting </a:t>
            </a:r>
            <a:r>
              <a:rPr lang="en-GB" dirty="0"/>
              <a:t>market opportunities, </a:t>
            </a:r>
            <a:r>
              <a:rPr lang="en-GB" dirty="0" smtClean="0"/>
              <a:t>or </a:t>
            </a:r>
            <a:r>
              <a:rPr lang="en-GB" dirty="0"/>
              <a:t>‘disaster </a:t>
            </a:r>
            <a:r>
              <a:rPr lang="en-GB" dirty="0" smtClean="0"/>
              <a:t>capitalism’</a:t>
            </a:r>
          </a:p>
          <a:p>
            <a:r>
              <a:rPr lang="en-GB" dirty="0"/>
              <a:t>as ecological breakdown accelerates, the </a:t>
            </a:r>
            <a:r>
              <a:rPr lang="en-GB" dirty="0" smtClean="0"/>
              <a:t>dominant classes </a:t>
            </a:r>
            <a:r>
              <a:rPr lang="en-GB" dirty="0"/>
              <a:t>will survive, living in</a:t>
            </a:r>
          </a:p>
        </p:txBody>
      </p:sp>
    </p:spTree>
    <p:extLst>
      <p:ext uri="{BB962C8B-B14F-4D97-AF65-F5344CB8AC3E}">
        <p14:creationId xmlns:p14="http://schemas.microsoft.com/office/powerpoint/2010/main" val="2973011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Fortress world: Fortress World is a planetary apartheid system, gated and maintained by force, in which the gap between global rich and global poor constantly widens and the differential access to environmental resources and amenities increases sharply. It consists of bubbles of privilege amidst oceans of </a:t>
            </a:r>
            <a:r>
              <a:rPr lang="en-GB" dirty="0" smtClean="0"/>
              <a:t>misery</a:t>
            </a:r>
          </a:p>
          <a:p>
            <a:r>
              <a:rPr lang="en-GB" dirty="0"/>
              <a:t>as ecological breakdown accelerates, the dominant classes will survive, living </a:t>
            </a:r>
            <a:r>
              <a:rPr lang="en-GB" dirty="0" smtClean="0"/>
              <a:t>in fortress world</a:t>
            </a:r>
            <a:endParaRPr lang="en-GB" dirty="0"/>
          </a:p>
          <a:p>
            <a:endParaRPr lang="en-GB" dirty="0"/>
          </a:p>
          <a:p>
            <a:endParaRPr lang="en-GB" dirty="0"/>
          </a:p>
        </p:txBody>
      </p:sp>
    </p:spTree>
    <p:extLst>
      <p:ext uri="{BB962C8B-B14F-4D97-AF65-F5344CB8AC3E}">
        <p14:creationId xmlns:p14="http://schemas.microsoft.com/office/powerpoint/2010/main" val="913836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smtClean="0"/>
              <a:t>“</a:t>
            </a:r>
            <a:r>
              <a:rPr lang="en-GB" dirty="0"/>
              <a:t>G</a:t>
            </a:r>
            <a:r>
              <a:rPr lang="en-GB" dirty="0" smtClean="0"/>
              <a:t>reen</a:t>
            </a:r>
            <a:r>
              <a:rPr lang="en-GB" dirty="0"/>
              <a:t>” technologies in core nations is often accompanied by severe environmental degradation in the periphery or semi-periphery</a:t>
            </a:r>
            <a:r>
              <a:rPr lang="en-GB" dirty="0" smtClean="0"/>
              <a:t>.</a:t>
            </a:r>
          </a:p>
          <a:p>
            <a:r>
              <a:rPr lang="en-GB" dirty="0"/>
              <a:t>“green” automobile technologies is associated with state violence and abuses of human rights </a:t>
            </a:r>
            <a:endParaRPr lang="en-GB" dirty="0" smtClean="0"/>
          </a:p>
          <a:p>
            <a:r>
              <a:rPr lang="en-GB" dirty="0"/>
              <a:t>“green” technologies and their transfer from the relatively poor to the relatively wealthy constitutes a variety of ecologically </a:t>
            </a:r>
            <a:r>
              <a:rPr lang="en-GB" dirty="0" smtClean="0"/>
              <a:t>unequal </a:t>
            </a:r>
            <a:r>
              <a:rPr lang="en-GB" dirty="0"/>
              <a:t>exchange </a:t>
            </a:r>
            <a:endParaRPr lang="en-GB" dirty="0" smtClean="0"/>
          </a:p>
          <a:p>
            <a:r>
              <a:rPr lang="en-GB" dirty="0"/>
              <a:t>“green” technologies has the potential to create new, more serious, or at least different environmental and humanitarian problems for less wealthy and less powerful groups of individuals across the globe </a:t>
            </a:r>
          </a:p>
        </p:txBody>
      </p:sp>
    </p:spTree>
    <p:extLst>
      <p:ext uri="{BB962C8B-B14F-4D97-AF65-F5344CB8AC3E}">
        <p14:creationId xmlns:p14="http://schemas.microsoft.com/office/powerpoint/2010/main" val="4284389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r>
              <a:rPr lang="en-GB" smtClean="0"/>
              <a:t>There is </a:t>
            </a:r>
            <a:r>
              <a:rPr lang="en-GB" dirty="0"/>
              <a:t>spread of the most </a:t>
            </a:r>
            <a:r>
              <a:rPr lang="en-GB" dirty="0" smtClean="0"/>
              <a:t>barbaric forms </a:t>
            </a:r>
            <a:r>
              <a:rPr lang="en-GB" dirty="0"/>
              <a:t>of class rule, as the imperialist powers fight among themselves and with </a:t>
            </a:r>
            <a:r>
              <a:rPr lang="en-GB" dirty="0" smtClean="0"/>
              <a:t>the global </a:t>
            </a:r>
            <a:r>
              <a:rPr lang="en-GB" dirty="0"/>
              <a:t>south for continued control of the world’s diminishing resources. </a:t>
            </a:r>
            <a:endParaRPr lang="en-GB" dirty="0" smtClean="0"/>
          </a:p>
        </p:txBody>
      </p:sp>
    </p:spTree>
    <p:extLst>
      <p:ext uri="{BB962C8B-B14F-4D97-AF65-F5344CB8AC3E}">
        <p14:creationId xmlns:p14="http://schemas.microsoft.com/office/powerpoint/2010/main" val="865665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82778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Ecological Modernization Theory</a:t>
            </a:r>
            <a:endParaRPr lang="en-GB" dirty="0"/>
          </a:p>
        </p:txBody>
      </p:sp>
      <p:sp>
        <p:nvSpPr>
          <p:cNvPr id="3" name="Content Placeholder 2"/>
          <p:cNvSpPr>
            <a:spLocks noGrp="1"/>
          </p:cNvSpPr>
          <p:nvPr>
            <p:ph idx="1"/>
          </p:nvPr>
        </p:nvSpPr>
        <p:spPr/>
        <p:txBody>
          <a:bodyPr/>
          <a:lstStyle/>
          <a:p>
            <a:r>
              <a:rPr lang="en-GB" dirty="0" smtClean="0"/>
              <a:t>Adoption of new technologies (green and clean/eco-friendly and eco-efficient) will help to reduce societal impact on the environment</a:t>
            </a:r>
          </a:p>
          <a:p>
            <a:r>
              <a:rPr lang="en-GB" dirty="0" smtClean="0"/>
              <a:t>Inference from EMT:</a:t>
            </a:r>
          </a:p>
          <a:p>
            <a:pPr lvl="1"/>
            <a:r>
              <a:rPr lang="en-GB" dirty="0" smtClean="0"/>
              <a:t>With adoption of new technologies, increase economic activity will no longer necessarily degrades environment</a:t>
            </a:r>
          </a:p>
          <a:p>
            <a:pPr lvl="1"/>
            <a:r>
              <a:rPr lang="en-GB" dirty="0" smtClean="0"/>
              <a:t>Advances in green technology are neutral in nature and universally beneficial</a:t>
            </a:r>
          </a:p>
          <a:p>
            <a:pPr lvl="1"/>
            <a:r>
              <a:rPr lang="en-GB" dirty="0" smtClean="0"/>
              <a:t>Increase in adoption of such technologies will bring greater resource conservation</a:t>
            </a:r>
          </a:p>
          <a:p>
            <a:pPr lvl="1"/>
            <a:r>
              <a:rPr lang="en-GB" dirty="0" smtClean="0"/>
              <a:t>Such technologies are seen as ‘magic bullets’, assumption is that there is no need to change the consumption pattern or reduction in economic activity</a:t>
            </a:r>
          </a:p>
          <a:p>
            <a:pPr lvl="1"/>
            <a:endParaRPr lang="en-GB" dirty="0"/>
          </a:p>
        </p:txBody>
      </p:sp>
    </p:spTree>
    <p:extLst>
      <p:ext uri="{BB962C8B-B14F-4D97-AF65-F5344CB8AC3E}">
        <p14:creationId xmlns:p14="http://schemas.microsoft.com/office/powerpoint/2010/main" val="386959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Critiques to EMT</a:t>
            </a:r>
            <a:endParaRPr lang="en-GB" dirty="0"/>
          </a:p>
        </p:txBody>
      </p:sp>
      <p:sp>
        <p:nvSpPr>
          <p:cNvPr id="3" name="Content Placeholder 2"/>
          <p:cNvSpPr>
            <a:spLocks noGrp="1"/>
          </p:cNvSpPr>
          <p:nvPr>
            <p:ph idx="1"/>
          </p:nvPr>
        </p:nvSpPr>
        <p:spPr/>
        <p:txBody>
          <a:bodyPr/>
          <a:lstStyle/>
          <a:p>
            <a:r>
              <a:rPr lang="en-GB" dirty="0" smtClean="0"/>
              <a:t>In systems thinking ‘green’ technologies are visualized as commodities as they are derived from particular natural resources</a:t>
            </a:r>
          </a:p>
          <a:p>
            <a:r>
              <a:rPr lang="en-GB" dirty="0" smtClean="0"/>
              <a:t>Commodities in general are related to inequality and exploitation</a:t>
            </a:r>
          </a:p>
          <a:p>
            <a:r>
              <a:rPr lang="en-GB" dirty="0" smtClean="0"/>
              <a:t>Therefore, green technologies too imply relations of inequality and exploitation</a:t>
            </a:r>
          </a:p>
          <a:p>
            <a:r>
              <a:rPr lang="en-GB" dirty="0" smtClean="0"/>
              <a:t>It implies that green technologies may bring benefits to core nations, may also bring environment degradation, violence and social disruption on countries which mainly provide resources for technology production</a:t>
            </a:r>
          </a:p>
        </p:txBody>
      </p:sp>
    </p:spTree>
    <p:extLst>
      <p:ext uri="{BB962C8B-B14F-4D97-AF65-F5344CB8AC3E}">
        <p14:creationId xmlns:p14="http://schemas.microsoft.com/office/powerpoint/2010/main" val="373975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Inequality of green technologies</a:t>
            </a:r>
            <a:endParaRPr lang="en-GB" dirty="0"/>
          </a:p>
        </p:txBody>
      </p:sp>
      <p:sp>
        <p:nvSpPr>
          <p:cNvPr id="3" name="Content Placeholder 2"/>
          <p:cNvSpPr>
            <a:spLocks noGrp="1"/>
          </p:cNvSpPr>
          <p:nvPr>
            <p:ph idx="1"/>
          </p:nvPr>
        </p:nvSpPr>
        <p:spPr/>
        <p:txBody>
          <a:bodyPr/>
          <a:lstStyle/>
          <a:p>
            <a:r>
              <a:rPr lang="en-GB" dirty="0" smtClean="0"/>
              <a:t>Does ‘green’ technology benefit one group of people than other?</a:t>
            </a:r>
          </a:p>
          <a:p>
            <a:r>
              <a:rPr lang="en-GB" dirty="0" smtClean="0"/>
              <a:t>Technological development is social </a:t>
            </a:r>
          </a:p>
          <a:p>
            <a:pPr lvl="1"/>
            <a:r>
              <a:rPr lang="en-GB" dirty="0" smtClean="0"/>
              <a:t>Those with greater power- increased capacity to develop technologies that best suits to their needs and interests</a:t>
            </a:r>
          </a:p>
          <a:p>
            <a:pPr lvl="1"/>
            <a:r>
              <a:rPr lang="en-GB" dirty="0" smtClean="0"/>
              <a:t>For access to natural resources- states act violently to dispose people from their land</a:t>
            </a:r>
          </a:p>
          <a:p>
            <a:pPr lvl="1"/>
            <a:r>
              <a:rPr lang="en-GB" dirty="0" smtClean="0"/>
              <a:t>States violently supress environment protest movements </a:t>
            </a:r>
            <a:endParaRPr lang="en-GB" dirty="0"/>
          </a:p>
        </p:txBody>
      </p:sp>
    </p:spTree>
    <p:extLst>
      <p:ext uri="{BB962C8B-B14F-4D97-AF65-F5344CB8AC3E}">
        <p14:creationId xmlns:p14="http://schemas.microsoft.com/office/powerpoint/2010/main" val="294592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studies</a:t>
            </a:r>
            <a:endParaRPr lang="en-GB" dirty="0"/>
          </a:p>
        </p:txBody>
      </p:sp>
      <p:sp>
        <p:nvSpPr>
          <p:cNvPr id="3" name="Content Placeholder 2"/>
          <p:cNvSpPr>
            <a:spLocks noGrp="1"/>
          </p:cNvSpPr>
          <p:nvPr>
            <p:ph idx="1"/>
          </p:nvPr>
        </p:nvSpPr>
        <p:spPr/>
        <p:txBody>
          <a:bodyPr/>
          <a:lstStyle/>
          <a:p>
            <a:r>
              <a:rPr lang="en-GB" dirty="0" smtClean="0"/>
              <a:t>To understand:</a:t>
            </a:r>
          </a:p>
          <a:p>
            <a:pPr lvl="1"/>
            <a:r>
              <a:rPr lang="en-GB" dirty="0" smtClean="0"/>
              <a:t>Sources and sinks of ‘green’ technologies</a:t>
            </a:r>
          </a:p>
          <a:p>
            <a:pPr lvl="1"/>
            <a:r>
              <a:rPr lang="en-GB" dirty="0" smtClean="0"/>
              <a:t>Nature of world-economic system in the process of ecological modernization</a:t>
            </a:r>
          </a:p>
          <a:p>
            <a:pPr lvl="1"/>
            <a:r>
              <a:rPr lang="en-GB" dirty="0" smtClean="0"/>
              <a:t>Outcomes and impacts of ‘green’ technologies on the world</a:t>
            </a:r>
          </a:p>
          <a:p>
            <a:r>
              <a:rPr lang="en-GB" dirty="0" smtClean="0"/>
              <a:t>Three case studies are discussed:</a:t>
            </a:r>
          </a:p>
          <a:p>
            <a:pPr lvl="1"/>
            <a:r>
              <a:rPr lang="en-GB" dirty="0" smtClean="0"/>
              <a:t>Automobile catalytic convertors</a:t>
            </a:r>
          </a:p>
          <a:p>
            <a:pPr lvl="1"/>
            <a:r>
              <a:rPr lang="en-GB" dirty="0" smtClean="0"/>
              <a:t>Bio-fuels</a:t>
            </a:r>
          </a:p>
          <a:p>
            <a:pPr lvl="1"/>
            <a:r>
              <a:rPr lang="en-GB" dirty="0" smtClean="0"/>
              <a:t>Hybrid cars</a:t>
            </a:r>
            <a:endParaRPr lang="en-GB" dirty="0"/>
          </a:p>
        </p:txBody>
      </p:sp>
    </p:spTree>
    <p:extLst>
      <p:ext uri="{BB962C8B-B14F-4D97-AF65-F5344CB8AC3E}">
        <p14:creationId xmlns:p14="http://schemas.microsoft.com/office/powerpoint/2010/main" val="395173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Ecological modernization of automobiles</a:t>
            </a:r>
            <a:endParaRPr lang="en-GB" dirty="0"/>
          </a:p>
        </p:txBody>
      </p:sp>
      <p:sp>
        <p:nvSpPr>
          <p:cNvPr id="3" name="Content Placeholder 2"/>
          <p:cNvSpPr>
            <a:spLocks noGrp="1"/>
          </p:cNvSpPr>
          <p:nvPr>
            <p:ph idx="1"/>
          </p:nvPr>
        </p:nvSpPr>
        <p:spPr/>
        <p:txBody>
          <a:bodyPr/>
          <a:lstStyle/>
          <a:p>
            <a:r>
              <a:rPr lang="en-GB" dirty="0" smtClean="0"/>
              <a:t>Catalytic convertors installation started in 1970s by American automobile manufacturers</a:t>
            </a:r>
          </a:p>
          <a:p>
            <a:r>
              <a:rPr lang="en-GB" dirty="0" smtClean="0"/>
              <a:t>Optimism on this technology towards environment benefits</a:t>
            </a:r>
          </a:p>
          <a:p>
            <a:r>
              <a:rPr lang="en-GB" dirty="0" smtClean="0"/>
              <a:t>Catalytic convertors:</a:t>
            </a:r>
          </a:p>
          <a:p>
            <a:pPr lvl="1"/>
            <a:r>
              <a:rPr lang="en-GB" dirty="0" smtClean="0"/>
              <a:t>Reduce amount of hydrocarbons, carbon monoxide and nitrogen oxide</a:t>
            </a:r>
          </a:p>
          <a:p>
            <a:pPr lvl="1"/>
            <a:r>
              <a:rPr lang="en-GB" dirty="0" smtClean="0"/>
              <a:t>Trigger chemical reactions which transform harmful emissions into benign compounds</a:t>
            </a:r>
          </a:p>
          <a:p>
            <a:pPr marL="0" indent="0">
              <a:buNone/>
            </a:pPr>
            <a:r>
              <a:rPr lang="en-GB" dirty="0" smtClean="0"/>
              <a:t>These convertors have reduced amount of such gases by 90% compared to 1970 levels (McCarthy 2007)</a:t>
            </a:r>
          </a:p>
          <a:p>
            <a:endParaRPr lang="en-GB" dirty="0"/>
          </a:p>
        </p:txBody>
      </p:sp>
    </p:spTree>
    <p:extLst>
      <p:ext uri="{BB962C8B-B14F-4D97-AF65-F5344CB8AC3E}">
        <p14:creationId xmlns:p14="http://schemas.microsoft.com/office/powerpoint/2010/main" val="30640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Catalytic convertors</a:t>
            </a:r>
            <a:endParaRPr lang="en-GB" dirty="0"/>
          </a:p>
        </p:txBody>
      </p:sp>
      <p:sp>
        <p:nvSpPr>
          <p:cNvPr id="3" name="Content Placeholder 2"/>
          <p:cNvSpPr>
            <a:spLocks noGrp="1"/>
          </p:cNvSpPr>
          <p:nvPr>
            <p:ph idx="1"/>
          </p:nvPr>
        </p:nvSpPr>
        <p:spPr/>
        <p:txBody>
          <a:bodyPr/>
          <a:lstStyle/>
          <a:p>
            <a:r>
              <a:rPr lang="en-GB" dirty="0" smtClean="0"/>
              <a:t>Convertors have group of minerals known as ‘platinum group metals (</a:t>
            </a:r>
            <a:r>
              <a:rPr lang="en-GB" dirty="0" err="1" smtClean="0"/>
              <a:t>pgms</a:t>
            </a:r>
            <a:r>
              <a:rPr lang="en-GB" dirty="0" smtClean="0"/>
              <a:t>)’</a:t>
            </a:r>
          </a:p>
          <a:p>
            <a:r>
              <a:rPr lang="en-GB" dirty="0" smtClean="0"/>
              <a:t>These include palladium, platinum and rhodium</a:t>
            </a:r>
          </a:p>
          <a:p>
            <a:r>
              <a:rPr lang="en-GB" dirty="0" smtClean="0"/>
              <a:t>Platinum and palladium are essential for reduction of hydrocarbons and carbon monoxide emissions</a:t>
            </a:r>
          </a:p>
          <a:p>
            <a:r>
              <a:rPr lang="en-GB" dirty="0" smtClean="0"/>
              <a:t>Rhodium for reducing nitrogen oxide emissions </a:t>
            </a:r>
          </a:p>
          <a:p>
            <a:r>
              <a:rPr lang="en-GB" dirty="0" smtClean="0"/>
              <a:t>Sources for </a:t>
            </a:r>
            <a:r>
              <a:rPr lang="en-GB" dirty="0" err="1" smtClean="0"/>
              <a:t>pgms</a:t>
            </a:r>
            <a:r>
              <a:rPr lang="en-GB" dirty="0" smtClean="0"/>
              <a:t> – South Africa and Russia</a:t>
            </a:r>
          </a:p>
          <a:p>
            <a:r>
              <a:rPr lang="en-GB" dirty="0" smtClean="0"/>
              <a:t>Implementation of catalytic convertors in America and Europe (societies structured around automobile transportation)</a:t>
            </a:r>
            <a:endParaRPr lang="en-GB" dirty="0"/>
          </a:p>
        </p:txBody>
      </p:sp>
    </p:spTree>
    <p:extLst>
      <p:ext uri="{BB962C8B-B14F-4D97-AF65-F5344CB8AC3E}">
        <p14:creationId xmlns:p14="http://schemas.microsoft.com/office/powerpoint/2010/main" val="2113982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1884</Words>
  <Application>Microsoft Office PowerPoint</Application>
  <PresentationFormat>Widescreen</PresentationFormat>
  <Paragraphs>151</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Green Technologies</vt:lpstr>
      <vt:lpstr>Introduction</vt:lpstr>
      <vt:lpstr>Technology and Environment</vt:lpstr>
      <vt:lpstr>Ecological Modernization Theory</vt:lpstr>
      <vt:lpstr>Critiques to EMT</vt:lpstr>
      <vt:lpstr>Inequality of green technologies</vt:lpstr>
      <vt:lpstr>Case studies</vt:lpstr>
      <vt:lpstr>Ecological modernization of automobiles</vt:lpstr>
      <vt:lpstr>Catalytic convertors</vt:lpstr>
      <vt:lpstr>Sources-impacts</vt:lpstr>
      <vt:lpstr>Sources- impacts</vt:lpstr>
      <vt:lpstr>PowerPoint Presentation</vt:lpstr>
      <vt:lpstr>PowerPoint Presentation</vt:lpstr>
      <vt:lpstr>PowerPoint Presentation</vt:lpstr>
      <vt:lpstr>PowerPoint Presentation</vt:lpstr>
      <vt:lpstr>Sources- impacts</vt:lpstr>
      <vt:lpstr>Learning from catalytic convertor case</vt:lpstr>
      <vt:lpstr>Case 2- Biofuels</vt:lpstr>
      <vt:lpstr>Impact of Biofuels</vt:lpstr>
      <vt:lpstr>Impact of Biofuels</vt:lpstr>
      <vt:lpstr>Inference from case 2</vt:lpstr>
      <vt:lpstr>Case 3- Hybrid cars</vt:lpstr>
      <vt:lpstr>Production</vt:lpstr>
      <vt:lpstr>Impact of production </vt:lpstr>
      <vt:lpstr>PowerPoint Presentation</vt:lpstr>
      <vt:lpstr>Impact of production </vt:lpstr>
      <vt:lpstr>Green Capitalism</vt:lpstr>
      <vt:lpstr>PowerPoint Presentation</vt:lpstr>
      <vt:lpstr>Green Capitalism</vt:lpstr>
      <vt:lpstr>PowerPoint Presentation</vt:lpstr>
      <vt:lpstr>PowerPoint Presentation</vt:lpstr>
      <vt:lpstr>PowerPoint Presentation</vt:lpstr>
      <vt:lpstr>Conclusion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Technologies</dc:title>
  <dc:creator>Gaurav Mishra</dc:creator>
  <cp:lastModifiedBy>Gaurav Mishra</cp:lastModifiedBy>
  <cp:revision>36</cp:revision>
  <dcterms:created xsi:type="dcterms:W3CDTF">2015-04-07T14:50:25Z</dcterms:created>
  <dcterms:modified xsi:type="dcterms:W3CDTF">2015-04-13T05:32:43Z</dcterms:modified>
</cp:coreProperties>
</file>