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3" r:id="rId3"/>
    <p:sldId id="282" r:id="rId4"/>
    <p:sldId id="284" r:id="rId5"/>
    <p:sldId id="258" r:id="rId6"/>
    <p:sldId id="260" r:id="rId7"/>
    <p:sldId id="277" r:id="rId8"/>
    <p:sldId id="278" r:id="rId9"/>
    <p:sldId id="279" r:id="rId10"/>
    <p:sldId id="280" r:id="rId11"/>
    <p:sldId id="261" r:id="rId12"/>
    <p:sldId id="262" r:id="rId13"/>
    <p:sldId id="263" r:id="rId14"/>
    <p:sldId id="265" r:id="rId15"/>
    <p:sldId id="264" r:id="rId16"/>
    <p:sldId id="266" r:id="rId17"/>
    <p:sldId id="267" r:id="rId18"/>
    <p:sldId id="268" r:id="rId19"/>
    <p:sldId id="269" r:id="rId20"/>
    <p:sldId id="283" r:id="rId21"/>
    <p:sldId id="270" r:id="rId22"/>
    <p:sldId id="272" r:id="rId23"/>
    <p:sldId id="287" r:id="rId24"/>
    <p:sldId id="271" r:id="rId25"/>
    <p:sldId id="286" r:id="rId26"/>
    <p:sldId id="281" r:id="rId27"/>
    <p:sldId id="285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92442" autoAdjust="0"/>
  </p:normalViewPr>
  <p:slideViewPr>
    <p:cSldViewPr>
      <p:cViewPr>
        <p:scale>
          <a:sx n="80" d="100"/>
          <a:sy n="80" d="100"/>
        </p:scale>
        <p:origin x="-109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fung\AppData\Local\Opera\Opera\temporary_downloads\Correlation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fung\AppData\Local\Opera\Opera\temporary_downloads\Correlation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900" b="1"/>
            </a:pPr>
            <a:r>
              <a:rPr lang="en-CA" sz="1900" b="1" dirty="0" smtClean="0"/>
              <a:t>RODINIA</a:t>
            </a:r>
            <a:r>
              <a:rPr lang="en-CA" sz="1900" b="1" baseline="0" dirty="0" smtClean="0"/>
              <a:t> Benchmark Suite</a:t>
            </a:r>
            <a:endParaRPr lang="en-CA" sz="1900" b="1" dirty="0" smtClean="0"/>
          </a:p>
          <a:p>
            <a:pPr>
              <a:defRPr sz="1900" b="1"/>
            </a:pPr>
            <a:r>
              <a:rPr lang="en-CA" sz="1900" b="1" dirty="0" err="1" smtClean="0"/>
              <a:t>Quadro</a:t>
            </a:r>
            <a:r>
              <a:rPr lang="en-CA" sz="1900" b="1" dirty="0" smtClean="0"/>
              <a:t> FX5800 SASS</a:t>
            </a:r>
            <a:r>
              <a:rPr lang="en-CA" sz="1900" b="1" dirty="0"/>
              <a:t>
GPGPU-</a:t>
            </a:r>
            <a:r>
              <a:rPr lang="en-CA" sz="1900" b="1" dirty="0" err="1"/>
              <a:t>Sim</a:t>
            </a:r>
            <a:r>
              <a:rPr lang="en-CA" sz="1900" b="1" dirty="0"/>
              <a:t> </a:t>
            </a:r>
            <a:r>
              <a:rPr lang="en-CA" sz="1900" b="1" dirty="0" smtClean="0"/>
              <a:t>3.1.0 –</a:t>
            </a:r>
            <a:r>
              <a:rPr lang="en-CA" sz="1900" b="1" baseline="0" dirty="0" smtClean="0"/>
              <a:t> </a:t>
            </a:r>
            <a:r>
              <a:rPr lang="en-CA" sz="1900" b="1" dirty="0" smtClean="0"/>
              <a:t>Correlation: </a:t>
            </a:r>
            <a:r>
              <a:rPr lang="en-CA" sz="1900" b="1" dirty="0">
                <a:solidFill>
                  <a:srgbClr val="FF0000"/>
                </a:solidFill>
              </a:rPr>
              <a:t>98.37</a:t>
            </a:r>
            <a:r>
              <a:rPr lang="en-CA" sz="1900" b="1" dirty="0" smtClean="0">
                <a:solidFill>
                  <a:srgbClr val="FF0000"/>
                </a:solidFill>
              </a:rPr>
              <a:t>%</a:t>
            </a:r>
          </a:p>
        </c:rich>
      </c:tx>
      <c:layout>
        <c:manualLayout>
          <c:xMode val="edge"/>
          <c:yMode val="edge"/>
          <c:x val="0.22881614798150307"/>
          <c:y val="2.1723019916628158E-3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6670378702662167"/>
          <c:y val="0.1767841979311415"/>
          <c:w val="0.51349118860142451"/>
          <c:h val="0.690454106839589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Sheet2!$H$1</c:f>
              <c:strCache>
                <c:ptCount val="1"/>
                <c:pt idx="0">
                  <c:v>sim ipc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4"/>
            <c:spPr>
              <a:solidFill>
                <a:srgbClr val="0084D1"/>
              </a:solidFill>
              <a:ln>
                <a:solidFill>
                  <a:srgbClr val="0084D1"/>
                </a:solidFill>
                <a:prstDash val="solid"/>
              </a:ln>
            </c:spPr>
          </c:marker>
          <c:xVal>
            <c:numRef>
              <c:f>Sheet2!$G$2:$G$261</c:f>
              <c:numCache>
                <c:formatCode>General</c:formatCode>
                <c:ptCount val="260"/>
                <c:pt idx="0">
                  <c:v>197.49580521272233</c:v>
                </c:pt>
                <c:pt idx="1">
                  <c:v>20.373993489806498</c:v>
                </c:pt>
                <c:pt idx="2">
                  <c:v>0.96297011506499064</c:v>
                </c:pt>
                <c:pt idx="3">
                  <c:v>6.2287768537768455</c:v>
                </c:pt>
                <c:pt idx="4">
                  <c:v>0.96830626213096338</c:v>
                </c:pt>
                <c:pt idx="5">
                  <c:v>5.9509452411994745</c:v>
                </c:pt>
                <c:pt idx="6">
                  <c:v>1.0507618091329778</c:v>
                </c:pt>
                <c:pt idx="7">
                  <c:v>4.9212158808933024</c:v>
                </c:pt>
                <c:pt idx="8">
                  <c:v>1.7238529014844821</c:v>
                </c:pt>
                <c:pt idx="9">
                  <c:v>6.3159167876148965</c:v>
                </c:pt>
                <c:pt idx="10">
                  <c:v>3.4123453514856577</c:v>
                </c:pt>
                <c:pt idx="11">
                  <c:v>6.9442785475394055</c:v>
                </c:pt>
                <c:pt idx="12">
                  <c:v>4.5077850449043364</c:v>
                </c:pt>
                <c:pt idx="13">
                  <c:v>5.1188660477453416</c:v>
                </c:pt>
                <c:pt idx="14">
                  <c:v>2.3005989911727607</c:v>
                </c:pt>
                <c:pt idx="15">
                  <c:v>6.3857727920227934</c:v>
                </c:pt>
                <c:pt idx="16">
                  <c:v>3.7126499172870138</c:v>
                </c:pt>
                <c:pt idx="17">
                  <c:v>7.3322422258592503</c:v>
                </c:pt>
                <c:pt idx="18">
                  <c:v>99.218579110462727</c:v>
                </c:pt>
                <c:pt idx="19">
                  <c:v>96.921852742165242</c:v>
                </c:pt>
                <c:pt idx="20">
                  <c:v>97.827664450035996</c:v>
                </c:pt>
                <c:pt idx="21">
                  <c:v>99.218579110462727</c:v>
                </c:pt>
                <c:pt idx="22">
                  <c:v>98.379324211972232</c:v>
                </c:pt>
                <c:pt idx="23">
                  <c:v>97.645150150688465</c:v>
                </c:pt>
                <c:pt idx="24">
                  <c:v>101.14468503937032</c:v>
                </c:pt>
                <c:pt idx="25">
                  <c:v>168.71161055439399</c:v>
                </c:pt>
                <c:pt idx="26">
                  <c:v>3.5290988403021601</c:v>
                </c:pt>
                <c:pt idx="27">
                  <c:v>6.6643532715710645</c:v>
                </c:pt>
                <c:pt idx="28">
                  <c:v>6.6831977421233093</c:v>
                </c:pt>
                <c:pt idx="29">
                  <c:v>6.5926377726750856</c:v>
                </c:pt>
                <c:pt idx="30">
                  <c:v>6.669246895661991</c:v>
                </c:pt>
                <c:pt idx="31">
                  <c:v>6.6349162414556382</c:v>
                </c:pt>
                <c:pt idx="32">
                  <c:v>6.6332721177904714</c:v>
                </c:pt>
                <c:pt idx="33">
                  <c:v>6.6499911564188325</c:v>
                </c:pt>
                <c:pt idx="34">
                  <c:v>6.630707506332767</c:v>
                </c:pt>
                <c:pt idx="35">
                  <c:v>6.6679629569926933</c:v>
                </c:pt>
                <c:pt idx="36">
                  <c:v>6.6497034620206534</c:v>
                </c:pt>
                <c:pt idx="37">
                  <c:v>6.6506008611271765</c:v>
                </c:pt>
                <c:pt idx="38">
                  <c:v>6.6201743312773402</c:v>
                </c:pt>
                <c:pt idx="39">
                  <c:v>6.6595277893857086</c:v>
                </c:pt>
                <c:pt idx="40">
                  <c:v>6.6401642628204955</c:v>
                </c:pt>
                <c:pt idx="41">
                  <c:v>6.6567460317460307</c:v>
                </c:pt>
                <c:pt idx="42">
                  <c:v>6.6761061519126104</c:v>
                </c:pt>
                <c:pt idx="43">
                  <c:v>0.28409511701392315</c:v>
                </c:pt>
                <c:pt idx="44">
                  <c:v>1.2393042046660738</c:v>
                </c:pt>
                <c:pt idx="45">
                  <c:v>24.247990815154992</c:v>
                </c:pt>
                <c:pt idx="46">
                  <c:v>0.28446027783270894</c:v>
                </c:pt>
                <c:pt idx="47">
                  <c:v>0.8252731797035594</c:v>
                </c:pt>
                <c:pt idx="48">
                  <c:v>11.583710407239819</c:v>
                </c:pt>
                <c:pt idx="49">
                  <c:v>0.28391288794592395</c:v>
                </c:pt>
                <c:pt idx="50">
                  <c:v>0.41356726160786123</c:v>
                </c:pt>
                <c:pt idx="51">
                  <c:v>2.8652828652828637</c:v>
                </c:pt>
                <c:pt idx="52">
                  <c:v>0.28482637857637882</c:v>
                </c:pt>
                <c:pt idx="53">
                  <c:v>0.26337412587412684</c:v>
                </c:pt>
                <c:pt idx="54">
                  <c:v>0.5283872377622354</c:v>
                </c:pt>
                <c:pt idx="55">
                  <c:v>0.79467165696655484</c:v>
                </c:pt>
                <c:pt idx="56">
                  <c:v>1.0591810284433241</c:v>
                </c:pt>
                <c:pt idx="57">
                  <c:v>1.3226840834324898</c:v>
                </c:pt>
                <c:pt idx="58">
                  <c:v>1.5844642981904498</c:v>
                </c:pt>
                <c:pt idx="59">
                  <c:v>1.8429051700111483</c:v>
                </c:pt>
                <c:pt idx="60">
                  <c:v>2.0991564843099138</c:v>
                </c:pt>
                <c:pt idx="61">
                  <c:v>1.8848157051282086</c:v>
                </c:pt>
                <c:pt idx="62">
                  <c:v>1.6150771725957127</c:v>
                </c:pt>
                <c:pt idx="63">
                  <c:v>1.3486583184257603</c:v>
                </c:pt>
                <c:pt idx="64">
                  <c:v>1.0754812156274498</c:v>
                </c:pt>
                <c:pt idx="65">
                  <c:v>0.80734762211717737</c:v>
                </c:pt>
                <c:pt idx="66">
                  <c:v>0.54203579660040535</c:v>
                </c:pt>
                <c:pt idx="67">
                  <c:v>0.26703980982117514</c:v>
                </c:pt>
                <c:pt idx="68">
                  <c:v>17.491433030159918</c:v>
                </c:pt>
                <c:pt idx="69">
                  <c:v>17.429381173301323</c:v>
                </c:pt>
                <c:pt idx="70">
                  <c:v>17.4380855865491</c:v>
                </c:pt>
                <c:pt idx="71">
                  <c:v>17.51749838848303</c:v>
                </c:pt>
                <c:pt idx="72">
                  <c:v>75.909927295574903</c:v>
                </c:pt>
                <c:pt idx="73">
                  <c:v>59.17832167832168</c:v>
                </c:pt>
                <c:pt idx="74">
                  <c:v>75.416193687678586</c:v>
                </c:pt>
                <c:pt idx="75">
                  <c:v>61.370111370111381</c:v>
                </c:pt>
                <c:pt idx="76">
                  <c:v>1.4850427350427351</c:v>
                </c:pt>
                <c:pt idx="77">
                  <c:v>2.0742585727525484</c:v>
                </c:pt>
                <c:pt idx="78">
                  <c:v>2.0805252149663112</c:v>
                </c:pt>
                <c:pt idx="79">
                  <c:v>2.0805252149663112</c:v>
                </c:pt>
                <c:pt idx="80">
                  <c:v>1.6683673469387807</c:v>
                </c:pt>
                <c:pt idx="81">
                  <c:v>1.9098123435238996</c:v>
                </c:pt>
                <c:pt idx="82">
                  <c:v>157.30993216434084</c:v>
                </c:pt>
                <c:pt idx="83">
                  <c:v>156.01199543031183</c:v>
                </c:pt>
                <c:pt idx="84">
                  <c:v>1.0286935286935301</c:v>
                </c:pt>
                <c:pt idx="85">
                  <c:v>67.039780799675256</c:v>
                </c:pt>
                <c:pt idx="86">
                  <c:v>153.49338161838162</c:v>
                </c:pt>
                <c:pt idx="87">
                  <c:v>154.73058038524488</c:v>
                </c:pt>
                <c:pt idx="88">
                  <c:v>153.23058222166713</c:v>
                </c:pt>
                <c:pt idx="89">
                  <c:v>1.0254381694255121</c:v>
                </c:pt>
                <c:pt idx="90">
                  <c:v>81.965397062484016</c:v>
                </c:pt>
                <c:pt idx="91">
                  <c:v>155.75972627043467</c:v>
                </c:pt>
                <c:pt idx="92">
                  <c:v>156.69792164357381</c:v>
                </c:pt>
                <c:pt idx="93">
                  <c:v>1.0385848126232742</c:v>
                </c:pt>
                <c:pt idx="94">
                  <c:v>150.55579372856397</c:v>
                </c:pt>
                <c:pt idx="95">
                  <c:v>152.50306296526009</c:v>
                </c:pt>
                <c:pt idx="96">
                  <c:v>1.9452247191011192</c:v>
                </c:pt>
                <c:pt idx="97">
                  <c:v>10.221509971509972</c:v>
                </c:pt>
                <c:pt idx="98">
                  <c:v>1.9173904052936273</c:v>
                </c:pt>
                <c:pt idx="99">
                  <c:v>9.0661136249371488</c:v>
                </c:pt>
                <c:pt idx="100">
                  <c:v>1.7339743589743548</c:v>
                </c:pt>
                <c:pt idx="101">
                  <c:v>7.9748603351955314</c:v>
                </c:pt>
                <c:pt idx="102">
                  <c:v>1.8748792037108619</c:v>
                </c:pt>
                <c:pt idx="103">
                  <c:v>8.2527899561578568</c:v>
                </c:pt>
                <c:pt idx="104">
                  <c:v>1.9346081208687487</c:v>
                </c:pt>
                <c:pt idx="105">
                  <c:v>9.3590600575895095</c:v>
                </c:pt>
                <c:pt idx="106">
                  <c:v>2.0757780015592444</c:v>
                </c:pt>
                <c:pt idx="107">
                  <c:v>8.6685222672064786</c:v>
                </c:pt>
                <c:pt idx="108">
                  <c:v>2.1399756852343037</c:v>
                </c:pt>
                <c:pt idx="109">
                  <c:v>8.4971999154691567</c:v>
                </c:pt>
                <c:pt idx="110">
                  <c:v>1.9877315515848943</c:v>
                </c:pt>
                <c:pt idx="111">
                  <c:v>7.7079138139347556</c:v>
                </c:pt>
                <c:pt idx="112">
                  <c:v>2.0517460822528037</c:v>
                </c:pt>
                <c:pt idx="113">
                  <c:v>8.3142150247413404</c:v>
                </c:pt>
                <c:pt idx="114">
                  <c:v>2.1750663129973482</c:v>
                </c:pt>
                <c:pt idx="115">
                  <c:v>8.7884010643444519</c:v>
                </c:pt>
                <c:pt idx="116">
                  <c:v>1.9617729831144426</c:v>
                </c:pt>
                <c:pt idx="117">
                  <c:v>9.2512820512820522</c:v>
                </c:pt>
                <c:pt idx="118">
                  <c:v>2.0290375047837732</c:v>
                </c:pt>
                <c:pt idx="119">
                  <c:v>9.4612750263435199</c:v>
                </c:pt>
                <c:pt idx="120">
                  <c:v>1.9737667224080258</c:v>
                </c:pt>
                <c:pt idx="121">
                  <c:v>9.8564560439560847</c:v>
                </c:pt>
                <c:pt idx="122">
                  <c:v>2.4703103913630233</c:v>
                </c:pt>
                <c:pt idx="123">
                  <c:v>10.062815833801281</c:v>
                </c:pt>
                <c:pt idx="124">
                  <c:v>3.0417655032192394</c:v>
                </c:pt>
                <c:pt idx="125">
                  <c:v>11.781722550953321</c:v>
                </c:pt>
                <c:pt idx="126">
                  <c:v>5.478937728937729</c:v>
                </c:pt>
                <c:pt idx="127">
                  <c:v>5.7126473991624422</c:v>
                </c:pt>
                <c:pt idx="128">
                  <c:v>5.6249326653738345</c:v>
                </c:pt>
                <c:pt idx="129">
                  <c:v>5.479819482288856</c:v>
                </c:pt>
                <c:pt idx="130">
                  <c:v>5.6765881590319776</c:v>
                </c:pt>
                <c:pt idx="131">
                  <c:v>5.6170656266809909</c:v>
                </c:pt>
                <c:pt idx="132">
                  <c:v>5.6570850914205346</c:v>
                </c:pt>
                <c:pt idx="133">
                  <c:v>5.6765881590319776</c:v>
                </c:pt>
                <c:pt idx="134">
                  <c:v>5.494120277806978</c:v>
                </c:pt>
                <c:pt idx="135">
                  <c:v>5.6890912305516323</c:v>
                </c:pt>
                <c:pt idx="136">
                  <c:v>5.4493920258845971</c:v>
                </c:pt>
                <c:pt idx="137">
                  <c:v>5.5023084815321717</c:v>
                </c:pt>
                <c:pt idx="138">
                  <c:v>5.5290434599600129</c:v>
                </c:pt>
                <c:pt idx="139">
                  <c:v>5.479129499422851</c:v>
                </c:pt>
                <c:pt idx="140">
                  <c:v>5.5863715277777777</c:v>
                </c:pt>
                <c:pt idx="141">
                  <c:v>5.5748010610079426</c:v>
                </c:pt>
                <c:pt idx="142">
                  <c:v>5.4716647453364233</c:v>
                </c:pt>
                <c:pt idx="143">
                  <c:v>5.6254370629370403</c:v>
                </c:pt>
                <c:pt idx="144">
                  <c:v>5.5748010610079426</c:v>
                </c:pt>
                <c:pt idx="145">
                  <c:v>5.5780582264957266</c:v>
                </c:pt>
                <c:pt idx="146">
                  <c:v>5.7574512382204519</c:v>
                </c:pt>
                <c:pt idx="147">
                  <c:v>5.5023084815321717</c:v>
                </c:pt>
                <c:pt idx="148">
                  <c:v>5.6328217714963857</c:v>
                </c:pt>
                <c:pt idx="149">
                  <c:v>5.7006075729630039</c:v>
                </c:pt>
                <c:pt idx="150">
                  <c:v>5.6254370629370403</c:v>
                </c:pt>
                <c:pt idx="151">
                  <c:v>5.5626065416577726</c:v>
                </c:pt>
                <c:pt idx="152">
                  <c:v>5.7086592785745331</c:v>
                </c:pt>
                <c:pt idx="153">
                  <c:v>5.6333158263305245</c:v>
                </c:pt>
                <c:pt idx="154">
                  <c:v>5.4716647453364233</c:v>
                </c:pt>
                <c:pt idx="155">
                  <c:v>5.7006075729630039</c:v>
                </c:pt>
                <c:pt idx="156">
                  <c:v>5.5139573932206964</c:v>
                </c:pt>
                <c:pt idx="157">
                  <c:v>5.5858163046966949</c:v>
                </c:pt>
                <c:pt idx="158">
                  <c:v>5.5249828296703054</c:v>
                </c:pt>
                <c:pt idx="159">
                  <c:v>5.6606873518638228</c:v>
                </c:pt>
                <c:pt idx="160">
                  <c:v>5.494120277806978</c:v>
                </c:pt>
                <c:pt idx="161">
                  <c:v>5.5631915629322268</c:v>
                </c:pt>
                <c:pt idx="162">
                  <c:v>5.7086592785745331</c:v>
                </c:pt>
                <c:pt idx="163">
                  <c:v>5.5703216686226424</c:v>
                </c:pt>
                <c:pt idx="164">
                  <c:v>5.5478448275861849</c:v>
                </c:pt>
                <c:pt idx="165">
                  <c:v>5.5064451896877014</c:v>
                </c:pt>
                <c:pt idx="166">
                  <c:v>5.6730430183356884</c:v>
                </c:pt>
                <c:pt idx="167">
                  <c:v>5.6135149572649254</c:v>
                </c:pt>
                <c:pt idx="168">
                  <c:v>5.6407330380293867</c:v>
                </c:pt>
                <c:pt idx="169">
                  <c:v>5.5941411682892754</c:v>
                </c:pt>
                <c:pt idx="170">
                  <c:v>5.716733761288217</c:v>
                </c:pt>
                <c:pt idx="171">
                  <c:v>5.6170656266809909</c:v>
                </c:pt>
                <c:pt idx="172">
                  <c:v>5.4575135685210245</c:v>
                </c:pt>
                <c:pt idx="173">
                  <c:v>5.5748010610079426</c:v>
                </c:pt>
                <c:pt idx="174">
                  <c:v>5.5243492752089685</c:v>
                </c:pt>
                <c:pt idx="175">
                  <c:v>5.6333158263305245</c:v>
                </c:pt>
                <c:pt idx="176">
                  <c:v>5.6765881590319776</c:v>
                </c:pt>
                <c:pt idx="177">
                  <c:v>5.5243492752089685</c:v>
                </c:pt>
                <c:pt idx="178">
                  <c:v>5.5708968144044322</c:v>
                </c:pt>
                <c:pt idx="179">
                  <c:v>5.5671222716677056</c:v>
                </c:pt>
                <c:pt idx="180">
                  <c:v>5.656622426868906</c:v>
                </c:pt>
                <c:pt idx="181">
                  <c:v>5.5402031680440915</c:v>
                </c:pt>
                <c:pt idx="182">
                  <c:v>5.6057292222340784</c:v>
                </c:pt>
                <c:pt idx="183">
                  <c:v>5.5935959931433494</c:v>
                </c:pt>
                <c:pt idx="184">
                  <c:v>5.578623439667151</c:v>
                </c:pt>
                <c:pt idx="185">
                  <c:v>5.5902223640812894</c:v>
                </c:pt>
                <c:pt idx="186">
                  <c:v>5.5626065416577726</c:v>
                </c:pt>
                <c:pt idx="187">
                  <c:v>5.5555075966850662</c:v>
                </c:pt>
                <c:pt idx="188">
                  <c:v>5.7006075729630039</c:v>
                </c:pt>
                <c:pt idx="189">
                  <c:v>5.5703216686226424</c:v>
                </c:pt>
                <c:pt idx="190">
                  <c:v>5.5863715277777777</c:v>
                </c:pt>
                <c:pt idx="191">
                  <c:v>5.7248311178906075</c:v>
                </c:pt>
                <c:pt idx="192">
                  <c:v>5.6886712791457672</c:v>
                </c:pt>
                <c:pt idx="193">
                  <c:v>5.4280533063427807</c:v>
                </c:pt>
                <c:pt idx="194">
                  <c:v>5.716733761288217</c:v>
                </c:pt>
                <c:pt idx="195">
                  <c:v>5.6328217714963857</c:v>
                </c:pt>
                <c:pt idx="196">
                  <c:v>5.6333158263305245</c:v>
                </c:pt>
                <c:pt idx="197">
                  <c:v>5.6328217714963857</c:v>
                </c:pt>
                <c:pt idx="198">
                  <c:v>5.6213223494169258</c:v>
                </c:pt>
                <c:pt idx="199">
                  <c:v>5.5954861111111107</c:v>
                </c:pt>
                <c:pt idx="200">
                  <c:v>5.5825010624734386</c:v>
                </c:pt>
                <c:pt idx="201">
                  <c:v>5.5594646069198985</c:v>
                </c:pt>
                <c:pt idx="202">
                  <c:v>5.5645718232044015</c:v>
                </c:pt>
                <c:pt idx="203">
                  <c:v>5.5290434599600129</c:v>
                </c:pt>
                <c:pt idx="204">
                  <c:v>5.5518279797125949</c:v>
                </c:pt>
                <c:pt idx="205">
                  <c:v>5.5568965517241384</c:v>
                </c:pt>
                <c:pt idx="206">
                  <c:v>5.4691891329239102</c:v>
                </c:pt>
                <c:pt idx="207">
                  <c:v>5.5037568306010876</c:v>
                </c:pt>
                <c:pt idx="208">
                  <c:v>5.4691891329239102</c:v>
                </c:pt>
                <c:pt idx="209">
                  <c:v>5.5366174920969504</c:v>
                </c:pt>
                <c:pt idx="210">
                  <c:v>5.6188981868898189</c:v>
                </c:pt>
                <c:pt idx="211">
                  <c:v>5.5594646069198985</c:v>
                </c:pt>
                <c:pt idx="212">
                  <c:v>5.5902223640812894</c:v>
                </c:pt>
                <c:pt idx="213">
                  <c:v>5.5037568306010876</c:v>
                </c:pt>
                <c:pt idx="214">
                  <c:v>5.716733761288217</c:v>
                </c:pt>
                <c:pt idx="215">
                  <c:v>5.5979650543362345</c:v>
                </c:pt>
                <c:pt idx="216">
                  <c:v>5.4989534275248584</c:v>
                </c:pt>
                <c:pt idx="217">
                  <c:v>5.5290434599600129</c:v>
                </c:pt>
                <c:pt idx="218">
                  <c:v>5.6188981868898189</c:v>
                </c:pt>
                <c:pt idx="219">
                  <c:v>5.5671222716677056</c:v>
                </c:pt>
                <c:pt idx="220">
                  <c:v>5.5748010610079426</c:v>
                </c:pt>
                <c:pt idx="221">
                  <c:v>5.5492424242424532</c:v>
                </c:pt>
                <c:pt idx="222">
                  <c:v>5.5518279797125949</c:v>
                </c:pt>
                <c:pt idx="223">
                  <c:v>5.6291514891793444</c:v>
                </c:pt>
                <c:pt idx="224">
                  <c:v>5.5492424242424532</c:v>
                </c:pt>
                <c:pt idx="225">
                  <c:v>5.5214901218999577</c:v>
                </c:pt>
                <c:pt idx="226">
                  <c:v>5.4738451086956523</c:v>
                </c:pt>
                <c:pt idx="227">
                  <c:v>5.5366174920969504</c:v>
                </c:pt>
                <c:pt idx="228">
                  <c:v>5.5290434599600129</c:v>
                </c:pt>
                <c:pt idx="229">
                  <c:v>5.5954861111111107</c:v>
                </c:pt>
                <c:pt idx="230">
                  <c:v>5.5902223640812894</c:v>
                </c:pt>
                <c:pt idx="231">
                  <c:v>5.5366174920969504</c:v>
                </c:pt>
                <c:pt idx="232">
                  <c:v>5.5877253814147023</c:v>
                </c:pt>
                <c:pt idx="233">
                  <c:v>5.5671222716677056</c:v>
                </c:pt>
                <c:pt idx="234">
                  <c:v>5.491482023411387</c:v>
                </c:pt>
                <c:pt idx="235">
                  <c:v>5.6504207573632446</c:v>
                </c:pt>
                <c:pt idx="236">
                  <c:v>5.5902223640812894</c:v>
                </c:pt>
                <c:pt idx="237">
                  <c:v>5.6425070028011213</c:v>
                </c:pt>
                <c:pt idx="238">
                  <c:v>5.4840308944786553</c:v>
                </c:pt>
                <c:pt idx="239">
                  <c:v>5.4397453152500521</c:v>
                </c:pt>
                <c:pt idx="240">
                  <c:v>5.5442123034715634</c:v>
                </c:pt>
                <c:pt idx="241">
                  <c:v>5.5366174920969504</c:v>
                </c:pt>
                <c:pt idx="242">
                  <c:v>5.4765999583072764</c:v>
                </c:pt>
                <c:pt idx="243">
                  <c:v>5.6291514891793444</c:v>
                </c:pt>
                <c:pt idx="244">
                  <c:v>5.5214901218999577</c:v>
                </c:pt>
                <c:pt idx="245">
                  <c:v>5.5825010624734386</c:v>
                </c:pt>
                <c:pt idx="246">
                  <c:v>5.5214901218999577</c:v>
                </c:pt>
                <c:pt idx="247">
                  <c:v>5.5748010610079426</c:v>
                </c:pt>
                <c:pt idx="248">
                  <c:v>5.5671222716677056</c:v>
                </c:pt>
                <c:pt idx="249">
                  <c:v>5.5825010624734386</c:v>
                </c:pt>
                <c:pt idx="250">
                  <c:v>5.5064451896877014</c:v>
                </c:pt>
                <c:pt idx="251">
                  <c:v>5.6213223494169258</c:v>
                </c:pt>
                <c:pt idx="252">
                  <c:v>5.5064451896877014</c:v>
                </c:pt>
                <c:pt idx="253">
                  <c:v>5.5366174920969504</c:v>
                </c:pt>
                <c:pt idx="254">
                  <c:v>5.4765999583072764</c:v>
                </c:pt>
                <c:pt idx="255">
                  <c:v>5.5902223640812894</c:v>
                </c:pt>
                <c:pt idx="256">
                  <c:v>18.785009503577669</c:v>
                </c:pt>
                <c:pt idx="257">
                  <c:v>18.894863360323885</c:v>
                </c:pt>
                <c:pt idx="258">
                  <c:v>18.894863360323885</c:v>
                </c:pt>
                <c:pt idx="259">
                  <c:v>18.096620144069909</c:v>
                </c:pt>
              </c:numCache>
            </c:numRef>
          </c:xVal>
          <c:yVal>
            <c:numRef>
              <c:f>Sheet2!$H$2:$H$261</c:f>
              <c:numCache>
                <c:formatCode>General</c:formatCode>
                <c:ptCount val="260"/>
                <c:pt idx="0">
                  <c:v>154.79330751808286</c:v>
                </c:pt>
                <c:pt idx="1">
                  <c:v>25.459858702633291</c:v>
                </c:pt>
                <c:pt idx="2">
                  <c:v>1.0809911795485125</c:v>
                </c:pt>
                <c:pt idx="3">
                  <c:v>12.354810996563574</c:v>
                </c:pt>
                <c:pt idx="4">
                  <c:v>1.1176123802505527</c:v>
                </c:pt>
                <c:pt idx="5">
                  <c:v>12.336148648648654</c:v>
                </c:pt>
                <c:pt idx="6">
                  <c:v>1.2058491983967936</c:v>
                </c:pt>
                <c:pt idx="7">
                  <c:v>12.001512859304118</c:v>
                </c:pt>
                <c:pt idx="8">
                  <c:v>1.9850427350427353</c:v>
                </c:pt>
                <c:pt idx="9">
                  <c:v>14.094466936572232</c:v>
                </c:pt>
                <c:pt idx="10">
                  <c:v>3.5830785432803411</c:v>
                </c:pt>
                <c:pt idx="11">
                  <c:v>15.462101063829786</c:v>
                </c:pt>
                <c:pt idx="12">
                  <c:v>4.5765857284440044</c:v>
                </c:pt>
                <c:pt idx="13">
                  <c:v>13.150340715502555</c:v>
                </c:pt>
                <c:pt idx="14">
                  <c:v>2.9673250072611186</c:v>
                </c:pt>
                <c:pt idx="15">
                  <c:v>17.886533665835412</c:v>
                </c:pt>
                <c:pt idx="16">
                  <c:v>7.3283163265305946</c:v>
                </c:pt>
                <c:pt idx="17">
                  <c:v>26.256410256410252</c:v>
                </c:pt>
                <c:pt idx="18">
                  <c:v>90.62822594072594</c:v>
                </c:pt>
                <c:pt idx="19">
                  <c:v>94.253354978354949</c:v>
                </c:pt>
                <c:pt idx="20">
                  <c:v>94.057909970623811</c:v>
                </c:pt>
                <c:pt idx="21">
                  <c:v>93.855181481162163</c:v>
                </c:pt>
                <c:pt idx="22">
                  <c:v>94.13924680041508</c:v>
                </c:pt>
                <c:pt idx="23">
                  <c:v>93.911857315389909</c:v>
                </c:pt>
                <c:pt idx="24">
                  <c:v>127.49751861042184</c:v>
                </c:pt>
                <c:pt idx="25">
                  <c:v>151.43241931570103</c:v>
                </c:pt>
                <c:pt idx="26">
                  <c:v>2.6351539225422047</c:v>
                </c:pt>
                <c:pt idx="27">
                  <c:v>12.326591536681875</c:v>
                </c:pt>
                <c:pt idx="28">
                  <c:v>13.271519190621483</c:v>
                </c:pt>
                <c:pt idx="29">
                  <c:v>13.398282427286722</c:v>
                </c:pt>
                <c:pt idx="30">
                  <c:v>13.572694453560919</c:v>
                </c:pt>
                <c:pt idx="31">
                  <c:v>13.56408889617845</c:v>
                </c:pt>
                <c:pt idx="32">
                  <c:v>13.528663722603818</c:v>
                </c:pt>
                <c:pt idx="33">
                  <c:v>13.569887622016273</c:v>
                </c:pt>
                <c:pt idx="34">
                  <c:v>13.57347390876272</c:v>
                </c:pt>
                <c:pt idx="35">
                  <c:v>13.571317257217849</c:v>
                </c:pt>
                <c:pt idx="36">
                  <c:v>13.563847225637279</c:v>
                </c:pt>
                <c:pt idx="37">
                  <c:v>13.590282337491796</c:v>
                </c:pt>
                <c:pt idx="38">
                  <c:v>13.591527925859099</c:v>
                </c:pt>
                <c:pt idx="39">
                  <c:v>13.581660247480128</c:v>
                </c:pt>
                <c:pt idx="40">
                  <c:v>13.591807446285058</c:v>
                </c:pt>
                <c:pt idx="41">
                  <c:v>13.591684434968053</c:v>
                </c:pt>
                <c:pt idx="42">
                  <c:v>13.576882116818261</c:v>
                </c:pt>
                <c:pt idx="43">
                  <c:v>0.53278356481481459</c:v>
                </c:pt>
                <c:pt idx="44">
                  <c:v>2.7594356686361992</c:v>
                </c:pt>
                <c:pt idx="45">
                  <c:v>34.156334231806007</c:v>
                </c:pt>
                <c:pt idx="46">
                  <c:v>0.53235226089973198</c:v>
                </c:pt>
                <c:pt idx="47">
                  <c:v>1.8402895054282307</c:v>
                </c:pt>
                <c:pt idx="48">
                  <c:v>15.568762957843814</c:v>
                </c:pt>
                <c:pt idx="49">
                  <c:v>0.54111320089338188</c:v>
                </c:pt>
                <c:pt idx="50">
                  <c:v>0.92053339769504616</c:v>
                </c:pt>
                <c:pt idx="51">
                  <c:v>3.9689922480620297</c:v>
                </c:pt>
                <c:pt idx="52">
                  <c:v>0.53235226089973198</c:v>
                </c:pt>
                <c:pt idx="53">
                  <c:v>0.49143695971293438</c:v>
                </c:pt>
                <c:pt idx="54">
                  <c:v>0.98883526909864228</c:v>
                </c:pt>
                <c:pt idx="55">
                  <c:v>1.4763475004071001</c:v>
                </c:pt>
                <c:pt idx="56">
                  <c:v>1.9628367413177539</c:v>
                </c:pt>
                <c:pt idx="57">
                  <c:v>2.4474259349198553</c:v>
                </c:pt>
                <c:pt idx="58">
                  <c:v>2.9645016339869281</c:v>
                </c:pt>
                <c:pt idx="59">
                  <c:v>3.4416883539362377</c:v>
                </c:pt>
                <c:pt idx="60">
                  <c:v>3.9472911227154119</c:v>
                </c:pt>
                <c:pt idx="61">
                  <c:v>3.6238017802122644</c:v>
                </c:pt>
                <c:pt idx="62">
                  <c:v>3.1145815432204915</c:v>
                </c:pt>
                <c:pt idx="63">
                  <c:v>2.6639575971731451</c:v>
                </c:pt>
                <c:pt idx="64">
                  <c:v>2.1290650406504072</c:v>
                </c:pt>
                <c:pt idx="65">
                  <c:v>1.5938052315305762</c:v>
                </c:pt>
                <c:pt idx="66">
                  <c:v>1.0678432068109258</c:v>
                </c:pt>
                <c:pt idx="67">
                  <c:v>0.64080459770114961</c:v>
                </c:pt>
                <c:pt idx="68">
                  <c:v>12.486744381914956</c:v>
                </c:pt>
                <c:pt idx="69">
                  <c:v>12.728210382513613</c:v>
                </c:pt>
                <c:pt idx="70">
                  <c:v>12.679975501633225</c:v>
                </c:pt>
                <c:pt idx="71">
                  <c:v>12.640737654081716</c:v>
                </c:pt>
                <c:pt idx="72">
                  <c:v>85.242534962832323</c:v>
                </c:pt>
                <c:pt idx="73">
                  <c:v>81.724509592584269</c:v>
                </c:pt>
                <c:pt idx="74">
                  <c:v>85.834040531982268</c:v>
                </c:pt>
                <c:pt idx="75">
                  <c:v>76.543508984453851</c:v>
                </c:pt>
                <c:pt idx="76">
                  <c:v>1.5596072931276257</c:v>
                </c:pt>
                <c:pt idx="77">
                  <c:v>2.9485384932070797</c:v>
                </c:pt>
                <c:pt idx="78">
                  <c:v>2.9730178497301791</c:v>
                </c:pt>
                <c:pt idx="79">
                  <c:v>2.9316414244780851</c:v>
                </c:pt>
                <c:pt idx="80">
                  <c:v>1.9071332436069945</c:v>
                </c:pt>
                <c:pt idx="81">
                  <c:v>2.9304374642054718</c:v>
                </c:pt>
                <c:pt idx="82">
                  <c:v>160.39967373572549</c:v>
                </c:pt>
                <c:pt idx="83">
                  <c:v>160.58304752572269</c:v>
                </c:pt>
                <c:pt idx="84">
                  <c:v>1.5873763542157324</c:v>
                </c:pt>
                <c:pt idx="85">
                  <c:v>95.29174179588891</c:v>
                </c:pt>
                <c:pt idx="86">
                  <c:v>164.41063367329878</c:v>
                </c:pt>
                <c:pt idx="87">
                  <c:v>167.35659574468085</c:v>
                </c:pt>
                <c:pt idx="88">
                  <c:v>167.27628445049382</c:v>
                </c:pt>
                <c:pt idx="89">
                  <c:v>1.5866290018832401</c:v>
                </c:pt>
                <c:pt idx="90">
                  <c:v>144.48930334613274</c:v>
                </c:pt>
                <c:pt idx="91">
                  <c:v>165.61899949469429</c:v>
                </c:pt>
                <c:pt idx="92">
                  <c:v>169.21960657852253</c:v>
                </c:pt>
                <c:pt idx="93">
                  <c:v>1.6001899335232723</c:v>
                </c:pt>
                <c:pt idx="94">
                  <c:v>159.68009093861644</c:v>
                </c:pt>
                <c:pt idx="95">
                  <c:v>167.37697872340425</c:v>
                </c:pt>
                <c:pt idx="96">
                  <c:v>1.8957620426428008</c:v>
                </c:pt>
                <c:pt idx="97">
                  <c:v>15.365096359743113</c:v>
                </c:pt>
                <c:pt idx="98">
                  <c:v>1.874178878221328</c:v>
                </c:pt>
                <c:pt idx="99">
                  <c:v>16.69675925925926</c:v>
                </c:pt>
                <c:pt idx="100">
                  <c:v>1.8727823453050627</c:v>
                </c:pt>
                <c:pt idx="101">
                  <c:v>16.368246968026462</c:v>
                </c:pt>
                <c:pt idx="102">
                  <c:v>2.6436722875149052</c:v>
                </c:pt>
                <c:pt idx="103">
                  <c:v>15.627358490566008</c:v>
                </c:pt>
                <c:pt idx="104">
                  <c:v>3.4645528455284551</c:v>
                </c:pt>
                <c:pt idx="105">
                  <c:v>16.652790484903889</c:v>
                </c:pt>
                <c:pt idx="106">
                  <c:v>4.0095846144192757</c:v>
                </c:pt>
                <c:pt idx="107">
                  <c:v>17.180541624874625</c:v>
                </c:pt>
                <c:pt idx="108">
                  <c:v>4.0634837355718814</c:v>
                </c:pt>
                <c:pt idx="109">
                  <c:v>15.814650934119976</c:v>
                </c:pt>
                <c:pt idx="110">
                  <c:v>3.4155192974848223</c:v>
                </c:pt>
                <c:pt idx="111">
                  <c:v>14.73628488931665</c:v>
                </c:pt>
                <c:pt idx="112">
                  <c:v>3.3125702359929372</c:v>
                </c:pt>
                <c:pt idx="113">
                  <c:v>15.434237995824654</c:v>
                </c:pt>
                <c:pt idx="114">
                  <c:v>2.8215053763440827</c:v>
                </c:pt>
                <c:pt idx="115">
                  <c:v>18.800129366106081</c:v>
                </c:pt>
                <c:pt idx="116">
                  <c:v>2.1950579488300899</c:v>
                </c:pt>
                <c:pt idx="117">
                  <c:v>19.03957783641161</c:v>
                </c:pt>
                <c:pt idx="118">
                  <c:v>2.1768026687195277</c:v>
                </c:pt>
                <c:pt idx="119">
                  <c:v>19.413513513513486</c:v>
                </c:pt>
                <c:pt idx="120">
                  <c:v>2.0047770700636942</c:v>
                </c:pt>
                <c:pt idx="121">
                  <c:v>20.127629733520259</c:v>
                </c:pt>
                <c:pt idx="122">
                  <c:v>3.1210571184995741</c:v>
                </c:pt>
                <c:pt idx="123">
                  <c:v>23.620263591433279</c:v>
                </c:pt>
                <c:pt idx="124">
                  <c:v>4.8065595716198075</c:v>
                </c:pt>
                <c:pt idx="125">
                  <c:v>23.3866231647634</c:v>
                </c:pt>
                <c:pt idx="126">
                  <c:v>5.5789263354202774</c:v>
                </c:pt>
                <c:pt idx="127">
                  <c:v>5.8696744515215853</c:v>
                </c:pt>
                <c:pt idx="128">
                  <c:v>5.6497362369809245</c:v>
                </c:pt>
                <c:pt idx="129">
                  <c:v>5.6658201273195026</c:v>
                </c:pt>
                <c:pt idx="130">
                  <c:v>5.7392135445112125</c:v>
                </c:pt>
                <c:pt idx="131">
                  <c:v>5.6612225535375442</c:v>
                </c:pt>
                <c:pt idx="132">
                  <c:v>5.656626098715348</c:v>
                </c:pt>
                <c:pt idx="133">
                  <c:v>5.8146354959192141</c:v>
                </c:pt>
                <c:pt idx="134">
                  <c:v>5.6466810869271322</c:v>
                </c:pt>
                <c:pt idx="135">
                  <c:v>5.6665876456244773</c:v>
                </c:pt>
                <c:pt idx="136">
                  <c:v>5.6102753525856279</c:v>
                </c:pt>
                <c:pt idx="137">
                  <c:v>5.6866163675910775</c:v>
                </c:pt>
                <c:pt idx="138">
                  <c:v>5.8307670966847134</c:v>
                </c:pt>
                <c:pt idx="139">
                  <c:v>5.6140456989247305</c:v>
                </c:pt>
                <c:pt idx="140">
                  <c:v>5.6299798115746968</c:v>
                </c:pt>
                <c:pt idx="141">
                  <c:v>5.6285484734868776</c:v>
                </c:pt>
                <c:pt idx="142">
                  <c:v>6.0141828653707519</c:v>
                </c:pt>
                <c:pt idx="143">
                  <c:v>6.1138190587547445</c:v>
                </c:pt>
                <c:pt idx="144">
                  <c:v>6.1615362063910659</c:v>
                </c:pt>
                <c:pt idx="145">
                  <c:v>5.8978395933352008</c:v>
                </c:pt>
                <c:pt idx="146">
                  <c:v>6.11492580739014</c:v>
                </c:pt>
                <c:pt idx="147">
                  <c:v>6.0387974592175544</c:v>
                </c:pt>
                <c:pt idx="148">
                  <c:v>5.9389307550120884</c:v>
                </c:pt>
                <c:pt idx="149">
                  <c:v>6.1805616821055729</c:v>
                </c:pt>
                <c:pt idx="150">
                  <c:v>6.0344417195614541</c:v>
                </c:pt>
                <c:pt idx="151">
                  <c:v>6.1190301787283845</c:v>
                </c:pt>
                <c:pt idx="152">
                  <c:v>6.2226498889711479</c:v>
                </c:pt>
                <c:pt idx="153">
                  <c:v>6.0986659862953783</c:v>
                </c:pt>
                <c:pt idx="154">
                  <c:v>6.0385282636981374</c:v>
                </c:pt>
                <c:pt idx="155">
                  <c:v>6.1887514723203774</c:v>
                </c:pt>
                <c:pt idx="156">
                  <c:v>6.1805616821055729</c:v>
                </c:pt>
                <c:pt idx="157">
                  <c:v>6.0481465392412375</c:v>
                </c:pt>
                <c:pt idx="158">
                  <c:v>6.0580376538740044</c:v>
                </c:pt>
                <c:pt idx="159">
                  <c:v>6.1733000440593333</c:v>
                </c:pt>
                <c:pt idx="160">
                  <c:v>6.0604323853743534</c:v>
                </c:pt>
                <c:pt idx="161">
                  <c:v>5.9800929235167981</c:v>
                </c:pt>
                <c:pt idx="162">
                  <c:v>6.2355733570686844</c:v>
                </c:pt>
                <c:pt idx="163">
                  <c:v>5.9220898908265855</c:v>
                </c:pt>
                <c:pt idx="164">
                  <c:v>6.0387974592175544</c:v>
                </c:pt>
                <c:pt idx="165">
                  <c:v>6.1543191800878478</c:v>
                </c:pt>
                <c:pt idx="166">
                  <c:v>6.1040055450167596</c:v>
                </c:pt>
                <c:pt idx="167">
                  <c:v>6.1247267958618714</c:v>
                </c:pt>
                <c:pt idx="168">
                  <c:v>5.9567170564746164</c:v>
                </c:pt>
                <c:pt idx="169">
                  <c:v>6.0335713255444974</c:v>
                </c:pt>
                <c:pt idx="170">
                  <c:v>6.1597303634232095</c:v>
                </c:pt>
                <c:pt idx="171">
                  <c:v>5.9170562402606555</c:v>
                </c:pt>
                <c:pt idx="172">
                  <c:v>6.0162160218610694</c:v>
                </c:pt>
                <c:pt idx="173">
                  <c:v>6.1318745441283715</c:v>
                </c:pt>
                <c:pt idx="174">
                  <c:v>6.0437708001736414</c:v>
                </c:pt>
                <c:pt idx="175">
                  <c:v>6.0222790095018714</c:v>
                </c:pt>
                <c:pt idx="176">
                  <c:v>6.1723935389133624</c:v>
                </c:pt>
                <c:pt idx="177">
                  <c:v>5.9465404328018439</c:v>
                </c:pt>
                <c:pt idx="178">
                  <c:v>6.0335713255444974</c:v>
                </c:pt>
                <c:pt idx="179">
                  <c:v>6.1282985857996914</c:v>
                </c:pt>
                <c:pt idx="180">
                  <c:v>6.0437708001736414</c:v>
                </c:pt>
                <c:pt idx="181">
                  <c:v>6.0318312905551554</c:v>
                </c:pt>
                <c:pt idx="182">
                  <c:v>6.1805616821055729</c:v>
                </c:pt>
                <c:pt idx="183">
                  <c:v>6.0272005772005617</c:v>
                </c:pt>
                <c:pt idx="184">
                  <c:v>5.963893641288851</c:v>
                </c:pt>
                <c:pt idx="185">
                  <c:v>6.1851088875809275</c:v>
                </c:pt>
                <c:pt idx="186">
                  <c:v>6.0842680262199567</c:v>
                </c:pt>
                <c:pt idx="187">
                  <c:v>6.0712264150943769</c:v>
                </c:pt>
                <c:pt idx="188">
                  <c:v>6.2420552420552253</c:v>
                </c:pt>
                <c:pt idx="189">
                  <c:v>5.9397753128555184</c:v>
                </c:pt>
                <c:pt idx="190">
                  <c:v>6.0344417195614541</c:v>
                </c:pt>
                <c:pt idx="191">
                  <c:v>6.265315248174077</c:v>
                </c:pt>
                <c:pt idx="192">
                  <c:v>5.9977742676622441</c:v>
                </c:pt>
                <c:pt idx="193">
                  <c:v>5.9903694687097389</c:v>
                </c:pt>
                <c:pt idx="194">
                  <c:v>6.0963016678752675</c:v>
                </c:pt>
                <c:pt idx="195">
                  <c:v>5.8961744776961931</c:v>
                </c:pt>
                <c:pt idx="196">
                  <c:v>5.9886542591266965</c:v>
                </c:pt>
                <c:pt idx="197">
                  <c:v>6.0081271576524742</c:v>
                </c:pt>
                <c:pt idx="198">
                  <c:v>6.1113695841814524</c:v>
                </c:pt>
                <c:pt idx="199">
                  <c:v>5.9591807708718525</c:v>
                </c:pt>
                <c:pt idx="200">
                  <c:v>6.1860191317144961</c:v>
                </c:pt>
                <c:pt idx="201">
                  <c:v>6.0350323043790404</c:v>
                </c:pt>
                <c:pt idx="202">
                  <c:v>5.9889937106918447</c:v>
                </c:pt>
                <c:pt idx="203">
                  <c:v>6.2143701951507984</c:v>
                </c:pt>
                <c:pt idx="204">
                  <c:v>6.0901188061431455</c:v>
                </c:pt>
                <c:pt idx="205">
                  <c:v>5.9296631757713305</c:v>
                </c:pt>
                <c:pt idx="206">
                  <c:v>6.11492580739014</c:v>
                </c:pt>
                <c:pt idx="207">
                  <c:v>6.0173775671405796</c:v>
                </c:pt>
                <c:pt idx="208">
                  <c:v>6.0550273696341108</c:v>
                </c:pt>
                <c:pt idx="209">
                  <c:v>6.1408327246165086</c:v>
                </c:pt>
                <c:pt idx="210">
                  <c:v>5.9524080125017784</c:v>
                </c:pt>
                <c:pt idx="211">
                  <c:v>6.1453216374268864</c:v>
                </c:pt>
                <c:pt idx="212">
                  <c:v>6.0246524294109216</c:v>
                </c:pt>
                <c:pt idx="213">
                  <c:v>6.0451594286538803</c:v>
                </c:pt>
                <c:pt idx="214">
                  <c:v>6.069015304649148</c:v>
                </c:pt>
                <c:pt idx="215">
                  <c:v>6.1372463133304125</c:v>
                </c:pt>
                <c:pt idx="216">
                  <c:v>6.1841989112843905</c:v>
                </c:pt>
                <c:pt idx="217">
                  <c:v>6.1354546781491655</c:v>
                </c:pt>
                <c:pt idx="218">
                  <c:v>5.9872820805944729</c:v>
                </c:pt>
                <c:pt idx="219">
                  <c:v>6.1660554496112656</c:v>
                </c:pt>
                <c:pt idx="220">
                  <c:v>6.0655122655122655</c:v>
                </c:pt>
                <c:pt idx="221">
                  <c:v>6.0208363270584604</c:v>
                </c:pt>
                <c:pt idx="222">
                  <c:v>6.1399357288927785</c:v>
                </c:pt>
                <c:pt idx="223">
                  <c:v>6.0541552642949537</c:v>
                </c:pt>
                <c:pt idx="224">
                  <c:v>6.0416726748377814</c:v>
                </c:pt>
                <c:pt idx="225">
                  <c:v>6.0963016678752675</c:v>
                </c:pt>
                <c:pt idx="226">
                  <c:v>5.9727726300784036</c:v>
                </c:pt>
                <c:pt idx="227">
                  <c:v>6.1078174949142694</c:v>
                </c:pt>
                <c:pt idx="228">
                  <c:v>6.1642469570318079</c:v>
                </c:pt>
                <c:pt idx="229">
                  <c:v>5.9347025495750705</c:v>
                </c:pt>
                <c:pt idx="230">
                  <c:v>6.1778365667254169</c:v>
                </c:pt>
                <c:pt idx="231">
                  <c:v>6.1480181366096254</c:v>
                </c:pt>
                <c:pt idx="232">
                  <c:v>5.8764375876577795</c:v>
                </c:pt>
                <c:pt idx="233">
                  <c:v>6.2504089219330874</c:v>
                </c:pt>
                <c:pt idx="234">
                  <c:v>6.2466934165552104</c:v>
                </c:pt>
                <c:pt idx="235">
                  <c:v>5.9932770705192393</c:v>
                </c:pt>
                <c:pt idx="236">
                  <c:v>6.1769287288758274</c:v>
                </c:pt>
                <c:pt idx="237">
                  <c:v>5.9975665616948186</c:v>
                </c:pt>
                <c:pt idx="238">
                  <c:v>6.1597303634232095</c:v>
                </c:pt>
                <c:pt idx="239">
                  <c:v>6.0681391655839469</c:v>
                </c:pt>
                <c:pt idx="240">
                  <c:v>6.1489174956114683</c:v>
                </c:pt>
                <c:pt idx="241">
                  <c:v>6.069015304649148</c:v>
                </c:pt>
                <c:pt idx="242">
                  <c:v>6.0910013041588194</c:v>
                </c:pt>
                <c:pt idx="243">
                  <c:v>6.1309801633605545</c:v>
                </c:pt>
                <c:pt idx="244">
                  <c:v>6.1104811745893297</c:v>
                </c:pt>
                <c:pt idx="245">
                  <c:v>6.1229424617625625</c:v>
                </c:pt>
                <c:pt idx="246">
                  <c:v>6.0558997262642293</c:v>
                </c:pt>
                <c:pt idx="247">
                  <c:v>6.1534182403747471</c:v>
                </c:pt>
                <c:pt idx="248">
                  <c:v>6.0954176334106727</c:v>
                </c:pt>
                <c:pt idx="249">
                  <c:v>6.1705813270698755</c:v>
                </c:pt>
                <c:pt idx="250">
                  <c:v>6.1426275025573576</c:v>
                </c:pt>
                <c:pt idx="251">
                  <c:v>6.1642469570318079</c:v>
                </c:pt>
                <c:pt idx="252">
                  <c:v>6.1140363636363384</c:v>
                </c:pt>
                <c:pt idx="253">
                  <c:v>6.1997050147492629</c:v>
                </c:pt>
                <c:pt idx="254">
                  <c:v>6.1633431085044004</c:v>
                </c:pt>
                <c:pt idx="255">
                  <c:v>6.1471190406551441</c:v>
                </c:pt>
                <c:pt idx="256">
                  <c:v>19.190533980582526</c:v>
                </c:pt>
                <c:pt idx="257">
                  <c:v>19.245489690721513</c:v>
                </c:pt>
                <c:pt idx="258">
                  <c:v>19.168639475185262</c:v>
                </c:pt>
                <c:pt idx="259">
                  <c:v>19.043401015228433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343552"/>
        <c:axId val="80344128"/>
      </c:scatterChart>
      <c:valAx>
        <c:axId val="80343552"/>
        <c:scaling>
          <c:orientation val="minMax"/>
          <c:max val="240"/>
          <c:min val="0"/>
        </c:scaling>
        <c:delete val="0"/>
        <c:axPos val="b"/>
        <c:majorGridlines>
          <c:spPr>
            <a:ln>
              <a:solidFill>
                <a:schemeClr val="bg2">
                  <a:lumMod val="60000"/>
                  <a:lumOff val="40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CA" b="1"/>
                  <a:t>Hardware IPC</a:t>
                </a:r>
              </a:p>
            </c:rich>
          </c:tx>
          <c:layout>
            <c:manualLayout>
              <c:xMode val="edge"/>
              <c:yMode val="edge"/>
              <c:x val="0.44687876853231401"/>
              <c:y val="0.941157943492357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0344128"/>
        <c:crossesAt val="0"/>
        <c:crossBetween val="midCat"/>
        <c:majorUnit val="50"/>
      </c:valAx>
      <c:valAx>
        <c:axId val="80344128"/>
        <c:scaling>
          <c:orientation val="minMax"/>
          <c:max val="240"/>
          <c:min val="0"/>
        </c:scaling>
        <c:delete val="0"/>
        <c:axPos val="l"/>
        <c:majorGridlines>
          <c:spPr>
            <a:ln w="3175">
              <a:solidFill>
                <a:srgbClr val="B3B3B3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CA" b="1"/>
                  <a:t>GPGPU-Sim IPC</a:t>
                </a:r>
              </a:p>
            </c:rich>
          </c:tx>
          <c:layout>
            <c:manualLayout>
              <c:xMode val="edge"/>
              <c:yMode val="edge"/>
              <c:x val="0.15320922384701996"/>
              <c:y val="0.3237087000154404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0343552"/>
        <c:crossesAt val="0"/>
        <c:crossBetween val="midCat"/>
      </c:valAx>
      <c:spPr>
        <a:noFill/>
        <a:ln w="3175">
          <a:solidFill>
            <a:srgbClr val="B3B3B3"/>
          </a:solidFill>
          <a:prstDash val="solid"/>
        </a:ln>
      </c:spPr>
    </c:plotArea>
    <c:plotVisOnly val="1"/>
    <c:dispBlanksAs val="span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900" b="1"/>
            </a:pPr>
            <a:r>
              <a:rPr lang="en-CA" sz="1900" b="1" dirty="0" smtClean="0"/>
              <a:t>RODINIA</a:t>
            </a:r>
            <a:r>
              <a:rPr lang="en-CA" sz="1900" b="1" baseline="0" dirty="0" smtClean="0"/>
              <a:t> Benchmark Suite</a:t>
            </a:r>
            <a:endParaRPr lang="en-CA" sz="1900" b="1" dirty="0" smtClean="0"/>
          </a:p>
          <a:p>
            <a:pPr>
              <a:defRPr sz="1900" b="1"/>
            </a:pPr>
            <a:r>
              <a:rPr lang="en-CA" sz="1900" b="1" dirty="0" smtClean="0"/>
              <a:t>Tesla</a:t>
            </a:r>
            <a:r>
              <a:rPr lang="en-CA" sz="1900" b="1" baseline="0" dirty="0" smtClean="0"/>
              <a:t> C2050 (</a:t>
            </a:r>
            <a:r>
              <a:rPr lang="en-CA" sz="1900" b="1" dirty="0" smtClean="0"/>
              <a:t>Fermi) SASS</a:t>
            </a:r>
            <a:r>
              <a:rPr lang="en-CA" sz="1900" b="1" dirty="0"/>
              <a:t>
GPGPU-</a:t>
            </a:r>
            <a:r>
              <a:rPr lang="en-CA" sz="1900" b="1" dirty="0" err="1"/>
              <a:t>Sim</a:t>
            </a:r>
            <a:r>
              <a:rPr lang="en-CA" sz="1900" b="1" dirty="0"/>
              <a:t> </a:t>
            </a:r>
            <a:r>
              <a:rPr lang="en-CA" sz="1900" b="1" dirty="0" smtClean="0"/>
              <a:t>3.1.0 – Correlation: </a:t>
            </a:r>
            <a:r>
              <a:rPr lang="en-CA" sz="1900" b="1" dirty="0">
                <a:solidFill>
                  <a:srgbClr val="FF0000"/>
                </a:solidFill>
              </a:rPr>
              <a:t>97.35%</a:t>
            </a:r>
          </a:p>
        </c:rich>
      </c:tx>
      <c:layout>
        <c:manualLayout>
          <c:xMode val="edge"/>
          <c:yMode val="edge"/>
          <c:x val="0.23013498312710967"/>
          <c:y val="2.0304539138490028E-3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659111361079865"/>
          <c:y val="0.17926607121870961"/>
          <c:w val="0.51444594425696577"/>
          <c:h val="0.6878286629612474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Sheet4!$H$1</c:f>
              <c:strCache>
                <c:ptCount val="1"/>
                <c:pt idx="0">
                  <c:v>sim ipc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4"/>
            <c:spPr>
              <a:solidFill>
                <a:srgbClr val="0084D1"/>
              </a:solidFill>
              <a:ln>
                <a:solidFill>
                  <a:srgbClr val="0084D1"/>
                </a:solidFill>
                <a:prstDash val="solid"/>
              </a:ln>
            </c:spPr>
          </c:marker>
          <c:xVal>
            <c:numRef>
              <c:f>Sheet4!$G$2:$G$261</c:f>
              <c:numCache>
                <c:formatCode>General</c:formatCode>
                <c:ptCount val="260"/>
                <c:pt idx="0">
                  <c:v>417.18966603654752</c:v>
                </c:pt>
                <c:pt idx="1">
                  <c:v>242.18104062722747</c:v>
                </c:pt>
                <c:pt idx="2">
                  <c:v>2.1415560952493782</c:v>
                </c:pt>
                <c:pt idx="3">
                  <c:v>10.421014492753621</c:v>
                </c:pt>
                <c:pt idx="4">
                  <c:v>2.6001234398573612</c:v>
                </c:pt>
                <c:pt idx="5">
                  <c:v>10.309147374364784</c:v>
                </c:pt>
                <c:pt idx="6">
                  <c:v>3.1711133069828752</c:v>
                </c:pt>
                <c:pt idx="7">
                  <c:v>11.976147342995169</c:v>
                </c:pt>
                <c:pt idx="8">
                  <c:v>4.9367149758454065</c:v>
                </c:pt>
                <c:pt idx="9">
                  <c:v>15.988977342314739</c:v>
                </c:pt>
                <c:pt idx="10">
                  <c:v>8.0394764924690545</c:v>
                </c:pt>
                <c:pt idx="11">
                  <c:v>17.079171562867216</c:v>
                </c:pt>
                <c:pt idx="12">
                  <c:v>9.9196060319642854</c:v>
                </c:pt>
                <c:pt idx="13">
                  <c:v>11.653457125603866</c:v>
                </c:pt>
                <c:pt idx="14">
                  <c:v>5.875603864734309</c:v>
                </c:pt>
                <c:pt idx="15">
                  <c:v>11.994147157190636</c:v>
                </c:pt>
                <c:pt idx="16">
                  <c:v>6.2450000000000001</c:v>
                </c:pt>
                <c:pt idx="17">
                  <c:v>12.17391304347826</c:v>
                </c:pt>
                <c:pt idx="18">
                  <c:v>126.96238220750119</c:v>
                </c:pt>
                <c:pt idx="19">
                  <c:v>143.42901844532281</c:v>
                </c:pt>
                <c:pt idx="20">
                  <c:v>145.36724842431391</c:v>
                </c:pt>
                <c:pt idx="21">
                  <c:v>143.9524820162915</c:v>
                </c:pt>
                <c:pt idx="22">
                  <c:v>143.42901844532281</c:v>
                </c:pt>
                <c:pt idx="23">
                  <c:v>141.54179451841065</c:v>
                </c:pt>
                <c:pt idx="24">
                  <c:v>134.45239533011281</c:v>
                </c:pt>
                <c:pt idx="25">
                  <c:v>430.67839889579022</c:v>
                </c:pt>
                <c:pt idx="26">
                  <c:v>1.4300187536375593</c:v>
                </c:pt>
                <c:pt idx="27">
                  <c:v>7.2918800550983693</c:v>
                </c:pt>
                <c:pt idx="28">
                  <c:v>7.3599335625100117</c:v>
                </c:pt>
                <c:pt idx="29">
                  <c:v>7.3489548153151452</c:v>
                </c:pt>
                <c:pt idx="30">
                  <c:v>7.3541388814794946</c:v>
                </c:pt>
                <c:pt idx="31">
                  <c:v>7.3772323419742794</c:v>
                </c:pt>
                <c:pt idx="32">
                  <c:v>7.4058314232504836</c:v>
                </c:pt>
                <c:pt idx="33">
                  <c:v>7.3514211312168936</c:v>
                </c:pt>
                <c:pt idx="34">
                  <c:v>7.3877987567432379</c:v>
                </c:pt>
                <c:pt idx="35">
                  <c:v>7.3648426094078268</c:v>
                </c:pt>
                <c:pt idx="36">
                  <c:v>7.3934711127789985</c:v>
                </c:pt>
                <c:pt idx="37">
                  <c:v>7.4158470826391589</c:v>
                </c:pt>
                <c:pt idx="38">
                  <c:v>7.4067461026887962</c:v>
                </c:pt>
                <c:pt idx="39">
                  <c:v>7.3680537032097444</c:v>
                </c:pt>
                <c:pt idx="40">
                  <c:v>7.3681203876589265</c:v>
                </c:pt>
                <c:pt idx="41">
                  <c:v>7.3740856751321395</c:v>
                </c:pt>
                <c:pt idx="42">
                  <c:v>7.367875878011894</c:v>
                </c:pt>
                <c:pt idx="43">
                  <c:v>0.3047218397500398</c:v>
                </c:pt>
                <c:pt idx="44">
                  <c:v>1.6699505232278142</c:v>
                </c:pt>
                <c:pt idx="45">
                  <c:v>51.977030352748145</c:v>
                </c:pt>
                <c:pt idx="46">
                  <c:v>0.32280855539972075</c:v>
                </c:pt>
                <c:pt idx="47">
                  <c:v>1.1181799525052041</c:v>
                </c:pt>
                <c:pt idx="48">
                  <c:v>28.473205257836202</c:v>
                </c:pt>
                <c:pt idx="49">
                  <c:v>0.32301695343419373</c:v>
                </c:pt>
                <c:pt idx="50">
                  <c:v>0.55984499310101865</c:v>
                </c:pt>
                <c:pt idx="51">
                  <c:v>7.2020460358056324</c:v>
                </c:pt>
                <c:pt idx="52">
                  <c:v>0.32280855539972075</c:v>
                </c:pt>
                <c:pt idx="53">
                  <c:v>0.38988095238095383</c:v>
                </c:pt>
                <c:pt idx="54">
                  <c:v>0.80618164843958551</c:v>
                </c:pt>
                <c:pt idx="55">
                  <c:v>1.255365549709222</c:v>
                </c:pt>
                <c:pt idx="56">
                  <c:v>1.6392442806028398</c:v>
                </c:pt>
                <c:pt idx="57">
                  <c:v>2.1067098662207382</c:v>
                </c:pt>
                <c:pt idx="58">
                  <c:v>2.4619700917331593</c:v>
                </c:pt>
                <c:pt idx="59">
                  <c:v>2.9261395065825901</c:v>
                </c:pt>
                <c:pt idx="60">
                  <c:v>3.2701979234263492</c:v>
                </c:pt>
                <c:pt idx="61">
                  <c:v>2.9653532608695654</c:v>
                </c:pt>
                <c:pt idx="62">
                  <c:v>2.4686376266753842</c:v>
                </c:pt>
                <c:pt idx="63">
                  <c:v>2.1201979863884404</c:v>
                </c:pt>
                <c:pt idx="64">
                  <c:v>1.6408208020050119</c:v>
                </c:pt>
                <c:pt idx="65">
                  <c:v>1.2680339164182461</c:v>
                </c:pt>
                <c:pt idx="66">
                  <c:v>0.82005284951509205</c:v>
                </c:pt>
                <c:pt idx="67">
                  <c:v>0.42060187772437746</c:v>
                </c:pt>
                <c:pt idx="68">
                  <c:v>30.510247511786272</c:v>
                </c:pt>
                <c:pt idx="69">
                  <c:v>32.281742496238195</c:v>
                </c:pt>
                <c:pt idx="70">
                  <c:v>32.250539027574483</c:v>
                </c:pt>
                <c:pt idx="71">
                  <c:v>32.519570203430398</c:v>
                </c:pt>
                <c:pt idx="72">
                  <c:v>131.79250428549165</c:v>
                </c:pt>
                <c:pt idx="73">
                  <c:v>144.08634843417479</c:v>
                </c:pt>
                <c:pt idx="74">
                  <c:v>146.73041529534004</c:v>
                </c:pt>
                <c:pt idx="75">
                  <c:v>148.76785433997773</c:v>
                </c:pt>
                <c:pt idx="76">
                  <c:v>2.5446224256292855</c:v>
                </c:pt>
                <c:pt idx="77">
                  <c:v>2.6751830270431798</c:v>
                </c:pt>
                <c:pt idx="78">
                  <c:v>2.6844077961019552</c:v>
                </c:pt>
                <c:pt idx="79">
                  <c:v>2.6751830270431798</c:v>
                </c:pt>
                <c:pt idx="80">
                  <c:v>2.9337474120082772</c:v>
                </c:pt>
                <c:pt idx="81">
                  <c:v>5.0952906210742404</c:v>
                </c:pt>
                <c:pt idx="82">
                  <c:v>377.65017667844535</c:v>
                </c:pt>
                <c:pt idx="83">
                  <c:v>381.6964285714285</c:v>
                </c:pt>
                <c:pt idx="84">
                  <c:v>1.3417741678611239</c:v>
                </c:pt>
                <c:pt idx="85">
                  <c:v>156.95177001663131</c:v>
                </c:pt>
                <c:pt idx="86">
                  <c:v>380.37289184589201</c:v>
                </c:pt>
                <c:pt idx="87">
                  <c:v>394.36066099791435</c:v>
                </c:pt>
                <c:pt idx="88">
                  <c:v>397.30483271375539</c:v>
                </c:pt>
                <c:pt idx="89">
                  <c:v>1.3822805578342905</c:v>
                </c:pt>
                <c:pt idx="90">
                  <c:v>265.10064412238393</c:v>
                </c:pt>
                <c:pt idx="91">
                  <c:v>401.79797319385432</c:v>
                </c:pt>
                <c:pt idx="92">
                  <c:v>414.82213438735175</c:v>
                </c:pt>
                <c:pt idx="93">
                  <c:v>1.3822805578342905</c:v>
                </c:pt>
                <c:pt idx="94">
                  <c:v>377.6732216930414</c:v>
                </c:pt>
                <c:pt idx="95">
                  <c:v>384.47753753518862</c:v>
                </c:pt>
                <c:pt idx="96">
                  <c:v>3.4334477498093059</c:v>
                </c:pt>
                <c:pt idx="97">
                  <c:v>16.955340264650282</c:v>
                </c:pt>
                <c:pt idx="98">
                  <c:v>5.3397638928879934</c:v>
                </c:pt>
                <c:pt idx="99">
                  <c:v>17.231247013855711</c:v>
                </c:pt>
                <c:pt idx="100">
                  <c:v>5.4385524001005372</c:v>
                </c:pt>
                <c:pt idx="101">
                  <c:v>17.166975023126735</c:v>
                </c:pt>
                <c:pt idx="102">
                  <c:v>3.8429731603446569</c:v>
                </c:pt>
                <c:pt idx="103">
                  <c:v>18.755661231884059</c:v>
                </c:pt>
                <c:pt idx="104">
                  <c:v>3.1791053683865012</c:v>
                </c:pt>
                <c:pt idx="105">
                  <c:v>20.82551487414181</c:v>
                </c:pt>
                <c:pt idx="106">
                  <c:v>3.1414444575541269</c:v>
                </c:pt>
                <c:pt idx="107">
                  <c:v>19.394248188405797</c:v>
                </c:pt>
                <c:pt idx="108">
                  <c:v>3.2906103951281667</c:v>
                </c:pt>
                <c:pt idx="109">
                  <c:v>18.402173913043477</c:v>
                </c:pt>
                <c:pt idx="110">
                  <c:v>3.1707679146537804</c:v>
                </c:pt>
                <c:pt idx="111">
                  <c:v>17.518306636155589</c:v>
                </c:pt>
                <c:pt idx="112">
                  <c:v>3.6350503840462225</c:v>
                </c:pt>
                <c:pt idx="113">
                  <c:v>17.097594819611491</c:v>
                </c:pt>
                <c:pt idx="114">
                  <c:v>4.0629258020562249</c:v>
                </c:pt>
                <c:pt idx="115">
                  <c:v>17.1697778827977</c:v>
                </c:pt>
                <c:pt idx="116">
                  <c:v>4.9821322215604456</c:v>
                </c:pt>
                <c:pt idx="117">
                  <c:v>17.429951690821252</c:v>
                </c:pt>
                <c:pt idx="118">
                  <c:v>5.9106744704570788</c:v>
                </c:pt>
                <c:pt idx="119">
                  <c:v>17.159579550883887</c:v>
                </c:pt>
                <c:pt idx="120">
                  <c:v>5.3317334839074073</c:v>
                </c:pt>
                <c:pt idx="121">
                  <c:v>18.13827098078869</c:v>
                </c:pt>
                <c:pt idx="122">
                  <c:v>6.0753401924991861</c:v>
                </c:pt>
                <c:pt idx="123">
                  <c:v>17.510381045432339</c:v>
                </c:pt>
                <c:pt idx="124">
                  <c:v>7.1609493418428407</c:v>
                </c:pt>
                <c:pt idx="125">
                  <c:v>19.478260869565172</c:v>
                </c:pt>
                <c:pt idx="126">
                  <c:v>9.1411297363366479</c:v>
                </c:pt>
                <c:pt idx="127">
                  <c:v>9.5296557588013648</c:v>
                </c:pt>
                <c:pt idx="128">
                  <c:v>9.5781737295908691</c:v>
                </c:pt>
                <c:pt idx="129">
                  <c:v>9.6127286515304551</c:v>
                </c:pt>
                <c:pt idx="130">
                  <c:v>9.5185688405797109</c:v>
                </c:pt>
                <c:pt idx="131">
                  <c:v>9.4584465579710422</c:v>
                </c:pt>
                <c:pt idx="132">
                  <c:v>9.5924486332783161</c:v>
                </c:pt>
                <c:pt idx="133">
                  <c:v>9.6187643020594802</c:v>
                </c:pt>
                <c:pt idx="134">
                  <c:v>9.5781737295908691</c:v>
                </c:pt>
                <c:pt idx="135">
                  <c:v>9.5121770965981458</c:v>
                </c:pt>
                <c:pt idx="136">
                  <c:v>9.438782427912848</c:v>
                </c:pt>
                <c:pt idx="137">
                  <c:v>9.633094602063375</c:v>
                </c:pt>
                <c:pt idx="138">
                  <c:v>9.5185688405797109</c:v>
                </c:pt>
                <c:pt idx="139">
                  <c:v>9.5580091533180784</c:v>
                </c:pt>
                <c:pt idx="140">
                  <c:v>9.6535470322163768</c:v>
                </c:pt>
                <c:pt idx="141">
                  <c:v>9.6187643020594802</c:v>
                </c:pt>
                <c:pt idx="142">
                  <c:v>9.6391812055755519</c:v>
                </c:pt>
                <c:pt idx="143">
                  <c:v>9.633094602063375</c:v>
                </c:pt>
                <c:pt idx="144">
                  <c:v>9.6799005158437748</c:v>
                </c:pt>
                <c:pt idx="145">
                  <c:v>9.59842356834268</c:v>
                </c:pt>
                <c:pt idx="146">
                  <c:v>9.5985568140299886</c:v>
                </c:pt>
                <c:pt idx="147">
                  <c:v>9.5121770965981458</c:v>
                </c:pt>
                <c:pt idx="148">
                  <c:v>9.4980216481717061</c:v>
                </c:pt>
                <c:pt idx="149">
                  <c:v>9.5185688405797109</c:v>
                </c:pt>
                <c:pt idx="150">
                  <c:v>9.5121770965981458</c:v>
                </c:pt>
                <c:pt idx="151">
                  <c:v>9.5179336432412729</c:v>
                </c:pt>
                <c:pt idx="152">
                  <c:v>9.659435609890636</c:v>
                </c:pt>
                <c:pt idx="153">
                  <c:v>9.5121770965981458</c:v>
                </c:pt>
                <c:pt idx="154">
                  <c:v>9.5580091533180784</c:v>
                </c:pt>
                <c:pt idx="155">
                  <c:v>9.659435609890636</c:v>
                </c:pt>
                <c:pt idx="156">
                  <c:v>9.6390570537516052</c:v>
                </c:pt>
                <c:pt idx="157">
                  <c:v>9.5781737295908691</c:v>
                </c:pt>
                <c:pt idx="158">
                  <c:v>9.5521442272561394</c:v>
                </c:pt>
                <c:pt idx="159">
                  <c:v>9.6390570537516052</c:v>
                </c:pt>
                <c:pt idx="160">
                  <c:v>9.4980216481717061</c:v>
                </c:pt>
                <c:pt idx="161">
                  <c:v>9.4923186892983509</c:v>
                </c:pt>
                <c:pt idx="162">
                  <c:v>9.5384405918126536</c:v>
                </c:pt>
                <c:pt idx="163">
                  <c:v>9.5781737295908691</c:v>
                </c:pt>
                <c:pt idx="164">
                  <c:v>9.5722540045766724</c:v>
                </c:pt>
                <c:pt idx="165">
                  <c:v>9.5985568140299886</c:v>
                </c:pt>
                <c:pt idx="166">
                  <c:v>9.5521442272561394</c:v>
                </c:pt>
                <c:pt idx="167">
                  <c:v>9.6390570537516052</c:v>
                </c:pt>
                <c:pt idx="168">
                  <c:v>9.5379293021556411</c:v>
                </c:pt>
                <c:pt idx="169">
                  <c:v>9.633094602063375</c:v>
                </c:pt>
                <c:pt idx="170">
                  <c:v>9.5384405918126536</c:v>
                </c:pt>
                <c:pt idx="171">
                  <c:v>9.4980216481717061</c:v>
                </c:pt>
                <c:pt idx="172">
                  <c:v>9.6127286515304551</c:v>
                </c:pt>
                <c:pt idx="173">
                  <c:v>9.5185688405797109</c:v>
                </c:pt>
                <c:pt idx="174">
                  <c:v>9.6187592114959504</c:v>
                </c:pt>
                <c:pt idx="175">
                  <c:v>9.6535470322163768</c:v>
                </c:pt>
                <c:pt idx="176">
                  <c:v>9.5784340534135506</c:v>
                </c:pt>
                <c:pt idx="177">
                  <c:v>9.5179336432412729</c:v>
                </c:pt>
                <c:pt idx="178">
                  <c:v>9.633094602063375</c:v>
                </c:pt>
                <c:pt idx="179">
                  <c:v>9.5784340534135506</c:v>
                </c:pt>
                <c:pt idx="180">
                  <c:v>9.4980216481717061</c:v>
                </c:pt>
                <c:pt idx="181">
                  <c:v>9.6127286515304551</c:v>
                </c:pt>
                <c:pt idx="182">
                  <c:v>9.5583954884482463</c:v>
                </c:pt>
                <c:pt idx="183">
                  <c:v>9.6187592114959504</c:v>
                </c:pt>
                <c:pt idx="184">
                  <c:v>9.6127286515304551</c:v>
                </c:pt>
                <c:pt idx="185">
                  <c:v>9.6390570537516052</c:v>
                </c:pt>
                <c:pt idx="186">
                  <c:v>9.5781737295908691</c:v>
                </c:pt>
                <c:pt idx="187">
                  <c:v>9.6127286515304551</c:v>
                </c:pt>
                <c:pt idx="188">
                  <c:v>9.6799005158437748</c:v>
                </c:pt>
                <c:pt idx="189">
                  <c:v>9.6187592114959504</c:v>
                </c:pt>
                <c:pt idx="190">
                  <c:v>9.5722540045766724</c:v>
                </c:pt>
                <c:pt idx="191">
                  <c:v>9.6390570537516052</c:v>
                </c:pt>
                <c:pt idx="192">
                  <c:v>9.4980216481717061</c:v>
                </c:pt>
                <c:pt idx="193">
                  <c:v>9.6127286515304551</c:v>
                </c:pt>
                <c:pt idx="194">
                  <c:v>9.659435609890636</c:v>
                </c:pt>
                <c:pt idx="195">
                  <c:v>9.4584465579710422</c:v>
                </c:pt>
                <c:pt idx="196">
                  <c:v>9.5722540045766724</c:v>
                </c:pt>
                <c:pt idx="197">
                  <c:v>9.59842356834268</c:v>
                </c:pt>
                <c:pt idx="198">
                  <c:v>9.4594472949860879</c:v>
                </c:pt>
                <c:pt idx="199">
                  <c:v>9.3901837740923355</c:v>
                </c:pt>
                <c:pt idx="200">
                  <c:v>9.5583954884482463</c:v>
                </c:pt>
                <c:pt idx="201">
                  <c:v>9.4987797161710184</c:v>
                </c:pt>
                <c:pt idx="202">
                  <c:v>9.4095849802371543</c:v>
                </c:pt>
                <c:pt idx="203">
                  <c:v>9.5985568140299886</c:v>
                </c:pt>
                <c:pt idx="204">
                  <c:v>9.4987797161710184</c:v>
                </c:pt>
                <c:pt idx="205">
                  <c:v>9.4095849802371543</c:v>
                </c:pt>
                <c:pt idx="206">
                  <c:v>9.5784340534135506</c:v>
                </c:pt>
                <c:pt idx="207">
                  <c:v>9.3324572344975252</c:v>
                </c:pt>
                <c:pt idx="208">
                  <c:v>9.5985568140299886</c:v>
                </c:pt>
                <c:pt idx="209">
                  <c:v>9.5185688405797109</c:v>
                </c:pt>
                <c:pt idx="210">
                  <c:v>9.4290665226393067</c:v>
                </c:pt>
                <c:pt idx="211">
                  <c:v>9.4987797161710184</c:v>
                </c:pt>
                <c:pt idx="212">
                  <c:v>9.5185688405797109</c:v>
                </c:pt>
                <c:pt idx="213">
                  <c:v>9.4682726204465339</c:v>
                </c:pt>
                <c:pt idx="214">
                  <c:v>9.6799005158437748</c:v>
                </c:pt>
                <c:pt idx="215">
                  <c:v>9.5384405918126536</c:v>
                </c:pt>
                <c:pt idx="216">
                  <c:v>9.5384405918126536</c:v>
                </c:pt>
                <c:pt idx="217">
                  <c:v>9.5384405918126536</c:v>
                </c:pt>
                <c:pt idx="218">
                  <c:v>9.3901837740923355</c:v>
                </c:pt>
                <c:pt idx="219">
                  <c:v>9.4987797161710184</c:v>
                </c:pt>
                <c:pt idx="220">
                  <c:v>9.5985568140299886</c:v>
                </c:pt>
                <c:pt idx="221">
                  <c:v>9.4290665226393067</c:v>
                </c:pt>
                <c:pt idx="222">
                  <c:v>9.4594472949860879</c:v>
                </c:pt>
                <c:pt idx="223">
                  <c:v>9.5784340534135506</c:v>
                </c:pt>
                <c:pt idx="224">
                  <c:v>9.294365572315856</c:v>
                </c:pt>
                <c:pt idx="225">
                  <c:v>9.5384405918126536</c:v>
                </c:pt>
                <c:pt idx="226">
                  <c:v>9.3901837740923355</c:v>
                </c:pt>
                <c:pt idx="227">
                  <c:v>9.5784340534135506</c:v>
                </c:pt>
                <c:pt idx="228">
                  <c:v>9.5185688405797109</c:v>
                </c:pt>
                <c:pt idx="229">
                  <c:v>9.3516203910365157</c:v>
                </c:pt>
                <c:pt idx="230">
                  <c:v>9.5985568140299886</c:v>
                </c:pt>
                <c:pt idx="231">
                  <c:v>9.4399029823930984</c:v>
                </c:pt>
                <c:pt idx="232">
                  <c:v>9.3324572344975252</c:v>
                </c:pt>
                <c:pt idx="233">
                  <c:v>9.5784340534135506</c:v>
                </c:pt>
                <c:pt idx="234">
                  <c:v>9.4790727043117453</c:v>
                </c:pt>
                <c:pt idx="235">
                  <c:v>9.4095849802371543</c:v>
                </c:pt>
                <c:pt idx="236">
                  <c:v>9.5185688405797109</c:v>
                </c:pt>
                <c:pt idx="237">
                  <c:v>9.4290665226393067</c:v>
                </c:pt>
                <c:pt idx="238">
                  <c:v>9.4987797161710184</c:v>
                </c:pt>
                <c:pt idx="239">
                  <c:v>9.3817516293188117</c:v>
                </c:pt>
                <c:pt idx="240">
                  <c:v>9.5583954884482463</c:v>
                </c:pt>
                <c:pt idx="241">
                  <c:v>9.3433804570107579</c:v>
                </c:pt>
                <c:pt idx="242">
                  <c:v>9.2675720963047876</c:v>
                </c:pt>
                <c:pt idx="243">
                  <c:v>9.5185688405797109</c:v>
                </c:pt>
                <c:pt idx="244">
                  <c:v>9.4594472949860879</c:v>
                </c:pt>
                <c:pt idx="245">
                  <c:v>9.3817516293188117</c:v>
                </c:pt>
                <c:pt idx="246">
                  <c:v>9.4987797161710184</c:v>
                </c:pt>
                <c:pt idx="247">
                  <c:v>9.4399029823930984</c:v>
                </c:pt>
                <c:pt idx="248">
                  <c:v>9.4987797161710184</c:v>
                </c:pt>
                <c:pt idx="249">
                  <c:v>9.4790727043117453</c:v>
                </c:pt>
                <c:pt idx="250">
                  <c:v>9.4399029823930984</c:v>
                </c:pt>
                <c:pt idx="251">
                  <c:v>9.4987797161710184</c:v>
                </c:pt>
                <c:pt idx="252">
                  <c:v>9.4790727043117453</c:v>
                </c:pt>
                <c:pt idx="253">
                  <c:v>9.4010556450169975</c:v>
                </c:pt>
                <c:pt idx="254">
                  <c:v>9.5384405918126536</c:v>
                </c:pt>
                <c:pt idx="255">
                  <c:v>9.5185688405797109</c:v>
                </c:pt>
                <c:pt idx="256">
                  <c:v>29.5745687378983</c:v>
                </c:pt>
                <c:pt idx="257">
                  <c:v>39.273755259467038</c:v>
                </c:pt>
                <c:pt idx="258">
                  <c:v>39.273755259467038</c:v>
                </c:pt>
                <c:pt idx="259">
                  <c:v>37.525506801813812</c:v>
                </c:pt>
              </c:numCache>
            </c:numRef>
          </c:xVal>
          <c:yVal>
            <c:numRef>
              <c:f>Sheet4!$H$2:$H$261</c:f>
              <c:numCache>
                <c:formatCode>General</c:formatCode>
                <c:ptCount val="260"/>
                <c:pt idx="0">
                  <c:v>271.10121561100425</c:v>
                </c:pt>
                <c:pt idx="1">
                  <c:v>152.88188976377961</c:v>
                </c:pt>
                <c:pt idx="2">
                  <c:v>2.6632596685082874</c:v>
                </c:pt>
                <c:pt idx="3">
                  <c:v>16.978748524203027</c:v>
                </c:pt>
                <c:pt idx="4">
                  <c:v>3.5351981351981303</c:v>
                </c:pt>
                <c:pt idx="5">
                  <c:v>19.397078353253693</c:v>
                </c:pt>
                <c:pt idx="6">
                  <c:v>4.5954653937947514</c:v>
                </c:pt>
                <c:pt idx="7">
                  <c:v>19.660470879801704</c:v>
                </c:pt>
                <c:pt idx="8">
                  <c:v>8.454188210961755</c:v>
                </c:pt>
                <c:pt idx="9">
                  <c:v>25.947826086956521</c:v>
                </c:pt>
                <c:pt idx="10">
                  <c:v>10.855444627418731</c:v>
                </c:pt>
                <c:pt idx="11">
                  <c:v>29.436708860759492</c:v>
                </c:pt>
                <c:pt idx="12">
                  <c:v>15.9261079496465</c:v>
                </c:pt>
                <c:pt idx="13">
                  <c:v>20.28712220762149</c:v>
                </c:pt>
                <c:pt idx="14">
                  <c:v>11.682675814751303</c:v>
                </c:pt>
                <c:pt idx="15">
                  <c:v>24.068791946308693</c:v>
                </c:pt>
                <c:pt idx="16">
                  <c:v>19.254021447721179</c:v>
                </c:pt>
                <c:pt idx="17">
                  <c:v>44.246913580246904</c:v>
                </c:pt>
                <c:pt idx="18">
                  <c:v>146.5867164882518</c:v>
                </c:pt>
                <c:pt idx="19">
                  <c:v>163.61708123543997</c:v>
                </c:pt>
                <c:pt idx="20">
                  <c:v>163.70319548872178</c:v>
                </c:pt>
                <c:pt idx="21">
                  <c:v>164.14750452352183</c:v>
                </c:pt>
                <c:pt idx="22">
                  <c:v>165.64611229458265</c:v>
                </c:pt>
                <c:pt idx="23">
                  <c:v>166.63496862084739</c:v>
                </c:pt>
                <c:pt idx="24">
                  <c:v>233.87937675070029</c:v>
                </c:pt>
                <c:pt idx="25">
                  <c:v>288.02446153846222</c:v>
                </c:pt>
                <c:pt idx="26">
                  <c:v>1.8499076301021298</c:v>
                </c:pt>
                <c:pt idx="27">
                  <c:v>23.647218841720917</c:v>
                </c:pt>
                <c:pt idx="28">
                  <c:v>32.957826520438573</c:v>
                </c:pt>
                <c:pt idx="29">
                  <c:v>34.136649809061822</c:v>
                </c:pt>
                <c:pt idx="30">
                  <c:v>34.30609705516374</c:v>
                </c:pt>
                <c:pt idx="31">
                  <c:v>34.501564455569344</c:v>
                </c:pt>
                <c:pt idx="32">
                  <c:v>34.101937744794888</c:v>
                </c:pt>
                <c:pt idx="33">
                  <c:v>34.169265723432822</c:v>
                </c:pt>
                <c:pt idx="34">
                  <c:v>34.558909546688952</c:v>
                </c:pt>
                <c:pt idx="35">
                  <c:v>33.965205788771463</c:v>
                </c:pt>
                <c:pt idx="36">
                  <c:v>34.252820035185763</c:v>
                </c:pt>
                <c:pt idx="37">
                  <c:v>34.339278307756096</c:v>
                </c:pt>
                <c:pt idx="38">
                  <c:v>34.648024252561157</c:v>
                </c:pt>
                <c:pt idx="39">
                  <c:v>34.331848783013868</c:v>
                </c:pt>
                <c:pt idx="40">
                  <c:v>34.254107677999315</c:v>
                </c:pt>
                <c:pt idx="41">
                  <c:v>34.410256410256302</c:v>
                </c:pt>
                <c:pt idx="42">
                  <c:v>34.430871507219159</c:v>
                </c:pt>
                <c:pt idx="43">
                  <c:v>0.63978457261987787</c:v>
                </c:pt>
                <c:pt idx="44">
                  <c:v>3.4073853484216841</c:v>
                </c:pt>
                <c:pt idx="45">
                  <c:v>26.868804664723029</c:v>
                </c:pt>
                <c:pt idx="46">
                  <c:v>0.69346941849954913</c:v>
                </c:pt>
                <c:pt idx="47">
                  <c:v>2.4373527179773986</c:v>
                </c:pt>
                <c:pt idx="48">
                  <c:v>14.557673667205169</c:v>
                </c:pt>
                <c:pt idx="49">
                  <c:v>0.68689845556964979</c:v>
                </c:pt>
                <c:pt idx="50">
                  <c:v>1.2316635046219675</c:v>
                </c:pt>
                <c:pt idx="51">
                  <c:v>3.4372902044552944</c:v>
                </c:pt>
                <c:pt idx="52">
                  <c:v>0.68689845556964979</c:v>
                </c:pt>
                <c:pt idx="53">
                  <c:v>0.60605451071105298</c:v>
                </c:pt>
                <c:pt idx="54">
                  <c:v>1.3474699063753899</c:v>
                </c:pt>
                <c:pt idx="55">
                  <c:v>2.0516519574564382</c:v>
                </c:pt>
                <c:pt idx="56">
                  <c:v>2.6723376049491825</c:v>
                </c:pt>
                <c:pt idx="57">
                  <c:v>3.4179855301831337</c:v>
                </c:pt>
                <c:pt idx="58">
                  <c:v>4.3633357383357287</c:v>
                </c:pt>
                <c:pt idx="59">
                  <c:v>5.0379761904761908</c:v>
                </c:pt>
                <c:pt idx="60">
                  <c:v>5.3657941437444547</c:v>
                </c:pt>
                <c:pt idx="61">
                  <c:v>4.7186559679037066</c:v>
                </c:pt>
                <c:pt idx="62">
                  <c:v>4.4766580214894498</c:v>
                </c:pt>
                <c:pt idx="63">
                  <c:v>3.7884422110552762</c:v>
                </c:pt>
                <c:pt idx="64">
                  <c:v>3.8591222168829091</c:v>
                </c:pt>
                <c:pt idx="65">
                  <c:v>2.8541699636018327</c:v>
                </c:pt>
                <c:pt idx="66">
                  <c:v>1.4591614154144406</c:v>
                </c:pt>
                <c:pt idx="67">
                  <c:v>0.7348059555772517</c:v>
                </c:pt>
                <c:pt idx="68">
                  <c:v>35.219387755101998</c:v>
                </c:pt>
                <c:pt idx="69">
                  <c:v>48.24280642059324</c:v>
                </c:pt>
                <c:pt idx="70">
                  <c:v>47.58884267367192</c:v>
                </c:pt>
                <c:pt idx="71">
                  <c:v>47.812660362143447</c:v>
                </c:pt>
                <c:pt idx="72">
                  <c:v>153.835834470214</c:v>
                </c:pt>
                <c:pt idx="73">
                  <c:v>119.67171717171718</c:v>
                </c:pt>
                <c:pt idx="74">
                  <c:v>159.58077240080058</c:v>
                </c:pt>
                <c:pt idx="75">
                  <c:v>121.70786516853933</c:v>
                </c:pt>
                <c:pt idx="76">
                  <c:v>2.0554528650646908</c:v>
                </c:pt>
                <c:pt idx="77">
                  <c:v>3.7595800524934422</c:v>
                </c:pt>
                <c:pt idx="78">
                  <c:v>4.3015015015015017</c:v>
                </c:pt>
                <c:pt idx="79">
                  <c:v>4.3015015015015017</c:v>
                </c:pt>
                <c:pt idx="80">
                  <c:v>2.7408123791102517</c:v>
                </c:pt>
                <c:pt idx="81">
                  <c:v>5.5298029761409833</c:v>
                </c:pt>
                <c:pt idx="82">
                  <c:v>360.82568807339447</c:v>
                </c:pt>
                <c:pt idx="83">
                  <c:v>350.28500178126114</c:v>
                </c:pt>
                <c:pt idx="84">
                  <c:v>2</c:v>
                </c:pt>
                <c:pt idx="85">
                  <c:v>210.05087440381558</c:v>
                </c:pt>
                <c:pt idx="86">
                  <c:v>357.90354868061866</c:v>
                </c:pt>
                <c:pt idx="87">
                  <c:v>368.52323838080929</c:v>
                </c:pt>
                <c:pt idx="88">
                  <c:v>388.86691714455213</c:v>
                </c:pt>
                <c:pt idx="89">
                  <c:v>2.1492346938775548</c:v>
                </c:pt>
                <c:pt idx="90">
                  <c:v>376.56040028591872</c:v>
                </c:pt>
                <c:pt idx="91">
                  <c:v>366.62192393736018</c:v>
                </c:pt>
                <c:pt idx="92">
                  <c:v>375.02233339288864</c:v>
                </c:pt>
                <c:pt idx="93">
                  <c:v>2.1485495696525385</c:v>
                </c:pt>
                <c:pt idx="94">
                  <c:v>362.57743362831872</c:v>
                </c:pt>
                <c:pt idx="95">
                  <c:v>366.23454376163869</c:v>
                </c:pt>
                <c:pt idx="96">
                  <c:v>3.1615452151009658</c:v>
                </c:pt>
                <c:pt idx="97">
                  <c:v>24.03852596314908</c:v>
                </c:pt>
                <c:pt idx="98">
                  <c:v>3.8625357979692789</c:v>
                </c:pt>
                <c:pt idx="99">
                  <c:v>29.055387713997987</c:v>
                </c:pt>
                <c:pt idx="100">
                  <c:v>4.7404162102957255</c:v>
                </c:pt>
                <c:pt idx="101">
                  <c:v>26.346051464063891</c:v>
                </c:pt>
                <c:pt idx="102">
                  <c:v>6.9321125502456455</c:v>
                </c:pt>
                <c:pt idx="103">
                  <c:v>29.061403508771871</c:v>
                </c:pt>
                <c:pt idx="104">
                  <c:v>8.6754885993485615</c:v>
                </c:pt>
                <c:pt idx="105">
                  <c:v>31.820804195804236</c:v>
                </c:pt>
                <c:pt idx="106">
                  <c:v>10.489289231779408</c:v>
                </c:pt>
                <c:pt idx="107">
                  <c:v>31.545119705340689</c:v>
                </c:pt>
                <c:pt idx="108">
                  <c:v>9.9560792715586679</c:v>
                </c:pt>
                <c:pt idx="109">
                  <c:v>26.828190158465389</c:v>
                </c:pt>
                <c:pt idx="110">
                  <c:v>8.6456503841931909</c:v>
                </c:pt>
                <c:pt idx="111">
                  <c:v>25.475873544093179</c:v>
                </c:pt>
                <c:pt idx="112">
                  <c:v>7.7615196539401916</c:v>
                </c:pt>
                <c:pt idx="113">
                  <c:v>28.407300672430313</c:v>
                </c:pt>
                <c:pt idx="114">
                  <c:v>7.4885844748858448</c:v>
                </c:pt>
                <c:pt idx="115">
                  <c:v>29.388270980788676</c:v>
                </c:pt>
                <c:pt idx="116">
                  <c:v>6.0873256519102465</c:v>
                </c:pt>
                <c:pt idx="117">
                  <c:v>28.749003984063698</c:v>
                </c:pt>
                <c:pt idx="118">
                  <c:v>5.5827574860151374</c:v>
                </c:pt>
                <c:pt idx="119">
                  <c:v>32.066964285714214</c:v>
                </c:pt>
                <c:pt idx="120">
                  <c:v>4.3351506456241031</c:v>
                </c:pt>
                <c:pt idx="121">
                  <c:v>32.431638418079103</c:v>
                </c:pt>
                <c:pt idx="122">
                  <c:v>5.9601139601139606</c:v>
                </c:pt>
                <c:pt idx="123">
                  <c:v>38.855013550135496</c:v>
                </c:pt>
                <c:pt idx="124">
                  <c:v>8.340301974448316</c:v>
                </c:pt>
                <c:pt idx="125">
                  <c:v>41.795918367346999</c:v>
                </c:pt>
                <c:pt idx="126">
                  <c:v>6.741951062459755</c:v>
                </c:pt>
                <c:pt idx="127">
                  <c:v>11.071752769990653</c:v>
                </c:pt>
                <c:pt idx="128">
                  <c:v>11.129363176125763</c:v>
                </c:pt>
                <c:pt idx="129">
                  <c:v>11.147435043304464</c:v>
                </c:pt>
                <c:pt idx="130">
                  <c:v>12.217410260136608</c:v>
                </c:pt>
                <c:pt idx="131">
                  <c:v>12.077056527396286</c:v>
                </c:pt>
                <c:pt idx="132">
                  <c:v>12.103804976851851</c:v>
                </c:pt>
                <c:pt idx="133">
                  <c:v>12.997526283240569</c:v>
                </c:pt>
                <c:pt idx="134">
                  <c:v>11.866051136363657</c:v>
                </c:pt>
                <c:pt idx="135">
                  <c:v>11.984171322160133</c:v>
                </c:pt>
                <c:pt idx="136">
                  <c:v>12.182732973603645</c:v>
                </c:pt>
                <c:pt idx="137">
                  <c:v>12.119585687382306</c:v>
                </c:pt>
                <c:pt idx="138">
                  <c:v>12.919625019210082</c:v>
                </c:pt>
                <c:pt idx="139">
                  <c:v>12.084044553739355</c:v>
                </c:pt>
                <c:pt idx="140">
                  <c:v>12.27608217168012</c:v>
                </c:pt>
                <c:pt idx="141">
                  <c:v>13.029758214507146</c:v>
                </c:pt>
                <c:pt idx="142">
                  <c:v>12.140241244005232</c:v>
                </c:pt>
                <c:pt idx="143">
                  <c:v>12.216924649532711</c:v>
                </c:pt>
                <c:pt idx="144">
                  <c:v>12.983474903474919</c:v>
                </c:pt>
                <c:pt idx="145">
                  <c:v>12.035297507563754</c:v>
                </c:pt>
                <c:pt idx="146">
                  <c:v>12.983474903474919</c:v>
                </c:pt>
                <c:pt idx="147">
                  <c:v>12.037625899280568</c:v>
                </c:pt>
                <c:pt idx="148">
                  <c:v>12.216583796431705</c:v>
                </c:pt>
                <c:pt idx="149">
                  <c:v>12.9935085007728</c:v>
                </c:pt>
                <c:pt idx="150">
                  <c:v>12.124855072463768</c:v>
                </c:pt>
                <c:pt idx="151">
                  <c:v>12.134950610110398</c:v>
                </c:pt>
                <c:pt idx="152">
                  <c:v>12.963454124903649</c:v>
                </c:pt>
                <c:pt idx="153">
                  <c:v>12.167175683536938</c:v>
                </c:pt>
                <c:pt idx="154">
                  <c:v>12.182732973603645</c:v>
                </c:pt>
                <c:pt idx="155">
                  <c:v>12.945488142901139</c:v>
                </c:pt>
                <c:pt idx="156">
                  <c:v>12.997526283240569</c:v>
                </c:pt>
                <c:pt idx="157">
                  <c:v>12.112077714948528</c:v>
                </c:pt>
                <c:pt idx="158">
                  <c:v>11.953350478639805</c:v>
                </c:pt>
                <c:pt idx="159">
                  <c:v>12.872148216199692</c:v>
                </c:pt>
                <c:pt idx="160">
                  <c:v>11.899857549857552</c:v>
                </c:pt>
                <c:pt idx="161">
                  <c:v>11.941407365115616</c:v>
                </c:pt>
                <c:pt idx="162">
                  <c:v>13.293485135989879</c:v>
                </c:pt>
                <c:pt idx="163">
                  <c:v>12.173856018653456</c:v>
                </c:pt>
                <c:pt idx="164">
                  <c:v>12.20622993872192</c:v>
                </c:pt>
                <c:pt idx="165">
                  <c:v>13.001546551190852</c:v>
                </c:pt>
                <c:pt idx="166">
                  <c:v>11.939703153988869</c:v>
                </c:pt>
                <c:pt idx="167">
                  <c:v>12.939510543327708</c:v>
                </c:pt>
                <c:pt idx="168">
                  <c:v>12.209441683718214</c:v>
                </c:pt>
                <c:pt idx="169">
                  <c:v>12.140690756058627</c:v>
                </c:pt>
                <c:pt idx="170">
                  <c:v>12.971455022373092</c:v>
                </c:pt>
                <c:pt idx="171">
                  <c:v>12.024902835756444</c:v>
                </c:pt>
                <c:pt idx="172">
                  <c:v>12.117830243337195</c:v>
                </c:pt>
                <c:pt idx="173">
                  <c:v>12.955463091385441</c:v>
                </c:pt>
                <c:pt idx="174">
                  <c:v>12.028365730741513</c:v>
                </c:pt>
                <c:pt idx="175">
                  <c:v>12.137168141592888</c:v>
                </c:pt>
                <c:pt idx="176">
                  <c:v>12.868207561610287</c:v>
                </c:pt>
                <c:pt idx="177">
                  <c:v>12.01798302402532</c:v>
                </c:pt>
                <c:pt idx="178">
                  <c:v>11.982454883987426</c:v>
                </c:pt>
                <c:pt idx="179">
                  <c:v>12.874119448698316</c:v>
                </c:pt>
                <c:pt idx="180">
                  <c:v>11.997271291110136</c:v>
                </c:pt>
                <c:pt idx="181">
                  <c:v>11.999641422834195</c:v>
                </c:pt>
                <c:pt idx="182">
                  <c:v>12.883984674329525</c:v>
                </c:pt>
                <c:pt idx="183">
                  <c:v>11.993826274228315</c:v>
                </c:pt>
                <c:pt idx="184">
                  <c:v>12.109060645534798</c:v>
                </c:pt>
                <c:pt idx="185">
                  <c:v>12.870177587262706</c:v>
                </c:pt>
                <c:pt idx="186">
                  <c:v>12.085792824074074</c:v>
                </c:pt>
                <c:pt idx="187">
                  <c:v>12.121341640104301</c:v>
                </c:pt>
                <c:pt idx="188">
                  <c:v>12.844614209320104</c:v>
                </c:pt>
                <c:pt idx="189">
                  <c:v>12.266813509544789</c:v>
                </c:pt>
                <c:pt idx="190">
                  <c:v>12.123098101724388</c:v>
                </c:pt>
                <c:pt idx="191">
                  <c:v>12.959457376291065</c:v>
                </c:pt>
                <c:pt idx="192">
                  <c:v>12.275826598089672</c:v>
                </c:pt>
                <c:pt idx="193">
                  <c:v>12.063662581110314</c:v>
                </c:pt>
                <c:pt idx="194">
                  <c:v>13.017652524001258</c:v>
                </c:pt>
                <c:pt idx="195">
                  <c:v>12.092790966994789</c:v>
                </c:pt>
                <c:pt idx="196">
                  <c:v>12.176029690001455</c:v>
                </c:pt>
                <c:pt idx="197">
                  <c:v>12.119106339765006</c:v>
                </c:pt>
                <c:pt idx="198">
                  <c:v>12.485964651715436</c:v>
                </c:pt>
                <c:pt idx="199">
                  <c:v>11.824185127698604</c:v>
                </c:pt>
                <c:pt idx="200">
                  <c:v>12.957459926017284</c:v>
                </c:pt>
                <c:pt idx="201">
                  <c:v>12.786007604562737</c:v>
                </c:pt>
                <c:pt idx="202">
                  <c:v>11.855970571590284</c:v>
                </c:pt>
                <c:pt idx="203">
                  <c:v>12.660843373493975</c:v>
                </c:pt>
                <c:pt idx="204">
                  <c:v>12.758840491728639</c:v>
                </c:pt>
                <c:pt idx="205">
                  <c:v>11.78096443132293</c:v>
                </c:pt>
                <c:pt idx="206">
                  <c:v>12.639903773868591</c:v>
                </c:pt>
                <c:pt idx="207">
                  <c:v>11.908199516839566</c:v>
                </c:pt>
                <c:pt idx="208">
                  <c:v>12.704851141000429</c:v>
                </c:pt>
                <c:pt idx="209">
                  <c:v>12.626614598978676</c:v>
                </c:pt>
                <c:pt idx="210">
                  <c:v>11.757822365651743</c:v>
                </c:pt>
                <c:pt idx="211">
                  <c:v>12.70293139921427</c:v>
                </c:pt>
                <c:pt idx="212">
                  <c:v>12.622822822822823</c:v>
                </c:pt>
                <c:pt idx="213">
                  <c:v>11.837547676225471</c:v>
                </c:pt>
                <c:pt idx="214">
                  <c:v>12.689509433962282</c:v>
                </c:pt>
                <c:pt idx="215">
                  <c:v>12.399410029498526</c:v>
                </c:pt>
                <c:pt idx="216">
                  <c:v>12.716381787929208</c:v>
                </c:pt>
                <c:pt idx="217">
                  <c:v>12.693341386078799</c:v>
                </c:pt>
                <c:pt idx="218">
                  <c:v>11.817515160062051</c:v>
                </c:pt>
                <c:pt idx="219">
                  <c:v>12.720229989408383</c:v>
                </c:pt>
                <c:pt idx="220">
                  <c:v>12.626614598978676</c:v>
                </c:pt>
                <c:pt idx="221">
                  <c:v>11.834204208445136</c:v>
                </c:pt>
                <c:pt idx="222">
                  <c:v>12.704851141000429</c:v>
                </c:pt>
                <c:pt idx="223">
                  <c:v>12.741436799030009</c:v>
                </c:pt>
                <c:pt idx="224">
                  <c:v>11.78096443132293</c:v>
                </c:pt>
                <c:pt idx="225">
                  <c:v>12.724080520659907</c:v>
                </c:pt>
                <c:pt idx="226">
                  <c:v>11.785935302391</c:v>
                </c:pt>
                <c:pt idx="227">
                  <c:v>12.710613849410342</c:v>
                </c:pt>
                <c:pt idx="228">
                  <c:v>12.609569521523939</c:v>
                </c:pt>
                <c:pt idx="229">
                  <c:v>11.705266098617125</c:v>
                </c:pt>
                <c:pt idx="230">
                  <c:v>12.613353338334568</c:v>
                </c:pt>
                <c:pt idx="231">
                  <c:v>12.737575757575748</c:v>
                </c:pt>
                <c:pt idx="232">
                  <c:v>11.916666666666684</c:v>
                </c:pt>
                <c:pt idx="233">
                  <c:v>12.724080520659907</c:v>
                </c:pt>
                <c:pt idx="234">
                  <c:v>12.714458560193565</c:v>
                </c:pt>
                <c:pt idx="235">
                  <c:v>11.643462553841879</c:v>
                </c:pt>
                <c:pt idx="236">
                  <c:v>12.681852466435348</c:v>
                </c:pt>
                <c:pt idx="237">
                  <c:v>11.913278362240526</c:v>
                </c:pt>
                <c:pt idx="238">
                  <c:v>12.554958183990419</c:v>
                </c:pt>
                <c:pt idx="239">
                  <c:v>12.526896140664581</c:v>
                </c:pt>
                <c:pt idx="240">
                  <c:v>12.521298778671412</c:v>
                </c:pt>
                <c:pt idx="241">
                  <c:v>12.58691420871388</c:v>
                </c:pt>
                <c:pt idx="242">
                  <c:v>12.500817843866171</c:v>
                </c:pt>
                <c:pt idx="243">
                  <c:v>12.382972455442646</c:v>
                </c:pt>
                <c:pt idx="244">
                  <c:v>12.443457667258732</c:v>
                </c:pt>
                <c:pt idx="245">
                  <c:v>12.285255005114715</c:v>
                </c:pt>
                <c:pt idx="246">
                  <c:v>12.421394799054369</c:v>
                </c:pt>
                <c:pt idx="247">
                  <c:v>12.375680847931722</c:v>
                </c:pt>
                <c:pt idx="248">
                  <c:v>12.2085390647691</c:v>
                </c:pt>
                <c:pt idx="249">
                  <c:v>12.281665449233001</c:v>
                </c:pt>
                <c:pt idx="250">
                  <c:v>12.485964651715436</c:v>
                </c:pt>
                <c:pt idx="251">
                  <c:v>12.525029797377831</c:v>
                </c:pt>
                <c:pt idx="252">
                  <c:v>12.355673133450924</c:v>
                </c:pt>
                <c:pt idx="253">
                  <c:v>12.532498509242716</c:v>
                </c:pt>
                <c:pt idx="254">
                  <c:v>12.36112336421113</c:v>
                </c:pt>
                <c:pt idx="255">
                  <c:v>12.445299777942274</c:v>
                </c:pt>
                <c:pt idx="256">
                  <c:v>33.669964929859795</c:v>
                </c:pt>
                <c:pt idx="257">
                  <c:v>41.331642066420585</c:v>
                </c:pt>
                <c:pt idx="258">
                  <c:v>41.293548387096813</c:v>
                </c:pt>
                <c:pt idx="259">
                  <c:v>40.896257267441854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346432"/>
        <c:axId val="81494016"/>
      </c:scatterChart>
      <c:valAx>
        <c:axId val="80346432"/>
        <c:scaling>
          <c:orientation val="minMax"/>
          <c:max val="500"/>
          <c:min val="0"/>
        </c:scaling>
        <c:delete val="0"/>
        <c:axPos val="b"/>
        <c:majorGridlines>
          <c:spPr>
            <a:ln>
              <a:solidFill>
                <a:schemeClr val="bg2">
                  <a:lumMod val="60000"/>
                  <a:lumOff val="40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CA" b="1"/>
                  <a:t>Hardware IPC</a:t>
                </a:r>
              </a:p>
            </c:rich>
          </c:tx>
          <c:layout>
            <c:manualLayout>
              <c:xMode val="edge"/>
              <c:yMode val="edge"/>
              <c:x val="0.44773065866766643"/>
              <c:y val="0.9401385672379175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1494016"/>
        <c:crossesAt val="0"/>
        <c:crossBetween val="midCat"/>
        <c:majorUnit val="100"/>
      </c:valAx>
      <c:valAx>
        <c:axId val="81494016"/>
        <c:scaling>
          <c:orientation val="minMax"/>
          <c:max val="500"/>
          <c:min val="0"/>
        </c:scaling>
        <c:delete val="0"/>
        <c:axPos val="l"/>
        <c:majorGridlines>
          <c:spPr>
            <a:ln w="3175">
              <a:solidFill>
                <a:srgbClr val="B3B3B3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CA" b="1"/>
                  <a:t>GPGPU-Sim IPC</a:t>
                </a:r>
              </a:p>
            </c:rich>
          </c:tx>
          <c:layout>
            <c:manualLayout>
              <c:xMode val="edge"/>
              <c:yMode val="edge"/>
              <c:x val="0.14957267841519811"/>
              <c:y val="0.3262625443878352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0346432"/>
        <c:crossesAt val="0"/>
        <c:crossBetween val="midCat"/>
        <c:majorUnit val="100"/>
      </c:valAx>
      <c:spPr>
        <a:noFill/>
        <a:ln w="3175">
          <a:solidFill>
            <a:srgbClr val="B3B3B3"/>
          </a:solidFill>
          <a:prstDash val="solid"/>
        </a:ln>
      </c:spPr>
    </c:plotArea>
    <c:plotVisOnly val="1"/>
    <c:dispBlanksAs val="span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NVIDIA GTX 480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Sheet2!$D$2</c:f>
              <c:strCache>
                <c:ptCount val="1"/>
                <c:pt idx="0">
                  <c:v>Simulator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2060"/>
              </a:solidFill>
            </c:spPr>
          </c:marker>
          <c:xVal>
            <c:numRef>
              <c:f>Sheet2!$C$3:$C$131</c:f>
              <c:numCache>
                <c:formatCode>General</c:formatCode>
                <c:ptCount val="129"/>
                <c:pt idx="0">
                  <c:v>173.10299999999998</c:v>
                </c:pt>
                <c:pt idx="1">
                  <c:v>171.42100000000008</c:v>
                </c:pt>
                <c:pt idx="2">
                  <c:v>113.813</c:v>
                </c:pt>
                <c:pt idx="3">
                  <c:v>125.712</c:v>
                </c:pt>
                <c:pt idx="4">
                  <c:v>155.25800000000001</c:v>
                </c:pt>
                <c:pt idx="5">
                  <c:v>143.15700000000001</c:v>
                </c:pt>
                <c:pt idx="6">
                  <c:v>126.48699999999999</c:v>
                </c:pt>
                <c:pt idx="7">
                  <c:v>123.46899999999999</c:v>
                </c:pt>
                <c:pt idx="8">
                  <c:v>142.31399999999999</c:v>
                </c:pt>
                <c:pt idx="9">
                  <c:v>117.05825233049293</c:v>
                </c:pt>
                <c:pt idx="10">
                  <c:v>152.45400000000001</c:v>
                </c:pt>
                <c:pt idx="11">
                  <c:v>122.11799999999999</c:v>
                </c:pt>
                <c:pt idx="12">
                  <c:v>145.82700000000008</c:v>
                </c:pt>
                <c:pt idx="13">
                  <c:v>138.23299999999998</c:v>
                </c:pt>
                <c:pt idx="14">
                  <c:v>133.48800000000008</c:v>
                </c:pt>
                <c:pt idx="15">
                  <c:v>135.53495890590699</c:v>
                </c:pt>
                <c:pt idx="16">
                  <c:v>151.72654514519999</c:v>
                </c:pt>
                <c:pt idx="17">
                  <c:v>112.05378547863194</c:v>
                </c:pt>
                <c:pt idx="18">
                  <c:v>89.768600000000006</c:v>
                </c:pt>
                <c:pt idx="19">
                  <c:v>146.50442285454599</c:v>
                </c:pt>
                <c:pt idx="20">
                  <c:v>94.722462596547757</c:v>
                </c:pt>
                <c:pt idx="21">
                  <c:v>144.1125554325499</c:v>
                </c:pt>
                <c:pt idx="22">
                  <c:v>152.59200000000001</c:v>
                </c:pt>
                <c:pt idx="23">
                  <c:v>90.535299999999992</c:v>
                </c:pt>
                <c:pt idx="24">
                  <c:v>151.35300000000001</c:v>
                </c:pt>
                <c:pt idx="25">
                  <c:v>152.518</c:v>
                </c:pt>
                <c:pt idx="26">
                  <c:v>147.506</c:v>
                </c:pt>
                <c:pt idx="27">
                  <c:v>147.77699999999999</c:v>
                </c:pt>
                <c:pt idx="28">
                  <c:v>150.202</c:v>
                </c:pt>
                <c:pt idx="29">
                  <c:v>156.70999999999998</c:v>
                </c:pt>
                <c:pt idx="30">
                  <c:v>153.95100000000008</c:v>
                </c:pt>
                <c:pt idx="31">
                  <c:v>159.24499999999998</c:v>
                </c:pt>
                <c:pt idx="32">
                  <c:v>160.42400000000001</c:v>
                </c:pt>
                <c:pt idx="33">
                  <c:v>166.17299999999997</c:v>
                </c:pt>
                <c:pt idx="34">
                  <c:v>163.941</c:v>
                </c:pt>
                <c:pt idx="35">
                  <c:v>162.09300000000002</c:v>
                </c:pt>
                <c:pt idx="36">
                  <c:v>124.02800000000001</c:v>
                </c:pt>
                <c:pt idx="37">
                  <c:v>145.00300000000001</c:v>
                </c:pt>
                <c:pt idx="38">
                  <c:v>146.524</c:v>
                </c:pt>
                <c:pt idx="39">
                  <c:v>145.44200000000001</c:v>
                </c:pt>
                <c:pt idx="40">
                  <c:v>115.801</c:v>
                </c:pt>
                <c:pt idx="41">
                  <c:v>119.422</c:v>
                </c:pt>
                <c:pt idx="42">
                  <c:v>129.09300000000002</c:v>
                </c:pt>
                <c:pt idx="43">
                  <c:v>137.37800000000001</c:v>
                </c:pt>
                <c:pt idx="44">
                  <c:v>141.63499999999999</c:v>
                </c:pt>
                <c:pt idx="45">
                  <c:v>143.61499999999998</c:v>
                </c:pt>
                <c:pt idx="46">
                  <c:v>144.67499999999998</c:v>
                </c:pt>
                <c:pt idx="47">
                  <c:v>138.40300000000002</c:v>
                </c:pt>
                <c:pt idx="48">
                  <c:v>147.04</c:v>
                </c:pt>
                <c:pt idx="49">
                  <c:v>148.69399999999999</c:v>
                </c:pt>
                <c:pt idx="50">
                  <c:v>141.23999999999998</c:v>
                </c:pt>
                <c:pt idx="51">
                  <c:v>148.53700000000001</c:v>
                </c:pt>
                <c:pt idx="52">
                  <c:v>145.84100000000001</c:v>
                </c:pt>
                <c:pt idx="53">
                  <c:v>141.39400000000001</c:v>
                </c:pt>
                <c:pt idx="54">
                  <c:v>143.708</c:v>
                </c:pt>
                <c:pt idx="55">
                  <c:v>144.94800000000001</c:v>
                </c:pt>
                <c:pt idx="56">
                  <c:v>149.69999999999999</c:v>
                </c:pt>
                <c:pt idx="57">
                  <c:v>150.50200000000001</c:v>
                </c:pt>
                <c:pt idx="58">
                  <c:v>136.60929306114178</c:v>
                </c:pt>
                <c:pt idx="59">
                  <c:v>156.6696492616889</c:v>
                </c:pt>
                <c:pt idx="60">
                  <c:v>190.9971438535641</c:v>
                </c:pt>
                <c:pt idx="61">
                  <c:v>181.47000335866801</c:v>
                </c:pt>
                <c:pt idx="62">
                  <c:v>171.84731983972009</c:v>
                </c:pt>
                <c:pt idx="63">
                  <c:v>177.54910815552299</c:v>
                </c:pt>
                <c:pt idx="64">
                  <c:v>170.50248474095901</c:v>
                </c:pt>
                <c:pt idx="65">
                  <c:v>172.78685392818591</c:v>
                </c:pt>
                <c:pt idx="66">
                  <c:v>163.90375271252191</c:v>
                </c:pt>
                <c:pt idx="67">
                  <c:v>169.50346193887893</c:v>
                </c:pt>
                <c:pt idx="68">
                  <c:v>175.099707435813</c:v>
                </c:pt>
                <c:pt idx="69">
                  <c:v>183.89426413371891</c:v>
                </c:pt>
                <c:pt idx="70">
                  <c:v>173.08566634039008</c:v>
                </c:pt>
                <c:pt idx="71">
                  <c:v>195.89788213294199</c:v>
                </c:pt>
                <c:pt idx="72">
                  <c:v>201.476866073445</c:v>
                </c:pt>
                <c:pt idx="73">
                  <c:v>205.44043485663016</c:v>
                </c:pt>
                <c:pt idx="74">
                  <c:v>191.36611397590104</c:v>
                </c:pt>
                <c:pt idx="75">
                  <c:v>196.55930675551008</c:v>
                </c:pt>
                <c:pt idx="76">
                  <c:v>212.50174212036998</c:v>
                </c:pt>
                <c:pt idx="77">
                  <c:v>143.77315912989383</c:v>
                </c:pt>
                <c:pt idx="78">
                  <c:v>139.32000000000008</c:v>
                </c:pt>
                <c:pt idx="79">
                  <c:v>131.554</c:v>
                </c:pt>
                <c:pt idx="80">
                  <c:v>162.22279043868608</c:v>
                </c:pt>
                <c:pt idx="81">
                  <c:v>165.38803156166009</c:v>
                </c:pt>
                <c:pt idx="82">
                  <c:v>168.29484594861901</c:v>
                </c:pt>
                <c:pt idx="83">
                  <c:v>169.66338303946691</c:v>
                </c:pt>
                <c:pt idx="84">
                  <c:v>155.19863184680798</c:v>
                </c:pt>
                <c:pt idx="85">
                  <c:v>155.92778560401399</c:v>
                </c:pt>
                <c:pt idx="86">
                  <c:v>175.49014982068809</c:v>
                </c:pt>
                <c:pt idx="87">
                  <c:v>173.754223881587</c:v>
                </c:pt>
                <c:pt idx="88">
                  <c:v>155.153621849883</c:v>
                </c:pt>
                <c:pt idx="89">
                  <c:v>131.65175122106882</c:v>
                </c:pt>
                <c:pt idx="90">
                  <c:v>150.70662111602599</c:v>
                </c:pt>
                <c:pt idx="91">
                  <c:v>192.65125918165401</c:v>
                </c:pt>
                <c:pt idx="92">
                  <c:v>144.27924956456189</c:v>
                </c:pt>
                <c:pt idx="93">
                  <c:v>116.07762843933504</c:v>
                </c:pt>
                <c:pt idx="94">
                  <c:v>132.07588182350591</c:v>
                </c:pt>
                <c:pt idx="95">
                  <c:v>146.34374169528198</c:v>
                </c:pt>
                <c:pt idx="96">
                  <c:v>143.45126686747017</c:v>
                </c:pt>
                <c:pt idx="97">
                  <c:v>139.14536063163598</c:v>
                </c:pt>
                <c:pt idx="98">
                  <c:v>122.19825490119804</c:v>
                </c:pt>
                <c:pt idx="99">
                  <c:v>156.70532721637198</c:v>
                </c:pt>
                <c:pt idx="100">
                  <c:v>163.982653560497</c:v>
                </c:pt>
                <c:pt idx="101">
                  <c:v>138.24335667311783</c:v>
                </c:pt>
                <c:pt idx="102">
                  <c:v>150.72800537113699</c:v>
                </c:pt>
                <c:pt idx="103">
                  <c:v>143.3229496076502</c:v>
                </c:pt>
                <c:pt idx="104">
                  <c:v>138.24335667311783</c:v>
                </c:pt>
                <c:pt idx="105">
                  <c:v>146.34374169528198</c:v>
                </c:pt>
                <c:pt idx="106">
                  <c:v>131.65175122106882</c:v>
                </c:pt>
                <c:pt idx="107">
                  <c:v>168.29484594861901</c:v>
                </c:pt>
                <c:pt idx="108">
                  <c:v>155.153621849883</c:v>
                </c:pt>
                <c:pt idx="109">
                  <c:v>116.07762843933504</c:v>
                </c:pt>
                <c:pt idx="110">
                  <c:v>143.45126686747017</c:v>
                </c:pt>
                <c:pt idx="111">
                  <c:v>155.19863184680798</c:v>
                </c:pt>
                <c:pt idx="112">
                  <c:v>173.754223881587</c:v>
                </c:pt>
                <c:pt idx="113">
                  <c:v>162.22279043868608</c:v>
                </c:pt>
                <c:pt idx="114">
                  <c:v>155.92778560401399</c:v>
                </c:pt>
                <c:pt idx="115">
                  <c:v>141.13981518320691</c:v>
                </c:pt>
                <c:pt idx="116">
                  <c:v>192.65125918165401</c:v>
                </c:pt>
                <c:pt idx="117">
                  <c:v>144.27924956456189</c:v>
                </c:pt>
                <c:pt idx="118">
                  <c:v>143.3229496076502</c:v>
                </c:pt>
                <c:pt idx="119">
                  <c:v>150.70662111602599</c:v>
                </c:pt>
                <c:pt idx="120">
                  <c:v>163.982653560497</c:v>
                </c:pt>
                <c:pt idx="121">
                  <c:v>165.38803156166009</c:v>
                </c:pt>
                <c:pt idx="122">
                  <c:v>169.66338303946691</c:v>
                </c:pt>
                <c:pt idx="123">
                  <c:v>156.70532721637198</c:v>
                </c:pt>
                <c:pt idx="124">
                  <c:v>132.07588182350591</c:v>
                </c:pt>
                <c:pt idx="125">
                  <c:v>175.49014982068809</c:v>
                </c:pt>
                <c:pt idx="126">
                  <c:v>139.14536063163598</c:v>
                </c:pt>
                <c:pt idx="127">
                  <c:v>150.72800537113699</c:v>
                </c:pt>
                <c:pt idx="128">
                  <c:v>122.19825490119804</c:v>
                </c:pt>
              </c:numCache>
            </c:numRef>
          </c:xVal>
          <c:yVal>
            <c:numRef>
              <c:f>Sheet2!$D$3:$D$131</c:f>
              <c:numCache>
                <c:formatCode>General</c:formatCode>
                <c:ptCount val="129"/>
                <c:pt idx="0">
                  <c:v>168.41474275372818</c:v>
                </c:pt>
                <c:pt idx="1">
                  <c:v>158.10523850895785</c:v>
                </c:pt>
                <c:pt idx="2">
                  <c:v>127.38705562309683</c:v>
                </c:pt>
                <c:pt idx="3">
                  <c:v>107.70498153915813</c:v>
                </c:pt>
                <c:pt idx="4">
                  <c:v>139.05874876808647</c:v>
                </c:pt>
                <c:pt idx="5">
                  <c:v>115.92444936679618</c:v>
                </c:pt>
                <c:pt idx="6">
                  <c:v>113.74479538341187</c:v>
                </c:pt>
                <c:pt idx="7">
                  <c:v>117.17449116345992</c:v>
                </c:pt>
                <c:pt idx="8">
                  <c:v>153.76116704919278</c:v>
                </c:pt>
                <c:pt idx="9">
                  <c:v>125.5832180125668</c:v>
                </c:pt>
                <c:pt idx="10">
                  <c:v>133.16168692185488</c:v>
                </c:pt>
                <c:pt idx="11">
                  <c:v>116.14766619194015</c:v>
                </c:pt>
                <c:pt idx="12">
                  <c:v>135.33244168032977</c:v>
                </c:pt>
                <c:pt idx="13">
                  <c:v>91.669874517217863</c:v>
                </c:pt>
                <c:pt idx="14">
                  <c:v>114.18280716800864</c:v>
                </c:pt>
                <c:pt idx="15">
                  <c:v>95.912324377155002</c:v>
                </c:pt>
                <c:pt idx="16">
                  <c:v>141.92513305618581</c:v>
                </c:pt>
                <c:pt idx="17">
                  <c:v>108.15280561590225</c:v>
                </c:pt>
                <c:pt idx="18">
                  <c:v>86.778851817084572</c:v>
                </c:pt>
                <c:pt idx="19">
                  <c:v>108.49390456892294</c:v>
                </c:pt>
                <c:pt idx="20">
                  <c:v>64.324654002104708</c:v>
                </c:pt>
                <c:pt idx="21">
                  <c:v>101.29196192674782</c:v>
                </c:pt>
                <c:pt idx="22">
                  <c:v>149.00013242463561</c:v>
                </c:pt>
                <c:pt idx="23">
                  <c:v>91.750825781592837</c:v>
                </c:pt>
                <c:pt idx="24">
                  <c:v>139.4437821467526</c:v>
                </c:pt>
                <c:pt idx="25">
                  <c:v>142.41259005712121</c:v>
                </c:pt>
                <c:pt idx="26">
                  <c:v>138.3511419542707</c:v>
                </c:pt>
                <c:pt idx="27">
                  <c:v>139.04894093396103</c:v>
                </c:pt>
                <c:pt idx="28">
                  <c:v>141.82467647753606</c:v>
                </c:pt>
                <c:pt idx="29">
                  <c:v>143.92028019396525</c:v>
                </c:pt>
                <c:pt idx="30">
                  <c:v>155.13677878085849</c:v>
                </c:pt>
                <c:pt idx="31">
                  <c:v>155.10522396244218</c:v>
                </c:pt>
                <c:pt idx="32">
                  <c:v>124.07073126738281</c:v>
                </c:pt>
                <c:pt idx="33">
                  <c:v>141.86208036999403</c:v>
                </c:pt>
                <c:pt idx="34">
                  <c:v>114.60182745245403</c:v>
                </c:pt>
                <c:pt idx="35">
                  <c:v>127.37265301020736</c:v>
                </c:pt>
                <c:pt idx="36">
                  <c:v>77.497695541340889</c:v>
                </c:pt>
                <c:pt idx="37">
                  <c:v>133.63010589188099</c:v>
                </c:pt>
                <c:pt idx="38">
                  <c:v>134.02408983129143</c:v>
                </c:pt>
                <c:pt idx="39">
                  <c:v>134.56872817887768</c:v>
                </c:pt>
                <c:pt idx="40">
                  <c:v>82.737960970395747</c:v>
                </c:pt>
                <c:pt idx="41">
                  <c:v>93.023648265203434</c:v>
                </c:pt>
                <c:pt idx="42">
                  <c:v>115.2861066371035</c:v>
                </c:pt>
                <c:pt idx="43">
                  <c:v>127.15834979429268</c:v>
                </c:pt>
                <c:pt idx="44">
                  <c:v>135.74942055212506</c:v>
                </c:pt>
                <c:pt idx="45">
                  <c:v>130.019464345632</c:v>
                </c:pt>
                <c:pt idx="46">
                  <c:v>134.59437225687498</c:v>
                </c:pt>
                <c:pt idx="47">
                  <c:v>155.82283874003431</c:v>
                </c:pt>
                <c:pt idx="48">
                  <c:v>148.03480437977842</c:v>
                </c:pt>
                <c:pt idx="49">
                  <c:v>142.68020559943966</c:v>
                </c:pt>
                <c:pt idx="50">
                  <c:v>130.42684993706649</c:v>
                </c:pt>
                <c:pt idx="51">
                  <c:v>153.85289863028427</c:v>
                </c:pt>
                <c:pt idx="52">
                  <c:v>126.28454693010474</c:v>
                </c:pt>
                <c:pt idx="53">
                  <c:v>140.78960096220175</c:v>
                </c:pt>
                <c:pt idx="54">
                  <c:v>139.55508379516613</c:v>
                </c:pt>
                <c:pt idx="55">
                  <c:v>141.27975675868228</c:v>
                </c:pt>
                <c:pt idx="56">
                  <c:v>137.19080333694802</c:v>
                </c:pt>
                <c:pt idx="57">
                  <c:v>140.44046283473054</c:v>
                </c:pt>
                <c:pt idx="58">
                  <c:v>117.49919484963043</c:v>
                </c:pt>
                <c:pt idx="59">
                  <c:v>106.20663534624711</c:v>
                </c:pt>
                <c:pt idx="60">
                  <c:v>180.8767502967674</c:v>
                </c:pt>
                <c:pt idx="61">
                  <c:v>134.46317250060298</c:v>
                </c:pt>
                <c:pt idx="62">
                  <c:v>100.56392180375515</c:v>
                </c:pt>
                <c:pt idx="63">
                  <c:v>107.2243706879928</c:v>
                </c:pt>
                <c:pt idx="64">
                  <c:v>110.26658119808279</c:v>
                </c:pt>
                <c:pt idx="65">
                  <c:v>114.16794522043476</c:v>
                </c:pt>
                <c:pt idx="66">
                  <c:v>101.17546578501069</c:v>
                </c:pt>
                <c:pt idx="67">
                  <c:v>103.34702690296552</c:v>
                </c:pt>
                <c:pt idx="68">
                  <c:v>111.70908485520484</c:v>
                </c:pt>
                <c:pt idx="69">
                  <c:v>130.92038167908728</c:v>
                </c:pt>
                <c:pt idx="70">
                  <c:v>103.81535079695065</c:v>
                </c:pt>
                <c:pt idx="71">
                  <c:v>121.73971183156549</c:v>
                </c:pt>
                <c:pt idx="72">
                  <c:v>154.52890699176677</c:v>
                </c:pt>
                <c:pt idx="73">
                  <c:v>174.74424089316577</c:v>
                </c:pt>
                <c:pt idx="74">
                  <c:v>191.73693053282796</c:v>
                </c:pt>
                <c:pt idx="75">
                  <c:v>196.39610005546669</c:v>
                </c:pt>
                <c:pt idx="76">
                  <c:v>221.84336852735757</c:v>
                </c:pt>
                <c:pt idx="77">
                  <c:v>131.95767724542591</c:v>
                </c:pt>
                <c:pt idx="78">
                  <c:v>158.04850629657236</c:v>
                </c:pt>
                <c:pt idx="79">
                  <c:v>141.86920843268612</c:v>
                </c:pt>
                <c:pt idx="80">
                  <c:v>130.842750291415</c:v>
                </c:pt>
                <c:pt idx="81">
                  <c:v>128.53710366883718</c:v>
                </c:pt>
                <c:pt idx="82">
                  <c:v>143.78605869008243</c:v>
                </c:pt>
                <c:pt idx="83">
                  <c:v>131.11020946471132</c:v>
                </c:pt>
                <c:pt idx="84">
                  <c:v>136.27998414183156</c:v>
                </c:pt>
                <c:pt idx="85">
                  <c:v>136.29114956166003</c:v>
                </c:pt>
                <c:pt idx="86">
                  <c:v>200.02128829290425</c:v>
                </c:pt>
                <c:pt idx="87">
                  <c:v>156.52943657313645</c:v>
                </c:pt>
                <c:pt idx="88">
                  <c:v>144.56690204183298</c:v>
                </c:pt>
                <c:pt idx="89">
                  <c:v>117.70515977025198</c:v>
                </c:pt>
                <c:pt idx="90">
                  <c:v>121.51941978594729</c:v>
                </c:pt>
                <c:pt idx="91">
                  <c:v>165.30618083999624</c:v>
                </c:pt>
                <c:pt idx="92">
                  <c:v>139.44489440262527</c:v>
                </c:pt>
                <c:pt idx="93">
                  <c:v>104.16861940655484</c:v>
                </c:pt>
                <c:pt idx="94">
                  <c:v>112.87597752266328</c:v>
                </c:pt>
                <c:pt idx="95">
                  <c:v>135.82371259850655</c:v>
                </c:pt>
                <c:pt idx="96">
                  <c:v>132.01385270057031</c:v>
                </c:pt>
                <c:pt idx="97">
                  <c:v>154.01008692889113</c:v>
                </c:pt>
                <c:pt idx="98">
                  <c:v>138.38205061328179</c:v>
                </c:pt>
                <c:pt idx="99">
                  <c:v>132.37764459742644</c:v>
                </c:pt>
                <c:pt idx="100">
                  <c:v>175.86836338585277</c:v>
                </c:pt>
                <c:pt idx="101">
                  <c:v>131.50358886260003</c:v>
                </c:pt>
                <c:pt idx="102">
                  <c:v>109.32124444656411</c:v>
                </c:pt>
                <c:pt idx="103">
                  <c:v>128.28877071113033</c:v>
                </c:pt>
                <c:pt idx="104">
                  <c:v>138.45757429455705</c:v>
                </c:pt>
                <c:pt idx="105">
                  <c:v>142.80901043897822</c:v>
                </c:pt>
                <c:pt idx="106">
                  <c:v>127.97356809237158</c:v>
                </c:pt>
                <c:pt idx="107">
                  <c:v>163.47735993807041</c:v>
                </c:pt>
                <c:pt idx="108">
                  <c:v>150.41919342315043</c:v>
                </c:pt>
                <c:pt idx="109">
                  <c:v>111.36378853887099</c:v>
                </c:pt>
                <c:pt idx="110">
                  <c:v>137.01366586994831</c:v>
                </c:pt>
                <c:pt idx="111">
                  <c:v>145.71956952488264</c:v>
                </c:pt>
                <c:pt idx="112">
                  <c:v>162.75449132037878</c:v>
                </c:pt>
                <c:pt idx="113">
                  <c:v>151.68850472584668</c:v>
                </c:pt>
                <c:pt idx="114">
                  <c:v>145.73189472076319</c:v>
                </c:pt>
                <c:pt idx="115">
                  <c:v>150.48420024873121</c:v>
                </c:pt>
                <c:pt idx="116">
                  <c:v>179.76120089160219</c:v>
                </c:pt>
                <c:pt idx="117">
                  <c:v>156.36255643677924</c:v>
                </c:pt>
                <c:pt idx="118">
                  <c:v>131.22324308738521</c:v>
                </c:pt>
                <c:pt idx="119">
                  <c:v>132.91876819310161</c:v>
                </c:pt>
                <c:pt idx="120">
                  <c:v>183.97772457128625</c:v>
                </c:pt>
                <c:pt idx="121">
                  <c:v>145.10061147696234</c:v>
                </c:pt>
                <c:pt idx="122">
                  <c:v>148.35434575487321</c:v>
                </c:pt>
                <c:pt idx="123">
                  <c:v>135.25916899693158</c:v>
                </c:pt>
                <c:pt idx="124">
                  <c:v>154.67442431303064</c:v>
                </c:pt>
                <c:pt idx="125">
                  <c:v>206.47068163327305</c:v>
                </c:pt>
                <c:pt idx="126">
                  <c:v>167.24385438315048</c:v>
                </c:pt>
                <c:pt idx="127">
                  <c:v>119.60905861794764</c:v>
                </c:pt>
                <c:pt idx="128">
                  <c:v>152.74155091424836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prstDash val="dash"/>
              </a:ln>
            </c:spPr>
            <c:trendlineType val="linear"/>
            <c:dispRSqr val="0"/>
            <c:dispEq val="0"/>
          </c:trendline>
          <c:xVal>
            <c:numRef>
              <c:f>Sheet2!$F$3:$F$253</c:f>
              <c:numCache>
                <c:formatCode>General</c:formatCod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numCache>
            </c:numRef>
          </c:xVal>
          <c:yVal>
            <c:numRef>
              <c:f>Sheet2!$G$3:$G$253</c:f>
              <c:numCache>
                <c:formatCode>General</c:formatCode>
                <c:ptCount val="2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496896"/>
        <c:axId val="81497472"/>
      </c:scatterChart>
      <c:valAx>
        <c:axId val="81496896"/>
        <c:scaling>
          <c:orientation val="minMax"/>
          <c:max val="250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Measured 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1497472"/>
        <c:crosses val="autoZero"/>
        <c:crossBetween val="midCat"/>
      </c:valAx>
      <c:valAx>
        <c:axId val="81497472"/>
        <c:scaling>
          <c:orientation val="minMax"/>
          <c:max val="2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Estimated Power </a:t>
                </a:r>
                <a:r>
                  <a:rPr lang="en-US" sz="1800" b="1" i="0" u="none" strike="noStrike" baseline="0" dirty="0">
                    <a:effectLst/>
                  </a:rPr>
                  <a:t>(W)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814968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0.15771</cdr:x>
      <cdr:y>0.27522</cdr:y>
    </cdr:from>
    <cdr:to>
      <cdr:x>0.43245</cdr:x>
      <cdr:y>0.37317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24136" y="1368152"/>
          <a:ext cx="2132547" cy="4869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CA" sz="1800" dirty="0" smtClean="0"/>
            <a:t>Average Absolute </a:t>
          </a:r>
          <a:r>
            <a:rPr lang="en-CA" sz="1800" dirty="0"/>
            <a:t>Error ≈ </a:t>
          </a:r>
          <a:r>
            <a:rPr lang="en-CA" sz="1800" dirty="0" smtClean="0"/>
            <a:t>12% </a:t>
          </a:r>
          <a:endParaRPr lang="en-CA" sz="18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2BACD-7056-4959-B9F9-7ADD7C92F293}" type="datetimeFigureOut">
              <a:rPr lang="en-CA" smtClean="0"/>
              <a:pPr/>
              <a:t>08/12/2012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AB97-1143-4F50-A6F6-98556EBA55B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530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B2DD43E-DB87-4654-8BF5-31CE5D20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DD43E-DB87-4654-8BF5-31CE5D204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DD43E-DB87-4654-8BF5-31CE5D2042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DD43E-DB87-4654-8BF5-31CE5D2042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Next few slides: </a:t>
            </a:r>
          </a:p>
          <a:p>
            <a:r>
              <a:rPr lang="en-CA" dirty="0" smtClean="0"/>
              <a:t>Brief</a:t>
            </a:r>
            <a:r>
              <a:rPr lang="en-CA" baseline="0" dirty="0" smtClean="0"/>
              <a:t> introduction to CUDA programming model</a:t>
            </a:r>
          </a:p>
          <a:p>
            <a:r>
              <a:rPr lang="en-CA" baseline="0" dirty="0" smtClean="0"/>
              <a:t>Why? GPU </a:t>
            </a:r>
            <a:r>
              <a:rPr lang="en-CA" baseline="0" dirty="0" err="1" smtClean="0"/>
              <a:t>microarchitecture</a:t>
            </a:r>
            <a:r>
              <a:rPr lang="en-CA" baseline="0" dirty="0" smtClean="0"/>
              <a:t> is designed for CUDA programs. </a:t>
            </a:r>
          </a:p>
          <a:p>
            <a:r>
              <a:rPr lang="en-CA" baseline="0" dirty="0" smtClean="0"/>
              <a:t>The programming model has driven design decisions in GPGPU-</a:t>
            </a:r>
            <a:r>
              <a:rPr lang="en-CA" baseline="0" dirty="0" err="1" smtClean="0"/>
              <a:t>Sim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DD43E-DB87-4654-8BF5-31CE5D2042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MIMD = multiple-instruction,</a:t>
            </a:r>
            <a:r>
              <a:rPr lang="en-CA" baseline="0" dirty="0" smtClean="0"/>
              <a:t> multiple-data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DD43E-DB87-4654-8BF5-31CE5D2042F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saxpy</a:t>
            </a:r>
            <a:r>
              <a:rPr lang="en-CA" dirty="0" smtClean="0"/>
              <a:t> = single precision</a:t>
            </a:r>
            <a:r>
              <a:rPr lang="en-CA" baseline="0" dirty="0" smtClean="0"/>
              <a:t> </a:t>
            </a:r>
            <a:r>
              <a:rPr lang="en-CA" dirty="0" smtClean="0"/>
              <a:t>ax</a:t>
            </a:r>
            <a:r>
              <a:rPr lang="en-CA" baseline="0" dirty="0" smtClean="0"/>
              <a:t> + 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DD43E-DB87-4654-8BF5-31CE5D2042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DD43E-DB87-4654-8BF5-31CE5D2042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Outliers:</a:t>
            </a:r>
          </a:p>
          <a:p>
            <a:r>
              <a:rPr lang="en-CA" dirty="0" err="1" smtClean="0"/>
              <a:t>BackPropagation</a:t>
            </a:r>
            <a:r>
              <a:rPr lang="en-CA" baseline="0" dirty="0" smtClean="0"/>
              <a:t> </a:t>
            </a:r>
            <a:r>
              <a:rPr lang="en-CA" dirty="0" smtClean="0"/>
              <a:t>– </a:t>
            </a:r>
            <a:r>
              <a:rPr lang="en-CA" dirty="0" err="1" smtClean="0"/>
              <a:t>bpnn_layerforward_CUDA</a:t>
            </a:r>
            <a:r>
              <a:rPr lang="en-CA" dirty="0" smtClean="0"/>
              <a:t> (Too Slow)</a:t>
            </a:r>
          </a:p>
          <a:p>
            <a:r>
              <a:rPr lang="en-CA" dirty="0" err="1" smtClean="0"/>
              <a:t>BackPropagation</a:t>
            </a:r>
            <a:r>
              <a:rPr lang="en-CA" baseline="0" dirty="0" smtClean="0"/>
              <a:t> – </a:t>
            </a:r>
            <a:r>
              <a:rPr lang="en-CA" baseline="0" dirty="0" err="1" smtClean="0"/>
              <a:t>bpnn_adjust_weights_cuda</a:t>
            </a:r>
            <a:r>
              <a:rPr lang="en-CA" baseline="0" dirty="0" smtClean="0"/>
              <a:t> (Too Slow)</a:t>
            </a:r>
          </a:p>
          <a:p>
            <a:r>
              <a:rPr lang="en-CA" baseline="0" dirty="0" err="1" smtClean="0"/>
              <a:t>HotSpot</a:t>
            </a:r>
            <a:r>
              <a:rPr lang="en-CA" baseline="0" dirty="0" smtClean="0"/>
              <a:t>– last </a:t>
            </a:r>
            <a:r>
              <a:rPr lang="en-CA" baseline="0" dirty="0" err="1" smtClean="0"/>
              <a:t>calculate_temp</a:t>
            </a:r>
            <a:r>
              <a:rPr lang="en-CA" baseline="0" dirty="0" smtClean="0"/>
              <a:t> (Too Fast)</a:t>
            </a:r>
          </a:p>
          <a:p>
            <a:r>
              <a:rPr lang="en-CA" baseline="0" dirty="0" err="1" smtClean="0"/>
              <a:t>HeartWall</a:t>
            </a:r>
            <a:r>
              <a:rPr lang="en-CA" baseline="0" dirty="0" smtClean="0"/>
              <a:t> – kernel (Too Slow)</a:t>
            </a:r>
            <a:endParaRPr lang="en-CA" dirty="0" smtClean="0"/>
          </a:p>
          <a:p>
            <a:r>
              <a:rPr lang="en-CA" dirty="0" err="1" smtClean="0"/>
              <a:t>SingularSimilarity</a:t>
            </a:r>
            <a:r>
              <a:rPr lang="en-CA" dirty="0" smtClean="0"/>
              <a:t> – </a:t>
            </a:r>
            <a:r>
              <a:rPr lang="en-CA" dirty="0" err="1" smtClean="0"/>
              <a:t>copyChunks_kernel</a:t>
            </a:r>
            <a:r>
              <a:rPr lang="en-CA" dirty="0" smtClean="0"/>
              <a:t> (Too</a:t>
            </a:r>
            <a:r>
              <a:rPr lang="en-CA" baseline="0" dirty="0" smtClean="0"/>
              <a:t> Fast)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DD43E-DB87-4654-8BF5-31CE5D2042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Optional: For </a:t>
            </a:r>
            <a:r>
              <a:rPr lang="en-US" dirty="0" err="1" smtClean="0"/>
              <a:t>OpenCL</a:t>
            </a:r>
            <a:r>
              <a:rPr lang="en-US" dirty="0" smtClean="0"/>
              <a:t> only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CUDA capable GPU Hardware (Local/Remote)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DD43E-DB87-4654-8BF5-31CE5D2042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Tutorial (MICRO 2012) 1: </a:t>
            </a:r>
            <a:r>
              <a:rPr lang="en-US" dirty="0" err="1" smtClean="0"/>
              <a:t>Backgnd</a:t>
            </a:r>
            <a:r>
              <a:rPr lang="en-US" dirty="0" smtClean="0"/>
              <a:t> on GPU Computing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5F1475A8-4775-4F78-90CC-B58DA263FE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Tutorial (MICRO 2012) 1: </a:t>
            </a:r>
            <a:r>
              <a:rPr lang="en-US" dirty="0" err="1" smtClean="0"/>
              <a:t>Backgnd</a:t>
            </a:r>
            <a:r>
              <a:rPr lang="en-US" dirty="0" smtClean="0"/>
              <a:t> on GPU Computing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Tutorial (MICRO 2012) 1: </a:t>
            </a:r>
            <a:r>
              <a:rPr lang="en-US" dirty="0" err="1" smtClean="0"/>
              <a:t>Backgnd</a:t>
            </a:r>
            <a:r>
              <a:rPr lang="en-US" dirty="0" smtClean="0"/>
              <a:t> on GPU Computing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27846C2C-8C06-4692-A9F0-79D48F4A9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Tutorial (MICRO 2012) 1: </a:t>
            </a:r>
            <a:r>
              <a:rPr lang="en-US" dirty="0" err="1" smtClean="0"/>
              <a:t>Backgnd</a:t>
            </a:r>
            <a:r>
              <a:rPr lang="en-US" dirty="0" smtClean="0"/>
              <a:t> on GPU Computing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04A30472-1F13-421E-840D-2D47BAB9B5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81750"/>
            <a:ext cx="30480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Tutorial (MICRO 2012) 1: </a:t>
            </a:r>
            <a:r>
              <a:rPr lang="en-US" dirty="0" err="1" smtClean="0"/>
              <a:t>Backgnd</a:t>
            </a:r>
            <a:r>
              <a:rPr lang="en-US" dirty="0" smtClean="0"/>
              <a:t> on GPU Computing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9AB6EAB0-FA09-4C0F-AC8F-BB820C157C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December 2012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304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Tutorial (MICRO 2012) 1: </a:t>
            </a:r>
            <a:r>
              <a:rPr lang="en-US" dirty="0" err="1" smtClean="0"/>
              <a:t>Backgnd</a:t>
            </a:r>
            <a:r>
              <a:rPr lang="en-US" dirty="0" smtClean="0"/>
              <a:t> on GPU Computing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2B2B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1.</a:t>
            </a:r>
            <a:fld id="{975EDBC7-51B5-4100-A9D3-1C5B5862BC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CA" sz="4000" dirty="0" smtClean="0"/>
              <a:t>GPGPU-</a:t>
            </a:r>
            <a:r>
              <a:rPr lang="en-CA" sz="4000" dirty="0" err="1" smtClean="0"/>
              <a:t>Sim</a:t>
            </a:r>
            <a:r>
              <a:rPr lang="en-CA" sz="4000" dirty="0" smtClean="0"/>
              <a:t> 3.x</a:t>
            </a:r>
            <a:r>
              <a:rPr lang="en-CA" sz="4000" b="0" dirty="0" smtClean="0"/>
              <a:t> </a:t>
            </a:r>
            <a:br>
              <a:rPr lang="en-CA" sz="4000" b="0" dirty="0" smtClean="0"/>
            </a:br>
            <a:r>
              <a:rPr lang="en-CA" sz="3000" b="0" dirty="0" smtClean="0"/>
              <a:t>A Performance Simulator for </a:t>
            </a:r>
            <a:br>
              <a:rPr lang="en-CA" sz="3000" b="0" dirty="0" smtClean="0"/>
            </a:br>
            <a:r>
              <a:rPr lang="en-CA" sz="3000" b="0" dirty="0" smtClean="0"/>
              <a:t>Many-Core Accelerator Research</a:t>
            </a:r>
            <a:r>
              <a:rPr lang="en-CA" sz="4000" b="0" dirty="0" smtClean="0"/>
              <a:t/>
            </a:r>
            <a:br>
              <a:rPr lang="en-CA" sz="4000" b="0" dirty="0" smtClean="0"/>
            </a:br>
            <a:endParaRPr lang="en-US" sz="4000" b="0" dirty="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934200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Tor M. </a:t>
            </a:r>
            <a:r>
              <a:rPr lang="en-US" sz="2400" dirty="0" err="1" smtClean="0">
                <a:solidFill>
                  <a:schemeClr val="bg2">
                    <a:lumMod val="40000"/>
                    <a:lumOff val="60000"/>
                  </a:schemeClr>
                </a:solidFill>
                <a:ea typeface="ＭＳ Ｐゴシック" pitchFamily="34" charset="-128"/>
              </a:rPr>
              <a:t>Aamodt</a:t>
            </a:r>
            <a:endParaRPr lang="en-US" sz="2400" dirty="0" smtClean="0">
              <a:solidFill>
                <a:schemeClr val="bg2">
                  <a:lumMod val="40000"/>
                  <a:lumOff val="60000"/>
                </a:schemeClr>
              </a:solidFill>
              <a:ea typeface="ＭＳ Ｐゴシック" pitchFamily="34" charset="-128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Wilson W. L. Fung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2400" dirty="0" err="1" smtClean="0">
                <a:ea typeface="ＭＳ Ｐゴシック" pitchFamily="34" charset="-128"/>
              </a:rPr>
              <a:t>Tayler</a:t>
            </a:r>
            <a:r>
              <a:rPr lang="en-US" sz="2400" dirty="0" smtClean="0">
                <a:ea typeface="ＭＳ Ｐゴシック" pitchFamily="34" charset="-128"/>
              </a:rPr>
              <a:t> Hetherington</a:t>
            </a:r>
          </a:p>
          <a:p>
            <a:pPr algn="l" eaLnBrk="1" hangingPunct="1">
              <a:lnSpc>
                <a:spcPct val="8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400" dirty="0" smtClean="0">
                <a:ea typeface="SimSun" pitchFamily="2" charset="-122"/>
              </a:rPr>
              <a:t>University of British Columbia</a:t>
            </a:r>
            <a:endParaRPr lang="en-US" sz="2400" dirty="0" smtClean="0">
              <a:ea typeface="SimSun" pitchFamily="2" charset="-122"/>
            </a:endParaRPr>
          </a:p>
        </p:txBody>
      </p:sp>
      <p:sp>
        <p:nvSpPr>
          <p:cNvPr id="2055" name="TextBox 7"/>
          <p:cNvSpPr txBox="1">
            <a:spLocks noChangeArrowheads="1"/>
          </p:cNvSpPr>
          <p:nvPr/>
        </p:nvSpPr>
        <p:spPr bwMode="auto">
          <a:xfrm>
            <a:off x="1447800" y="5638800"/>
            <a:ext cx="5907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BFBFBF"/>
                </a:solidFill>
              </a:rPr>
              <a:t>Version of simulator corresponding to these slides = GPGPU-</a:t>
            </a:r>
            <a:r>
              <a:rPr lang="en-US" sz="1400" dirty="0" err="1">
                <a:solidFill>
                  <a:srgbClr val="BFBFBF"/>
                </a:solidFill>
              </a:rPr>
              <a:t>Sim</a:t>
            </a:r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3.1.2</a:t>
            </a:r>
            <a:endParaRPr lang="en-US" sz="1400" dirty="0">
              <a:solidFill>
                <a:srgbClr val="BFBFBF"/>
              </a:solidFill>
            </a:endParaRPr>
          </a:p>
        </p:txBody>
      </p:sp>
      <p:pic>
        <p:nvPicPr>
          <p:cNvPr id="10" name="Picture 9" descr="ECE_closed_full_colou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3400" y="6084888"/>
            <a:ext cx="187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UBC_full_sig_blk for EC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6096000"/>
            <a:ext cx="3810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wlfung\Documents\My Dropbox\ISCA2012-Tutorial-Private\figures\qrcode_to_gpgpusi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609600"/>
            <a:ext cx="1524000" cy="1524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239000" y="228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rgbClr val="0070C0"/>
                </a:solidFill>
              </a:rPr>
              <a:t>Website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1571" y="21336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gpgpu-sim.org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Why GPU?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CA" dirty="0" err="1" smtClean="0"/>
              <a:t>OpenCL</a:t>
            </a:r>
            <a:r>
              <a:rPr lang="en-CA" dirty="0" smtClean="0"/>
              <a:t> supported GPUs </a:t>
            </a:r>
            <a:br>
              <a:rPr lang="en-CA" dirty="0" smtClean="0"/>
            </a:br>
            <a:r>
              <a:rPr lang="en-CA" dirty="0" smtClean="0"/>
              <a:t>(besides AMD and NVIDIA)</a:t>
            </a:r>
          </a:p>
          <a:p>
            <a:pPr lvl="1"/>
            <a:r>
              <a:rPr lang="en-CA" dirty="0" err="1" smtClean="0"/>
              <a:t>Adreno</a:t>
            </a:r>
            <a:r>
              <a:rPr lang="en-CA" baseline="30000" dirty="0" err="1" smtClean="0"/>
              <a:t>TM</a:t>
            </a:r>
            <a:r>
              <a:rPr lang="en-CA" baseline="30000" dirty="0" smtClean="0"/>
              <a:t> </a:t>
            </a:r>
            <a:r>
              <a:rPr lang="en-CA" dirty="0" smtClean="0"/>
              <a:t>3xx GPU from Qualcomm</a:t>
            </a:r>
          </a:p>
          <a:p>
            <a:pPr lvl="1"/>
            <a:r>
              <a:rPr lang="en-CA" dirty="0" smtClean="0"/>
              <a:t>Mali</a:t>
            </a:r>
            <a:r>
              <a:rPr lang="en-CA" baseline="30000" dirty="0" smtClean="0"/>
              <a:t>TM</a:t>
            </a:r>
            <a:r>
              <a:rPr lang="en-CA" dirty="0" smtClean="0"/>
              <a:t>-T600 Series GPUs from ARM</a:t>
            </a:r>
          </a:p>
          <a:p>
            <a:pPr lvl="1"/>
            <a:r>
              <a:rPr lang="en-CA" dirty="0" smtClean="0"/>
              <a:t>HD 4000 on Intel’s Ivy Bridge</a:t>
            </a:r>
          </a:p>
          <a:p>
            <a:pPr lvl="1"/>
            <a:r>
              <a:rPr lang="en-CA" dirty="0" smtClean="0"/>
              <a:t>Intel Xeon Phi (Knights Corner)</a:t>
            </a:r>
          </a:p>
          <a:p>
            <a:pPr>
              <a:spcBef>
                <a:spcPts val="3000"/>
              </a:spcBef>
            </a:pPr>
            <a:r>
              <a:rPr lang="en-CA" b="1" u="sng" dirty="0" smtClean="0">
                <a:solidFill>
                  <a:srgbClr val="0070C0"/>
                </a:solidFill>
              </a:rPr>
              <a:t>GPU Computing is gaining </a:t>
            </a:r>
            <a:br>
              <a:rPr lang="en-CA" b="1" u="sng" dirty="0" smtClean="0">
                <a:solidFill>
                  <a:srgbClr val="0070C0"/>
                </a:solidFill>
              </a:rPr>
            </a:br>
            <a:r>
              <a:rPr lang="en-CA" b="1" u="sng" dirty="0" smtClean="0">
                <a:solidFill>
                  <a:srgbClr val="0070C0"/>
                </a:solidFill>
              </a:rPr>
              <a:t>broad industry support.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9AB6EAB0-FA09-4C0F-AC8F-BB820C157C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Model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Traditional viewpoint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CPU offload data parallel code sections onto the GPU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Correct viewpoint? </a:t>
            </a:r>
            <a:br>
              <a:rPr lang="en-US" dirty="0" smtClean="0"/>
            </a:br>
            <a:r>
              <a:rPr lang="en-US" dirty="0" smtClean="0"/>
              <a:t>(if you want 100x speedup)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GPU = computation workhorse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CPU = sequential code “accelerator” and I/O offload engine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GPU </a:t>
            </a:r>
            <a:r>
              <a:rPr lang="en-US" sz="4000" dirty="0" err="1" smtClean="0"/>
              <a:t>Microarchitecture</a:t>
            </a:r>
            <a:r>
              <a:rPr lang="en-US" sz="4000" dirty="0" smtClean="0"/>
              <a:t> Overview</a:t>
            </a:r>
            <a:br>
              <a:rPr lang="en-US" sz="4000" dirty="0" smtClean="0"/>
            </a:br>
            <a:r>
              <a:rPr lang="en-US" sz="4000" dirty="0" smtClean="0"/>
              <a:t>(10,000 feet)</a:t>
            </a:r>
          </a:p>
        </p:txBody>
      </p:sp>
      <p:sp>
        <p:nvSpPr>
          <p:cNvPr id="8198" name="Rectangle 43"/>
          <p:cNvSpPr>
            <a:spLocks noChangeArrowheads="1"/>
          </p:cNvSpPr>
          <p:nvPr/>
        </p:nvSpPr>
        <p:spPr bwMode="auto">
          <a:xfrm>
            <a:off x="5105400" y="137160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u="sng" dirty="0"/>
              <a:t>S</a:t>
            </a:r>
            <a:r>
              <a:rPr lang="en-US" dirty="0"/>
              <a:t>ingle-</a:t>
            </a:r>
            <a:r>
              <a:rPr lang="en-US" b="1" u="sng" dirty="0"/>
              <a:t>I</a:t>
            </a:r>
            <a:r>
              <a:rPr lang="en-US" dirty="0"/>
              <a:t>nstruction, </a:t>
            </a:r>
            <a:r>
              <a:rPr lang="en-US" b="1" u="sng" dirty="0"/>
              <a:t>M</a:t>
            </a:r>
            <a:r>
              <a:rPr lang="en-US" dirty="0"/>
              <a:t>ultiple-</a:t>
            </a:r>
            <a:r>
              <a:rPr lang="en-US" b="1" u="sng" dirty="0"/>
              <a:t>T</a:t>
            </a:r>
            <a:r>
              <a:rPr lang="en-US" dirty="0"/>
              <a:t>hreads</a:t>
            </a:r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533400" y="1752600"/>
            <a:ext cx="8077200" cy="3532188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tIns="0"/>
          <a:lstStyle/>
          <a:p>
            <a:r>
              <a:rPr lang="en-US" sz="2400" b="1"/>
              <a:t>GPU</a:t>
            </a:r>
          </a:p>
        </p:txBody>
      </p:sp>
      <p:grpSp>
        <p:nvGrpSpPr>
          <p:cNvPr id="8200" name="Group 4"/>
          <p:cNvGrpSpPr>
            <a:grpSpLocks/>
          </p:cNvGrpSpPr>
          <p:nvPr/>
        </p:nvGrpSpPr>
        <p:grpSpPr bwMode="auto">
          <a:xfrm>
            <a:off x="5638800" y="2895600"/>
            <a:ext cx="358775" cy="73025"/>
            <a:chOff x="3922713" y="1989138"/>
            <a:chExt cx="358775" cy="73025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3922713" y="1989138"/>
              <a:ext cx="71438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4067176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4210051" y="1989138"/>
              <a:ext cx="71437" cy="73025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908050" y="3830638"/>
            <a:ext cx="7245350" cy="360362"/>
          </a:xfrm>
          <a:prstGeom prst="rect">
            <a:avLst/>
          </a:prstGeom>
          <a:gradFill flip="none" rotWithShape="1">
            <a:gsLst>
              <a:gs pos="0">
                <a:srgbClr val="C4E59F">
                  <a:tint val="66000"/>
                  <a:satMod val="160000"/>
                </a:srgbClr>
              </a:gs>
              <a:gs pos="50000">
                <a:srgbClr val="C4E59F">
                  <a:tint val="44500"/>
                  <a:satMod val="160000"/>
                </a:srgbClr>
              </a:gs>
              <a:gs pos="100000">
                <a:srgbClr val="C4E59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8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Interconnection Network</a:t>
            </a:r>
          </a:p>
        </p:txBody>
      </p:sp>
      <p:grpSp>
        <p:nvGrpSpPr>
          <p:cNvPr id="8202" name="Group 6"/>
          <p:cNvGrpSpPr>
            <a:grpSpLocks/>
          </p:cNvGrpSpPr>
          <p:nvPr/>
        </p:nvGrpSpPr>
        <p:grpSpPr bwMode="auto">
          <a:xfrm>
            <a:off x="5029200" y="4800600"/>
            <a:ext cx="376238" cy="71438"/>
            <a:chOff x="3505200" y="4648200"/>
            <a:chExt cx="376238" cy="71437"/>
          </a:xfrm>
        </p:grpSpPr>
        <p:sp>
          <p:nvSpPr>
            <p:cNvPr id="62" name="Oval 61"/>
            <p:cNvSpPr>
              <a:spLocks noChangeArrowheads="1"/>
            </p:cNvSpPr>
            <p:nvPr/>
          </p:nvSpPr>
          <p:spPr bwMode="auto">
            <a:xfrm flipH="1" flipV="1">
              <a:off x="36576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 flipV="1">
              <a:off x="38100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 flipV="1">
              <a:off x="3505200" y="4648200"/>
              <a:ext cx="71438" cy="714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203" name="Group 54"/>
          <p:cNvGrpSpPr>
            <a:grpSpLocks/>
          </p:cNvGrpSpPr>
          <p:nvPr/>
        </p:nvGrpSpPr>
        <p:grpSpPr bwMode="auto">
          <a:xfrm>
            <a:off x="685800" y="2209800"/>
            <a:ext cx="2362200" cy="1582738"/>
            <a:chOff x="914400" y="2209800"/>
            <a:chExt cx="2362200" cy="1582737"/>
          </a:xfrm>
        </p:grpSpPr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>
                  <a:latin typeface="Arial" pitchFamily="34" charset="0"/>
                </a:rPr>
                <a:t>SIMT Core Cluster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68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grpSp>
        <p:nvGrpSpPr>
          <p:cNvPr id="8204" name="Group 11"/>
          <p:cNvGrpSpPr>
            <a:grpSpLocks/>
          </p:cNvGrpSpPr>
          <p:nvPr/>
        </p:nvGrpSpPr>
        <p:grpSpPr bwMode="auto">
          <a:xfrm>
            <a:off x="6096000" y="4191000"/>
            <a:ext cx="1676400" cy="1951038"/>
            <a:chOff x="4406388" y="4043366"/>
            <a:chExt cx="904308" cy="1951033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4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8205" name="Group 12"/>
          <p:cNvGrpSpPr>
            <a:grpSpLocks/>
          </p:cNvGrpSpPr>
          <p:nvPr/>
        </p:nvGrpSpPr>
        <p:grpSpPr bwMode="auto">
          <a:xfrm>
            <a:off x="2743200" y="4191000"/>
            <a:ext cx="1676400" cy="1951038"/>
            <a:chOff x="4406388" y="4043366"/>
            <a:chExt cx="904308" cy="1951033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78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9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8206" name="Group 13"/>
          <p:cNvGrpSpPr>
            <a:grpSpLocks/>
          </p:cNvGrpSpPr>
          <p:nvPr/>
        </p:nvGrpSpPr>
        <p:grpSpPr bwMode="auto">
          <a:xfrm>
            <a:off x="990600" y="4191000"/>
            <a:ext cx="1676400" cy="1951038"/>
            <a:chOff x="4406388" y="4043366"/>
            <a:chExt cx="904308" cy="1951033"/>
          </a:xfrm>
        </p:grpSpPr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4570808" y="4348165"/>
              <a:ext cx="616574" cy="60959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Memory</a:t>
              </a:r>
            </a:p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Partition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4406388" y="5414962"/>
              <a:ext cx="904308" cy="5794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000000"/>
                  </a:solidFill>
                  <a:latin typeface="Calibri" pitchFamily="34" charset="0"/>
                </a:rPr>
                <a:t>GDDR3/GDDR5</a:t>
              </a:r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>
              <a:off x="4858542" y="4957764"/>
              <a:ext cx="1713" cy="4317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4" name="Line 224"/>
            <p:cNvSpPr>
              <a:spLocks noChangeShapeType="1"/>
            </p:cNvSpPr>
            <p:nvPr/>
          </p:nvSpPr>
          <p:spPr bwMode="auto">
            <a:xfrm>
              <a:off x="4858542" y="4043366"/>
              <a:ext cx="1713" cy="287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8207" name="TextBox 47"/>
          <p:cNvSpPr txBox="1">
            <a:spLocks noChangeArrowheads="1"/>
          </p:cNvSpPr>
          <p:nvPr/>
        </p:nvSpPr>
        <p:spPr bwMode="auto">
          <a:xfrm>
            <a:off x="4495800" y="5638800"/>
            <a:ext cx="1616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Off-chip</a:t>
            </a:r>
            <a:r>
              <a:rPr lang="en-US" b="1">
                <a:solidFill>
                  <a:srgbClr val="FFCC99"/>
                </a:solidFill>
                <a:latin typeface="Calibri" pitchFamily="34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alibri" pitchFamily="34" charset="0"/>
              </a:rPr>
              <a:t>DRAM</a:t>
            </a:r>
            <a:endParaRPr lang="en-US"/>
          </a:p>
        </p:txBody>
      </p:sp>
      <p:grpSp>
        <p:nvGrpSpPr>
          <p:cNvPr id="8208" name="Group 55"/>
          <p:cNvGrpSpPr>
            <a:grpSpLocks/>
          </p:cNvGrpSpPr>
          <p:nvPr/>
        </p:nvGrpSpPr>
        <p:grpSpPr bwMode="auto">
          <a:xfrm>
            <a:off x="3200400" y="2209800"/>
            <a:ext cx="2362200" cy="1582738"/>
            <a:chOff x="914400" y="2209800"/>
            <a:chExt cx="2362200" cy="1582737"/>
          </a:xfrm>
        </p:grpSpPr>
        <p:sp>
          <p:nvSpPr>
            <p:cNvPr id="87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>
                  <a:latin typeface="Arial" pitchFamily="34" charset="0"/>
                </a:rPr>
                <a:t>SIMT Core Cluster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89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grpSp>
        <p:nvGrpSpPr>
          <p:cNvPr id="8209" name="Group 60"/>
          <p:cNvGrpSpPr>
            <a:grpSpLocks/>
          </p:cNvGrpSpPr>
          <p:nvPr/>
        </p:nvGrpSpPr>
        <p:grpSpPr bwMode="auto">
          <a:xfrm>
            <a:off x="6096000" y="2209800"/>
            <a:ext cx="2362200" cy="1582738"/>
            <a:chOff x="914400" y="2209800"/>
            <a:chExt cx="2362200" cy="1582737"/>
          </a:xfrm>
        </p:grpSpPr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914400" y="2209800"/>
              <a:ext cx="2362200" cy="1295399"/>
            </a:xfrm>
            <a:prstGeom prst="rect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CCFFCC"/>
                </a:gs>
              </a:gsLst>
              <a:lin ang="16200000" scaled="1"/>
              <a:tileRect/>
            </a:gradFill>
            <a:ln w="12700">
              <a:solidFill>
                <a:srgbClr val="333300"/>
              </a:solidFill>
              <a:prstDash val="solid"/>
              <a:miter lim="800000"/>
              <a:headEnd/>
              <a:tailEnd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tIns="0"/>
            <a:lstStyle/>
            <a:p>
              <a:pPr>
                <a:defRPr/>
              </a:pPr>
              <a:r>
                <a:rPr lang="en-US" b="1" dirty="0">
                  <a:latin typeface="Arial" pitchFamily="34" charset="0"/>
                </a:rPr>
                <a:t>SIMT Core Cluster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990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  <p:sp>
          <p:nvSpPr>
            <p:cNvPr id="94" name="Line 205"/>
            <p:cNvSpPr>
              <a:spLocks noChangeShapeType="1"/>
            </p:cNvSpPr>
            <p:nvPr/>
          </p:nvSpPr>
          <p:spPr bwMode="auto">
            <a:xfrm>
              <a:off x="2057400" y="3505199"/>
              <a:ext cx="3175" cy="287338"/>
            </a:xfrm>
            <a:prstGeom prst="line">
              <a:avLst/>
            </a:prstGeom>
            <a:ln>
              <a:solidFill>
                <a:schemeClr val="accent1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133600" y="2514600"/>
              <a:ext cx="1066800" cy="8715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SIMT</a:t>
              </a:r>
            </a:p>
            <a:p>
              <a:pPr algn="ctr">
                <a:defRPr/>
              </a:pPr>
              <a:r>
                <a:rPr lang="en-US" sz="2000" b="1">
                  <a:solidFill>
                    <a:srgbClr val="000000"/>
                  </a:solidFill>
                  <a:latin typeface="Calibri" pitchFamily="34" charset="0"/>
                </a:rPr>
                <a:t>Core</a:t>
              </a:r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and OpenCL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Extensions of C to support </a:t>
            </a:r>
            <a:br>
              <a:rPr lang="en-US" dirty="0" smtClean="0"/>
            </a:br>
            <a:r>
              <a:rPr lang="en-US" dirty="0" smtClean="0"/>
              <a:t>coprocessor model</a:t>
            </a:r>
          </a:p>
          <a:p>
            <a:pPr eaLnBrk="1" hangingPunct="1"/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support both</a:t>
            </a:r>
          </a:p>
          <a:p>
            <a:pPr lvl="1" eaLnBrk="1" hangingPunct="1"/>
            <a:r>
              <a:rPr lang="en-US" dirty="0" smtClean="0"/>
              <a:t>This tutorial focus on CUDA</a:t>
            </a:r>
          </a:p>
          <a:p>
            <a:pPr lvl="2" eaLnBrk="1" hangingPunct="1"/>
            <a:r>
              <a:rPr lang="en-US" dirty="0" smtClean="0"/>
              <a:t>More applications today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Thread Hierarchy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eaLnBrk="1" hangingPunct="1"/>
            <a:r>
              <a:rPr lang="en-US" smtClean="0"/>
              <a:t>Kernel Launch = Grid of Blocks of Threads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Threads are </a:t>
            </a:r>
            <a:r>
              <a:rPr lang="en-US" u="sng" smtClean="0"/>
              <a:t>scalar</a:t>
            </a:r>
            <a:r>
              <a:rPr lang="en-US" smtClean="0"/>
              <a:t> threads</a:t>
            </a:r>
          </a:p>
        </p:txBody>
      </p:sp>
      <p:pic>
        <p:nvPicPr>
          <p:cNvPr id="11271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295400"/>
            <a:ext cx="5105400" cy="47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Content Placeholder 2"/>
          <p:cNvSpPr>
            <a:spLocks noGrp="1"/>
          </p:cNvSpPr>
          <p:nvPr/>
        </p:nvSpPr>
        <p:spPr bwMode="auto">
          <a:xfrm>
            <a:off x="6248400" y="5830888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Font typeface="Arial" charset="0"/>
              <a:buNone/>
            </a:pPr>
            <a:r>
              <a:rPr lang="en-US" sz="1200">
                <a:ea typeface="ＭＳ Ｐゴシック" pitchFamily="34" charset="-128"/>
              </a:rPr>
              <a:t>Source: CUDA programming manual</a:t>
            </a:r>
            <a:r>
              <a:rPr lang="en-US" sz="2000">
                <a:ea typeface="ＭＳ Ｐゴシック" pitchFamily="34" charset="-128"/>
              </a:rPr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Memory Model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Spaces</a:t>
            </a:r>
          </a:p>
          <a:p>
            <a:pPr lvl="1" eaLnBrk="1" hangingPunct="1"/>
            <a:r>
              <a:rPr lang="en-US" smtClean="0"/>
              <a:t>Shared</a:t>
            </a:r>
          </a:p>
          <a:p>
            <a:pPr lvl="1" eaLnBrk="1" hangingPunct="1"/>
            <a:r>
              <a:rPr lang="en-US" smtClean="0"/>
              <a:t>Global</a:t>
            </a:r>
          </a:p>
          <a:p>
            <a:pPr lvl="1" eaLnBrk="1" hangingPunct="1"/>
            <a:r>
              <a:rPr lang="en-US" smtClean="0"/>
              <a:t>Local</a:t>
            </a:r>
          </a:p>
          <a:p>
            <a:pPr lvl="1" eaLnBrk="1" hangingPunct="1"/>
            <a:r>
              <a:rPr lang="en-US" smtClean="0"/>
              <a:t>Constant</a:t>
            </a:r>
          </a:p>
          <a:p>
            <a:pPr lvl="1" eaLnBrk="1" hangingPunct="1"/>
            <a:r>
              <a:rPr lang="en-US" smtClean="0"/>
              <a:t>Texture</a:t>
            </a:r>
          </a:p>
        </p:txBody>
      </p:sp>
      <p:pic>
        <p:nvPicPr>
          <p:cNvPr id="10247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43000"/>
            <a:ext cx="38735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Content Placeholder 2"/>
          <p:cNvSpPr>
            <a:spLocks noGrp="1"/>
          </p:cNvSpPr>
          <p:nvPr/>
        </p:nvSpPr>
        <p:spPr bwMode="auto">
          <a:xfrm>
            <a:off x="5867400" y="59436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defTabSz="457200">
              <a:spcBef>
                <a:spcPct val="20000"/>
              </a:spcBef>
              <a:buFont typeface="Arial" charset="0"/>
              <a:buNone/>
            </a:pPr>
            <a:r>
              <a:rPr lang="en-US" sz="1200">
                <a:ea typeface="ＭＳ Ｐゴシック" pitchFamily="34" charset="-128"/>
              </a:rPr>
              <a:t>Source: CUDA programming manual</a:t>
            </a:r>
            <a:r>
              <a:rPr lang="en-US" sz="2000">
                <a:ea typeface="ＭＳ Ｐゴシック" pitchFamily="34" charset="-128"/>
              </a:rPr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371600" y="3962400"/>
            <a:ext cx="5181600" cy="1600200"/>
            <a:chOff x="1371600" y="3962400"/>
            <a:chExt cx="5181600" cy="1600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371600" y="3962400"/>
              <a:ext cx="5181600" cy="0"/>
            </a:xfrm>
            <a:prstGeom prst="line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371600" y="4495800"/>
              <a:ext cx="5181600" cy="0"/>
            </a:xfrm>
            <a:prstGeom prst="line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371600" y="5029200"/>
              <a:ext cx="5181600" cy="0"/>
            </a:xfrm>
            <a:prstGeom prst="line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371600" y="5562600"/>
              <a:ext cx="5181600" cy="0"/>
            </a:xfrm>
            <a:prstGeom prst="line">
              <a:avLst/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SIMT Execution Model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Programmers sees </a:t>
            </a:r>
            <a:r>
              <a:rPr lang="en-US" dirty="0" smtClean="0">
                <a:solidFill>
                  <a:srgbClr val="7030A0"/>
                </a:solidFill>
              </a:rPr>
              <a:t>MIMD threads </a:t>
            </a:r>
            <a:r>
              <a:rPr lang="en-US" dirty="0" smtClean="0"/>
              <a:t>(scalar)</a:t>
            </a:r>
          </a:p>
          <a:p>
            <a:pPr eaLnBrk="1" hangingPunct="1">
              <a:defRPr/>
            </a:pPr>
            <a:r>
              <a:rPr lang="en-US" dirty="0" smtClean="0"/>
              <a:t>GPU HW bundles threads into </a:t>
            </a:r>
            <a:r>
              <a:rPr lang="en-US" dirty="0" smtClean="0">
                <a:solidFill>
                  <a:srgbClr val="0070C0"/>
                </a:solidFill>
              </a:rPr>
              <a:t>warps</a:t>
            </a:r>
            <a:r>
              <a:rPr lang="en-US" dirty="0" smtClean="0"/>
              <a:t> and runs them in lockstep on </a:t>
            </a:r>
            <a:r>
              <a:rPr lang="en-US" dirty="0" smtClean="0">
                <a:solidFill>
                  <a:srgbClr val="00B050"/>
                </a:solidFill>
              </a:rPr>
              <a:t>SIMD hardware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29718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A: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v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</a:t>
            </a:r>
            <a:r>
              <a:rPr lang="en-US" b="1" dirty="0" err="1" smtClean="0">
                <a:latin typeface="Courier New" pitchFamily="49" charset="0"/>
                <a:ea typeface="ＭＳ Ｐゴシック" pitchFamily="34" charset="-128"/>
              </a:rPr>
              <a:t>foo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[</a:t>
            </a:r>
            <a:r>
              <a:rPr lang="en-US" b="1" dirty="0" err="1" smtClean="0">
                <a:latin typeface="Courier New" pitchFamily="49" charset="0"/>
                <a:ea typeface="ＭＳ Ｐゴシック" pitchFamily="34" charset="-128"/>
              </a:rPr>
              <a:t>tid.x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B: if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(v &lt;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10)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C:   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v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0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   else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D:   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v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10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E: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w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bar[</a:t>
            </a:r>
            <a:r>
              <a:rPr lang="en-US" b="1" dirty="0" err="1" smtClean="0">
                <a:latin typeface="Courier New" pitchFamily="49" charset="0"/>
                <a:ea typeface="ＭＳ Ｐゴシック" pitchFamily="34" charset="-128"/>
              </a:rPr>
              <a:t>tid.x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]+v;</a:t>
            </a:r>
            <a:endParaRPr lang="en-US" b="1" dirty="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2296" name="Line 76"/>
          <p:cNvSpPr>
            <a:spLocks noChangeShapeType="1"/>
          </p:cNvSpPr>
          <p:nvPr/>
        </p:nvSpPr>
        <p:spPr bwMode="auto">
          <a:xfrm>
            <a:off x="6629400" y="3429000"/>
            <a:ext cx="0" cy="2819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en-CA"/>
          </a:p>
        </p:txBody>
      </p:sp>
      <p:sp>
        <p:nvSpPr>
          <p:cNvPr id="12297" name="Text Box 83"/>
          <p:cNvSpPr txBox="1">
            <a:spLocks noChangeArrowheads="1"/>
          </p:cNvSpPr>
          <p:nvPr/>
        </p:nvSpPr>
        <p:spPr bwMode="auto">
          <a:xfrm>
            <a:off x="6629400" y="4495800"/>
            <a:ext cx="4587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>
                <a:ea typeface="ＭＳ Ｐゴシック" pitchFamily="34" charset="-128"/>
              </a:rPr>
              <a:t>Time</a:t>
            </a:r>
          </a:p>
        </p:txBody>
      </p:sp>
      <p:grpSp>
        <p:nvGrpSpPr>
          <p:cNvPr id="12298" name="Group 147"/>
          <p:cNvGrpSpPr>
            <a:grpSpLocks/>
          </p:cNvGrpSpPr>
          <p:nvPr/>
        </p:nvGrpSpPr>
        <p:grpSpPr bwMode="auto">
          <a:xfrm>
            <a:off x="4648200" y="3505200"/>
            <a:ext cx="1752600" cy="457200"/>
            <a:chOff x="2208" y="1392"/>
            <a:chExt cx="1104" cy="288"/>
          </a:xfrm>
        </p:grpSpPr>
        <p:sp>
          <p:nvSpPr>
            <p:cNvPr id="12331" name="Rectangle 27"/>
            <p:cNvSpPr>
              <a:spLocks noChangeArrowheads="1"/>
            </p:cNvSpPr>
            <p:nvPr/>
          </p:nvSpPr>
          <p:spPr bwMode="auto">
            <a:xfrm>
              <a:off x="2448" y="139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12332" name="Rectangle 93"/>
            <p:cNvSpPr>
              <a:spLocks noChangeArrowheads="1"/>
            </p:cNvSpPr>
            <p:nvPr/>
          </p:nvSpPr>
          <p:spPr bwMode="auto">
            <a:xfrm>
              <a:off x="2208" y="1392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A</a:t>
              </a:r>
            </a:p>
          </p:txBody>
        </p:sp>
        <p:sp>
          <p:nvSpPr>
            <p:cNvPr id="12333" name="Rectangle 126"/>
            <p:cNvSpPr>
              <a:spLocks noChangeArrowheads="1"/>
            </p:cNvSpPr>
            <p:nvPr/>
          </p:nvSpPr>
          <p:spPr bwMode="auto">
            <a:xfrm>
              <a:off x="2496" y="144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12334" name="Rectangle 127"/>
            <p:cNvSpPr>
              <a:spLocks noChangeArrowheads="1"/>
            </p:cNvSpPr>
            <p:nvPr/>
          </p:nvSpPr>
          <p:spPr bwMode="auto">
            <a:xfrm>
              <a:off x="2688" y="144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T2</a:t>
              </a:r>
            </a:p>
          </p:txBody>
        </p:sp>
        <p:sp>
          <p:nvSpPr>
            <p:cNvPr id="12335" name="Rectangle 128"/>
            <p:cNvSpPr>
              <a:spLocks noChangeArrowheads="1"/>
            </p:cNvSpPr>
            <p:nvPr/>
          </p:nvSpPr>
          <p:spPr bwMode="auto">
            <a:xfrm>
              <a:off x="2880" y="144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T3</a:t>
              </a:r>
            </a:p>
          </p:txBody>
        </p:sp>
        <p:sp>
          <p:nvSpPr>
            <p:cNvPr id="12336" name="Rectangle 129"/>
            <p:cNvSpPr>
              <a:spLocks noChangeArrowheads="1"/>
            </p:cNvSpPr>
            <p:nvPr/>
          </p:nvSpPr>
          <p:spPr bwMode="auto">
            <a:xfrm>
              <a:off x="3072" y="144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T4</a:t>
              </a:r>
            </a:p>
          </p:txBody>
        </p:sp>
      </p:grpSp>
      <p:grpSp>
        <p:nvGrpSpPr>
          <p:cNvPr id="12299" name="Group 148"/>
          <p:cNvGrpSpPr>
            <a:grpSpLocks/>
          </p:cNvGrpSpPr>
          <p:nvPr/>
        </p:nvGrpSpPr>
        <p:grpSpPr bwMode="auto">
          <a:xfrm>
            <a:off x="4648200" y="4038600"/>
            <a:ext cx="1752600" cy="457200"/>
            <a:chOff x="2208" y="1680"/>
            <a:chExt cx="1104" cy="288"/>
          </a:xfrm>
        </p:grpSpPr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448" y="168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12326" name="Rectangle 94"/>
            <p:cNvSpPr>
              <a:spLocks noChangeArrowheads="1"/>
            </p:cNvSpPr>
            <p:nvPr/>
          </p:nvSpPr>
          <p:spPr bwMode="auto">
            <a:xfrm>
              <a:off x="2208" y="1680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B</a:t>
              </a:r>
            </a:p>
          </p:txBody>
        </p:sp>
        <p:sp>
          <p:nvSpPr>
            <p:cNvPr id="12327" name="Rectangle 130"/>
            <p:cNvSpPr>
              <a:spLocks noChangeArrowheads="1"/>
            </p:cNvSpPr>
            <p:nvPr/>
          </p:nvSpPr>
          <p:spPr bwMode="auto">
            <a:xfrm>
              <a:off x="2496" y="1728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12328" name="Rectangle 131"/>
            <p:cNvSpPr>
              <a:spLocks noChangeArrowheads="1"/>
            </p:cNvSpPr>
            <p:nvPr/>
          </p:nvSpPr>
          <p:spPr bwMode="auto">
            <a:xfrm>
              <a:off x="2688" y="1728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T2</a:t>
              </a:r>
            </a:p>
          </p:txBody>
        </p:sp>
        <p:sp>
          <p:nvSpPr>
            <p:cNvPr id="12329" name="Rectangle 132"/>
            <p:cNvSpPr>
              <a:spLocks noChangeArrowheads="1"/>
            </p:cNvSpPr>
            <p:nvPr/>
          </p:nvSpPr>
          <p:spPr bwMode="auto">
            <a:xfrm>
              <a:off x="2880" y="1728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T3</a:t>
              </a:r>
            </a:p>
          </p:txBody>
        </p:sp>
        <p:sp>
          <p:nvSpPr>
            <p:cNvPr id="12330" name="Rectangle 133"/>
            <p:cNvSpPr>
              <a:spLocks noChangeArrowheads="1"/>
            </p:cNvSpPr>
            <p:nvPr/>
          </p:nvSpPr>
          <p:spPr bwMode="auto">
            <a:xfrm>
              <a:off x="3072" y="1728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T4</a:t>
              </a:r>
            </a:p>
          </p:txBody>
        </p:sp>
      </p:grpSp>
      <p:grpSp>
        <p:nvGrpSpPr>
          <p:cNvPr id="12300" name="Group 149"/>
          <p:cNvGrpSpPr>
            <a:grpSpLocks/>
          </p:cNvGrpSpPr>
          <p:nvPr/>
        </p:nvGrpSpPr>
        <p:grpSpPr bwMode="auto">
          <a:xfrm>
            <a:off x="4648200" y="4572000"/>
            <a:ext cx="1752600" cy="457200"/>
            <a:chOff x="2208" y="2016"/>
            <a:chExt cx="1104" cy="288"/>
          </a:xfrm>
        </p:grpSpPr>
        <p:sp>
          <p:nvSpPr>
            <p:cNvPr id="12319" name="Rectangle 47"/>
            <p:cNvSpPr>
              <a:spLocks noChangeArrowheads="1"/>
            </p:cNvSpPr>
            <p:nvPr/>
          </p:nvSpPr>
          <p:spPr bwMode="auto">
            <a:xfrm>
              <a:off x="2448" y="2016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12320" name="Rectangle 80"/>
            <p:cNvSpPr>
              <a:spLocks noChangeArrowheads="1"/>
            </p:cNvSpPr>
            <p:nvPr/>
          </p:nvSpPr>
          <p:spPr bwMode="auto">
            <a:xfrm>
              <a:off x="2208" y="2016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C</a:t>
              </a:r>
            </a:p>
          </p:txBody>
        </p:sp>
        <p:sp>
          <p:nvSpPr>
            <p:cNvPr id="12321" name="Rectangle 134"/>
            <p:cNvSpPr>
              <a:spLocks noChangeArrowheads="1"/>
            </p:cNvSpPr>
            <p:nvPr/>
          </p:nvSpPr>
          <p:spPr bwMode="auto">
            <a:xfrm>
              <a:off x="2496" y="206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12322" name="Rectangle 135"/>
            <p:cNvSpPr>
              <a:spLocks noChangeArrowheads="1"/>
            </p:cNvSpPr>
            <p:nvPr/>
          </p:nvSpPr>
          <p:spPr bwMode="auto">
            <a:xfrm>
              <a:off x="2688" y="206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T2</a:t>
              </a:r>
            </a:p>
          </p:txBody>
        </p:sp>
      </p:grpSp>
      <p:grpSp>
        <p:nvGrpSpPr>
          <p:cNvPr id="12301" name="Group 150"/>
          <p:cNvGrpSpPr>
            <a:grpSpLocks/>
          </p:cNvGrpSpPr>
          <p:nvPr/>
        </p:nvGrpSpPr>
        <p:grpSpPr bwMode="auto">
          <a:xfrm>
            <a:off x="4648200" y="5105400"/>
            <a:ext cx="1752600" cy="457200"/>
            <a:chOff x="2208" y="2352"/>
            <a:chExt cx="1104" cy="288"/>
          </a:xfrm>
        </p:grpSpPr>
        <p:sp>
          <p:nvSpPr>
            <p:cNvPr id="12313" name="Rectangle 57"/>
            <p:cNvSpPr>
              <a:spLocks noChangeArrowheads="1"/>
            </p:cNvSpPr>
            <p:nvPr/>
          </p:nvSpPr>
          <p:spPr bwMode="auto">
            <a:xfrm>
              <a:off x="2448" y="235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12314" name="Rectangle 81"/>
            <p:cNvSpPr>
              <a:spLocks noChangeArrowheads="1"/>
            </p:cNvSpPr>
            <p:nvPr/>
          </p:nvSpPr>
          <p:spPr bwMode="auto">
            <a:xfrm>
              <a:off x="2208" y="2352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D</a:t>
              </a:r>
            </a:p>
          </p:txBody>
        </p:sp>
        <p:sp>
          <p:nvSpPr>
            <p:cNvPr id="12317" name="Rectangle 140"/>
            <p:cNvSpPr>
              <a:spLocks noChangeArrowheads="1"/>
            </p:cNvSpPr>
            <p:nvPr/>
          </p:nvSpPr>
          <p:spPr bwMode="auto">
            <a:xfrm>
              <a:off x="2880" y="240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T3</a:t>
              </a:r>
            </a:p>
          </p:txBody>
        </p:sp>
        <p:sp>
          <p:nvSpPr>
            <p:cNvPr id="12318" name="Rectangle 141"/>
            <p:cNvSpPr>
              <a:spLocks noChangeArrowheads="1"/>
            </p:cNvSpPr>
            <p:nvPr/>
          </p:nvSpPr>
          <p:spPr bwMode="auto">
            <a:xfrm>
              <a:off x="3072" y="240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T4</a:t>
              </a:r>
            </a:p>
          </p:txBody>
        </p:sp>
      </p:grpSp>
      <p:grpSp>
        <p:nvGrpSpPr>
          <p:cNvPr id="12302" name="Group 151"/>
          <p:cNvGrpSpPr>
            <a:grpSpLocks/>
          </p:cNvGrpSpPr>
          <p:nvPr/>
        </p:nvGrpSpPr>
        <p:grpSpPr bwMode="auto">
          <a:xfrm>
            <a:off x="4648200" y="5638800"/>
            <a:ext cx="1752600" cy="457200"/>
            <a:chOff x="2208" y="2688"/>
            <a:chExt cx="1104" cy="288"/>
          </a:xfrm>
        </p:grpSpPr>
        <p:sp>
          <p:nvSpPr>
            <p:cNvPr id="12307" name="Rectangle 67"/>
            <p:cNvSpPr>
              <a:spLocks noChangeArrowheads="1"/>
            </p:cNvSpPr>
            <p:nvPr/>
          </p:nvSpPr>
          <p:spPr bwMode="auto">
            <a:xfrm>
              <a:off x="2448" y="2688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12308" name="Rectangle 82"/>
            <p:cNvSpPr>
              <a:spLocks noChangeArrowheads="1"/>
            </p:cNvSpPr>
            <p:nvPr/>
          </p:nvSpPr>
          <p:spPr bwMode="auto">
            <a:xfrm>
              <a:off x="2208" y="2688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E</a:t>
              </a:r>
            </a:p>
          </p:txBody>
        </p:sp>
        <p:sp>
          <p:nvSpPr>
            <p:cNvPr id="12309" name="Rectangle 142"/>
            <p:cNvSpPr>
              <a:spLocks noChangeArrowheads="1"/>
            </p:cNvSpPr>
            <p:nvPr/>
          </p:nvSpPr>
          <p:spPr bwMode="auto">
            <a:xfrm>
              <a:off x="2496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12310" name="Rectangle 143"/>
            <p:cNvSpPr>
              <a:spLocks noChangeArrowheads="1"/>
            </p:cNvSpPr>
            <p:nvPr/>
          </p:nvSpPr>
          <p:spPr bwMode="auto">
            <a:xfrm>
              <a:off x="2688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T2</a:t>
              </a:r>
            </a:p>
          </p:txBody>
        </p:sp>
        <p:sp>
          <p:nvSpPr>
            <p:cNvPr id="12311" name="Rectangle 144"/>
            <p:cNvSpPr>
              <a:spLocks noChangeArrowheads="1"/>
            </p:cNvSpPr>
            <p:nvPr/>
          </p:nvSpPr>
          <p:spPr bwMode="auto">
            <a:xfrm>
              <a:off x="2880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T3</a:t>
              </a:r>
            </a:p>
          </p:txBody>
        </p:sp>
        <p:sp>
          <p:nvSpPr>
            <p:cNvPr id="12312" name="Rectangle 145"/>
            <p:cNvSpPr>
              <a:spLocks noChangeArrowheads="1"/>
            </p:cNvSpPr>
            <p:nvPr/>
          </p:nvSpPr>
          <p:spPr bwMode="auto">
            <a:xfrm>
              <a:off x="3072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T4</a:t>
              </a:r>
            </a:p>
          </p:txBody>
        </p:sp>
      </p:grpSp>
      <p:grpSp>
        <p:nvGrpSpPr>
          <p:cNvPr id="12303" name="Group 88"/>
          <p:cNvGrpSpPr>
            <a:grpSpLocks/>
          </p:cNvGrpSpPr>
          <p:nvPr/>
        </p:nvGrpSpPr>
        <p:grpSpPr bwMode="auto">
          <a:xfrm>
            <a:off x="5257800" y="4343400"/>
            <a:ext cx="690563" cy="384175"/>
            <a:chOff x="3195" y="2015"/>
            <a:chExt cx="435" cy="242"/>
          </a:xfrm>
        </p:grpSpPr>
        <p:sp>
          <p:nvSpPr>
            <p:cNvPr id="12305" name="AutoShape 89"/>
            <p:cNvSpPr>
              <a:spLocks noChangeArrowheads="1"/>
            </p:cNvSpPr>
            <p:nvPr/>
          </p:nvSpPr>
          <p:spPr bwMode="auto">
            <a:xfrm>
              <a:off x="3195" y="2015"/>
              <a:ext cx="435" cy="242"/>
            </a:xfrm>
            <a:prstGeom prst="irregularSeal1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12306" name="AutoShape 90"/>
            <p:cNvSpPr>
              <a:spLocks noChangeArrowheads="1"/>
            </p:cNvSpPr>
            <p:nvPr/>
          </p:nvSpPr>
          <p:spPr bwMode="auto">
            <a:xfrm>
              <a:off x="3267" y="2087"/>
              <a:ext cx="290" cy="97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</p:grpSp>
      <p:sp>
        <p:nvSpPr>
          <p:cNvPr id="12304" name="Text Box 86"/>
          <p:cNvSpPr txBox="1">
            <a:spLocks noChangeArrowheads="1"/>
          </p:cNvSpPr>
          <p:nvPr/>
        </p:nvSpPr>
        <p:spPr bwMode="auto">
          <a:xfrm>
            <a:off x="1371600" y="3200400"/>
            <a:ext cx="2941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ea typeface="ＭＳ Ｐゴシック" pitchFamily="34" charset="-128"/>
              </a:rPr>
              <a:t>foo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[]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{4,8,12,16};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Syntax Highlights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Declaration </a:t>
            </a:r>
            <a:r>
              <a:rPr lang="en-US" sz="2800" dirty="0" err="1" smtClean="0"/>
              <a:t>specifiers</a:t>
            </a:r>
            <a:r>
              <a:rPr lang="en-US" sz="2800" dirty="0" smtClean="0"/>
              <a:t> to indicate where things live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__global__ </a:t>
            </a:r>
            <a:r>
              <a:rPr lang="en-US" sz="2000" dirty="0" smtClean="0"/>
              <a:t>void </a:t>
            </a:r>
            <a:r>
              <a:rPr lang="en-US" sz="2000" dirty="0" err="1" smtClean="0"/>
              <a:t>foo</a:t>
            </a:r>
            <a:r>
              <a:rPr lang="en-US" sz="2000" dirty="0" smtClean="0"/>
              <a:t>(...); // runs on GPU, callable from CPU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__device__  </a:t>
            </a:r>
            <a:r>
              <a:rPr lang="en-US" sz="2000" dirty="0" smtClean="0"/>
              <a:t>void bar(...); // function callable from a GPU thread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Parallel kernel launch</a:t>
            </a:r>
          </a:p>
          <a:p>
            <a:pPr lvl="1" eaLnBrk="1" hangingPunct="1">
              <a:buFontTx/>
              <a:buNone/>
            </a:pP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0070C0"/>
                </a:solidFill>
              </a:rPr>
              <a:t>&lt;&lt;&lt;500, 128&gt;&gt;&gt;</a:t>
            </a:r>
            <a:r>
              <a:rPr lang="en-US" sz="2000" dirty="0" smtClean="0"/>
              <a:t>(...); // 500 blocks, 128 threads each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Special variables for thread identification in kernels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dim3 </a:t>
            </a:r>
            <a:r>
              <a:rPr lang="en-US" sz="2000" dirty="0" err="1" smtClean="0">
                <a:solidFill>
                  <a:srgbClr val="0070C0"/>
                </a:solidFill>
              </a:rPr>
              <a:t>threadIdx</a:t>
            </a:r>
            <a:r>
              <a:rPr lang="en-US" sz="2000" dirty="0" smtClean="0"/>
              <a:t>; dim3 </a:t>
            </a:r>
            <a:r>
              <a:rPr lang="en-US" sz="2000" dirty="0" err="1" smtClean="0">
                <a:solidFill>
                  <a:srgbClr val="0070C0"/>
                </a:solidFill>
              </a:rPr>
              <a:t>blockIdx</a:t>
            </a:r>
            <a:r>
              <a:rPr lang="en-US" sz="2000" dirty="0" smtClean="0"/>
              <a:t>; dim3 </a:t>
            </a:r>
            <a:r>
              <a:rPr lang="en-US" sz="2000" dirty="0" err="1" smtClean="0">
                <a:solidFill>
                  <a:srgbClr val="0070C0"/>
                </a:solidFill>
              </a:rPr>
              <a:t>blockDim</a:t>
            </a:r>
            <a:r>
              <a:rPr lang="en-US" sz="2000" dirty="0" smtClean="0"/>
              <a:t>;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Example Code</a:t>
            </a:r>
          </a:p>
        </p:txBody>
      </p:sp>
      <p:sp>
        <p:nvSpPr>
          <p:cNvPr id="14342" name="Text Placeholder 2"/>
          <p:cNvSpPr>
            <a:spLocks/>
          </p:cNvSpPr>
          <p:nvPr/>
        </p:nvSpPr>
        <p:spPr bwMode="auto">
          <a:xfrm>
            <a:off x="457200" y="14478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b="1" dirty="0"/>
              <a:t>Standard C Code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void </a:t>
            </a:r>
            <a:r>
              <a:rPr lang="en-US" sz="1300" dirty="0" err="1"/>
              <a:t>saxpy_serial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n, float a, float *x, float *y)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	for 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n; ++</a:t>
            </a:r>
            <a:r>
              <a:rPr lang="en-US" sz="1300" dirty="0" err="1"/>
              <a:t>i</a:t>
            </a:r>
            <a:r>
              <a:rPr lang="en-US" sz="1300" dirty="0"/>
              <a:t>)y[</a:t>
            </a:r>
            <a:r>
              <a:rPr lang="en-US" sz="1300" dirty="0" err="1"/>
              <a:t>i</a:t>
            </a:r>
            <a:r>
              <a:rPr lang="en-US" sz="1300" dirty="0"/>
              <a:t>] = a*x[</a:t>
            </a:r>
            <a:r>
              <a:rPr lang="en-US" sz="1300" dirty="0" err="1"/>
              <a:t>i</a:t>
            </a:r>
            <a:r>
              <a:rPr lang="en-US" sz="1300" dirty="0"/>
              <a:t>] + y[</a:t>
            </a:r>
            <a:r>
              <a:rPr lang="en-US" sz="1300" dirty="0" err="1"/>
              <a:t>i</a:t>
            </a:r>
            <a:r>
              <a:rPr lang="en-US" sz="1300" dirty="0"/>
              <a:t>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// Invoke serial SAXPY kernel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 err="1"/>
              <a:t>saxpy_serial</a:t>
            </a:r>
            <a:r>
              <a:rPr lang="en-US" sz="1300" dirty="0"/>
              <a:t>(n, 2.0, x, 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13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13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b="1" dirty="0"/>
              <a:t>CUDA code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__global__ void </a:t>
            </a:r>
            <a:r>
              <a:rPr lang="en-US" sz="1300" dirty="0" err="1"/>
              <a:t>saxpy_parallel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n, float a, float *x, float *y)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  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</a:t>
            </a:r>
            <a:r>
              <a:rPr lang="en-US" sz="1300" dirty="0" err="1"/>
              <a:t>blockIdx.x</a:t>
            </a:r>
            <a:r>
              <a:rPr lang="en-US" sz="1300" dirty="0"/>
              <a:t>*</a:t>
            </a:r>
            <a:r>
              <a:rPr lang="en-US" sz="1300" dirty="0" err="1"/>
              <a:t>blockDim.x</a:t>
            </a:r>
            <a:r>
              <a:rPr lang="en-US" sz="1300" dirty="0"/>
              <a:t> + </a:t>
            </a:r>
            <a:r>
              <a:rPr lang="en-US" sz="1300" dirty="0" err="1"/>
              <a:t>threadIdx.x</a:t>
            </a:r>
            <a:r>
              <a:rPr lang="en-US" sz="1300" dirty="0"/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   if(</a:t>
            </a:r>
            <a:r>
              <a:rPr lang="en-US" sz="1300" dirty="0" err="1"/>
              <a:t>i</a:t>
            </a:r>
            <a:r>
              <a:rPr lang="en-US" sz="1300" dirty="0"/>
              <a:t>&lt;n)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          y[</a:t>
            </a:r>
            <a:r>
              <a:rPr lang="en-US" sz="1300" dirty="0" err="1"/>
              <a:t>i</a:t>
            </a:r>
            <a:r>
              <a:rPr lang="en-US" sz="1300" dirty="0"/>
              <a:t>]=a*x[</a:t>
            </a:r>
            <a:r>
              <a:rPr lang="en-US" sz="1300" dirty="0" err="1"/>
              <a:t>i</a:t>
            </a:r>
            <a:r>
              <a:rPr lang="en-US" sz="1300" dirty="0"/>
              <a:t>]+y[</a:t>
            </a:r>
            <a:r>
              <a:rPr lang="en-US" sz="1300" dirty="0" err="1"/>
              <a:t>i</a:t>
            </a:r>
            <a:r>
              <a:rPr lang="en-US" sz="1300" dirty="0"/>
              <a:t>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}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main()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  … // omitted: allocate and initialize memory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  // Invoke parallel SAXPY kernel with 256 threads/block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 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nblocks</a:t>
            </a:r>
            <a:r>
              <a:rPr lang="en-US" sz="1300" dirty="0"/>
              <a:t> = (n + 255) / 256;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  </a:t>
            </a:r>
            <a:r>
              <a:rPr lang="en-US" sz="1300" b="1" dirty="0" err="1"/>
              <a:t>saxpy_parallel</a:t>
            </a:r>
            <a:r>
              <a:rPr lang="en-US" sz="1300" b="1" dirty="0"/>
              <a:t>&lt;&lt;&lt;</a:t>
            </a:r>
            <a:r>
              <a:rPr lang="en-US" sz="1300" b="1" dirty="0" err="1"/>
              <a:t>nblocks</a:t>
            </a:r>
            <a:r>
              <a:rPr lang="en-US" sz="1300" b="1" dirty="0"/>
              <a:t>, 256&gt;&gt;&gt;(n, 2.0, x, 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  … // omitted: transfer results from GPU to CPU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300" dirty="0"/>
              <a:t>}</a:t>
            </a:r>
          </a:p>
        </p:txBody>
      </p: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2895600" y="11430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High performance computing with CUDA, SC09 Tutorial, David Luebke, NVIDIA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GPGPU-Sim in a Nutshell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Microarchitecture performance model of contemporary GPUs</a:t>
            </a:r>
          </a:p>
          <a:p>
            <a:pPr lvl="1" eaLnBrk="1" hangingPunct="1"/>
            <a:r>
              <a:rPr lang="en-US" u="sng" dirty="0" smtClean="0"/>
              <a:t>New: Power </a:t>
            </a:r>
            <a:r>
              <a:rPr lang="en-US" u="sng" dirty="0" smtClean="0"/>
              <a:t>Model: </a:t>
            </a:r>
            <a:r>
              <a:rPr lang="en-CA" u="sng" dirty="0" err="1"/>
              <a:t>GPUWattch</a:t>
            </a:r>
            <a:endParaRPr lang="en-US" u="sng" dirty="0" smtClean="0"/>
          </a:p>
          <a:p>
            <a:pPr eaLnBrk="1" hangingPunct="1"/>
            <a:r>
              <a:rPr lang="en-US" dirty="0" smtClean="0"/>
              <a:t>Runs unmodified CUDA/</a:t>
            </a:r>
            <a:r>
              <a:rPr lang="en-US" dirty="0" err="1" smtClean="0"/>
              <a:t>OpenCL</a:t>
            </a:r>
            <a:endParaRPr lang="en-US" dirty="0" smtClean="0"/>
          </a:p>
          <a:p>
            <a:pPr eaLnBrk="1" hangingPunct="1"/>
            <a:r>
              <a:rPr lang="en-US" dirty="0" smtClean="0"/>
              <a:t>BSD License</a:t>
            </a:r>
          </a:p>
          <a:p>
            <a:pPr eaLnBrk="1" hangingPunct="1"/>
            <a:r>
              <a:rPr lang="en-US" dirty="0" smtClean="0"/>
              <a:t>Focus of this tutorial: </a:t>
            </a:r>
            <a:br>
              <a:rPr lang="en-US" dirty="0" smtClean="0"/>
            </a:br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version 3.1.2 and later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Tutorial Goals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20000"/>
          </a:bodyPr>
          <a:lstStyle/>
          <a:p>
            <a:r>
              <a:rPr lang="en-CA" dirty="0" smtClean="0"/>
              <a:t>Make </a:t>
            </a:r>
            <a:r>
              <a:rPr lang="en-CA" b="1" dirty="0" smtClean="0"/>
              <a:t>you</a:t>
            </a:r>
            <a:r>
              <a:rPr lang="en-CA" dirty="0" smtClean="0"/>
              <a:t> more effective in </a:t>
            </a:r>
            <a:r>
              <a:rPr lang="en-CA" b="1" dirty="0" smtClean="0"/>
              <a:t>your research </a:t>
            </a:r>
            <a:r>
              <a:rPr lang="en-CA" dirty="0" smtClean="0"/>
              <a:t>using GPGPU-</a:t>
            </a:r>
            <a:r>
              <a:rPr lang="en-CA" dirty="0" err="1" smtClean="0"/>
              <a:t>Sim</a:t>
            </a:r>
            <a:endParaRPr lang="en-CA" dirty="0" smtClean="0"/>
          </a:p>
          <a:p>
            <a:pPr lvl="1"/>
            <a:r>
              <a:rPr lang="en-CA" dirty="0" smtClean="0"/>
              <a:t>Feel free to ask questions when you have them</a:t>
            </a:r>
          </a:p>
          <a:p>
            <a:endParaRPr lang="en-CA" dirty="0" smtClean="0"/>
          </a:p>
          <a:p>
            <a:r>
              <a:rPr lang="en-CA" dirty="0" smtClean="0"/>
              <a:t>After this tutorial, you will be able to: </a:t>
            </a:r>
          </a:p>
          <a:p>
            <a:pPr lvl="1"/>
            <a:r>
              <a:rPr lang="en-CA" dirty="0" smtClean="0"/>
              <a:t>Describe what GPGPU-</a:t>
            </a:r>
            <a:r>
              <a:rPr lang="en-CA" dirty="0" err="1" smtClean="0"/>
              <a:t>Sim</a:t>
            </a:r>
            <a:r>
              <a:rPr lang="en-CA" dirty="0" smtClean="0"/>
              <a:t> simulates</a:t>
            </a:r>
          </a:p>
          <a:p>
            <a:pPr lvl="1"/>
            <a:r>
              <a:rPr lang="en-CA" dirty="0" smtClean="0"/>
              <a:t>Setup GPGPU-</a:t>
            </a:r>
            <a:r>
              <a:rPr lang="en-CA" dirty="0" err="1" smtClean="0"/>
              <a:t>Sim</a:t>
            </a:r>
            <a:r>
              <a:rPr lang="en-CA" dirty="0" smtClean="0"/>
              <a:t> and </a:t>
            </a:r>
            <a:br>
              <a:rPr lang="en-CA" dirty="0" smtClean="0"/>
            </a:br>
            <a:r>
              <a:rPr lang="en-CA" dirty="0" smtClean="0"/>
              <a:t>run CUDA applications on it</a:t>
            </a:r>
          </a:p>
          <a:p>
            <a:pPr lvl="1"/>
            <a:r>
              <a:rPr lang="en-CA" dirty="0" smtClean="0"/>
              <a:t>Do simple performance analysis on CUDA applications with </a:t>
            </a:r>
            <a:r>
              <a:rPr lang="en-CA" dirty="0" err="1" smtClean="0"/>
              <a:t>AerialVision</a:t>
            </a:r>
            <a:endParaRPr lang="en-CA" dirty="0" smtClean="0"/>
          </a:p>
          <a:p>
            <a:pPr lvl="1"/>
            <a:r>
              <a:rPr lang="en-CA" dirty="0" smtClean="0"/>
              <a:t>Extend GPGPU-</a:t>
            </a:r>
            <a:r>
              <a:rPr lang="en-CA" dirty="0" err="1" smtClean="0"/>
              <a:t>Sim</a:t>
            </a:r>
            <a:r>
              <a:rPr lang="en-CA" dirty="0" smtClean="0"/>
              <a:t> for your own research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9AB6EAB0-FA09-4C0F-AC8F-BB820C157C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GPGPU-</a:t>
            </a:r>
            <a:r>
              <a:rPr lang="en-US" dirty="0" err="1" smtClean="0"/>
              <a:t>Sim</a:t>
            </a:r>
            <a:r>
              <a:rPr lang="en-US" dirty="0" smtClean="0"/>
              <a:t> 3.1.2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Since GPGPU-</a:t>
            </a:r>
            <a:r>
              <a:rPr lang="en-US" sz="2800" dirty="0" err="1" smtClean="0"/>
              <a:t>Sim</a:t>
            </a:r>
            <a:r>
              <a:rPr lang="en-US" sz="2800" dirty="0" smtClean="0"/>
              <a:t> 2.1.1b:</a:t>
            </a:r>
          </a:p>
          <a:p>
            <a:pPr lvl="1" eaLnBrk="1" hangingPunct="1"/>
            <a:r>
              <a:rPr lang="en-US" sz="2000" dirty="0" err="1" smtClean="0"/>
              <a:t>Refactored</a:t>
            </a:r>
            <a:r>
              <a:rPr lang="en-US" sz="2000" dirty="0" smtClean="0"/>
              <a:t> for C++ </a:t>
            </a:r>
            <a:r>
              <a:rPr lang="en-US" sz="2000" u="sng" dirty="0" smtClean="0"/>
              <a:t>Object-Oriented</a:t>
            </a:r>
            <a:r>
              <a:rPr lang="en-US" sz="2000" dirty="0" smtClean="0"/>
              <a:t> Implementation</a:t>
            </a:r>
          </a:p>
          <a:p>
            <a:pPr lvl="1" eaLnBrk="1" hangingPunct="1"/>
            <a:r>
              <a:rPr lang="en-US" sz="2000" dirty="0" smtClean="0"/>
              <a:t>Redesigned Timing Models</a:t>
            </a:r>
          </a:p>
          <a:p>
            <a:pPr lvl="2" eaLnBrk="1" hangingPunct="1"/>
            <a:r>
              <a:rPr lang="en-US" sz="1800" dirty="0" smtClean="0"/>
              <a:t>SIMT Core model, Cache models, GDDR5 timing … (later)</a:t>
            </a:r>
          </a:p>
          <a:p>
            <a:pPr lvl="1" eaLnBrk="1" hangingPunct="1"/>
            <a:r>
              <a:rPr lang="en-US" sz="2000" dirty="0" smtClean="0"/>
              <a:t>Asynchronous Kernel Calls</a:t>
            </a:r>
          </a:p>
          <a:p>
            <a:pPr lvl="1" eaLnBrk="1" hangingPunct="1"/>
            <a:r>
              <a:rPr lang="en-US" sz="2000" dirty="0" smtClean="0"/>
              <a:t>Concurrent Kernel Execution</a:t>
            </a:r>
          </a:p>
          <a:p>
            <a:pPr lvl="1" eaLnBrk="1" hangingPunct="1"/>
            <a:r>
              <a:rPr lang="en-US" sz="2000" dirty="0" smtClean="0"/>
              <a:t>Support for CUDA 3.1</a:t>
            </a:r>
          </a:p>
          <a:p>
            <a:pPr eaLnBrk="1" hangingPunct="1"/>
            <a:r>
              <a:rPr lang="en-US" sz="2800" dirty="0" smtClean="0"/>
              <a:t>Since GPGPU-</a:t>
            </a:r>
            <a:r>
              <a:rPr lang="en-US" sz="2800" dirty="0" err="1" smtClean="0"/>
              <a:t>Sim</a:t>
            </a:r>
            <a:r>
              <a:rPr lang="en-US" sz="2800" dirty="0" smtClean="0"/>
              <a:t> 3.0.1:</a:t>
            </a:r>
          </a:p>
          <a:p>
            <a:pPr lvl="1" eaLnBrk="1" hangingPunct="1"/>
            <a:r>
              <a:rPr lang="en-US" sz="2000" dirty="0" smtClean="0"/>
              <a:t>Updated timing model to model Fermi more accurately</a:t>
            </a:r>
          </a:p>
          <a:p>
            <a:pPr lvl="1" eaLnBrk="1" hangingPunct="1"/>
            <a:r>
              <a:rPr lang="en-US" sz="2000" dirty="0" smtClean="0"/>
              <a:t>Much more robust SASS support </a:t>
            </a:r>
          </a:p>
          <a:p>
            <a:pPr lvl="1" eaLnBrk="1" hangingPunct="1"/>
            <a:r>
              <a:rPr lang="en-US" sz="2000" dirty="0" smtClean="0"/>
              <a:t>Support for CUDA 4.0 and later; </a:t>
            </a:r>
            <a:r>
              <a:rPr lang="en-US" sz="2000" dirty="0" err="1" smtClean="0"/>
              <a:t>OpenCL</a:t>
            </a:r>
            <a:r>
              <a:rPr lang="en-US" sz="2000" dirty="0" smtClean="0"/>
              <a:t> with newer drivers</a:t>
            </a:r>
          </a:p>
          <a:p>
            <a:pPr lvl="1" eaLnBrk="1" hangingPunct="1"/>
            <a:r>
              <a:rPr lang="en-US" b="1" u="sng" dirty="0" smtClean="0"/>
              <a:t>Power </a:t>
            </a:r>
            <a:r>
              <a:rPr lang="en-US" b="1" u="sng" dirty="0" smtClean="0"/>
              <a:t>Model: </a:t>
            </a:r>
            <a:r>
              <a:rPr lang="en-CA" u="sng" dirty="0" err="1"/>
              <a:t>GPUWattch</a:t>
            </a:r>
            <a:endParaRPr lang="en-US" b="1" u="sng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1.</a:t>
            </a:r>
            <a:fld id="{6C398207-447F-4747-951E-70F846834FC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Accuracy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533400" y="1219200"/>
          <a:ext cx="8001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2667000" y="2133600"/>
            <a:ext cx="4114800" cy="358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943600" y="1676400"/>
            <a:ext cx="1066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/>
          <p:cNvGrpSpPr/>
          <p:nvPr/>
        </p:nvGrpSpPr>
        <p:grpSpPr>
          <a:xfrm>
            <a:off x="2696165" y="2971800"/>
            <a:ext cx="1875835" cy="685800"/>
            <a:chOff x="2667000" y="2971800"/>
            <a:chExt cx="1875835" cy="685800"/>
          </a:xfrm>
        </p:grpSpPr>
        <p:sp>
          <p:nvSpPr>
            <p:cNvPr id="13" name="TextBox 12"/>
            <p:cNvSpPr txBox="1"/>
            <p:nvPr/>
          </p:nvSpPr>
          <p:spPr>
            <a:xfrm>
              <a:off x="2667000" y="2971800"/>
              <a:ext cx="1875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i="1" dirty="0" smtClean="0"/>
                <a:t>Similarity Score</a:t>
              </a:r>
            </a:p>
            <a:p>
              <a:r>
                <a:rPr lang="en-CA" sz="1400" dirty="0" err="1" smtClean="0"/>
                <a:t>copyChunks_kernel</a:t>
              </a:r>
              <a:r>
                <a:rPr lang="en-CA" sz="1400" dirty="0" smtClean="0"/>
                <a:t>()</a:t>
              </a:r>
              <a:endParaRPr lang="en-CA" sz="1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962400" y="3505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88396" y="3200400"/>
            <a:ext cx="2546004" cy="523220"/>
            <a:chOff x="2514600" y="2971800"/>
            <a:chExt cx="2546004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2667000" y="2971800"/>
              <a:ext cx="2393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i="1" dirty="0" smtClean="0"/>
                <a:t>Back Propagation</a:t>
              </a:r>
            </a:p>
            <a:p>
              <a:r>
                <a:rPr lang="en-CA" sz="1400" dirty="0" err="1" smtClean="0"/>
                <a:t>bpnn_layerforward_CUDA</a:t>
              </a:r>
              <a:r>
                <a:rPr lang="en-CA" sz="1400" dirty="0" smtClean="0"/>
                <a:t>()</a:t>
              </a:r>
              <a:endParaRPr lang="en-CA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514600" y="3124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5600" y="3657600"/>
            <a:ext cx="1600200" cy="523220"/>
            <a:chOff x="3200400" y="2971800"/>
            <a:chExt cx="1600200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3200400" y="2971800"/>
              <a:ext cx="1507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i="1" dirty="0" err="1" smtClean="0"/>
                <a:t>HotSpot</a:t>
              </a:r>
              <a:endParaRPr lang="en-CA" sz="1400" i="1" dirty="0" smtClean="0"/>
            </a:p>
            <a:p>
              <a:r>
                <a:rPr lang="en-CA" sz="1400" dirty="0" err="1" smtClean="0"/>
                <a:t>calculate_temp</a:t>
              </a:r>
              <a:r>
                <a:rPr lang="en-CA" sz="1400" dirty="0" smtClean="0"/>
                <a:t>()</a:t>
              </a:r>
              <a:endParaRPr lang="en-CA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648200" y="30480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Accuracy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33400" y="1219200"/>
          <a:ext cx="8001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667000" y="2133600"/>
            <a:ext cx="4114800" cy="358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04A30472-1F13-421E-840D-2D47BAB9B5C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Accuracy (Average Power)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GPGPU-Sim Tutorial (MICRO 2012) 1: Backgnd on GPU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04A30472-1F13-421E-840D-2D47BAB9B5C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694798"/>
              </p:ext>
            </p:extLst>
          </p:nvPr>
        </p:nvGraphicFramePr>
        <p:xfrm>
          <a:off x="539552" y="1340768"/>
          <a:ext cx="7762057" cy="497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Dependencies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Linux</a:t>
            </a:r>
          </a:p>
          <a:p>
            <a:pPr eaLnBrk="1" hangingPunct="1"/>
            <a:r>
              <a:rPr lang="en-US" dirty="0" smtClean="0"/>
              <a:t>CUDA Toolkit (3.1 / 4.0 / 4.2)</a:t>
            </a:r>
          </a:p>
          <a:p>
            <a:pPr eaLnBrk="1" hangingPunct="1"/>
            <a:r>
              <a:rPr lang="en-US" dirty="0" smtClean="0"/>
              <a:t>Standard Development Environment</a:t>
            </a:r>
          </a:p>
          <a:p>
            <a:pPr lvl="1" eaLnBrk="1" hangingPunct="1"/>
            <a:r>
              <a:rPr lang="en-US" dirty="0" smtClean="0"/>
              <a:t>GCC, Make, etc. </a:t>
            </a:r>
          </a:p>
          <a:p>
            <a:pPr eaLnBrk="1" hangingPunct="1"/>
            <a:r>
              <a:rPr lang="en-US" dirty="0" smtClean="0"/>
              <a:t>No GPU Hardware for CUDA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If you use GPGPU-</a:t>
            </a:r>
            <a:r>
              <a:rPr lang="en-CA" dirty="0" err="1" smtClean="0"/>
              <a:t>Sim</a:t>
            </a:r>
            <a:r>
              <a:rPr lang="en-CA" dirty="0" smtClean="0"/>
              <a:t> (either 2.x or 3.x) in your publication, please cite our ISPASS 2009 paper: 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Please indicate which version of GPGPU-</a:t>
            </a:r>
            <a:r>
              <a:rPr lang="en-CA" dirty="0" err="1" smtClean="0"/>
              <a:t>Sim</a:t>
            </a:r>
            <a:r>
              <a:rPr lang="en-CA" dirty="0" smtClean="0"/>
              <a:t> you used / extended </a:t>
            </a:r>
          </a:p>
          <a:p>
            <a:pPr lvl="1"/>
            <a:r>
              <a:rPr lang="en-CA" dirty="0" smtClean="0"/>
              <a:t>E.g. “GPGPU-</a:t>
            </a:r>
            <a:r>
              <a:rPr lang="en-CA" dirty="0" err="1" smtClean="0"/>
              <a:t>Sim</a:t>
            </a:r>
            <a:r>
              <a:rPr lang="en-CA" dirty="0" smtClean="0"/>
              <a:t> version 3.1.2”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dirty="0" smtClean="0"/>
              <a:t>Ali </a:t>
            </a:r>
            <a:r>
              <a:rPr lang="en-CA" dirty="0" err="1" smtClean="0"/>
              <a:t>Bakhoda</a:t>
            </a:r>
            <a:r>
              <a:rPr lang="en-CA" dirty="0" smtClean="0"/>
              <a:t>, George L. Yuan, Wilson W. L. Fung, Henry Wong, Tor M. </a:t>
            </a:r>
            <a:r>
              <a:rPr lang="en-CA" dirty="0" err="1" smtClean="0"/>
              <a:t>Aamodt</a:t>
            </a:r>
            <a:r>
              <a:rPr lang="en-CA" dirty="0" smtClean="0"/>
              <a:t>, </a:t>
            </a:r>
            <a:r>
              <a:rPr lang="en-CA" u="sng" dirty="0" smtClean="0">
                <a:solidFill>
                  <a:srgbClr val="0070C0"/>
                </a:solidFill>
              </a:rPr>
              <a:t>Analyzing CUDA Workloads Using a Detailed GPU Simulator</a:t>
            </a:r>
            <a:r>
              <a:rPr lang="en-CA" dirty="0" smtClean="0"/>
              <a:t>, In proceedings of the IEEE International Symposium on Performance Analysis of Systems and Software (ISPASS), pp. 163-174, Boston, MA, April 26-28, 2009.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Session Summary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382000" cy="4525963"/>
          </a:xfrm>
        </p:spPr>
        <p:txBody>
          <a:bodyPr vert="horz">
            <a:normAutofit lnSpcReduction="10000"/>
          </a:bodyPr>
          <a:lstStyle/>
          <a:p>
            <a:r>
              <a:rPr lang="en-CA" dirty="0" smtClean="0"/>
              <a:t>GPU Computing</a:t>
            </a:r>
          </a:p>
          <a:p>
            <a:r>
              <a:rPr lang="en-CA" dirty="0" smtClean="0"/>
              <a:t>CUDA Programming Model Concepts</a:t>
            </a:r>
          </a:p>
          <a:p>
            <a:pPr lvl="1"/>
            <a:r>
              <a:rPr lang="en-CA" dirty="0" smtClean="0"/>
              <a:t>Thread Hierarchy</a:t>
            </a:r>
          </a:p>
          <a:p>
            <a:pPr lvl="1"/>
            <a:r>
              <a:rPr lang="en-CA" dirty="0" smtClean="0"/>
              <a:t>Memory Spaces</a:t>
            </a:r>
          </a:p>
          <a:p>
            <a:pPr lvl="1"/>
            <a:r>
              <a:rPr lang="en-CA" dirty="0" smtClean="0"/>
              <a:t>SIMT Execution Model</a:t>
            </a:r>
          </a:p>
          <a:p>
            <a:r>
              <a:rPr lang="en-CA" dirty="0" smtClean="0"/>
              <a:t>GPGPU-</a:t>
            </a:r>
            <a:r>
              <a:rPr lang="en-CA" dirty="0" err="1" smtClean="0"/>
              <a:t>Sim</a:t>
            </a:r>
            <a:r>
              <a:rPr lang="en-CA" dirty="0" smtClean="0"/>
              <a:t>: </a:t>
            </a:r>
            <a:br>
              <a:rPr lang="en-CA" dirty="0" smtClean="0"/>
            </a:br>
            <a:r>
              <a:rPr lang="en-CA" dirty="0" smtClean="0"/>
              <a:t>Timing + power simulator of modern GPUs</a:t>
            </a:r>
          </a:p>
          <a:p>
            <a:pPr lvl="1"/>
            <a:r>
              <a:rPr lang="en-CA" dirty="0" smtClean="0"/>
              <a:t>Good accuracy</a:t>
            </a:r>
          </a:p>
          <a:p>
            <a:pPr lvl="1"/>
            <a:r>
              <a:rPr lang="en-CA" dirty="0" smtClean="0"/>
              <a:t>Runs on systems without HW GPUs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9AB6EAB0-FA09-4C0F-AC8F-BB820C157C6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643611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tx1"/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tx1"/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Software Organization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Timing</a:t>
                      </a:r>
                      <a:r>
                        <a:rPr lang="en-CA" sz="2400" baseline="0" dirty="0" smtClean="0"/>
                        <a:t> Model (Software)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</a:t>
                      </a:r>
                      <a:r>
                        <a:rPr lang="en-CA" sz="2400" dirty="0" smtClean="0"/>
                        <a:t>Model: </a:t>
                      </a:r>
                      <a:r>
                        <a:rPr lang="en-CA" sz="2400" baseline="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Quick Survey</a:t>
            </a:r>
            <a:endParaRPr lang="en-CA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CA" dirty="0" smtClean="0"/>
              <a:t>How many of you are:</a:t>
            </a:r>
          </a:p>
          <a:p>
            <a:pPr lvl="1"/>
            <a:r>
              <a:rPr lang="en-CA" dirty="0" smtClean="0"/>
              <a:t>Graduate students?</a:t>
            </a:r>
          </a:p>
          <a:p>
            <a:pPr lvl="1"/>
            <a:r>
              <a:rPr lang="en-CA" dirty="0" smtClean="0"/>
              <a:t>Faculty members?</a:t>
            </a:r>
          </a:p>
          <a:p>
            <a:pPr lvl="1"/>
            <a:r>
              <a:rPr lang="en-CA" dirty="0" smtClean="0"/>
              <a:t>Working for government?</a:t>
            </a:r>
          </a:p>
          <a:p>
            <a:pPr lvl="1"/>
            <a:r>
              <a:rPr lang="en-CA" dirty="0" smtClean="0"/>
              <a:t>Working for industry?</a:t>
            </a:r>
          </a:p>
          <a:p>
            <a:r>
              <a:rPr lang="en-CA" dirty="0" smtClean="0"/>
              <a:t>Have you written a CUDA or </a:t>
            </a:r>
            <a:r>
              <a:rPr lang="en-CA" dirty="0" err="1" smtClean="0"/>
              <a:t>OpenCL</a:t>
            </a:r>
            <a:r>
              <a:rPr lang="en-CA" dirty="0" smtClean="0"/>
              <a:t> program before? </a:t>
            </a:r>
          </a:p>
          <a:p>
            <a:r>
              <a:rPr lang="en-CA" dirty="0" smtClean="0"/>
              <a:t>Have you used GPGPU-</a:t>
            </a:r>
            <a:r>
              <a:rPr lang="en-CA" dirty="0" err="1" smtClean="0"/>
              <a:t>Sim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04A30472-1F13-421E-840D-2D47BAB9B5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554412"/>
              </p:ext>
            </p:extLst>
          </p:nvPr>
        </p:nvGraphicFramePr>
        <p:xfrm>
          <a:off x="381000" y="609600"/>
          <a:ext cx="8406076" cy="6076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9600"/>
                <a:gridCol w="6553200"/>
                <a:gridCol w="1243276"/>
              </a:tblGrid>
              <a:tr h="381000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Brief Background on GPU Computing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40mins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GPGPU-</a:t>
                      </a:r>
                      <a:r>
                        <a:rPr lang="en-CA" sz="2400" dirty="0" err="1" smtClean="0">
                          <a:solidFill>
                            <a:schemeClr val="tx1"/>
                          </a:solidFill>
                        </a:rPr>
                        <a:t>Sim</a:t>
                      </a:r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 Overview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r>
                        <a:rPr lang="en-CA" sz="2400" baseline="0" dirty="0" smtClean="0">
                          <a:solidFill>
                            <a:schemeClr val="tx1"/>
                          </a:solidFill>
                        </a:rPr>
                        <a:t> 1: Setup and Run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Break (10:00 – 10:30am)</a:t>
                      </a:r>
                      <a:endParaRPr lang="en-CA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</a:rPr>
                        <a:t>Microarchitecture Timing Model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Lunch (12:00 – 1:00pm)</a:t>
                      </a: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Software Organization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25mins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Timing</a:t>
                      </a:r>
                      <a:r>
                        <a:rPr lang="en-CA" sz="2400" baseline="0" dirty="0" smtClean="0"/>
                        <a:t> Model (Software)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5c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Power </a:t>
                      </a:r>
                      <a:r>
                        <a:rPr lang="en-CA" sz="2400" dirty="0" smtClean="0"/>
                        <a:t>Model - </a:t>
                      </a:r>
                      <a:r>
                        <a:rPr lang="en-CA" sz="2400" dirty="0" err="1" smtClean="0"/>
                        <a:t>GPUWattch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26833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olidFill>
                            <a:schemeClr val="tx1"/>
                          </a:solidFill>
                        </a:rPr>
                        <a:t>Coffee Break (3:00 –</a:t>
                      </a:r>
                      <a:r>
                        <a:rPr lang="en-CA" sz="1800" baseline="0" dirty="0" smtClean="0">
                          <a:solidFill>
                            <a:schemeClr val="tx1"/>
                          </a:solidFill>
                        </a:rPr>
                        <a:t> 3:30pm)</a:t>
                      </a:r>
                      <a:endParaRPr lang="en-CA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6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The GPU Design Space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7a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2: Debugging Tool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7b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Demo 3: Visualizing</a:t>
                      </a:r>
                      <a:r>
                        <a:rPr lang="en-CA" sz="2400" baseline="0" dirty="0" smtClean="0"/>
                        <a:t> Performance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8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Extending GPGPU-Sim (with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baseline="0" dirty="0" err="1" smtClean="0"/>
                        <a:t>GPUWattch</a:t>
                      </a:r>
                      <a:r>
                        <a:rPr lang="en-CA" sz="2400" baseline="0" dirty="0" smtClean="0"/>
                        <a:t>)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30mins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  <a:tr h="428215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9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Wrap Up</a:t>
                      </a:r>
                      <a:r>
                        <a:rPr lang="en-CA" sz="2400" baseline="0" dirty="0" smtClean="0"/>
                        <a:t> and Discussion</a:t>
                      </a:r>
                      <a:endParaRPr lang="en-CA" sz="24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15mins</a:t>
                      </a:r>
                      <a:endParaRPr lang="en-CA" sz="2400" dirty="0"/>
                    </a:p>
                  </a:txBody>
                  <a:tcPr marT="36000" marB="3600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pic>
        <p:nvPicPr>
          <p:cNvPr id="4101" name="Picture 5" descr="Nvidia-GTX-580-500x2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648200"/>
            <a:ext cx="30099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GPU?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GPU = Graphics Processing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Optimized for Highly Parallel Workloads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Highly Programmable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Commodity Hardware (“Desktop Supercomputing”)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err="1" smtClean="0"/>
              <a:t>Nvidia’s</a:t>
            </a:r>
            <a:r>
              <a:rPr lang="en-US" sz="3000" dirty="0" smtClean="0"/>
              <a:t> GTX580: 16 x 32-wide multiprocessors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512 ALUs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24,576 concurrent threads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December 2012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>
                <a:latin typeface="Arial" charset="0"/>
              </a:rPr>
              <a:t>GPGPU-Sim Tutorial (MICRO 2012) 1: Backgnd on GPU Computing</a:t>
            </a:r>
            <a:endParaRPr lang="en-US" smtClean="0">
              <a:latin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GPU Computing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lvl="1" algn="ctr" eaLnBrk="1" hangingPunct="1">
              <a:buFontTx/>
              <a:buNone/>
            </a:pPr>
            <a:r>
              <a:rPr lang="en-US" dirty="0" smtClean="0"/>
              <a:t>4 core CPU        +         1536 core GPU 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Heterogeneous computing</a:t>
            </a:r>
          </a:p>
        </p:txBody>
      </p:sp>
      <p:pic>
        <p:nvPicPr>
          <p:cNvPr id="6151" name="Picture 3" descr="cpu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17907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4" descr="gpu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524000"/>
            <a:ext cx="22098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-Right Arrow 5"/>
          <p:cNvSpPr/>
          <p:nvPr/>
        </p:nvSpPr>
        <p:spPr>
          <a:xfrm>
            <a:off x="3810000" y="2819400"/>
            <a:ext cx="1295400" cy="533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" name="Picture 4" descr="gpu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00200"/>
            <a:ext cx="22098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gpu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22098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gpu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22098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gpu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828800"/>
            <a:ext cx="22098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gpu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05000"/>
            <a:ext cx="22098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2DCAE7AC-0DFB-40CF-A4F2-C416A0FCE1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Why GPU?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495" y="914400"/>
            <a:ext cx="701281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6096000"/>
            <a:ext cx="8267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*Slide from GTC 2011, </a:t>
            </a:r>
            <a:r>
              <a:rPr lang="en-CA" sz="1600" i="1" dirty="0" smtClean="0"/>
              <a:t>GPU Computing: Past, Present and Future</a:t>
            </a:r>
            <a:r>
              <a:rPr lang="en-CA" sz="1600" dirty="0" smtClean="0"/>
              <a:t>, David </a:t>
            </a:r>
            <a:r>
              <a:rPr lang="en-CA" sz="1600" dirty="0" err="1" smtClean="0"/>
              <a:t>Luebke</a:t>
            </a:r>
            <a:r>
              <a:rPr lang="en-CA" sz="1600" dirty="0" smtClean="0"/>
              <a:t>, NVIDIA</a:t>
            </a:r>
            <a:endParaRPr lang="en-CA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04A30472-1F13-421E-840D-2D47BAB9B5C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Why GPU?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494" y="916134"/>
            <a:ext cx="7010505" cy="525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6096000"/>
            <a:ext cx="8267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*Slide from GTC 2011, </a:t>
            </a:r>
            <a:r>
              <a:rPr lang="en-CA" sz="1600" i="1" dirty="0" smtClean="0"/>
              <a:t>GPU Computing: Past, Present and Future</a:t>
            </a:r>
            <a:r>
              <a:rPr lang="en-CA" sz="1600" dirty="0" smtClean="0"/>
              <a:t>, David </a:t>
            </a:r>
            <a:r>
              <a:rPr lang="en-CA" sz="1600" dirty="0" err="1" smtClean="0"/>
              <a:t>Luebke</a:t>
            </a:r>
            <a:r>
              <a:rPr lang="en-CA" sz="1600" dirty="0" smtClean="0"/>
              <a:t>, NVIDIA</a:t>
            </a:r>
            <a:endParaRPr lang="en-CA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04A30472-1F13-421E-840D-2D47BAB9B5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Why GPU?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GPGPU-Sim Tutorial (MICRO 2012) 1: Backgnd on GPU Computing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1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6096000"/>
            <a:ext cx="817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*Slide from AFDS 2011, </a:t>
            </a:r>
            <a:r>
              <a:rPr lang="en-CA" sz="1600" i="1" dirty="0" smtClean="0"/>
              <a:t>The Programmer’s Guide to the APU Galaxy</a:t>
            </a:r>
            <a:r>
              <a:rPr lang="en-CA" sz="1600" dirty="0" smtClean="0"/>
              <a:t>, Phil Rogers, AMD</a:t>
            </a:r>
            <a:endParaRPr lang="en-CA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1.</a:t>
            </a:r>
            <a:fld id="{04A30472-1F13-421E-840D-2D47BAB9B5C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1496</Words>
  <Application>Microsoft Office PowerPoint</Application>
  <PresentationFormat>On-screen Show (4:3)</PresentationFormat>
  <Paragraphs>416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GPGPU-Sim 3.x  A Performance Simulator for  Many-Core Accelerator Research </vt:lpstr>
      <vt:lpstr>Tutorial Goals</vt:lpstr>
      <vt:lpstr>Quick Survey</vt:lpstr>
      <vt:lpstr>Overview</vt:lpstr>
      <vt:lpstr>What is a GPU?</vt:lpstr>
      <vt:lpstr>GPU Computing</vt:lpstr>
      <vt:lpstr>Why GPU?</vt:lpstr>
      <vt:lpstr>Why GPU?</vt:lpstr>
      <vt:lpstr>Why GPU?</vt:lpstr>
      <vt:lpstr>Why GPU?</vt:lpstr>
      <vt:lpstr>Programming Model</vt:lpstr>
      <vt:lpstr>GPU Microarchitecture Overview (10,000 feet)</vt:lpstr>
      <vt:lpstr>CUDA and OpenCL</vt:lpstr>
      <vt:lpstr>CUDA Thread Hierarchy</vt:lpstr>
      <vt:lpstr>CUDA Memory Model</vt:lpstr>
      <vt:lpstr>SIMT Execution Model</vt:lpstr>
      <vt:lpstr>CUDA Syntax Highlights</vt:lpstr>
      <vt:lpstr>CUDA Example Code</vt:lpstr>
      <vt:lpstr>GPGPU-Sim in a Nutshell</vt:lpstr>
      <vt:lpstr>GPGPU-Sim 3.1.2</vt:lpstr>
      <vt:lpstr>Accuracy</vt:lpstr>
      <vt:lpstr>Accuracy</vt:lpstr>
      <vt:lpstr>Accuracy (Average Power)</vt:lpstr>
      <vt:lpstr>Dependencies</vt:lpstr>
      <vt:lpstr>Citation</vt:lpstr>
      <vt:lpstr>Session Summary</vt:lpstr>
      <vt:lpstr>Overview</vt:lpstr>
    </vt:vector>
  </TitlesOfParts>
  <Company>ECE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GPGPU-Sim:  A Performance Simulator for  Many-Thread Processor Research</dc:title>
  <dc:creator>Aamodt-PC01</dc:creator>
  <cp:lastModifiedBy>Tayler</cp:lastModifiedBy>
  <cp:revision>54</cp:revision>
  <dcterms:created xsi:type="dcterms:W3CDTF">2012-05-06T00:46:05Z</dcterms:created>
  <dcterms:modified xsi:type="dcterms:W3CDTF">2012-12-09T00:34:56Z</dcterms:modified>
</cp:coreProperties>
</file>