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72" r:id="rId4"/>
    <p:sldId id="259" r:id="rId5"/>
    <p:sldId id="260" r:id="rId6"/>
    <p:sldId id="261" r:id="rId7"/>
    <p:sldId id="263" r:id="rId8"/>
    <p:sldId id="268" r:id="rId9"/>
    <p:sldId id="275" r:id="rId10"/>
    <p:sldId id="262" r:id="rId11"/>
    <p:sldId id="264" r:id="rId12"/>
    <p:sldId id="265" r:id="rId13"/>
    <p:sldId id="278" r:id="rId14"/>
    <p:sldId id="266" r:id="rId15"/>
    <p:sldId id="267" r:id="rId16"/>
    <p:sldId id="273" r:id="rId17"/>
    <p:sldId id="269" r:id="rId18"/>
    <p:sldId id="277" r:id="rId19"/>
    <p:sldId id="271" r:id="rId20"/>
    <p:sldId id="274" r:id="rId21"/>
    <p:sldId id="276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000"/>
    <a:srgbClr val="70AC2E"/>
    <a:srgbClr val="FFFF99"/>
    <a:srgbClr val="C5E2FF"/>
    <a:srgbClr val="B7DBFF"/>
    <a:srgbClr val="CCFFFF"/>
    <a:srgbClr val="99CCFF"/>
    <a:srgbClr val="FFFFCC"/>
    <a:srgbClr val="B2B2B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8" autoAdjust="0"/>
    <p:restoredTop sz="94682" autoAdjust="0"/>
  </p:normalViewPr>
  <p:slideViewPr>
    <p:cSldViewPr>
      <p:cViewPr>
        <p:scale>
          <a:sx n="70" d="100"/>
          <a:sy n="70" d="100"/>
        </p:scale>
        <p:origin x="-1158" y="-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71A0B05-2A82-4716-9EA6-02D0221B8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24414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1A0B05-2A82-4716-9EA6-02D0221B897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F13BB3-C277-42C3-853D-18FD3F83863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150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57200" eaLnBrk="1" hangingPunct="1"/>
            <a:r>
              <a:rPr lang="en-US" dirty="0" smtClean="0"/>
              <a:t>Shown kernel</a:t>
            </a:r>
            <a:r>
              <a:rPr lang="en-US" baseline="0" dirty="0" smtClean="0"/>
              <a:t> code = </a:t>
            </a:r>
            <a:r>
              <a:rPr lang="en-US" dirty="0" smtClean="0"/>
              <a:t>Parallel Reduction in CUDA</a:t>
            </a:r>
          </a:p>
          <a:p>
            <a:pPr defTabSz="457200" eaLnBrk="1" hangingPunct="1"/>
            <a:endParaRPr lang="en-US" dirty="0" smtClean="0"/>
          </a:p>
        </p:txBody>
      </p:sp>
      <p:sp>
        <p:nvSpPr>
          <p:cNvPr id="2150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855D506-1A88-43CE-9D6F-D3577C037CBC}" type="slidenum">
              <a:rPr lang="en-US" sz="1200">
                <a:latin typeface="Calibri" pitchFamily="34" charset="0"/>
              </a:rPr>
              <a:pPr algn="r"/>
              <a:t>6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1A0B05-2A82-4716-9EA6-02D0221B897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CA" dirty="0" smtClean="0"/>
              <a:t>Microarchitecture simulator strength: Visibility </a:t>
            </a:r>
            <a:r>
              <a:rPr lang="en-CA" dirty="0" smtClean="0">
                <a:sym typeface="Wingdings" pitchFamily="2" charset="2"/>
              </a:rPr>
              <a:t> Allow deep understanding of performance</a:t>
            </a:r>
            <a:endParaRPr lang="en-CA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CF8149-C715-429C-89A7-2EE47C22A300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dirty="0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D38416-DC54-496A-9702-AA979885CA6A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1A0B05-2A82-4716-9EA6-02D0221B897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GPGPU-Sim Tutorial (MICRO 2012) 2: GPGPU-Sim Overview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2.</a:t>
            </a:r>
            <a:fld id="{6C398207-447F-4747-951E-70F846834F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GPGPU-Sim Tutorial (MICRO 2012) 2: GPGPU-Sim Overview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2.</a:t>
            </a:r>
            <a:fld id="{55EB9A5E-14F2-44AA-BCAC-6DCCEBC539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GPGPU-Sim Tutorial (MICRO 2012) 2: GPGPU-Sim Overview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2.</a:t>
            </a:r>
            <a:fld id="{31F4FE96-D1A6-4F17-83D1-DA5EB68942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GPGPU-Sim Tutorial (MICRO 2012) 2: GPGPU-Sim Overview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2.</a:t>
            </a:r>
            <a:fld id="{00B2B76A-9F2F-4E74-8C3A-858BE585A2C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GPGPU-Sim Tutorial (MICRO 2012) 2: GPGPU-Sim Overview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2.</a:t>
            </a:r>
            <a:fld id="{7F5B2C50-7787-42FB-95A9-29C3359D7A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381750"/>
            <a:ext cx="3124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r>
              <a:rPr lang="pt-BR" smtClean="0"/>
              <a:t>GPGPU-Sim Tutorial (MICRO 2012) 2: GPGPU-Sim Overview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2.</a:t>
            </a:r>
            <a:fld id="{F82F5F8C-649F-47F4-8CCF-3161E69500B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5" r:id="rId4"/>
    <p:sldLayoutId id="2147483658" r:id="rId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 smtClean="0"/>
              <a:t>Overview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2.</a:t>
            </a:r>
            <a:fld id="{6C398207-447F-4747-951E-70F846834FC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2: GPGPU-Sim Overview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1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43504972"/>
              </p:ext>
            </p:extLst>
          </p:nvPr>
        </p:nvGraphicFramePr>
        <p:xfrm>
          <a:off x="381000" y="609600"/>
          <a:ext cx="8406076" cy="607608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609600"/>
                <a:gridCol w="6553200"/>
                <a:gridCol w="1243276"/>
              </a:tblGrid>
              <a:tr h="381000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Brief Background on GPU Computing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40mins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2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tx1"/>
                          </a:solidFill>
                        </a:rPr>
                        <a:t>GPGPU-</a:t>
                      </a:r>
                      <a:r>
                        <a:rPr lang="en-CA" sz="2400" dirty="0" err="1" smtClean="0">
                          <a:solidFill>
                            <a:schemeClr val="tx1"/>
                          </a:solidFill>
                        </a:rPr>
                        <a:t>Sim</a:t>
                      </a:r>
                      <a:r>
                        <a:rPr lang="en-CA" sz="2400" dirty="0" smtClean="0">
                          <a:solidFill>
                            <a:schemeClr val="tx1"/>
                          </a:solidFill>
                        </a:rPr>
                        <a:t> Overview</a:t>
                      </a:r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30mins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3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tx1"/>
                          </a:solidFill>
                        </a:rPr>
                        <a:t>Demo</a:t>
                      </a:r>
                      <a:r>
                        <a:rPr lang="en-CA" sz="2400" baseline="0" dirty="0" smtClean="0">
                          <a:solidFill>
                            <a:schemeClr val="tx1"/>
                          </a:solidFill>
                        </a:rPr>
                        <a:t> 1: Setup and Run</a:t>
                      </a:r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268339">
                <a:tc gridSpan="3"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Coffee</a:t>
                      </a:r>
                      <a:r>
                        <a:rPr lang="en-CA" sz="1800" baseline="0" dirty="0" smtClean="0">
                          <a:solidFill>
                            <a:schemeClr val="tx1"/>
                          </a:solidFill>
                        </a:rPr>
                        <a:t> Break (10:00 – 10:30am)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4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tx1"/>
                          </a:solidFill>
                        </a:rPr>
                        <a:t>Microarchitecture Timing Model</a:t>
                      </a:r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85mins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26833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Lunch (12:00 – 1:00pm)</a:t>
                      </a:r>
                    </a:p>
                  </a:txBody>
                  <a:tcPr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/>
                </a:tc>
                <a:tc hMerge="1">
                  <a:txBody>
                    <a:bodyPr/>
                    <a:lstStyle/>
                    <a:p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5a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Software Organization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25mins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5b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Timing</a:t>
                      </a:r>
                      <a:r>
                        <a:rPr lang="en-CA" sz="2400" baseline="0" dirty="0" smtClean="0"/>
                        <a:t> Model (Software)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50mins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5c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Power Model: </a:t>
                      </a:r>
                      <a:r>
                        <a:rPr lang="en-CA" sz="2400" baseline="0" dirty="0" err="1" smtClean="0"/>
                        <a:t>GPUWattch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45mins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26833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Coffee Break (3:00 –</a:t>
                      </a:r>
                      <a:r>
                        <a:rPr lang="en-CA" sz="1800" baseline="0" dirty="0" smtClean="0">
                          <a:solidFill>
                            <a:schemeClr val="tx1"/>
                          </a:solidFill>
                        </a:rPr>
                        <a:t> 3:30pm)</a:t>
                      </a:r>
                      <a:endParaRPr lang="en-CA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/>
                </a:tc>
                <a:tc hMerge="1">
                  <a:txBody>
                    <a:bodyPr/>
                    <a:lstStyle/>
                    <a:p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6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The GPU Design Space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10mins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7a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Demo 2: Debugging Tool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7b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Demo 3: Visualizing</a:t>
                      </a:r>
                      <a:r>
                        <a:rPr lang="en-CA" sz="2400" baseline="0" dirty="0" smtClean="0"/>
                        <a:t> Performance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30mins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8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Extending GPGPU-Sim (with</a:t>
                      </a:r>
                      <a:r>
                        <a:rPr lang="en-CA" sz="2400" baseline="0" dirty="0" smtClean="0"/>
                        <a:t> </a:t>
                      </a:r>
                      <a:r>
                        <a:rPr lang="en-CA" sz="2400" baseline="0" dirty="0" err="1" smtClean="0"/>
                        <a:t>GPUWattch</a:t>
                      </a:r>
                      <a:r>
                        <a:rPr lang="en-CA" sz="2400" baseline="0" dirty="0" smtClean="0"/>
                        <a:t>)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30mins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9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Wrap Up</a:t>
                      </a:r>
                      <a:r>
                        <a:rPr lang="en-CA" sz="2400" baseline="0" dirty="0" smtClean="0"/>
                        <a:t> and Discussion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CA" sz="3600" smtClean="0">
                <a:solidFill>
                  <a:srgbClr val="000000"/>
                </a:solidFill>
              </a:rPr>
              <a:t>Timing Model for </a:t>
            </a:r>
            <a:br>
              <a:rPr lang="en-CA" sz="3600" smtClean="0">
                <a:solidFill>
                  <a:srgbClr val="000000"/>
                </a:solidFill>
              </a:rPr>
            </a:br>
            <a:r>
              <a:rPr lang="en-CA" sz="3600" smtClean="0">
                <a:solidFill>
                  <a:srgbClr val="000000"/>
                </a:solidFill>
              </a:rPr>
              <a:t>Compute Parts of a GPU</a:t>
            </a:r>
            <a:endParaRPr lang="en-CA" sz="36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46" name="Text Placeholder 2"/>
          <p:cNvSpPr>
            <a:spLocks noGrp="1"/>
          </p:cNvSpPr>
          <p:nvPr>
            <p:ph type="body" idx="4294967295"/>
          </p:nvPr>
        </p:nvSpPr>
        <p:spPr>
          <a:xfrm>
            <a:off x="152400" y="1752600"/>
            <a:ext cx="8915400" cy="4525963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rgbClr val="000000"/>
                </a:solidFill>
              </a:rPr>
              <a:t>GPGPU-Sim models timing for:</a:t>
            </a:r>
          </a:p>
          <a:p>
            <a:pPr lvl="1" eaLnBrk="1" hangingPunct="1"/>
            <a:r>
              <a:rPr lang="en-US" sz="2400" smtClean="0">
                <a:solidFill>
                  <a:srgbClr val="000000"/>
                </a:solidFill>
              </a:rPr>
              <a:t>SIMT Core (SM, SIMD Unit)</a:t>
            </a:r>
          </a:p>
          <a:p>
            <a:pPr lvl="1" eaLnBrk="1" hangingPunct="1"/>
            <a:r>
              <a:rPr lang="en-US" sz="2400" smtClean="0">
                <a:solidFill>
                  <a:srgbClr val="000000"/>
                </a:solidFill>
              </a:rPr>
              <a:t>Caches (Texture, Constant, …)</a:t>
            </a:r>
          </a:p>
          <a:p>
            <a:pPr lvl="1" eaLnBrk="1" hangingPunct="1"/>
            <a:r>
              <a:rPr lang="en-US" sz="2400" smtClean="0">
                <a:solidFill>
                  <a:srgbClr val="000000"/>
                </a:solidFill>
              </a:rPr>
              <a:t>Interconnection Network</a:t>
            </a:r>
          </a:p>
          <a:p>
            <a:pPr lvl="1" eaLnBrk="1" hangingPunct="1"/>
            <a:r>
              <a:rPr lang="en-US" sz="2400" smtClean="0">
                <a:solidFill>
                  <a:srgbClr val="000000"/>
                </a:solidFill>
              </a:rPr>
              <a:t>Memory Partition</a:t>
            </a:r>
          </a:p>
          <a:p>
            <a:pPr lvl="1" eaLnBrk="1" hangingPunct="1"/>
            <a:r>
              <a:rPr lang="en-US" sz="2400" smtClean="0">
                <a:solidFill>
                  <a:srgbClr val="000000"/>
                </a:solidFill>
              </a:rPr>
              <a:t>Graphics DRAM</a:t>
            </a:r>
          </a:p>
          <a:p>
            <a:pPr eaLnBrk="1" hangingPunct="1"/>
            <a:r>
              <a:rPr lang="en-US" sz="2800" smtClean="0">
                <a:solidFill>
                  <a:srgbClr val="000000"/>
                </a:solidFill>
              </a:rPr>
              <a:t>It </a:t>
            </a:r>
            <a:r>
              <a:rPr lang="en-US" sz="2800" u="sng" smtClean="0">
                <a:solidFill>
                  <a:srgbClr val="000000"/>
                </a:solidFill>
              </a:rPr>
              <a:t>does NOT</a:t>
            </a:r>
            <a:r>
              <a:rPr lang="en-US" sz="2800" smtClean="0">
                <a:solidFill>
                  <a:srgbClr val="000000"/>
                </a:solidFill>
              </a:rPr>
              <a:t> model timing for:</a:t>
            </a:r>
          </a:p>
          <a:p>
            <a:pPr lvl="1" eaLnBrk="1" hangingPunct="1"/>
            <a:r>
              <a:rPr lang="en-US" sz="2400" smtClean="0">
                <a:solidFill>
                  <a:srgbClr val="000000"/>
                </a:solidFill>
              </a:rPr>
              <a:t>CPU, PCIe </a:t>
            </a:r>
          </a:p>
          <a:p>
            <a:pPr lvl="1" eaLnBrk="1" hangingPunct="1"/>
            <a:r>
              <a:rPr lang="en-US" sz="2400" smtClean="0">
                <a:solidFill>
                  <a:srgbClr val="000000"/>
                </a:solidFill>
              </a:rPr>
              <a:t>Graphics Specific HW (Rasterizer, Clipping, Display… etc.)</a:t>
            </a:r>
          </a:p>
        </p:txBody>
      </p:sp>
      <p:sp>
        <p:nvSpPr>
          <p:cNvPr id="10247" name="Rectangle 4"/>
          <p:cNvSpPr>
            <a:spLocks noChangeArrowheads="1"/>
          </p:cNvSpPr>
          <p:nvPr/>
        </p:nvSpPr>
        <p:spPr bwMode="auto">
          <a:xfrm>
            <a:off x="5692775" y="2190750"/>
            <a:ext cx="3168650" cy="2089150"/>
          </a:xfrm>
          <a:prstGeom prst="rect">
            <a:avLst/>
          </a:prstGeom>
          <a:solidFill>
            <a:srgbClr val="CCEC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b="1"/>
              <a:t>          GPU</a:t>
            </a:r>
          </a:p>
        </p:txBody>
      </p:sp>
      <p:sp>
        <p:nvSpPr>
          <p:cNvPr id="10248" name="Rectangle 5"/>
          <p:cNvSpPr>
            <a:spLocks noChangeArrowheads="1"/>
          </p:cNvSpPr>
          <p:nvPr/>
        </p:nvSpPr>
        <p:spPr bwMode="auto">
          <a:xfrm>
            <a:off x="6918325" y="3990975"/>
            <a:ext cx="574675" cy="287338"/>
          </a:xfrm>
          <a:prstGeom prst="rect">
            <a:avLst/>
          </a:prstGeom>
          <a:solidFill>
            <a:srgbClr val="99CC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PCIe</a:t>
            </a:r>
          </a:p>
        </p:txBody>
      </p:sp>
      <p:sp>
        <p:nvSpPr>
          <p:cNvPr id="10249" name="Rectangle 7"/>
          <p:cNvSpPr>
            <a:spLocks noChangeArrowheads="1"/>
          </p:cNvSpPr>
          <p:nvPr/>
        </p:nvSpPr>
        <p:spPr bwMode="auto">
          <a:xfrm>
            <a:off x="7061200" y="2335213"/>
            <a:ext cx="288925" cy="1368425"/>
          </a:xfrm>
          <a:prstGeom prst="rect">
            <a:avLst/>
          </a:prstGeom>
          <a:solidFill>
            <a:srgbClr val="CCFFCC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r>
              <a:rPr lang="en-US"/>
              <a:t>Interconnect</a:t>
            </a:r>
          </a:p>
        </p:txBody>
      </p:sp>
      <p:grpSp>
        <p:nvGrpSpPr>
          <p:cNvPr id="10250" name="Group 11"/>
          <p:cNvGrpSpPr>
            <a:grpSpLocks/>
          </p:cNvGrpSpPr>
          <p:nvPr/>
        </p:nvGrpSpPr>
        <p:grpSpPr bwMode="auto">
          <a:xfrm>
            <a:off x="5903913" y="1574800"/>
            <a:ext cx="2886075" cy="1984375"/>
            <a:chOff x="3602" y="683"/>
            <a:chExt cx="1818" cy="1250"/>
          </a:xfrm>
        </p:grpSpPr>
        <p:sp>
          <p:nvSpPr>
            <p:cNvPr id="10273" name="Rectangle 6"/>
            <p:cNvSpPr>
              <a:spLocks noChangeArrowheads="1"/>
            </p:cNvSpPr>
            <p:nvPr/>
          </p:nvSpPr>
          <p:spPr bwMode="auto">
            <a:xfrm>
              <a:off x="3602" y="683"/>
              <a:ext cx="635" cy="226"/>
            </a:xfrm>
            <a:prstGeom prst="rect">
              <a:avLst/>
            </a:prstGeom>
            <a:solidFill>
              <a:srgbClr val="FFFF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4" name="Rectangle 8"/>
            <p:cNvSpPr>
              <a:spLocks noChangeArrowheads="1"/>
            </p:cNvSpPr>
            <p:nvPr/>
          </p:nvSpPr>
          <p:spPr bwMode="auto">
            <a:xfrm>
              <a:off x="3606" y="1706"/>
              <a:ext cx="635" cy="227"/>
            </a:xfrm>
            <a:prstGeom prst="rect">
              <a:avLst/>
            </a:prstGeom>
            <a:solidFill>
              <a:srgbClr val="FFFF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5" name="Rectangle 9"/>
            <p:cNvSpPr>
              <a:spLocks noChangeArrowheads="1"/>
            </p:cNvSpPr>
            <p:nvPr/>
          </p:nvSpPr>
          <p:spPr bwMode="auto">
            <a:xfrm>
              <a:off x="4785" y="1706"/>
              <a:ext cx="635" cy="227"/>
            </a:xfrm>
            <a:prstGeom prst="rect">
              <a:avLst/>
            </a:prstGeom>
            <a:solidFill>
              <a:srgbClr val="FFFF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6" name="Rectangle 10"/>
            <p:cNvSpPr>
              <a:spLocks noChangeArrowheads="1"/>
            </p:cNvSpPr>
            <p:nvPr/>
          </p:nvSpPr>
          <p:spPr bwMode="auto">
            <a:xfrm>
              <a:off x="4785" y="1344"/>
              <a:ext cx="635" cy="227"/>
            </a:xfrm>
            <a:prstGeom prst="rect">
              <a:avLst/>
            </a:prstGeom>
            <a:solidFill>
              <a:srgbClr val="FFFF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51" name="Group 12"/>
          <p:cNvGrpSpPr>
            <a:grpSpLocks/>
          </p:cNvGrpSpPr>
          <p:nvPr/>
        </p:nvGrpSpPr>
        <p:grpSpPr bwMode="auto">
          <a:xfrm>
            <a:off x="5827713" y="1498600"/>
            <a:ext cx="2879725" cy="2001838"/>
            <a:chOff x="3606" y="672"/>
            <a:chExt cx="1814" cy="1261"/>
          </a:xfrm>
        </p:grpSpPr>
        <p:sp>
          <p:nvSpPr>
            <p:cNvPr id="10269" name="Rectangle 13"/>
            <p:cNvSpPr>
              <a:spLocks noChangeArrowheads="1"/>
            </p:cNvSpPr>
            <p:nvPr/>
          </p:nvSpPr>
          <p:spPr bwMode="auto">
            <a:xfrm>
              <a:off x="3606" y="672"/>
              <a:ext cx="635" cy="226"/>
            </a:xfrm>
            <a:prstGeom prst="rect">
              <a:avLst/>
            </a:prstGeom>
            <a:solidFill>
              <a:srgbClr val="FFFF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Rectangle 14"/>
            <p:cNvSpPr>
              <a:spLocks noChangeArrowheads="1"/>
            </p:cNvSpPr>
            <p:nvPr/>
          </p:nvSpPr>
          <p:spPr bwMode="auto">
            <a:xfrm>
              <a:off x="3606" y="1706"/>
              <a:ext cx="635" cy="227"/>
            </a:xfrm>
            <a:prstGeom prst="rect">
              <a:avLst/>
            </a:prstGeom>
            <a:solidFill>
              <a:srgbClr val="FFFF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Rectangle 15"/>
            <p:cNvSpPr>
              <a:spLocks noChangeArrowheads="1"/>
            </p:cNvSpPr>
            <p:nvPr/>
          </p:nvSpPr>
          <p:spPr bwMode="auto">
            <a:xfrm>
              <a:off x="4785" y="1706"/>
              <a:ext cx="635" cy="227"/>
            </a:xfrm>
            <a:prstGeom prst="rect">
              <a:avLst/>
            </a:prstGeom>
            <a:solidFill>
              <a:srgbClr val="FFFF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2" name="Rectangle 16"/>
            <p:cNvSpPr>
              <a:spLocks noChangeArrowheads="1"/>
            </p:cNvSpPr>
            <p:nvPr/>
          </p:nvSpPr>
          <p:spPr bwMode="auto">
            <a:xfrm>
              <a:off x="4785" y="1344"/>
              <a:ext cx="635" cy="227"/>
            </a:xfrm>
            <a:prstGeom prst="rect">
              <a:avLst/>
            </a:prstGeom>
            <a:solidFill>
              <a:srgbClr val="FFFF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52" name="Group 37"/>
          <p:cNvGrpSpPr>
            <a:grpSpLocks/>
          </p:cNvGrpSpPr>
          <p:nvPr/>
        </p:nvGrpSpPr>
        <p:grpSpPr bwMode="auto">
          <a:xfrm>
            <a:off x="5751513" y="1422400"/>
            <a:ext cx="2879725" cy="2001838"/>
            <a:chOff x="3623" y="896"/>
            <a:chExt cx="1814" cy="1261"/>
          </a:xfrm>
        </p:grpSpPr>
        <p:sp>
          <p:nvSpPr>
            <p:cNvPr id="10265" name="Rectangle 18"/>
            <p:cNvSpPr>
              <a:spLocks noChangeArrowheads="1"/>
            </p:cNvSpPr>
            <p:nvPr/>
          </p:nvSpPr>
          <p:spPr bwMode="auto">
            <a:xfrm>
              <a:off x="3623" y="896"/>
              <a:ext cx="635" cy="226"/>
            </a:xfrm>
            <a:prstGeom prst="rect">
              <a:avLst/>
            </a:prstGeom>
            <a:solidFill>
              <a:srgbClr val="FFFF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Gfx DRAM</a:t>
              </a:r>
            </a:p>
          </p:txBody>
        </p:sp>
        <p:sp>
          <p:nvSpPr>
            <p:cNvPr id="10266" name="Rectangle 19"/>
            <p:cNvSpPr>
              <a:spLocks noChangeArrowheads="1"/>
            </p:cNvSpPr>
            <p:nvPr/>
          </p:nvSpPr>
          <p:spPr bwMode="auto">
            <a:xfrm>
              <a:off x="3623" y="1930"/>
              <a:ext cx="635" cy="227"/>
            </a:xfrm>
            <a:prstGeom prst="rect">
              <a:avLst/>
            </a:prstGeom>
            <a:solidFill>
              <a:srgbClr val="FFFF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Mem Part.</a:t>
              </a:r>
            </a:p>
          </p:txBody>
        </p:sp>
        <p:sp>
          <p:nvSpPr>
            <p:cNvPr id="10267" name="Rectangle 20"/>
            <p:cNvSpPr>
              <a:spLocks noChangeArrowheads="1"/>
            </p:cNvSpPr>
            <p:nvPr/>
          </p:nvSpPr>
          <p:spPr bwMode="auto">
            <a:xfrm>
              <a:off x="4802" y="1930"/>
              <a:ext cx="635" cy="227"/>
            </a:xfrm>
            <a:prstGeom prst="rect">
              <a:avLst/>
            </a:prstGeom>
            <a:solidFill>
              <a:srgbClr val="FFFF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SIMT Cores</a:t>
              </a:r>
            </a:p>
          </p:txBody>
        </p:sp>
        <p:sp>
          <p:nvSpPr>
            <p:cNvPr id="10268" name="Rectangle 21"/>
            <p:cNvSpPr>
              <a:spLocks noChangeArrowheads="1"/>
            </p:cNvSpPr>
            <p:nvPr/>
          </p:nvSpPr>
          <p:spPr bwMode="auto">
            <a:xfrm>
              <a:off x="4802" y="1568"/>
              <a:ext cx="635" cy="227"/>
            </a:xfrm>
            <a:prstGeom prst="rect">
              <a:avLst/>
            </a:prstGeom>
            <a:solidFill>
              <a:srgbClr val="FFFF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Cache</a:t>
              </a:r>
            </a:p>
          </p:txBody>
        </p:sp>
      </p:grpSp>
      <p:cxnSp>
        <p:nvCxnSpPr>
          <p:cNvPr id="10253" name="AutoShape 22"/>
          <p:cNvCxnSpPr>
            <a:cxnSpLocks noChangeShapeType="1"/>
          </p:cNvCxnSpPr>
          <p:nvPr/>
        </p:nvCxnSpPr>
        <p:spPr bwMode="auto">
          <a:xfrm rot="16200000" flipH="1">
            <a:off x="5611812" y="2422526"/>
            <a:ext cx="1262063" cy="238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0254" name="AutoShape 23"/>
          <p:cNvCxnSpPr>
            <a:cxnSpLocks noChangeShapeType="1"/>
          </p:cNvCxnSpPr>
          <p:nvPr/>
        </p:nvCxnSpPr>
        <p:spPr bwMode="auto">
          <a:xfrm rot="5400000">
            <a:off x="8020051" y="2955925"/>
            <a:ext cx="214312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0255" name="Line 26"/>
          <p:cNvSpPr>
            <a:spLocks noChangeShapeType="1"/>
          </p:cNvSpPr>
          <p:nvPr/>
        </p:nvSpPr>
        <p:spPr bwMode="auto">
          <a:xfrm>
            <a:off x="6818313" y="3327400"/>
            <a:ext cx="2873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0256" name="Line 27"/>
          <p:cNvSpPr>
            <a:spLocks noChangeShapeType="1"/>
          </p:cNvSpPr>
          <p:nvPr/>
        </p:nvSpPr>
        <p:spPr bwMode="auto">
          <a:xfrm>
            <a:off x="7351713" y="3327400"/>
            <a:ext cx="2873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CA"/>
          </a:p>
        </p:txBody>
      </p:sp>
      <p:cxnSp>
        <p:nvCxnSpPr>
          <p:cNvPr id="10257" name="AutoShape 28"/>
          <p:cNvCxnSpPr>
            <a:cxnSpLocks noChangeShapeType="1"/>
            <a:stCxn id="10249" idx="2"/>
            <a:endCxn id="10248" idx="0"/>
          </p:cNvCxnSpPr>
          <p:nvPr/>
        </p:nvCxnSpPr>
        <p:spPr bwMode="auto">
          <a:xfrm>
            <a:off x="7205663" y="3713163"/>
            <a:ext cx="0" cy="2682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0258" name="Rectangle 29"/>
          <p:cNvSpPr>
            <a:spLocks noChangeArrowheads="1"/>
          </p:cNvSpPr>
          <p:nvPr/>
        </p:nvSpPr>
        <p:spPr bwMode="auto">
          <a:xfrm>
            <a:off x="7637463" y="3919538"/>
            <a:ext cx="1081087" cy="287337"/>
          </a:xfrm>
          <a:prstGeom prst="rect">
            <a:avLst/>
          </a:prstGeom>
          <a:solidFill>
            <a:srgbClr val="99CC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Raster…</a:t>
            </a:r>
          </a:p>
        </p:txBody>
      </p:sp>
      <p:sp>
        <p:nvSpPr>
          <p:cNvPr id="10259" name="Rectangle 30"/>
          <p:cNvSpPr>
            <a:spLocks noChangeArrowheads="1"/>
          </p:cNvSpPr>
          <p:nvPr/>
        </p:nvSpPr>
        <p:spPr bwMode="auto">
          <a:xfrm>
            <a:off x="5837238" y="3919538"/>
            <a:ext cx="865187" cy="287337"/>
          </a:xfrm>
          <a:prstGeom prst="rect">
            <a:avLst/>
          </a:prstGeom>
          <a:solidFill>
            <a:srgbClr val="99CC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Gfx HW</a:t>
            </a:r>
          </a:p>
        </p:txBody>
      </p:sp>
      <p:sp>
        <p:nvSpPr>
          <p:cNvPr id="10260" name="Line 31"/>
          <p:cNvSpPr>
            <a:spLocks noChangeShapeType="1"/>
          </p:cNvSpPr>
          <p:nvPr/>
        </p:nvSpPr>
        <p:spPr bwMode="auto">
          <a:xfrm>
            <a:off x="8189913" y="35560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0261" name="Line 32"/>
          <p:cNvSpPr>
            <a:spLocks noChangeShapeType="1"/>
          </p:cNvSpPr>
          <p:nvPr/>
        </p:nvSpPr>
        <p:spPr bwMode="auto">
          <a:xfrm>
            <a:off x="6284913" y="35560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0262" name="Rectangle 33"/>
          <p:cNvSpPr>
            <a:spLocks noChangeArrowheads="1"/>
          </p:cNvSpPr>
          <p:nvPr/>
        </p:nvSpPr>
        <p:spPr bwMode="auto">
          <a:xfrm>
            <a:off x="6629400" y="4495800"/>
            <a:ext cx="1152525" cy="576263"/>
          </a:xfrm>
          <a:prstGeom prst="rect">
            <a:avLst/>
          </a:prstGeom>
          <a:solidFill>
            <a:srgbClr val="FFCC99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CPU</a:t>
            </a:r>
          </a:p>
        </p:txBody>
      </p:sp>
      <p:sp>
        <p:nvSpPr>
          <p:cNvPr id="10263" name="Rectangle 36"/>
          <p:cNvSpPr>
            <a:spLocks noChangeArrowheads="1"/>
          </p:cNvSpPr>
          <p:nvPr/>
        </p:nvSpPr>
        <p:spPr bwMode="auto">
          <a:xfrm>
            <a:off x="5621338" y="1346200"/>
            <a:ext cx="3313112" cy="25019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64" name="AutoShape 37"/>
          <p:cNvCxnSpPr>
            <a:cxnSpLocks noChangeShapeType="1"/>
            <a:stCxn id="10248" idx="2"/>
            <a:endCxn id="10262" idx="0"/>
          </p:cNvCxnSpPr>
          <p:nvPr/>
        </p:nvCxnSpPr>
        <p:spPr bwMode="auto">
          <a:xfrm>
            <a:off x="7205663" y="4287838"/>
            <a:ext cx="0" cy="198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2.</a:t>
            </a:r>
            <a:fld id="{00B2B76A-9F2F-4E74-8C3A-858BE585A2C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2: GPGPU-Sim 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itle 1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000000"/>
                </a:solidFill>
              </a:rPr>
              <a:t>Timing Model for </a:t>
            </a:r>
            <a:br>
              <a:rPr lang="en-US" sz="4000" smtClean="0">
                <a:solidFill>
                  <a:srgbClr val="000000"/>
                </a:solidFill>
              </a:rPr>
            </a:br>
            <a:r>
              <a:rPr lang="en-US" sz="4000" smtClean="0">
                <a:solidFill>
                  <a:srgbClr val="000000"/>
                </a:solidFill>
              </a:rPr>
              <a:t>GPU Micro-architecture</a:t>
            </a:r>
            <a:endParaRPr lang="en-US" sz="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70" name="Rectangle 4"/>
          <p:cNvSpPr>
            <a:spLocks noGrp="1"/>
          </p:cNvSpPr>
          <p:nvPr>
            <p:ph type="body" sz="half" idx="4294967295"/>
          </p:nvPr>
        </p:nvSpPr>
        <p:spPr>
          <a:xfrm>
            <a:off x="457200" y="1600200"/>
            <a:ext cx="4906963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000000"/>
                </a:solidFill>
              </a:rPr>
              <a:t>GPGPU-Sim simulates the timing model of a GPU running each launched CUDA kernel.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</a:rPr>
              <a:t>Reports # cycles spent running the kernels.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</a:rPr>
              <a:t>Exclude any time spent on data transfer on PCIe bus.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</a:rPr>
              <a:t>CPU may run concurrently with asynchronous kernel launches. 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>
              <a:solidFill>
                <a:srgbClr val="000000"/>
              </a:solidFill>
            </a:endParaRPr>
          </a:p>
        </p:txBody>
      </p:sp>
      <p:grpSp>
        <p:nvGrpSpPr>
          <p:cNvPr id="11271" name="Group 53"/>
          <p:cNvGrpSpPr>
            <a:grpSpLocks/>
          </p:cNvGrpSpPr>
          <p:nvPr/>
        </p:nvGrpSpPr>
        <p:grpSpPr bwMode="auto">
          <a:xfrm>
            <a:off x="5334000" y="1628775"/>
            <a:ext cx="3698875" cy="4903788"/>
            <a:chOff x="3360" y="1026"/>
            <a:chExt cx="2330" cy="3089"/>
          </a:xfrm>
        </p:grpSpPr>
        <p:sp>
          <p:nvSpPr>
            <p:cNvPr id="11287" name="AutoShape 8"/>
            <p:cNvSpPr>
              <a:spLocks noChangeArrowheads="1"/>
            </p:cNvSpPr>
            <p:nvPr/>
          </p:nvSpPr>
          <p:spPr bwMode="auto">
            <a:xfrm>
              <a:off x="5420" y="1026"/>
              <a:ext cx="136" cy="2858"/>
            </a:xfrm>
            <a:prstGeom prst="downArrow">
              <a:avLst>
                <a:gd name="adj1" fmla="val 49935"/>
                <a:gd name="adj2" fmla="val 164712"/>
              </a:avLst>
            </a:prstGeom>
            <a:solidFill>
              <a:srgbClr val="99CCFF"/>
            </a:solidFill>
            <a:ln w="9525" algn="ctr">
              <a:solidFill>
                <a:srgbClr val="CCE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Text Box 10"/>
            <p:cNvSpPr txBox="1">
              <a:spLocks noChangeArrowheads="1"/>
            </p:cNvSpPr>
            <p:nvPr/>
          </p:nvSpPr>
          <p:spPr bwMode="auto">
            <a:xfrm>
              <a:off x="5284" y="3884"/>
              <a:ext cx="40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Time</a:t>
              </a:r>
            </a:p>
          </p:txBody>
        </p:sp>
        <p:sp>
          <p:nvSpPr>
            <p:cNvPr id="11289" name="Line 16"/>
            <p:cNvSpPr>
              <a:spLocks noChangeShapeType="1"/>
            </p:cNvSpPr>
            <p:nvPr/>
          </p:nvSpPr>
          <p:spPr bwMode="auto">
            <a:xfrm flipH="1">
              <a:off x="3984" y="1968"/>
              <a:ext cx="624" cy="13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1290" name="Rectangle 12"/>
            <p:cNvSpPr>
              <a:spLocks noChangeArrowheads="1"/>
            </p:cNvSpPr>
            <p:nvPr/>
          </p:nvSpPr>
          <p:spPr bwMode="auto">
            <a:xfrm>
              <a:off x="4608" y="1536"/>
              <a:ext cx="726" cy="432"/>
            </a:xfrm>
            <a:prstGeom prst="rect">
              <a:avLst/>
            </a:prstGeom>
            <a:solidFill>
              <a:srgbClr val="99CC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/>
                <a:t>GPU HW</a:t>
              </a:r>
            </a:p>
          </p:txBody>
        </p:sp>
        <p:sp>
          <p:nvSpPr>
            <p:cNvPr id="11291" name="Rectangle 11"/>
            <p:cNvSpPr>
              <a:spLocks noChangeArrowheads="1"/>
            </p:cNvSpPr>
            <p:nvPr/>
          </p:nvSpPr>
          <p:spPr bwMode="auto">
            <a:xfrm>
              <a:off x="3360" y="1079"/>
              <a:ext cx="624" cy="1273"/>
            </a:xfrm>
            <a:prstGeom prst="rect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b="1"/>
                <a:t>CPU</a:t>
              </a:r>
            </a:p>
          </p:txBody>
        </p:sp>
        <p:sp>
          <p:nvSpPr>
            <p:cNvPr id="11292" name="Line 13"/>
            <p:cNvSpPr>
              <a:spLocks noChangeShapeType="1"/>
            </p:cNvSpPr>
            <p:nvPr/>
          </p:nvSpPr>
          <p:spPr bwMode="auto">
            <a:xfrm>
              <a:off x="3984" y="1392"/>
              <a:ext cx="598" cy="1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1293" name="Line 15"/>
            <p:cNvSpPr>
              <a:spLocks noChangeShapeType="1"/>
            </p:cNvSpPr>
            <p:nvPr/>
          </p:nvSpPr>
          <p:spPr bwMode="auto">
            <a:xfrm flipH="1">
              <a:off x="3648" y="2400"/>
              <a:ext cx="0" cy="144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1294" name="Text Box 17"/>
            <p:cNvSpPr txBox="1">
              <a:spLocks noChangeArrowheads="1"/>
            </p:cNvSpPr>
            <p:nvPr/>
          </p:nvSpPr>
          <p:spPr bwMode="auto">
            <a:xfrm>
              <a:off x="3984" y="1248"/>
              <a:ext cx="1516" cy="1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/>
                <a:t>Async. Kernel Launch</a:t>
              </a:r>
            </a:p>
          </p:txBody>
        </p:sp>
        <p:sp>
          <p:nvSpPr>
            <p:cNvPr id="11295" name="Text Box 18"/>
            <p:cNvSpPr txBox="1">
              <a:spLocks noChangeArrowheads="1"/>
            </p:cNvSpPr>
            <p:nvPr/>
          </p:nvSpPr>
          <p:spPr bwMode="auto">
            <a:xfrm>
              <a:off x="4032" y="1776"/>
              <a:ext cx="4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Done</a:t>
              </a:r>
            </a:p>
          </p:txBody>
        </p:sp>
        <p:sp>
          <p:nvSpPr>
            <p:cNvPr id="11296" name="Line 25"/>
            <p:cNvSpPr>
              <a:spLocks noChangeShapeType="1"/>
            </p:cNvSpPr>
            <p:nvPr/>
          </p:nvSpPr>
          <p:spPr bwMode="auto">
            <a:xfrm>
              <a:off x="3648" y="3072"/>
              <a:ext cx="0" cy="624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1297" name="Line 13"/>
            <p:cNvSpPr>
              <a:spLocks noChangeShapeType="1"/>
            </p:cNvSpPr>
            <p:nvPr/>
          </p:nvSpPr>
          <p:spPr bwMode="auto">
            <a:xfrm>
              <a:off x="3984" y="1536"/>
              <a:ext cx="598" cy="1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1298" name="Line 16"/>
            <p:cNvSpPr>
              <a:spLocks noChangeShapeType="1"/>
            </p:cNvSpPr>
            <p:nvPr/>
          </p:nvSpPr>
          <p:spPr bwMode="auto">
            <a:xfrm flipH="1">
              <a:off x="3984" y="2400"/>
              <a:ext cx="624" cy="13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1299" name="Rectangle 12"/>
            <p:cNvSpPr>
              <a:spLocks noChangeArrowheads="1"/>
            </p:cNvSpPr>
            <p:nvPr/>
          </p:nvSpPr>
          <p:spPr bwMode="auto">
            <a:xfrm>
              <a:off x="4608" y="1968"/>
              <a:ext cx="726" cy="432"/>
            </a:xfrm>
            <a:prstGeom prst="rect">
              <a:avLst/>
            </a:prstGeom>
            <a:solidFill>
              <a:srgbClr val="99CC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/>
                <a:t>GPU HW</a:t>
              </a:r>
            </a:p>
          </p:txBody>
        </p:sp>
        <p:sp>
          <p:nvSpPr>
            <p:cNvPr id="11300" name="Text Box 18"/>
            <p:cNvSpPr txBox="1">
              <a:spLocks noChangeArrowheads="1"/>
            </p:cNvSpPr>
            <p:nvPr/>
          </p:nvSpPr>
          <p:spPr bwMode="auto">
            <a:xfrm>
              <a:off x="4032" y="2208"/>
              <a:ext cx="4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Done</a:t>
              </a:r>
            </a:p>
          </p:txBody>
        </p:sp>
        <p:sp>
          <p:nvSpPr>
            <p:cNvPr id="11301" name="Rectangle 11"/>
            <p:cNvSpPr>
              <a:spLocks noChangeArrowheads="1"/>
            </p:cNvSpPr>
            <p:nvPr/>
          </p:nvSpPr>
          <p:spPr bwMode="auto">
            <a:xfrm>
              <a:off x="3360" y="2544"/>
              <a:ext cx="624" cy="480"/>
            </a:xfrm>
            <a:prstGeom prst="rect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b="1"/>
                <a:t>CPU</a:t>
              </a:r>
            </a:p>
          </p:txBody>
        </p:sp>
        <p:sp>
          <p:nvSpPr>
            <p:cNvPr id="11302" name="Line 16"/>
            <p:cNvSpPr>
              <a:spLocks noChangeShapeType="1"/>
            </p:cNvSpPr>
            <p:nvPr/>
          </p:nvSpPr>
          <p:spPr bwMode="auto">
            <a:xfrm flipH="1">
              <a:off x="3984" y="3600"/>
              <a:ext cx="624" cy="13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1303" name="Rectangle 12"/>
            <p:cNvSpPr>
              <a:spLocks noChangeArrowheads="1"/>
            </p:cNvSpPr>
            <p:nvPr/>
          </p:nvSpPr>
          <p:spPr bwMode="auto">
            <a:xfrm>
              <a:off x="4608" y="3168"/>
              <a:ext cx="726" cy="432"/>
            </a:xfrm>
            <a:prstGeom prst="rect">
              <a:avLst/>
            </a:prstGeom>
            <a:solidFill>
              <a:srgbClr val="99CC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/>
                <a:t>GPU HW</a:t>
              </a:r>
            </a:p>
          </p:txBody>
        </p:sp>
        <p:sp>
          <p:nvSpPr>
            <p:cNvPr id="11304" name="Line 13"/>
            <p:cNvSpPr>
              <a:spLocks noChangeShapeType="1"/>
            </p:cNvSpPr>
            <p:nvPr/>
          </p:nvSpPr>
          <p:spPr bwMode="auto">
            <a:xfrm>
              <a:off x="3984" y="3024"/>
              <a:ext cx="598" cy="1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1305" name="Text Box 17"/>
            <p:cNvSpPr txBox="1">
              <a:spLocks noChangeArrowheads="1"/>
            </p:cNvSpPr>
            <p:nvPr/>
          </p:nvSpPr>
          <p:spPr bwMode="auto">
            <a:xfrm>
              <a:off x="3984" y="2880"/>
              <a:ext cx="1444" cy="1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/>
                <a:t>Sync. Kernel Launch</a:t>
              </a:r>
            </a:p>
          </p:txBody>
        </p:sp>
        <p:sp>
          <p:nvSpPr>
            <p:cNvPr id="11306" name="Text Box 18"/>
            <p:cNvSpPr txBox="1">
              <a:spLocks noChangeArrowheads="1"/>
            </p:cNvSpPr>
            <p:nvPr/>
          </p:nvSpPr>
          <p:spPr bwMode="auto">
            <a:xfrm>
              <a:off x="4032" y="3408"/>
              <a:ext cx="4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Done</a:t>
              </a:r>
            </a:p>
          </p:txBody>
        </p:sp>
        <p:sp>
          <p:nvSpPr>
            <p:cNvPr id="11307" name="Rectangle 11"/>
            <p:cNvSpPr>
              <a:spLocks noChangeArrowheads="1"/>
            </p:cNvSpPr>
            <p:nvPr/>
          </p:nvSpPr>
          <p:spPr bwMode="auto">
            <a:xfrm>
              <a:off x="3360" y="3744"/>
              <a:ext cx="624" cy="288"/>
            </a:xfrm>
            <a:prstGeom prst="rect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b="1"/>
                <a:t>CPU</a:t>
              </a:r>
            </a:p>
          </p:txBody>
        </p:sp>
        <p:sp>
          <p:nvSpPr>
            <p:cNvPr id="11308" name="Rectangle 52"/>
            <p:cNvSpPr>
              <a:spLocks noChangeArrowheads="1"/>
            </p:cNvSpPr>
            <p:nvPr/>
          </p:nvSpPr>
          <p:spPr bwMode="auto">
            <a:xfrm>
              <a:off x="3360" y="2208"/>
              <a:ext cx="624" cy="144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Blocking</a:t>
              </a:r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7315200" y="2438400"/>
            <a:ext cx="1584325" cy="685800"/>
            <a:chOff x="4604" y="1752"/>
            <a:chExt cx="998" cy="453"/>
          </a:xfrm>
        </p:grpSpPr>
        <p:sp>
          <p:nvSpPr>
            <p:cNvPr id="11283" name="Rectangle 29"/>
            <p:cNvSpPr>
              <a:spLocks noChangeArrowheads="1"/>
            </p:cNvSpPr>
            <p:nvPr/>
          </p:nvSpPr>
          <p:spPr bwMode="auto">
            <a:xfrm>
              <a:off x="4604" y="1752"/>
              <a:ext cx="726" cy="453"/>
            </a:xfrm>
            <a:prstGeom prst="rect">
              <a:avLst/>
            </a:prstGeom>
            <a:solidFill>
              <a:srgbClr val="CCFF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/>
                <a:t>GPGPU-Sim</a:t>
              </a:r>
            </a:p>
          </p:txBody>
        </p:sp>
        <p:sp>
          <p:nvSpPr>
            <p:cNvPr id="11284" name="Line 31"/>
            <p:cNvSpPr>
              <a:spLocks noChangeShapeType="1"/>
            </p:cNvSpPr>
            <p:nvPr/>
          </p:nvSpPr>
          <p:spPr bwMode="auto">
            <a:xfrm>
              <a:off x="5329" y="1752"/>
              <a:ext cx="273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1285" name="Line 32"/>
            <p:cNvSpPr>
              <a:spLocks noChangeShapeType="1"/>
            </p:cNvSpPr>
            <p:nvPr/>
          </p:nvSpPr>
          <p:spPr bwMode="auto">
            <a:xfrm>
              <a:off x="5329" y="2205"/>
              <a:ext cx="273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1286" name="AutoShape 34"/>
            <p:cNvSpPr>
              <a:spLocks noChangeArrowheads="1"/>
            </p:cNvSpPr>
            <p:nvPr/>
          </p:nvSpPr>
          <p:spPr bwMode="auto">
            <a:xfrm>
              <a:off x="5420" y="1752"/>
              <a:ext cx="136" cy="453"/>
            </a:xfrm>
            <a:prstGeom prst="upDownArrow">
              <a:avLst>
                <a:gd name="adj1" fmla="val 50000"/>
                <a:gd name="adj2" fmla="val 94298"/>
              </a:avLst>
            </a:prstGeom>
            <a:solidFill>
              <a:srgbClr val="CCFFCC"/>
            </a:solidFill>
            <a:ln w="9525" algn="ctr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7315200" y="3124200"/>
            <a:ext cx="1584325" cy="685800"/>
            <a:chOff x="4604" y="1752"/>
            <a:chExt cx="998" cy="453"/>
          </a:xfrm>
        </p:grpSpPr>
        <p:sp>
          <p:nvSpPr>
            <p:cNvPr id="11279" name="Rectangle 29"/>
            <p:cNvSpPr>
              <a:spLocks noChangeArrowheads="1"/>
            </p:cNvSpPr>
            <p:nvPr/>
          </p:nvSpPr>
          <p:spPr bwMode="auto">
            <a:xfrm>
              <a:off x="4604" y="1752"/>
              <a:ext cx="726" cy="453"/>
            </a:xfrm>
            <a:prstGeom prst="rect">
              <a:avLst/>
            </a:prstGeom>
            <a:solidFill>
              <a:srgbClr val="CCFF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/>
                <a:t>GPGPU-Sim</a:t>
              </a:r>
            </a:p>
          </p:txBody>
        </p:sp>
        <p:sp>
          <p:nvSpPr>
            <p:cNvPr id="11280" name="Line 31"/>
            <p:cNvSpPr>
              <a:spLocks noChangeShapeType="1"/>
            </p:cNvSpPr>
            <p:nvPr/>
          </p:nvSpPr>
          <p:spPr bwMode="auto">
            <a:xfrm>
              <a:off x="5329" y="1752"/>
              <a:ext cx="273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1281" name="Line 32"/>
            <p:cNvSpPr>
              <a:spLocks noChangeShapeType="1"/>
            </p:cNvSpPr>
            <p:nvPr/>
          </p:nvSpPr>
          <p:spPr bwMode="auto">
            <a:xfrm>
              <a:off x="5329" y="2205"/>
              <a:ext cx="273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1282" name="AutoShape 34"/>
            <p:cNvSpPr>
              <a:spLocks noChangeArrowheads="1"/>
            </p:cNvSpPr>
            <p:nvPr/>
          </p:nvSpPr>
          <p:spPr bwMode="auto">
            <a:xfrm>
              <a:off x="5420" y="1752"/>
              <a:ext cx="136" cy="453"/>
            </a:xfrm>
            <a:prstGeom prst="upDownArrow">
              <a:avLst>
                <a:gd name="adj1" fmla="val 50000"/>
                <a:gd name="adj2" fmla="val 94298"/>
              </a:avLst>
            </a:prstGeom>
            <a:solidFill>
              <a:srgbClr val="CCFFCC"/>
            </a:solidFill>
            <a:ln w="9525" algn="ctr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7315200" y="5029200"/>
            <a:ext cx="1584325" cy="685800"/>
            <a:chOff x="4604" y="1752"/>
            <a:chExt cx="998" cy="453"/>
          </a:xfrm>
        </p:grpSpPr>
        <p:sp>
          <p:nvSpPr>
            <p:cNvPr id="11275" name="Rectangle 29"/>
            <p:cNvSpPr>
              <a:spLocks noChangeArrowheads="1"/>
            </p:cNvSpPr>
            <p:nvPr/>
          </p:nvSpPr>
          <p:spPr bwMode="auto">
            <a:xfrm>
              <a:off x="4604" y="1752"/>
              <a:ext cx="726" cy="453"/>
            </a:xfrm>
            <a:prstGeom prst="rect">
              <a:avLst/>
            </a:prstGeom>
            <a:solidFill>
              <a:srgbClr val="CCFF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/>
                <a:t>GPGPU-Sim</a:t>
              </a:r>
            </a:p>
          </p:txBody>
        </p:sp>
        <p:sp>
          <p:nvSpPr>
            <p:cNvPr id="11276" name="Line 31"/>
            <p:cNvSpPr>
              <a:spLocks noChangeShapeType="1"/>
            </p:cNvSpPr>
            <p:nvPr/>
          </p:nvSpPr>
          <p:spPr bwMode="auto">
            <a:xfrm>
              <a:off x="5329" y="1752"/>
              <a:ext cx="273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1277" name="Line 32"/>
            <p:cNvSpPr>
              <a:spLocks noChangeShapeType="1"/>
            </p:cNvSpPr>
            <p:nvPr/>
          </p:nvSpPr>
          <p:spPr bwMode="auto">
            <a:xfrm>
              <a:off x="5329" y="2205"/>
              <a:ext cx="273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1278" name="AutoShape 34"/>
            <p:cNvSpPr>
              <a:spLocks noChangeArrowheads="1"/>
            </p:cNvSpPr>
            <p:nvPr/>
          </p:nvSpPr>
          <p:spPr bwMode="auto">
            <a:xfrm>
              <a:off x="5420" y="1752"/>
              <a:ext cx="136" cy="453"/>
            </a:xfrm>
            <a:prstGeom prst="upDownArrow">
              <a:avLst>
                <a:gd name="adj1" fmla="val 50000"/>
                <a:gd name="adj2" fmla="val 94298"/>
              </a:avLst>
            </a:prstGeom>
            <a:solidFill>
              <a:srgbClr val="CCFFCC"/>
            </a:solidFill>
            <a:ln w="9525" algn="ctr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2.</a:t>
            </a:r>
            <a:fld id="{00B2B76A-9F2F-4E74-8C3A-858BE585A2C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2: GPGPU-Sim 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Timing Model for </a:t>
            </a:r>
            <a:br>
              <a:rPr lang="en-US" sz="4000" dirty="0" smtClean="0"/>
            </a:br>
            <a:r>
              <a:rPr lang="en-US" sz="4000" dirty="0" smtClean="0"/>
              <a:t>GPU Micro-architecture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GPGPU-</a:t>
            </a:r>
            <a:r>
              <a:rPr lang="en-US" sz="2800" dirty="0" err="1" smtClean="0"/>
              <a:t>Sim</a:t>
            </a:r>
            <a:r>
              <a:rPr lang="en-US" sz="2800" dirty="0" smtClean="0"/>
              <a:t> is a </a:t>
            </a:r>
            <a:r>
              <a:rPr lang="en-US" sz="2800" i="1" u="sng" dirty="0" smtClean="0"/>
              <a:t>detailed cycle-level</a:t>
            </a:r>
            <a:r>
              <a:rPr lang="en-US" sz="2800" dirty="0" smtClean="0"/>
              <a:t> simulator:</a:t>
            </a:r>
          </a:p>
          <a:p>
            <a:pPr lvl="1" eaLnBrk="1" hangingPunct="1"/>
            <a:r>
              <a:rPr lang="en-US" sz="2400" dirty="0" smtClean="0"/>
              <a:t>Cycle-level model for each part of the </a:t>
            </a:r>
            <a:r>
              <a:rPr lang="en-US" sz="2400" dirty="0" err="1" smtClean="0"/>
              <a:t>microarchitecture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Research focused</a:t>
            </a:r>
          </a:p>
          <a:p>
            <a:pPr lvl="2" eaLnBrk="1" hangingPunct="1"/>
            <a:r>
              <a:rPr lang="en-US" sz="2000" dirty="0" smtClean="0"/>
              <a:t>Ignoring rare corner cases to reduce complexity</a:t>
            </a:r>
            <a:r>
              <a:rPr lang="en-US" sz="2800" dirty="0" smtClean="0"/>
              <a:t> </a:t>
            </a:r>
          </a:p>
          <a:p>
            <a:pPr lvl="1" eaLnBrk="1" hangingPunct="1"/>
            <a:r>
              <a:rPr lang="en-US" sz="2400" dirty="0" smtClean="0"/>
              <a:t>CUDA manual provides some hints. NVIDIA IEEE Micro articles provide other hints.  In most cases we can only guess at details.  Guesses “informed” by studying patents and </a:t>
            </a:r>
            <a:r>
              <a:rPr lang="en-US" sz="2400" dirty="0" err="1" smtClean="0"/>
              <a:t>microbenchmarking</a:t>
            </a:r>
            <a:r>
              <a:rPr lang="en-US" sz="2400" dirty="0" smtClean="0"/>
              <a:t>. </a:t>
            </a:r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4038600" y="5334000"/>
            <a:ext cx="4572000" cy="765175"/>
          </a:xfrm>
          <a:prstGeom prst="rect">
            <a:avLst/>
          </a:prstGeom>
          <a:noFill/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GPGPU-</a:t>
            </a:r>
            <a:r>
              <a:rPr lang="en-US" sz="2400" b="1" dirty="0" err="1">
                <a:solidFill>
                  <a:srgbClr val="000000"/>
                </a:solidFill>
              </a:rPr>
              <a:t>Sim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 err="1">
                <a:solidFill>
                  <a:srgbClr val="000000"/>
                </a:solidFill>
              </a:rPr>
              <a:t>w</a:t>
            </a:r>
            <a:r>
              <a:rPr lang="en-US" sz="2400" b="1" dirty="0">
                <a:solidFill>
                  <a:srgbClr val="000000"/>
                </a:solidFill>
              </a:rPr>
              <a:t>/ SASS is ~</a:t>
            </a:r>
            <a:r>
              <a:rPr lang="en-US" sz="2400" b="1" dirty="0" smtClean="0">
                <a:solidFill>
                  <a:srgbClr val="000000"/>
                </a:solidFill>
              </a:rPr>
              <a:t>0.98 </a:t>
            </a:r>
            <a:r>
              <a:rPr lang="en-US" sz="2400" b="1" dirty="0">
                <a:solidFill>
                  <a:srgbClr val="000000"/>
                </a:solidFill>
              </a:rPr>
              <a:t>correlated to the real HW.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2.</a:t>
            </a:r>
            <a:fld id="{6C398207-447F-4747-951E-70F846834FC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2: GPGPU-Sim 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build="p"/>
      <p:bldP spid="11059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Arrow 11"/>
          <p:cNvSpPr/>
          <p:nvPr/>
        </p:nvSpPr>
        <p:spPr>
          <a:xfrm>
            <a:off x="2667000" y="2971800"/>
            <a:ext cx="1447800" cy="5334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New: Power Model </a:t>
            </a:r>
            <a:r>
              <a:rPr lang="en-CA" dirty="0" err="1" smtClean="0"/>
              <a:t>GPUWattch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Estimate power consumed by the GPU according to the timing behavior 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Ideal for evaluating fine-grained power management mechanisms</a:t>
            </a:r>
          </a:p>
          <a:p>
            <a:r>
              <a:rPr lang="en-CA" dirty="0" smtClean="0"/>
              <a:t>Validated with power measurements from a real GTX 480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2: GPGPU-Sim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2.</a:t>
            </a:r>
            <a:fld id="{6C398207-447F-4747-951E-70F846834FC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2590800"/>
            <a:ext cx="1905000" cy="114300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/>
              <a:t>GPGPU-</a:t>
            </a:r>
            <a:r>
              <a:rPr lang="en-CA" sz="2000" b="1" dirty="0" err="1" smtClean="0"/>
              <a:t>Sim</a:t>
            </a:r>
            <a:endParaRPr lang="en-CA" sz="2000" b="1" dirty="0" smtClean="0"/>
          </a:p>
          <a:p>
            <a:pPr algn="ctr"/>
            <a:r>
              <a:rPr lang="en-CA" sz="2000" b="1" dirty="0" smtClean="0"/>
              <a:t>Timing Model</a:t>
            </a:r>
            <a:endParaRPr lang="en-CA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2438400" y="2438400"/>
            <a:ext cx="1905000" cy="64633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en-CA" b="1" dirty="0" err="1" smtClean="0"/>
              <a:t>uArch</a:t>
            </a:r>
            <a:r>
              <a:rPr lang="en-CA" b="1" dirty="0" smtClean="0"/>
              <a:t> Activities</a:t>
            </a:r>
          </a:p>
          <a:p>
            <a:pPr algn="ctr"/>
            <a:r>
              <a:rPr lang="en-CA" b="1" dirty="0" smtClean="0"/>
              <a:t>(</a:t>
            </a:r>
            <a:r>
              <a:rPr lang="en-CA" b="1" dirty="0" err="1" smtClean="0"/>
              <a:t>Perf</a:t>
            </a:r>
            <a:r>
              <a:rPr lang="en-CA" b="1" dirty="0" smtClean="0"/>
              <a:t>. Counters)</a:t>
            </a:r>
            <a:endParaRPr lang="en-CA" b="1" dirty="0"/>
          </a:p>
        </p:txBody>
      </p:sp>
      <p:sp>
        <p:nvSpPr>
          <p:cNvPr id="13" name="Rectangle 12"/>
          <p:cNvSpPr/>
          <p:nvPr/>
        </p:nvSpPr>
        <p:spPr>
          <a:xfrm>
            <a:off x="4343400" y="2590800"/>
            <a:ext cx="1905000" cy="114300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err="1" smtClean="0"/>
              <a:t>GPUWattch</a:t>
            </a:r>
            <a:endParaRPr lang="en-CA" sz="2000" b="1" dirty="0" smtClean="0"/>
          </a:p>
          <a:p>
            <a:pPr algn="ctr"/>
            <a:r>
              <a:rPr lang="en-CA" sz="2000" b="1" dirty="0" smtClean="0"/>
              <a:t>Power </a:t>
            </a:r>
            <a:r>
              <a:rPr lang="en-CA" sz="2000" b="1" dirty="0" smtClean="0"/>
              <a:t>Model</a:t>
            </a:r>
          </a:p>
          <a:p>
            <a:pPr algn="ctr"/>
            <a:r>
              <a:rPr lang="en-CA" sz="2000" b="1" dirty="0" smtClean="0"/>
              <a:t>(</a:t>
            </a:r>
            <a:r>
              <a:rPr lang="en-CA" sz="2000" b="1" dirty="0" err="1" smtClean="0"/>
              <a:t>McPAT</a:t>
            </a:r>
            <a:r>
              <a:rPr lang="en-CA" sz="2000" b="1" dirty="0" smtClean="0"/>
              <a:t>++)</a:t>
            </a:r>
            <a:endParaRPr lang="en-CA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6934200" y="2819400"/>
            <a:ext cx="1828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400" b="1" dirty="0" smtClean="0"/>
              <a:t>Power Estimation</a:t>
            </a:r>
            <a:endParaRPr lang="en-CA" sz="2400" b="1" dirty="0"/>
          </a:p>
        </p:txBody>
      </p:sp>
      <p:sp>
        <p:nvSpPr>
          <p:cNvPr id="15" name="Right Arrow 14"/>
          <p:cNvSpPr/>
          <p:nvPr/>
        </p:nvSpPr>
        <p:spPr>
          <a:xfrm>
            <a:off x="6400800" y="2971800"/>
            <a:ext cx="609600" cy="5334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hape 16"/>
          <p:cNvCxnSpPr>
            <a:stCxn id="14" idx="2"/>
            <a:endCxn id="7" idx="2"/>
          </p:cNvCxnSpPr>
          <p:nvPr/>
        </p:nvCxnSpPr>
        <p:spPr>
          <a:xfrm rot="5400000">
            <a:off x="4587449" y="472648"/>
            <a:ext cx="83403" cy="6438900"/>
          </a:xfrm>
          <a:prstGeom prst="bentConnector3">
            <a:avLst>
              <a:gd name="adj1" fmla="val 568239"/>
            </a:avLst>
          </a:prstGeom>
          <a:ln w="76200">
            <a:solidFill>
              <a:srgbClr val="00B0F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Interfacing GPGPU-Sim to Applications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505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GPGPU-</a:t>
            </a:r>
            <a:r>
              <a:rPr lang="en-US" sz="2800" dirty="0" err="1" smtClean="0"/>
              <a:t>Sim</a:t>
            </a:r>
            <a:r>
              <a:rPr lang="en-US" sz="2800" dirty="0" smtClean="0"/>
              <a:t> compiles into a shared runtime library and implements the API: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>
                <a:solidFill>
                  <a:srgbClr val="70AC2E"/>
                </a:solidFill>
              </a:rPr>
              <a:t>libcudart.so</a:t>
            </a:r>
            <a:r>
              <a:rPr lang="en-US" sz="2400" dirty="0" smtClean="0">
                <a:solidFill>
                  <a:srgbClr val="70AC2E"/>
                </a:solidFill>
              </a:rPr>
              <a:t> </a:t>
            </a:r>
            <a:r>
              <a:rPr lang="en-US" sz="2400" dirty="0" err="1" smtClean="0">
                <a:solidFill>
                  <a:srgbClr val="70AC2E"/>
                </a:solidFill>
                <a:sym typeface="Wingdings" pitchFamily="2" charset="2"/>
              </a:rPr>
              <a:t></a:t>
            </a:r>
            <a:r>
              <a:rPr lang="en-US" sz="2400" dirty="0" smtClean="0">
                <a:solidFill>
                  <a:srgbClr val="70AC2E"/>
                </a:solidFill>
                <a:sym typeface="Wingdings" pitchFamily="2" charset="2"/>
              </a:rPr>
              <a:t> CUDA runtime API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libOpenCL.so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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OpenCL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API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Static Linking no longer supported. </a:t>
            </a:r>
            <a:endParaRPr lang="en-US" sz="2800" dirty="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Modify your LD_LIBRARY_PATH to run your CUDA app on GPGPU-</a:t>
            </a:r>
            <a:r>
              <a:rPr lang="en-US" sz="2800" dirty="0" err="1" smtClean="0"/>
              <a:t>Sim</a:t>
            </a:r>
            <a:r>
              <a:rPr lang="en-US" sz="2800" dirty="0" smtClean="0"/>
              <a:t> (See Manual)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Need a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file (</a:t>
            </a:r>
            <a:r>
              <a:rPr lang="en-US" sz="2400" dirty="0" err="1" smtClean="0"/>
              <a:t>gpgpusim.config</a:t>
            </a:r>
            <a:r>
              <a:rPr lang="en-US" sz="2400" dirty="0" smtClean="0"/>
              <a:t>), an interconnection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file and a </a:t>
            </a:r>
            <a:r>
              <a:rPr lang="en-US" sz="2400" dirty="0" err="1" smtClean="0"/>
              <a:t>McPAT</a:t>
            </a:r>
            <a:r>
              <a:rPr lang="en-US" sz="2400" dirty="0" smtClean="0"/>
              <a:t>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as well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1219200" y="4953000"/>
            <a:ext cx="6477000" cy="1371600"/>
          </a:xfrm>
          <a:prstGeom prst="rect">
            <a:avLst/>
          </a:prstGeom>
          <a:noFill/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We provide the </a:t>
            </a:r>
            <a:r>
              <a:rPr lang="en-US" sz="2400" b="1" dirty="0" err="1">
                <a:solidFill>
                  <a:srgbClr val="000000"/>
                </a:solidFill>
              </a:rPr>
              <a:t>config</a:t>
            </a:r>
            <a:r>
              <a:rPr lang="en-US" sz="2400" b="1" dirty="0">
                <a:solidFill>
                  <a:srgbClr val="000000"/>
                </a:solidFill>
              </a:rPr>
              <a:t> files for </a:t>
            </a:r>
            <a:r>
              <a:rPr lang="en-US" sz="2400" b="1" dirty="0" smtClean="0">
                <a:solidFill>
                  <a:srgbClr val="000000"/>
                </a:solidFill>
              </a:rPr>
              <a:t>modeling:  </a:t>
            </a:r>
            <a:endParaRPr lang="en-US" sz="2400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Quadro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>
                <a:solidFill>
                  <a:srgbClr val="000000"/>
                </a:solidFill>
              </a:rPr>
              <a:t>FX 5800 </a:t>
            </a:r>
            <a:r>
              <a:rPr lang="en-US" sz="2400" b="1" dirty="0" smtClean="0">
                <a:solidFill>
                  <a:srgbClr val="000000"/>
                </a:solidFill>
              </a:rPr>
              <a:t>(GT200)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Geforce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GTX </a:t>
            </a:r>
            <a:r>
              <a:rPr lang="en-US" sz="2400" b="1" dirty="0" smtClean="0">
                <a:solidFill>
                  <a:srgbClr val="00B050"/>
                </a:solidFill>
              </a:rPr>
              <a:t>480 </a:t>
            </a:r>
            <a:r>
              <a:rPr lang="en-US" sz="2400" b="1" dirty="0" smtClean="0">
                <a:solidFill>
                  <a:srgbClr val="000000"/>
                </a:solidFill>
              </a:rPr>
              <a:t>and Tesla C2050 </a:t>
            </a:r>
            <a:r>
              <a:rPr lang="en-US" sz="2400" b="1" dirty="0">
                <a:solidFill>
                  <a:srgbClr val="000000"/>
                </a:solidFill>
              </a:rPr>
              <a:t>(Fermi</a:t>
            </a:r>
            <a:r>
              <a:rPr lang="en-US" sz="2400" b="1" dirty="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2.</a:t>
            </a:r>
            <a:fld id="{6C398207-447F-4747-951E-70F846834FC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GPGPU-Sim Tutorial (MICRO 2012) 2: GPGPU-Sim 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7" name="Picture 11" descr="C:\Users\wlfung\Documents\My Dropbox\ISCA2012-Tutorial-Private\figures\Ptx-vs-ptxplus-runtime-flo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8077200" cy="4525466"/>
          </a:xfrm>
          <a:prstGeom prst="rect">
            <a:avLst/>
          </a:prstGeom>
          <a:noFill/>
        </p:spPr>
      </p:pic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GPGPU-Sim Runtime Flow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990600" y="1270000"/>
            <a:ext cx="1343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/>
              <a:t>CUDA 3.1</a:t>
            </a: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4648200" y="1270000"/>
            <a:ext cx="2570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/>
              <a:t>CUDA 4.0 and Later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200400" y="1295400"/>
            <a:ext cx="0" cy="495300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2.</a:t>
            </a:r>
            <a:fld id="{6C398207-447F-4747-951E-70F846834FC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2: GPGPU-Sim 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Debugging and Visualization</a:t>
            </a:r>
          </a:p>
        </p:txBody>
      </p:sp>
      <p:sp>
        <p:nvSpPr>
          <p:cNvPr id="1536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endParaRPr lang="en-CA" dirty="0" smtClean="0"/>
          </a:p>
          <a:p>
            <a:r>
              <a:rPr lang="en-CA" dirty="0" smtClean="0"/>
              <a:t>GPGPU-</a:t>
            </a:r>
            <a:r>
              <a:rPr lang="en-CA" dirty="0" err="1" smtClean="0"/>
              <a:t>Sim</a:t>
            </a:r>
            <a:r>
              <a:rPr lang="en-CA" dirty="0" smtClean="0"/>
              <a:t> provides tools to debug and visualize simulated GPU </a:t>
            </a:r>
            <a:r>
              <a:rPr lang="en-CA" dirty="0" err="1" smtClean="0"/>
              <a:t>behavior</a:t>
            </a:r>
            <a:r>
              <a:rPr lang="en-CA" dirty="0" smtClean="0"/>
              <a:t>.</a:t>
            </a:r>
          </a:p>
          <a:p>
            <a:pPr lvl="1"/>
            <a:r>
              <a:rPr lang="en-CA" u="sng" dirty="0" smtClean="0"/>
              <a:t>GDB macros: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Cycle-level debugging</a:t>
            </a:r>
          </a:p>
          <a:p>
            <a:pPr lvl="1"/>
            <a:r>
              <a:rPr lang="en-CA" u="sng" dirty="0" err="1" smtClean="0"/>
              <a:t>AerialVision</a:t>
            </a:r>
            <a:r>
              <a:rPr lang="en-CA" u="sng" dirty="0" smtClean="0"/>
              <a:t>:</a:t>
            </a:r>
            <a:r>
              <a:rPr lang="en-CA" dirty="0" smtClean="0"/>
              <a:t> </a:t>
            </a:r>
            <a:br>
              <a:rPr lang="en-CA" dirty="0" smtClean="0"/>
            </a:br>
            <a:r>
              <a:rPr lang="en-CA" dirty="0" smtClean="0"/>
              <a:t>High-level performance dynamics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2.</a:t>
            </a:r>
            <a:fld id="{7F5B2C50-7787-42FB-95A9-29C3359D7AA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2: GPGPU-Sim 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GPGPU-</a:t>
            </a:r>
            <a:r>
              <a:rPr lang="en-US" dirty="0" err="1" smtClean="0"/>
              <a:t>Sim</a:t>
            </a:r>
            <a:r>
              <a:rPr lang="en-US" dirty="0" smtClean="0"/>
              <a:t> 3.1.2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Since GPGPU-</a:t>
            </a:r>
            <a:r>
              <a:rPr lang="en-US" sz="2800" dirty="0" err="1" smtClean="0"/>
              <a:t>Sim</a:t>
            </a:r>
            <a:r>
              <a:rPr lang="en-US" sz="2800" dirty="0" smtClean="0"/>
              <a:t> 2.1.1b:</a:t>
            </a:r>
          </a:p>
          <a:p>
            <a:pPr lvl="1" eaLnBrk="1" hangingPunct="1"/>
            <a:r>
              <a:rPr lang="en-US" sz="2400" dirty="0" err="1" smtClean="0"/>
              <a:t>Refactored</a:t>
            </a:r>
            <a:r>
              <a:rPr lang="en-US" sz="2400" dirty="0" smtClean="0"/>
              <a:t> for C++ </a:t>
            </a:r>
            <a:r>
              <a:rPr lang="en-US" sz="2400" u="sng" dirty="0" smtClean="0"/>
              <a:t>Object-Oriented</a:t>
            </a:r>
            <a:r>
              <a:rPr lang="en-US" sz="2400" dirty="0" smtClean="0"/>
              <a:t> Implementation</a:t>
            </a:r>
          </a:p>
          <a:p>
            <a:pPr lvl="1" eaLnBrk="1" hangingPunct="1"/>
            <a:r>
              <a:rPr lang="en-US" sz="2400" dirty="0" smtClean="0"/>
              <a:t>Redesigned Timing Models</a:t>
            </a:r>
          </a:p>
          <a:p>
            <a:pPr lvl="2" eaLnBrk="1" hangingPunct="1"/>
            <a:r>
              <a:rPr lang="en-US" sz="2000" dirty="0" smtClean="0"/>
              <a:t>SIMT Core model, Cache models, GDDR5 timing … (later)</a:t>
            </a:r>
          </a:p>
          <a:p>
            <a:pPr lvl="1" eaLnBrk="1" hangingPunct="1"/>
            <a:r>
              <a:rPr lang="en-US" sz="2400" dirty="0" smtClean="0"/>
              <a:t>Asynchronous Kernel Calls</a:t>
            </a:r>
          </a:p>
          <a:p>
            <a:pPr lvl="1" eaLnBrk="1" hangingPunct="1"/>
            <a:r>
              <a:rPr lang="en-US" sz="2400" dirty="0" smtClean="0"/>
              <a:t>Concurrent Kernel Execution</a:t>
            </a:r>
          </a:p>
          <a:p>
            <a:pPr lvl="1" eaLnBrk="1" hangingPunct="1"/>
            <a:r>
              <a:rPr lang="en-US" sz="2400" dirty="0" smtClean="0"/>
              <a:t>Support for CUDA 3.1, 4.0 and </a:t>
            </a:r>
            <a:r>
              <a:rPr lang="en-US" sz="2400" u="sng" dirty="0" smtClean="0"/>
              <a:t>4.2</a:t>
            </a:r>
          </a:p>
          <a:p>
            <a:pPr eaLnBrk="1" hangingPunct="1"/>
            <a:endParaRPr lang="en-US" sz="2800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2.</a:t>
            </a:r>
            <a:fld id="{6C398207-447F-4747-951E-70F846834FC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2: GPGPU-Sim 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GPGPU-</a:t>
            </a:r>
            <a:r>
              <a:rPr lang="en-US" dirty="0" err="1" smtClean="0"/>
              <a:t>Sim</a:t>
            </a:r>
            <a:r>
              <a:rPr lang="en-US" dirty="0" smtClean="0"/>
              <a:t> 3.1.2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 smtClean="0"/>
              <a:t>Since GPGPU-</a:t>
            </a:r>
            <a:r>
              <a:rPr lang="en-US" sz="2800" dirty="0" err="1" smtClean="0"/>
              <a:t>Sim</a:t>
            </a:r>
            <a:r>
              <a:rPr lang="en-US" sz="2800" dirty="0" smtClean="0"/>
              <a:t> 3.0.1:</a:t>
            </a:r>
          </a:p>
          <a:p>
            <a:pPr lvl="1" eaLnBrk="1" hangingPunct="1"/>
            <a:r>
              <a:rPr lang="en-US" sz="2400" dirty="0" smtClean="0"/>
              <a:t>Updated timing model to model Fermi more accurately</a:t>
            </a:r>
          </a:p>
          <a:p>
            <a:pPr lvl="1" eaLnBrk="1" hangingPunct="1"/>
            <a:r>
              <a:rPr lang="en-US" sz="2400" dirty="0" smtClean="0"/>
              <a:t>Much more robust SASS support </a:t>
            </a:r>
          </a:p>
          <a:p>
            <a:pPr lvl="1" eaLnBrk="1" hangingPunct="1"/>
            <a:r>
              <a:rPr lang="en-US" sz="2400" dirty="0" smtClean="0"/>
              <a:t>Support for CUDA 4.0 (New runtime flow)</a:t>
            </a:r>
          </a:p>
          <a:p>
            <a:pPr eaLnBrk="1" hangingPunct="1"/>
            <a:r>
              <a:rPr lang="en-US" sz="2800" dirty="0" smtClean="0"/>
              <a:t>Since GPGPU-</a:t>
            </a:r>
            <a:r>
              <a:rPr lang="en-US" sz="2800" dirty="0" err="1" smtClean="0"/>
              <a:t>Sim</a:t>
            </a:r>
            <a:r>
              <a:rPr lang="en-US" sz="2800" dirty="0" smtClean="0"/>
              <a:t> 3.1.0 (June 2012):</a:t>
            </a:r>
          </a:p>
          <a:p>
            <a:pPr lvl="1" eaLnBrk="1" hangingPunct="1"/>
            <a:r>
              <a:rPr lang="en-US" sz="2400" dirty="0" smtClean="0"/>
              <a:t>Support for CUDA 4.1 and 4.2 (Robust runtime flow)</a:t>
            </a:r>
          </a:p>
          <a:p>
            <a:pPr lvl="1" eaLnBrk="1" hangingPunct="1"/>
            <a:r>
              <a:rPr lang="en-US" sz="2400" dirty="0" smtClean="0"/>
              <a:t>Support for </a:t>
            </a:r>
            <a:r>
              <a:rPr lang="en-US" sz="2400" dirty="0" err="1" smtClean="0"/>
              <a:t>OpenCL</a:t>
            </a:r>
            <a:r>
              <a:rPr lang="en-US" sz="2400" dirty="0" smtClean="0"/>
              <a:t> with newer NVIDIA drivers</a:t>
            </a:r>
          </a:p>
          <a:p>
            <a:pPr lvl="1" eaLnBrk="1" hangingPunct="1"/>
            <a:r>
              <a:rPr lang="en-US" sz="2400" dirty="0" smtClean="0"/>
              <a:t>Two-Level Warp Scheduler from ISCA 2012 Tutorial</a:t>
            </a:r>
          </a:p>
          <a:p>
            <a:pPr lvl="1" eaLnBrk="1" hangingPunct="1"/>
            <a:r>
              <a:rPr lang="en-US" sz="2400" dirty="0" smtClean="0"/>
              <a:t>Experimental Support for Libraries (CUBLAS, CUFFT)</a:t>
            </a:r>
          </a:p>
          <a:p>
            <a:pPr lvl="1" eaLnBrk="1" hangingPunct="1"/>
            <a:r>
              <a:rPr lang="en-US" sz="2400" dirty="0" smtClean="0"/>
              <a:t>Redesigned Cache Model</a:t>
            </a:r>
          </a:p>
          <a:p>
            <a:pPr lvl="1" eaLnBrk="1" hangingPunct="1"/>
            <a:r>
              <a:rPr lang="en-US" sz="2400" b="1" u="sng" dirty="0" smtClean="0"/>
              <a:t>Power Model: </a:t>
            </a:r>
            <a:r>
              <a:rPr lang="en-CA" sz="2400" b="1" u="sng" dirty="0" err="1"/>
              <a:t>GPUWattch</a:t>
            </a:r>
            <a:r>
              <a:rPr lang="en-US" sz="2400" b="1" u="sng" dirty="0" smtClean="0"/>
              <a:t> </a:t>
            </a:r>
          </a:p>
          <a:p>
            <a:pPr lvl="1" eaLnBrk="1" hangingPunct="1"/>
            <a:endParaRPr lang="en-US" sz="2400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2: GPGPU-Sim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2.</a:t>
            </a:r>
            <a:fld id="{6C398207-447F-4747-951E-70F846834FC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Roadmap</a:t>
            </a:r>
          </a:p>
        </p:txBody>
      </p:sp>
      <p:sp>
        <p:nvSpPr>
          <p:cNvPr id="1741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CA" dirty="0" smtClean="0"/>
              <a:t>Unified timing model framework</a:t>
            </a:r>
          </a:p>
          <a:p>
            <a:pPr lvl="1"/>
            <a:r>
              <a:rPr lang="en-CA" dirty="0" smtClean="0"/>
              <a:t>From simple (~v2.x) to detailed (v3.x)</a:t>
            </a:r>
          </a:p>
          <a:p>
            <a:r>
              <a:rPr lang="en-CA" dirty="0" smtClean="0"/>
              <a:t>Fermi SASS (HW ISA) support </a:t>
            </a:r>
          </a:p>
          <a:p>
            <a:r>
              <a:rPr lang="en-CA" dirty="0" smtClean="0"/>
              <a:t>AMD Graphics Core Next (GCN) ISA</a:t>
            </a:r>
          </a:p>
          <a:p>
            <a:r>
              <a:rPr lang="en-CA" dirty="0" err="1" smtClean="0"/>
              <a:t>Kepler</a:t>
            </a:r>
            <a:r>
              <a:rPr lang="en-CA" dirty="0" smtClean="0"/>
              <a:t> Model (HW ISA and timing)</a:t>
            </a:r>
            <a:endParaRPr lang="en-CA" b="1" dirty="0" smtClean="0"/>
          </a:p>
          <a:p>
            <a:endParaRPr lang="en-CA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2.</a:t>
            </a:r>
            <a:fld id="{7F5B2C50-7787-42FB-95A9-29C3359D7AA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2: GPGPU-Sim 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What GPGPU-</a:t>
            </a:r>
            <a:r>
              <a:rPr lang="en-US" dirty="0" err="1" smtClean="0"/>
              <a:t>Sim</a:t>
            </a:r>
            <a:r>
              <a:rPr lang="en-US" dirty="0" smtClean="0"/>
              <a:t> simulates</a:t>
            </a:r>
          </a:p>
          <a:p>
            <a:pPr lvl="1" eaLnBrk="1" hangingPunct="1"/>
            <a:r>
              <a:rPr lang="en-US" dirty="0" smtClean="0"/>
              <a:t>Functional model for </a:t>
            </a:r>
            <a:br>
              <a:rPr lang="en-US" dirty="0" smtClean="0"/>
            </a:br>
            <a:r>
              <a:rPr lang="en-US" u="sng" dirty="0" smtClean="0"/>
              <a:t>PTX/SASS + CUDA/</a:t>
            </a:r>
            <a:r>
              <a:rPr lang="en-US" u="sng" dirty="0" err="1" smtClean="0"/>
              <a:t>OpenCL</a:t>
            </a:r>
            <a:endParaRPr lang="en-US" u="sng" dirty="0" smtClean="0"/>
          </a:p>
          <a:p>
            <a:pPr lvl="1" eaLnBrk="1" hangingPunct="1"/>
            <a:r>
              <a:rPr lang="en-US" dirty="0" smtClean="0"/>
              <a:t>Timing model for </a:t>
            </a:r>
            <a:r>
              <a:rPr lang="en-US" u="sng" dirty="0" smtClean="0"/>
              <a:t>the compute part of a GPU</a:t>
            </a:r>
          </a:p>
          <a:p>
            <a:pPr lvl="1" eaLnBrk="1" hangingPunct="1"/>
            <a:r>
              <a:rPr lang="en-US" dirty="0" smtClean="0"/>
              <a:t>New: Power model: </a:t>
            </a:r>
            <a:r>
              <a:rPr lang="en-CA" dirty="0" err="1"/>
              <a:t>GPUWattch</a:t>
            </a:r>
            <a:endParaRPr lang="en-US" dirty="0" smtClean="0"/>
          </a:p>
          <a:p>
            <a:pPr eaLnBrk="1" hangingPunct="1"/>
            <a:r>
              <a:rPr lang="en-US" dirty="0" smtClean="0"/>
              <a:t>Interface with CUDA applications</a:t>
            </a:r>
          </a:p>
          <a:p>
            <a:pPr eaLnBrk="1" hangingPunct="1"/>
            <a:r>
              <a:rPr lang="en-US" dirty="0" smtClean="0"/>
              <a:t>What is new in GPGPU-</a:t>
            </a:r>
            <a:r>
              <a:rPr lang="en-US" dirty="0" err="1" smtClean="0"/>
              <a:t>Sim</a:t>
            </a:r>
            <a:r>
              <a:rPr lang="en-US" dirty="0" smtClean="0"/>
              <a:t> 3.1.2? </a:t>
            </a:r>
          </a:p>
          <a:p>
            <a:pPr eaLnBrk="1" hangingPunct="1"/>
            <a:r>
              <a:rPr lang="en-US" dirty="0" smtClean="0"/>
              <a:t>Roadmap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2.</a:t>
            </a:r>
            <a:fld id="{6C398207-447F-4747-951E-70F846834FC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2: GPGPU-Sim 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Session Summary</a:t>
            </a:r>
          </a:p>
        </p:txBody>
      </p:sp>
      <p:sp>
        <p:nvSpPr>
          <p:cNvPr id="1843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CA" dirty="0" smtClean="0"/>
              <a:t>GPGPU-</a:t>
            </a:r>
            <a:r>
              <a:rPr lang="en-CA" dirty="0" err="1" smtClean="0"/>
              <a:t>Sim</a:t>
            </a:r>
            <a:r>
              <a:rPr lang="en-CA" dirty="0" smtClean="0"/>
              <a:t> simulates </a:t>
            </a:r>
          </a:p>
          <a:p>
            <a:pPr lvl="1"/>
            <a:r>
              <a:rPr lang="en-CA" dirty="0" smtClean="0"/>
              <a:t>PTX/SASS</a:t>
            </a:r>
          </a:p>
          <a:p>
            <a:pPr lvl="1"/>
            <a:r>
              <a:rPr lang="en-CA" dirty="0" smtClean="0"/>
              <a:t>Timing Model for GPU Compute</a:t>
            </a:r>
          </a:p>
          <a:p>
            <a:pPr lvl="1"/>
            <a:r>
              <a:rPr lang="en-CA" dirty="0" smtClean="0"/>
              <a:t>Power Model: </a:t>
            </a:r>
            <a:r>
              <a:rPr lang="en-CA" dirty="0" err="1"/>
              <a:t>GPUWattch</a:t>
            </a:r>
            <a:endParaRPr lang="en-CA" dirty="0" smtClean="0"/>
          </a:p>
          <a:p>
            <a:r>
              <a:rPr lang="en-CA" dirty="0" smtClean="0"/>
              <a:t>It interface to CUDA/</a:t>
            </a:r>
            <a:r>
              <a:rPr lang="en-CA" dirty="0" err="1" smtClean="0"/>
              <a:t>OpenCL</a:t>
            </a:r>
            <a:r>
              <a:rPr lang="en-CA" dirty="0" smtClean="0"/>
              <a:t> application via a shared runtime library</a:t>
            </a:r>
          </a:p>
          <a:p>
            <a:r>
              <a:rPr lang="en-CA" dirty="0" smtClean="0"/>
              <a:t>Enhancements in GPGPU-</a:t>
            </a:r>
            <a:r>
              <a:rPr lang="en-CA" dirty="0" err="1" smtClean="0"/>
              <a:t>Sim</a:t>
            </a:r>
            <a:r>
              <a:rPr lang="en-CA" dirty="0" smtClean="0"/>
              <a:t> 3.1.2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2.</a:t>
            </a:r>
            <a:fld id="{7F5B2C50-7787-42FB-95A9-29C3359D7AA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2: GPGPU-Sim 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 smtClean="0"/>
              <a:t>Overview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December 2012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2.</a:t>
            </a:r>
            <a:fld id="{6C398207-447F-4747-951E-70F846834FC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2: GPGPU-Sim Overview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1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069189588"/>
              </p:ext>
            </p:extLst>
          </p:nvPr>
        </p:nvGraphicFramePr>
        <p:xfrm>
          <a:off x="381000" y="609600"/>
          <a:ext cx="8406076" cy="607608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609600"/>
                <a:gridCol w="6553200"/>
                <a:gridCol w="1243276"/>
              </a:tblGrid>
              <a:tr h="381000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Brief Background on GPU Computing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40mins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2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GPGPU-</a:t>
                      </a:r>
                      <a:r>
                        <a:rPr lang="en-CA" sz="2400" dirty="0" err="1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Sim</a:t>
                      </a:r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 Overview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30mins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3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tx1"/>
                          </a:solidFill>
                        </a:rPr>
                        <a:t>Demo</a:t>
                      </a:r>
                      <a:r>
                        <a:rPr lang="en-CA" sz="2400" baseline="0" dirty="0" smtClean="0">
                          <a:solidFill>
                            <a:schemeClr val="tx1"/>
                          </a:solidFill>
                        </a:rPr>
                        <a:t> 1: Setup and Run</a:t>
                      </a:r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268339">
                <a:tc gridSpan="3"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Coffee</a:t>
                      </a:r>
                      <a:r>
                        <a:rPr lang="en-CA" sz="1800" baseline="0" dirty="0" smtClean="0">
                          <a:solidFill>
                            <a:schemeClr val="tx1"/>
                          </a:solidFill>
                        </a:rPr>
                        <a:t> Break (10:00 – 10:30am)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4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tx1"/>
                          </a:solidFill>
                        </a:rPr>
                        <a:t>Microarchitecture Timing Model</a:t>
                      </a:r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85mins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26833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Lunch (12:00 – 1:00pm)</a:t>
                      </a:r>
                    </a:p>
                  </a:txBody>
                  <a:tcPr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/>
                </a:tc>
                <a:tc hMerge="1">
                  <a:txBody>
                    <a:bodyPr/>
                    <a:lstStyle/>
                    <a:p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5a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Software Organization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25mins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5b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Timing</a:t>
                      </a:r>
                      <a:r>
                        <a:rPr lang="en-CA" sz="2400" baseline="0" dirty="0" smtClean="0"/>
                        <a:t> Model (Software)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50mins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5c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Power Model: </a:t>
                      </a:r>
                      <a:r>
                        <a:rPr lang="en-CA" sz="2400" baseline="0" dirty="0" err="1" smtClean="0"/>
                        <a:t>GPUWattch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45mins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26833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Coffee Break (3:00 –</a:t>
                      </a:r>
                      <a:r>
                        <a:rPr lang="en-CA" sz="1800" baseline="0" dirty="0" smtClean="0">
                          <a:solidFill>
                            <a:schemeClr val="tx1"/>
                          </a:solidFill>
                        </a:rPr>
                        <a:t> 3:30pm)</a:t>
                      </a:r>
                      <a:endParaRPr lang="en-CA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/>
                </a:tc>
                <a:tc hMerge="1">
                  <a:txBody>
                    <a:bodyPr/>
                    <a:lstStyle/>
                    <a:p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6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The GPU Design Space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10mins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7a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Demo 2: Debugging Tool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7b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Demo 3: Visualizing</a:t>
                      </a:r>
                      <a:r>
                        <a:rPr lang="en-CA" sz="2400" baseline="0" dirty="0" smtClean="0"/>
                        <a:t> Performance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30mins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8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Extending GPGPU-Sim (with</a:t>
                      </a:r>
                      <a:r>
                        <a:rPr lang="en-CA" sz="2400" baseline="0" dirty="0" smtClean="0"/>
                        <a:t> </a:t>
                      </a:r>
                      <a:r>
                        <a:rPr lang="en-CA" sz="2400" baseline="0" dirty="0" err="1" smtClean="0"/>
                        <a:t>GPUWattch</a:t>
                      </a:r>
                      <a:r>
                        <a:rPr lang="en-CA" sz="2400" baseline="0" dirty="0" smtClean="0"/>
                        <a:t>)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30mins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9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Wrap Up</a:t>
                      </a:r>
                      <a:r>
                        <a:rPr lang="en-CA" sz="2400" baseline="0" dirty="0" smtClean="0"/>
                        <a:t> and Discussion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Session Objective</a:t>
            </a:r>
          </a:p>
        </p:txBody>
      </p:sp>
      <p:sp>
        <p:nvSpPr>
          <p:cNvPr id="409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CA" dirty="0" smtClean="0"/>
              <a:t>After this session, you will be able to: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Summarize what GPGPU-</a:t>
            </a:r>
            <a:r>
              <a:rPr lang="en-CA" dirty="0" err="1" smtClean="0"/>
              <a:t>Sim</a:t>
            </a:r>
            <a:r>
              <a:rPr lang="en-CA" dirty="0" smtClean="0"/>
              <a:t> simulates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Describe how GPGPU-</a:t>
            </a:r>
            <a:r>
              <a:rPr lang="en-CA" dirty="0" err="1" smtClean="0"/>
              <a:t>Sim</a:t>
            </a:r>
            <a:r>
              <a:rPr lang="en-CA" dirty="0" smtClean="0"/>
              <a:t> interfaces with CUDA applications and supports SASS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Summarize the advances between </a:t>
            </a:r>
            <a:br>
              <a:rPr lang="en-CA" dirty="0" smtClean="0"/>
            </a:br>
            <a:r>
              <a:rPr lang="en-CA" dirty="0" smtClean="0"/>
              <a:t>GPGPU-</a:t>
            </a:r>
            <a:r>
              <a:rPr lang="en-CA" dirty="0" err="1" smtClean="0"/>
              <a:t>Sim</a:t>
            </a:r>
            <a:r>
              <a:rPr lang="en-CA" dirty="0" smtClean="0"/>
              <a:t> 2.1.1b and 3.1.2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2.</a:t>
            </a:r>
            <a:fld id="{7F5B2C50-7787-42FB-95A9-29C3359D7AA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2: GPGPU-Sim 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GPGPU-</a:t>
            </a:r>
            <a:r>
              <a:rPr lang="en-US" dirty="0" err="1" smtClean="0"/>
              <a:t>Sim</a:t>
            </a:r>
            <a:r>
              <a:rPr lang="en-US" dirty="0" smtClean="0"/>
              <a:t> Simulates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953000"/>
          </a:xfrm>
        </p:spPr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CA" sz="2800" b="1" dirty="0" smtClean="0">
                <a:solidFill>
                  <a:srgbClr val="000000"/>
                </a:solidFill>
              </a:rPr>
              <a:t>Functional model for PTX/SASS</a:t>
            </a:r>
          </a:p>
          <a:p>
            <a:pPr lvl="1" eaLnBrk="1" hangingPunct="1">
              <a:lnSpc>
                <a:spcPct val="80000"/>
              </a:lnSpc>
            </a:pPr>
            <a:r>
              <a:rPr lang="en-CA" sz="2400" dirty="0" smtClean="0">
                <a:solidFill>
                  <a:srgbClr val="000000"/>
                </a:solidFill>
              </a:rPr>
              <a:t>PTX = </a:t>
            </a:r>
            <a:r>
              <a:rPr lang="en-CA" sz="2400" u="sng" dirty="0" smtClean="0">
                <a:solidFill>
                  <a:srgbClr val="000000"/>
                </a:solidFill>
              </a:rPr>
              <a:t>P</a:t>
            </a:r>
            <a:r>
              <a:rPr lang="en-CA" sz="2400" dirty="0" smtClean="0">
                <a:solidFill>
                  <a:srgbClr val="000000"/>
                </a:solidFill>
              </a:rPr>
              <a:t>arallel </a:t>
            </a:r>
            <a:r>
              <a:rPr lang="en-CA" sz="2400" u="sng" dirty="0" smtClean="0">
                <a:solidFill>
                  <a:srgbClr val="000000"/>
                </a:solidFill>
              </a:rPr>
              <a:t>T</a:t>
            </a:r>
            <a:r>
              <a:rPr lang="en-CA" sz="2400" dirty="0" smtClean="0">
                <a:solidFill>
                  <a:srgbClr val="000000"/>
                </a:solidFill>
              </a:rPr>
              <a:t>hread </a:t>
            </a:r>
            <a:r>
              <a:rPr lang="en-CA" sz="2400" dirty="0" err="1" smtClean="0">
                <a:solidFill>
                  <a:srgbClr val="000000"/>
                </a:solidFill>
              </a:rPr>
              <a:t>e</a:t>
            </a:r>
            <a:r>
              <a:rPr lang="en-CA" sz="2400" u="sng" dirty="0" err="1" smtClean="0">
                <a:solidFill>
                  <a:srgbClr val="000000"/>
                </a:solidFill>
              </a:rPr>
              <a:t>X</a:t>
            </a:r>
            <a:r>
              <a:rPr lang="en-CA" sz="2400" dirty="0" err="1" smtClean="0">
                <a:solidFill>
                  <a:srgbClr val="000000"/>
                </a:solidFill>
              </a:rPr>
              <a:t>ecution</a:t>
            </a:r>
            <a:endParaRPr lang="en-CA" sz="2400" dirty="0" smtClean="0">
              <a:solidFill>
                <a:srgbClr val="000000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CA" sz="2000" dirty="0" smtClean="0">
                <a:solidFill>
                  <a:srgbClr val="000000"/>
                </a:solidFill>
              </a:rPr>
              <a:t>A scalar low-level, data-parallel virtual ISA defined by </a:t>
            </a:r>
            <a:r>
              <a:rPr lang="en-CA" sz="2000" dirty="0" err="1" smtClean="0">
                <a:solidFill>
                  <a:srgbClr val="000000"/>
                </a:solidFill>
              </a:rPr>
              <a:t>Nvidia</a:t>
            </a:r>
            <a:endParaRPr lang="en-CA" sz="2000" dirty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CA" sz="2400" dirty="0" smtClean="0">
                <a:solidFill>
                  <a:srgbClr val="000000"/>
                </a:solidFill>
              </a:rPr>
              <a:t>SASS = Native ISA for </a:t>
            </a:r>
            <a:r>
              <a:rPr lang="en-CA" sz="2400" dirty="0" err="1" smtClean="0">
                <a:solidFill>
                  <a:srgbClr val="000000"/>
                </a:solidFill>
              </a:rPr>
              <a:t>Nvidia</a:t>
            </a:r>
            <a:r>
              <a:rPr lang="en-CA" sz="2400" dirty="0" smtClean="0">
                <a:solidFill>
                  <a:srgbClr val="000000"/>
                </a:solidFill>
              </a:rPr>
              <a:t> GPUs</a:t>
            </a:r>
          </a:p>
          <a:p>
            <a:pPr lvl="1" eaLnBrk="1" hangingPunct="1">
              <a:lnSpc>
                <a:spcPct val="80000"/>
              </a:lnSpc>
            </a:pPr>
            <a:r>
              <a:rPr lang="en-CA" sz="2400" dirty="0" smtClean="0">
                <a:solidFill>
                  <a:srgbClr val="000000"/>
                </a:solidFill>
              </a:rPr>
              <a:t>Not DirectX, Not </a:t>
            </a:r>
            <a:r>
              <a:rPr lang="en-CA" sz="2400" dirty="0" err="1" smtClean="0">
                <a:solidFill>
                  <a:srgbClr val="000000"/>
                </a:solidFill>
              </a:rPr>
              <a:t>shader</a:t>
            </a:r>
            <a:r>
              <a:rPr lang="en-CA" sz="2400" dirty="0" smtClean="0">
                <a:solidFill>
                  <a:srgbClr val="000000"/>
                </a:solidFill>
              </a:rPr>
              <a:t> model N, Not AMD’s ISA, </a:t>
            </a:r>
            <a:br>
              <a:rPr lang="en-CA" sz="2400" dirty="0" smtClean="0">
                <a:solidFill>
                  <a:srgbClr val="000000"/>
                </a:solidFill>
              </a:rPr>
            </a:br>
            <a:r>
              <a:rPr lang="en-CA" sz="2400" dirty="0" smtClean="0">
                <a:solidFill>
                  <a:srgbClr val="000000"/>
                </a:solidFill>
              </a:rPr>
              <a:t>Not x86, Not </a:t>
            </a:r>
            <a:r>
              <a:rPr lang="en-CA" sz="2400" dirty="0" err="1" smtClean="0">
                <a:solidFill>
                  <a:srgbClr val="000000"/>
                </a:solidFill>
              </a:rPr>
              <a:t>Larrabee</a:t>
            </a:r>
            <a:r>
              <a:rPr lang="en-CA" sz="2400" dirty="0" smtClean="0">
                <a:solidFill>
                  <a:srgbClr val="000000"/>
                </a:solidFill>
              </a:rPr>
              <a:t>. </a:t>
            </a:r>
            <a:r>
              <a:rPr lang="en-CA" sz="2400" u="sng" dirty="0" smtClean="0">
                <a:solidFill>
                  <a:srgbClr val="000000"/>
                </a:solidFill>
              </a:rPr>
              <a:t>Only PTX or SASS</a:t>
            </a:r>
            <a:r>
              <a:rPr lang="en-CA" sz="2400" dirty="0" smtClean="0">
                <a:solidFill>
                  <a:srgbClr val="000000"/>
                </a:solidFill>
              </a:rPr>
              <a:t>.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 startAt="2"/>
            </a:pPr>
            <a:r>
              <a:rPr lang="en-CA" sz="2800" b="1" dirty="0" smtClean="0">
                <a:solidFill>
                  <a:srgbClr val="000000"/>
                </a:solidFill>
              </a:rPr>
              <a:t>Timing model for the compute part of a GPU</a:t>
            </a:r>
          </a:p>
          <a:p>
            <a:pPr lvl="1" eaLnBrk="1" hangingPunct="1">
              <a:lnSpc>
                <a:spcPct val="80000"/>
              </a:lnSpc>
            </a:pPr>
            <a:r>
              <a:rPr lang="en-CA" sz="2400" dirty="0" smtClean="0">
                <a:solidFill>
                  <a:srgbClr val="000000"/>
                </a:solidFill>
              </a:rPr>
              <a:t>Not for CPU or </a:t>
            </a:r>
            <a:r>
              <a:rPr lang="en-CA" sz="2400" dirty="0" err="1" smtClean="0">
                <a:solidFill>
                  <a:srgbClr val="000000"/>
                </a:solidFill>
              </a:rPr>
              <a:t>PCIe</a:t>
            </a:r>
            <a:r>
              <a:rPr lang="en-CA" sz="2400" dirty="0" smtClean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CA" sz="2400" dirty="0" smtClean="0">
                <a:solidFill>
                  <a:srgbClr val="000000"/>
                </a:solidFill>
              </a:rPr>
              <a:t>Only model </a:t>
            </a:r>
            <a:r>
              <a:rPr lang="en-CA" sz="2400" dirty="0" err="1" smtClean="0">
                <a:solidFill>
                  <a:srgbClr val="000000"/>
                </a:solidFill>
              </a:rPr>
              <a:t>microarchitecture</a:t>
            </a:r>
            <a:r>
              <a:rPr lang="en-CA" sz="2400" dirty="0" smtClean="0">
                <a:solidFill>
                  <a:srgbClr val="000000"/>
                </a:solidFill>
              </a:rPr>
              <a:t> timing relevant to </a:t>
            </a:r>
            <a:br>
              <a:rPr lang="en-CA" sz="2400" dirty="0" smtClean="0">
                <a:solidFill>
                  <a:srgbClr val="000000"/>
                </a:solidFill>
              </a:rPr>
            </a:br>
            <a:r>
              <a:rPr lang="en-CA" sz="2400" dirty="0" smtClean="0">
                <a:solidFill>
                  <a:srgbClr val="000000"/>
                </a:solidFill>
              </a:rPr>
              <a:t>GPU compute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 startAt="2"/>
            </a:pPr>
            <a:r>
              <a:rPr lang="en-CA" sz="2800" b="1" dirty="0" smtClean="0">
                <a:solidFill>
                  <a:srgbClr val="000000"/>
                </a:solidFill>
              </a:rPr>
              <a:t>Power model for the compute parts</a:t>
            </a:r>
          </a:p>
          <a:p>
            <a:pPr lvl="1" eaLnBrk="1" hangingPunct="1">
              <a:lnSpc>
                <a:spcPct val="80000"/>
              </a:lnSpc>
            </a:pPr>
            <a:r>
              <a:rPr lang="en-CA" sz="2400" dirty="0" smtClean="0">
                <a:solidFill>
                  <a:srgbClr val="000000"/>
                </a:solidFill>
              </a:rPr>
              <a:t>Other parts idle when GPU is running compute kernels</a:t>
            </a:r>
          </a:p>
          <a:p>
            <a:pPr lvl="1" eaLnBrk="1" hangingPunct="1">
              <a:lnSpc>
                <a:spcPct val="80000"/>
              </a:lnSpc>
            </a:pPr>
            <a:endParaRPr lang="en-CA" sz="2400" dirty="0" smtClean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December 2012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2.</a:t>
            </a:r>
            <a:fld id="{6C398207-447F-4747-951E-70F846834FC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GPGPU-Sim Tutorial (MICRO 2012) 2: GPGPU-Sim 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Functional Model (PTX)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820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800" dirty="0" smtClean="0">
                <a:solidFill>
                  <a:srgbClr val="000000"/>
                </a:solidFill>
              </a:rPr>
              <a:t>Low-level, data-parallel virtual machine by </a:t>
            </a:r>
            <a:r>
              <a:rPr lang="en-CA" sz="2800" dirty="0" err="1" smtClean="0">
                <a:solidFill>
                  <a:srgbClr val="000000"/>
                </a:solidFill>
              </a:rPr>
              <a:t>Nvidia</a:t>
            </a:r>
            <a:endParaRPr lang="en-CA" sz="2800" dirty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CA" sz="2400" dirty="0" smtClean="0">
                <a:solidFill>
                  <a:srgbClr val="000000"/>
                </a:solidFill>
              </a:rPr>
              <a:t>Instruction level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400" dirty="0" smtClean="0">
                <a:solidFill>
                  <a:srgbClr val="000000"/>
                </a:solidFill>
              </a:rPr>
              <a:t>Unlimited registers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400" dirty="0" smtClean="0">
                <a:solidFill>
                  <a:srgbClr val="000000"/>
                </a:solidFill>
              </a:rPr>
              <a:t>Parallel threads running in blocks; barrier synchronization instruction</a:t>
            </a:r>
          </a:p>
          <a:p>
            <a:pPr eaLnBrk="1" hangingPunct="1">
              <a:lnSpc>
                <a:spcPct val="90000"/>
              </a:lnSpc>
            </a:pPr>
            <a:r>
              <a:rPr lang="en-CA" sz="2800" dirty="0" smtClean="0">
                <a:solidFill>
                  <a:srgbClr val="000000"/>
                </a:solidFill>
              </a:rPr>
              <a:t>Scalar ISA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400" dirty="0" smtClean="0">
                <a:solidFill>
                  <a:srgbClr val="000000"/>
                </a:solidFill>
              </a:rPr>
              <a:t>SIMT execution model</a:t>
            </a:r>
          </a:p>
          <a:p>
            <a:pPr eaLnBrk="1" hangingPunct="1">
              <a:lnSpc>
                <a:spcPct val="90000"/>
              </a:lnSpc>
            </a:pPr>
            <a:r>
              <a:rPr lang="en-CA" sz="2800" dirty="0" smtClean="0">
                <a:solidFill>
                  <a:srgbClr val="000000"/>
                </a:solidFill>
              </a:rPr>
              <a:t>Intermediate representation in CUDA tool chain:</a:t>
            </a:r>
            <a:endParaRPr lang="en-US" sz="2800" dirty="0" smtClean="0"/>
          </a:p>
        </p:txBody>
      </p:sp>
      <p:sp>
        <p:nvSpPr>
          <p:cNvPr id="6151" name="Rectangle 4"/>
          <p:cNvSpPr>
            <a:spLocks noChangeArrowheads="1"/>
          </p:cNvSpPr>
          <p:nvPr/>
        </p:nvSpPr>
        <p:spPr bwMode="auto">
          <a:xfrm>
            <a:off x="1062038" y="5143500"/>
            <a:ext cx="936625" cy="360363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/>
              <a:t>.cu</a:t>
            </a:r>
          </a:p>
        </p:txBody>
      </p:sp>
      <p:sp>
        <p:nvSpPr>
          <p:cNvPr id="6152" name="Rectangle 5"/>
          <p:cNvSpPr>
            <a:spLocks noChangeArrowheads="1"/>
          </p:cNvSpPr>
          <p:nvPr/>
        </p:nvSpPr>
        <p:spPr bwMode="auto">
          <a:xfrm>
            <a:off x="1062038" y="5791200"/>
            <a:ext cx="936625" cy="360363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/>
              <a:t>.cl</a:t>
            </a:r>
          </a:p>
        </p:txBody>
      </p:sp>
      <p:sp>
        <p:nvSpPr>
          <p:cNvPr id="6153" name="Rectangle 6"/>
          <p:cNvSpPr>
            <a:spLocks noChangeArrowheads="1"/>
          </p:cNvSpPr>
          <p:nvPr/>
        </p:nvSpPr>
        <p:spPr bwMode="auto">
          <a:xfrm>
            <a:off x="2286000" y="5143500"/>
            <a:ext cx="1368425" cy="360363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/>
              <a:t>NVCC</a:t>
            </a:r>
          </a:p>
        </p:txBody>
      </p:sp>
      <p:sp>
        <p:nvSpPr>
          <p:cNvPr id="6154" name="Rectangle 7"/>
          <p:cNvSpPr>
            <a:spLocks noChangeArrowheads="1"/>
          </p:cNvSpPr>
          <p:nvPr/>
        </p:nvSpPr>
        <p:spPr bwMode="auto">
          <a:xfrm>
            <a:off x="2286000" y="5791200"/>
            <a:ext cx="1368425" cy="360363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/>
              <a:t>OpenCL Drv</a:t>
            </a:r>
          </a:p>
        </p:txBody>
      </p:sp>
      <p:cxnSp>
        <p:nvCxnSpPr>
          <p:cNvPr id="6155" name="AutoShape 8"/>
          <p:cNvCxnSpPr>
            <a:cxnSpLocks noChangeShapeType="1"/>
            <a:stCxn id="6151" idx="3"/>
            <a:endCxn id="6153" idx="1"/>
          </p:cNvCxnSpPr>
          <p:nvPr/>
        </p:nvCxnSpPr>
        <p:spPr bwMode="auto">
          <a:xfrm>
            <a:off x="2012950" y="5324475"/>
            <a:ext cx="25876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56" name="AutoShape 9"/>
          <p:cNvCxnSpPr>
            <a:cxnSpLocks noChangeShapeType="1"/>
            <a:stCxn id="6152" idx="3"/>
            <a:endCxn id="6154" idx="1"/>
          </p:cNvCxnSpPr>
          <p:nvPr/>
        </p:nvCxnSpPr>
        <p:spPr bwMode="auto">
          <a:xfrm>
            <a:off x="2012950" y="5972175"/>
            <a:ext cx="25876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157" name="Rectangle 11"/>
          <p:cNvSpPr>
            <a:spLocks noChangeArrowheads="1"/>
          </p:cNvSpPr>
          <p:nvPr/>
        </p:nvSpPr>
        <p:spPr bwMode="auto">
          <a:xfrm>
            <a:off x="4157663" y="5432425"/>
            <a:ext cx="936625" cy="360363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/>
              <a:t>PTX</a:t>
            </a:r>
          </a:p>
        </p:txBody>
      </p:sp>
      <p:cxnSp>
        <p:nvCxnSpPr>
          <p:cNvPr id="6158" name="AutoShape 12"/>
          <p:cNvCxnSpPr>
            <a:cxnSpLocks noChangeShapeType="1"/>
            <a:stCxn id="6154" idx="3"/>
          </p:cNvCxnSpPr>
          <p:nvPr/>
        </p:nvCxnSpPr>
        <p:spPr bwMode="auto">
          <a:xfrm flipV="1">
            <a:off x="3668713" y="5797550"/>
            <a:ext cx="495300" cy="174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59" name="AutoShape 13"/>
          <p:cNvCxnSpPr>
            <a:cxnSpLocks noChangeShapeType="1"/>
            <a:stCxn id="6153" idx="3"/>
          </p:cNvCxnSpPr>
          <p:nvPr/>
        </p:nvCxnSpPr>
        <p:spPr bwMode="auto">
          <a:xfrm>
            <a:off x="3668713" y="5324475"/>
            <a:ext cx="487362" cy="1079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160" name="Rectangle 14"/>
          <p:cNvSpPr>
            <a:spLocks noChangeArrowheads="1"/>
          </p:cNvSpPr>
          <p:nvPr/>
        </p:nvSpPr>
        <p:spPr bwMode="auto">
          <a:xfrm>
            <a:off x="5599113" y="5432425"/>
            <a:ext cx="936625" cy="360363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/>
              <a:t>ptxas</a:t>
            </a:r>
          </a:p>
        </p:txBody>
      </p:sp>
      <p:cxnSp>
        <p:nvCxnSpPr>
          <p:cNvPr id="6161" name="AutoShape 15"/>
          <p:cNvCxnSpPr>
            <a:cxnSpLocks noChangeShapeType="1"/>
            <a:stCxn id="6157" idx="3"/>
            <a:endCxn id="6160" idx="1"/>
          </p:cNvCxnSpPr>
          <p:nvPr/>
        </p:nvCxnSpPr>
        <p:spPr bwMode="auto">
          <a:xfrm>
            <a:off x="5108575" y="5613400"/>
            <a:ext cx="4762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162" name="Rectangle 16"/>
          <p:cNvSpPr>
            <a:spLocks noChangeArrowheads="1"/>
          </p:cNvSpPr>
          <p:nvPr/>
        </p:nvSpPr>
        <p:spPr bwMode="auto">
          <a:xfrm>
            <a:off x="7123113" y="4822825"/>
            <a:ext cx="936625" cy="360363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/>
              <a:t>G80</a:t>
            </a:r>
          </a:p>
        </p:txBody>
      </p:sp>
      <p:sp>
        <p:nvSpPr>
          <p:cNvPr id="6163" name="Rectangle 17"/>
          <p:cNvSpPr>
            <a:spLocks noChangeArrowheads="1"/>
          </p:cNvSpPr>
          <p:nvPr/>
        </p:nvSpPr>
        <p:spPr bwMode="auto">
          <a:xfrm>
            <a:off x="7123113" y="5203825"/>
            <a:ext cx="936625" cy="360363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/>
              <a:t>GT200</a:t>
            </a:r>
          </a:p>
        </p:txBody>
      </p:sp>
      <p:sp>
        <p:nvSpPr>
          <p:cNvPr id="6164" name="Rectangle 18"/>
          <p:cNvSpPr>
            <a:spLocks noChangeArrowheads="1"/>
          </p:cNvSpPr>
          <p:nvPr/>
        </p:nvSpPr>
        <p:spPr bwMode="auto">
          <a:xfrm>
            <a:off x="7123113" y="5584825"/>
            <a:ext cx="936625" cy="360363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/>
              <a:t>Fermi</a:t>
            </a:r>
          </a:p>
        </p:txBody>
      </p:sp>
      <p:cxnSp>
        <p:nvCxnSpPr>
          <p:cNvPr id="6165" name="AutoShape 19"/>
          <p:cNvCxnSpPr>
            <a:cxnSpLocks noChangeShapeType="1"/>
            <a:stCxn id="6160" idx="3"/>
            <a:endCxn id="6162" idx="1"/>
          </p:cNvCxnSpPr>
          <p:nvPr/>
        </p:nvCxnSpPr>
        <p:spPr bwMode="auto">
          <a:xfrm flipV="1">
            <a:off x="6550025" y="5003800"/>
            <a:ext cx="558800" cy="609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66" name="AutoShape 20"/>
          <p:cNvCxnSpPr>
            <a:cxnSpLocks noChangeShapeType="1"/>
            <a:stCxn id="6160" idx="3"/>
            <a:endCxn id="6163" idx="1"/>
          </p:cNvCxnSpPr>
          <p:nvPr/>
        </p:nvCxnSpPr>
        <p:spPr bwMode="auto">
          <a:xfrm flipV="1">
            <a:off x="6550025" y="5384800"/>
            <a:ext cx="5588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67" name="AutoShape 21"/>
          <p:cNvCxnSpPr>
            <a:cxnSpLocks noChangeShapeType="1"/>
            <a:stCxn id="6160" idx="3"/>
            <a:endCxn id="6164" idx="1"/>
          </p:cNvCxnSpPr>
          <p:nvPr/>
        </p:nvCxnSpPr>
        <p:spPr bwMode="auto">
          <a:xfrm>
            <a:off x="6550025" y="5613400"/>
            <a:ext cx="558800" cy="152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168" name="Rectangle 18"/>
          <p:cNvSpPr>
            <a:spLocks noChangeArrowheads="1"/>
          </p:cNvSpPr>
          <p:nvPr/>
        </p:nvSpPr>
        <p:spPr bwMode="auto">
          <a:xfrm>
            <a:off x="7123113" y="5965825"/>
            <a:ext cx="936625" cy="360363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/>
              <a:t>Kepler</a:t>
            </a:r>
          </a:p>
        </p:txBody>
      </p:sp>
      <p:cxnSp>
        <p:nvCxnSpPr>
          <p:cNvPr id="6169" name="AutoShape 21"/>
          <p:cNvCxnSpPr>
            <a:cxnSpLocks noChangeShapeType="1"/>
            <a:stCxn id="6160" idx="3"/>
            <a:endCxn id="6168" idx="1"/>
          </p:cNvCxnSpPr>
          <p:nvPr/>
        </p:nvCxnSpPr>
        <p:spPr bwMode="auto">
          <a:xfrm>
            <a:off x="6550025" y="5613400"/>
            <a:ext cx="558800" cy="533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2.</a:t>
            </a:r>
            <a:fld id="{6C398207-447F-4747-951E-70F846834FC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2: GPGPU-Sim 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Placeholder 2"/>
          <p:cNvSpPr>
            <a:spLocks/>
          </p:cNvSpPr>
          <p:nvPr/>
        </p:nvSpPr>
        <p:spPr bwMode="auto">
          <a:xfrm>
            <a:off x="468313" y="1557338"/>
            <a:ext cx="39703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4572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1400" b="1" dirty="0"/>
              <a:t>for (</a:t>
            </a:r>
            <a:r>
              <a:rPr lang="en-US" sz="1400" b="1" dirty="0" err="1"/>
              <a:t>int</a:t>
            </a:r>
            <a:r>
              <a:rPr lang="en-US" sz="1400" b="1" dirty="0"/>
              <a:t> d = </a:t>
            </a:r>
            <a:r>
              <a:rPr lang="en-US" sz="1400" b="1" dirty="0" err="1"/>
              <a:t>blockDim.x</a:t>
            </a:r>
            <a:r>
              <a:rPr lang="en-US" sz="1400" b="1" dirty="0"/>
              <a:t>; d &gt; 0; d /= 2)</a:t>
            </a:r>
          </a:p>
          <a:p>
            <a:pPr marL="342900" indent="-342900" defTabSz="4572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1400" b="1" dirty="0"/>
              <a:t>{</a:t>
            </a:r>
          </a:p>
          <a:p>
            <a:pPr marL="342900" indent="-342900" defTabSz="4572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1400" b="1" dirty="0"/>
              <a:t>    __</a:t>
            </a:r>
            <a:r>
              <a:rPr lang="en-US" sz="1400" b="1" dirty="0" err="1"/>
              <a:t>syncthreads</a:t>
            </a:r>
            <a:r>
              <a:rPr lang="en-US" sz="1400" b="1" dirty="0"/>
              <a:t>();</a:t>
            </a:r>
          </a:p>
          <a:p>
            <a:pPr marL="342900" indent="-342900" defTabSz="457200" eaLnBrk="0" hangingPunct="0">
              <a:spcBef>
                <a:spcPct val="20000"/>
              </a:spcBef>
              <a:buFont typeface="Arial" charset="0"/>
              <a:buNone/>
            </a:pPr>
            <a:endParaRPr lang="en-US" sz="1400" b="1" dirty="0"/>
          </a:p>
          <a:p>
            <a:pPr marL="342900" indent="-342900" defTabSz="4572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1400" b="1" dirty="0"/>
              <a:t>    if (</a:t>
            </a:r>
            <a:r>
              <a:rPr lang="en-US" sz="1400" b="1" dirty="0" err="1"/>
              <a:t>tid</a:t>
            </a:r>
            <a:r>
              <a:rPr lang="en-US" sz="1400" b="1" dirty="0"/>
              <a:t> &lt; d) {</a:t>
            </a:r>
          </a:p>
          <a:p>
            <a:pPr marL="342900" indent="-342900" defTabSz="4572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1400" b="1" dirty="0"/>
              <a:t>        float f0 = shared[</a:t>
            </a:r>
            <a:r>
              <a:rPr lang="en-US" sz="1400" b="1" dirty="0" err="1"/>
              <a:t>tid</a:t>
            </a:r>
            <a:r>
              <a:rPr lang="en-US" sz="1400" b="1" dirty="0"/>
              <a:t>];</a:t>
            </a:r>
          </a:p>
          <a:p>
            <a:pPr marL="342900" indent="-342900" defTabSz="4572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1400" b="1" dirty="0"/>
              <a:t>        float f1 = shared[</a:t>
            </a:r>
            <a:r>
              <a:rPr lang="en-US" sz="1400" b="1" dirty="0" err="1"/>
              <a:t>tid</a:t>
            </a:r>
            <a:r>
              <a:rPr lang="en-US" sz="1400" b="1" dirty="0"/>
              <a:t> + d];</a:t>
            </a:r>
          </a:p>
          <a:p>
            <a:pPr marL="342900" indent="-342900" defTabSz="4572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1400" b="1" dirty="0"/>
              <a:t>        </a:t>
            </a:r>
          </a:p>
          <a:p>
            <a:pPr marL="342900" indent="-342900" defTabSz="4572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1400" b="1" dirty="0"/>
              <a:t>        if (f1 &lt; f0)</a:t>
            </a:r>
          </a:p>
          <a:p>
            <a:pPr marL="342900" indent="-342900" defTabSz="4572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1400" b="1" dirty="0"/>
              <a:t>            shared[</a:t>
            </a:r>
            <a:r>
              <a:rPr lang="en-US" sz="1400" b="1" dirty="0" err="1"/>
              <a:t>tid</a:t>
            </a:r>
            <a:r>
              <a:rPr lang="en-US" sz="1400" b="1" dirty="0"/>
              <a:t>] = f1;</a:t>
            </a:r>
          </a:p>
          <a:p>
            <a:pPr marL="342900" indent="-342900" defTabSz="4572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1400" b="1" dirty="0"/>
              <a:t>    }</a:t>
            </a:r>
          </a:p>
          <a:p>
            <a:pPr marL="342900" indent="-342900" defTabSz="4572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1400" b="1" dirty="0"/>
              <a:t>}</a:t>
            </a:r>
          </a:p>
          <a:p>
            <a:pPr marL="342900" indent="-342900" defTabSz="457200">
              <a:spcBef>
                <a:spcPct val="20000"/>
              </a:spcBef>
              <a:buFont typeface="Arial" charset="0"/>
              <a:buNone/>
            </a:pPr>
            <a:endParaRPr lang="en-CA" sz="1600" b="1" dirty="0">
              <a:solidFill>
                <a:srgbClr val="4F81BD"/>
              </a:solidFill>
            </a:endParaRPr>
          </a:p>
        </p:txBody>
      </p:sp>
      <p:sp>
        <p:nvSpPr>
          <p:cNvPr id="107526" name="Text Placeholder 2"/>
          <p:cNvSpPr>
            <a:spLocks/>
          </p:cNvSpPr>
          <p:nvPr/>
        </p:nvSpPr>
        <p:spPr bwMode="auto">
          <a:xfrm>
            <a:off x="4716463" y="1371600"/>
            <a:ext cx="3970337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4572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1200" b="1" dirty="0"/>
              <a:t>$Lt_0_6146:</a:t>
            </a:r>
          </a:p>
          <a:p>
            <a:pPr marL="342900" indent="-342900" defTabSz="4572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1200" b="1" dirty="0"/>
              <a:t>        </a:t>
            </a:r>
            <a:r>
              <a:rPr lang="en-US" sz="1200" b="1" dirty="0" err="1"/>
              <a:t>bar.sync</a:t>
            </a:r>
            <a:r>
              <a:rPr lang="en-US" sz="1200" b="1" dirty="0"/>
              <a:t>		0;</a:t>
            </a:r>
          </a:p>
          <a:p>
            <a:pPr marL="342900" indent="-342900" defTabSz="4572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1200" b="1" dirty="0"/>
              <a:t>        setp.le.s32		%p3, %r7, %r1;</a:t>
            </a:r>
          </a:p>
          <a:p>
            <a:pPr marL="342900" indent="-342900" defTabSz="4572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1200" b="1" dirty="0"/>
              <a:t>        @%p3 bra		$Lt_0_6402;</a:t>
            </a:r>
          </a:p>
          <a:p>
            <a:pPr marL="342900" indent="-342900" defTabSz="4572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1200" b="1" dirty="0"/>
              <a:t>        ld.shared.f32		%f3, [%rd9+0];</a:t>
            </a:r>
          </a:p>
          <a:p>
            <a:pPr marL="342900" indent="-342900" defTabSz="4572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1200" b="1" dirty="0"/>
              <a:t>        add.s32	</a:t>
            </a:r>
            <a:r>
              <a:rPr lang="en-US" sz="1200" b="1" dirty="0" smtClean="0"/>
              <a:t>	%</a:t>
            </a:r>
            <a:r>
              <a:rPr lang="en-US" sz="1200" b="1" dirty="0"/>
              <a:t>r9, %r7, %r1;</a:t>
            </a:r>
          </a:p>
          <a:p>
            <a:pPr marL="342900" indent="-342900" defTabSz="4572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1200" b="1" dirty="0"/>
              <a:t>        cvt.s64.s32		%rd18, %r9;</a:t>
            </a:r>
          </a:p>
          <a:p>
            <a:pPr marL="342900" indent="-342900" defTabSz="4572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1200" b="1" dirty="0"/>
              <a:t>        mul.lo.u64		%rd19, %rd18, 4;</a:t>
            </a:r>
          </a:p>
          <a:p>
            <a:pPr marL="342900" indent="-342900" defTabSz="4572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1200" b="1" dirty="0"/>
              <a:t>        add.u64		%rd20, %rd6, %rd19;</a:t>
            </a:r>
          </a:p>
          <a:p>
            <a:pPr marL="342900" indent="-342900" defTabSz="4572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1200" b="1" dirty="0"/>
              <a:t>        ld.shared.f32		%f4, [%rd20+0];</a:t>
            </a:r>
          </a:p>
          <a:p>
            <a:pPr marL="342900" indent="-342900" defTabSz="4572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1200" b="1" dirty="0"/>
              <a:t>        setp.gt.f32		%p4, %f3, %f4;</a:t>
            </a:r>
          </a:p>
          <a:p>
            <a:pPr marL="342900" indent="-342900" defTabSz="4572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1200" b="1" dirty="0"/>
              <a:t>        @!%p4 bra		$Lt_0_6914;</a:t>
            </a:r>
          </a:p>
          <a:p>
            <a:pPr marL="342900" indent="-342900" defTabSz="4572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1200" b="1" dirty="0"/>
              <a:t>        st.shared.f32		[%rd9+0], %f4;</a:t>
            </a:r>
          </a:p>
          <a:p>
            <a:pPr marL="342900" indent="-342900" defTabSz="4572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1200" b="1" dirty="0"/>
              <a:t>$Lt_0_6914:</a:t>
            </a:r>
          </a:p>
          <a:p>
            <a:pPr marL="342900" indent="-342900" defTabSz="4572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1200" b="1" dirty="0"/>
              <a:t>$Lt_0_6402:</a:t>
            </a:r>
          </a:p>
          <a:p>
            <a:pPr marL="342900" indent="-342900" defTabSz="4572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1200" b="1" dirty="0"/>
              <a:t>        shr.s32			%r10, %r7, 31;</a:t>
            </a:r>
          </a:p>
          <a:p>
            <a:pPr marL="342900" indent="-342900" defTabSz="4572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1200" b="1" dirty="0"/>
              <a:t>        mov.s32		%r11, 1;</a:t>
            </a:r>
          </a:p>
          <a:p>
            <a:pPr marL="342900" indent="-342900" defTabSz="4572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1200" b="1" dirty="0"/>
              <a:t>        and.b32		%r12, %r10, %r11;</a:t>
            </a:r>
          </a:p>
          <a:p>
            <a:pPr marL="342900" indent="-342900" defTabSz="4572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1200" b="1" dirty="0"/>
              <a:t>        add.s32	</a:t>
            </a:r>
            <a:r>
              <a:rPr lang="en-US" sz="1200" b="1" dirty="0" smtClean="0"/>
              <a:t>	%</a:t>
            </a:r>
            <a:r>
              <a:rPr lang="en-US" sz="1200" b="1" dirty="0"/>
              <a:t>r13, %r12, %r7;</a:t>
            </a:r>
          </a:p>
          <a:p>
            <a:pPr marL="342900" indent="-342900" defTabSz="4572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1200" b="1" dirty="0"/>
              <a:t>        shr.s32 	</a:t>
            </a:r>
            <a:r>
              <a:rPr lang="en-US" sz="1200" b="1" dirty="0" smtClean="0"/>
              <a:t>	%</a:t>
            </a:r>
            <a:r>
              <a:rPr lang="en-US" sz="1200" b="1" dirty="0"/>
              <a:t>r7, %r13, 1;</a:t>
            </a:r>
          </a:p>
          <a:p>
            <a:pPr marL="342900" indent="-342900" defTabSz="4572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1200" b="1" dirty="0"/>
              <a:t>        mov.u32 		%r14, 0;</a:t>
            </a:r>
          </a:p>
          <a:p>
            <a:pPr marL="342900" indent="-342900" defTabSz="4572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1200" b="1" dirty="0"/>
              <a:t>        setp.gt.s32		%p5, %r7, %r14;</a:t>
            </a:r>
          </a:p>
          <a:p>
            <a:pPr marL="342900" indent="-342900" defTabSz="4572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1200" b="1" dirty="0"/>
              <a:t>        @%p5 bra		$Lt_0_6146;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68313" y="1295400"/>
            <a:ext cx="8020050" cy="5257800"/>
            <a:chOff x="295" y="816"/>
            <a:chExt cx="5052" cy="3312"/>
          </a:xfrm>
        </p:grpSpPr>
        <p:sp>
          <p:nvSpPr>
            <p:cNvPr id="7189" name="Rectangle 10"/>
            <p:cNvSpPr>
              <a:spLocks noChangeArrowheads="1"/>
            </p:cNvSpPr>
            <p:nvPr/>
          </p:nvSpPr>
          <p:spPr bwMode="auto">
            <a:xfrm>
              <a:off x="295" y="981"/>
              <a:ext cx="2041" cy="171"/>
            </a:xfrm>
            <a:prstGeom prst="rect">
              <a:avLst/>
            </a:prstGeom>
            <a:noFill/>
            <a:ln w="38100" algn="ctr">
              <a:solidFill>
                <a:srgbClr val="FFCC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Rectangle 11"/>
            <p:cNvSpPr>
              <a:spLocks noChangeArrowheads="1"/>
            </p:cNvSpPr>
            <p:nvPr/>
          </p:nvSpPr>
          <p:spPr bwMode="auto">
            <a:xfrm>
              <a:off x="3216" y="2976"/>
              <a:ext cx="2131" cy="1152"/>
            </a:xfrm>
            <a:prstGeom prst="rect">
              <a:avLst/>
            </a:prstGeom>
            <a:noFill/>
            <a:ln w="38100" algn="ctr">
              <a:solidFill>
                <a:srgbClr val="FFCC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Rectangle 12"/>
            <p:cNvSpPr>
              <a:spLocks noChangeArrowheads="1"/>
            </p:cNvSpPr>
            <p:nvPr/>
          </p:nvSpPr>
          <p:spPr bwMode="auto">
            <a:xfrm>
              <a:off x="2928" y="816"/>
              <a:ext cx="2041" cy="187"/>
            </a:xfrm>
            <a:prstGeom prst="rect">
              <a:avLst/>
            </a:prstGeom>
            <a:noFill/>
            <a:ln w="38100" algn="ctr">
              <a:solidFill>
                <a:srgbClr val="FFCC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762000" y="1828800"/>
            <a:ext cx="7697788" cy="1727200"/>
            <a:chOff x="480" y="754"/>
            <a:chExt cx="4849" cy="1088"/>
          </a:xfrm>
        </p:grpSpPr>
        <p:sp>
          <p:nvSpPr>
            <p:cNvPr id="7187" name="Rectangle 15"/>
            <p:cNvSpPr>
              <a:spLocks noChangeArrowheads="1"/>
            </p:cNvSpPr>
            <p:nvPr/>
          </p:nvSpPr>
          <p:spPr bwMode="auto">
            <a:xfrm>
              <a:off x="480" y="1234"/>
              <a:ext cx="1452" cy="555"/>
            </a:xfrm>
            <a:prstGeom prst="rect">
              <a:avLst/>
            </a:prstGeom>
            <a:noFill/>
            <a:ln w="3810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Rectangle 16"/>
            <p:cNvSpPr>
              <a:spLocks noChangeArrowheads="1"/>
            </p:cNvSpPr>
            <p:nvPr/>
          </p:nvSpPr>
          <p:spPr bwMode="auto">
            <a:xfrm>
              <a:off x="3198" y="754"/>
              <a:ext cx="2131" cy="1088"/>
            </a:xfrm>
            <a:prstGeom prst="rect">
              <a:avLst/>
            </a:prstGeom>
            <a:noFill/>
            <a:ln w="3810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762000" y="3581400"/>
            <a:ext cx="7650163" cy="914400"/>
            <a:chOff x="480" y="2256"/>
            <a:chExt cx="4819" cy="576"/>
          </a:xfrm>
        </p:grpSpPr>
        <p:sp>
          <p:nvSpPr>
            <p:cNvPr id="7184" name="Rectangle 18"/>
            <p:cNvSpPr>
              <a:spLocks noChangeArrowheads="1"/>
            </p:cNvSpPr>
            <p:nvPr/>
          </p:nvSpPr>
          <p:spPr bwMode="auto">
            <a:xfrm>
              <a:off x="480" y="2256"/>
              <a:ext cx="1452" cy="362"/>
            </a:xfrm>
            <a:prstGeom prst="rect">
              <a:avLst/>
            </a:prstGeom>
            <a:noFill/>
            <a:ln w="38100" algn="ctr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Rectangle 19"/>
            <p:cNvSpPr>
              <a:spLocks noChangeArrowheads="1"/>
            </p:cNvSpPr>
            <p:nvPr/>
          </p:nvSpPr>
          <p:spPr bwMode="auto">
            <a:xfrm>
              <a:off x="3168" y="2256"/>
              <a:ext cx="2131" cy="432"/>
            </a:xfrm>
            <a:prstGeom prst="rect">
              <a:avLst/>
            </a:prstGeom>
            <a:noFill/>
            <a:ln w="38100" algn="ctr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Rectangle 23"/>
            <p:cNvSpPr>
              <a:spLocks noChangeArrowheads="1"/>
            </p:cNvSpPr>
            <p:nvPr/>
          </p:nvSpPr>
          <p:spPr bwMode="auto">
            <a:xfrm>
              <a:off x="2971" y="2688"/>
              <a:ext cx="1996" cy="144"/>
            </a:xfrm>
            <a:prstGeom prst="rect">
              <a:avLst/>
            </a:prstGeom>
            <a:noFill/>
            <a:ln w="38100" algn="ctr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8" name="Text Box 25"/>
          <p:cNvSpPr txBox="1">
            <a:spLocks noChangeArrowheads="1"/>
          </p:cNvSpPr>
          <p:nvPr/>
        </p:nvSpPr>
        <p:spPr bwMode="auto">
          <a:xfrm>
            <a:off x="152400" y="4800600"/>
            <a:ext cx="4752975" cy="1190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  Scalar PTX ISA</a:t>
            </a:r>
          </a:p>
          <a:p>
            <a:pPr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  Scalar control flow (if-branch, for-loops)</a:t>
            </a:r>
          </a:p>
          <a:p>
            <a:pPr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  Parallel Intrinsic (__syncthreads())</a:t>
            </a:r>
          </a:p>
          <a:p>
            <a:pPr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  Register allocation not done in PTX</a:t>
            </a: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685800" y="1617663"/>
            <a:ext cx="7620000" cy="798512"/>
            <a:chOff x="432" y="1019"/>
            <a:chExt cx="4800" cy="503"/>
          </a:xfrm>
        </p:grpSpPr>
        <p:sp>
          <p:nvSpPr>
            <p:cNvPr id="7182" name="Rectangle 8"/>
            <p:cNvSpPr>
              <a:spLocks noChangeArrowheads="1"/>
            </p:cNvSpPr>
            <p:nvPr/>
          </p:nvSpPr>
          <p:spPr bwMode="auto">
            <a:xfrm>
              <a:off x="432" y="1296"/>
              <a:ext cx="1057" cy="226"/>
            </a:xfrm>
            <a:prstGeom prst="rect">
              <a:avLst/>
            </a:prstGeom>
            <a:noFill/>
            <a:ln w="38100" algn="ctr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Rectangle 9"/>
            <p:cNvSpPr>
              <a:spLocks noChangeArrowheads="1"/>
            </p:cNvSpPr>
            <p:nvPr/>
          </p:nvSpPr>
          <p:spPr bwMode="auto">
            <a:xfrm>
              <a:off x="3168" y="1019"/>
              <a:ext cx="2064" cy="133"/>
            </a:xfrm>
            <a:prstGeom prst="rect">
              <a:avLst/>
            </a:prstGeom>
            <a:noFill/>
            <a:ln w="38100" algn="ctr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80" name="TextBox 22"/>
          <p:cNvSpPr txBox="1">
            <a:spLocks noChangeArrowheads="1"/>
          </p:cNvSpPr>
          <p:nvPr/>
        </p:nvSpPr>
        <p:spPr bwMode="auto">
          <a:xfrm>
            <a:off x="4800600" y="990600"/>
            <a:ext cx="24511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BFBFBF"/>
                </a:solidFill>
              </a:rPr>
              <a:t>// some initialization code omitted</a:t>
            </a:r>
          </a:p>
        </p:txBody>
      </p:sp>
      <p:sp>
        <p:nvSpPr>
          <p:cNvPr id="7181" name="Rectangle 24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b="1">
                <a:solidFill>
                  <a:schemeClr val="tx2"/>
                </a:solidFill>
              </a:rPr>
              <a:t>Functional Model (PTX)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2.</a:t>
            </a:r>
            <a:fld id="{00B2B76A-9F2F-4E74-8C3A-858BE585A2C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2: GPGPU-Sim 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Functional Model (SASS)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6482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 smtClean="0"/>
              <a:t>SASS = Native ISA for </a:t>
            </a:r>
            <a:r>
              <a:rPr lang="en-US" dirty="0" err="1" smtClean="0"/>
              <a:t>Nvidia</a:t>
            </a:r>
            <a:r>
              <a:rPr lang="en-US" dirty="0" smtClean="0"/>
              <a:t> GPUs</a:t>
            </a:r>
          </a:p>
          <a:p>
            <a:pPr lvl="1" eaLnBrk="1" hangingPunct="1"/>
            <a:r>
              <a:rPr lang="en-US" dirty="0" smtClean="0"/>
              <a:t>Better correlation with HW GPU</a:t>
            </a:r>
          </a:p>
          <a:p>
            <a:pPr lvl="1" eaLnBrk="1" hangingPunct="1"/>
            <a:r>
              <a:rPr lang="en-US" dirty="0" smtClean="0"/>
              <a:t>“SASS” is what NVIDIA’s </a:t>
            </a:r>
            <a:r>
              <a:rPr lang="en-US" dirty="0" err="1" smtClean="0"/>
              <a:t>cuobjdump</a:t>
            </a:r>
            <a:r>
              <a:rPr lang="en-US" dirty="0" smtClean="0"/>
              <a:t> calls it – note some NVIDIA SM architects are unaware of this </a:t>
            </a:r>
            <a:r>
              <a:rPr lang="en-US" dirty="0" err="1" smtClean="0">
                <a:sym typeface="Wingdings"/>
              </a:rPr>
              <a:t></a:t>
            </a:r>
            <a:endParaRPr lang="en-US" dirty="0" smtClean="0"/>
          </a:p>
          <a:p>
            <a:pPr eaLnBrk="1" hangingPunct="1"/>
            <a:r>
              <a:rPr lang="en-US" dirty="0" smtClean="0"/>
              <a:t>Scalar ISA</a:t>
            </a:r>
          </a:p>
          <a:p>
            <a:pPr eaLnBrk="1" hangingPunct="1"/>
            <a:r>
              <a:rPr lang="en-US" dirty="0" smtClean="0"/>
              <a:t>For simplicity GPGPU-</a:t>
            </a:r>
            <a:r>
              <a:rPr lang="en-US" dirty="0" err="1" smtClean="0"/>
              <a:t>Sim</a:t>
            </a:r>
            <a:r>
              <a:rPr lang="en-US" dirty="0" smtClean="0"/>
              <a:t> uses assembly syntax that can represent both SASS and PTX. Called </a:t>
            </a:r>
            <a:r>
              <a:rPr lang="en-US" dirty="0" err="1" smtClean="0"/>
              <a:t>PTXPlus</a:t>
            </a:r>
            <a:r>
              <a:rPr lang="en-US" dirty="0" smtClean="0"/>
              <a:t>.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SASS mapped 1:1 into </a:t>
            </a:r>
            <a:r>
              <a:rPr lang="en-US" dirty="0" err="1" smtClean="0"/>
              <a:t>PTXPlus</a:t>
            </a:r>
            <a:r>
              <a:rPr lang="en-US" dirty="0" smtClean="0"/>
              <a:t> instructions.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8199" name="Rectangle 4"/>
          <p:cNvSpPr>
            <a:spLocks noChangeArrowheads="1"/>
          </p:cNvSpPr>
          <p:nvPr/>
        </p:nvSpPr>
        <p:spPr bwMode="auto">
          <a:xfrm>
            <a:off x="1066800" y="4419600"/>
            <a:ext cx="1371600" cy="990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/>
              <a:t>CUDA</a:t>
            </a:r>
          </a:p>
          <a:p>
            <a:pPr algn="ctr">
              <a:defRPr/>
            </a:pPr>
            <a:r>
              <a:rPr lang="en-US" b="1"/>
              <a:t>Executable</a:t>
            </a:r>
          </a:p>
        </p:txBody>
      </p:sp>
      <p:sp>
        <p:nvSpPr>
          <p:cNvPr id="8200" name="AutoShape 6"/>
          <p:cNvSpPr>
            <a:spLocks noChangeArrowheads="1"/>
          </p:cNvSpPr>
          <p:nvPr/>
        </p:nvSpPr>
        <p:spPr bwMode="auto">
          <a:xfrm>
            <a:off x="2514600" y="4572000"/>
            <a:ext cx="1371600" cy="6096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bg1"/>
                </a:solidFill>
              </a:rPr>
              <a:t>cuobjdump</a:t>
            </a:r>
          </a:p>
        </p:txBody>
      </p:sp>
      <p:sp>
        <p:nvSpPr>
          <p:cNvPr id="8201" name="Rectangle 7"/>
          <p:cNvSpPr>
            <a:spLocks noChangeArrowheads="1"/>
          </p:cNvSpPr>
          <p:nvPr/>
        </p:nvSpPr>
        <p:spPr bwMode="auto">
          <a:xfrm>
            <a:off x="3962400" y="4572000"/>
            <a:ext cx="990600" cy="685800"/>
          </a:xfrm>
          <a:prstGeom prst="rect">
            <a:avLst/>
          </a:prstGeom>
          <a:solidFill>
            <a:srgbClr val="C5E2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/>
              <a:t>SASS</a:t>
            </a:r>
          </a:p>
        </p:txBody>
      </p:sp>
      <p:sp>
        <p:nvSpPr>
          <p:cNvPr id="8202" name="AutoShape 8"/>
          <p:cNvSpPr>
            <a:spLocks noChangeArrowheads="1"/>
          </p:cNvSpPr>
          <p:nvPr/>
        </p:nvSpPr>
        <p:spPr bwMode="auto">
          <a:xfrm>
            <a:off x="5029200" y="4572000"/>
            <a:ext cx="1371600" cy="6096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bg1"/>
                </a:solidFill>
              </a:rPr>
              <a:t>conversion</a:t>
            </a:r>
          </a:p>
        </p:txBody>
      </p:sp>
      <p:sp>
        <p:nvSpPr>
          <p:cNvPr id="8203" name="Rectangle 9"/>
          <p:cNvSpPr>
            <a:spLocks noChangeArrowheads="1"/>
          </p:cNvSpPr>
          <p:nvPr/>
        </p:nvSpPr>
        <p:spPr bwMode="auto">
          <a:xfrm>
            <a:off x="6477000" y="4572000"/>
            <a:ext cx="990600" cy="685800"/>
          </a:xfrm>
          <a:prstGeom prst="rect">
            <a:avLst/>
          </a:prstGeom>
          <a:solidFill>
            <a:srgbClr val="C5E2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/>
              <a:t>PTXPlus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2.</a:t>
            </a:r>
            <a:fld id="{6C398207-447F-4747-951E-70F846834FC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2: GPGPU-Sim 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When to use SASS?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2578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Use SASS unless it doesn’t work for an application you really care about.  Functional correctness has been verified with shortened versions of </a:t>
            </a:r>
            <a:r>
              <a:rPr lang="en-US" sz="2000" dirty="0" err="1" smtClean="0"/>
              <a:t>Rodinia</a:t>
            </a:r>
            <a:r>
              <a:rPr lang="en-US" sz="2000" dirty="0" smtClean="0"/>
              <a:t> benchmarks extended by our group to include correctness checking code.</a:t>
            </a:r>
          </a:p>
          <a:p>
            <a:pPr eaLnBrk="1" hangingPunct="1"/>
            <a:r>
              <a:rPr lang="en-US" sz="2000" dirty="0" smtClean="0"/>
              <a:t>If you want to modify ISA then likely PTX is better option (NVIDIA now makes PTX front end available in LLVM and did so previously using Open64)</a:t>
            </a:r>
          </a:p>
          <a:p>
            <a:pPr eaLnBrk="1" hangingPunct="1"/>
            <a:r>
              <a:rPr lang="en-US" sz="2000" dirty="0" smtClean="0"/>
              <a:t>Try to use SASS first if your aim is to use GPGPU-</a:t>
            </a:r>
            <a:r>
              <a:rPr lang="en-US" sz="2000" dirty="0" err="1" smtClean="0"/>
              <a:t>Sim</a:t>
            </a:r>
            <a:r>
              <a:rPr lang="en-US" sz="2000" dirty="0" smtClean="0"/>
              <a:t> for application performance tuning</a:t>
            </a:r>
          </a:p>
          <a:p>
            <a:pPr eaLnBrk="1" hangingPunct="1"/>
            <a:r>
              <a:rPr lang="en-US" sz="2000" dirty="0" smtClean="0"/>
              <a:t>If mechanism you study is sensitive to instruction scheduling: </a:t>
            </a:r>
          </a:p>
          <a:p>
            <a:pPr lvl="1"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ptxas</a:t>
            </a:r>
            <a:r>
              <a:rPr lang="en-US" sz="1600" dirty="0" smtClean="0"/>
              <a:t> </a:t>
            </a:r>
            <a:r>
              <a:rPr lang="en-US" sz="1800" dirty="0" smtClean="0"/>
              <a:t>reschedules instructions after converting PTX to SASS to increase computation-memory overlap. </a:t>
            </a:r>
          </a:p>
          <a:p>
            <a:pPr lvl="1" eaLnBrk="1" hangingPunct="1"/>
            <a:r>
              <a:rPr lang="en-US" sz="1800" dirty="0" smtClean="0"/>
              <a:t>It also converts short branches into predicated instructions.  </a:t>
            </a:r>
          </a:p>
          <a:p>
            <a:pPr lvl="1" eaLnBrk="1" hangingPunct="1"/>
            <a:r>
              <a:rPr lang="en-US" sz="1800" dirty="0" smtClean="0"/>
              <a:t>In SASS (for </a:t>
            </a:r>
            <a:r>
              <a:rPr lang="en-US" sz="1800" dirty="0" err="1" smtClean="0"/>
              <a:t>Quadro</a:t>
            </a:r>
            <a:r>
              <a:rPr lang="en-US" sz="1800" dirty="0" smtClean="0"/>
              <a:t> FX 5800), shared memory and constant memory can be accessed directly as an operand of an instruction. </a:t>
            </a:r>
          </a:p>
          <a:p>
            <a:pPr lvl="1" eaLnBrk="1" hangingPunct="1"/>
            <a:endParaRPr lang="en-US" sz="1800" dirty="0" smtClean="0"/>
          </a:p>
          <a:p>
            <a:pPr eaLnBrk="1" hangingPunct="1"/>
            <a:endParaRPr lang="en-US" sz="2000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2.</a:t>
            </a:r>
            <a:fld id="{6C398207-447F-4747-951E-70F846834FC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2: GPGPU-Sim 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CA" dirty="0" smtClean="0"/>
              <a:t>PTX vs. SASS</a:t>
            </a:r>
            <a:endParaRPr lang="en-CA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486400"/>
          </a:xfrm>
        </p:spPr>
        <p:txBody>
          <a:bodyPr/>
          <a:lstStyle/>
          <a:p>
            <a:pPr algn="ctr">
              <a:buNone/>
            </a:pPr>
            <a:r>
              <a:rPr lang="en-CA" b="1" dirty="0" smtClean="0"/>
              <a:t>PTX</a:t>
            </a:r>
            <a:endParaRPr lang="en-CA" sz="1400" dirty="0" smtClean="0"/>
          </a:p>
          <a:p>
            <a:pPr>
              <a:buNone/>
            </a:pPr>
            <a:r>
              <a:rPr lang="en-CA" sz="1400" dirty="0" smtClean="0"/>
              <a:t>$Lt_25_13570:</a:t>
            </a:r>
          </a:p>
          <a:p>
            <a:pPr>
              <a:buNone/>
            </a:pPr>
            <a:r>
              <a:rPr lang="en-CA" sz="1400" dirty="0" smtClean="0"/>
              <a:t>   </a:t>
            </a:r>
            <a:r>
              <a:rPr lang="en-CA" sz="1400" dirty="0" smtClean="0">
                <a:solidFill>
                  <a:srgbClr val="FF0000"/>
                </a:solidFill>
              </a:rPr>
              <a:t>ld.global.s32 	%r9, [%rd5+0];</a:t>
            </a:r>
          </a:p>
          <a:p>
            <a:pPr>
              <a:buNone/>
            </a:pPr>
            <a:r>
              <a:rPr lang="en-CA" sz="1400" dirty="0" smtClean="0">
                <a:solidFill>
                  <a:srgbClr val="FF0000"/>
                </a:solidFill>
              </a:rPr>
              <a:t>   add.s32 		%r10, %r9, %r8;</a:t>
            </a:r>
          </a:p>
          <a:p>
            <a:pPr>
              <a:buNone/>
            </a:pPr>
            <a:r>
              <a:rPr lang="en-CA" sz="1400" dirty="0" smtClean="0">
                <a:solidFill>
                  <a:srgbClr val="0070C0"/>
                </a:solidFill>
              </a:rPr>
              <a:t>   ld.global.s32 	%r11, [%rd5+1024];</a:t>
            </a:r>
          </a:p>
          <a:p>
            <a:pPr>
              <a:buNone/>
            </a:pPr>
            <a:r>
              <a:rPr lang="en-CA" sz="1400" dirty="0" smtClean="0">
                <a:solidFill>
                  <a:srgbClr val="0070C0"/>
                </a:solidFill>
              </a:rPr>
              <a:t>   add.s32 		%r8, %r11, %r10;</a:t>
            </a:r>
          </a:p>
          <a:p>
            <a:pPr>
              <a:buNone/>
            </a:pPr>
            <a:r>
              <a:rPr lang="en-CA" sz="1400" dirty="0" smtClean="0"/>
              <a:t>   add.u32 		%r5, %r7, %r5;</a:t>
            </a:r>
          </a:p>
          <a:p>
            <a:pPr>
              <a:buNone/>
            </a:pPr>
            <a:r>
              <a:rPr lang="en-CA" sz="1400" dirty="0" smtClean="0"/>
              <a:t>   add.u64 		%rd5, %rd5, %rd6;</a:t>
            </a:r>
          </a:p>
          <a:p>
            <a:pPr>
              <a:buNone/>
            </a:pPr>
            <a:r>
              <a:rPr lang="en-CA" sz="1400" dirty="0" smtClean="0"/>
              <a:t>   ld.param.u32 	%r6, [size];</a:t>
            </a:r>
          </a:p>
          <a:p>
            <a:pPr>
              <a:buNone/>
            </a:pPr>
            <a:r>
              <a:rPr lang="en-CA" sz="1400" dirty="0" smtClean="0"/>
              <a:t>   setp.lt.u32 	%p2, %r5, %r6;</a:t>
            </a:r>
          </a:p>
          <a:p>
            <a:pPr>
              <a:buNone/>
            </a:pPr>
            <a:r>
              <a:rPr lang="en-CA" sz="1400" dirty="0" smtClean="0"/>
              <a:t>   @%p2 bra 	$Lt_25_13570;</a:t>
            </a:r>
          </a:p>
          <a:p>
            <a:pPr>
              <a:buNone/>
            </a:pPr>
            <a:r>
              <a:rPr lang="en-CA" sz="1400" dirty="0" smtClean="0"/>
              <a:t>...</a:t>
            </a:r>
          </a:p>
          <a:p>
            <a:pPr>
              <a:buNone/>
            </a:pPr>
            <a:r>
              <a:rPr lang="en-CA" sz="1400" dirty="0" smtClean="0">
                <a:solidFill>
                  <a:srgbClr val="00B050"/>
                </a:solidFill>
              </a:rPr>
              <a:t>   mov.u32 	%r12, 127;</a:t>
            </a:r>
          </a:p>
          <a:p>
            <a:pPr>
              <a:buNone/>
            </a:pPr>
            <a:r>
              <a:rPr lang="en-CA" sz="1400" dirty="0" smtClean="0">
                <a:solidFill>
                  <a:srgbClr val="00B050"/>
                </a:solidFill>
              </a:rPr>
              <a:t>   setp.gt.u32 	%p3, %r3, %r12;</a:t>
            </a:r>
          </a:p>
          <a:p>
            <a:pPr>
              <a:buNone/>
            </a:pPr>
            <a:r>
              <a:rPr lang="en-CA" sz="1400" dirty="0" smtClean="0">
                <a:solidFill>
                  <a:srgbClr val="00B050"/>
                </a:solidFill>
              </a:rPr>
              <a:t>   @%p3 bra 	$Lt_25_14082;</a:t>
            </a:r>
          </a:p>
          <a:p>
            <a:pPr>
              <a:buNone/>
            </a:pPr>
            <a:r>
              <a:rPr lang="en-CA" sz="1400" dirty="0" smtClean="0">
                <a:solidFill>
                  <a:srgbClr val="7030A0"/>
                </a:solidFill>
              </a:rPr>
              <a:t>   ld.shared.s32 	%r13, [%rd10+512];</a:t>
            </a:r>
          </a:p>
          <a:p>
            <a:pPr>
              <a:buNone/>
            </a:pPr>
            <a:r>
              <a:rPr lang="en-CA" sz="1400" dirty="0" smtClean="0">
                <a:solidFill>
                  <a:srgbClr val="7030A0"/>
                </a:solidFill>
              </a:rPr>
              <a:t>   add.s32 		%r8, %r13, %r8;</a:t>
            </a:r>
          </a:p>
          <a:p>
            <a:pPr>
              <a:buNone/>
            </a:pPr>
            <a:r>
              <a:rPr lang="en-CA" sz="1400" dirty="0" smtClean="0">
                <a:solidFill>
                  <a:srgbClr val="7030A0"/>
                </a:solidFill>
              </a:rPr>
              <a:t>   st.shared.s32 	[%rd10+0], %r8;</a:t>
            </a:r>
          </a:p>
          <a:p>
            <a:pPr>
              <a:buNone/>
            </a:pPr>
            <a:r>
              <a:rPr lang="en-CA" sz="1400" dirty="0" smtClean="0"/>
              <a:t>$Lt_25_14082:</a:t>
            </a:r>
          </a:p>
          <a:p>
            <a:pPr>
              <a:buNone/>
            </a:pPr>
            <a:r>
              <a:rPr lang="en-CA" sz="1400" dirty="0" smtClean="0"/>
              <a:t>   </a:t>
            </a:r>
            <a:r>
              <a:rPr lang="en-CA" sz="1400" dirty="0" err="1" smtClean="0"/>
              <a:t>bar.sync</a:t>
            </a:r>
            <a:r>
              <a:rPr lang="en-CA" sz="1400" dirty="0" smtClean="0"/>
              <a:t> 	0;</a:t>
            </a:r>
            <a:endParaRPr lang="en-CA" sz="14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419600" y="914400"/>
            <a:ext cx="4572000" cy="5486400"/>
          </a:xfrm>
        </p:spPr>
        <p:txBody>
          <a:bodyPr/>
          <a:lstStyle/>
          <a:p>
            <a:pPr algn="ctr">
              <a:buNone/>
            </a:pPr>
            <a:r>
              <a:rPr lang="pt-BR" b="1" dirty="0" smtClean="0"/>
              <a:t>SASS (PTXPlus)</a:t>
            </a:r>
            <a:endParaRPr lang="pt-BR" sz="1400" b="1" dirty="0" smtClean="0"/>
          </a:p>
          <a:p>
            <a:pPr>
              <a:buNone/>
            </a:pPr>
            <a:r>
              <a:rPr lang="pt-BR" sz="1400" dirty="0" smtClean="0"/>
              <a:t>l0x00000060:</a:t>
            </a:r>
          </a:p>
          <a:p>
            <a:pPr>
              <a:buNone/>
            </a:pPr>
            <a:r>
              <a:rPr lang="pt-BR" sz="1400" dirty="0" smtClean="0">
                <a:solidFill>
                  <a:srgbClr val="0070C0"/>
                </a:solidFill>
              </a:rPr>
              <a:t>   add.half.u32 	$r7, $r4, 0x00000400;</a:t>
            </a:r>
          </a:p>
          <a:p>
            <a:pPr>
              <a:buNone/>
            </a:pPr>
            <a:r>
              <a:rPr lang="pt-BR" sz="1400" dirty="0" smtClean="0">
                <a:solidFill>
                  <a:srgbClr val="FF0000"/>
                </a:solidFill>
              </a:rPr>
              <a:t>   ld.global.u32 	$r8, [$r4];</a:t>
            </a:r>
          </a:p>
          <a:p>
            <a:pPr>
              <a:buNone/>
            </a:pPr>
            <a:r>
              <a:rPr lang="pt-BR" sz="1400" dirty="0" smtClean="0">
                <a:solidFill>
                  <a:srgbClr val="0070C0"/>
                </a:solidFill>
              </a:rPr>
              <a:t>   ld.global.u32 	$r7, [$r7];</a:t>
            </a:r>
          </a:p>
          <a:p>
            <a:pPr>
              <a:buNone/>
            </a:pPr>
            <a:r>
              <a:rPr lang="pt-BR" sz="1400" dirty="0" smtClean="0"/>
              <a:t>   add.half.u32 	$r0, $r5, $r0;</a:t>
            </a:r>
          </a:p>
          <a:p>
            <a:pPr>
              <a:buNone/>
            </a:pPr>
            <a:r>
              <a:rPr lang="pt-BR" sz="1400" dirty="0" smtClean="0">
                <a:solidFill>
                  <a:srgbClr val="FF0000"/>
                </a:solidFill>
              </a:rPr>
              <a:t>   add.half.u32 	$r6, $r8, $r6;</a:t>
            </a:r>
          </a:p>
          <a:p>
            <a:pPr>
              <a:buNone/>
            </a:pPr>
            <a:r>
              <a:rPr lang="pt-BR" sz="1400" dirty="0" smtClean="0"/>
              <a:t>   set.gt.u32.u32 	$p0/$o127, s[0x0020], $r0;</a:t>
            </a:r>
          </a:p>
          <a:p>
            <a:pPr>
              <a:buNone/>
            </a:pPr>
            <a:r>
              <a:rPr lang="pt-BR" sz="1400" dirty="0" smtClean="0">
                <a:solidFill>
                  <a:srgbClr val="0070C0"/>
                </a:solidFill>
              </a:rPr>
              <a:t>   add.half.u32 	$r6, $r7, $r6;</a:t>
            </a:r>
          </a:p>
          <a:p>
            <a:pPr>
              <a:buNone/>
            </a:pPr>
            <a:r>
              <a:rPr lang="pt-BR" sz="1400" dirty="0" smtClean="0"/>
              <a:t>   add.half.u32 	$r4, $r4, $r3;</a:t>
            </a:r>
          </a:p>
          <a:p>
            <a:pPr>
              <a:buNone/>
            </a:pPr>
            <a:r>
              <a:rPr lang="pt-BR" sz="1400" dirty="0" smtClean="0"/>
              <a:t>   @$p0.ne bra 	l0x00000060;</a:t>
            </a:r>
          </a:p>
          <a:p>
            <a:pPr>
              <a:buNone/>
            </a:pPr>
            <a:r>
              <a:rPr lang="en-CA" sz="1400" dirty="0" smtClean="0"/>
              <a:t>...</a:t>
            </a:r>
          </a:p>
          <a:p>
            <a:pPr>
              <a:buNone/>
            </a:pPr>
            <a:r>
              <a:rPr lang="en-CA" sz="1400" dirty="0" smtClean="0"/>
              <a:t>   </a:t>
            </a:r>
            <a:r>
              <a:rPr lang="en-CA" sz="1400" dirty="0" smtClean="0">
                <a:solidFill>
                  <a:srgbClr val="00B050"/>
                </a:solidFill>
              </a:rPr>
              <a:t>set.gt.u32.u32 	$p0/$o127, $r2, const [0x0000];</a:t>
            </a:r>
          </a:p>
          <a:p>
            <a:pPr>
              <a:buNone/>
            </a:pPr>
            <a:r>
              <a:rPr lang="en-CA" sz="1400" dirty="0" smtClean="0"/>
              <a:t>   </a:t>
            </a:r>
            <a:r>
              <a:rPr lang="en-CA" sz="1400" dirty="0" smtClean="0">
                <a:solidFill>
                  <a:srgbClr val="7030A0"/>
                </a:solidFill>
              </a:rPr>
              <a:t>@$p0.equ add.u32 	$ofs2, $ofs1, 0x00000230;</a:t>
            </a:r>
          </a:p>
          <a:p>
            <a:pPr>
              <a:buNone/>
            </a:pPr>
            <a:r>
              <a:rPr lang="en-CA" sz="1400" dirty="0" smtClean="0">
                <a:solidFill>
                  <a:srgbClr val="7030A0"/>
                </a:solidFill>
              </a:rPr>
              <a:t>   @$p0.equ add.u32 	$r6, s[$ofs2+0x0000], $r6;</a:t>
            </a:r>
          </a:p>
          <a:p>
            <a:pPr>
              <a:buNone/>
            </a:pPr>
            <a:r>
              <a:rPr lang="en-CA" sz="1400" dirty="0" smtClean="0">
                <a:solidFill>
                  <a:srgbClr val="7030A0"/>
                </a:solidFill>
              </a:rPr>
              <a:t>   @$p0.equ mov.u32 	s[$ofs1+0x0030], $r6;</a:t>
            </a:r>
          </a:p>
          <a:p>
            <a:pPr>
              <a:buNone/>
            </a:pPr>
            <a:r>
              <a:rPr lang="en-CA" sz="1400" dirty="0" smtClean="0"/>
              <a:t>   </a:t>
            </a:r>
            <a:r>
              <a:rPr lang="en-CA" sz="1400" dirty="0" err="1" smtClean="0"/>
              <a:t>bar.sync</a:t>
            </a:r>
            <a:r>
              <a:rPr lang="en-CA" sz="1400" dirty="0" smtClean="0"/>
              <a:t> 	0x00000000;</a:t>
            </a:r>
            <a:endParaRPr lang="en-CA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2: GPGPU-Sim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2.</a:t>
            </a:r>
            <a:fld id="{6C398207-447F-4747-951E-70F846834FC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343400" y="990600"/>
            <a:ext cx="0" cy="52578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7679</TotalTime>
  <Words>1506</Words>
  <Application>Microsoft Office PowerPoint</Application>
  <PresentationFormat>On-screen Show (4:3)</PresentationFormat>
  <Paragraphs>412</Paragraphs>
  <Slides>21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Default Design</vt:lpstr>
      <vt:lpstr>Overview</vt:lpstr>
      <vt:lpstr>Outline</vt:lpstr>
      <vt:lpstr>Session Objective</vt:lpstr>
      <vt:lpstr>What GPGPU-Sim Simulates</vt:lpstr>
      <vt:lpstr>Functional Model (PTX)</vt:lpstr>
      <vt:lpstr>Slide 6</vt:lpstr>
      <vt:lpstr>Functional Model (SASS)</vt:lpstr>
      <vt:lpstr>When to use SASS?</vt:lpstr>
      <vt:lpstr>PTX vs. SASS</vt:lpstr>
      <vt:lpstr>Timing Model for  Compute Parts of a GPU</vt:lpstr>
      <vt:lpstr>Timing Model for  GPU Micro-architecture</vt:lpstr>
      <vt:lpstr>Timing Model for  GPU Micro-architecture</vt:lpstr>
      <vt:lpstr>New: Power Model GPUWattch</vt:lpstr>
      <vt:lpstr>Interfacing GPGPU-Sim to Applications</vt:lpstr>
      <vt:lpstr>GPGPU-Sim Runtime Flow</vt:lpstr>
      <vt:lpstr>Debugging and Visualization</vt:lpstr>
      <vt:lpstr>GPGPU-Sim 3.1.2</vt:lpstr>
      <vt:lpstr>GPGPU-Sim 3.1.2</vt:lpstr>
      <vt:lpstr>Roadmap</vt:lpstr>
      <vt:lpstr>Session Summary</vt:lpstr>
      <vt:lpstr>Overview</vt:lpstr>
    </vt:vector>
  </TitlesOfParts>
  <Company>ECE UBC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GPGPU-Sim:  A Performance Simulator for  Many-Thread Processor Research</dc:title>
  <dc:creator>Aamodt-PC01</dc:creator>
  <cp:lastModifiedBy>wlfung</cp:lastModifiedBy>
  <cp:revision>69</cp:revision>
  <dcterms:created xsi:type="dcterms:W3CDTF">2012-09-16T15:29:14Z</dcterms:created>
  <dcterms:modified xsi:type="dcterms:W3CDTF">2012-12-09T01:06:29Z</dcterms:modified>
</cp:coreProperties>
</file>