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7" r:id="rId2"/>
    <p:sldId id="258" r:id="rId3"/>
    <p:sldId id="313" r:id="rId4"/>
    <p:sldId id="259" r:id="rId5"/>
    <p:sldId id="260" r:id="rId6"/>
    <p:sldId id="262" r:id="rId7"/>
    <p:sldId id="263" r:id="rId8"/>
    <p:sldId id="267" r:id="rId9"/>
    <p:sldId id="266" r:id="rId10"/>
    <p:sldId id="265" r:id="rId11"/>
    <p:sldId id="268" r:id="rId12"/>
    <p:sldId id="269" r:id="rId13"/>
    <p:sldId id="270" r:id="rId14"/>
    <p:sldId id="271" r:id="rId15"/>
    <p:sldId id="274" r:id="rId16"/>
    <p:sldId id="272" r:id="rId17"/>
    <p:sldId id="273" r:id="rId18"/>
    <p:sldId id="264" r:id="rId19"/>
    <p:sldId id="298" r:id="rId20"/>
    <p:sldId id="299" r:id="rId21"/>
    <p:sldId id="300" r:id="rId22"/>
    <p:sldId id="301" r:id="rId23"/>
    <p:sldId id="302" r:id="rId24"/>
    <p:sldId id="303" r:id="rId25"/>
    <p:sldId id="304" r:id="rId26"/>
    <p:sldId id="305" r:id="rId27"/>
    <p:sldId id="306" r:id="rId28"/>
    <p:sldId id="308" r:id="rId29"/>
    <p:sldId id="310" r:id="rId30"/>
    <p:sldId id="307" r:id="rId31"/>
    <p:sldId id="297" r:id="rId32"/>
    <p:sldId id="316" r:id="rId33"/>
    <p:sldId id="312" r:id="rId34"/>
    <p:sldId id="295" r:id="rId35"/>
    <p:sldId id="276" r:id="rId36"/>
    <p:sldId id="277" r:id="rId37"/>
    <p:sldId id="278" r:id="rId38"/>
    <p:sldId id="279" r:id="rId39"/>
    <p:sldId id="280" r:id="rId40"/>
    <p:sldId id="281" r:id="rId41"/>
    <p:sldId id="282" r:id="rId42"/>
    <p:sldId id="283" r:id="rId43"/>
    <p:sldId id="284" r:id="rId44"/>
    <p:sldId id="296" r:id="rId45"/>
    <p:sldId id="288" r:id="rId46"/>
    <p:sldId id="289" r:id="rId47"/>
    <p:sldId id="309" r:id="rId48"/>
    <p:sldId id="311" r:id="rId49"/>
    <p:sldId id="290" r:id="rId50"/>
    <p:sldId id="291" r:id="rId51"/>
    <p:sldId id="292" r:id="rId52"/>
    <p:sldId id="293" r:id="rId53"/>
    <p:sldId id="294" r:id="rId54"/>
    <p:sldId id="315" r:id="rId55"/>
    <p:sldId id="314" r:id="rId5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a:srgbClr val="CC0000"/>
    <a:srgbClr val="FF5050"/>
    <a:srgbClr val="4A7EBB"/>
    <a:srgbClr val="3A7CCB"/>
    <a:srgbClr val="3C7BC7"/>
    <a:srgbClr val="2C5D98"/>
    <a:srgbClr val="497DBB"/>
    <a:srgbClr val="000099"/>
    <a:srgbClr val="C5E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6" autoAdjust="0"/>
    <p:restoredTop sz="93492" autoAdjust="0"/>
  </p:normalViewPr>
  <p:slideViewPr>
    <p:cSldViewPr>
      <p:cViewPr>
        <p:scale>
          <a:sx n="70" d="100"/>
          <a:sy n="70" d="100"/>
        </p:scale>
        <p:origin x="-1386" y="-1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8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0D6F25B-6B8E-4783-A37D-008CB28B803D}" type="slidenum">
              <a:rPr lang="en-US"/>
              <a:pPr/>
              <a:t>‹#›</a:t>
            </a:fld>
            <a:endParaRPr lang="en-US"/>
          </a:p>
        </p:txBody>
      </p:sp>
    </p:spTree>
    <p:extLst>
      <p:ext uri="{BB962C8B-B14F-4D97-AF65-F5344CB8AC3E}">
        <p14:creationId xmlns:p14="http://schemas.microsoft.com/office/powerpoint/2010/main" val="235092890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CDB01E4-FBDD-43E3-A63A-417E583DAB37}" type="slidenum">
              <a:rPr lang="en-US"/>
              <a:pPr/>
              <a:t>4</a:t>
            </a:fld>
            <a:endParaRPr lang="en-US"/>
          </a:p>
        </p:txBody>
      </p:sp>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p:txBody>
          <a:bodyPr/>
          <a:lstStyle/>
          <a:p>
            <a:pPr defTabSz="457200">
              <a:spcBef>
                <a:spcPct val="0"/>
              </a:spcBef>
            </a:pPr>
            <a:r>
              <a:rPr lang="en-CA"/>
              <a:t>Remember that earlier when were talking about the CUDA programming model we mentioned the thread hierarchy. Each kernel launches a grid of thread blocks. </a:t>
            </a:r>
          </a:p>
          <a:p>
            <a:pPr defTabSz="457200">
              <a:spcBef>
                <a:spcPct val="0"/>
              </a:spcBef>
            </a:pPr>
            <a:r>
              <a:rPr lang="en-CA"/>
              <a:t> Blocks contain many threads, and each group of 32 threads is are grouped into warps in hardware. </a:t>
            </a:r>
          </a:p>
          <a:p>
            <a:pPr defTabSz="457200">
              <a:spcBef>
                <a:spcPct val="0"/>
              </a:spcBef>
            </a:pPr>
            <a:endParaRPr lang="en-CA"/>
          </a:p>
          <a:p>
            <a:pPr defTabSz="457200">
              <a:spcBef>
                <a:spcPct val="0"/>
              </a:spcBef>
            </a:pPr>
            <a:endParaRPr lang="en-CA"/>
          </a:p>
          <a:p>
            <a:pPr defTabSz="457200">
              <a:spcBef>
                <a:spcPct val="0"/>
              </a:spcBef>
            </a:pPr>
            <a:r>
              <a:rPr lang="en-CA"/>
              <a:t>    </a:t>
            </a:r>
          </a:p>
        </p:txBody>
      </p:sp>
      <p:sp>
        <p:nvSpPr>
          <p:cNvPr id="47107"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fld id="{8E1DF52C-5D46-4D35-A243-F28C0C2DFA84}" type="slidenum">
              <a:rPr lang="en-US" sz="1200">
                <a:latin typeface="Calibri" pitchFamily="34" charset="0"/>
              </a:rPr>
              <a:pPr algn="r"/>
              <a:t>4</a:t>
            </a:fld>
            <a:endParaRPr lang="en-US" sz="1200">
              <a:latin typeface="Calibri"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CA" dirty="0" smtClean="0"/>
              <a:t>Reminder: Here we</a:t>
            </a:r>
            <a:r>
              <a:rPr lang="en-CA" baseline="0" dirty="0" smtClean="0"/>
              <a:t> are referring to “Local Memory” as defined in CUDA.  It corresponds to “Private Memory” in </a:t>
            </a:r>
            <a:r>
              <a:rPr lang="en-CA" baseline="0" dirty="0" err="1" smtClean="0"/>
              <a:t>OpenCL</a:t>
            </a:r>
            <a:r>
              <a:rPr lang="en-CA" baseline="0" dirty="0" smtClean="0"/>
              <a:t>. </a:t>
            </a:r>
            <a:endParaRPr lang="en-CA" smtClean="0"/>
          </a:p>
          <a:p>
            <a:endParaRPr lang="en-CA"/>
          </a:p>
        </p:txBody>
      </p:sp>
      <p:sp>
        <p:nvSpPr>
          <p:cNvPr id="4" name="Slide Number Placeholder 3"/>
          <p:cNvSpPr>
            <a:spLocks noGrp="1"/>
          </p:cNvSpPr>
          <p:nvPr>
            <p:ph type="sldNum" sz="quarter" idx="10"/>
          </p:nvPr>
        </p:nvSpPr>
        <p:spPr/>
        <p:txBody>
          <a:bodyPr/>
          <a:lstStyle/>
          <a:p>
            <a:fld id="{00D6F25B-6B8E-4783-A37D-008CB28B803D}" type="slidenum">
              <a:rPr lang="en-US" smtClean="0"/>
              <a:pPr/>
              <a:t>28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0B770C1-7682-4D82-832A-AF29B9B16E22}" type="slidenum">
              <a:rPr lang="en-US"/>
              <a:pPr/>
              <a:t>30</a:t>
            </a:fld>
            <a:endParaRPr lang="en-US"/>
          </a:p>
        </p:txBody>
      </p:sp>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p:txBody>
          <a:bodyPr/>
          <a:lstStyle/>
          <a:p>
            <a:pPr defTabSz="457200">
              <a:spcBef>
                <a:spcPct val="0"/>
              </a:spcBef>
            </a:pPr>
            <a:endParaRPr lang="en-CA" b="0" dirty="0">
              <a:solidFill>
                <a:srgbClr val="345B8A"/>
              </a:solidFill>
            </a:endParaRPr>
          </a:p>
        </p:txBody>
      </p:sp>
      <p:sp>
        <p:nvSpPr>
          <p:cNvPr id="68611"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fld id="{9BAD5E44-5FC9-47BA-B08A-5560E8CC828C}" type="slidenum">
              <a:rPr lang="en-US" sz="1200">
                <a:latin typeface="Calibri" pitchFamily="34" charset="0"/>
              </a:rPr>
              <a:pPr algn="r"/>
              <a:t>30</a:t>
            </a:fld>
            <a:endParaRPr lang="en-US" sz="1200">
              <a:latin typeface="Calibri"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14ADA21-A4FD-402C-85FA-3431DC067D39}" type="slidenum">
              <a:rPr lang="en-US"/>
              <a:pPr/>
              <a:t>35</a:t>
            </a:fld>
            <a:endParaRPr lang="en-US"/>
          </a:p>
        </p:txBody>
      </p:sp>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p:txBody>
          <a:bodyPr/>
          <a:lstStyle/>
          <a:p>
            <a:pPr defTabSz="457200">
              <a:spcBef>
                <a:spcPct val="0"/>
              </a:spcBef>
            </a:pPr>
            <a:endParaRPr lang="en-CA" b="1" dirty="0">
              <a:solidFill>
                <a:srgbClr val="345B8A"/>
              </a:solidFill>
            </a:endParaRPr>
          </a:p>
        </p:txBody>
      </p:sp>
      <p:sp>
        <p:nvSpPr>
          <p:cNvPr id="81923"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fld id="{44A9E570-7F64-41BD-857F-573476607401}" type="slidenum">
              <a:rPr lang="en-US" sz="1200">
                <a:latin typeface="Calibri" pitchFamily="34" charset="0"/>
              </a:rPr>
              <a:pPr algn="r"/>
              <a:t>35</a:t>
            </a:fld>
            <a:endParaRPr lang="en-US" sz="1200">
              <a:latin typeface="Calibri"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DBF960D-BBDE-4EA8-BFAF-1469B815A066}" type="slidenum">
              <a:rPr lang="en-US"/>
              <a:pPr/>
              <a:t>37</a:t>
            </a:fld>
            <a:endParaRPr lang="en-US"/>
          </a:p>
        </p:txBody>
      </p:sp>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p:txBody>
          <a:bodyPr/>
          <a:lstStyle/>
          <a:p>
            <a:pPr defTabSz="457200">
              <a:spcBef>
                <a:spcPct val="0"/>
              </a:spcBef>
            </a:pPr>
            <a:endParaRPr lang="en-US" dirty="0"/>
          </a:p>
        </p:txBody>
      </p:sp>
      <p:sp>
        <p:nvSpPr>
          <p:cNvPr id="70659"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fld id="{5DED29DF-9946-42AD-B6AC-2116D4BBEEDE}" type="slidenum">
              <a:rPr lang="en-US" sz="1200">
                <a:latin typeface="Calibri" pitchFamily="34" charset="0"/>
              </a:rPr>
              <a:pPr algn="r"/>
              <a:t>37</a:t>
            </a:fld>
            <a:endParaRPr lang="en-US" sz="1200">
              <a:latin typeface="Calibri"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FBAF7A0-B03D-486C-B1B5-340C473C050B}" type="slidenum">
              <a:rPr lang="en-US"/>
              <a:pPr/>
              <a:t>38</a:t>
            </a:fld>
            <a:endParaRPr lang="en-US"/>
          </a:p>
        </p:txBody>
      </p:sp>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p:txBody>
          <a:bodyPr/>
          <a:lstStyle/>
          <a:p>
            <a:pPr defTabSz="457200"/>
            <a:r>
              <a:rPr lang="en-US" altLang="ko-KR" dirty="0"/>
              <a:t>There are a diverse range of topologies that can be used to transfer memory requests in a many-core architecture.</a:t>
            </a:r>
          </a:p>
          <a:p>
            <a:pPr defTabSz="457200"/>
            <a:r>
              <a:rPr lang="en-US" altLang="ko-KR" dirty="0"/>
              <a:t>In </a:t>
            </a:r>
            <a:r>
              <a:rPr lang="en-US" altLang="ko-KR" dirty="0" err="1"/>
              <a:t>Nvidia’s</a:t>
            </a:r>
            <a:r>
              <a:rPr lang="en-US" altLang="ko-KR" dirty="0"/>
              <a:t> GPUs, it looks something like a crossbar except multiple </a:t>
            </a:r>
            <a:r>
              <a:rPr lang="en-US" altLang="ko-KR" dirty="0" smtClean="0"/>
              <a:t>SIMT cores </a:t>
            </a:r>
            <a:r>
              <a:rPr lang="en-US" altLang="ko-KR" dirty="0"/>
              <a:t>share input ports.</a:t>
            </a:r>
          </a:p>
          <a:p>
            <a:pPr defTabSz="457200"/>
            <a:r>
              <a:rPr lang="en-US" altLang="ko-KR" dirty="0"/>
              <a:t>Intel’s </a:t>
            </a:r>
            <a:r>
              <a:rPr lang="en-US" altLang="ko-KR" dirty="0" err="1"/>
              <a:t>Larrabee</a:t>
            </a:r>
            <a:r>
              <a:rPr lang="en-US" altLang="ko-KR" dirty="0"/>
              <a:t> </a:t>
            </a:r>
            <a:r>
              <a:rPr lang="en-US" altLang="ko-KR" dirty="0" smtClean="0"/>
              <a:t>looks </a:t>
            </a:r>
            <a:r>
              <a:rPr lang="en-US" altLang="ko-KR" dirty="0"/>
              <a:t>like a ring.</a:t>
            </a:r>
          </a:p>
          <a:p>
            <a:pPr defTabSz="457200"/>
            <a:r>
              <a:rPr lang="en-US" altLang="ko-KR" dirty="0"/>
              <a:t>In our ISPASS paper we found that a mesh was viable as </a:t>
            </a:r>
            <a:r>
              <a:rPr lang="en-US" altLang="ko-KR" dirty="0" smtClean="0"/>
              <a:t>well.</a:t>
            </a:r>
            <a:endParaRPr lang="en-US" altLang="ko-KR" dirty="0"/>
          </a:p>
        </p:txBody>
      </p:sp>
      <p:sp>
        <p:nvSpPr>
          <p:cNvPr id="6963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0E78D90-6BA7-4DD1-AE33-954FE27A1D72}" type="slidenum">
              <a:rPr lang="zh-CN" altLang="en-US" sz="1200"/>
              <a:pPr algn="r"/>
              <a:t>38</a:t>
            </a:fld>
            <a:endParaRPr lang="en-US" altLang="zh-CN"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D92D936-E871-472E-8A50-DCB291BCC420}" type="slidenum">
              <a:rPr lang="en-US"/>
              <a:pPr/>
              <a:t>39</a:t>
            </a:fld>
            <a:endParaRPr lang="en-US"/>
          </a:p>
        </p:txBody>
      </p:sp>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p:txBody>
          <a:bodyPr/>
          <a:lstStyle/>
          <a:p>
            <a:pPr defTabSz="457200">
              <a:spcBef>
                <a:spcPct val="0"/>
              </a:spcBef>
            </a:pPr>
            <a:endParaRPr lang="en-US" dirty="0"/>
          </a:p>
        </p:txBody>
      </p:sp>
      <p:sp>
        <p:nvSpPr>
          <p:cNvPr id="72707"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fld id="{BE1F8068-A4ED-4D9B-A385-07ECA3E2DE5B}" type="slidenum">
              <a:rPr lang="en-US" sz="1200">
                <a:latin typeface="Calibri" pitchFamily="34" charset="0"/>
              </a:rPr>
              <a:pPr algn="r"/>
              <a:t>39</a:t>
            </a:fld>
            <a:endParaRPr lang="en-US" sz="1200">
              <a:latin typeface="Calibri"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6A282E8-7E6A-4EA3-94DE-FEB7674EC7FA}" type="slidenum">
              <a:rPr lang="en-US"/>
              <a:pPr/>
              <a:t>43</a:t>
            </a:fld>
            <a:endParaRPr lang="en-US"/>
          </a:p>
        </p:txBody>
      </p:sp>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p:txBody>
          <a:bodyPr/>
          <a:lstStyle/>
          <a:p>
            <a:pPr defTabSz="457200"/>
            <a:r>
              <a:rPr lang="en-US" dirty="0"/>
              <a:t>We have one ejection buffer and one boundary buffer for each VC. </a:t>
            </a:r>
            <a:endParaRPr lang="en-US" dirty="0" smtClean="0"/>
          </a:p>
          <a:p>
            <a:pPr defTabSz="457200"/>
            <a:r>
              <a:rPr lang="en-US" dirty="0" smtClean="0"/>
              <a:t>Why?</a:t>
            </a:r>
            <a:r>
              <a:rPr lang="en-US" baseline="0" dirty="0" smtClean="0"/>
              <a:t> </a:t>
            </a:r>
            <a:r>
              <a:rPr lang="en-US" dirty="0" smtClean="0"/>
              <a:t>If </a:t>
            </a:r>
            <a:r>
              <a:rPr lang="en-US" dirty="0"/>
              <a:t>all VCs share the same set of buffers then the flits from different packet get mixed </a:t>
            </a:r>
            <a:r>
              <a:rPr lang="en-US" dirty="0" smtClean="0"/>
              <a:t>together </a:t>
            </a:r>
            <a:r>
              <a:rPr lang="en-US" dirty="0"/>
              <a:t>so when </a:t>
            </a:r>
          </a:p>
          <a:p>
            <a:pPr defTabSz="457200"/>
            <a:r>
              <a:rPr lang="en-US" dirty="0" smtClean="0"/>
              <a:t>SIMT core </a:t>
            </a:r>
            <a:r>
              <a:rPr lang="en-US" dirty="0"/>
              <a:t>tries to pop a packet per cycle and remove its corresponding flits from </a:t>
            </a:r>
            <a:r>
              <a:rPr lang="en-US" dirty="0" smtClean="0"/>
              <a:t>the </a:t>
            </a:r>
            <a:r>
              <a:rPr lang="en-US" dirty="0"/>
              <a:t>buffer </a:t>
            </a:r>
            <a:r>
              <a:rPr lang="en-US" dirty="0" smtClean="0"/>
              <a:t>the flits are </a:t>
            </a:r>
            <a:r>
              <a:rPr lang="en-US" dirty="0"/>
              <a:t>not together.</a:t>
            </a:r>
          </a:p>
          <a:p>
            <a:pPr defTabSz="457200"/>
            <a:endParaRPr lang="en-US" dirty="0"/>
          </a:p>
          <a:p>
            <a:pPr defTabSz="457200"/>
            <a:r>
              <a:rPr lang="en-US" dirty="0"/>
              <a:t>Also for each VC there is one ejection buffer and one boundary buffer.  The reason for this is that we need to send a credit back to the router as a flit gets out of the ejection buffer. If we only had a single buffer then the interconnect would be forced to operate at </a:t>
            </a:r>
            <a:r>
              <a:rPr lang="en-US" dirty="0" err="1"/>
              <a:t>Shader</a:t>
            </a:r>
            <a:r>
              <a:rPr lang="en-US" dirty="0"/>
              <a:t> core domain </a:t>
            </a:r>
            <a:r>
              <a:rPr lang="en-US" dirty="0" smtClean="0"/>
              <a:t>since </a:t>
            </a:r>
            <a:r>
              <a:rPr lang="en-US" dirty="0"/>
              <a:t>credits would be sent when the </a:t>
            </a:r>
            <a:r>
              <a:rPr lang="en-US" dirty="0" err="1"/>
              <a:t>shader</a:t>
            </a:r>
            <a:r>
              <a:rPr lang="en-US" dirty="0"/>
              <a:t> pops the packet. So to isolate the clock domains we have two buffers. In this design a credit is sent back to router as a flit goes from ejection to boundary buffer.  </a:t>
            </a:r>
          </a:p>
          <a:p>
            <a:pPr defTabSz="457200"/>
            <a:endParaRPr lang="en-US" dirty="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a:fld id="{48D357F1-B3ED-4E47-8B0D-14BD29B8F5A9}" type="slidenum">
              <a:rPr lang="en-US" sz="1200">
                <a:latin typeface="Calibri" pitchFamily="34" charset="0"/>
              </a:rPr>
              <a:pPr algn="r"/>
              <a:t>43</a:t>
            </a:fld>
            <a:endParaRPr lang="en-US" sz="1200">
              <a:latin typeface="Calibri"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B898482-03BC-41C0-9092-59EDE29D851B}" type="slidenum">
              <a:rPr lang="en-US"/>
              <a:pPr/>
              <a:t>45</a:t>
            </a:fld>
            <a:endParaRPr lang="en-US"/>
          </a:p>
        </p:txBody>
      </p:sp>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p:txBody>
          <a:bodyPr/>
          <a:lstStyle/>
          <a:p>
            <a:pPr defTabSz="457200"/>
            <a:endParaRPr lang="en-US" dirty="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a:fld id="{B73B2B35-3B47-47A9-9197-4191311FC5AE}" type="slidenum">
              <a:rPr lang="en-US" sz="1200">
                <a:latin typeface="Calibri" pitchFamily="34" charset="0"/>
              </a:rPr>
              <a:pPr algn="r"/>
              <a:t>45</a:t>
            </a:fld>
            <a:endParaRPr lang="en-US" sz="1200">
              <a:latin typeface="Calibri"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Reminder: Here we</a:t>
            </a:r>
            <a:r>
              <a:rPr lang="en-CA" baseline="0" dirty="0" smtClean="0"/>
              <a:t> are referring to “Local Memory” as defined in CUDA.  It corresponds to “Private Memory” in </a:t>
            </a:r>
            <a:r>
              <a:rPr lang="en-CA" baseline="0" dirty="0" err="1" smtClean="0"/>
              <a:t>OpenCL</a:t>
            </a:r>
            <a:r>
              <a:rPr lang="en-CA" baseline="0" dirty="0" smtClean="0"/>
              <a:t>. </a:t>
            </a:r>
            <a:endParaRPr lang="en-CA" dirty="0"/>
          </a:p>
        </p:txBody>
      </p:sp>
      <p:sp>
        <p:nvSpPr>
          <p:cNvPr id="4" name="Slide Number Placeholder 3"/>
          <p:cNvSpPr>
            <a:spLocks noGrp="1"/>
          </p:cNvSpPr>
          <p:nvPr>
            <p:ph type="sldNum" sz="quarter" idx="10"/>
          </p:nvPr>
        </p:nvSpPr>
        <p:spPr/>
        <p:txBody>
          <a:bodyPr/>
          <a:lstStyle/>
          <a:p>
            <a:fld id="{00D6F25B-6B8E-4783-A37D-008CB28B803D}" type="slidenum">
              <a:rPr lang="en-US" smtClean="0"/>
              <a:pPr/>
              <a:t>48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17592B6-3994-4B24-8C30-6975168731B1}" type="slidenum">
              <a:rPr lang="en-US"/>
              <a:pPr/>
              <a:t>49</a:t>
            </a:fld>
            <a:endParaRPr lang="en-US"/>
          </a:p>
        </p:txBody>
      </p:sp>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p:txBody>
          <a:bodyPr/>
          <a:lstStyle/>
          <a:p>
            <a:pPr defTabSz="457200"/>
            <a:endParaRPr lang="en-US" dirty="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a:fld id="{7921F7F2-0ADD-48C2-B96F-16B1B96F39F0}" type="slidenum">
              <a:rPr lang="en-US" sz="1200">
                <a:latin typeface="Calibri" pitchFamily="34" charset="0"/>
              </a:rPr>
              <a:pPr algn="r"/>
              <a:t>49</a:t>
            </a:fld>
            <a:endParaRPr lang="en-US" sz="1200">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DA8F4083-90A9-4A82-83E3-216945725DDC}" type="slidenum">
              <a:rPr lang="en-US"/>
              <a:pPr/>
              <a:t>5</a:t>
            </a:fld>
            <a:endParaRPr lang="en-US"/>
          </a:p>
        </p:txBody>
      </p:sp>
      <p:sp>
        <p:nvSpPr>
          <p:cNvPr id="7" name="Rectangle 7"/>
          <p:cNvSpPr txBox="1">
            <a:spLocks noGrp="1" noChangeArrowheads="1"/>
          </p:cNvSpPr>
          <p:nvPr/>
        </p:nvSpPr>
        <p:spPr>
          <a:xfrm>
            <a:off x="3884613" y="8685213"/>
            <a:ext cx="2971800" cy="457200"/>
          </a:xfrm>
          <a:prstGeom prst="rect">
            <a:avLst/>
          </a:prstGeom>
          <a:noFill/>
        </p:spPr>
        <p:txBody>
          <a:bodyPr anchor="b"/>
          <a:lstStyle/>
          <a:p>
            <a:pPr algn="r"/>
            <a:fld id="{CD943D81-BF40-4D07-AC6C-BBD50AB81E7B}" type="slidenum">
              <a:rPr lang="en-US" sz="1200">
                <a:latin typeface="Calibri" pitchFamily="34" charset="0"/>
              </a:rPr>
              <a:pPr algn="r"/>
              <a:t>5</a:t>
            </a:fld>
            <a:endParaRPr lang="en-US" sz="1200">
              <a:latin typeface="Calibri" pitchFamily="34"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p:txBody>
          <a:bodyPr/>
          <a:lstStyle/>
          <a:p>
            <a:pPr defTabSz="457200"/>
            <a:r>
              <a:rPr lang="en-US"/>
              <a:t>In SIMD, you need to specify the data array + an instruction (on which to operate the data on) + THE INSTRUCTION WIDTH.</a:t>
            </a:r>
            <a:br>
              <a:rPr lang="en-US"/>
            </a:br>
            <a:r>
              <a:rPr lang="en-US"/>
              <a:t>Eg: You might want to add 2 integer arrays of length 16, then a SIMD instruction would look like (the instruction has been cooked-up by me for demo)</a:t>
            </a:r>
            <a:br>
              <a:rPr lang="en-US"/>
            </a:br>
            <a:r>
              <a:rPr lang="en-US"/>
              <a:t>add.16 arr1 arr2</a:t>
            </a:r>
            <a:br>
              <a:rPr lang="en-US"/>
            </a:br>
            <a:r>
              <a:rPr lang="en-US"/>
              <a:t>However, SIMT doesn't bother about the instruction width. So, essentially, you could write the above example as:</a:t>
            </a:r>
            <a:br>
              <a:rPr lang="en-US"/>
            </a:br>
            <a:r>
              <a:rPr lang="en-US"/>
              <a:t>arr1[i] + arr2[i]</a:t>
            </a:r>
            <a:br>
              <a:rPr lang="en-US"/>
            </a:br>
            <a:r>
              <a:rPr lang="en-US"/>
              <a:t>and then launch as many threads as the length of the array, as you want.</a:t>
            </a:r>
            <a:br>
              <a:rPr lang="en-US"/>
            </a:br>
            <a:r>
              <a:rPr lang="en-US"/>
              <a:t/>
            </a:r>
            <a:br>
              <a:rPr lang="en-US"/>
            </a:br>
            <a:r>
              <a:rPr lang="en-US"/>
              <a:t/>
            </a:r>
            <a:br>
              <a:rPr lang="en-US"/>
            </a:br>
            <a:r>
              <a:rPr lang="en-US"/>
              <a:t>Note that, if the array size was, let us say, 32, then SIMD EXPECTS you to explicitly call two such 'add.16' instructions!</a:t>
            </a:r>
            <a:br>
              <a:rPr lang="en-US"/>
            </a:br>
            <a:r>
              <a:rPr lang="en-US"/>
              <a:t>Whereas, this is not the case with SIMT.</a:t>
            </a:r>
          </a:p>
          <a:p>
            <a:pPr defTabSz="457200"/>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BCF465F-A7F5-4B3F-925C-85CA8385EB01}" type="slidenum">
              <a:rPr lang="en-US"/>
              <a:pPr/>
              <a:t>50</a:t>
            </a:fld>
            <a:endParaRPr lang="en-US"/>
          </a:p>
        </p:txBody>
      </p:sp>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p:txBody>
          <a:bodyPr/>
          <a:lstStyle/>
          <a:p>
            <a:pPr defTabSz="457200"/>
            <a:r>
              <a:rPr lang="en-US" dirty="0" smtClean="0"/>
              <a:t>Accessing data in</a:t>
            </a:r>
            <a:r>
              <a:rPr lang="en-US" baseline="0" dirty="0" smtClean="0"/>
              <a:t> </a:t>
            </a:r>
            <a:r>
              <a:rPr lang="en-US" dirty="0" smtClean="0"/>
              <a:t>DRAM consists </a:t>
            </a:r>
            <a:r>
              <a:rPr lang="en-US" dirty="0"/>
              <a:t>of three steps: </a:t>
            </a:r>
            <a:r>
              <a:rPr lang="en-US" dirty="0" err="1"/>
              <a:t>precharge</a:t>
            </a:r>
            <a:r>
              <a:rPr lang="en-US" dirty="0"/>
              <a:t>, row access, and column access. A row access </a:t>
            </a:r>
            <a:r>
              <a:rPr lang="en-US" dirty="0" smtClean="0"/>
              <a:t>activates </a:t>
            </a:r>
            <a:r>
              <a:rPr lang="en-US" dirty="0"/>
              <a:t>a page of data in the core and </a:t>
            </a:r>
            <a:r>
              <a:rPr lang="en-US" dirty="0" smtClean="0"/>
              <a:t>transfers </a:t>
            </a:r>
            <a:r>
              <a:rPr lang="en-US" dirty="0"/>
              <a:t>it to the row buffer. After that, the column access </a:t>
            </a:r>
            <a:r>
              <a:rPr lang="en-US" dirty="0" smtClean="0"/>
              <a:t>selects </a:t>
            </a:r>
            <a:r>
              <a:rPr lang="en-US" dirty="0"/>
              <a:t>the desired </a:t>
            </a:r>
            <a:r>
              <a:rPr lang="en-US" dirty="0" smtClean="0"/>
              <a:t>block and transfers </a:t>
            </a:r>
            <a:r>
              <a:rPr lang="en-US" dirty="0"/>
              <a:t>it to the processor through the data bus.</a:t>
            </a:r>
          </a:p>
          <a:p>
            <a:pPr defTabSz="457200"/>
            <a:endParaRPr lang="en-US" dirty="0"/>
          </a:p>
          <a:p>
            <a:pPr defTabSz="457200"/>
            <a:endParaRPr lang="en-US" dirty="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a:fld id="{E062B74D-783E-46E8-8400-4FC8849B5C43}" type="slidenum">
              <a:rPr lang="en-US" sz="1200">
                <a:latin typeface="Calibri" pitchFamily="34" charset="0"/>
              </a:rPr>
              <a:pPr algn="r"/>
              <a:t>50</a:t>
            </a:fld>
            <a:endParaRPr lang="en-US" sz="1200">
              <a:latin typeface="Calibri"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1B4E86E-A94F-407F-804A-65F8FBD2DC75}" type="slidenum">
              <a:rPr lang="en-US"/>
              <a:pPr/>
              <a:t>51</a:t>
            </a:fld>
            <a:endParaRPr lang="en-US"/>
          </a:p>
        </p:txBody>
      </p:sp>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p:txBody>
          <a:bodyPr/>
          <a:lstStyle/>
          <a:p>
            <a:pPr defTabSz="457200"/>
            <a:endParaRPr lang="en-CA" altLang="ko-KR" dirty="0"/>
          </a:p>
          <a:p>
            <a:pPr defTabSz="457200"/>
            <a:r>
              <a:rPr lang="en-CA" altLang="ko-KR" dirty="0"/>
              <a:t>row access locality of a memory request stream is crucial to performance.</a:t>
            </a:r>
          </a:p>
          <a:p>
            <a:pPr defTabSz="457200"/>
            <a:r>
              <a:rPr lang="en-CA" altLang="ko-KR" dirty="0"/>
              <a:t>Within a bank, you have thousands of rows of data.</a:t>
            </a:r>
          </a:p>
          <a:p>
            <a:pPr defTabSz="457200"/>
            <a:r>
              <a:rPr lang="en-CA" altLang="ko-KR" dirty="0"/>
              <a:t>Before you can access a particular row, you have to load the row into the row buffer.</a:t>
            </a:r>
          </a:p>
          <a:p>
            <a:pPr defTabSz="457200"/>
            <a:r>
              <a:rPr lang="en-CA" altLang="ko-KR" dirty="0"/>
              <a:t>The time to close the previous row and open the new row is governed by the DRAM spec, and it can be a dominating factor in performance when there are few accesses per row, or low row access locality</a:t>
            </a:r>
          </a:p>
          <a:p>
            <a:pPr defTabSz="457200"/>
            <a:endParaRPr lang="en-US" dirty="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a:fld id="{26DEAADC-6334-4B18-9BE0-AFA41FEAC47F}" type="slidenum">
              <a:rPr lang="en-US" sz="1200">
                <a:latin typeface="Calibri" pitchFamily="34" charset="0"/>
              </a:rPr>
              <a:pPr algn="r"/>
              <a:t>51</a:t>
            </a:fld>
            <a:endParaRPr lang="en-US" sz="1200">
              <a:latin typeface="Calibri"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E14F23F-C343-4E79-BD9D-656C90CA5B85}" type="slidenum">
              <a:rPr lang="en-US"/>
              <a:pPr/>
              <a:t>52</a:t>
            </a:fld>
            <a:endParaRPr lang="en-US"/>
          </a:p>
        </p:txBody>
      </p:sp>
      <p:sp>
        <p:nvSpPr>
          <p:cNvPr id="942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848A5091-8A09-4252-9CF6-1CBB5B1EFF09}" type="slidenum">
              <a:rPr lang="zh-CN" altLang="en-US" sz="1200"/>
              <a:pPr algn="r"/>
              <a:t>52</a:t>
            </a:fld>
            <a:endParaRPr lang="en-US" altLang="zh-CN" sz="120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p:txBody>
          <a:bodyPr/>
          <a:lstStyle/>
          <a:p>
            <a:pPr defTabSz="457200"/>
            <a:r>
              <a:rPr lang="en-CA" altLang="ko-KR" dirty="0"/>
              <a:t>You may have several chips connected in parallel to a controller to increase the bus width and the peak throughput.</a:t>
            </a:r>
          </a:p>
          <a:p>
            <a:pPr defTabSz="457200"/>
            <a:r>
              <a:rPr lang="en-CA" altLang="ko-KR" dirty="0"/>
              <a:t>Within a chip, you also have multiple banks to exploit bank-level parallelism. What this means is having multiple banks share the data bus to maximize utilization. If one bank is in the middle of switching rows, another bank can transfer data.</a:t>
            </a:r>
          </a:p>
          <a:p>
            <a:pPr defTabSz="457200"/>
            <a:r>
              <a:rPr lang="en-CA" altLang="ko-KR" dirty="0"/>
              <a:t>The BLP of memory request stream of an application is crucial to performance.</a:t>
            </a:r>
          </a:p>
          <a:p>
            <a:pPr defTabSz="457200"/>
            <a:r>
              <a:rPr lang="en-CA" altLang="ko-KR" dirty="0"/>
              <a:t>If you only use a single bank in a chip, any time it’s busy switching rows, that’s wasted data bus cycles.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EDA22A-2F7B-450D-A803-4093AAF05AA7}" type="slidenum">
              <a:rPr lang="en-US"/>
              <a:pPr/>
              <a:t>53</a:t>
            </a:fld>
            <a:endParaRPr 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pPr defTabSz="457200"/>
            <a:endParaRPr lang="en-US" altLang="ko-K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6847C3-B653-4A9C-B976-1386219D5AB7}" type="slidenum">
              <a:rPr lang="en-US"/>
              <a:pPr/>
              <a:t>8</a:t>
            </a:fld>
            <a:endParaRPr lang="en-US"/>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r>
              <a:rPr lang="en-US"/>
              <a:t>As we learn more about the GPU design, we tried to add more detail to this model.  At some point, we feel that we need to redesign from scratch.</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3713EC8-1F9C-4F2E-A808-47C3D4BE143A}" type="slidenum">
              <a:rPr lang="en-US"/>
              <a:pPr/>
              <a:t>20</a:t>
            </a:fld>
            <a:endParaRPr lang="en-US"/>
          </a:p>
        </p:txBody>
      </p:sp>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p:txBody>
          <a:bodyPr/>
          <a:lstStyle/>
          <a:p>
            <a:pPr defTabSz="457200"/>
            <a:endParaRPr lang="en-US" dirty="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a:fld id="{044D06CC-B635-4466-AF3D-AB20BE262768}" type="slidenum">
              <a:rPr lang="en-US" sz="1200">
                <a:latin typeface="Calibri" pitchFamily="34" charset="0"/>
              </a:rPr>
              <a:pPr algn="r"/>
              <a:t>20</a:t>
            </a:fld>
            <a:endParaRPr lang="en-US" sz="1200">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1A0A33F-ACE8-41AA-888C-8EED1B52F669}" type="slidenum">
              <a:rPr lang="en-US"/>
              <a:pPr/>
              <a:t>21</a:t>
            </a:fld>
            <a:endParaRPr lang="en-US"/>
          </a:p>
        </p:txBody>
      </p:sp>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p:txBody>
          <a:bodyPr/>
          <a:lstStyle/>
          <a:p>
            <a:pPr defTabSz="457200">
              <a:spcBef>
                <a:spcPct val="0"/>
              </a:spcBef>
            </a:pPr>
            <a:endParaRPr lang="en-CA"/>
          </a:p>
        </p:txBody>
      </p:sp>
      <p:sp>
        <p:nvSpPr>
          <p:cNvPr id="59395"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fld id="{6AF93D69-D859-4AA5-881B-5059BC859152}" type="slidenum">
              <a:rPr lang="en-US" sz="1200">
                <a:latin typeface="Calibri" pitchFamily="34" charset="0"/>
              </a:rPr>
              <a:pPr algn="r"/>
              <a:t>21</a:t>
            </a:fld>
            <a:endParaRPr lang="en-US" sz="1200">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068019D-6700-4331-BBCC-39FF5B9BA6BA}" type="slidenum">
              <a:rPr lang="en-US"/>
              <a:pPr/>
              <a:t>22</a:t>
            </a:fld>
            <a:endParaRPr lang="en-US"/>
          </a:p>
        </p:txBody>
      </p:sp>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p:txBody>
          <a:bodyPr/>
          <a:lstStyle/>
          <a:p>
            <a:pPr defTabSz="457200">
              <a:spcBef>
                <a:spcPct val="0"/>
              </a:spcBef>
            </a:pPr>
            <a:r>
              <a:rPr lang="en-CA" dirty="0" smtClean="0"/>
              <a:t>Shared </a:t>
            </a:r>
            <a:r>
              <a:rPr lang="en-CA" dirty="0"/>
              <a:t>memory can be as fast as registers if there is no bank conflict if there is a bank conflict cost = max </a:t>
            </a:r>
            <a:r>
              <a:rPr lang="en-CA" dirty="0" smtClean="0"/>
              <a:t>simultaneous </a:t>
            </a:r>
            <a:r>
              <a:rPr lang="en-CA" dirty="0"/>
              <a:t>accesses to the same bank.</a:t>
            </a:r>
          </a:p>
          <a:p>
            <a:pPr defTabSz="457200">
              <a:spcBef>
                <a:spcPct val="0"/>
              </a:spcBef>
            </a:pPr>
            <a:endParaRPr lang="en-CA" dirty="0"/>
          </a:p>
        </p:txBody>
      </p:sp>
      <p:sp>
        <p:nvSpPr>
          <p:cNvPr id="61443"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fld id="{1B1FB656-18E2-4EE7-810F-07462351E3CE}" type="slidenum">
              <a:rPr lang="en-US" sz="1200">
                <a:latin typeface="Calibri" pitchFamily="34" charset="0"/>
              </a:rPr>
              <a:pPr algn="r"/>
              <a:t>22</a:t>
            </a:fld>
            <a:endParaRPr lang="en-US" sz="1200">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9CDD7B4-DDF3-4967-B28C-592560526831}" type="slidenum">
              <a:rPr lang="en-US"/>
              <a:pPr/>
              <a:t>24</a:t>
            </a:fld>
            <a:endParaRPr lang="en-US"/>
          </a:p>
        </p:txBody>
      </p:sp>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p:txBody>
          <a:bodyPr/>
          <a:lstStyle/>
          <a:p>
            <a:pPr defTabSz="457200">
              <a:spcBef>
                <a:spcPct val="0"/>
              </a:spcBef>
            </a:pPr>
            <a:endParaRPr lang="en-CA" dirty="0"/>
          </a:p>
        </p:txBody>
      </p:sp>
      <p:sp>
        <p:nvSpPr>
          <p:cNvPr id="63491"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fld id="{007C647C-9542-40FA-81A9-595F66143C03}" type="slidenum">
              <a:rPr lang="en-US" sz="1200">
                <a:latin typeface="Calibri" pitchFamily="34" charset="0"/>
              </a:rPr>
              <a:pPr algn="r"/>
              <a:t>24</a:t>
            </a:fld>
            <a:endParaRPr lang="en-US" sz="1200">
              <a:latin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765C85A-F188-4ACD-9E6E-F7875A57BE43}" type="slidenum">
              <a:rPr lang="en-US"/>
              <a:pPr/>
              <a:t>25</a:t>
            </a:fld>
            <a:endParaRPr lang="en-US"/>
          </a:p>
        </p:txBody>
      </p:sp>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p:txBody>
          <a:bodyPr/>
          <a:lstStyle/>
          <a:p>
            <a:pPr defTabSz="457200">
              <a:spcBef>
                <a:spcPct val="0"/>
              </a:spcBef>
            </a:pPr>
            <a:endParaRPr lang="en-CA"/>
          </a:p>
        </p:txBody>
      </p:sp>
      <p:sp>
        <p:nvSpPr>
          <p:cNvPr id="66563"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fld id="{FCB0B96B-BDC8-404C-A439-91A3D6A67B1A}" type="slidenum">
              <a:rPr lang="en-US" sz="1200">
                <a:latin typeface="Calibri" pitchFamily="34" charset="0"/>
              </a:rPr>
              <a:pPr algn="r"/>
              <a:t>25</a:t>
            </a:fld>
            <a:endParaRPr lang="en-US" sz="1200">
              <a:latin typeface="Calibri"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5228C64-4569-4FD1-BDC5-E4DAB34AA747}" type="slidenum">
              <a:rPr lang="en-US"/>
              <a:pPr/>
              <a:t>26</a:t>
            </a:fld>
            <a:endParaRPr lang="en-US"/>
          </a:p>
        </p:txBody>
      </p:sp>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p:txBody>
          <a:bodyPr/>
          <a:lstStyle/>
          <a:p>
            <a:pPr defTabSz="457200">
              <a:spcBef>
                <a:spcPct val="0"/>
              </a:spcBef>
            </a:pPr>
            <a:endParaRPr lang="en-CA"/>
          </a:p>
        </p:txBody>
      </p:sp>
      <p:sp>
        <p:nvSpPr>
          <p:cNvPr id="66563"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fld id="{DD37B188-9E83-4622-85CF-927A23EDD10E}" type="slidenum">
              <a:rPr lang="en-US" sz="1200">
                <a:latin typeface="Calibri" pitchFamily="34" charset="0"/>
              </a:rPr>
              <a:pPr algn="r"/>
              <a:t>26</a:t>
            </a:fld>
            <a:endParaRPr lang="en-US" sz="120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lvl1pPr>
              <a:defRPr/>
            </a:lvl1pPr>
          </a:lstStyle>
          <a:p>
            <a:r>
              <a:rPr lang="en-US" smtClean="0"/>
              <a:t>December 2012</a:t>
            </a:r>
            <a:endParaRPr lang="en-US"/>
          </a:p>
        </p:txBody>
      </p:sp>
      <p:sp>
        <p:nvSpPr>
          <p:cNvPr id="5" name="Footer Placeholder 4"/>
          <p:cNvSpPr>
            <a:spLocks noGrp="1"/>
          </p:cNvSpPr>
          <p:nvPr>
            <p:ph type="ftr" sz="quarter" idx="11"/>
          </p:nvPr>
        </p:nvSpPr>
        <p:spPr/>
        <p:txBody>
          <a:bodyPr/>
          <a:lstStyle>
            <a:lvl1pPr>
              <a:defRPr/>
            </a:lvl1pPr>
          </a:lstStyle>
          <a:p>
            <a:r>
              <a:rPr lang="pt-BR" smtClean="0"/>
              <a:t>GPGPU-Sim Tutorial (MICRO 2012) 4: Microarchitecture Model</a:t>
            </a:r>
            <a:endParaRPr lang="en-US"/>
          </a:p>
        </p:txBody>
      </p:sp>
      <p:sp>
        <p:nvSpPr>
          <p:cNvPr id="6" name="Slide Number Placeholder 5"/>
          <p:cNvSpPr>
            <a:spLocks noGrp="1"/>
          </p:cNvSpPr>
          <p:nvPr>
            <p:ph type="sldNum" sz="quarter" idx="12"/>
          </p:nvPr>
        </p:nvSpPr>
        <p:spPr/>
        <p:txBody>
          <a:bodyPr/>
          <a:lstStyle>
            <a:lvl1pPr>
              <a:defRPr/>
            </a:lvl1pPr>
          </a:lstStyle>
          <a:p>
            <a:r>
              <a:rPr lang="en-US" dirty="0" smtClean="0"/>
              <a:t>4.</a:t>
            </a:r>
            <a:fld id="{BA4F465A-FDD0-4615-8E47-03CE33F0D24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r>
              <a:rPr lang="en-US" smtClean="0"/>
              <a:t>December 2012</a:t>
            </a:r>
            <a:endParaRPr lang="en-US"/>
          </a:p>
        </p:txBody>
      </p:sp>
      <p:sp>
        <p:nvSpPr>
          <p:cNvPr id="5" name="Footer Placeholder 4"/>
          <p:cNvSpPr>
            <a:spLocks noGrp="1"/>
          </p:cNvSpPr>
          <p:nvPr>
            <p:ph type="ftr" sz="quarter" idx="11"/>
          </p:nvPr>
        </p:nvSpPr>
        <p:spPr/>
        <p:txBody>
          <a:bodyPr/>
          <a:lstStyle>
            <a:lvl1pPr>
              <a:defRPr/>
            </a:lvl1pPr>
          </a:lstStyle>
          <a:p>
            <a:r>
              <a:rPr lang="pt-BR" smtClean="0"/>
              <a:t>GPGPU-Sim Tutorial (MICRO 2012) 4: Microarchitecture Model</a:t>
            </a:r>
            <a:endParaRPr lang="en-US"/>
          </a:p>
        </p:txBody>
      </p:sp>
      <p:sp>
        <p:nvSpPr>
          <p:cNvPr id="6" name="Slide Number Placeholder 5"/>
          <p:cNvSpPr>
            <a:spLocks noGrp="1"/>
          </p:cNvSpPr>
          <p:nvPr>
            <p:ph type="sldNum" sz="quarter" idx="12"/>
          </p:nvPr>
        </p:nvSpPr>
        <p:spPr/>
        <p:txBody>
          <a:bodyPr/>
          <a:lstStyle>
            <a:lvl1pPr>
              <a:defRPr/>
            </a:lvl1pPr>
          </a:lstStyle>
          <a:p>
            <a:r>
              <a:rPr lang="en-US" dirty="0" smtClean="0"/>
              <a:t>4.</a:t>
            </a:r>
            <a:fld id="{5F092435-35AC-4890-8608-A6F8B593184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lvl1pPr>
              <a:defRPr/>
            </a:lvl1pPr>
          </a:lstStyle>
          <a:p>
            <a:r>
              <a:rPr lang="en-US" smtClean="0"/>
              <a:t>December 2012</a:t>
            </a:r>
            <a:endParaRPr lang="en-US"/>
          </a:p>
        </p:txBody>
      </p:sp>
      <p:sp>
        <p:nvSpPr>
          <p:cNvPr id="4" name="Footer Placeholder 3"/>
          <p:cNvSpPr>
            <a:spLocks noGrp="1"/>
          </p:cNvSpPr>
          <p:nvPr>
            <p:ph type="ftr" sz="quarter" idx="11"/>
          </p:nvPr>
        </p:nvSpPr>
        <p:spPr/>
        <p:txBody>
          <a:bodyPr/>
          <a:lstStyle>
            <a:lvl1pPr>
              <a:defRPr/>
            </a:lvl1pPr>
          </a:lstStyle>
          <a:p>
            <a:r>
              <a:rPr lang="pt-BR" smtClean="0"/>
              <a:t>GPGPU-Sim Tutorial (MICRO 2012) 4: Microarchitecture Model</a:t>
            </a:r>
            <a:endParaRPr lang="en-US"/>
          </a:p>
        </p:txBody>
      </p:sp>
      <p:sp>
        <p:nvSpPr>
          <p:cNvPr id="5" name="Slide Number Placeholder 4"/>
          <p:cNvSpPr>
            <a:spLocks noGrp="1"/>
          </p:cNvSpPr>
          <p:nvPr>
            <p:ph type="sldNum" sz="quarter" idx="12"/>
          </p:nvPr>
        </p:nvSpPr>
        <p:spPr/>
        <p:txBody>
          <a:bodyPr/>
          <a:lstStyle>
            <a:lvl1pPr>
              <a:defRPr/>
            </a:lvl1pPr>
          </a:lstStyle>
          <a:p>
            <a:r>
              <a:rPr lang="en-US" dirty="0" smtClean="0"/>
              <a:t>4.</a:t>
            </a:r>
            <a:fld id="{A1229BF2-767C-4753-A932-28C91E0E79AD}"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December 2012</a:t>
            </a:r>
            <a:endParaRPr lang="en-US"/>
          </a:p>
        </p:txBody>
      </p:sp>
      <p:sp>
        <p:nvSpPr>
          <p:cNvPr id="3" name="Footer Placeholder 2"/>
          <p:cNvSpPr>
            <a:spLocks noGrp="1"/>
          </p:cNvSpPr>
          <p:nvPr>
            <p:ph type="ftr" sz="quarter" idx="11"/>
          </p:nvPr>
        </p:nvSpPr>
        <p:spPr/>
        <p:txBody>
          <a:bodyPr/>
          <a:lstStyle>
            <a:lvl1pPr>
              <a:defRPr/>
            </a:lvl1pPr>
          </a:lstStyle>
          <a:p>
            <a:r>
              <a:rPr lang="pt-BR" smtClean="0"/>
              <a:t>GPGPU-Sim Tutorial (MICRO 2012) 4: Microarchitecture Model</a:t>
            </a:r>
            <a:endParaRPr lang="en-US"/>
          </a:p>
        </p:txBody>
      </p:sp>
      <p:sp>
        <p:nvSpPr>
          <p:cNvPr id="4" name="Slide Number Placeholder 3"/>
          <p:cNvSpPr>
            <a:spLocks noGrp="1"/>
          </p:cNvSpPr>
          <p:nvPr>
            <p:ph type="sldNum" sz="quarter" idx="12"/>
          </p:nvPr>
        </p:nvSpPr>
        <p:spPr/>
        <p:txBody>
          <a:bodyPr/>
          <a:lstStyle>
            <a:lvl1pPr>
              <a:defRPr/>
            </a:lvl1pPr>
          </a:lstStyle>
          <a:p>
            <a:r>
              <a:rPr lang="en-US" dirty="0" smtClean="0"/>
              <a:t>4.</a:t>
            </a:r>
            <a:fld id="{CE9389D8-C30F-41E3-96A4-21348836353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r>
              <a:rPr lang="en-US" smtClean="0"/>
              <a:t>December 2012</a:t>
            </a:r>
            <a:endParaRPr lang="en-US"/>
          </a:p>
        </p:txBody>
      </p:sp>
      <p:sp>
        <p:nvSpPr>
          <p:cNvPr id="5" name="Footer Placeholder 4"/>
          <p:cNvSpPr>
            <a:spLocks noGrp="1"/>
          </p:cNvSpPr>
          <p:nvPr>
            <p:ph type="ftr" sz="quarter" idx="11"/>
          </p:nvPr>
        </p:nvSpPr>
        <p:spPr/>
        <p:txBody>
          <a:bodyPr/>
          <a:lstStyle>
            <a:lvl1pPr>
              <a:defRPr/>
            </a:lvl1pPr>
          </a:lstStyle>
          <a:p>
            <a:r>
              <a:rPr lang="pt-BR" smtClean="0"/>
              <a:t>GPGPU-Sim Tutorial (MICRO 2012) 4: Microarchitecture Model</a:t>
            </a:r>
            <a:endParaRPr lang="en-US"/>
          </a:p>
        </p:txBody>
      </p:sp>
      <p:sp>
        <p:nvSpPr>
          <p:cNvPr id="6" name="Slide Number Placeholder 5"/>
          <p:cNvSpPr>
            <a:spLocks noGrp="1"/>
          </p:cNvSpPr>
          <p:nvPr>
            <p:ph type="sldNum" sz="quarter" idx="12"/>
          </p:nvPr>
        </p:nvSpPr>
        <p:spPr/>
        <p:txBody>
          <a:bodyPr/>
          <a:lstStyle>
            <a:lvl1pPr>
              <a:defRPr/>
            </a:lvl1pPr>
          </a:lstStyle>
          <a:p>
            <a:r>
              <a:rPr lang="en-US" dirty="0" smtClean="0"/>
              <a:t>4.</a:t>
            </a:r>
            <a:fld id="{3D45DEB0-73F2-4BE7-8DB6-C01463E4BBA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a:xfrm>
            <a:off x="457200" y="6381750"/>
            <a:ext cx="2133600" cy="476250"/>
          </a:xfrm>
        </p:spPr>
        <p:txBody>
          <a:bodyPr/>
          <a:lstStyle>
            <a:lvl1pPr>
              <a:defRPr/>
            </a:lvl1pPr>
          </a:lstStyle>
          <a:p>
            <a:r>
              <a:rPr lang="en-US" smtClean="0"/>
              <a:t>December 2012</a:t>
            </a:r>
            <a:endParaRPr lang="en-US"/>
          </a:p>
        </p:txBody>
      </p:sp>
      <p:sp>
        <p:nvSpPr>
          <p:cNvPr id="6" name="Footer Placeholder 5"/>
          <p:cNvSpPr>
            <a:spLocks noGrp="1"/>
          </p:cNvSpPr>
          <p:nvPr>
            <p:ph type="ftr" sz="quarter" idx="11"/>
          </p:nvPr>
        </p:nvSpPr>
        <p:spPr>
          <a:xfrm>
            <a:off x="3124200" y="6381750"/>
            <a:ext cx="2895600" cy="476250"/>
          </a:xfrm>
        </p:spPr>
        <p:txBody>
          <a:bodyPr/>
          <a:lstStyle>
            <a:lvl1pPr>
              <a:defRPr/>
            </a:lvl1pPr>
          </a:lstStyle>
          <a:p>
            <a:r>
              <a:rPr lang="pt-BR" smtClean="0"/>
              <a:t>GPGPU-Sim Tutorial (MICRO 2012) 4: Microarchitecture Model</a:t>
            </a:r>
            <a:endParaRPr lang="en-US"/>
          </a:p>
        </p:txBody>
      </p:sp>
      <p:sp>
        <p:nvSpPr>
          <p:cNvPr id="7" name="Slide Number Placeholder 6"/>
          <p:cNvSpPr>
            <a:spLocks noGrp="1"/>
          </p:cNvSpPr>
          <p:nvPr>
            <p:ph type="sldNum" sz="quarter" idx="12"/>
          </p:nvPr>
        </p:nvSpPr>
        <p:spPr>
          <a:xfrm>
            <a:off x="6553200" y="6381750"/>
            <a:ext cx="2133600" cy="476250"/>
          </a:xfrm>
        </p:spPr>
        <p:txBody>
          <a:bodyPr/>
          <a:lstStyle>
            <a:lvl1pPr>
              <a:defRPr/>
            </a:lvl1pPr>
          </a:lstStyle>
          <a:p>
            <a:r>
              <a:rPr lang="en-US" dirty="0" smtClean="0"/>
              <a:t>4.</a:t>
            </a:r>
            <a:fld id="{7470AF0A-1FE3-4FFF-9E20-989BD408806D}"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B2B2B2"/>
                </a:solidFill>
              </a:defRPr>
            </a:lvl1pPr>
          </a:lstStyle>
          <a:p>
            <a:r>
              <a:rPr lang="en-US" smtClean="0"/>
              <a:t>December 2012</a:t>
            </a:r>
            <a:endParaRPr lang="en-US"/>
          </a:p>
        </p:txBody>
      </p:sp>
      <p:sp>
        <p:nvSpPr>
          <p:cNvPr id="1029" name="Rectangle 5"/>
          <p:cNvSpPr>
            <a:spLocks noGrp="1" noChangeArrowheads="1"/>
          </p:cNvSpPr>
          <p:nvPr>
            <p:ph type="ftr" sz="quarter" idx="3"/>
          </p:nvPr>
        </p:nvSpPr>
        <p:spPr bwMode="auto">
          <a:xfrm>
            <a:off x="3048000" y="6381750"/>
            <a:ext cx="3048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B2B2B2"/>
                </a:solidFill>
              </a:defRPr>
            </a:lvl1pPr>
          </a:lstStyle>
          <a:p>
            <a:r>
              <a:rPr lang="pt-BR" smtClean="0"/>
              <a:t>GPGPU-Sim Tutorial (MICRO 2012) 4: Microarchitecture Model</a:t>
            </a:r>
            <a:endParaRPr lang="en-US" dirty="0"/>
          </a:p>
        </p:txBody>
      </p:sp>
      <p:sp>
        <p:nvSpPr>
          <p:cNvPr id="1030" name="Rectangle 6"/>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B2B2B2"/>
                </a:solidFill>
              </a:defRPr>
            </a:lvl1pPr>
          </a:lstStyle>
          <a:p>
            <a:r>
              <a:rPr lang="en-US" dirty="0" smtClean="0"/>
              <a:t>4.</a:t>
            </a:r>
            <a:fld id="{4D1071F5-15A1-4A62-8B7B-315D1B33427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8" r:id="rId5"/>
    <p:sldLayoutId id="2147483660" r:id="rId6"/>
  </p:sldLayoutIdLst>
  <p:hf hdr="0"/>
  <p:txStyles>
    <p:titleStyle>
      <a:lvl1pPr algn="ctr" rtl="0" fontAlgn="base">
        <a:spcBef>
          <a:spcPct val="0"/>
        </a:spcBef>
        <a:spcAft>
          <a:spcPct val="0"/>
        </a:spcAft>
        <a:defRPr sz="4400" b="1">
          <a:solidFill>
            <a:schemeClr val="tx1"/>
          </a:solidFill>
          <a:latin typeface="+mj-lt"/>
          <a:ea typeface="+mj-ea"/>
          <a:cs typeface="+mj-cs"/>
        </a:defRPr>
      </a:lvl1pPr>
      <a:lvl2pPr algn="ctr" rtl="0" fontAlgn="base">
        <a:spcBef>
          <a:spcPct val="0"/>
        </a:spcBef>
        <a:spcAft>
          <a:spcPct val="0"/>
        </a:spcAft>
        <a:defRPr sz="4400" b="1">
          <a:solidFill>
            <a:schemeClr val="tx2"/>
          </a:solidFill>
          <a:latin typeface="Arial" pitchFamily="34" charset="0"/>
        </a:defRPr>
      </a:lvl2pPr>
      <a:lvl3pPr algn="ctr" rtl="0" fontAlgn="base">
        <a:spcBef>
          <a:spcPct val="0"/>
        </a:spcBef>
        <a:spcAft>
          <a:spcPct val="0"/>
        </a:spcAft>
        <a:defRPr sz="4400" b="1">
          <a:solidFill>
            <a:schemeClr val="tx2"/>
          </a:solidFill>
          <a:latin typeface="Arial" pitchFamily="34" charset="0"/>
        </a:defRPr>
      </a:lvl3pPr>
      <a:lvl4pPr algn="ctr" rtl="0" fontAlgn="base">
        <a:spcBef>
          <a:spcPct val="0"/>
        </a:spcBef>
        <a:spcAft>
          <a:spcPct val="0"/>
        </a:spcAft>
        <a:defRPr sz="4400" b="1">
          <a:solidFill>
            <a:schemeClr val="tx2"/>
          </a:solidFill>
          <a:latin typeface="Arial" pitchFamily="34" charset="0"/>
        </a:defRPr>
      </a:lvl4pPr>
      <a:lvl5pPr algn="ctr" rtl="0" fontAlgn="base">
        <a:spcBef>
          <a:spcPct val="0"/>
        </a:spcBef>
        <a:spcAft>
          <a:spcPct val="0"/>
        </a:spcAft>
        <a:defRPr sz="4400" b="1">
          <a:solidFill>
            <a:schemeClr val="tx2"/>
          </a:solidFill>
          <a:latin typeface="Arial" pitchFamily="34" charset="0"/>
        </a:defRPr>
      </a:lvl5pPr>
      <a:lvl6pPr marL="457200" algn="ctr" rtl="0" fontAlgn="base">
        <a:spcBef>
          <a:spcPct val="0"/>
        </a:spcBef>
        <a:spcAft>
          <a:spcPct val="0"/>
        </a:spcAft>
        <a:defRPr sz="4400" b="1">
          <a:solidFill>
            <a:schemeClr val="tx2"/>
          </a:solidFill>
          <a:latin typeface="Arial" pitchFamily="34" charset="0"/>
        </a:defRPr>
      </a:lvl6pPr>
      <a:lvl7pPr marL="914400" algn="ctr" rtl="0" fontAlgn="base">
        <a:spcBef>
          <a:spcPct val="0"/>
        </a:spcBef>
        <a:spcAft>
          <a:spcPct val="0"/>
        </a:spcAft>
        <a:defRPr sz="4400" b="1">
          <a:solidFill>
            <a:schemeClr val="tx2"/>
          </a:solidFill>
          <a:latin typeface="Arial" pitchFamily="34" charset="0"/>
        </a:defRPr>
      </a:lvl7pPr>
      <a:lvl8pPr marL="1371600" algn="ctr" rtl="0" fontAlgn="base">
        <a:spcBef>
          <a:spcPct val="0"/>
        </a:spcBef>
        <a:spcAft>
          <a:spcPct val="0"/>
        </a:spcAft>
        <a:defRPr sz="4400" b="1">
          <a:solidFill>
            <a:schemeClr val="tx2"/>
          </a:solidFill>
          <a:latin typeface="Arial" pitchFamily="34" charset="0"/>
        </a:defRPr>
      </a:lvl8pPr>
      <a:lvl9pPr marL="1828800" algn="ctr" rtl="0" fontAlgn="base">
        <a:spcBef>
          <a:spcPct val="0"/>
        </a:spcBef>
        <a:spcAft>
          <a:spcPct val="0"/>
        </a:spcAft>
        <a:defRPr sz="4400" b="1">
          <a:solidFill>
            <a:schemeClr val="tx2"/>
          </a:solidFill>
          <a:latin typeface="Arial"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1.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14.e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3.emf"/><Relationship Id="rId4" Type="http://schemas.openxmlformats.org/officeDocument/2006/relationships/oleObject" Target="../embeddings/oleObject3.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15.png"/><Relationship Id="rId4" Type="http://schemas.openxmlformats.org/officeDocument/2006/relationships/oleObject" Target="../embeddings/oleObject5.bin"/></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December 2012</a:t>
            </a:r>
            <a:endParaRPr lang="en-US"/>
          </a:p>
        </p:txBody>
      </p:sp>
      <p:sp>
        <p:nvSpPr>
          <p:cNvPr id="5" name="Footer Placeholder 4"/>
          <p:cNvSpPr>
            <a:spLocks noGrp="1"/>
          </p:cNvSpPr>
          <p:nvPr>
            <p:ph type="ftr" sz="quarter" idx="11"/>
          </p:nvPr>
        </p:nvSpPr>
        <p:spPr/>
        <p:txBody>
          <a:bodyPr/>
          <a:lstStyle/>
          <a:p>
            <a:r>
              <a:rPr lang="pt-BR" smtClean="0"/>
              <a:t>GPGPU-Sim Tutorial (MICRO 2012) 4: Microarchitecture Model</a:t>
            </a:r>
            <a:endParaRPr lang="en-US"/>
          </a:p>
        </p:txBody>
      </p:sp>
      <p:sp>
        <p:nvSpPr>
          <p:cNvPr id="3074" name="Rectangle 2"/>
          <p:cNvSpPr>
            <a:spLocks noGrp="1" noChangeArrowheads="1"/>
          </p:cNvSpPr>
          <p:nvPr>
            <p:ph type="title"/>
          </p:nvPr>
        </p:nvSpPr>
        <p:spPr>
          <a:xfrm>
            <a:off x="457200" y="0"/>
            <a:ext cx="8229600" cy="609600"/>
          </a:xfrm>
        </p:spPr>
        <p:txBody>
          <a:bodyPr/>
          <a:lstStyle/>
          <a:p>
            <a:r>
              <a:rPr lang="en-US" dirty="0"/>
              <a:t>Overview</a:t>
            </a:r>
          </a:p>
        </p:txBody>
      </p:sp>
      <p:sp>
        <p:nvSpPr>
          <p:cNvPr id="7" name="Content Placeholder 6"/>
          <p:cNvSpPr>
            <a:spLocks noGrp="1"/>
          </p:cNvSpPr>
          <p:nvPr>
            <p:ph idx="1"/>
          </p:nvPr>
        </p:nvSpPr>
        <p:spPr/>
        <p:txBody>
          <a:bodyPr/>
          <a:lstStyle/>
          <a:p>
            <a:endParaRPr lang="en-CA"/>
          </a:p>
        </p:txBody>
      </p:sp>
      <p:sp>
        <p:nvSpPr>
          <p:cNvPr id="9" name="Slide Number Placeholder 8"/>
          <p:cNvSpPr>
            <a:spLocks noGrp="1"/>
          </p:cNvSpPr>
          <p:nvPr>
            <p:ph type="sldNum" sz="quarter" idx="12"/>
          </p:nvPr>
        </p:nvSpPr>
        <p:spPr/>
        <p:txBody>
          <a:bodyPr/>
          <a:lstStyle/>
          <a:p>
            <a:r>
              <a:rPr lang="en-US" smtClean="0"/>
              <a:t>4.</a:t>
            </a:r>
            <a:fld id="{5F092435-35AC-4890-8608-A6F8B5931844}" type="slidenum">
              <a:rPr lang="en-US" smtClean="0"/>
              <a:pPr/>
              <a:t>1</a:t>
            </a:fld>
            <a:endParaRPr lang="en-US" dirty="0"/>
          </a:p>
        </p:txBody>
      </p:sp>
      <p:graphicFrame>
        <p:nvGraphicFramePr>
          <p:cNvPr id="8" name="Content Placeholder 6"/>
          <p:cNvGraphicFramePr>
            <a:graphicFrameLocks/>
          </p:cNvGraphicFramePr>
          <p:nvPr>
            <p:extLst>
              <p:ext uri="{D42A27DB-BD31-4B8C-83A1-F6EECF244321}">
                <p14:modId xmlns:p14="http://schemas.microsoft.com/office/powerpoint/2010/main" val="1704286218"/>
              </p:ext>
            </p:extLst>
          </p:nvPr>
        </p:nvGraphicFramePr>
        <p:xfrm>
          <a:off x="381000" y="609600"/>
          <a:ext cx="8406076" cy="6076080"/>
        </p:xfrm>
        <a:graphic>
          <a:graphicData uri="http://schemas.openxmlformats.org/drawingml/2006/table">
            <a:tbl>
              <a:tblPr firstCol="1" bandRow="1">
                <a:tableStyleId>{21E4AEA4-8DFA-4A89-87EB-49C32662AFE0}</a:tableStyleId>
              </a:tblPr>
              <a:tblGrid>
                <a:gridCol w="609600"/>
                <a:gridCol w="6553200"/>
                <a:gridCol w="1243276"/>
              </a:tblGrid>
              <a:tr h="381000">
                <a:tc>
                  <a:txBody>
                    <a:bodyPr/>
                    <a:lstStyle/>
                    <a:p>
                      <a:r>
                        <a:rPr lang="en-CA" sz="2400" dirty="0" smtClean="0"/>
                        <a:t>1</a:t>
                      </a:r>
                      <a:endParaRPr lang="en-CA" sz="2400" dirty="0"/>
                    </a:p>
                  </a:txBody>
                  <a:tcPr marT="36000" marB="36000"/>
                </a:tc>
                <a:tc>
                  <a:txBody>
                    <a:bodyPr/>
                    <a:lstStyle/>
                    <a:p>
                      <a:r>
                        <a:rPr lang="en-CA" sz="2400" dirty="0" smtClean="0">
                          <a:solidFill>
                            <a:schemeClr val="accent2">
                              <a:lumMod val="40000"/>
                              <a:lumOff val="60000"/>
                            </a:schemeClr>
                          </a:solidFill>
                        </a:rPr>
                        <a:t>Brief Background on GPU Computing</a:t>
                      </a:r>
                      <a:endParaRPr lang="en-CA" sz="2400" dirty="0">
                        <a:solidFill>
                          <a:schemeClr val="accent2">
                            <a:lumMod val="40000"/>
                            <a:lumOff val="60000"/>
                          </a:schemeClr>
                        </a:solidFill>
                      </a:endParaRPr>
                    </a:p>
                  </a:txBody>
                  <a:tcPr marT="36000" marB="36000"/>
                </a:tc>
                <a:tc>
                  <a:txBody>
                    <a:bodyPr/>
                    <a:lstStyle/>
                    <a:p>
                      <a:r>
                        <a:rPr lang="en-CA" sz="2400" dirty="0" smtClean="0">
                          <a:solidFill>
                            <a:schemeClr val="accent2">
                              <a:lumMod val="40000"/>
                              <a:lumOff val="60000"/>
                            </a:schemeClr>
                          </a:solidFill>
                        </a:rPr>
                        <a:t>40mins</a:t>
                      </a:r>
                      <a:endParaRPr lang="en-CA" sz="2400" dirty="0">
                        <a:solidFill>
                          <a:schemeClr val="accent2">
                            <a:lumMod val="40000"/>
                            <a:lumOff val="60000"/>
                          </a:schemeClr>
                        </a:solidFill>
                      </a:endParaRPr>
                    </a:p>
                  </a:txBody>
                  <a:tcPr marT="36000" marB="36000"/>
                </a:tc>
              </a:tr>
              <a:tr h="428215">
                <a:tc>
                  <a:txBody>
                    <a:bodyPr/>
                    <a:lstStyle/>
                    <a:p>
                      <a:r>
                        <a:rPr lang="en-CA" sz="2400" dirty="0" smtClean="0"/>
                        <a:t>2</a:t>
                      </a:r>
                      <a:endParaRPr lang="en-CA" sz="2400" dirty="0"/>
                    </a:p>
                  </a:txBody>
                  <a:tcPr marT="36000" marB="36000"/>
                </a:tc>
                <a:tc>
                  <a:txBody>
                    <a:bodyPr/>
                    <a:lstStyle/>
                    <a:p>
                      <a:r>
                        <a:rPr lang="en-CA" sz="2400" dirty="0" smtClean="0">
                          <a:solidFill>
                            <a:schemeClr val="accent2">
                              <a:lumMod val="40000"/>
                              <a:lumOff val="60000"/>
                            </a:schemeClr>
                          </a:solidFill>
                        </a:rPr>
                        <a:t>GPGPU-</a:t>
                      </a:r>
                      <a:r>
                        <a:rPr lang="en-CA" sz="2400" dirty="0" err="1" smtClean="0">
                          <a:solidFill>
                            <a:schemeClr val="accent2">
                              <a:lumMod val="40000"/>
                              <a:lumOff val="60000"/>
                            </a:schemeClr>
                          </a:solidFill>
                        </a:rPr>
                        <a:t>Sim</a:t>
                      </a:r>
                      <a:r>
                        <a:rPr lang="en-CA" sz="2400" dirty="0" smtClean="0">
                          <a:solidFill>
                            <a:schemeClr val="accent2">
                              <a:lumMod val="40000"/>
                              <a:lumOff val="60000"/>
                            </a:schemeClr>
                          </a:solidFill>
                        </a:rPr>
                        <a:t> Overview</a:t>
                      </a:r>
                      <a:endParaRPr lang="en-CA" sz="2400" dirty="0">
                        <a:solidFill>
                          <a:schemeClr val="accent2">
                            <a:lumMod val="40000"/>
                            <a:lumOff val="60000"/>
                          </a:schemeClr>
                        </a:solidFill>
                      </a:endParaRPr>
                    </a:p>
                  </a:txBody>
                  <a:tcPr marT="36000" marB="36000"/>
                </a:tc>
                <a:tc>
                  <a:txBody>
                    <a:bodyPr/>
                    <a:lstStyle/>
                    <a:p>
                      <a:r>
                        <a:rPr lang="en-CA" sz="2400" dirty="0" smtClean="0">
                          <a:solidFill>
                            <a:schemeClr val="accent2">
                              <a:lumMod val="40000"/>
                              <a:lumOff val="60000"/>
                            </a:schemeClr>
                          </a:solidFill>
                        </a:rPr>
                        <a:t>30mins</a:t>
                      </a:r>
                      <a:endParaRPr lang="en-CA" sz="2400" dirty="0">
                        <a:solidFill>
                          <a:schemeClr val="accent2">
                            <a:lumMod val="40000"/>
                            <a:lumOff val="60000"/>
                          </a:schemeClr>
                        </a:solidFill>
                      </a:endParaRPr>
                    </a:p>
                  </a:txBody>
                  <a:tcPr marT="36000" marB="36000"/>
                </a:tc>
              </a:tr>
              <a:tr h="428215">
                <a:tc>
                  <a:txBody>
                    <a:bodyPr/>
                    <a:lstStyle/>
                    <a:p>
                      <a:r>
                        <a:rPr lang="en-CA" sz="2400" dirty="0" smtClean="0"/>
                        <a:t>3</a:t>
                      </a:r>
                      <a:endParaRPr lang="en-CA" sz="2400" dirty="0"/>
                    </a:p>
                  </a:txBody>
                  <a:tcPr marT="36000" marB="36000"/>
                </a:tc>
                <a:tc>
                  <a:txBody>
                    <a:bodyPr/>
                    <a:lstStyle/>
                    <a:p>
                      <a:r>
                        <a:rPr lang="en-CA" sz="2400" dirty="0" smtClean="0">
                          <a:solidFill>
                            <a:schemeClr val="accent2">
                              <a:lumMod val="40000"/>
                              <a:lumOff val="60000"/>
                            </a:schemeClr>
                          </a:solidFill>
                        </a:rPr>
                        <a:t>Demo</a:t>
                      </a:r>
                      <a:r>
                        <a:rPr lang="en-CA" sz="2400" baseline="0" dirty="0" smtClean="0">
                          <a:solidFill>
                            <a:schemeClr val="accent2">
                              <a:lumMod val="40000"/>
                              <a:lumOff val="60000"/>
                            </a:schemeClr>
                          </a:solidFill>
                        </a:rPr>
                        <a:t> 1: Setup and Run</a:t>
                      </a:r>
                      <a:endParaRPr lang="en-CA" sz="2400" dirty="0">
                        <a:solidFill>
                          <a:schemeClr val="accent2">
                            <a:lumMod val="40000"/>
                            <a:lumOff val="60000"/>
                          </a:schemeClr>
                        </a:solidFill>
                      </a:endParaRPr>
                    </a:p>
                  </a:txBody>
                  <a:tcPr marT="36000" marB="36000"/>
                </a:tc>
                <a:tc>
                  <a:txBody>
                    <a:bodyPr/>
                    <a:lstStyle/>
                    <a:p>
                      <a:r>
                        <a:rPr lang="en-CA" sz="2400" dirty="0" smtClean="0">
                          <a:solidFill>
                            <a:schemeClr val="accent2">
                              <a:lumMod val="40000"/>
                              <a:lumOff val="60000"/>
                            </a:schemeClr>
                          </a:solidFill>
                        </a:rPr>
                        <a:t>15mins</a:t>
                      </a:r>
                      <a:endParaRPr lang="en-CA" sz="2400" dirty="0">
                        <a:solidFill>
                          <a:schemeClr val="accent2">
                            <a:lumMod val="40000"/>
                            <a:lumOff val="60000"/>
                          </a:schemeClr>
                        </a:solidFill>
                      </a:endParaRPr>
                    </a:p>
                  </a:txBody>
                  <a:tcPr marT="36000" marB="36000"/>
                </a:tc>
              </a:tr>
              <a:tr h="268339">
                <a:tc gridSpan="3">
                  <a:txBody>
                    <a:bodyPr/>
                    <a:lstStyle/>
                    <a:p>
                      <a:pPr algn="ctr"/>
                      <a:r>
                        <a:rPr lang="en-CA" sz="1800" dirty="0" smtClean="0">
                          <a:solidFill>
                            <a:schemeClr val="tx1"/>
                          </a:solidFill>
                        </a:rPr>
                        <a:t>Coffee</a:t>
                      </a:r>
                      <a:r>
                        <a:rPr lang="en-CA" sz="1800" baseline="0" dirty="0" smtClean="0">
                          <a:solidFill>
                            <a:schemeClr val="tx1"/>
                          </a:solidFill>
                        </a:rPr>
                        <a:t> Break (10:00 – 10:30am)</a:t>
                      </a:r>
                      <a:endParaRPr lang="en-CA" sz="1800" dirty="0">
                        <a:solidFill>
                          <a:schemeClr val="tx1"/>
                        </a:solidFill>
                      </a:endParaRPr>
                    </a:p>
                  </a:txBody>
                  <a:tcPr marT="0" marB="0">
                    <a:solidFill>
                      <a:schemeClr val="accent1"/>
                    </a:solidFill>
                  </a:tcPr>
                </a:tc>
                <a:tc hMerge="1">
                  <a:txBody>
                    <a:bodyPr/>
                    <a:lstStyle/>
                    <a:p>
                      <a:endParaRPr lang="en-CA"/>
                    </a:p>
                  </a:txBody>
                  <a:tcPr/>
                </a:tc>
                <a:tc hMerge="1">
                  <a:txBody>
                    <a:bodyPr/>
                    <a:lstStyle/>
                    <a:p>
                      <a:endParaRPr lang="en-CA"/>
                    </a:p>
                  </a:txBody>
                  <a:tcPr/>
                </a:tc>
              </a:tr>
              <a:tr h="428215">
                <a:tc>
                  <a:txBody>
                    <a:bodyPr/>
                    <a:lstStyle/>
                    <a:p>
                      <a:r>
                        <a:rPr lang="en-CA" sz="2400" dirty="0" smtClean="0"/>
                        <a:t>4</a:t>
                      </a:r>
                      <a:endParaRPr lang="en-CA" sz="2400" dirty="0"/>
                    </a:p>
                  </a:txBody>
                  <a:tcPr marT="36000" marB="36000"/>
                </a:tc>
                <a:tc>
                  <a:txBody>
                    <a:bodyPr/>
                    <a:lstStyle/>
                    <a:p>
                      <a:r>
                        <a:rPr lang="en-CA" sz="2400" dirty="0" smtClean="0">
                          <a:solidFill>
                            <a:schemeClr val="tx1"/>
                          </a:solidFill>
                        </a:rPr>
                        <a:t>Microarchitecture Timing Model</a:t>
                      </a:r>
                      <a:endParaRPr lang="en-CA" sz="2400" dirty="0">
                        <a:solidFill>
                          <a:schemeClr val="tx1"/>
                        </a:solidFill>
                      </a:endParaRPr>
                    </a:p>
                  </a:txBody>
                  <a:tcPr marT="36000" marB="36000"/>
                </a:tc>
                <a:tc>
                  <a:txBody>
                    <a:bodyPr/>
                    <a:lstStyle/>
                    <a:p>
                      <a:r>
                        <a:rPr lang="en-CA" sz="2400" dirty="0" smtClean="0"/>
                        <a:t>85mins</a:t>
                      </a:r>
                      <a:endParaRPr lang="en-CA" sz="2400" dirty="0"/>
                    </a:p>
                  </a:txBody>
                  <a:tcPr marT="36000" marB="36000"/>
                </a:tc>
              </a:tr>
              <a:tr h="268339">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dirty="0" smtClean="0">
                          <a:solidFill>
                            <a:schemeClr val="tx1"/>
                          </a:solidFill>
                        </a:rPr>
                        <a:t>Lunch (12:00 – 1:00pm)</a:t>
                      </a:r>
                    </a:p>
                  </a:txBody>
                  <a:tcPr marT="0" marB="0">
                    <a:solidFill>
                      <a:schemeClr val="accent1"/>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2400" dirty="0" smtClean="0">
                        <a:solidFill>
                          <a:schemeClr val="tx1"/>
                        </a:solidFill>
                      </a:endParaRPr>
                    </a:p>
                  </a:txBody>
                  <a:tcPr marT="36000" marB="36000"/>
                </a:tc>
                <a:tc hMerge="1">
                  <a:txBody>
                    <a:bodyPr/>
                    <a:lstStyle/>
                    <a:p>
                      <a:endParaRPr lang="en-CA" sz="2400" dirty="0"/>
                    </a:p>
                  </a:txBody>
                  <a:tcPr marT="36000" marB="36000"/>
                </a:tc>
              </a:tr>
              <a:tr h="428215">
                <a:tc>
                  <a:txBody>
                    <a:bodyPr/>
                    <a:lstStyle/>
                    <a:p>
                      <a:r>
                        <a:rPr lang="en-CA" sz="2400" dirty="0" smtClean="0"/>
                        <a:t>5a</a:t>
                      </a:r>
                      <a:endParaRPr lang="en-CA" sz="2400" dirty="0"/>
                    </a:p>
                  </a:txBody>
                  <a:tcPr marT="36000" marB="36000"/>
                </a:tc>
                <a:tc>
                  <a:txBody>
                    <a:bodyPr/>
                    <a:lstStyle/>
                    <a:p>
                      <a:r>
                        <a:rPr lang="en-CA" sz="2400" dirty="0" smtClean="0"/>
                        <a:t>Software Organization</a:t>
                      </a:r>
                      <a:endParaRPr lang="en-CA" sz="2400" dirty="0"/>
                    </a:p>
                  </a:txBody>
                  <a:tcPr marT="36000" marB="36000"/>
                </a:tc>
                <a:tc>
                  <a:txBody>
                    <a:bodyPr/>
                    <a:lstStyle/>
                    <a:p>
                      <a:r>
                        <a:rPr lang="en-CA" sz="2400" dirty="0" smtClean="0"/>
                        <a:t>25mins</a:t>
                      </a:r>
                      <a:endParaRPr lang="en-CA" sz="2400" dirty="0"/>
                    </a:p>
                  </a:txBody>
                  <a:tcPr marT="36000" marB="36000"/>
                </a:tc>
              </a:tr>
              <a:tr h="428215">
                <a:tc>
                  <a:txBody>
                    <a:bodyPr/>
                    <a:lstStyle/>
                    <a:p>
                      <a:r>
                        <a:rPr lang="en-CA" sz="2400" dirty="0" smtClean="0"/>
                        <a:t>5b</a:t>
                      </a:r>
                      <a:endParaRPr lang="en-CA" sz="2400" dirty="0"/>
                    </a:p>
                  </a:txBody>
                  <a:tcPr marT="36000" marB="36000"/>
                </a:tc>
                <a:tc>
                  <a:txBody>
                    <a:bodyPr/>
                    <a:lstStyle/>
                    <a:p>
                      <a:r>
                        <a:rPr lang="en-CA" sz="2400" dirty="0" smtClean="0"/>
                        <a:t>Timing</a:t>
                      </a:r>
                      <a:r>
                        <a:rPr lang="en-CA" sz="2400" baseline="0" dirty="0" smtClean="0"/>
                        <a:t> Model (Software)</a:t>
                      </a:r>
                      <a:endParaRPr lang="en-CA" sz="2400" dirty="0"/>
                    </a:p>
                  </a:txBody>
                  <a:tcPr marT="36000" marB="36000"/>
                </a:tc>
                <a:tc>
                  <a:txBody>
                    <a:bodyPr/>
                    <a:lstStyle/>
                    <a:p>
                      <a:r>
                        <a:rPr lang="en-CA" sz="2400" dirty="0" smtClean="0"/>
                        <a:t>50mins</a:t>
                      </a:r>
                      <a:endParaRPr lang="en-CA" sz="2400" dirty="0"/>
                    </a:p>
                  </a:txBody>
                  <a:tcPr marT="36000" marB="36000"/>
                </a:tc>
              </a:tr>
              <a:tr h="428215">
                <a:tc>
                  <a:txBody>
                    <a:bodyPr/>
                    <a:lstStyle/>
                    <a:p>
                      <a:r>
                        <a:rPr lang="en-CA" sz="2400" dirty="0" smtClean="0"/>
                        <a:t>5c</a:t>
                      </a:r>
                      <a:endParaRPr lang="en-CA" sz="2400" dirty="0"/>
                    </a:p>
                  </a:txBody>
                  <a:tcPr marT="36000" marB="36000"/>
                </a:tc>
                <a:tc>
                  <a:txBody>
                    <a:bodyPr/>
                    <a:lstStyle/>
                    <a:p>
                      <a:r>
                        <a:rPr lang="en-CA" sz="2400" dirty="0" smtClean="0"/>
                        <a:t>Power </a:t>
                      </a:r>
                      <a:r>
                        <a:rPr lang="en-CA" sz="2400" dirty="0" smtClean="0"/>
                        <a:t>Model: </a:t>
                      </a:r>
                      <a:r>
                        <a:rPr lang="en-CA" sz="2400" baseline="0" dirty="0" err="1" smtClean="0"/>
                        <a:t>GPUWattch</a:t>
                      </a:r>
                      <a:endParaRPr lang="en-CA" sz="2400" dirty="0"/>
                    </a:p>
                  </a:txBody>
                  <a:tcPr marT="36000" marB="36000"/>
                </a:tc>
                <a:tc>
                  <a:txBody>
                    <a:bodyPr/>
                    <a:lstStyle/>
                    <a:p>
                      <a:r>
                        <a:rPr lang="en-CA" sz="2400" dirty="0" smtClean="0"/>
                        <a:t>45mins</a:t>
                      </a:r>
                      <a:endParaRPr lang="en-CA" sz="2400" dirty="0"/>
                    </a:p>
                  </a:txBody>
                  <a:tcPr marT="36000" marB="36000"/>
                </a:tc>
              </a:tr>
              <a:tr h="268339">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dirty="0" smtClean="0">
                          <a:solidFill>
                            <a:schemeClr val="tx1"/>
                          </a:solidFill>
                        </a:rPr>
                        <a:t>Coffee Break (3:00 –</a:t>
                      </a:r>
                      <a:r>
                        <a:rPr lang="en-CA" sz="1800" baseline="0" dirty="0" smtClean="0">
                          <a:solidFill>
                            <a:schemeClr val="tx1"/>
                          </a:solidFill>
                        </a:rPr>
                        <a:t> 3:30pm)</a:t>
                      </a:r>
                      <a:endParaRPr lang="en-CA" sz="1800" dirty="0" smtClean="0">
                        <a:solidFill>
                          <a:schemeClr val="tx1"/>
                        </a:solidFill>
                      </a:endParaRPr>
                    </a:p>
                  </a:txBody>
                  <a:tcPr marT="0" marB="0">
                    <a:solidFill>
                      <a:schemeClr val="accent1"/>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2400" dirty="0" smtClean="0">
                        <a:solidFill>
                          <a:schemeClr val="tx1"/>
                        </a:solidFill>
                      </a:endParaRPr>
                    </a:p>
                  </a:txBody>
                  <a:tcPr marT="36000" marB="36000"/>
                </a:tc>
                <a:tc hMerge="1">
                  <a:txBody>
                    <a:bodyPr/>
                    <a:lstStyle/>
                    <a:p>
                      <a:endParaRPr lang="en-CA" sz="2400" dirty="0"/>
                    </a:p>
                  </a:txBody>
                  <a:tcPr marT="36000" marB="36000"/>
                </a:tc>
              </a:tr>
              <a:tr h="428215">
                <a:tc>
                  <a:txBody>
                    <a:bodyPr/>
                    <a:lstStyle/>
                    <a:p>
                      <a:r>
                        <a:rPr lang="en-CA" sz="2400" dirty="0" smtClean="0"/>
                        <a:t>6</a:t>
                      </a:r>
                      <a:endParaRPr lang="en-CA" sz="2400" dirty="0"/>
                    </a:p>
                  </a:txBody>
                  <a:tcPr marT="36000" marB="36000"/>
                </a:tc>
                <a:tc>
                  <a:txBody>
                    <a:bodyPr/>
                    <a:lstStyle/>
                    <a:p>
                      <a:r>
                        <a:rPr lang="en-CA" sz="2400" dirty="0" smtClean="0"/>
                        <a:t>The GPU Design Space</a:t>
                      </a:r>
                      <a:endParaRPr lang="en-CA" sz="2400" dirty="0"/>
                    </a:p>
                  </a:txBody>
                  <a:tcPr marT="36000" marB="36000"/>
                </a:tc>
                <a:tc>
                  <a:txBody>
                    <a:bodyPr/>
                    <a:lstStyle/>
                    <a:p>
                      <a:r>
                        <a:rPr lang="en-CA" sz="2400" dirty="0" smtClean="0"/>
                        <a:t>10mins</a:t>
                      </a:r>
                      <a:endParaRPr lang="en-CA" sz="2400" dirty="0"/>
                    </a:p>
                  </a:txBody>
                  <a:tcPr marT="36000" marB="36000"/>
                </a:tc>
              </a:tr>
              <a:tr h="428215">
                <a:tc>
                  <a:txBody>
                    <a:bodyPr/>
                    <a:lstStyle/>
                    <a:p>
                      <a:r>
                        <a:rPr lang="en-CA" sz="2400" dirty="0" smtClean="0"/>
                        <a:t>7a</a:t>
                      </a:r>
                      <a:endParaRPr lang="en-CA" sz="2400" dirty="0"/>
                    </a:p>
                  </a:txBody>
                  <a:tcPr marT="36000" marB="36000"/>
                </a:tc>
                <a:tc>
                  <a:txBody>
                    <a:bodyPr/>
                    <a:lstStyle/>
                    <a:p>
                      <a:r>
                        <a:rPr lang="en-CA" sz="2400" dirty="0" smtClean="0"/>
                        <a:t>Demo 2: Debugging Tool</a:t>
                      </a:r>
                      <a:endParaRPr lang="en-CA" sz="2400" dirty="0"/>
                    </a:p>
                  </a:txBody>
                  <a:tcPr marT="36000" marB="36000"/>
                </a:tc>
                <a:tc>
                  <a:txBody>
                    <a:bodyPr/>
                    <a:lstStyle/>
                    <a:p>
                      <a:r>
                        <a:rPr lang="en-CA" sz="2400" dirty="0" smtClean="0"/>
                        <a:t>15mins</a:t>
                      </a:r>
                      <a:endParaRPr lang="en-CA" sz="2400" dirty="0"/>
                    </a:p>
                  </a:txBody>
                  <a:tcPr marT="36000" marB="36000"/>
                </a:tc>
              </a:tr>
              <a:tr h="428215">
                <a:tc>
                  <a:txBody>
                    <a:bodyPr/>
                    <a:lstStyle/>
                    <a:p>
                      <a:r>
                        <a:rPr lang="en-CA" sz="2400" dirty="0" smtClean="0"/>
                        <a:t>7b</a:t>
                      </a:r>
                      <a:endParaRPr lang="en-CA" sz="2400" dirty="0"/>
                    </a:p>
                  </a:txBody>
                  <a:tcPr marT="36000" marB="36000"/>
                </a:tc>
                <a:tc>
                  <a:txBody>
                    <a:bodyPr/>
                    <a:lstStyle/>
                    <a:p>
                      <a:r>
                        <a:rPr lang="en-CA" sz="2400" dirty="0" smtClean="0"/>
                        <a:t>Demo 3: Visualizing</a:t>
                      </a:r>
                      <a:r>
                        <a:rPr lang="en-CA" sz="2400" baseline="0" dirty="0" smtClean="0"/>
                        <a:t> Performance</a:t>
                      </a:r>
                      <a:endParaRPr lang="en-CA" sz="2400" dirty="0"/>
                    </a:p>
                  </a:txBody>
                  <a:tcPr marT="36000" marB="36000"/>
                </a:tc>
                <a:tc>
                  <a:txBody>
                    <a:bodyPr/>
                    <a:lstStyle/>
                    <a:p>
                      <a:r>
                        <a:rPr lang="en-CA" sz="2400" dirty="0" smtClean="0"/>
                        <a:t>30mins</a:t>
                      </a:r>
                      <a:endParaRPr lang="en-CA" sz="2400" dirty="0"/>
                    </a:p>
                  </a:txBody>
                  <a:tcPr marT="36000" marB="36000"/>
                </a:tc>
              </a:tr>
              <a:tr h="428215">
                <a:tc>
                  <a:txBody>
                    <a:bodyPr/>
                    <a:lstStyle/>
                    <a:p>
                      <a:r>
                        <a:rPr lang="en-CA" sz="2400" dirty="0" smtClean="0"/>
                        <a:t>8</a:t>
                      </a:r>
                      <a:endParaRPr lang="en-CA" sz="2400" dirty="0"/>
                    </a:p>
                  </a:txBody>
                  <a:tcPr marT="36000" marB="36000"/>
                </a:tc>
                <a:tc>
                  <a:txBody>
                    <a:bodyPr/>
                    <a:lstStyle/>
                    <a:p>
                      <a:r>
                        <a:rPr lang="en-CA" sz="2400" dirty="0" smtClean="0"/>
                        <a:t>Extending GPGPU-Sim (</a:t>
                      </a:r>
                      <a:r>
                        <a:rPr lang="en-CA" sz="2400" dirty="0" smtClean="0"/>
                        <a:t>with </a:t>
                      </a:r>
                      <a:r>
                        <a:rPr lang="en-CA" sz="2400" baseline="0" dirty="0" err="1" smtClean="0"/>
                        <a:t>GPUWattch</a:t>
                      </a:r>
                      <a:r>
                        <a:rPr lang="en-CA" sz="2400" baseline="0" dirty="0" smtClean="0"/>
                        <a:t>)</a:t>
                      </a:r>
                      <a:endParaRPr lang="en-CA" sz="2400" dirty="0"/>
                    </a:p>
                  </a:txBody>
                  <a:tcPr marT="36000" marB="36000"/>
                </a:tc>
                <a:tc>
                  <a:txBody>
                    <a:bodyPr/>
                    <a:lstStyle/>
                    <a:p>
                      <a:r>
                        <a:rPr lang="en-CA" sz="2400" dirty="0" smtClean="0"/>
                        <a:t>30mins</a:t>
                      </a:r>
                      <a:endParaRPr lang="en-CA" sz="2400" dirty="0"/>
                    </a:p>
                  </a:txBody>
                  <a:tcPr marT="36000" marB="36000"/>
                </a:tc>
              </a:tr>
              <a:tr h="428215">
                <a:tc>
                  <a:txBody>
                    <a:bodyPr/>
                    <a:lstStyle/>
                    <a:p>
                      <a:r>
                        <a:rPr lang="en-CA" sz="2400" dirty="0" smtClean="0"/>
                        <a:t>9</a:t>
                      </a:r>
                      <a:endParaRPr lang="en-CA" sz="2400" dirty="0"/>
                    </a:p>
                  </a:txBody>
                  <a:tcPr marT="36000" marB="36000"/>
                </a:tc>
                <a:tc>
                  <a:txBody>
                    <a:bodyPr/>
                    <a:lstStyle/>
                    <a:p>
                      <a:r>
                        <a:rPr lang="en-CA" sz="2400" dirty="0" smtClean="0"/>
                        <a:t>Wrap Up</a:t>
                      </a:r>
                      <a:r>
                        <a:rPr lang="en-CA" sz="2400" baseline="0" dirty="0" smtClean="0"/>
                        <a:t> and Discussion</a:t>
                      </a:r>
                      <a:endParaRPr lang="en-CA" sz="2400" dirty="0"/>
                    </a:p>
                  </a:txBody>
                  <a:tcPr marT="36000" marB="36000"/>
                </a:tc>
                <a:tc>
                  <a:txBody>
                    <a:bodyPr/>
                    <a:lstStyle/>
                    <a:p>
                      <a:r>
                        <a:rPr lang="en-CA" sz="2400" dirty="0" smtClean="0"/>
                        <a:t>15mins</a:t>
                      </a:r>
                      <a:endParaRPr lang="en-CA" sz="2400" dirty="0"/>
                    </a:p>
                  </a:txBody>
                  <a:tcPr marT="36000" marB="36000"/>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Date Placeholder 3"/>
          <p:cNvSpPr>
            <a:spLocks noGrp="1"/>
          </p:cNvSpPr>
          <p:nvPr>
            <p:ph type="dt" sz="half" idx="10"/>
          </p:nvPr>
        </p:nvSpPr>
        <p:spPr/>
        <p:txBody>
          <a:bodyPr/>
          <a:lstStyle/>
          <a:p>
            <a:r>
              <a:rPr lang="en-US" smtClean="0"/>
              <a:t>December 2012</a:t>
            </a:r>
            <a:endParaRPr lang="en-US"/>
          </a:p>
        </p:txBody>
      </p:sp>
      <p:sp>
        <p:nvSpPr>
          <p:cNvPr id="212" name="Footer Placeholder 4"/>
          <p:cNvSpPr>
            <a:spLocks noGrp="1"/>
          </p:cNvSpPr>
          <p:nvPr>
            <p:ph type="ftr" sz="quarter" idx="11"/>
          </p:nvPr>
        </p:nvSpPr>
        <p:spPr/>
        <p:txBody>
          <a:bodyPr/>
          <a:lstStyle/>
          <a:p>
            <a:r>
              <a:rPr lang="pt-BR" smtClean="0"/>
              <a:t>GPGPU-Sim Tutorial (MICRO 2012) 4: Microarchitecture Model</a:t>
            </a:r>
            <a:endParaRPr lang="en-US"/>
          </a:p>
        </p:txBody>
      </p:sp>
      <p:sp>
        <p:nvSpPr>
          <p:cNvPr id="49154" name="Rectangle 2"/>
          <p:cNvSpPr>
            <a:spLocks noGrp="1" noChangeArrowheads="1"/>
          </p:cNvSpPr>
          <p:nvPr>
            <p:ph type="title"/>
          </p:nvPr>
        </p:nvSpPr>
        <p:spPr/>
        <p:txBody>
          <a:bodyPr/>
          <a:lstStyle/>
          <a:p>
            <a:r>
              <a:rPr lang="en-US"/>
              <a:t>Fetch + Decode</a:t>
            </a:r>
          </a:p>
        </p:txBody>
      </p:sp>
      <p:grpSp>
        <p:nvGrpSpPr>
          <p:cNvPr id="49572" name="Group 420"/>
          <p:cNvGrpSpPr>
            <a:grpSpLocks/>
          </p:cNvGrpSpPr>
          <p:nvPr/>
        </p:nvGrpSpPr>
        <p:grpSpPr bwMode="auto">
          <a:xfrm>
            <a:off x="6324600" y="5791200"/>
            <a:ext cx="2257425" cy="660400"/>
            <a:chOff x="3984" y="3600"/>
            <a:chExt cx="1422" cy="416"/>
          </a:xfrm>
        </p:grpSpPr>
        <p:sp>
          <p:nvSpPr>
            <p:cNvPr id="49180" name="Rectangle 28"/>
            <p:cNvSpPr>
              <a:spLocks noChangeArrowheads="1"/>
            </p:cNvSpPr>
            <p:nvPr/>
          </p:nvSpPr>
          <p:spPr bwMode="auto">
            <a:xfrm>
              <a:off x="5195" y="3655"/>
              <a:ext cx="169" cy="93"/>
            </a:xfrm>
            <a:prstGeom prst="rect">
              <a:avLst/>
            </a:prstGeom>
            <a:solidFill>
              <a:srgbClr val="FFFF66"/>
            </a:solidFill>
            <a:ln w="9525">
              <a:noFill/>
              <a:miter lim="800000"/>
              <a:headEnd/>
              <a:tailEnd/>
            </a:ln>
          </p:spPr>
          <p:txBody>
            <a:bodyPr/>
            <a:lstStyle/>
            <a:p>
              <a:endParaRPr lang="en-CA"/>
            </a:p>
          </p:txBody>
        </p:sp>
        <p:sp>
          <p:nvSpPr>
            <p:cNvPr id="49181" name="Rectangle 29"/>
            <p:cNvSpPr>
              <a:spLocks noChangeArrowheads="1"/>
            </p:cNvSpPr>
            <p:nvPr/>
          </p:nvSpPr>
          <p:spPr bwMode="auto">
            <a:xfrm>
              <a:off x="5195" y="3655"/>
              <a:ext cx="169" cy="93"/>
            </a:xfrm>
            <a:prstGeom prst="rect">
              <a:avLst/>
            </a:prstGeom>
            <a:noFill/>
            <a:ln w="19050" cap="rnd">
              <a:solidFill>
                <a:srgbClr val="000000"/>
              </a:solidFill>
              <a:round/>
              <a:headEnd/>
              <a:tailEnd/>
            </a:ln>
          </p:spPr>
          <p:txBody>
            <a:bodyPr/>
            <a:lstStyle/>
            <a:p>
              <a:endParaRPr lang="en-CA"/>
            </a:p>
          </p:txBody>
        </p:sp>
        <p:sp>
          <p:nvSpPr>
            <p:cNvPr id="49183" name="Rectangle 31"/>
            <p:cNvSpPr>
              <a:spLocks noChangeArrowheads="1"/>
            </p:cNvSpPr>
            <p:nvPr/>
          </p:nvSpPr>
          <p:spPr bwMode="auto">
            <a:xfrm>
              <a:off x="5186" y="3668"/>
              <a:ext cx="169" cy="92"/>
            </a:xfrm>
            <a:prstGeom prst="rect">
              <a:avLst/>
            </a:prstGeom>
            <a:solidFill>
              <a:srgbClr val="FFFF66"/>
            </a:solidFill>
            <a:ln w="9525">
              <a:noFill/>
              <a:miter lim="800000"/>
              <a:headEnd/>
              <a:tailEnd/>
            </a:ln>
          </p:spPr>
          <p:txBody>
            <a:bodyPr/>
            <a:lstStyle/>
            <a:p>
              <a:endParaRPr lang="en-CA"/>
            </a:p>
          </p:txBody>
        </p:sp>
        <p:sp>
          <p:nvSpPr>
            <p:cNvPr id="49184" name="Rectangle 32"/>
            <p:cNvSpPr>
              <a:spLocks noChangeArrowheads="1"/>
            </p:cNvSpPr>
            <p:nvPr/>
          </p:nvSpPr>
          <p:spPr bwMode="auto">
            <a:xfrm>
              <a:off x="5186" y="3668"/>
              <a:ext cx="169" cy="92"/>
            </a:xfrm>
            <a:prstGeom prst="rect">
              <a:avLst/>
            </a:prstGeom>
            <a:noFill/>
            <a:ln w="19050" cap="rnd">
              <a:solidFill>
                <a:srgbClr val="000000"/>
              </a:solidFill>
              <a:round/>
              <a:headEnd/>
              <a:tailEnd/>
            </a:ln>
          </p:spPr>
          <p:txBody>
            <a:bodyPr/>
            <a:lstStyle/>
            <a:p>
              <a:endParaRPr lang="en-CA"/>
            </a:p>
          </p:txBody>
        </p:sp>
        <p:sp>
          <p:nvSpPr>
            <p:cNvPr id="49186" name="Rectangle 34"/>
            <p:cNvSpPr>
              <a:spLocks noChangeArrowheads="1"/>
            </p:cNvSpPr>
            <p:nvPr/>
          </p:nvSpPr>
          <p:spPr bwMode="auto">
            <a:xfrm>
              <a:off x="5178" y="3680"/>
              <a:ext cx="169" cy="93"/>
            </a:xfrm>
            <a:prstGeom prst="rect">
              <a:avLst/>
            </a:prstGeom>
            <a:solidFill>
              <a:srgbClr val="FFFF66"/>
            </a:solidFill>
            <a:ln w="9525">
              <a:noFill/>
              <a:miter lim="800000"/>
              <a:headEnd/>
              <a:tailEnd/>
            </a:ln>
          </p:spPr>
          <p:txBody>
            <a:bodyPr/>
            <a:lstStyle/>
            <a:p>
              <a:endParaRPr lang="en-CA"/>
            </a:p>
          </p:txBody>
        </p:sp>
        <p:sp>
          <p:nvSpPr>
            <p:cNvPr id="49187" name="Rectangle 35"/>
            <p:cNvSpPr>
              <a:spLocks noChangeArrowheads="1"/>
            </p:cNvSpPr>
            <p:nvPr/>
          </p:nvSpPr>
          <p:spPr bwMode="auto">
            <a:xfrm>
              <a:off x="5178" y="3680"/>
              <a:ext cx="169" cy="93"/>
            </a:xfrm>
            <a:prstGeom prst="rect">
              <a:avLst/>
            </a:prstGeom>
            <a:noFill/>
            <a:ln w="19050" cap="rnd">
              <a:solidFill>
                <a:srgbClr val="000000"/>
              </a:solidFill>
              <a:round/>
              <a:headEnd/>
              <a:tailEnd/>
            </a:ln>
          </p:spPr>
          <p:txBody>
            <a:bodyPr/>
            <a:lstStyle/>
            <a:p>
              <a:endParaRPr lang="en-CA"/>
            </a:p>
          </p:txBody>
        </p:sp>
        <p:sp>
          <p:nvSpPr>
            <p:cNvPr id="49189" name="Oval 37"/>
            <p:cNvSpPr>
              <a:spLocks noChangeArrowheads="1"/>
            </p:cNvSpPr>
            <p:nvPr/>
          </p:nvSpPr>
          <p:spPr bwMode="auto">
            <a:xfrm>
              <a:off x="5368" y="3695"/>
              <a:ext cx="4" cy="7"/>
            </a:xfrm>
            <a:prstGeom prst="ellipse">
              <a:avLst/>
            </a:prstGeom>
            <a:solidFill>
              <a:srgbClr val="FFFF66"/>
            </a:solidFill>
            <a:ln w="0">
              <a:solidFill>
                <a:srgbClr val="000000"/>
              </a:solidFill>
              <a:round/>
              <a:headEnd/>
              <a:tailEnd/>
            </a:ln>
          </p:spPr>
          <p:txBody>
            <a:bodyPr/>
            <a:lstStyle/>
            <a:p>
              <a:endParaRPr lang="en-CA"/>
            </a:p>
          </p:txBody>
        </p:sp>
        <p:sp>
          <p:nvSpPr>
            <p:cNvPr id="49190" name="Oval 38"/>
            <p:cNvSpPr>
              <a:spLocks noChangeArrowheads="1"/>
            </p:cNvSpPr>
            <p:nvPr/>
          </p:nvSpPr>
          <p:spPr bwMode="auto">
            <a:xfrm>
              <a:off x="5368" y="3695"/>
              <a:ext cx="4" cy="7"/>
            </a:xfrm>
            <a:prstGeom prst="ellipse">
              <a:avLst/>
            </a:prstGeom>
            <a:noFill/>
            <a:ln w="3175">
              <a:solidFill>
                <a:srgbClr val="000000"/>
              </a:solidFill>
              <a:miter lim="800000"/>
              <a:headEnd/>
              <a:tailEnd/>
            </a:ln>
          </p:spPr>
          <p:txBody>
            <a:bodyPr/>
            <a:lstStyle/>
            <a:p>
              <a:endParaRPr lang="en-CA"/>
            </a:p>
          </p:txBody>
        </p:sp>
        <p:sp>
          <p:nvSpPr>
            <p:cNvPr id="49191" name="Oval 39"/>
            <p:cNvSpPr>
              <a:spLocks noChangeArrowheads="1"/>
            </p:cNvSpPr>
            <p:nvPr/>
          </p:nvSpPr>
          <p:spPr bwMode="auto">
            <a:xfrm>
              <a:off x="5374" y="3686"/>
              <a:ext cx="4" cy="7"/>
            </a:xfrm>
            <a:prstGeom prst="ellipse">
              <a:avLst/>
            </a:prstGeom>
            <a:solidFill>
              <a:srgbClr val="FFFF66"/>
            </a:solidFill>
            <a:ln w="0">
              <a:solidFill>
                <a:srgbClr val="000000"/>
              </a:solidFill>
              <a:round/>
              <a:headEnd/>
              <a:tailEnd/>
            </a:ln>
          </p:spPr>
          <p:txBody>
            <a:bodyPr/>
            <a:lstStyle/>
            <a:p>
              <a:endParaRPr lang="en-CA"/>
            </a:p>
          </p:txBody>
        </p:sp>
        <p:sp>
          <p:nvSpPr>
            <p:cNvPr id="49192" name="Oval 40"/>
            <p:cNvSpPr>
              <a:spLocks noChangeArrowheads="1"/>
            </p:cNvSpPr>
            <p:nvPr/>
          </p:nvSpPr>
          <p:spPr bwMode="auto">
            <a:xfrm>
              <a:off x="5374" y="3686"/>
              <a:ext cx="4" cy="7"/>
            </a:xfrm>
            <a:prstGeom prst="ellipse">
              <a:avLst/>
            </a:prstGeom>
            <a:noFill/>
            <a:ln w="3175">
              <a:solidFill>
                <a:srgbClr val="000000"/>
              </a:solidFill>
              <a:miter lim="800000"/>
              <a:headEnd/>
              <a:tailEnd/>
            </a:ln>
          </p:spPr>
          <p:txBody>
            <a:bodyPr/>
            <a:lstStyle/>
            <a:p>
              <a:endParaRPr lang="en-CA"/>
            </a:p>
          </p:txBody>
        </p:sp>
        <p:sp>
          <p:nvSpPr>
            <p:cNvPr id="49193" name="Oval 41"/>
            <p:cNvSpPr>
              <a:spLocks noChangeArrowheads="1"/>
            </p:cNvSpPr>
            <p:nvPr/>
          </p:nvSpPr>
          <p:spPr bwMode="auto">
            <a:xfrm>
              <a:off x="5381" y="3677"/>
              <a:ext cx="4" cy="6"/>
            </a:xfrm>
            <a:prstGeom prst="ellipse">
              <a:avLst/>
            </a:prstGeom>
            <a:solidFill>
              <a:srgbClr val="FFFF66"/>
            </a:solidFill>
            <a:ln w="0">
              <a:solidFill>
                <a:srgbClr val="000000"/>
              </a:solidFill>
              <a:round/>
              <a:headEnd/>
              <a:tailEnd/>
            </a:ln>
          </p:spPr>
          <p:txBody>
            <a:bodyPr/>
            <a:lstStyle/>
            <a:p>
              <a:endParaRPr lang="en-CA"/>
            </a:p>
          </p:txBody>
        </p:sp>
        <p:sp>
          <p:nvSpPr>
            <p:cNvPr id="49194" name="Oval 42"/>
            <p:cNvSpPr>
              <a:spLocks noChangeArrowheads="1"/>
            </p:cNvSpPr>
            <p:nvPr/>
          </p:nvSpPr>
          <p:spPr bwMode="auto">
            <a:xfrm>
              <a:off x="5381" y="3677"/>
              <a:ext cx="4" cy="6"/>
            </a:xfrm>
            <a:prstGeom prst="ellipse">
              <a:avLst/>
            </a:prstGeom>
            <a:noFill/>
            <a:ln w="3175">
              <a:solidFill>
                <a:srgbClr val="000000"/>
              </a:solidFill>
              <a:miter lim="800000"/>
              <a:headEnd/>
              <a:tailEnd/>
            </a:ln>
          </p:spPr>
          <p:txBody>
            <a:bodyPr/>
            <a:lstStyle/>
            <a:p>
              <a:endParaRPr lang="en-CA"/>
            </a:p>
          </p:txBody>
        </p:sp>
        <p:sp>
          <p:nvSpPr>
            <p:cNvPr id="49195" name="Line 43"/>
            <p:cNvSpPr>
              <a:spLocks noChangeShapeType="1"/>
            </p:cNvSpPr>
            <p:nvPr/>
          </p:nvSpPr>
          <p:spPr bwMode="auto">
            <a:xfrm>
              <a:off x="4153" y="3831"/>
              <a:ext cx="22" cy="0"/>
            </a:xfrm>
            <a:prstGeom prst="line">
              <a:avLst/>
            </a:prstGeom>
            <a:noFill/>
            <a:ln w="36513">
              <a:solidFill>
                <a:srgbClr val="000000"/>
              </a:solidFill>
              <a:miter lim="800000"/>
              <a:headEnd/>
              <a:tailEnd/>
            </a:ln>
          </p:spPr>
          <p:txBody>
            <a:bodyPr/>
            <a:lstStyle/>
            <a:p>
              <a:endParaRPr lang="en-CA"/>
            </a:p>
          </p:txBody>
        </p:sp>
        <p:sp>
          <p:nvSpPr>
            <p:cNvPr id="49196" name="Freeform 44"/>
            <p:cNvSpPr>
              <a:spLocks/>
            </p:cNvSpPr>
            <p:nvPr/>
          </p:nvSpPr>
          <p:spPr bwMode="auto">
            <a:xfrm>
              <a:off x="4168" y="3811"/>
              <a:ext cx="27" cy="40"/>
            </a:xfrm>
            <a:custGeom>
              <a:avLst/>
              <a:gdLst/>
              <a:ahLst/>
              <a:cxnLst>
                <a:cxn ang="0">
                  <a:pos x="206" y="103"/>
                </a:cxn>
                <a:cxn ang="0">
                  <a:pos x="0" y="207"/>
                </a:cxn>
                <a:cxn ang="0">
                  <a:pos x="0" y="0"/>
                </a:cxn>
                <a:cxn ang="0">
                  <a:pos x="0" y="0"/>
                </a:cxn>
                <a:cxn ang="0">
                  <a:pos x="206" y="103"/>
                </a:cxn>
              </a:cxnLst>
              <a:rect l="0" t="0" r="r" b="b"/>
              <a:pathLst>
                <a:path w="206" h="207">
                  <a:moveTo>
                    <a:pt x="206" y="103"/>
                  </a:moveTo>
                  <a:lnTo>
                    <a:pt x="0" y="207"/>
                  </a:lnTo>
                  <a:cubicBezTo>
                    <a:pt x="33" y="142"/>
                    <a:pt x="33" y="65"/>
                    <a:pt x="0" y="0"/>
                  </a:cubicBezTo>
                  <a:lnTo>
                    <a:pt x="0" y="0"/>
                  </a:lnTo>
                  <a:lnTo>
                    <a:pt x="206" y="103"/>
                  </a:lnTo>
                  <a:close/>
                </a:path>
              </a:pathLst>
            </a:custGeom>
            <a:solidFill>
              <a:srgbClr val="000000"/>
            </a:solidFill>
            <a:ln w="0">
              <a:solidFill>
                <a:srgbClr val="000000"/>
              </a:solidFill>
              <a:prstDash val="solid"/>
              <a:round/>
              <a:headEnd/>
              <a:tailEnd/>
            </a:ln>
          </p:spPr>
          <p:txBody>
            <a:bodyPr/>
            <a:lstStyle/>
            <a:p>
              <a:endParaRPr lang="en-CA"/>
            </a:p>
          </p:txBody>
        </p:sp>
        <p:sp>
          <p:nvSpPr>
            <p:cNvPr id="49197" name="Line 45"/>
            <p:cNvSpPr>
              <a:spLocks noChangeShapeType="1"/>
            </p:cNvSpPr>
            <p:nvPr/>
          </p:nvSpPr>
          <p:spPr bwMode="auto">
            <a:xfrm>
              <a:off x="4365" y="3865"/>
              <a:ext cx="43" cy="17"/>
            </a:xfrm>
            <a:prstGeom prst="line">
              <a:avLst/>
            </a:prstGeom>
            <a:noFill/>
            <a:ln w="36513">
              <a:solidFill>
                <a:srgbClr val="000000"/>
              </a:solidFill>
              <a:miter lim="800000"/>
              <a:headEnd/>
              <a:tailEnd/>
            </a:ln>
          </p:spPr>
          <p:txBody>
            <a:bodyPr/>
            <a:lstStyle/>
            <a:p>
              <a:endParaRPr lang="en-CA"/>
            </a:p>
          </p:txBody>
        </p:sp>
        <p:sp>
          <p:nvSpPr>
            <p:cNvPr id="49198" name="Freeform 46"/>
            <p:cNvSpPr>
              <a:spLocks/>
            </p:cNvSpPr>
            <p:nvPr/>
          </p:nvSpPr>
          <p:spPr bwMode="auto">
            <a:xfrm>
              <a:off x="4398" y="3859"/>
              <a:ext cx="30" cy="39"/>
            </a:xfrm>
            <a:custGeom>
              <a:avLst/>
              <a:gdLst/>
              <a:ahLst/>
              <a:cxnLst>
                <a:cxn ang="0">
                  <a:pos x="227" y="154"/>
                </a:cxn>
                <a:cxn ang="0">
                  <a:pos x="0" y="199"/>
                </a:cxn>
                <a:cxn ang="0">
                  <a:pos x="55" y="0"/>
                </a:cxn>
                <a:cxn ang="0">
                  <a:pos x="55" y="0"/>
                </a:cxn>
                <a:cxn ang="0">
                  <a:pos x="227" y="154"/>
                </a:cxn>
              </a:cxnLst>
              <a:rect l="0" t="0" r="r" b="b"/>
              <a:pathLst>
                <a:path w="227" h="199">
                  <a:moveTo>
                    <a:pt x="227" y="154"/>
                  </a:moveTo>
                  <a:lnTo>
                    <a:pt x="0" y="199"/>
                  </a:lnTo>
                  <a:cubicBezTo>
                    <a:pt x="49" y="145"/>
                    <a:pt x="69" y="71"/>
                    <a:pt x="55" y="0"/>
                  </a:cubicBezTo>
                  <a:lnTo>
                    <a:pt x="55" y="0"/>
                  </a:lnTo>
                  <a:lnTo>
                    <a:pt x="227" y="154"/>
                  </a:lnTo>
                  <a:close/>
                </a:path>
              </a:pathLst>
            </a:custGeom>
            <a:solidFill>
              <a:srgbClr val="000000"/>
            </a:solidFill>
            <a:ln w="0">
              <a:solidFill>
                <a:srgbClr val="000000"/>
              </a:solidFill>
              <a:prstDash val="solid"/>
              <a:round/>
              <a:headEnd/>
              <a:tailEnd/>
            </a:ln>
          </p:spPr>
          <p:txBody>
            <a:bodyPr/>
            <a:lstStyle/>
            <a:p>
              <a:endParaRPr lang="en-CA"/>
            </a:p>
          </p:txBody>
        </p:sp>
        <p:sp>
          <p:nvSpPr>
            <p:cNvPr id="49199" name="Line 47"/>
            <p:cNvSpPr>
              <a:spLocks noChangeShapeType="1"/>
            </p:cNvSpPr>
            <p:nvPr/>
          </p:nvSpPr>
          <p:spPr bwMode="auto">
            <a:xfrm flipV="1">
              <a:off x="4365" y="3780"/>
              <a:ext cx="43" cy="18"/>
            </a:xfrm>
            <a:prstGeom prst="line">
              <a:avLst/>
            </a:prstGeom>
            <a:noFill/>
            <a:ln w="36513">
              <a:solidFill>
                <a:srgbClr val="000000"/>
              </a:solidFill>
              <a:miter lim="800000"/>
              <a:headEnd/>
              <a:tailEnd/>
            </a:ln>
          </p:spPr>
          <p:txBody>
            <a:bodyPr/>
            <a:lstStyle/>
            <a:p>
              <a:endParaRPr lang="en-CA"/>
            </a:p>
          </p:txBody>
        </p:sp>
        <p:sp>
          <p:nvSpPr>
            <p:cNvPr id="49200" name="Freeform 48"/>
            <p:cNvSpPr>
              <a:spLocks/>
            </p:cNvSpPr>
            <p:nvPr/>
          </p:nvSpPr>
          <p:spPr bwMode="auto">
            <a:xfrm>
              <a:off x="4398" y="3763"/>
              <a:ext cx="30" cy="40"/>
            </a:xfrm>
            <a:custGeom>
              <a:avLst/>
              <a:gdLst/>
              <a:ahLst/>
              <a:cxnLst>
                <a:cxn ang="0">
                  <a:pos x="227" y="45"/>
                </a:cxn>
                <a:cxn ang="0">
                  <a:pos x="55" y="199"/>
                </a:cxn>
                <a:cxn ang="0">
                  <a:pos x="0" y="0"/>
                </a:cxn>
                <a:cxn ang="0">
                  <a:pos x="0" y="0"/>
                </a:cxn>
                <a:cxn ang="0">
                  <a:pos x="227" y="45"/>
                </a:cxn>
              </a:cxnLst>
              <a:rect l="0" t="0" r="r" b="b"/>
              <a:pathLst>
                <a:path w="227" h="199">
                  <a:moveTo>
                    <a:pt x="227" y="45"/>
                  </a:moveTo>
                  <a:lnTo>
                    <a:pt x="55" y="199"/>
                  </a:lnTo>
                  <a:cubicBezTo>
                    <a:pt x="69" y="128"/>
                    <a:pt x="49" y="54"/>
                    <a:pt x="0" y="0"/>
                  </a:cubicBezTo>
                  <a:lnTo>
                    <a:pt x="0" y="0"/>
                  </a:lnTo>
                  <a:lnTo>
                    <a:pt x="227" y="45"/>
                  </a:lnTo>
                  <a:close/>
                </a:path>
              </a:pathLst>
            </a:custGeom>
            <a:solidFill>
              <a:srgbClr val="000000"/>
            </a:solidFill>
            <a:ln w="0">
              <a:solidFill>
                <a:srgbClr val="000000"/>
              </a:solidFill>
              <a:prstDash val="solid"/>
              <a:round/>
              <a:headEnd/>
              <a:tailEnd/>
            </a:ln>
          </p:spPr>
          <p:txBody>
            <a:bodyPr/>
            <a:lstStyle/>
            <a:p>
              <a:endParaRPr lang="en-CA"/>
            </a:p>
          </p:txBody>
        </p:sp>
        <p:sp>
          <p:nvSpPr>
            <p:cNvPr id="49201" name="Line 49"/>
            <p:cNvSpPr>
              <a:spLocks noChangeShapeType="1"/>
            </p:cNvSpPr>
            <p:nvPr/>
          </p:nvSpPr>
          <p:spPr bwMode="auto">
            <a:xfrm flipV="1">
              <a:off x="4513" y="3816"/>
              <a:ext cx="0" cy="30"/>
            </a:xfrm>
            <a:prstGeom prst="line">
              <a:avLst/>
            </a:prstGeom>
            <a:noFill/>
            <a:ln w="36513">
              <a:solidFill>
                <a:srgbClr val="000000"/>
              </a:solidFill>
              <a:miter lim="800000"/>
              <a:headEnd/>
              <a:tailEnd/>
            </a:ln>
          </p:spPr>
          <p:txBody>
            <a:bodyPr/>
            <a:lstStyle/>
            <a:p>
              <a:endParaRPr lang="en-CA"/>
            </a:p>
          </p:txBody>
        </p:sp>
        <p:sp>
          <p:nvSpPr>
            <p:cNvPr id="49202" name="Freeform 50"/>
            <p:cNvSpPr>
              <a:spLocks/>
            </p:cNvSpPr>
            <p:nvPr/>
          </p:nvSpPr>
          <p:spPr bwMode="auto">
            <a:xfrm>
              <a:off x="4499" y="3836"/>
              <a:ext cx="28" cy="41"/>
            </a:xfrm>
            <a:custGeom>
              <a:avLst/>
              <a:gdLst/>
              <a:ahLst/>
              <a:cxnLst>
                <a:cxn ang="0">
                  <a:pos x="103" y="207"/>
                </a:cxn>
                <a:cxn ang="0">
                  <a:pos x="0" y="0"/>
                </a:cxn>
                <a:cxn ang="0">
                  <a:pos x="206" y="0"/>
                </a:cxn>
                <a:cxn ang="0">
                  <a:pos x="206" y="0"/>
                </a:cxn>
                <a:cxn ang="0">
                  <a:pos x="103" y="207"/>
                </a:cxn>
              </a:cxnLst>
              <a:rect l="0" t="0" r="r" b="b"/>
              <a:pathLst>
                <a:path w="206" h="207">
                  <a:moveTo>
                    <a:pt x="103" y="207"/>
                  </a:moveTo>
                  <a:lnTo>
                    <a:pt x="0" y="0"/>
                  </a:lnTo>
                  <a:cubicBezTo>
                    <a:pt x="65" y="33"/>
                    <a:pt x="141" y="33"/>
                    <a:pt x="206" y="0"/>
                  </a:cubicBezTo>
                  <a:lnTo>
                    <a:pt x="206" y="0"/>
                  </a:lnTo>
                  <a:lnTo>
                    <a:pt x="103" y="207"/>
                  </a:lnTo>
                  <a:close/>
                </a:path>
              </a:pathLst>
            </a:custGeom>
            <a:solidFill>
              <a:srgbClr val="000000"/>
            </a:solidFill>
            <a:ln w="0">
              <a:solidFill>
                <a:srgbClr val="000000"/>
              </a:solidFill>
              <a:prstDash val="solid"/>
              <a:round/>
              <a:headEnd/>
              <a:tailEnd/>
            </a:ln>
          </p:spPr>
          <p:txBody>
            <a:bodyPr/>
            <a:lstStyle/>
            <a:p>
              <a:endParaRPr lang="en-CA"/>
            </a:p>
          </p:txBody>
        </p:sp>
        <p:sp>
          <p:nvSpPr>
            <p:cNvPr id="49203" name="Freeform 51"/>
            <p:cNvSpPr>
              <a:spLocks/>
            </p:cNvSpPr>
            <p:nvPr/>
          </p:nvSpPr>
          <p:spPr bwMode="auto">
            <a:xfrm>
              <a:off x="4499" y="3785"/>
              <a:ext cx="28" cy="41"/>
            </a:xfrm>
            <a:custGeom>
              <a:avLst/>
              <a:gdLst/>
              <a:ahLst/>
              <a:cxnLst>
                <a:cxn ang="0">
                  <a:pos x="103" y="0"/>
                </a:cxn>
                <a:cxn ang="0">
                  <a:pos x="206" y="206"/>
                </a:cxn>
                <a:cxn ang="0">
                  <a:pos x="0" y="206"/>
                </a:cxn>
                <a:cxn ang="0">
                  <a:pos x="103" y="0"/>
                </a:cxn>
              </a:cxnLst>
              <a:rect l="0" t="0" r="r" b="b"/>
              <a:pathLst>
                <a:path w="206" h="206">
                  <a:moveTo>
                    <a:pt x="103" y="0"/>
                  </a:moveTo>
                  <a:lnTo>
                    <a:pt x="206" y="206"/>
                  </a:lnTo>
                  <a:cubicBezTo>
                    <a:pt x="141" y="174"/>
                    <a:pt x="65" y="174"/>
                    <a:pt x="0" y="206"/>
                  </a:cubicBezTo>
                  <a:lnTo>
                    <a:pt x="103" y="0"/>
                  </a:lnTo>
                  <a:close/>
                </a:path>
              </a:pathLst>
            </a:custGeom>
            <a:solidFill>
              <a:srgbClr val="000000"/>
            </a:solidFill>
            <a:ln w="0">
              <a:solidFill>
                <a:srgbClr val="000000"/>
              </a:solidFill>
              <a:prstDash val="solid"/>
              <a:round/>
              <a:headEnd/>
              <a:tailEnd/>
            </a:ln>
          </p:spPr>
          <p:txBody>
            <a:bodyPr/>
            <a:lstStyle/>
            <a:p>
              <a:endParaRPr lang="en-CA"/>
            </a:p>
          </p:txBody>
        </p:sp>
        <p:sp>
          <p:nvSpPr>
            <p:cNvPr id="49204" name="Line 52"/>
            <p:cNvSpPr>
              <a:spLocks noChangeShapeType="1"/>
            </p:cNvSpPr>
            <p:nvPr/>
          </p:nvSpPr>
          <p:spPr bwMode="auto">
            <a:xfrm flipV="1">
              <a:off x="4598" y="3873"/>
              <a:ext cx="43" cy="17"/>
            </a:xfrm>
            <a:prstGeom prst="line">
              <a:avLst/>
            </a:prstGeom>
            <a:noFill/>
            <a:ln w="36513">
              <a:solidFill>
                <a:srgbClr val="000000"/>
              </a:solidFill>
              <a:miter lim="800000"/>
              <a:headEnd/>
              <a:tailEnd/>
            </a:ln>
          </p:spPr>
          <p:txBody>
            <a:bodyPr/>
            <a:lstStyle/>
            <a:p>
              <a:endParaRPr lang="en-CA"/>
            </a:p>
          </p:txBody>
        </p:sp>
        <p:sp>
          <p:nvSpPr>
            <p:cNvPr id="49205" name="Freeform 53"/>
            <p:cNvSpPr>
              <a:spLocks/>
            </p:cNvSpPr>
            <p:nvPr/>
          </p:nvSpPr>
          <p:spPr bwMode="auto">
            <a:xfrm>
              <a:off x="4631" y="3856"/>
              <a:ext cx="30" cy="39"/>
            </a:xfrm>
            <a:custGeom>
              <a:avLst/>
              <a:gdLst/>
              <a:ahLst/>
              <a:cxnLst>
                <a:cxn ang="0">
                  <a:pos x="226" y="45"/>
                </a:cxn>
                <a:cxn ang="0">
                  <a:pos x="54" y="199"/>
                </a:cxn>
                <a:cxn ang="0">
                  <a:pos x="0" y="0"/>
                </a:cxn>
                <a:cxn ang="0">
                  <a:pos x="0" y="0"/>
                </a:cxn>
                <a:cxn ang="0">
                  <a:pos x="226" y="45"/>
                </a:cxn>
              </a:cxnLst>
              <a:rect l="0" t="0" r="r" b="b"/>
              <a:pathLst>
                <a:path w="226" h="199">
                  <a:moveTo>
                    <a:pt x="226" y="45"/>
                  </a:moveTo>
                  <a:lnTo>
                    <a:pt x="54" y="199"/>
                  </a:lnTo>
                  <a:cubicBezTo>
                    <a:pt x="68" y="128"/>
                    <a:pt x="48" y="54"/>
                    <a:pt x="0" y="0"/>
                  </a:cubicBezTo>
                  <a:lnTo>
                    <a:pt x="0" y="0"/>
                  </a:lnTo>
                  <a:lnTo>
                    <a:pt x="226" y="45"/>
                  </a:lnTo>
                  <a:close/>
                </a:path>
              </a:pathLst>
            </a:custGeom>
            <a:solidFill>
              <a:srgbClr val="000000"/>
            </a:solidFill>
            <a:ln w="0">
              <a:solidFill>
                <a:srgbClr val="000000"/>
              </a:solidFill>
              <a:prstDash val="solid"/>
              <a:round/>
              <a:headEnd/>
              <a:tailEnd/>
            </a:ln>
          </p:spPr>
          <p:txBody>
            <a:bodyPr/>
            <a:lstStyle/>
            <a:p>
              <a:endParaRPr lang="en-CA"/>
            </a:p>
          </p:txBody>
        </p:sp>
        <p:sp>
          <p:nvSpPr>
            <p:cNvPr id="49206" name="Line 54"/>
            <p:cNvSpPr>
              <a:spLocks noChangeShapeType="1"/>
            </p:cNvSpPr>
            <p:nvPr/>
          </p:nvSpPr>
          <p:spPr bwMode="auto">
            <a:xfrm>
              <a:off x="4598" y="3772"/>
              <a:ext cx="43" cy="17"/>
            </a:xfrm>
            <a:prstGeom prst="line">
              <a:avLst/>
            </a:prstGeom>
            <a:noFill/>
            <a:ln w="36513">
              <a:solidFill>
                <a:srgbClr val="000000"/>
              </a:solidFill>
              <a:miter lim="800000"/>
              <a:headEnd/>
              <a:tailEnd/>
            </a:ln>
          </p:spPr>
          <p:txBody>
            <a:bodyPr/>
            <a:lstStyle/>
            <a:p>
              <a:endParaRPr lang="en-CA"/>
            </a:p>
          </p:txBody>
        </p:sp>
        <p:sp>
          <p:nvSpPr>
            <p:cNvPr id="49207" name="Freeform 55"/>
            <p:cNvSpPr>
              <a:spLocks/>
            </p:cNvSpPr>
            <p:nvPr/>
          </p:nvSpPr>
          <p:spPr bwMode="auto">
            <a:xfrm>
              <a:off x="4631" y="3767"/>
              <a:ext cx="30" cy="39"/>
            </a:xfrm>
            <a:custGeom>
              <a:avLst/>
              <a:gdLst/>
              <a:ahLst/>
              <a:cxnLst>
                <a:cxn ang="0">
                  <a:pos x="226" y="154"/>
                </a:cxn>
                <a:cxn ang="0">
                  <a:pos x="0" y="199"/>
                </a:cxn>
                <a:cxn ang="0">
                  <a:pos x="54" y="0"/>
                </a:cxn>
                <a:cxn ang="0">
                  <a:pos x="226" y="154"/>
                </a:cxn>
              </a:cxnLst>
              <a:rect l="0" t="0" r="r" b="b"/>
              <a:pathLst>
                <a:path w="226" h="199">
                  <a:moveTo>
                    <a:pt x="226" y="154"/>
                  </a:moveTo>
                  <a:lnTo>
                    <a:pt x="0" y="199"/>
                  </a:lnTo>
                  <a:cubicBezTo>
                    <a:pt x="48" y="145"/>
                    <a:pt x="68" y="71"/>
                    <a:pt x="54" y="0"/>
                  </a:cubicBezTo>
                  <a:lnTo>
                    <a:pt x="226" y="154"/>
                  </a:lnTo>
                  <a:close/>
                </a:path>
              </a:pathLst>
            </a:custGeom>
            <a:solidFill>
              <a:srgbClr val="000000"/>
            </a:solidFill>
            <a:ln w="0">
              <a:solidFill>
                <a:srgbClr val="000000"/>
              </a:solidFill>
              <a:prstDash val="solid"/>
              <a:round/>
              <a:headEnd/>
              <a:tailEnd/>
            </a:ln>
          </p:spPr>
          <p:txBody>
            <a:bodyPr/>
            <a:lstStyle/>
            <a:p>
              <a:endParaRPr lang="en-CA"/>
            </a:p>
          </p:txBody>
        </p:sp>
        <p:sp>
          <p:nvSpPr>
            <p:cNvPr id="49208" name="Line 56"/>
            <p:cNvSpPr>
              <a:spLocks noChangeShapeType="1"/>
            </p:cNvSpPr>
            <p:nvPr/>
          </p:nvSpPr>
          <p:spPr bwMode="auto">
            <a:xfrm>
              <a:off x="4830" y="3834"/>
              <a:ext cx="64" cy="0"/>
            </a:xfrm>
            <a:prstGeom prst="line">
              <a:avLst/>
            </a:prstGeom>
            <a:noFill/>
            <a:ln w="36513">
              <a:solidFill>
                <a:srgbClr val="000000"/>
              </a:solidFill>
              <a:miter lim="800000"/>
              <a:headEnd/>
              <a:tailEnd/>
            </a:ln>
          </p:spPr>
          <p:txBody>
            <a:bodyPr/>
            <a:lstStyle/>
            <a:p>
              <a:endParaRPr lang="en-CA"/>
            </a:p>
          </p:txBody>
        </p:sp>
        <p:sp>
          <p:nvSpPr>
            <p:cNvPr id="49209" name="Freeform 57"/>
            <p:cNvSpPr>
              <a:spLocks/>
            </p:cNvSpPr>
            <p:nvPr/>
          </p:nvSpPr>
          <p:spPr bwMode="auto">
            <a:xfrm>
              <a:off x="4887" y="3814"/>
              <a:ext cx="28" cy="40"/>
            </a:xfrm>
            <a:custGeom>
              <a:avLst/>
              <a:gdLst/>
              <a:ahLst/>
              <a:cxnLst>
                <a:cxn ang="0">
                  <a:pos x="206" y="103"/>
                </a:cxn>
                <a:cxn ang="0">
                  <a:pos x="0" y="206"/>
                </a:cxn>
                <a:cxn ang="0">
                  <a:pos x="0" y="0"/>
                </a:cxn>
                <a:cxn ang="0">
                  <a:pos x="0" y="0"/>
                </a:cxn>
                <a:cxn ang="0">
                  <a:pos x="206" y="103"/>
                </a:cxn>
              </a:cxnLst>
              <a:rect l="0" t="0" r="r" b="b"/>
              <a:pathLst>
                <a:path w="206" h="206">
                  <a:moveTo>
                    <a:pt x="206" y="103"/>
                  </a:moveTo>
                  <a:lnTo>
                    <a:pt x="0" y="206"/>
                  </a:lnTo>
                  <a:cubicBezTo>
                    <a:pt x="32" y="141"/>
                    <a:pt x="32" y="65"/>
                    <a:pt x="0" y="0"/>
                  </a:cubicBezTo>
                  <a:lnTo>
                    <a:pt x="0" y="0"/>
                  </a:lnTo>
                  <a:lnTo>
                    <a:pt x="206" y="103"/>
                  </a:lnTo>
                  <a:close/>
                </a:path>
              </a:pathLst>
            </a:custGeom>
            <a:solidFill>
              <a:srgbClr val="000000"/>
            </a:solidFill>
            <a:ln w="0">
              <a:solidFill>
                <a:srgbClr val="000000"/>
              </a:solidFill>
              <a:prstDash val="solid"/>
              <a:round/>
              <a:headEnd/>
              <a:tailEnd/>
            </a:ln>
          </p:spPr>
          <p:txBody>
            <a:bodyPr/>
            <a:lstStyle/>
            <a:p>
              <a:endParaRPr lang="en-CA"/>
            </a:p>
          </p:txBody>
        </p:sp>
        <p:sp>
          <p:nvSpPr>
            <p:cNvPr id="49210" name="Line 58"/>
            <p:cNvSpPr>
              <a:spLocks noChangeShapeType="1"/>
            </p:cNvSpPr>
            <p:nvPr/>
          </p:nvSpPr>
          <p:spPr bwMode="auto">
            <a:xfrm>
              <a:off x="5117" y="3873"/>
              <a:ext cx="32" cy="11"/>
            </a:xfrm>
            <a:prstGeom prst="line">
              <a:avLst/>
            </a:prstGeom>
            <a:noFill/>
            <a:ln w="38100">
              <a:solidFill>
                <a:srgbClr val="000000"/>
              </a:solidFill>
              <a:miter lim="800000"/>
              <a:headEnd/>
              <a:tailEnd/>
            </a:ln>
          </p:spPr>
          <p:txBody>
            <a:bodyPr/>
            <a:lstStyle/>
            <a:p>
              <a:endParaRPr lang="en-CA"/>
            </a:p>
          </p:txBody>
        </p:sp>
        <p:sp>
          <p:nvSpPr>
            <p:cNvPr id="49211" name="Freeform 59"/>
            <p:cNvSpPr>
              <a:spLocks/>
            </p:cNvSpPr>
            <p:nvPr/>
          </p:nvSpPr>
          <p:spPr bwMode="auto">
            <a:xfrm>
              <a:off x="5097" y="3838"/>
              <a:ext cx="31" cy="72"/>
            </a:xfrm>
            <a:custGeom>
              <a:avLst/>
              <a:gdLst/>
              <a:ahLst/>
              <a:cxnLst>
                <a:cxn ang="0">
                  <a:pos x="66" y="172"/>
                </a:cxn>
                <a:cxn ang="0">
                  <a:pos x="0" y="66"/>
                </a:cxn>
                <a:cxn ang="0">
                  <a:pos x="107" y="0"/>
                </a:cxn>
                <a:cxn ang="0">
                  <a:pos x="66" y="172"/>
                </a:cxn>
              </a:cxnLst>
              <a:rect l="0" t="0" r="r" b="b"/>
              <a:pathLst>
                <a:path w="107" h="172">
                  <a:moveTo>
                    <a:pt x="66" y="172"/>
                  </a:moveTo>
                  <a:lnTo>
                    <a:pt x="0" y="66"/>
                  </a:lnTo>
                  <a:lnTo>
                    <a:pt x="107" y="0"/>
                  </a:lnTo>
                  <a:lnTo>
                    <a:pt x="66" y="172"/>
                  </a:lnTo>
                  <a:close/>
                </a:path>
              </a:pathLst>
            </a:custGeom>
            <a:solidFill>
              <a:srgbClr val="000000"/>
            </a:solidFill>
            <a:ln w="9525">
              <a:noFill/>
              <a:round/>
              <a:headEnd/>
              <a:tailEnd/>
            </a:ln>
          </p:spPr>
          <p:txBody>
            <a:bodyPr/>
            <a:lstStyle/>
            <a:p>
              <a:endParaRPr lang="en-CA"/>
            </a:p>
          </p:txBody>
        </p:sp>
        <p:sp>
          <p:nvSpPr>
            <p:cNvPr id="49212" name="Freeform 60"/>
            <p:cNvSpPr>
              <a:spLocks/>
            </p:cNvSpPr>
            <p:nvPr/>
          </p:nvSpPr>
          <p:spPr bwMode="auto">
            <a:xfrm>
              <a:off x="5138" y="3846"/>
              <a:ext cx="31" cy="72"/>
            </a:xfrm>
            <a:custGeom>
              <a:avLst/>
              <a:gdLst/>
              <a:ahLst/>
              <a:cxnLst>
                <a:cxn ang="0">
                  <a:pos x="42" y="0"/>
                </a:cxn>
                <a:cxn ang="0">
                  <a:pos x="107" y="107"/>
                </a:cxn>
                <a:cxn ang="0">
                  <a:pos x="0" y="172"/>
                </a:cxn>
                <a:cxn ang="0">
                  <a:pos x="42" y="0"/>
                </a:cxn>
              </a:cxnLst>
              <a:rect l="0" t="0" r="r" b="b"/>
              <a:pathLst>
                <a:path w="107" h="172">
                  <a:moveTo>
                    <a:pt x="42" y="0"/>
                  </a:moveTo>
                  <a:lnTo>
                    <a:pt x="107" y="107"/>
                  </a:lnTo>
                  <a:lnTo>
                    <a:pt x="0" y="172"/>
                  </a:lnTo>
                  <a:lnTo>
                    <a:pt x="42" y="0"/>
                  </a:lnTo>
                  <a:close/>
                </a:path>
              </a:pathLst>
            </a:custGeom>
            <a:solidFill>
              <a:srgbClr val="000000"/>
            </a:solidFill>
            <a:ln w="9525">
              <a:noFill/>
              <a:round/>
              <a:headEnd/>
              <a:tailEnd/>
            </a:ln>
          </p:spPr>
          <p:txBody>
            <a:bodyPr/>
            <a:lstStyle/>
            <a:p>
              <a:endParaRPr lang="en-CA"/>
            </a:p>
          </p:txBody>
        </p:sp>
        <p:sp>
          <p:nvSpPr>
            <p:cNvPr id="49213" name="Line 61"/>
            <p:cNvSpPr>
              <a:spLocks noChangeShapeType="1"/>
            </p:cNvSpPr>
            <p:nvPr/>
          </p:nvSpPr>
          <p:spPr bwMode="auto">
            <a:xfrm flipV="1">
              <a:off x="5117" y="3779"/>
              <a:ext cx="32" cy="12"/>
            </a:xfrm>
            <a:prstGeom prst="line">
              <a:avLst/>
            </a:prstGeom>
            <a:noFill/>
            <a:ln w="38100">
              <a:solidFill>
                <a:srgbClr val="000000"/>
              </a:solidFill>
              <a:miter lim="800000"/>
              <a:headEnd/>
              <a:tailEnd/>
            </a:ln>
          </p:spPr>
          <p:txBody>
            <a:bodyPr/>
            <a:lstStyle/>
            <a:p>
              <a:endParaRPr lang="en-CA"/>
            </a:p>
          </p:txBody>
        </p:sp>
        <p:sp>
          <p:nvSpPr>
            <p:cNvPr id="49214" name="Freeform 62"/>
            <p:cNvSpPr>
              <a:spLocks/>
            </p:cNvSpPr>
            <p:nvPr/>
          </p:nvSpPr>
          <p:spPr bwMode="auto">
            <a:xfrm>
              <a:off x="5097" y="3754"/>
              <a:ext cx="31" cy="71"/>
            </a:xfrm>
            <a:custGeom>
              <a:avLst/>
              <a:gdLst/>
              <a:ahLst/>
              <a:cxnLst>
                <a:cxn ang="0">
                  <a:pos x="109" y="171"/>
                </a:cxn>
                <a:cxn ang="0">
                  <a:pos x="0" y="108"/>
                </a:cxn>
                <a:cxn ang="0">
                  <a:pos x="64" y="0"/>
                </a:cxn>
                <a:cxn ang="0">
                  <a:pos x="109" y="171"/>
                </a:cxn>
              </a:cxnLst>
              <a:rect l="0" t="0" r="r" b="b"/>
              <a:pathLst>
                <a:path w="109" h="171">
                  <a:moveTo>
                    <a:pt x="109" y="171"/>
                  </a:moveTo>
                  <a:lnTo>
                    <a:pt x="0" y="108"/>
                  </a:lnTo>
                  <a:lnTo>
                    <a:pt x="64" y="0"/>
                  </a:lnTo>
                  <a:lnTo>
                    <a:pt x="109" y="171"/>
                  </a:lnTo>
                  <a:close/>
                </a:path>
              </a:pathLst>
            </a:custGeom>
            <a:solidFill>
              <a:srgbClr val="000000"/>
            </a:solidFill>
            <a:ln w="9525">
              <a:noFill/>
              <a:round/>
              <a:headEnd/>
              <a:tailEnd/>
            </a:ln>
          </p:spPr>
          <p:txBody>
            <a:bodyPr/>
            <a:lstStyle/>
            <a:p>
              <a:endParaRPr lang="en-CA"/>
            </a:p>
          </p:txBody>
        </p:sp>
        <p:sp>
          <p:nvSpPr>
            <p:cNvPr id="49215" name="Freeform 63"/>
            <p:cNvSpPr>
              <a:spLocks/>
            </p:cNvSpPr>
            <p:nvPr/>
          </p:nvSpPr>
          <p:spPr bwMode="auto">
            <a:xfrm>
              <a:off x="5138" y="3745"/>
              <a:ext cx="31" cy="71"/>
            </a:xfrm>
            <a:custGeom>
              <a:avLst/>
              <a:gdLst/>
              <a:ahLst/>
              <a:cxnLst>
                <a:cxn ang="0">
                  <a:pos x="0" y="0"/>
                </a:cxn>
                <a:cxn ang="0">
                  <a:pos x="108" y="64"/>
                </a:cxn>
                <a:cxn ang="0">
                  <a:pos x="45" y="172"/>
                </a:cxn>
                <a:cxn ang="0">
                  <a:pos x="0" y="0"/>
                </a:cxn>
              </a:cxnLst>
              <a:rect l="0" t="0" r="r" b="b"/>
              <a:pathLst>
                <a:path w="108" h="172">
                  <a:moveTo>
                    <a:pt x="0" y="0"/>
                  </a:moveTo>
                  <a:lnTo>
                    <a:pt x="108" y="64"/>
                  </a:lnTo>
                  <a:lnTo>
                    <a:pt x="45" y="172"/>
                  </a:lnTo>
                  <a:lnTo>
                    <a:pt x="0" y="0"/>
                  </a:lnTo>
                  <a:close/>
                </a:path>
              </a:pathLst>
            </a:custGeom>
            <a:solidFill>
              <a:srgbClr val="000000"/>
            </a:solidFill>
            <a:ln w="9525">
              <a:noFill/>
              <a:round/>
              <a:headEnd/>
              <a:tailEnd/>
            </a:ln>
          </p:spPr>
          <p:txBody>
            <a:bodyPr/>
            <a:lstStyle/>
            <a:p>
              <a:endParaRPr lang="en-CA"/>
            </a:p>
          </p:txBody>
        </p:sp>
        <p:sp>
          <p:nvSpPr>
            <p:cNvPr id="49216" name="Rectangle 64"/>
            <p:cNvSpPr>
              <a:spLocks noChangeArrowheads="1"/>
            </p:cNvSpPr>
            <p:nvPr/>
          </p:nvSpPr>
          <p:spPr bwMode="auto">
            <a:xfrm>
              <a:off x="3984" y="3785"/>
              <a:ext cx="169" cy="92"/>
            </a:xfrm>
            <a:prstGeom prst="rect">
              <a:avLst/>
            </a:prstGeom>
            <a:gradFill rotWithShape="1">
              <a:gsLst>
                <a:gs pos="0">
                  <a:srgbClr val="009900"/>
                </a:gs>
                <a:gs pos="100000">
                  <a:srgbClr val="009900">
                    <a:gamma/>
                    <a:shade val="46275"/>
                    <a:invGamma/>
                  </a:srgbClr>
                </a:gs>
              </a:gsLst>
              <a:lin ang="2700000" scaled="1"/>
            </a:gradFill>
            <a:ln w="9525">
              <a:noFill/>
              <a:miter lim="800000"/>
              <a:headEnd/>
              <a:tailEnd/>
            </a:ln>
          </p:spPr>
          <p:txBody>
            <a:bodyPr/>
            <a:lstStyle/>
            <a:p>
              <a:endParaRPr lang="en-CA"/>
            </a:p>
          </p:txBody>
        </p:sp>
        <p:sp>
          <p:nvSpPr>
            <p:cNvPr id="49217" name="Rectangle 65"/>
            <p:cNvSpPr>
              <a:spLocks noChangeArrowheads="1"/>
            </p:cNvSpPr>
            <p:nvPr/>
          </p:nvSpPr>
          <p:spPr bwMode="auto">
            <a:xfrm>
              <a:off x="3984" y="3785"/>
              <a:ext cx="169" cy="92"/>
            </a:xfrm>
            <a:prstGeom prst="rect">
              <a:avLst/>
            </a:prstGeom>
            <a:noFill/>
            <a:ln w="19050" cap="rnd">
              <a:solidFill>
                <a:srgbClr val="000000"/>
              </a:solidFill>
              <a:round/>
              <a:headEnd/>
              <a:tailEnd/>
            </a:ln>
          </p:spPr>
          <p:txBody>
            <a:bodyPr/>
            <a:lstStyle/>
            <a:p>
              <a:endParaRPr lang="en-CA"/>
            </a:p>
          </p:txBody>
        </p:sp>
        <p:sp>
          <p:nvSpPr>
            <p:cNvPr id="49219" name="Rectangle 67"/>
            <p:cNvSpPr>
              <a:spLocks noChangeArrowheads="1"/>
            </p:cNvSpPr>
            <p:nvPr/>
          </p:nvSpPr>
          <p:spPr bwMode="auto">
            <a:xfrm>
              <a:off x="4195" y="3785"/>
              <a:ext cx="170" cy="92"/>
            </a:xfrm>
            <a:prstGeom prst="rect">
              <a:avLst/>
            </a:prstGeom>
            <a:gradFill rotWithShape="1">
              <a:gsLst>
                <a:gs pos="0">
                  <a:srgbClr val="009900"/>
                </a:gs>
                <a:gs pos="100000">
                  <a:srgbClr val="009900">
                    <a:gamma/>
                    <a:shade val="46275"/>
                    <a:invGamma/>
                  </a:srgbClr>
                </a:gs>
              </a:gsLst>
              <a:lin ang="2700000" scaled="1"/>
            </a:gradFill>
            <a:ln w="9525">
              <a:noFill/>
              <a:miter lim="800000"/>
              <a:headEnd/>
              <a:tailEnd/>
            </a:ln>
          </p:spPr>
          <p:txBody>
            <a:bodyPr/>
            <a:lstStyle/>
            <a:p>
              <a:endParaRPr lang="en-CA"/>
            </a:p>
          </p:txBody>
        </p:sp>
        <p:sp>
          <p:nvSpPr>
            <p:cNvPr id="49220" name="Rectangle 68"/>
            <p:cNvSpPr>
              <a:spLocks noChangeArrowheads="1"/>
            </p:cNvSpPr>
            <p:nvPr/>
          </p:nvSpPr>
          <p:spPr bwMode="auto">
            <a:xfrm>
              <a:off x="4195" y="3785"/>
              <a:ext cx="170" cy="92"/>
            </a:xfrm>
            <a:prstGeom prst="rect">
              <a:avLst/>
            </a:prstGeom>
            <a:noFill/>
            <a:ln w="19050" cap="rnd">
              <a:solidFill>
                <a:srgbClr val="000000"/>
              </a:solidFill>
              <a:round/>
              <a:headEnd/>
              <a:tailEnd/>
            </a:ln>
          </p:spPr>
          <p:txBody>
            <a:bodyPr/>
            <a:lstStyle/>
            <a:p>
              <a:endParaRPr lang="en-CA"/>
            </a:p>
          </p:txBody>
        </p:sp>
        <p:sp>
          <p:nvSpPr>
            <p:cNvPr id="49222" name="Rectangle 70"/>
            <p:cNvSpPr>
              <a:spLocks noChangeArrowheads="1"/>
            </p:cNvSpPr>
            <p:nvPr/>
          </p:nvSpPr>
          <p:spPr bwMode="auto">
            <a:xfrm>
              <a:off x="4428" y="3693"/>
              <a:ext cx="170" cy="92"/>
            </a:xfrm>
            <a:prstGeom prst="rect">
              <a:avLst/>
            </a:prstGeom>
            <a:gradFill rotWithShape="1">
              <a:gsLst>
                <a:gs pos="0">
                  <a:srgbClr val="009900"/>
                </a:gs>
                <a:gs pos="100000">
                  <a:srgbClr val="009900">
                    <a:gamma/>
                    <a:shade val="45490"/>
                    <a:invGamma/>
                  </a:srgbClr>
                </a:gs>
              </a:gsLst>
              <a:lin ang="2700000" scaled="1"/>
            </a:gradFill>
            <a:ln w="9525">
              <a:noFill/>
              <a:miter lim="800000"/>
              <a:headEnd/>
              <a:tailEnd/>
            </a:ln>
          </p:spPr>
          <p:txBody>
            <a:bodyPr/>
            <a:lstStyle/>
            <a:p>
              <a:endParaRPr lang="en-CA"/>
            </a:p>
          </p:txBody>
        </p:sp>
        <p:sp>
          <p:nvSpPr>
            <p:cNvPr id="49223" name="Rectangle 71"/>
            <p:cNvSpPr>
              <a:spLocks noChangeArrowheads="1"/>
            </p:cNvSpPr>
            <p:nvPr/>
          </p:nvSpPr>
          <p:spPr bwMode="auto">
            <a:xfrm>
              <a:off x="4428" y="3693"/>
              <a:ext cx="170" cy="92"/>
            </a:xfrm>
            <a:prstGeom prst="rect">
              <a:avLst/>
            </a:prstGeom>
            <a:noFill/>
            <a:ln w="19050" cap="rnd">
              <a:solidFill>
                <a:srgbClr val="000000"/>
              </a:solidFill>
              <a:round/>
              <a:headEnd/>
              <a:tailEnd/>
            </a:ln>
          </p:spPr>
          <p:txBody>
            <a:bodyPr/>
            <a:lstStyle/>
            <a:p>
              <a:endParaRPr lang="en-CA"/>
            </a:p>
          </p:txBody>
        </p:sp>
        <p:sp>
          <p:nvSpPr>
            <p:cNvPr id="49225" name="Rectangle 73"/>
            <p:cNvSpPr>
              <a:spLocks noChangeArrowheads="1"/>
            </p:cNvSpPr>
            <p:nvPr/>
          </p:nvSpPr>
          <p:spPr bwMode="auto">
            <a:xfrm>
              <a:off x="4428" y="3877"/>
              <a:ext cx="170" cy="92"/>
            </a:xfrm>
            <a:prstGeom prst="rect">
              <a:avLst/>
            </a:prstGeom>
            <a:solidFill>
              <a:srgbClr val="99FF99"/>
            </a:solidFill>
            <a:ln w="9525">
              <a:noFill/>
              <a:miter lim="800000"/>
              <a:headEnd/>
              <a:tailEnd/>
            </a:ln>
          </p:spPr>
          <p:txBody>
            <a:bodyPr/>
            <a:lstStyle/>
            <a:p>
              <a:endParaRPr lang="en-CA"/>
            </a:p>
          </p:txBody>
        </p:sp>
        <p:sp>
          <p:nvSpPr>
            <p:cNvPr id="49226" name="Rectangle 74"/>
            <p:cNvSpPr>
              <a:spLocks noChangeArrowheads="1"/>
            </p:cNvSpPr>
            <p:nvPr/>
          </p:nvSpPr>
          <p:spPr bwMode="auto">
            <a:xfrm>
              <a:off x="4428" y="3877"/>
              <a:ext cx="170" cy="92"/>
            </a:xfrm>
            <a:prstGeom prst="rect">
              <a:avLst/>
            </a:prstGeom>
            <a:noFill/>
            <a:ln w="19050" cap="rnd">
              <a:solidFill>
                <a:srgbClr val="000000"/>
              </a:solidFill>
              <a:round/>
              <a:headEnd/>
              <a:tailEnd/>
            </a:ln>
          </p:spPr>
          <p:txBody>
            <a:bodyPr/>
            <a:lstStyle/>
            <a:p>
              <a:endParaRPr lang="en-CA"/>
            </a:p>
          </p:txBody>
        </p:sp>
        <p:sp>
          <p:nvSpPr>
            <p:cNvPr id="49229" name="Rectangle 77"/>
            <p:cNvSpPr>
              <a:spLocks noChangeArrowheads="1"/>
            </p:cNvSpPr>
            <p:nvPr/>
          </p:nvSpPr>
          <p:spPr bwMode="auto">
            <a:xfrm>
              <a:off x="4661" y="3785"/>
              <a:ext cx="169" cy="92"/>
            </a:xfrm>
            <a:prstGeom prst="rect">
              <a:avLst/>
            </a:prstGeom>
            <a:solidFill>
              <a:srgbClr val="99FF99"/>
            </a:solidFill>
            <a:ln w="9525">
              <a:noFill/>
              <a:miter lim="800000"/>
              <a:headEnd/>
              <a:tailEnd/>
            </a:ln>
          </p:spPr>
          <p:txBody>
            <a:bodyPr/>
            <a:lstStyle/>
            <a:p>
              <a:endParaRPr lang="en-CA"/>
            </a:p>
          </p:txBody>
        </p:sp>
        <p:sp>
          <p:nvSpPr>
            <p:cNvPr id="49230" name="Rectangle 78"/>
            <p:cNvSpPr>
              <a:spLocks noChangeArrowheads="1"/>
            </p:cNvSpPr>
            <p:nvPr/>
          </p:nvSpPr>
          <p:spPr bwMode="auto">
            <a:xfrm>
              <a:off x="4661" y="3785"/>
              <a:ext cx="169" cy="92"/>
            </a:xfrm>
            <a:prstGeom prst="rect">
              <a:avLst/>
            </a:prstGeom>
            <a:noFill/>
            <a:ln w="19050" cap="rnd">
              <a:solidFill>
                <a:srgbClr val="000000"/>
              </a:solidFill>
              <a:round/>
              <a:headEnd/>
              <a:tailEnd/>
            </a:ln>
          </p:spPr>
          <p:txBody>
            <a:bodyPr/>
            <a:lstStyle/>
            <a:p>
              <a:endParaRPr lang="en-CA"/>
            </a:p>
          </p:txBody>
        </p:sp>
        <p:sp>
          <p:nvSpPr>
            <p:cNvPr id="49232" name="Rectangle 80"/>
            <p:cNvSpPr>
              <a:spLocks noChangeArrowheads="1"/>
            </p:cNvSpPr>
            <p:nvPr/>
          </p:nvSpPr>
          <p:spPr bwMode="auto">
            <a:xfrm>
              <a:off x="4915" y="3754"/>
              <a:ext cx="182" cy="160"/>
            </a:xfrm>
            <a:prstGeom prst="rect">
              <a:avLst/>
            </a:prstGeom>
            <a:solidFill>
              <a:srgbClr val="FFFF66"/>
            </a:solidFill>
            <a:ln w="9525">
              <a:noFill/>
              <a:miter lim="800000"/>
              <a:headEnd/>
              <a:tailEnd/>
            </a:ln>
          </p:spPr>
          <p:txBody>
            <a:bodyPr/>
            <a:lstStyle/>
            <a:p>
              <a:endParaRPr lang="en-CA"/>
            </a:p>
          </p:txBody>
        </p:sp>
        <p:sp>
          <p:nvSpPr>
            <p:cNvPr id="49233" name="Rectangle 81"/>
            <p:cNvSpPr>
              <a:spLocks noChangeArrowheads="1"/>
            </p:cNvSpPr>
            <p:nvPr/>
          </p:nvSpPr>
          <p:spPr bwMode="auto">
            <a:xfrm>
              <a:off x="4915" y="3754"/>
              <a:ext cx="182" cy="160"/>
            </a:xfrm>
            <a:prstGeom prst="rect">
              <a:avLst/>
            </a:prstGeom>
            <a:noFill/>
            <a:ln w="19050" cap="rnd">
              <a:solidFill>
                <a:srgbClr val="000000"/>
              </a:solidFill>
              <a:round/>
              <a:headEnd/>
              <a:tailEnd/>
            </a:ln>
          </p:spPr>
          <p:txBody>
            <a:bodyPr/>
            <a:lstStyle/>
            <a:p>
              <a:endParaRPr lang="en-CA"/>
            </a:p>
          </p:txBody>
        </p:sp>
        <p:sp>
          <p:nvSpPr>
            <p:cNvPr id="49236" name="Rectangle 84"/>
            <p:cNvSpPr>
              <a:spLocks noChangeArrowheads="1"/>
            </p:cNvSpPr>
            <p:nvPr/>
          </p:nvSpPr>
          <p:spPr bwMode="auto">
            <a:xfrm>
              <a:off x="5169" y="3840"/>
              <a:ext cx="169" cy="160"/>
            </a:xfrm>
            <a:prstGeom prst="rect">
              <a:avLst/>
            </a:prstGeom>
            <a:solidFill>
              <a:srgbClr val="FFFF66"/>
            </a:solidFill>
            <a:ln w="9525">
              <a:noFill/>
              <a:miter lim="800000"/>
              <a:headEnd/>
              <a:tailEnd/>
            </a:ln>
          </p:spPr>
          <p:txBody>
            <a:bodyPr/>
            <a:lstStyle/>
            <a:p>
              <a:endParaRPr lang="en-CA"/>
            </a:p>
          </p:txBody>
        </p:sp>
        <p:sp>
          <p:nvSpPr>
            <p:cNvPr id="49237" name="Rectangle 85"/>
            <p:cNvSpPr>
              <a:spLocks noChangeArrowheads="1"/>
            </p:cNvSpPr>
            <p:nvPr/>
          </p:nvSpPr>
          <p:spPr bwMode="auto">
            <a:xfrm>
              <a:off x="5169" y="3840"/>
              <a:ext cx="169" cy="160"/>
            </a:xfrm>
            <a:prstGeom prst="rect">
              <a:avLst/>
            </a:prstGeom>
            <a:noFill/>
            <a:ln w="19050" cap="rnd">
              <a:solidFill>
                <a:srgbClr val="000000"/>
              </a:solidFill>
              <a:round/>
              <a:headEnd/>
              <a:tailEnd/>
            </a:ln>
          </p:spPr>
          <p:txBody>
            <a:bodyPr/>
            <a:lstStyle/>
            <a:p>
              <a:endParaRPr lang="en-CA"/>
            </a:p>
          </p:txBody>
        </p:sp>
        <p:sp>
          <p:nvSpPr>
            <p:cNvPr id="49239" name="Rectangle 87"/>
            <p:cNvSpPr>
              <a:spLocks noChangeArrowheads="1"/>
            </p:cNvSpPr>
            <p:nvPr/>
          </p:nvSpPr>
          <p:spPr bwMode="auto">
            <a:xfrm>
              <a:off x="5169" y="3693"/>
              <a:ext cx="169" cy="92"/>
            </a:xfrm>
            <a:prstGeom prst="rect">
              <a:avLst/>
            </a:prstGeom>
            <a:solidFill>
              <a:srgbClr val="FFFF66"/>
            </a:solidFill>
            <a:ln w="9525">
              <a:noFill/>
              <a:miter lim="800000"/>
              <a:headEnd/>
              <a:tailEnd/>
            </a:ln>
          </p:spPr>
          <p:txBody>
            <a:bodyPr/>
            <a:lstStyle/>
            <a:p>
              <a:endParaRPr lang="en-CA"/>
            </a:p>
          </p:txBody>
        </p:sp>
        <p:sp>
          <p:nvSpPr>
            <p:cNvPr id="49240" name="Rectangle 88"/>
            <p:cNvSpPr>
              <a:spLocks noChangeArrowheads="1"/>
            </p:cNvSpPr>
            <p:nvPr/>
          </p:nvSpPr>
          <p:spPr bwMode="auto">
            <a:xfrm>
              <a:off x="5169" y="3693"/>
              <a:ext cx="169" cy="92"/>
            </a:xfrm>
            <a:prstGeom prst="rect">
              <a:avLst/>
            </a:prstGeom>
            <a:noFill/>
            <a:ln w="19050" cap="rnd">
              <a:solidFill>
                <a:srgbClr val="000000"/>
              </a:solidFill>
              <a:round/>
              <a:headEnd/>
              <a:tailEnd/>
            </a:ln>
          </p:spPr>
          <p:txBody>
            <a:bodyPr/>
            <a:lstStyle/>
            <a:p>
              <a:endParaRPr lang="en-CA"/>
            </a:p>
          </p:txBody>
        </p:sp>
        <p:sp>
          <p:nvSpPr>
            <p:cNvPr id="49242" name="Rectangle 90"/>
            <p:cNvSpPr>
              <a:spLocks noChangeArrowheads="1"/>
            </p:cNvSpPr>
            <p:nvPr/>
          </p:nvSpPr>
          <p:spPr bwMode="auto">
            <a:xfrm>
              <a:off x="3984" y="3600"/>
              <a:ext cx="169" cy="93"/>
            </a:xfrm>
            <a:prstGeom prst="rect">
              <a:avLst/>
            </a:prstGeom>
            <a:solidFill>
              <a:srgbClr val="99FF99"/>
            </a:solidFill>
            <a:ln w="9525">
              <a:noFill/>
              <a:miter lim="800000"/>
              <a:headEnd/>
              <a:tailEnd/>
            </a:ln>
          </p:spPr>
          <p:txBody>
            <a:bodyPr/>
            <a:lstStyle/>
            <a:p>
              <a:endParaRPr lang="en-CA"/>
            </a:p>
          </p:txBody>
        </p:sp>
        <p:sp>
          <p:nvSpPr>
            <p:cNvPr id="49243" name="Rectangle 91"/>
            <p:cNvSpPr>
              <a:spLocks noChangeArrowheads="1"/>
            </p:cNvSpPr>
            <p:nvPr/>
          </p:nvSpPr>
          <p:spPr bwMode="auto">
            <a:xfrm>
              <a:off x="3984" y="3600"/>
              <a:ext cx="169" cy="93"/>
            </a:xfrm>
            <a:prstGeom prst="rect">
              <a:avLst/>
            </a:prstGeom>
            <a:gradFill rotWithShape="1">
              <a:gsLst>
                <a:gs pos="0">
                  <a:srgbClr val="009900"/>
                </a:gs>
                <a:gs pos="100000">
                  <a:srgbClr val="009900">
                    <a:gamma/>
                    <a:shade val="46275"/>
                    <a:invGamma/>
                  </a:srgbClr>
                </a:gs>
              </a:gsLst>
              <a:lin ang="2700000" scaled="1"/>
            </a:gradFill>
            <a:ln w="19050" cap="rnd">
              <a:solidFill>
                <a:srgbClr val="000000"/>
              </a:solidFill>
              <a:round/>
              <a:headEnd/>
              <a:tailEnd/>
            </a:ln>
          </p:spPr>
          <p:txBody>
            <a:bodyPr/>
            <a:lstStyle/>
            <a:p>
              <a:endParaRPr lang="en-CA"/>
            </a:p>
          </p:txBody>
        </p:sp>
        <p:sp>
          <p:nvSpPr>
            <p:cNvPr id="49245" name="Rectangle 93"/>
            <p:cNvSpPr>
              <a:spLocks noChangeArrowheads="1"/>
            </p:cNvSpPr>
            <p:nvPr/>
          </p:nvSpPr>
          <p:spPr bwMode="auto">
            <a:xfrm>
              <a:off x="4629" y="3602"/>
              <a:ext cx="233" cy="91"/>
            </a:xfrm>
            <a:prstGeom prst="rect">
              <a:avLst/>
            </a:prstGeom>
            <a:solidFill>
              <a:srgbClr val="99FF99"/>
            </a:solidFill>
            <a:ln w="9525">
              <a:noFill/>
              <a:miter lim="800000"/>
              <a:headEnd/>
              <a:tailEnd/>
            </a:ln>
          </p:spPr>
          <p:txBody>
            <a:bodyPr/>
            <a:lstStyle/>
            <a:p>
              <a:endParaRPr lang="en-CA"/>
            </a:p>
          </p:txBody>
        </p:sp>
        <p:sp>
          <p:nvSpPr>
            <p:cNvPr id="49246" name="Rectangle 94"/>
            <p:cNvSpPr>
              <a:spLocks noChangeArrowheads="1"/>
            </p:cNvSpPr>
            <p:nvPr/>
          </p:nvSpPr>
          <p:spPr bwMode="auto">
            <a:xfrm>
              <a:off x="4629" y="3602"/>
              <a:ext cx="233" cy="91"/>
            </a:xfrm>
            <a:prstGeom prst="rect">
              <a:avLst/>
            </a:prstGeom>
            <a:noFill/>
            <a:ln w="19050" cap="rnd">
              <a:solidFill>
                <a:srgbClr val="000000"/>
              </a:solidFill>
              <a:round/>
              <a:headEnd/>
              <a:tailEnd/>
            </a:ln>
          </p:spPr>
          <p:txBody>
            <a:bodyPr/>
            <a:lstStyle/>
            <a:p>
              <a:endParaRPr lang="en-CA"/>
            </a:p>
          </p:txBody>
        </p:sp>
        <p:sp>
          <p:nvSpPr>
            <p:cNvPr id="49248" name="Freeform 96"/>
            <p:cNvSpPr>
              <a:spLocks/>
            </p:cNvSpPr>
            <p:nvPr/>
          </p:nvSpPr>
          <p:spPr bwMode="auto">
            <a:xfrm>
              <a:off x="4365" y="3631"/>
              <a:ext cx="1041" cy="385"/>
            </a:xfrm>
            <a:custGeom>
              <a:avLst/>
              <a:gdLst/>
              <a:ahLst/>
              <a:cxnLst>
                <a:cxn ang="0">
                  <a:pos x="1733" y="0"/>
                </a:cxn>
                <a:cxn ang="0">
                  <a:pos x="3628" y="0"/>
                </a:cxn>
                <a:cxn ang="0">
                  <a:pos x="3628" y="924"/>
                </a:cxn>
                <a:cxn ang="0">
                  <a:pos x="0" y="924"/>
                </a:cxn>
                <a:cxn ang="0">
                  <a:pos x="0" y="739"/>
                </a:cxn>
                <a:cxn ang="0">
                  <a:pos x="162" y="739"/>
                </a:cxn>
              </a:cxnLst>
              <a:rect l="0" t="0" r="r" b="b"/>
              <a:pathLst>
                <a:path w="3628" h="924">
                  <a:moveTo>
                    <a:pt x="1733" y="0"/>
                  </a:moveTo>
                  <a:lnTo>
                    <a:pt x="3628" y="0"/>
                  </a:lnTo>
                  <a:lnTo>
                    <a:pt x="3628" y="924"/>
                  </a:lnTo>
                  <a:lnTo>
                    <a:pt x="0" y="924"/>
                  </a:lnTo>
                  <a:lnTo>
                    <a:pt x="0" y="739"/>
                  </a:lnTo>
                  <a:lnTo>
                    <a:pt x="162" y="739"/>
                  </a:lnTo>
                </a:path>
              </a:pathLst>
            </a:custGeom>
            <a:noFill/>
            <a:ln w="19050" cap="flat">
              <a:solidFill>
                <a:srgbClr val="000000"/>
              </a:solidFill>
              <a:prstDash val="solid"/>
              <a:miter lim="800000"/>
              <a:headEnd/>
              <a:tailEnd/>
            </a:ln>
          </p:spPr>
          <p:txBody>
            <a:bodyPr/>
            <a:lstStyle/>
            <a:p>
              <a:endParaRPr lang="en-CA"/>
            </a:p>
          </p:txBody>
        </p:sp>
        <p:sp>
          <p:nvSpPr>
            <p:cNvPr id="49249" name="Freeform 97"/>
            <p:cNvSpPr>
              <a:spLocks/>
            </p:cNvSpPr>
            <p:nvPr/>
          </p:nvSpPr>
          <p:spPr bwMode="auto">
            <a:xfrm>
              <a:off x="4406" y="3923"/>
              <a:ext cx="22" cy="32"/>
            </a:xfrm>
            <a:custGeom>
              <a:avLst/>
              <a:gdLst/>
              <a:ahLst/>
              <a:cxnLst>
                <a:cxn ang="0">
                  <a:pos x="164" y="82"/>
                </a:cxn>
                <a:cxn ang="0">
                  <a:pos x="0" y="164"/>
                </a:cxn>
                <a:cxn ang="0">
                  <a:pos x="0" y="0"/>
                </a:cxn>
                <a:cxn ang="0">
                  <a:pos x="0" y="0"/>
                </a:cxn>
                <a:cxn ang="0">
                  <a:pos x="164" y="82"/>
                </a:cxn>
              </a:cxnLst>
              <a:rect l="0" t="0" r="r" b="b"/>
              <a:pathLst>
                <a:path w="164" h="164">
                  <a:moveTo>
                    <a:pt x="164" y="82"/>
                  </a:moveTo>
                  <a:lnTo>
                    <a:pt x="0" y="164"/>
                  </a:lnTo>
                  <a:cubicBezTo>
                    <a:pt x="25" y="112"/>
                    <a:pt x="25" y="51"/>
                    <a:pt x="0" y="0"/>
                  </a:cubicBezTo>
                  <a:lnTo>
                    <a:pt x="0" y="0"/>
                  </a:lnTo>
                  <a:lnTo>
                    <a:pt x="164" y="82"/>
                  </a:lnTo>
                  <a:close/>
                </a:path>
              </a:pathLst>
            </a:custGeom>
            <a:solidFill>
              <a:srgbClr val="000000"/>
            </a:solidFill>
            <a:ln w="0">
              <a:solidFill>
                <a:srgbClr val="000000"/>
              </a:solidFill>
              <a:prstDash val="solid"/>
              <a:round/>
              <a:headEnd/>
              <a:tailEnd/>
            </a:ln>
          </p:spPr>
          <p:txBody>
            <a:bodyPr/>
            <a:lstStyle/>
            <a:p>
              <a:endParaRPr lang="en-CA"/>
            </a:p>
          </p:txBody>
        </p:sp>
        <p:sp>
          <p:nvSpPr>
            <p:cNvPr id="49250" name="Line 98"/>
            <p:cNvSpPr>
              <a:spLocks noChangeShapeType="1"/>
            </p:cNvSpPr>
            <p:nvPr/>
          </p:nvSpPr>
          <p:spPr bwMode="auto">
            <a:xfrm flipH="1">
              <a:off x="4170" y="3643"/>
              <a:ext cx="459" cy="0"/>
            </a:xfrm>
            <a:prstGeom prst="line">
              <a:avLst/>
            </a:prstGeom>
            <a:noFill/>
            <a:ln w="19050">
              <a:solidFill>
                <a:srgbClr val="000000"/>
              </a:solidFill>
              <a:miter lim="800000"/>
              <a:headEnd/>
              <a:tailEnd/>
            </a:ln>
          </p:spPr>
          <p:txBody>
            <a:bodyPr/>
            <a:lstStyle/>
            <a:p>
              <a:endParaRPr lang="en-CA"/>
            </a:p>
          </p:txBody>
        </p:sp>
        <p:sp>
          <p:nvSpPr>
            <p:cNvPr id="49251" name="Freeform 99"/>
            <p:cNvSpPr>
              <a:spLocks/>
            </p:cNvSpPr>
            <p:nvPr/>
          </p:nvSpPr>
          <p:spPr bwMode="auto">
            <a:xfrm>
              <a:off x="4153" y="3627"/>
              <a:ext cx="23" cy="32"/>
            </a:xfrm>
            <a:custGeom>
              <a:avLst/>
              <a:gdLst/>
              <a:ahLst/>
              <a:cxnLst>
                <a:cxn ang="0">
                  <a:pos x="0" y="82"/>
                </a:cxn>
                <a:cxn ang="0">
                  <a:pos x="164" y="0"/>
                </a:cxn>
                <a:cxn ang="0">
                  <a:pos x="164" y="164"/>
                </a:cxn>
                <a:cxn ang="0">
                  <a:pos x="164" y="164"/>
                </a:cxn>
                <a:cxn ang="0">
                  <a:pos x="0" y="82"/>
                </a:cxn>
              </a:cxnLst>
              <a:rect l="0" t="0" r="r" b="b"/>
              <a:pathLst>
                <a:path w="164" h="164">
                  <a:moveTo>
                    <a:pt x="0" y="82"/>
                  </a:moveTo>
                  <a:lnTo>
                    <a:pt x="164" y="0"/>
                  </a:lnTo>
                  <a:cubicBezTo>
                    <a:pt x="138" y="51"/>
                    <a:pt x="138" y="112"/>
                    <a:pt x="164" y="164"/>
                  </a:cubicBezTo>
                  <a:lnTo>
                    <a:pt x="164" y="164"/>
                  </a:lnTo>
                  <a:lnTo>
                    <a:pt x="0" y="82"/>
                  </a:lnTo>
                  <a:close/>
                </a:path>
              </a:pathLst>
            </a:custGeom>
            <a:solidFill>
              <a:srgbClr val="000000"/>
            </a:solidFill>
            <a:ln w="0">
              <a:solidFill>
                <a:srgbClr val="000000"/>
              </a:solidFill>
              <a:prstDash val="solid"/>
              <a:round/>
              <a:headEnd/>
              <a:tailEnd/>
            </a:ln>
          </p:spPr>
          <p:txBody>
            <a:bodyPr/>
            <a:lstStyle/>
            <a:p>
              <a:endParaRPr lang="en-CA"/>
            </a:p>
          </p:txBody>
        </p:sp>
        <p:sp>
          <p:nvSpPr>
            <p:cNvPr id="49252" name="Line 100"/>
            <p:cNvSpPr>
              <a:spLocks noChangeShapeType="1"/>
            </p:cNvSpPr>
            <p:nvPr/>
          </p:nvSpPr>
          <p:spPr bwMode="auto">
            <a:xfrm>
              <a:off x="4051" y="3693"/>
              <a:ext cx="0" cy="61"/>
            </a:xfrm>
            <a:prstGeom prst="line">
              <a:avLst/>
            </a:prstGeom>
            <a:noFill/>
            <a:ln w="36513">
              <a:solidFill>
                <a:srgbClr val="000000"/>
              </a:solidFill>
              <a:miter lim="800000"/>
              <a:headEnd/>
              <a:tailEnd/>
            </a:ln>
          </p:spPr>
          <p:txBody>
            <a:bodyPr/>
            <a:lstStyle/>
            <a:p>
              <a:endParaRPr lang="en-CA"/>
            </a:p>
          </p:txBody>
        </p:sp>
        <p:sp>
          <p:nvSpPr>
            <p:cNvPr id="49253" name="Freeform 101"/>
            <p:cNvSpPr>
              <a:spLocks/>
            </p:cNvSpPr>
            <p:nvPr/>
          </p:nvSpPr>
          <p:spPr bwMode="auto">
            <a:xfrm>
              <a:off x="4037" y="3744"/>
              <a:ext cx="28" cy="41"/>
            </a:xfrm>
            <a:custGeom>
              <a:avLst/>
              <a:gdLst/>
              <a:ahLst/>
              <a:cxnLst>
                <a:cxn ang="0">
                  <a:pos x="103" y="207"/>
                </a:cxn>
                <a:cxn ang="0">
                  <a:pos x="0" y="0"/>
                </a:cxn>
                <a:cxn ang="0">
                  <a:pos x="206" y="0"/>
                </a:cxn>
                <a:cxn ang="0">
                  <a:pos x="206" y="0"/>
                </a:cxn>
                <a:cxn ang="0">
                  <a:pos x="103" y="207"/>
                </a:cxn>
              </a:cxnLst>
              <a:rect l="0" t="0" r="r" b="b"/>
              <a:pathLst>
                <a:path w="206" h="207">
                  <a:moveTo>
                    <a:pt x="103" y="207"/>
                  </a:moveTo>
                  <a:lnTo>
                    <a:pt x="0" y="0"/>
                  </a:lnTo>
                  <a:cubicBezTo>
                    <a:pt x="65" y="33"/>
                    <a:pt x="141" y="33"/>
                    <a:pt x="206" y="0"/>
                  </a:cubicBezTo>
                  <a:lnTo>
                    <a:pt x="206" y="0"/>
                  </a:lnTo>
                  <a:lnTo>
                    <a:pt x="103" y="207"/>
                  </a:lnTo>
                  <a:close/>
                </a:path>
              </a:pathLst>
            </a:custGeom>
            <a:solidFill>
              <a:srgbClr val="000000"/>
            </a:solidFill>
            <a:ln w="0">
              <a:solidFill>
                <a:srgbClr val="000000"/>
              </a:solidFill>
              <a:prstDash val="solid"/>
              <a:round/>
              <a:headEnd/>
              <a:tailEnd/>
            </a:ln>
          </p:spPr>
          <p:txBody>
            <a:bodyPr/>
            <a:lstStyle/>
            <a:p>
              <a:endParaRPr lang="en-CA"/>
            </a:p>
          </p:txBody>
        </p:sp>
        <p:sp>
          <p:nvSpPr>
            <p:cNvPr id="49254" name="Freeform 102"/>
            <p:cNvSpPr>
              <a:spLocks/>
            </p:cNvSpPr>
            <p:nvPr/>
          </p:nvSpPr>
          <p:spPr bwMode="auto">
            <a:xfrm>
              <a:off x="4128" y="3717"/>
              <a:ext cx="300" cy="25"/>
            </a:xfrm>
            <a:custGeom>
              <a:avLst/>
              <a:gdLst/>
              <a:ahLst/>
              <a:cxnLst>
                <a:cxn ang="0">
                  <a:pos x="1047" y="60"/>
                </a:cxn>
                <a:cxn ang="0">
                  <a:pos x="0" y="60"/>
                </a:cxn>
                <a:cxn ang="0">
                  <a:pos x="0" y="0"/>
                </a:cxn>
              </a:cxnLst>
              <a:rect l="0" t="0" r="r" b="b"/>
              <a:pathLst>
                <a:path w="1047" h="60">
                  <a:moveTo>
                    <a:pt x="1047" y="60"/>
                  </a:moveTo>
                  <a:lnTo>
                    <a:pt x="0" y="60"/>
                  </a:lnTo>
                  <a:lnTo>
                    <a:pt x="0" y="0"/>
                  </a:lnTo>
                </a:path>
              </a:pathLst>
            </a:custGeom>
            <a:noFill/>
            <a:ln w="19050" cap="flat">
              <a:solidFill>
                <a:srgbClr val="000000"/>
              </a:solidFill>
              <a:prstDash val="solid"/>
              <a:miter lim="800000"/>
              <a:headEnd/>
              <a:tailEnd/>
            </a:ln>
          </p:spPr>
          <p:txBody>
            <a:bodyPr/>
            <a:lstStyle/>
            <a:p>
              <a:endParaRPr lang="en-CA"/>
            </a:p>
          </p:txBody>
        </p:sp>
        <p:sp>
          <p:nvSpPr>
            <p:cNvPr id="49255" name="Freeform 103"/>
            <p:cNvSpPr>
              <a:spLocks/>
            </p:cNvSpPr>
            <p:nvPr/>
          </p:nvSpPr>
          <p:spPr bwMode="auto">
            <a:xfrm>
              <a:off x="4117" y="3693"/>
              <a:ext cx="22" cy="32"/>
            </a:xfrm>
            <a:custGeom>
              <a:avLst/>
              <a:gdLst/>
              <a:ahLst/>
              <a:cxnLst>
                <a:cxn ang="0">
                  <a:pos x="82" y="0"/>
                </a:cxn>
                <a:cxn ang="0">
                  <a:pos x="164" y="164"/>
                </a:cxn>
                <a:cxn ang="0">
                  <a:pos x="0" y="164"/>
                </a:cxn>
                <a:cxn ang="0">
                  <a:pos x="0" y="164"/>
                </a:cxn>
                <a:cxn ang="0">
                  <a:pos x="82" y="0"/>
                </a:cxn>
              </a:cxnLst>
              <a:rect l="0" t="0" r="r" b="b"/>
              <a:pathLst>
                <a:path w="164" h="164">
                  <a:moveTo>
                    <a:pt x="82" y="0"/>
                  </a:moveTo>
                  <a:lnTo>
                    <a:pt x="164" y="164"/>
                  </a:lnTo>
                  <a:cubicBezTo>
                    <a:pt x="112" y="138"/>
                    <a:pt x="52" y="138"/>
                    <a:pt x="0" y="164"/>
                  </a:cubicBezTo>
                  <a:lnTo>
                    <a:pt x="0" y="164"/>
                  </a:lnTo>
                  <a:lnTo>
                    <a:pt x="82" y="0"/>
                  </a:lnTo>
                  <a:close/>
                </a:path>
              </a:pathLst>
            </a:custGeom>
            <a:solidFill>
              <a:srgbClr val="000000"/>
            </a:solidFill>
            <a:ln w="0">
              <a:solidFill>
                <a:srgbClr val="000000"/>
              </a:solidFill>
              <a:prstDash val="solid"/>
              <a:round/>
              <a:headEnd/>
              <a:tailEnd/>
            </a:ln>
          </p:spPr>
          <p:txBody>
            <a:bodyPr/>
            <a:lstStyle/>
            <a:p>
              <a:endParaRPr lang="en-CA"/>
            </a:p>
          </p:txBody>
        </p:sp>
        <p:sp>
          <p:nvSpPr>
            <p:cNvPr id="49256" name="Line 104"/>
            <p:cNvSpPr>
              <a:spLocks noChangeShapeType="1"/>
            </p:cNvSpPr>
            <p:nvPr/>
          </p:nvSpPr>
          <p:spPr bwMode="auto">
            <a:xfrm flipV="1">
              <a:off x="4737" y="3693"/>
              <a:ext cx="0" cy="61"/>
            </a:xfrm>
            <a:prstGeom prst="line">
              <a:avLst/>
            </a:prstGeom>
            <a:noFill/>
            <a:ln w="36513">
              <a:solidFill>
                <a:srgbClr val="000000"/>
              </a:solidFill>
              <a:miter lim="800000"/>
              <a:headEnd/>
              <a:tailEnd/>
            </a:ln>
          </p:spPr>
          <p:txBody>
            <a:bodyPr/>
            <a:lstStyle/>
            <a:p>
              <a:endParaRPr lang="en-CA"/>
            </a:p>
          </p:txBody>
        </p:sp>
        <p:sp>
          <p:nvSpPr>
            <p:cNvPr id="49257" name="Freeform 105"/>
            <p:cNvSpPr>
              <a:spLocks/>
            </p:cNvSpPr>
            <p:nvPr/>
          </p:nvSpPr>
          <p:spPr bwMode="auto">
            <a:xfrm>
              <a:off x="4723" y="3744"/>
              <a:ext cx="29" cy="41"/>
            </a:xfrm>
            <a:custGeom>
              <a:avLst/>
              <a:gdLst/>
              <a:ahLst/>
              <a:cxnLst>
                <a:cxn ang="0">
                  <a:pos x="104" y="207"/>
                </a:cxn>
                <a:cxn ang="0">
                  <a:pos x="0" y="0"/>
                </a:cxn>
                <a:cxn ang="0">
                  <a:pos x="207" y="0"/>
                </a:cxn>
                <a:cxn ang="0">
                  <a:pos x="207" y="0"/>
                </a:cxn>
                <a:cxn ang="0">
                  <a:pos x="104" y="207"/>
                </a:cxn>
              </a:cxnLst>
              <a:rect l="0" t="0" r="r" b="b"/>
              <a:pathLst>
                <a:path w="207" h="207">
                  <a:moveTo>
                    <a:pt x="104" y="207"/>
                  </a:moveTo>
                  <a:lnTo>
                    <a:pt x="0" y="0"/>
                  </a:lnTo>
                  <a:cubicBezTo>
                    <a:pt x="65" y="33"/>
                    <a:pt x="142" y="33"/>
                    <a:pt x="207" y="0"/>
                  </a:cubicBezTo>
                  <a:lnTo>
                    <a:pt x="207" y="0"/>
                  </a:lnTo>
                  <a:lnTo>
                    <a:pt x="104" y="207"/>
                  </a:lnTo>
                  <a:close/>
                </a:path>
              </a:pathLst>
            </a:custGeom>
            <a:solidFill>
              <a:srgbClr val="000000"/>
            </a:solidFill>
            <a:ln w="0">
              <a:solidFill>
                <a:srgbClr val="000000"/>
              </a:solidFill>
              <a:prstDash val="solid"/>
              <a:round/>
              <a:headEnd/>
              <a:tailEnd/>
            </a:ln>
          </p:spPr>
          <p:txBody>
            <a:bodyPr/>
            <a:lstStyle/>
            <a:p>
              <a:endParaRPr lang="en-CA"/>
            </a:p>
          </p:txBody>
        </p:sp>
        <p:sp>
          <p:nvSpPr>
            <p:cNvPr id="49261" name="Line 109"/>
            <p:cNvSpPr>
              <a:spLocks noChangeShapeType="1"/>
            </p:cNvSpPr>
            <p:nvPr/>
          </p:nvSpPr>
          <p:spPr bwMode="auto">
            <a:xfrm>
              <a:off x="4879" y="3712"/>
              <a:ext cx="36" cy="42"/>
            </a:xfrm>
            <a:prstGeom prst="line">
              <a:avLst/>
            </a:prstGeom>
            <a:noFill/>
            <a:ln w="36513">
              <a:solidFill>
                <a:srgbClr val="000000"/>
              </a:solidFill>
              <a:miter lim="800000"/>
              <a:headEnd/>
              <a:tailEnd/>
            </a:ln>
          </p:spPr>
          <p:txBody>
            <a:bodyPr/>
            <a:lstStyle/>
            <a:p>
              <a:endParaRPr lang="en-CA"/>
            </a:p>
          </p:txBody>
        </p:sp>
        <p:sp>
          <p:nvSpPr>
            <p:cNvPr id="49262" name="Freeform 110"/>
            <p:cNvSpPr>
              <a:spLocks/>
            </p:cNvSpPr>
            <p:nvPr/>
          </p:nvSpPr>
          <p:spPr bwMode="auto">
            <a:xfrm>
              <a:off x="4862" y="3693"/>
              <a:ext cx="31" cy="41"/>
            </a:xfrm>
            <a:custGeom>
              <a:avLst/>
              <a:gdLst/>
              <a:ahLst/>
              <a:cxnLst>
                <a:cxn ang="0">
                  <a:pos x="0" y="0"/>
                </a:cxn>
                <a:cxn ang="0">
                  <a:pos x="225" y="48"/>
                </a:cxn>
                <a:cxn ang="0">
                  <a:pos x="96" y="209"/>
                </a:cxn>
                <a:cxn ang="0">
                  <a:pos x="96" y="209"/>
                </a:cxn>
                <a:cxn ang="0">
                  <a:pos x="0" y="0"/>
                </a:cxn>
              </a:cxnLst>
              <a:rect l="0" t="0" r="r" b="b"/>
              <a:pathLst>
                <a:path w="225" h="209">
                  <a:moveTo>
                    <a:pt x="0" y="0"/>
                  </a:moveTo>
                  <a:lnTo>
                    <a:pt x="225" y="48"/>
                  </a:lnTo>
                  <a:cubicBezTo>
                    <a:pt x="159" y="79"/>
                    <a:pt x="111" y="138"/>
                    <a:pt x="96" y="209"/>
                  </a:cubicBezTo>
                  <a:lnTo>
                    <a:pt x="96" y="209"/>
                  </a:lnTo>
                  <a:lnTo>
                    <a:pt x="0" y="0"/>
                  </a:lnTo>
                  <a:close/>
                </a:path>
              </a:pathLst>
            </a:custGeom>
            <a:solidFill>
              <a:srgbClr val="000000"/>
            </a:solidFill>
            <a:ln w="0">
              <a:solidFill>
                <a:srgbClr val="000000"/>
              </a:solidFill>
              <a:prstDash val="solid"/>
              <a:round/>
              <a:headEnd/>
              <a:tailEnd/>
            </a:ln>
          </p:spPr>
          <p:txBody>
            <a:bodyPr/>
            <a:lstStyle/>
            <a:p>
              <a:endParaRPr lang="en-CA"/>
            </a:p>
          </p:txBody>
        </p:sp>
        <p:sp>
          <p:nvSpPr>
            <p:cNvPr id="49264" name="Line 112"/>
            <p:cNvSpPr>
              <a:spLocks noChangeShapeType="1"/>
            </p:cNvSpPr>
            <p:nvPr/>
          </p:nvSpPr>
          <p:spPr bwMode="auto">
            <a:xfrm>
              <a:off x="5338" y="3742"/>
              <a:ext cx="51" cy="0"/>
            </a:xfrm>
            <a:prstGeom prst="line">
              <a:avLst/>
            </a:prstGeom>
            <a:noFill/>
            <a:ln w="19050">
              <a:solidFill>
                <a:srgbClr val="000000"/>
              </a:solidFill>
              <a:miter lim="800000"/>
              <a:headEnd/>
              <a:tailEnd/>
            </a:ln>
          </p:spPr>
          <p:txBody>
            <a:bodyPr/>
            <a:lstStyle/>
            <a:p>
              <a:endParaRPr lang="en-CA"/>
            </a:p>
          </p:txBody>
        </p:sp>
        <p:sp>
          <p:nvSpPr>
            <p:cNvPr id="49265" name="Freeform 113"/>
            <p:cNvSpPr>
              <a:spLocks/>
            </p:cNvSpPr>
            <p:nvPr/>
          </p:nvSpPr>
          <p:spPr bwMode="auto">
            <a:xfrm>
              <a:off x="5384" y="3725"/>
              <a:ext cx="22" cy="33"/>
            </a:xfrm>
            <a:custGeom>
              <a:avLst/>
              <a:gdLst/>
              <a:ahLst/>
              <a:cxnLst>
                <a:cxn ang="0">
                  <a:pos x="164" y="82"/>
                </a:cxn>
                <a:cxn ang="0">
                  <a:pos x="0" y="164"/>
                </a:cxn>
                <a:cxn ang="0">
                  <a:pos x="0" y="0"/>
                </a:cxn>
                <a:cxn ang="0">
                  <a:pos x="0" y="0"/>
                </a:cxn>
                <a:cxn ang="0">
                  <a:pos x="164" y="82"/>
                </a:cxn>
              </a:cxnLst>
              <a:rect l="0" t="0" r="r" b="b"/>
              <a:pathLst>
                <a:path w="164" h="164">
                  <a:moveTo>
                    <a:pt x="164" y="82"/>
                  </a:moveTo>
                  <a:lnTo>
                    <a:pt x="0" y="164"/>
                  </a:lnTo>
                  <a:cubicBezTo>
                    <a:pt x="26" y="112"/>
                    <a:pt x="26" y="52"/>
                    <a:pt x="0" y="0"/>
                  </a:cubicBezTo>
                  <a:lnTo>
                    <a:pt x="0" y="0"/>
                  </a:lnTo>
                  <a:lnTo>
                    <a:pt x="164" y="82"/>
                  </a:lnTo>
                  <a:close/>
                </a:path>
              </a:pathLst>
            </a:custGeom>
            <a:solidFill>
              <a:srgbClr val="000000"/>
            </a:solidFill>
            <a:ln w="0">
              <a:solidFill>
                <a:srgbClr val="000000"/>
              </a:solidFill>
              <a:prstDash val="solid"/>
              <a:round/>
              <a:headEnd/>
              <a:tailEnd/>
            </a:ln>
          </p:spPr>
          <p:txBody>
            <a:bodyPr/>
            <a:lstStyle/>
            <a:p>
              <a:endParaRPr lang="en-CA"/>
            </a:p>
          </p:txBody>
        </p:sp>
        <p:sp>
          <p:nvSpPr>
            <p:cNvPr id="49266" name="Line 114"/>
            <p:cNvSpPr>
              <a:spLocks noChangeShapeType="1"/>
            </p:cNvSpPr>
            <p:nvPr/>
          </p:nvSpPr>
          <p:spPr bwMode="auto">
            <a:xfrm>
              <a:off x="5338" y="3926"/>
              <a:ext cx="51" cy="0"/>
            </a:xfrm>
            <a:prstGeom prst="line">
              <a:avLst/>
            </a:prstGeom>
            <a:noFill/>
            <a:ln w="19050">
              <a:solidFill>
                <a:srgbClr val="000000"/>
              </a:solidFill>
              <a:miter lim="800000"/>
              <a:headEnd/>
              <a:tailEnd/>
            </a:ln>
          </p:spPr>
          <p:txBody>
            <a:bodyPr/>
            <a:lstStyle/>
            <a:p>
              <a:endParaRPr lang="en-CA"/>
            </a:p>
          </p:txBody>
        </p:sp>
        <p:sp>
          <p:nvSpPr>
            <p:cNvPr id="49267" name="Freeform 115"/>
            <p:cNvSpPr>
              <a:spLocks/>
            </p:cNvSpPr>
            <p:nvPr/>
          </p:nvSpPr>
          <p:spPr bwMode="auto">
            <a:xfrm>
              <a:off x="5384" y="3910"/>
              <a:ext cx="22" cy="32"/>
            </a:xfrm>
            <a:custGeom>
              <a:avLst/>
              <a:gdLst/>
              <a:ahLst/>
              <a:cxnLst>
                <a:cxn ang="0">
                  <a:pos x="164" y="83"/>
                </a:cxn>
                <a:cxn ang="0">
                  <a:pos x="0" y="164"/>
                </a:cxn>
                <a:cxn ang="0">
                  <a:pos x="1" y="0"/>
                </a:cxn>
                <a:cxn ang="0">
                  <a:pos x="1" y="0"/>
                </a:cxn>
                <a:cxn ang="0">
                  <a:pos x="164" y="83"/>
                </a:cxn>
              </a:cxnLst>
              <a:rect l="0" t="0" r="r" b="b"/>
              <a:pathLst>
                <a:path w="164" h="164">
                  <a:moveTo>
                    <a:pt x="164" y="83"/>
                  </a:moveTo>
                  <a:lnTo>
                    <a:pt x="0" y="164"/>
                  </a:lnTo>
                  <a:cubicBezTo>
                    <a:pt x="26" y="112"/>
                    <a:pt x="26" y="52"/>
                    <a:pt x="1" y="0"/>
                  </a:cubicBezTo>
                  <a:lnTo>
                    <a:pt x="1" y="0"/>
                  </a:lnTo>
                  <a:lnTo>
                    <a:pt x="164" y="83"/>
                  </a:lnTo>
                  <a:close/>
                </a:path>
              </a:pathLst>
            </a:custGeom>
            <a:solidFill>
              <a:srgbClr val="000000"/>
            </a:solidFill>
            <a:ln w="0">
              <a:solidFill>
                <a:srgbClr val="000000"/>
              </a:solidFill>
              <a:prstDash val="solid"/>
              <a:round/>
              <a:headEnd/>
              <a:tailEnd/>
            </a:ln>
          </p:spPr>
          <p:txBody>
            <a:bodyPr/>
            <a:lstStyle/>
            <a:p>
              <a:endParaRPr lang="en-CA"/>
            </a:p>
          </p:txBody>
        </p:sp>
      </p:grpSp>
      <p:sp>
        <p:nvSpPr>
          <p:cNvPr id="49273" name="Rectangle 121"/>
          <p:cNvSpPr>
            <a:spLocks noGrp="1" noChangeArrowheads="1"/>
          </p:cNvSpPr>
          <p:nvPr>
            <p:ph type="body" idx="1"/>
          </p:nvPr>
        </p:nvSpPr>
        <p:spPr>
          <a:xfrm>
            <a:off x="457200" y="1600200"/>
            <a:ext cx="4419600" cy="4525963"/>
          </a:xfrm>
        </p:spPr>
        <p:txBody>
          <a:bodyPr/>
          <a:lstStyle/>
          <a:p>
            <a:pPr>
              <a:lnSpc>
                <a:spcPct val="90000"/>
              </a:lnSpc>
            </a:pPr>
            <a:r>
              <a:rPr lang="en-US" sz="2800" dirty="0"/>
              <a:t>Arbitrate the I-cache among warps</a:t>
            </a:r>
          </a:p>
          <a:p>
            <a:pPr lvl="1">
              <a:lnSpc>
                <a:spcPct val="90000"/>
              </a:lnSpc>
            </a:pPr>
            <a:r>
              <a:rPr lang="en-US" sz="2400" dirty="0"/>
              <a:t>Cache miss handled by fetching again later</a:t>
            </a:r>
          </a:p>
          <a:p>
            <a:pPr>
              <a:lnSpc>
                <a:spcPct val="90000"/>
              </a:lnSpc>
            </a:pPr>
            <a:r>
              <a:rPr lang="en-US" sz="2800" dirty="0"/>
              <a:t>Fetched instruction is decoded and then stored in the I-Buffer</a:t>
            </a:r>
          </a:p>
          <a:p>
            <a:pPr lvl="1">
              <a:lnSpc>
                <a:spcPct val="90000"/>
              </a:lnSpc>
            </a:pPr>
            <a:r>
              <a:rPr lang="en-US" sz="2400" dirty="0" smtClean="0"/>
              <a:t>1 or more entries / warp</a:t>
            </a:r>
          </a:p>
          <a:p>
            <a:pPr lvl="1">
              <a:lnSpc>
                <a:spcPct val="90000"/>
              </a:lnSpc>
            </a:pPr>
            <a:r>
              <a:rPr lang="en-US" sz="2400" dirty="0" smtClean="0"/>
              <a:t>Only </a:t>
            </a:r>
            <a:r>
              <a:rPr lang="en-US" sz="2400" dirty="0"/>
              <a:t>warp with vacant entries are considered in fetch</a:t>
            </a:r>
          </a:p>
          <a:p>
            <a:pPr lvl="1">
              <a:lnSpc>
                <a:spcPct val="90000"/>
              </a:lnSpc>
            </a:pPr>
            <a:endParaRPr lang="en-US" sz="2400" dirty="0"/>
          </a:p>
        </p:txBody>
      </p:sp>
      <p:grpSp>
        <p:nvGrpSpPr>
          <p:cNvPr id="49478" name="Group 326"/>
          <p:cNvGrpSpPr>
            <a:grpSpLocks/>
          </p:cNvGrpSpPr>
          <p:nvPr/>
        </p:nvGrpSpPr>
        <p:grpSpPr bwMode="auto">
          <a:xfrm>
            <a:off x="6781800" y="1981200"/>
            <a:ext cx="1866900" cy="2228850"/>
            <a:chOff x="2402" y="1720"/>
            <a:chExt cx="1176" cy="1404"/>
          </a:xfrm>
        </p:grpSpPr>
        <p:sp>
          <p:nvSpPr>
            <p:cNvPr id="49277" name="Rectangle 125"/>
            <p:cNvSpPr>
              <a:spLocks noChangeArrowheads="1"/>
            </p:cNvSpPr>
            <p:nvPr/>
          </p:nvSpPr>
          <p:spPr bwMode="auto">
            <a:xfrm>
              <a:off x="2402" y="1749"/>
              <a:ext cx="1176" cy="1359"/>
            </a:xfrm>
            <a:prstGeom prst="rect">
              <a:avLst/>
            </a:prstGeom>
            <a:solidFill>
              <a:srgbClr val="99FF99"/>
            </a:solidFill>
            <a:ln w="9525">
              <a:noFill/>
              <a:miter lim="800000"/>
              <a:headEnd/>
              <a:tailEnd/>
            </a:ln>
          </p:spPr>
          <p:txBody>
            <a:bodyPr/>
            <a:lstStyle/>
            <a:p>
              <a:endParaRPr lang="en-CA"/>
            </a:p>
          </p:txBody>
        </p:sp>
        <p:sp>
          <p:nvSpPr>
            <p:cNvPr id="49278" name="Rectangle 126"/>
            <p:cNvSpPr>
              <a:spLocks noChangeArrowheads="1"/>
            </p:cNvSpPr>
            <p:nvPr/>
          </p:nvSpPr>
          <p:spPr bwMode="auto">
            <a:xfrm>
              <a:off x="2674" y="2057"/>
              <a:ext cx="723" cy="725"/>
            </a:xfrm>
            <a:prstGeom prst="rect">
              <a:avLst/>
            </a:prstGeom>
            <a:solidFill>
              <a:srgbClr val="FFFFFF"/>
            </a:solidFill>
            <a:ln w="9525">
              <a:noFill/>
              <a:miter lim="800000"/>
              <a:headEnd/>
              <a:tailEnd/>
            </a:ln>
          </p:spPr>
          <p:txBody>
            <a:bodyPr/>
            <a:lstStyle/>
            <a:p>
              <a:endParaRPr lang="en-CA"/>
            </a:p>
          </p:txBody>
        </p:sp>
        <p:sp>
          <p:nvSpPr>
            <p:cNvPr id="49279" name="Rectangle 127"/>
            <p:cNvSpPr>
              <a:spLocks noChangeArrowheads="1"/>
            </p:cNvSpPr>
            <p:nvPr/>
          </p:nvSpPr>
          <p:spPr bwMode="auto">
            <a:xfrm>
              <a:off x="2674" y="2057"/>
              <a:ext cx="723" cy="725"/>
            </a:xfrm>
            <a:prstGeom prst="rect">
              <a:avLst/>
            </a:prstGeom>
            <a:noFill/>
            <a:ln w="14288">
              <a:solidFill>
                <a:srgbClr val="000000"/>
              </a:solidFill>
              <a:miter lim="800000"/>
              <a:headEnd/>
              <a:tailEnd/>
            </a:ln>
          </p:spPr>
          <p:txBody>
            <a:bodyPr/>
            <a:lstStyle/>
            <a:p>
              <a:endParaRPr lang="en-CA"/>
            </a:p>
          </p:txBody>
        </p:sp>
        <p:sp>
          <p:nvSpPr>
            <p:cNvPr id="49280" name="Rectangle 128"/>
            <p:cNvSpPr>
              <a:spLocks noChangeArrowheads="1"/>
            </p:cNvSpPr>
            <p:nvPr/>
          </p:nvSpPr>
          <p:spPr bwMode="auto">
            <a:xfrm>
              <a:off x="2764" y="2057"/>
              <a:ext cx="542" cy="181"/>
            </a:xfrm>
            <a:prstGeom prst="rect">
              <a:avLst/>
            </a:prstGeom>
            <a:solidFill>
              <a:srgbClr val="CCFFFF"/>
            </a:solidFill>
            <a:ln w="9525">
              <a:noFill/>
              <a:miter lim="800000"/>
              <a:headEnd/>
              <a:tailEnd/>
            </a:ln>
          </p:spPr>
          <p:txBody>
            <a:bodyPr/>
            <a:lstStyle/>
            <a:p>
              <a:endParaRPr lang="en-CA"/>
            </a:p>
          </p:txBody>
        </p:sp>
        <p:sp>
          <p:nvSpPr>
            <p:cNvPr id="49281" name="Rectangle 129"/>
            <p:cNvSpPr>
              <a:spLocks noChangeArrowheads="1"/>
            </p:cNvSpPr>
            <p:nvPr/>
          </p:nvSpPr>
          <p:spPr bwMode="auto">
            <a:xfrm>
              <a:off x="2764" y="2057"/>
              <a:ext cx="542" cy="181"/>
            </a:xfrm>
            <a:prstGeom prst="rect">
              <a:avLst/>
            </a:prstGeom>
            <a:noFill/>
            <a:ln w="14288">
              <a:solidFill>
                <a:srgbClr val="000000"/>
              </a:solidFill>
              <a:miter lim="800000"/>
              <a:headEnd/>
              <a:tailEnd/>
            </a:ln>
          </p:spPr>
          <p:txBody>
            <a:bodyPr/>
            <a:lstStyle/>
            <a:p>
              <a:endParaRPr lang="en-CA"/>
            </a:p>
          </p:txBody>
        </p:sp>
        <p:sp>
          <p:nvSpPr>
            <p:cNvPr id="49282" name="Rectangle 130"/>
            <p:cNvSpPr>
              <a:spLocks noChangeArrowheads="1"/>
            </p:cNvSpPr>
            <p:nvPr/>
          </p:nvSpPr>
          <p:spPr bwMode="auto">
            <a:xfrm>
              <a:off x="2802" y="2062"/>
              <a:ext cx="471" cy="154"/>
            </a:xfrm>
            <a:prstGeom prst="rect">
              <a:avLst/>
            </a:prstGeom>
            <a:noFill/>
            <a:ln w="9525">
              <a:noFill/>
              <a:miter lim="800000"/>
              <a:headEnd/>
              <a:tailEnd/>
            </a:ln>
          </p:spPr>
          <p:txBody>
            <a:bodyPr wrap="none" lIns="0" tIns="0" rIns="0" bIns="0">
              <a:spAutoFit/>
            </a:bodyPr>
            <a:lstStyle/>
            <a:p>
              <a:r>
                <a:rPr lang="en-US" sz="1600">
                  <a:solidFill>
                    <a:srgbClr val="000000"/>
                  </a:solidFill>
                </a:rPr>
                <a:t>Inst. W1</a:t>
              </a:r>
              <a:endParaRPr lang="en-US"/>
            </a:p>
          </p:txBody>
        </p:sp>
        <p:sp>
          <p:nvSpPr>
            <p:cNvPr id="49283" name="Rectangle 131"/>
            <p:cNvSpPr>
              <a:spLocks noChangeArrowheads="1"/>
            </p:cNvSpPr>
            <p:nvPr/>
          </p:nvSpPr>
          <p:spPr bwMode="auto">
            <a:xfrm>
              <a:off x="3306" y="2057"/>
              <a:ext cx="91" cy="181"/>
            </a:xfrm>
            <a:prstGeom prst="rect">
              <a:avLst/>
            </a:prstGeom>
            <a:solidFill>
              <a:srgbClr val="CCFFFF"/>
            </a:solidFill>
            <a:ln w="9525">
              <a:noFill/>
              <a:miter lim="800000"/>
              <a:headEnd/>
              <a:tailEnd/>
            </a:ln>
          </p:spPr>
          <p:txBody>
            <a:bodyPr/>
            <a:lstStyle/>
            <a:p>
              <a:endParaRPr lang="en-CA"/>
            </a:p>
          </p:txBody>
        </p:sp>
        <p:sp>
          <p:nvSpPr>
            <p:cNvPr id="49284" name="Rectangle 132"/>
            <p:cNvSpPr>
              <a:spLocks noChangeArrowheads="1"/>
            </p:cNvSpPr>
            <p:nvPr/>
          </p:nvSpPr>
          <p:spPr bwMode="auto">
            <a:xfrm>
              <a:off x="3306" y="2057"/>
              <a:ext cx="91" cy="181"/>
            </a:xfrm>
            <a:prstGeom prst="rect">
              <a:avLst/>
            </a:prstGeom>
            <a:noFill/>
            <a:ln w="14288">
              <a:solidFill>
                <a:srgbClr val="000000"/>
              </a:solidFill>
              <a:miter lim="800000"/>
              <a:headEnd/>
              <a:tailEnd/>
            </a:ln>
          </p:spPr>
          <p:txBody>
            <a:bodyPr/>
            <a:lstStyle/>
            <a:p>
              <a:endParaRPr lang="en-CA"/>
            </a:p>
          </p:txBody>
        </p:sp>
        <p:sp>
          <p:nvSpPr>
            <p:cNvPr id="49285" name="Rectangle 133"/>
            <p:cNvSpPr>
              <a:spLocks noChangeArrowheads="1"/>
            </p:cNvSpPr>
            <p:nvPr/>
          </p:nvSpPr>
          <p:spPr bwMode="auto">
            <a:xfrm>
              <a:off x="3330" y="2062"/>
              <a:ext cx="43" cy="154"/>
            </a:xfrm>
            <a:prstGeom prst="rect">
              <a:avLst/>
            </a:prstGeom>
            <a:noFill/>
            <a:ln w="9525">
              <a:noFill/>
              <a:miter lim="800000"/>
              <a:headEnd/>
              <a:tailEnd/>
            </a:ln>
          </p:spPr>
          <p:txBody>
            <a:bodyPr wrap="none" lIns="0" tIns="0" rIns="0" bIns="0">
              <a:spAutoFit/>
            </a:bodyPr>
            <a:lstStyle/>
            <a:p>
              <a:r>
                <a:rPr lang="en-US" sz="1600">
                  <a:solidFill>
                    <a:srgbClr val="000000"/>
                  </a:solidFill>
                </a:rPr>
                <a:t>r</a:t>
              </a:r>
              <a:endParaRPr lang="en-US"/>
            </a:p>
          </p:txBody>
        </p:sp>
        <p:sp>
          <p:nvSpPr>
            <p:cNvPr id="49286" name="Oval 134"/>
            <p:cNvSpPr>
              <a:spLocks noChangeArrowheads="1"/>
            </p:cNvSpPr>
            <p:nvPr/>
          </p:nvSpPr>
          <p:spPr bwMode="auto">
            <a:xfrm>
              <a:off x="3017" y="2619"/>
              <a:ext cx="36" cy="36"/>
            </a:xfrm>
            <a:prstGeom prst="ellipse">
              <a:avLst/>
            </a:prstGeom>
            <a:solidFill>
              <a:srgbClr val="000000"/>
            </a:solidFill>
            <a:ln w="0">
              <a:solidFill>
                <a:srgbClr val="000000"/>
              </a:solidFill>
              <a:round/>
              <a:headEnd/>
              <a:tailEnd/>
            </a:ln>
          </p:spPr>
          <p:txBody>
            <a:bodyPr/>
            <a:lstStyle/>
            <a:p>
              <a:endParaRPr lang="en-CA"/>
            </a:p>
          </p:txBody>
        </p:sp>
        <p:sp>
          <p:nvSpPr>
            <p:cNvPr id="49287" name="Oval 135"/>
            <p:cNvSpPr>
              <a:spLocks noChangeArrowheads="1"/>
            </p:cNvSpPr>
            <p:nvPr/>
          </p:nvSpPr>
          <p:spPr bwMode="auto">
            <a:xfrm>
              <a:off x="3017" y="2619"/>
              <a:ext cx="36" cy="36"/>
            </a:xfrm>
            <a:prstGeom prst="ellipse">
              <a:avLst/>
            </a:prstGeom>
            <a:noFill/>
            <a:ln w="4763">
              <a:solidFill>
                <a:srgbClr val="000000"/>
              </a:solidFill>
              <a:miter lim="800000"/>
              <a:headEnd/>
              <a:tailEnd/>
            </a:ln>
          </p:spPr>
          <p:txBody>
            <a:bodyPr/>
            <a:lstStyle/>
            <a:p>
              <a:endParaRPr lang="en-CA"/>
            </a:p>
          </p:txBody>
        </p:sp>
        <p:sp>
          <p:nvSpPr>
            <p:cNvPr id="49288" name="Oval 136"/>
            <p:cNvSpPr>
              <a:spLocks noChangeArrowheads="1"/>
            </p:cNvSpPr>
            <p:nvPr/>
          </p:nvSpPr>
          <p:spPr bwMode="auto">
            <a:xfrm>
              <a:off x="3017" y="2673"/>
              <a:ext cx="36" cy="36"/>
            </a:xfrm>
            <a:prstGeom prst="ellipse">
              <a:avLst/>
            </a:prstGeom>
            <a:solidFill>
              <a:srgbClr val="000000"/>
            </a:solidFill>
            <a:ln w="0">
              <a:solidFill>
                <a:srgbClr val="000000"/>
              </a:solidFill>
              <a:round/>
              <a:headEnd/>
              <a:tailEnd/>
            </a:ln>
          </p:spPr>
          <p:txBody>
            <a:bodyPr/>
            <a:lstStyle/>
            <a:p>
              <a:endParaRPr lang="en-CA"/>
            </a:p>
          </p:txBody>
        </p:sp>
        <p:sp>
          <p:nvSpPr>
            <p:cNvPr id="49289" name="Oval 137"/>
            <p:cNvSpPr>
              <a:spLocks noChangeArrowheads="1"/>
            </p:cNvSpPr>
            <p:nvPr/>
          </p:nvSpPr>
          <p:spPr bwMode="auto">
            <a:xfrm>
              <a:off x="3017" y="2673"/>
              <a:ext cx="36" cy="36"/>
            </a:xfrm>
            <a:prstGeom prst="ellipse">
              <a:avLst/>
            </a:prstGeom>
            <a:noFill/>
            <a:ln w="4763">
              <a:solidFill>
                <a:srgbClr val="000000"/>
              </a:solidFill>
              <a:miter lim="800000"/>
              <a:headEnd/>
              <a:tailEnd/>
            </a:ln>
          </p:spPr>
          <p:txBody>
            <a:bodyPr/>
            <a:lstStyle/>
            <a:p>
              <a:endParaRPr lang="en-CA"/>
            </a:p>
          </p:txBody>
        </p:sp>
        <p:sp>
          <p:nvSpPr>
            <p:cNvPr id="49290" name="Oval 138"/>
            <p:cNvSpPr>
              <a:spLocks noChangeArrowheads="1"/>
            </p:cNvSpPr>
            <p:nvPr/>
          </p:nvSpPr>
          <p:spPr bwMode="auto">
            <a:xfrm>
              <a:off x="3017" y="2727"/>
              <a:ext cx="36" cy="37"/>
            </a:xfrm>
            <a:prstGeom prst="ellipse">
              <a:avLst/>
            </a:prstGeom>
            <a:solidFill>
              <a:srgbClr val="000000"/>
            </a:solidFill>
            <a:ln w="0">
              <a:solidFill>
                <a:srgbClr val="000000"/>
              </a:solidFill>
              <a:round/>
              <a:headEnd/>
              <a:tailEnd/>
            </a:ln>
          </p:spPr>
          <p:txBody>
            <a:bodyPr/>
            <a:lstStyle/>
            <a:p>
              <a:endParaRPr lang="en-CA"/>
            </a:p>
          </p:txBody>
        </p:sp>
        <p:sp>
          <p:nvSpPr>
            <p:cNvPr id="49291" name="Freeform 139"/>
            <p:cNvSpPr>
              <a:spLocks/>
            </p:cNvSpPr>
            <p:nvPr/>
          </p:nvSpPr>
          <p:spPr bwMode="auto">
            <a:xfrm>
              <a:off x="3017" y="2727"/>
              <a:ext cx="36" cy="37"/>
            </a:xfrm>
            <a:custGeom>
              <a:avLst/>
              <a:gdLst/>
              <a:ahLst/>
              <a:cxnLst>
                <a:cxn ang="0">
                  <a:pos x="36" y="18"/>
                </a:cxn>
                <a:cxn ang="0">
                  <a:pos x="18" y="0"/>
                </a:cxn>
                <a:cxn ang="0">
                  <a:pos x="0" y="18"/>
                </a:cxn>
                <a:cxn ang="0">
                  <a:pos x="18" y="37"/>
                </a:cxn>
                <a:cxn ang="0">
                  <a:pos x="36" y="18"/>
                </a:cxn>
              </a:cxnLst>
              <a:rect l="0" t="0" r="r" b="b"/>
              <a:pathLst>
                <a:path w="36" h="37">
                  <a:moveTo>
                    <a:pt x="36" y="18"/>
                  </a:moveTo>
                  <a:cubicBezTo>
                    <a:pt x="36" y="9"/>
                    <a:pt x="28" y="0"/>
                    <a:pt x="18" y="0"/>
                  </a:cubicBezTo>
                  <a:cubicBezTo>
                    <a:pt x="8" y="0"/>
                    <a:pt x="0" y="9"/>
                    <a:pt x="0" y="18"/>
                  </a:cubicBezTo>
                  <a:cubicBezTo>
                    <a:pt x="0" y="29"/>
                    <a:pt x="8" y="37"/>
                    <a:pt x="18" y="37"/>
                  </a:cubicBezTo>
                  <a:cubicBezTo>
                    <a:pt x="28" y="37"/>
                    <a:pt x="36" y="29"/>
                    <a:pt x="36" y="18"/>
                  </a:cubicBezTo>
                </a:path>
              </a:pathLst>
            </a:custGeom>
            <a:noFill/>
            <a:ln w="4763" cap="flat">
              <a:solidFill>
                <a:srgbClr val="000000"/>
              </a:solidFill>
              <a:prstDash val="solid"/>
              <a:miter lim="800000"/>
              <a:headEnd/>
              <a:tailEnd/>
            </a:ln>
          </p:spPr>
          <p:txBody>
            <a:bodyPr/>
            <a:lstStyle/>
            <a:p>
              <a:endParaRPr lang="en-CA"/>
            </a:p>
          </p:txBody>
        </p:sp>
        <p:sp>
          <p:nvSpPr>
            <p:cNvPr id="49292" name="Rectangle 140"/>
            <p:cNvSpPr>
              <a:spLocks noChangeArrowheads="1"/>
            </p:cNvSpPr>
            <p:nvPr/>
          </p:nvSpPr>
          <p:spPr bwMode="auto">
            <a:xfrm>
              <a:off x="2764" y="2238"/>
              <a:ext cx="542" cy="181"/>
            </a:xfrm>
            <a:prstGeom prst="rect">
              <a:avLst/>
            </a:prstGeom>
            <a:solidFill>
              <a:srgbClr val="CCFFFF"/>
            </a:solidFill>
            <a:ln w="9525">
              <a:noFill/>
              <a:miter lim="800000"/>
              <a:headEnd/>
              <a:tailEnd/>
            </a:ln>
          </p:spPr>
          <p:txBody>
            <a:bodyPr/>
            <a:lstStyle/>
            <a:p>
              <a:endParaRPr lang="en-CA"/>
            </a:p>
          </p:txBody>
        </p:sp>
        <p:sp>
          <p:nvSpPr>
            <p:cNvPr id="49293" name="Rectangle 141"/>
            <p:cNvSpPr>
              <a:spLocks noChangeArrowheads="1"/>
            </p:cNvSpPr>
            <p:nvPr/>
          </p:nvSpPr>
          <p:spPr bwMode="auto">
            <a:xfrm>
              <a:off x="2764" y="2238"/>
              <a:ext cx="542" cy="181"/>
            </a:xfrm>
            <a:prstGeom prst="rect">
              <a:avLst/>
            </a:prstGeom>
            <a:noFill/>
            <a:ln w="14288">
              <a:solidFill>
                <a:srgbClr val="000000"/>
              </a:solidFill>
              <a:miter lim="800000"/>
              <a:headEnd/>
              <a:tailEnd/>
            </a:ln>
          </p:spPr>
          <p:txBody>
            <a:bodyPr/>
            <a:lstStyle/>
            <a:p>
              <a:endParaRPr lang="en-CA"/>
            </a:p>
          </p:txBody>
        </p:sp>
        <p:sp>
          <p:nvSpPr>
            <p:cNvPr id="49294" name="Rectangle 142"/>
            <p:cNvSpPr>
              <a:spLocks noChangeArrowheads="1"/>
            </p:cNvSpPr>
            <p:nvPr/>
          </p:nvSpPr>
          <p:spPr bwMode="auto">
            <a:xfrm>
              <a:off x="2802" y="2248"/>
              <a:ext cx="471" cy="154"/>
            </a:xfrm>
            <a:prstGeom prst="rect">
              <a:avLst/>
            </a:prstGeom>
            <a:noFill/>
            <a:ln w="9525">
              <a:noFill/>
              <a:miter lim="800000"/>
              <a:headEnd/>
              <a:tailEnd/>
            </a:ln>
          </p:spPr>
          <p:txBody>
            <a:bodyPr wrap="none" lIns="0" tIns="0" rIns="0" bIns="0">
              <a:spAutoFit/>
            </a:bodyPr>
            <a:lstStyle/>
            <a:p>
              <a:r>
                <a:rPr lang="en-US" sz="1600">
                  <a:solidFill>
                    <a:srgbClr val="000000"/>
                  </a:solidFill>
                </a:rPr>
                <a:t>Inst. W2</a:t>
              </a:r>
              <a:endParaRPr lang="en-US"/>
            </a:p>
          </p:txBody>
        </p:sp>
        <p:sp>
          <p:nvSpPr>
            <p:cNvPr id="49295" name="Rectangle 143"/>
            <p:cNvSpPr>
              <a:spLocks noChangeArrowheads="1"/>
            </p:cNvSpPr>
            <p:nvPr/>
          </p:nvSpPr>
          <p:spPr bwMode="auto">
            <a:xfrm>
              <a:off x="2764" y="2419"/>
              <a:ext cx="542" cy="182"/>
            </a:xfrm>
            <a:prstGeom prst="rect">
              <a:avLst/>
            </a:prstGeom>
            <a:solidFill>
              <a:srgbClr val="CCFFFF"/>
            </a:solidFill>
            <a:ln w="9525">
              <a:noFill/>
              <a:miter lim="800000"/>
              <a:headEnd/>
              <a:tailEnd/>
            </a:ln>
          </p:spPr>
          <p:txBody>
            <a:bodyPr/>
            <a:lstStyle/>
            <a:p>
              <a:endParaRPr lang="en-CA"/>
            </a:p>
          </p:txBody>
        </p:sp>
        <p:sp>
          <p:nvSpPr>
            <p:cNvPr id="49296" name="Rectangle 144"/>
            <p:cNvSpPr>
              <a:spLocks noChangeArrowheads="1"/>
            </p:cNvSpPr>
            <p:nvPr/>
          </p:nvSpPr>
          <p:spPr bwMode="auto">
            <a:xfrm>
              <a:off x="2764" y="2419"/>
              <a:ext cx="542" cy="182"/>
            </a:xfrm>
            <a:prstGeom prst="rect">
              <a:avLst/>
            </a:prstGeom>
            <a:noFill/>
            <a:ln w="14288">
              <a:solidFill>
                <a:srgbClr val="000000"/>
              </a:solidFill>
              <a:miter lim="800000"/>
              <a:headEnd/>
              <a:tailEnd/>
            </a:ln>
          </p:spPr>
          <p:txBody>
            <a:bodyPr/>
            <a:lstStyle/>
            <a:p>
              <a:endParaRPr lang="en-CA"/>
            </a:p>
          </p:txBody>
        </p:sp>
        <p:sp>
          <p:nvSpPr>
            <p:cNvPr id="49297" name="Rectangle 145"/>
            <p:cNvSpPr>
              <a:spLocks noChangeArrowheads="1"/>
            </p:cNvSpPr>
            <p:nvPr/>
          </p:nvSpPr>
          <p:spPr bwMode="auto">
            <a:xfrm>
              <a:off x="2802" y="2424"/>
              <a:ext cx="471" cy="154"/>
            </a:xfrm>
            <a:prstGeom prst="rect">
              <a:avLst/>
            </a:prstGeom>
            <a:noFill/>
            <a:ln w="9525">
              <a:noFill/>
              <a:miter lim="800000"/>
              <a:headEnd/>
              <a:tailEnd/>
            </a:ln>
          </p:spPr>
          <p:txBody>
            <a:bodyPr wrap="none" lIns="0" tIns="0" rIns="0" bIns="0">
              <a:spAutoFit/>
            </a:bodyPr>
            <a:lstStyle/>
            <a:p>
              <a:r>
                <a:rPr lang="en-US" sz="1600">
                  <a:solidFill>
                    <a:srgbClr val="000000"/>
                  </a:solidFill>
                </a:rPr>
                <a:t>Inst. W3</a:t>
              </a:r>
              <a:endParaRPr lang="en-US"/>
            </a:p>
          </p:txBody>
        </p:sp>
        <p:sp>
          <p:nvSpPr>
            <p:cNvPr id="49298" name="Rectangle 146"/>
            <p:cNvSpPr>
              <a:spLocks noChangeArrowheads="1"/>
            </p:cNvSpPr>
            <p:nvPr/>
          </p:nvSpPr>
          <p:spPr bwMode="auto">
            <a:xfrm>
              <a:off x="2674" y="2057"/>
              <a:ext cx="90" cy="181"/>
            </a:xfrm>
            <a:prstGeom prst="rect">
              <a:avLst/>
            </a:prstGeom>
            <a:solidFill>
              <a:srgbClr val="CCFFFF"/>
            </a:solidFill>
            <a:ln w="9525">
              <a:noFill/>
              <a:miter lim="800000"/>
              <a:headEnd/>
              <a:tailEnd/>
            </a:ln>
          </p:spPr>
          <p:txBody>
            <a:bodyPr/>
            <a:lstStyle/>
            <a:p>
              <a:endParaRPr lang="en-CA"/>
            </a:p>
          </p:txBody>
        </p:sp>
        <p:sp>
          <p:nvSpPr>
            <p:cNvPr id="49299" name="Rectangle 147"/>
            <p:cNvSpPr>
              <a:spLocks noChangeArrowheads="1"/>
            </p:cNvSpPr>
            <p:nvPr/>
          </p:nvSpPr>
          <p:spPr bwMode="auto">
            <a:xfrm>
              <a:off x="2674" y="2057"/>
              <a:ext cx="90" cy="181"/>
            </a:xfrm>
            <a:prstGeom prst="rect">
              <a:avLst/>
            </a:prstGeom>
            <a:noFill/>
            <a:ln w="14288">
              <a:solidFill>
                <a:srgbClr val="000000"/>
              </a:solidFill>
              <a:miter lim="800000"/>
              <a:headEnd/>
              <a:tailEnd/>
            </a:ln>
          </p:spPr>
          <p:txBody>
            <a:bodyPr/>
            <a:lstStyle/>
            <a:p>
              <a:endParaRPr lang="en-CA"/>
            </a:p>
          </p:txBody>
        </p:sp>
        <p:sp>
          <p:nvSpPr>
            <p:cNvPr id="49300" name="Rectangle 148"/>
            <p:cNvSpPr>
              <a:spLocks noChangeArrowheads="1"/>
            </p:cNvSpPr>
            <p:nvPr/>
          </p:nvSpPr>
          <p:spPr bwMode="auto">
            <a:xfrm>
              <a:off x="2690" y="2062"/>
              <a:ext cx="64" cy="154"/>
            </a:xfrm>
            <a:prstGeom prst="rect">
              <a:avLst/>
            </a:prstGeom>
            <a:noFill/>
            <a:ln w="9525">
              <a:noFill/>
              <a:miter lim="800000"/>
              <a:headEnd/>
              <a:tailEnd/>
            </a:ln>
          </p:spPr>
          <p:txBody>
            <a:bodyPr wrap="none" lIns="0" tIns="0" rIns="0" bIns="0">
              <a:spAutoFit/>
            </a:bodyPr>
            <a:lstStyle/>
            <a:p>
              <a:r>
                <a:rPr lang="en-US" sz="1600">
                  <a:solidFill>
                    <a:srgbClr val="000000"/>
                  </a:solidFill>
                </a:rPr>
                <a:t>v</a:t>
              </a:r>
              <a:endParaRPr lang="en-US"/>
            </a:p>
          </p:txBody>
        </p:sp>
        <p:sp>
          <p:nvSpPr>
            <p:cNvPr id="49301" name="Rectangle 149"/>
            <p:cNvSpPr>
              <a:spLocks noChangeArrowheads="1"/>
            </p:cNvSpPr>
            <p:nvPr/>
          </p:nvSpPr>
          <p:spPr bwMode="auto">
            <a:xfrm>
              <a:off x="3306" y="2238"/>
              <a:ext cx="91" cy="181"/>
            </a:xfrm>
            <a:prstGeom prst="rect">
              <a:avLst/>
            </a:prstGeom>
            <a:solidFill>
              <a:srgbClr val="CCFFFF"/>
            </a:solidFill>
            <a:ln w="9525">
              <a:noFill/>
              <a:miter lim="800000"/>
              <a:headEnd/>
              <a:tailEnd/>
            </a:ln>
          </p:spPr>
          <p:txBody>
            <a:bodyPr/>
            <a:lstStyle/>
            <a:p>
              <a:endParaRPr lang="en-CA"/>
            </a:p>
          </p:txBody>
        </p:sp>
        <p:sp>
          <p:nvSpPr>
            <p:cNvPr id="49302" name="Rectangle 150"/>
            <p:cNvSpPr>
              <a:spLocks noChangeArrowheads="1"/>
            </p:cNvSpPr>
            <p:nvPr/>
          </p:nvSpPr>
          <p:spPr bwMode="auto">
            <a:xfrm>
              <a:off x="3306" y="2238"/>
              <a:ext cx="91" cy="181"/>
            </a:xfrm>
            <a:prstGeom prst="rect">
              <a:avLst/>
            </a:prstGeom>
            <a:noFill/>
            <a:ln w="14288">
              <a:solidFill>
                <a:srgbClr val="000000"/>
              </a:solidFill>
              <a:miter lim="800000"/>
              <a:headEnd/>
              <a:tailEnd/>
            </a:ln>
          </p:spPr>
          <p:txBody>
            <a:bodyPr/>
            <a:lstStyle/>
            <a:p>
              <a:endParaRPr lang="en-CA"/>
            </a:p>
          </p:txBody>
        </p:sp>
        <p:sp>
          <p:nvSpPr>
            <p:cNvPr id="49303" name="Rectangle 151"/>
            <p:cNvSpPr>
              <a:spLocks noChangeArrowheads="1"/>
            </p:cNvSpPr>
            <p:nvPr/>
          </p:nvSpPr>
          <p:spPr bwMode="auto">
            <a:xfrm>
              <a:off x="3330" y="2248"/>
              <a:ext cx="43" cy="154"/>
            </a:xfrm>
            <a:prstGeom prst="rect">
              <a:avLst/>
            </a:prstGeom>
            <a:noFill/>
            <a:ln w="9525">
              <a:noFill/>
              <a:miter lim="800000"/>
              <a:headEnd/>
              <a:tailEnd/>
            </a:ln>
          </p:spPr>
          <p:txBody>
            <a:bodyPr wrap="none" lIns="0" tIns="0" rIns="0" bIns="0">
              <a:spAutoFit/>
            </a:bodyPr>
            <a:lstStyle/>
            <a:p>
              <a:r>
                <a:rPr lang="en-US" sz="1600">
                  <a:solidFill>
                    <a:srgbClr val="000000"/>
                  </a:solidFill>
                </a:rPr>
                <a:t>r</a:t>
              </a:r>
              <a:endParaRPr lang="en-US"/>
            </a:p>
          </p:txBody>
        </p:sp>
        <p:sp>
          <p:nvSpPr>
            <p:cNvPr id="49304" name="Rectangle 152"/>
            <p:cNvSpPr>
              <a:spLocks noChangeArrowheads="1"/>
            </p:cNvSpPr>
            <p:nvPr/>
          </p:nvSpPr>
          <p:spPr bwMode="auto">
            <a:xfrm>
              <a:off x="2674" y="2238"/>
              <a:ext cx="90" cy="181"/>
            </a:xfrm>
            <a:prstGeom prst="rect">
              <a:avLst/>
            </a:prstGeom>
            <a:solidFill>
              <a:srgbClr val="CCFFFF"/>
            </a:solidFill>
            <a:ln w="9525">
              <a:noFill/>
              <a:miter lim="800000"/>
              <a:headEnd/>
              <a:tailEnd/>
            </a:ln>
          </p:spPr>
          <p:txBody>
            <a:bodyPr/>
            <a:lstStyle/>
            <a:p>
              <a:endParaRPr lang="en-CA"/>
            </a:p>
          </p:txBody>
        </p:sp>
        <p:sp>
          <p:nvSpPr>
            <p:cNvPr id="49305" name="Rectangle 153"/>
            <p:cNvSpPr>
              <a:spLocks noChangeArrowheads="1"/>
            </p:cNvSpPr>
            <p:nvPr/>
          </p:nvSpPr>
          <p:spPr bwMode="auto">
            <a:xfrm>
              <a:off x="2674" y="2238"/>
              <a:ext cx="90" cy="181"/>
            </a:xfrm>
            <a:prstGeom prst="rect">
              <a:avLst/>
            </a:prstGeom>
            <a:noFill/>
            <a:ln w="14288">
              <a:solidFill>
                <a:srgbClr val="000000"/>
              </a:solidFill>
              <a:miter lim="800000"/>
              <a:headEnd/>
              <a:tailEnd/>
            </a:ln>
          </p:spPr>
          <p:txBody>
            <a:bodyPr/>
            <a:lstStyle/>
            <a:p>
              <a:endParaRPr lang="en-CA"/>
            </a:p>
          </p:txBody>
        </p:sp>
        <p:sp>
          <p:nvSpPr>
            <p:cNvPr id="49306" name="Rectangle 154"/>
            <p:cNvSpPr>
              <a:spLocks noChangeArrowheads="1"/>
            </p:cNvSpPr>
            <p:nvPr/>
          </p:nvSpPr>
          <p:spPr bwMode="auto">
            <a:xfrm>
              <a:off x="2690" y="2248"/>
              <a:ext cx="64" cy="154"/>
            </a:xfrm>
            <a:prstGeom prst="rect">
              <a:avLst/>
            </a:prstGeom>
            <a:noFill/>
            <a:ln w="9525">
              <a:noFill/>
              <a:miter lim="800000"/>
              <a:headEnd/>
              <a:tailEnd/>
            </a:ln>
          </p:spPr>
          <p:txBody>
            <a:bodyPr wrap="none" lIns="0" tIns="0" rIns="0" bIns="0">
              <a:spAutoFit/>
            </a:bodyPr>
            <a:lstStyle/>
            <a:p>
              <a:r>
                <a:rPr lang="en-US" sz="1600">
                  <a:solidFill>
                    <a:srgbClr val="000000"/>
                  </a:solidFill>
                </a:rPr>
                <a:t>v</a:t>
              </a:r>
              <a:endParaRPr lang="en-US"/>
            </a:p>
          </p:txBody>
        </p:sp>
        <p:sp>
          <p:nvSpPr>
            <p:cNvPr id="49307" name="Rectangle 155"/>
            <p:cNvSpPr>
              <a:spLocks noChangeArrowheads="1"/>
            </p:cNvSpPr>
            <p:nvPr/>
          </p:nvSpPr>
          <p:spPr bwMode="auto">
            <a:xfrm>
              <a:off x="3306" y="2419"/>
              <a:ext cx="91" cy="182"/>
            </a:xfrm>
            <a:prstGeom prst="rect">
              <a:avLst/>
            </a:prstGeom>
            <a:solidFill>
              <a:srgbClr val="CCFFFF"/>
            </a:solidFill>
            <a:ln w="9525">
              <a:noFill/>
              <a:miter lim="800000"/>
              <a:headEnd/>
              <a:tailEnd/>
            </a:ln>
          </p:spPr>
          <p:txBody>
            <a:bodyPr/>
            <a:lstStyle/>
            <a:p>
              <a:endParaRPr lang="en-CA"/>
            </a:p>
          </p:txBody>
        </p:sp>
        <p:sp>
          <p:nvSpPr>
            <p:cNvPr id="49308" name="Rectangle 156"/>
            <p:cNvSpPr>
              <a:spLocks noChangeArrowheads="1"/>
            </p:cNvSpPr>
            <p:nvPr/>
          </p:nvSpPr>
          <p:spPr bwMode="auto">
            <a:xfrm>
              <a:off x="3306" y="2419"/>
              <a:ext cx="91" cy="182"/>
            </a:xfrm>
            <a:prstGeom prst="rect">
              <a:avLst/>
            </a:prstGeom>
            <a:noFill/>
            <a:ln w="14288">
              <a:solidFill>
                <a:srgbClr val="000000"/>
              </a:solidFill>
              <a:miter lim="800000"/>
              <a:headEnd/>
              <a:tailEnd/>
            </a:ln>
          </p:spPr>
          <p:txBody>
            <a:bodyPr/>
            <a:lstStyle/>
            <a:p>
              <a:endParaRPr lang="en-CA"/>
            </a:p>
          </p:txBody>
        </p:sp>
        <p:sp>
          <p:nvSpPr>
            <p:cNvPr id="49309" name="Rectangle 157"/>
            <p:cNvSpPr>
              <a:spLocks noChangeArrowheads="1"/>
            </p:cNvSpPr>
            <p:nvPr/>
          </p:nvSpPr>
          <p:spPr bwMode="auto">
            <a:xfrm>
              <a:off x="3330" y="2424"/>
              <a:ext cx="43" cy="154"/>
            </a:xfrm>
            <a:prstGeom prst="rect">
              <a:avLst/>
            </a:prstGeom>
            <a:noFill/>
            <a:ln w="9525">
              <a:noFill/>
              <a:miter lim="800000"/>
              <a:headEnd/>
              <a:tailEnd/>
            </a:ln>
          </p:spPr>
          <p:txBody>
            <a:bodyPr wrap="none" lIns="0" tIns="0" rIns="0" bIns="0">
              <a:spAutoFit/>
            </a:bodyPr>
            <a:lstStyle/>
            <a:p>
              <a:r>
                <a:rPr lang="en-US" sz="1600">
                  <a:solidFill>
                    <a:srgbClr val="000000"/>
                  </a:solidFill>
                </a:rPr>
                <a:t>r</a:t>
              </a:r>
              <a:endParaRPr lang="en-US"/>
            </a:p>
          </p:txBody>
        </p:sp>
        <p:sp>
          <p:nvSpPr>
            <p:cNvPr id="49310" name="Rectangle 158"/>
            <p:cNvSpPr>
              <a:spLocks noChangeArrowheads="1"/>
            </p:cNvSpPr>
            <p:nvPr/>
          </p:nvSpPr>
          <p:spPr bwMode="auto">
            <a:xfrm>
              <a:off x="2674" y="2419"/>
              <a:ext cx="90" cy="182"/>
            </a:xfrm>
            <a:prstGeom prst="rect">
              <a:avLst/>
            </a:prstGeom>
            <a:solidFill>
              <a:srgbClr val="CCFFFF"/>
            </a:solidFill>
            <a:ln w="9525">
              <a:noFill/>
              <a:miter lim="800000"/>
              <a:headEnd/>
              <a:tailEnd/>
            </a:ln>
          </p:spPr>
          <p:txBody>
            <a:bodyPr/>
            <a:lstStyle/>
            <a:p>
              <a:endParaRPr lang="en-CA"/>
            </a:p>
          </p:txBody>
        </p:sp>
        <p:sp>
          <p:nvSpPr>
            <p:cNvPr id="49311" name="Rectangle 159"/>
            <p:cNvSpPr>
              <a:spLocks noChangeArrowheads="1"/>
            </p:cNvSpPr>
            <p:nvPr/>
          </p:nvSpPr>
          <p:spPr bwMode="auto">
            <a:xfrm>
              <a:off x="2674" y="2419"/>
              <a:ext cx="90" cy="182"/>
            </a:xfrm>
            <a:prstGeom prst="rect">
              <a:avLst/>
            </a:prstGeom>
            <a:noFill/>
            <a:ln w="14288">
              <a:solidFill>
                <a:srgbClr val="000000"/>
              </a:solidFill>
              <a:miter lim="800000"/>
              <a:headEnd/>
              <a:tailEnd/>
            </a:ln>
          </p:spPr>
          <p:txBody>
            <a:bodyPr/>
            <a:lstStyle/>
            <a:p>
              <a:endParaRPr lang="en-CA"/>
            </a:p>
          </p:txBody>
        </p:sp>
        <p:sp>
          <p:nvSpPr>
            <p:cNvPr id="49312" name="Rectangle 160"/>
            <p:cNvSpPr>
              <a:spLocks noChangeArrowheads="1"/>
            </p:cNvSpPr>
            <p:nvPr/>
          </p:nvSpPr>
          <p:spPr bwMode="auto">
            <a:xfrm>
              <a:off x="2690" y="2424"/>
              <a:ext cx="64" cy="154"/>
            </a:xfrm>
            <a:prstGeom prst="rect">
              <a:avLst/>
            </a:prstGeom>
            <a:noFill/>
            <a:ln w="9525">
              <a:noFill/>
              <a:miter lim="800000"/>
              <a:headEnd/>
              <a:tailEnd/>
            </a:ln>
          </p:spPr>
          <p:txBody>
            <a:bodyPr wrap="none" lIns="0" tIns="0" rIns="0" bIns="0">
              <a:spAutoFit/>
            </a:bodyPr>
            <a:lstStyle/>
            <a:p>
              <a:r>
                <a:rPr lang="en-US" sz="1600">
                  <a:solidFill>
                    <a:srgbClr val="000000"/>
                  </a:solidFill>
                </a:rPr>
                <a:t>v</a:t>
              </a:r>
              <a:endParaRPr lang="en-US"/>
            </a:p>
          </p:txBody>
        </p:sp>
        <p:sp>
          <p:nvSpPr>
            <p:cNvPr id="49313" name="Freeform 161"/>
            <p:cNvSpPr>
              <a:spLocks/>
            </p:cNvSpPr>
            <p:nvPr/>
          </p:nvSpPr>
          <p:spPr bwMode="auto">
            <a:xfrm>
              <a:off x="2464" y="2796"/>
              <a:ext cx="253" cy="167"/>
            </a:xfrm>
            <a:custGeom>
              <a:avLst/>
              <a:gdLst/>
              <a:ahLst/>
              <a:cxnLst>
                <a:cxn ang="0">
                  <a:pos x="253" y="0"/>
                </a:cxn>
                <a:cxn ang="0">
                  <a:pos x="253" y="167"/>
                </a:cxn>
                <a:cxn ang="0">
                  <a:pos x="0" y="167"/>
                </a:cxn>
              </a:cxnLst>
              <a:rect l="0" t="0" r="r" b="b"/>
              <a:pathLst>
                <a:path w="253" h="167">
                  <a:moveTo>
                    <a:pt x="253" y="0"/>
                  </a:moveTo>
                  <a:lnTo>
                    <a:pt x="253" y="167"/>
                  </a:lnTo>
                  <a:lnTo>
                    <a:pt x="0" y="167"/>
                  </a:lnTo>
                </a:path>
              </a:pathLst>
            </a:custGeom>
            <a:noFill/>
            <a:ln w="14288" cap="rnd">
              <a:solidFill>
                <a:srgbClr val="000000"/>
              </a:solidFill>
              <a:prstDash val="solid"/>
              <a:round/>
              <a:headEnd/>
              <a:tailEnd/>
            </a:ln>
          </p:spPr>
          <p:txBody>
            <a:bodyPr/>
            <a:lstStyle/>
            <a:p>
              <a:endParaRPr lang="en-CA"/>
            </a:p>
          </p:txBody>
        </p:sp>
        <p:sp>
          <p:nvSpPr>
            <p:cNvPr id="49314" name="Freeform 162"/>
            <p:cNvSpPr>
              <a:spLocks/>
            </p:cNvSpPr>
            <p:nvPr/>
          </p:nvSpPr>
          <p:spPr bwMode="auto">
            <a:xfrm>
              <a:off x="2402" y="2922"/>
              <a:ext cx="83" cy="82"/>
            </a:xfrm>
            <a:custGeom>
              <a:avLst/>
              <a:gdLst/>
              <a:ahLst/>
              <a:cxnLst>
                <a:cxn ang="0">
                  <a:pos x="0" y="72"/>
                </a:cxn>
                <a:cxn ang="0">
                  <a:pos x="143" y="0"/>
                </a:cxn>
                <a:cxn ang="0">
                  <a:pos x="143" y="143"/>
                </a:cxn>
                <a:cxn ang="0">
                  <a:pos x="0" y="72"/>
                </a:cxn>
              </a:cxnLst>
              <a:rect l="0" t="0" r="r" b="b"/>
              <a:pathLst>
                <a:path w="143" h="143">
                  <a:moveTo>
                    <a:pt x="0" y="72"/>
                  </a:moveTo>
                  <a:lnTo>
                    <a:pt x="143" y="0"/>
                  </a:lnTo>
                  <a:cubicBezTo>
                    <a:pt x="121" y="45"/>
                    <a:pt x="121" y="98"/>
                    <a:pt x="143" y="143"/>
                  </a:cubicBezTo>
                  <a:lnTo>
                    <a:pt x="0" y="72"/>
                  </a:lnTo>
                  <a:close/>
                </a:path>
              </a:pathLst>
            </a:custGeom>
            <a:solidFill>
              <a:srgbClr val="000000"/>
            </a:solidFill>
            <a:ln w="0">
              <a:solidFill>
                <a:srgbClr val="000000"/>
              </a:solidFill>
              <a:prstDash val="solid"/>
              <a:round/>
              <a:headEnd/>
              <a:tailEnd/>
            </a:ln>
          </p:spPr>
          <p:txBody>
            <a:bodyPr/>
            <a:lstStyle/>
            <a:p>
              <a:endParaRPr lang="en-CA"/>
            </a:p>
          </p:txBody>
        </p:sp>
        <p:sp>
          <p:nvSpPr>
            <p:cNvPr id="49315" name="Rectangle 163"/>
            <p:cNvSpPr>
              <a:spLocks noChangeArrowheads="1"/>
            </p:cNvSpPr>
            <p:nvPr/>
          </p:nvSpPr>
          <p:spPr bwMode="auto">
            <a:xfrm>
              <a:off x="2496" y="2721"/>
              <a:ext cx="122" cy="125"/>
            </a:xfrm>
            <a:prstGeom prst="rect">
              <a:avLst/>
            </a:prstGeom>
            <a:noFill/>
            <a:ln w="9525">
              <a:noFill/>
              <a:miter lim="800000"/>
              <a:headEnd/>
              <a:tailEnd/>
            </a:ln>
          </p:spPr>
          <p:txBody>
            <a:bodyPr wrap="none" lIns="0" tIns="0" rIns="0" bIns="0">
              <a:spAutoFit/>
            </a:bodyPr>
            <a:lstStyle/>
            <a:p>
              <a:r>
                <a:rPr lang="en-US" sz="1300">
                  <a:solidFill>
                    <a:srgbClr val="000000"/>
                  </a:solidFill>
                </a:rPr>
                <a:t>To</a:t>
              </a:r>
              <a:endParaRPr lang="en-US"/>
            </a:p>
          </p:txBody>
        </p:sp>
        <p:sp>
          <p:nvSpPr>
            <p:cNvPr id="49316" name="Rectangle 164"/>
            <p:cNvSpPr>
              <a:spLocks noChangeArrowheads="1"/>
            </p:cNvSpPr>
            <p:nvPr/>
          </p:nvSpPr>
          <p:spPr bwMode="auto">
            <a:xfrm>
              <a:off x="2431" y="2823"/>
              <a:ext cx="261" cy="125"/>
            </a:xfrm>
            <a:prstGeom prst="rect">
              <a:avLst/>
            </a:prstGeom>
            <a:noFill/>
            <a:ln w="9525">
              <a:noFill/>
              <a:miter lim="800000"/>
              <a:headEnd/>
              <a:tailEnd/>
            </a:ln>
          </p:spPr>
          <p:txBody>
            <a:bodyPr wrap="none" lIns="0" tIns="0" rIns="0" bIns="0">
              <a:spAutoFit/>
            </a:bodyPr>
            <a:lstStyle/>
            <a:p>
              <a:r>
                <a:rPr lang="en-US" sz="1300">
                  <a:solidFill>
                    <a:srgbClr val="000000"/>
                  </a:solidFill>
                </a:rPr>
                <a:t>Fetch</a:t>
              </a:r>
              <a:endParaRPr lang="en-US"/>
            </a:p>
          </p:txBody>
        </p:sp>
        <p:sp>
          <p:nvSpPr>
            <p:cNvPr id="49317" name="Line 165"/>
            <p:cNvSpPr>
              <a:spLocks noChangeShapeType="1"/>
            </p:cNvSpPr>
            <p:nvPr/>
          </p:nvSpPr>
          <p:spPr bwMode="auto">
            <a:xfrm>
              <a:off x="3361" y="2800"/>
              <a:ext cx="0" cy="64"/>
            </a:xfrm>
            <a:prstGeom prst="line">
              <a:avLst/>
            </a:prstGeom>
            <a:noFill/>
            <a:ln w="14288" cap="rnd">
              <a:solidFill>
                <a:srgbClr val="000000"/>
              </a:solidFill>
              <a:round/>
              <a:headEnd/>
              <a:tailEnd/>
            </a:ln>
          </p:spPr>
          <p:txBody>
            <a:bodyPr/>
            <a:lstStyle/>
            <a:p>
              <a:endParaRPr lang="en-CA"/>
            </a:p>
          </p:txBody>
        </p:sp>
        <p:sp>
          <p:nvSpPr>
            <p:cNvPr id="49318" name="Freeform 166"/>
            <p:cNvSpPr>
              <a:spLocks/>
            </p:cNvSpPr>
            <p:nvPr/>
          </p:nvSpPr>
          <p:spPr bwMode="auto">
            <a:xfrm>
              <a:off x="3320" y="2844"/>
              <a:ext cx="82" cy="83"/>
            </a:xfrm>
            <a:custGeom>
              <a:avLst/>
              <a:gdLst/>
              <a:ahLst/>
              <a:cxnLst>
                <a:cxn ang="0">
                  <a:pos x="71" y="143"/>
                </a:cxn>
                <a:cxn ang="0">
                  <a:pos x="0" y="0"/>
                </a:cxn>
                <a:cxn ang="0">
                  <a:pos x="142" y="0"/>
                </a:cxn>
                <a:cxn ang="0">
                  <a:pos x="142" y="0"/>
                </a:cxn>
                <a:cxn ang="0">
                  <a:pos x="71" y="143"/>
                </a:cxn>
              </a:cxnLst>
              <a:rect l="0" t="0" r="r" b="b"/>
              <a:pathLst>
                <a:path w="142" h="143">
                  <a:moveTo>
                    <a:pt x="71" y="143"/>
                  </a:moveTo>
                  <a:lnTo>
                    <a:pt x="0" y="0"/>
                  </a:lnTo>
                  <a:cubicBezTo>
                    <a:pt x="45" y="23"/>
                    <a:pt x="97" y="23"/>
                    <a:pt x="142" y="0"/>
                  </a:cubicBezTo>
                  <a:lnTo>
                    <a:pt x="142" y="0"/>
                  </a:lnTo>
                  <a:lnTo>
                    <a:pt x="71" y="143"/>
                  </a:lnTo>
                  <a:close/>
                </a:path>
              </a:pathLst>
            </a:custGeom>
            <a:solidFill>
              <a:srgbClr val="000000"/>
            </a:solidFill>
            <a:ln w="0">
              <a:solidFill>
                <a:srgbClr val="000000"/>
              </a:solidFill>
              <a:prstDash val="solid"/>
              <a:round/>
              <a:headEnd/>
              <a:tailEnd/>
            </a:ln>
          </p:spPr>
          <p:txBody>
            <a:bodyPr/>
            <a:lstStyle/>
            <a:p>
              <a:endParaRPr lang="en-CA"/>
            </a:p>
          </p:txBody>
        </p:sp>
        <p:sp>
          <p:nvSpPr>
            <p:cNvPr id="49319" name="Rectangle 167"/>
            <p:cNvSpPr>
              <a:spLocks noChangeArrowheads="1"/>
            </p:cNvSpPr>
            <p:nvPr/>
          </p:nvSpPr>
          <p:spPr bwMode="auto">
            <a:xfrm>
              <a:off x="2931" y="2953"/>
              <a:ext cx="249" cy="125"/>
            </a:xfrm>
            <a:prstGeom prst="rect">
              <a:avLst/>
            </a:prstGeom>
            <a:noFill/>
            <a:ln w="9525">
              <a:noFill/>
              <a:miter lim="800000"/>
              <a:headEnd/>
              <a:tailEnd/>
            </a:ln>
          </p:spPr>
          <p:txBody>
            <a:bodyPr wrap="none" lIns="0" tIns="0" rIns="0" bIns="0">
              <a:spAutoFit/>
            </a:bodyPr>
            <a:lstStyle/>
            <a:p>
              <a:r>
                <a:rPr lang="en-US" sz="1300">
                  <a:solidFill>
                    <a:srgbClr val="000000"/>
                  </a:solidFill>
                </a:rPr>
                <a:t>Issue</a:t>
              </a:r>
              <a:endParaRPr lang="en-US"/>
            </a:p>
          </p:txBody>
        </p:sp>
        <p:sp>
          <p:nvSpPr>
            <p:cNvPr id="49320" name="Freeform 168"/>
            <p:cNvSpPr>
              <a:spLocks/>
            </p:cNvSpPr>
            <p:nvPr/>
          </p:nvSpPr>
          <p:spPr bwMode="auto">
            <a:xfrm>
              <a:off x="3035" y="2782"/>
              <a:ext cx="18" cy="123"/>
            </a:xfrm>
            <a:custGeom>
              <a:avLst/>
              <a:gdLst/>
              <a:ahLst/>
              <a:cxnLst>
                <a:cxn ang="0">
                  <a:pos x="0" y="0"/>
                </a:cxn>
                <a:cxn ang="0">
                  <a:pos x="18" y="0"/>
                </a:cxn>
                <a:cxn ang="0">
                  <a:pos x="18" y="123"/>
                </a:cxn>
              </a:cxnLst>
              <a:rect l="0" t="0" r="r" b="b"/>
              <a:pathLst>
                <a:path w="18" h="123">
                  <a:moveTo>
                    <a:pt x="0" y="0"/>
                  </a:moveTo>
                  <a:lnTo>
                    <a:pt x="18" y="0"/>
                  </a:lnTo>
                  <a:lnTo>
                    <a:pt x="18" y="123"/>
                  </a:lnTo>
                </a:path>
              </a:pathLst>
            </a:custGeom>
            <a:noFill/>
            <a:ln w="14288" cap="rnd">
              <a:solidFill>
                <a:srgbClr val="000000"/>
              </a:solidFill>
              <a:prstDash val="solid"/>
              <a:round/>
              <a:headEnd/>
              <a:tailEnd/>
            </a:ln>
          </p:spPr>
          <p:txBody>
            <a:bodyPr/>
            <a:lstStyle/>
            <a:p>
              <a:endParaRPr lang="en-CA"/>
            </a:p>
          </p:txBody>
        </p:sp>
        <p:sp>
          <p:nvSpPr>
            <p:cNvPr id="49321" name="Freeform 169"/>
            <p:cNvSpPr>
              <a:spLocks/>
            </p:cNvSpPr>
            <p:nvPr/>
          </p:nvSpPr>
          <p:spPr bwMode="auto">
            <a:xfrm>
              <a:off x="3012" y="2885"/>
              <a:ext cx="83" cy="83"/>
            </a:xfrm>
            <a:custGeom>
              <a:avLst/>
              <a:gdLst/>
              <a:ahLst/>
              <a:cxnLst>
                <a:cxn ang="0">
                  <a:pos x="71" y="143"/>
                </a:cxn>
                <a:cxn ang="0">
                  <a:pos x="0" y="0"/>
                </a:cxn>
                <a:cxn ang="0">
                  <a:pos x="143" y="0"/>
                </a:cxn>
                <a:cxn ang="0">
                  <a:pos x="71" y="143"/>
                </a:cxn>
              </a:cxnLst>
              <a:rect l="0" t="0" r="r" b="b"/>
              <a:pathLst>
                <a:path w="143" h="143">
                  <a:moveTo>
                    <a:pt x="71" y="143"/>
                  </a:moveTo>
                  <a:lnTo>
                    <a:pt x="0" y="0"/>
                  </a:lnTo>
                  <a:cubicBezTo>
                    <a:pt x="45" y="22"/>
                    <a:pt x="98" y="22"/>
                    <a:pt x="143" y="0"/>
                  </a:cubicBezTo>
                  <a:lnTo>
                    <a:pt x="71" y="143"/>
                  </a:lnTo>
                  <a:close/>
                </a:path>
              </a:pathLst>
            </a:custGeom>
            <a:solidFill>
              <a:srgbClr val="000000"/>
            </a:solidFill>
            <a:ln w="0">
              <a:solidFill>
                <a:srgbClr val="000000"/>
              </a:solidFill>
              <a:prstDash val="solid"/>
              <a:round/>
              <a:headEnd/>
              <a:tailEnd/>
            </a:ln>
          </p:spPr>
          <p:txBody>
            <a:bodyPr/>
            <a:lstStyle/>
            <a:p>
              <a:endParaRPr lang="en-CA"/>
            </a:p>
          </p:txBody>
        </p:sp>
        <p:sp>
          <p:nvSpPr>
            <p:cNvPr id="49322" name="Rectangle 170"/>
            <p:cNvSpPr>
              <a:spLocks noChangeArrowheads="1"/>
            </p:cNvSpPr>
            <p:nvPr/>
          </p:nvSpPr>
          <p:spPr bwMode="auto">
            <a:xfrm>
              <a:off x="2651" y="2039"/>
              <a:ext cx="131" cy="757"/>
            </a:xfrm>
            <a:prstGeom prst="rect">
              <a:avLst/>
            </a:prstGeom>
            <a:noFill/>
            <a:ln w="44450" cap="rnd">
              <a:solidFill>
                <a:srgbClr val="FF0000"/>
              </a:solidFill>
              <a:round/>
              <a:headEnd/>
              <a:tailEnd/>
            </a:ln>
          </p:spPr>
          <p:txBody>
            <a:bodyPr/>
            <a:lstStyle/>
            <a:p>
              <a:endParaRPr lang="en-CA"/>
            </a:p>
          </p:txBody>
        </p:sp>
        <p:sp>
          <p:nvSpPr>
            <p:cNvPr id="49323" name="Rectangle 171"/>
            <p:cNvSpPr>
              <a:spLocks noChangeArrowheads="1"/>
            </p:cNvSpPr>
            <p:nvPr/>
          </p:nvSpPr>
          <p:spPr bwMode="auto">
            <a:xfrm>
              <a:off x="3288" y="2039"/>
              <a:ext cx="127" cy="761"/>
            </a:xfrm>
            <a:prstGeom prst="rect">
              <a:avLst/>
            </a:prstGeom>
            <a:noFill/>
            <a:ln w="44450" cap="rnd">
              <a:solidFill>
                <a:srgbClr val="FF0000"/>
              </a:solidFill>
              <a:round/>
              <a:headEnd/>
              <a:tailEnd/>
            </a:ln>
          </p:spPr>
          <p:txBody>
            <a:bodyPr/>
            <a:lstStyle/>
            <a:p>
              <a:endParaRPr lang="en-CA"/>
            </a:p>
          </p:txBody>
        </p:sp>
        <p:sp>
          <p:nvSpPr>
            <p:cNvPr id="49324" name="Rectangle 172"/>
            <p:cNvSpPr>
              <a:spLocks noChangeArrowheads="1"/>
            </p:cNvSpPr>
            <p:nvPr/>
          </p:nvSpPr>
          <p:spPr bwMode="auto">
            <a:xfrm>
              <a:off x="2783" y="1822"/>
              <a:ext cx="359" cy="125"/>
            </a:xfrm>
            <a:prstGeom prst="rect">
              <a:avLst/>
            </a:prstGeom>
            <a:noFill/>
            <a:ln w="9525">
              <a:noFill/>
              <a:miter lim="800000"/>
              <a:headEnd/>
              <a:tailEnd/>
            </a:ln>
          </p:spPr>
          <p:txBody>
            <a:bodyPr wrap="none" lIns="0" tIns="0" rIns="0" bIns="0">
              <a:spAutoFit/>
            </a:bodyPr>
            <a:lstStyle/>
            <a:p>
              <a:r>
                <a:rPr lang="en-US" sz="1300">
                  <a:solidFill>
                    <a:srgbClr val="000000"/>
                  </a:solidFill>
                </a:rPr>
                <a:t>Decode</a:t>
              </a:r>
              <a:endParaRPr lang="en-US"/>
            </a:p>
          </p:txBody>
        </p:sp>
        <p:sp>
          <p:nvSpPr>
            <p:cNvPr id="49325" name="Rectangle 173"/>
            <p:cNvSpPr>
              <a:spLocks noChangeArrowheads="1"/>
            </p:cNvSpPr>
            <p:nvPr/>
          </p:nvSpPr>
          <p:spPr bwMode="auto">
            <a:xfrm>
              <a:off x="2674" y="2601"/>
              <a:ext cx="90" cy="181"/>
            </a:xfrm>
            <a:prstGeom prst="rect">
              <a:avLst/>
            </a:prstGeom>
            <a:solidFill>
              <a:srgbClr val="FFFFFF"/>
            </a:solidFill>
            <a:ln w="9525">
              <a:noFill/>
              <a:miter lim="800000"/>
              <a:headEnd/>
              <a:tailEnd/>
            </a:ln>
          </p:spPr>
          <p:txBody>
            <a:bodyPr/>
            <a:lstStyle/>
            <a:p>
              <a:endParaRPr lang="en-CA"/>
            </a:p>
          </p:txBody>
        </p:sp>
        <p:sp>
          <p:nvSpPr>
            <p:cNvPr id="49326" name="Rectangle 174"/>
            <p:cNvSpPr>
              <a:spLocks noChangeArrowheads="1"/>
            </p:cNvSpPr>
            <p:nvPr/>
          </p:nvSpPr>
          <p:spPr bwMode="auto">
            <a:xfrm>
              <a:off x="2674" y="2601"/>
              <a:ext cx="90" cy="181"/>
            </a:xfrm>
            <a:prstGeom prst="rect">
              <a:avLst/>
            </a:prstGeom>
            <a:noFill/>
            <a:ln w="14288">
              <a:solidFill>
                <a:srgbClr val="000000"/>
              </a:solidFill>
              <a:miter lim="800000"/>
              <a:headEnd/>
              <a:tailEnd/>
            </a:ln>
          </p:spPr>
          <p:txBody>
            <a:bodyPr/>
            <a:lstStyle/>
            <a:p>
              <a:endParaRPr lang="en-CA"/>
            </a:p>
          </p:txBody>
        </p:sp>
        <p:sp>
          <p:nvSpPr>
            <p:cNvPr id="49327" name="Rectangle 175"/>
            <p:cNvSpPr>
              <a:spLocks noChangeArrowheads="1"/>
            </p:cNvSpPr>
            <p:nvPr/>
          </p:nvSpPr>
          <p:spPr bwMode="auto">
            <a:xfrm>
              <a:off x="3210" y="1720"/>
              <a:ext cx="307" cy="125"/>
            </a:xfrm>
            <a:prstGeom prst="rect">
              <a:avLst/>
            </a:prstGeom>
            <a:noFill/>
            <a:ln w="9525">
              <a:noFill/>
              <a:miter lim="800000"/>
              <a:headEnd/>
              <a:tailEnd/>
            </a:ln>
          </p:spPr>
          <p:txBody>
            <a:bodyPr wrap="none" lIns="0" tIns="0" rIns="0" bIns="0">
              <a:spAutoFit/>
            </a:bodyPr>
            <a:lstStyle/>
            <a:p>
              <a:r>
                <a:rPr lang="en-US" sz="1300">
                  <a:solidFill>
                    <a:srgbClr val="000000"/>
                  </a:solidFill>
                </a:rPr>
                <a:t>Score-</a:t>
              </a:r>
              <a:endParaRPr lang="en-US"/>
            </a:p>
          </p:txBody>
        </p:sp>
        <p:sp>
          <p:nvSpPr>
            <p:cNvPr id="49328" name="Rectangle 176"/>
            <p:cNvSpPr>
              <a:spLocks noChangeArrowheads="1"/>
            </p:cNvSpPr>
            <p:nvPr/>
          </p:nvSpPr>
          <p:spPr bwMode="auto">
            <a:xfrm>
              <a:off x="3228" y="1822"/>
              <a:ext cx="278" cy="125"/>
            </a:xfrm>
            <a:prstGeom prst="rect">
              <a:avLst/>
            </a:prstGeom>
            <a:noFill/>
            <a:ln w="9525">
              <a:noFill/>
              <a:miter lim="800000"/>
              <a:headEnd/>
              <a:tailEnd/>
            </a:ln>
          </p:spPr>
          <p:txBody>
            <a:bodyPr wrap="none" lIns="0" tIns="0" rIns="0" bIns="0">
              <a:spAutoFit/>
            </a:bodyPr>
            <a:lstStyle/>
            <a:p>
              <a:r>
                <a:rPr lang="en-US" sz="1300">
                  <a:solidFill>
                    <a:srgbClr val="000000"/>
                  </a:solidFill>
                </a:rPr>
                <a:t>Board</a:t>
              </a:r>
              <a:endParaRPr lang="en-US"/>
            </a:p>
          </p:txBody>
        </p:sp>
        <p:sp>
          <p:nvSpPr>
            <p:cNvPr id="49329" name="Line 177"/>
            <p:cNvSpPr>
              <a:spLocks noChangeShapeType="1"/>
            </p:cNvSpPr>
            <p:nvPr/>
          </p:nvSpPr>
          <p:spPr bwMode="auto">
            <a:xfrm>
              <a:off x="3035" y="1930"/>
              <a:ext cx="0" cy="64"/>
            </a:xfrm>
            <a:prstGeom prst="line">
              <a:avLst/>
            </a:prstGeom>
            <a:noFill/>
            <a:ln w="14288" cap="rnd">
              <a:solidFill>
                <a:srgbClr val="000000"/>
              </a:solidFill>
              <a:round/>
              <a:headEnd/>
              <a:tailEnd/>
            </a:ln>
          </p:spPr>
          <p:txBody>
            <a:bodyPr/>
            <a:lstStyle/>
            <a:p>
              <a:endParaRPr lang="en-CA"/>
            </a:p>
          </p:txBody>
        </p:sp>
        <p:sp>
          <p:nvSpPr>
            <p:cNvPr id="49330" name="Freeform 178"/>
            <p:cNvSpPr>
              <a:spLocks/>
            </p:cNvSpPr>
            <p:nvPr/>
          </p:nvSpPr>
          <p:spPr bwMode="auto">
            <a:xfrm>
              <a:off x="2994" y="1974"/>
              <a:ext cx="82" cy="83"/>
            </a:xfrm>
            <a:custGeom>
              <a:avLst/>
              <a:gdLst/>
              <a:ahLst/>
              <a:cxnLst>
                <a:cxn ang="0">
                  <a:pos x="71" y="143"/>
                </a:cxn>
                <a:cxn ang="0">
                  <a:pos x="0" y="0"/>
                </a:cxn>
                <a:cxn ang="0">
                  <a:pos x="142" y="0"/>
                </a:cxn>
                <a:cxn ang="0">
                  <a:pos x="142" y="0"/>
                </a:cxn>
                <a:cxn ang="0">
                  <a:pos x="71" y="143"/>
                </a:cxn>
              </a:cxnLst>
              <a:rect l="0" t="0" r="r" b="b"/>
              <a:pathLst>
                <a:path w="142" h="143">
                  <a:moveTo>
                    <a:pt x="71" y="143"/>
                  </a:moveTo>
                  <a:lnTo>
                    <a:pt x="0" y="0"/>
                  </a:lnTo>
                  <a:cubicBezTo>
                    <a:pt x="45" y="23"/>
                    <a:pt x="97" y="23"/>
                    <a:pt x="142" y="0"/>
                  </a:cubicBezTo>
                  <a:lnTo>
                    <a:pt x="142" y="0"/>
                  </a:lnTo>
                  <a:lnTo>
                    <a:pt x="71" y="143"/>
                  </a:lnTo>
                  <a:close/>
                </a:path>
              </a:pathLst>
            </a:custGeom>
            <a:solidFill>
              <a:srgbClr val="000000"/>
            </a:solidFill>
            <a:ln w="0">
              <a:solidFill>
                <a:srgbClr val="000000"/>
              </a:solidFill>
              <a:prstDash val="solid"/>
              <a:round/>
              <a:headEnd/>
              <a:tailEnd/>
            </a:ln>
          </p:spPr>
          <p:txBody>
            <a:bodyPr/>
            <a:lstStyle/>
            <a:p>
              <a:endParaRPr lang="en-CA"/>
            </a:p>
          </p:txBody>
        </p:sp>
        <p:sp>
          <p:nvSpPr>
            <p:cNvPr id="49331" name="Line 179"/>
            <p:cNvSpPr>
              <a:spLocks noChangeShapeType="1"/>
            </p:cNvSpPr>
            <p:nvPr/>
          </p:nvSpPr>
          <p:spPr bwMode="auto">
            <a:xfrm>
              <a:off x="3361" y="1930"/>
              <a:ext cx="0" cy="64"/>
            </a:xfrm>
            <a:prstGeom prst="line">
              <a:avLst/>
            </a:prstGeom>
            <a:noFill/>
            <a:ln w="14288" cap="rnd">
              <a:solidFill>
                <a:srgbClr val="000000"/>
              </a:solidFill>
              <a:round/>
              <a:headEnd/>
              <a:tailEnd/>
            </a:ln>
          </p:spPr>
          <p:txBody>
            <a:bodyPr/>
            <a:lstStyle/>
            <a:p>
              <a:endParaRPr lang="en-CA"/>
            </a:p>
          </p:txBody>
        </p:sp>
        <p:sp>
          <p:nvSpPr>
            <p:cNvPr id="49332" name="Freeform 180"/>
            <p:cNvSpPr>
              <a:spLocks/>
            </p:cNvSpPr>
            <p:nvPr/>
          </p:nvSpPr>
          <p:spPr bwMode="auto">
            <a:xfrm>
              <a:off x="3320" y="1974"/>
              <a:ext cx="82" cy="83"/>
            </a:xfrm>
            <a:custGeom>
              <a:avLst/>
              <a:gdLst/>
              <a:ahLst/>
              <a:cxnLst>
                <a:cxn ang="0">
                  <a:pos x="71" y="143"/>
                </a:cxn>
                <a:cxn ang="0">
                  <a:pos x="0" y="0"/>
                </a:cxn>
                <a:cxn ang="0">
                  <a:pos x="142" y="0"/>
                </a:cxn>
                <a:cxn ang="0">
                  <a:pos x="142" y="0"/>
                </a:cxn>
                <a:cxn ang="0">
                  <a:pos x="71" y="143"/>
                </a:cxn>
              </a:cxnLst>
              <a:rect l="0" t="0" r="r" b="b"/>
              <a:pathLst>
                <a:path w="142" h="143">
                  <a:moveTo>
                    <a:pt x="71" y="143"/>
                  </a:moveTo>
                  <a:lnTo>
                    <a:pt x="0" y="0"/>
                  </a:lnTo>
                  <a:cubicBezTo>
                    <a:pt x="45" y="23"/>
                    <a:pt x="97" y="23"/>
                    <a:pt x="142" y="0"/>
                  </a:cubicBezTo>
                  <a:lnTo>
                    <a:pt x="142" y="0"/>
                  </a:lnTo>
                  <a:lnTo>
                    <a:pt x="71" y="143"/>
                  </a:lnTo>
                  <a:close/>
                </a:path>
              </a:pathLst>
            </a:custGeom>
            <a:solidFill>
              <a:srgbClr val="000000"/>
            </a:solidFill>
            <a:ln w="0">
              <a:solidFill>
                <a:srgbClr val="000000"/>
              </a:solidFill>
              <a:prstDash val="solid"/>
              <a:round/>
              <a:headEnd/>
              <a:tailEnd/>
            </a:ln>
          </p:spPr>
          <p:txBody>
            <a:bodyPr/>
            <a:lstStyle/>
            <a:p>
              <a:endParaRPr lang="en-CA"/>
            </a:p>
          </p:txBody>
        </p:sp>
        <p:sp>
          <p:nvSpPr>
            <p:cNvPr id="49333" name="Rectangle 181"/>
            <p:cNvSpPr>
              <a:spLocks noChangeArrowheads="1"/>
            </p:cNvSpPr>
            <p:nvPr/>
          </p:nvSpPr>
          <p:spPr bwMode="auto">
            <a:xfrm>
              <a:off x="3306" y="2601"/>
              <a:ext cx="91" cy="181"/>
            </a:xfrm>
            <a:prstGeom prst="rect">
              <a:avLst/>
            </a:prstGeom>
            <a:solidFill>
              <a:srgbClr val="FFFFFF"/>
            </a:solidFill>
            <a:ln w="9525">
              <a:noFill/>
              <a:miter lim="800000"/>
              <a:headEnd/>
              <a:tailEnd/>
            </a:ln>
          </p:spPr>
          <p:txBody>
            <a:bodyPr/>
            <a:lstStyle/>
            <a:p>
              <a:endParaRPr lang="en-CA"/>
            </a:p>
          </p:txBody>
        </p:sp>
        <p:sp>
          <p:nvSpPr>
            <p:cNvPr id="49334" name="Rectangle 182"/>
            <p:cNvSpPr>
              <a:spLocks noChangeArrowheads="1"/>
            </p:cNvSpPr>
            <p:nvPr/>
          </p:nvSpPr>
          <p:spPr bwMode="auto">
            <a:xfrm>
              <a:off x="3306" y="2601"/>
              <a:ext cx="91" cy="181"/>
            </a:xfrm>
            <a:prstGeom prst="rect">
              <a:avLst/>
            </a:prstGeom>
            <a:noFill/>
            <a:ln w="14288">
              <a:solidFill>
                <a:srgbClr val="000000"/>
              </a:solidFill>
              <a:miter lim="800000"/>
              <a:headEnd/>
              <a:tailEnd/>
            </a:ln>
          </p:spPr>
          <p:txBody>
            <a:bodyPr/>
            <a:lstStyle/>
            <a:p>
              <a:endParaRPr lang="en-CA"/>
            </a:p>
          </p:txBody>
        </p:sp>
        <p:sp>
          <p:nvSpPr>
            <p:cNvPr id="49335" name="Rectangle 183"/>
            <p:cNvSpPr>
              <a:spLocks noChangeArrowheads="1"/>
            </p:cNvSpPr>
            <p:nvPr/>
          </p:nvSpPr>
          <p:spPr bwMode="auto">
            <a:xfrm>
              <a:off x="3237" y="2897"/>
              <a:ext cx="249" cy="125"/>
            </a:xfrm>
            <a:prstGeom prst="rect">
              <a:avLst/>
            </a:prstGeom>
            <a:noFill/>
            <a:ln w="9525">
              <a:noFill/>
              <a:miter lim="800000"/>
              <a:headEnd/>
              <a:tailEnd/>
            </a:ln>
          </p:spPr>
          <p:txBody>
            <a:bodyPr wrap="none" lIns="0" tIns="0" rIns="0" bIns="0">
              <a:spAutoFit/>
            </a:bodyPr>
            <a:lstStyle/>
            <a:p>
              <a:r>
                <a:rPr lang="en-US" sz="1300">
                  <a:solidFill>
                    <a:srgbClr val="000000"/>
                  </a:solidFill>
                </a:rPr>
                <a:t>Issue</a:t>
              </a:r>
              <a:endParaRPr lang="en-US"/>
            </a:p>
          </p:txBody>
        </p:sp>
        <p:sp>
          <p:nvSpPr>
            <p:cNvPr id="49336" name="Rectangle 184"/>
            <p:cNvSpPr>
              <a:spLocks noChangeArrowheads="1"/>
            </p:cNvSpPr>
            <p:nvPr/>
          </p:nvSpPr>
          <p:spPr bwMode="auto">
            <a:xfrm>
              <a:off x="3256" y="2999"/>
              <a:ext cx="213" cy="125"/>
            </a:xfrm>
            <a:prstGeom prst="rect">
              <a:avLst/>
            </a:prstGeom>
            <a:noFill/>
            <a:ln w="9525">
              <a:noFill/>
              <a:miter lim="800000"/>
              <a:headEnd/>
              <a:tailEnd/>
            </a:ln>
          </p:spPr>
          <p:txBody>
            <a:bodyPr wrap="none" lIns="0" tIns="0" rIns="0" bIns="0">
              <a:spAutoFit/>
            </a:bodyPr>
            <a:lstStyle/>
            <a:p>
              <a:r>
                <a:rPr lang="en-US" sz="1300">
                  <a:solidFill>
                    <a:srgbClr val="000000"/>
                  </a:solidFill>
                </a:rPr>
                <a:t>ARB</a:t>
              </a:r>
              <a:endParaRPr lang="en-US"/>
            </a:p>
          </p:txBody>
        </p:sp>
      </p:grpSp>
      <p:grpSp>
        <p:nvGrpSpPr>
          <p:cNvPr id="49477" name="Group 325"/>
          <p:cNvGrpSpPr>
            <a:grpSpLocks/>
          </p:cNvGrpSpPr>
          <p:nvPr/>
        </p:nvGrpSpPr>
        <p:grpSpPr bwMode="auto">
          <a:xfrm>
            <a:off x="4953000" y="2057400"/>
            <a:ext cx="1436688" cy="2157413"/>
            <a:chOff x="1406" y="1749"/>
            <a:chExt cx="905" cy="1359"/>
          </a:xfrm>
        </p:grpSpPr>
        <p:sp>
          <p:nvSpPr>
            <p:cNvPr id="49337" name="Rectangle 185"/>
            <p:cNvSpPr>
              <a:spLocks noChangeArrowheads="1"/>
            </p:cNvSpPr>
            <p:nvPr/>
          </p:nvSpPr>
          <p:spPr bwMode="auto">
            <a:xfrm>
              <a:off x="1406" y="1749"/>
              <a:ext cx="905" cy="1359"/>
            </a:xfrm>
            <a:prstGeom prst="rect">
              <a:avLst/>
            </a:prstGeom>
            <a:solidFill>
              <a:srgbClr val="99FF99"/>
            </a:solidFill>
            <a:ln w="9525">
              <a:noFill/>
              <a:miter lim="800000"/>
              <a:headEnd/>
              <a:tailEnd/>
            </a:ln>
          </p:spPr>
          <p:txBody>
            <a:bodyPr/>
            <a:lstStyle/>
            <a:p>
              <a:endParaRPr lang="en-CA"/>
            </a:p>
          </p:txBody>
        </p:sp>
        <p:sp>
          <p:nvSpPr>
            <p:cNvPr id="49338" name="Rectangle 186"/>
            <p:cNvSpPr>
              <a:spLocks noChangeArrowheads="1"/>
            </p:cNvSpPr>
            <p:nvPr/>
          </p:nvSpPr>
          <p:spPr bwMode="auto">
            <a:xfrm>
              <a:off x="1769" y="1840"/>
              <a:ext cx="361" cy="725"/>
            </a:xfrm>
            <a:prstGeom prst="rect">
              <a:avLst/>
            </a:prstGeom>
            <a:solidFill>
              <a:srgbClr val="FFFFFF"/>
            </a:solidFill>
            <a:ln w="9525">
              <a:noFill/>
              <a:miter lim="800000"/>
              <a:headEnd/>
              <a:tailEnd/>
            </a:ln>
          </p:spPr>
          <p:txBody>
            <a:bodyPr/>
            <a:lstStyle/>
            <a:p>
              <a:endParaRPr lang="en-CA"/>
            </a:p>
          </p:txBody>
        </p:sp>
        <p:sp>
          <p:nvSpPr>
            <p:cNvPr id="49339" name="Rectangle 187"/>
            <p:cNvSpPr>
              <a:spLocks noChangeArrowheads="1"/>
            </p:cNvSpPr>
            <p:nvPr/>
          </p:nvSpPr>
          <p:spPr bwMode="auto">
            <a:xfrm>
              <a:off x="1769" y="1840"/>
              <a:ext cx="361" cy="725"/>
            </a:xfrm>
            <a:prstGeom prst="rect">
              <a:avLst/>
            </a:prstGeom>
            <a:noFill/>
            <a:ln w="14288">
              <a:solidFill>
                <a:srgbClr val="000000"/>
              </a:solidFill>
              <a:miter lim="800000"/>
              <a:headEnd/>
              <a:tailEnd/>
            </a:ln>
          </p:spPr>
          <p:txBody>
            <a:bodyPr/>
            <a:lstStyle/>
            <a:p>
              <a:endParaRPr lang="en-CA"/>
            </a:p>
          </p:txBody>
        </p:sp>
        <p:sp>
          <p:nvSpPr>
            <p:cNvPr id="49340" name="Rectangle 188"/>
            <p:cNvSpPr>
              <a:spLocks noChangeArrowheads="1"/>
            </p:cNvSpPr>
            <p:nvPr/>
          </p:nvSpPr>
          <p:spPr bwMode="auto">
            <a:xfrm>
              <a:off x="1769" y="1840"/>
              <a:ext cx="361" cy="181"/>
            </a:xfrm>
            <a:prstGeom prst="rect">
              <a:avLst/>
            </a:prstGeom>
            <a:solidFill>
              <a:srgbClr val="CCFFFF"/>
            </a:solidFill>
            <a:ln w="9525">
              <a:noFill/>
              <a:miter lim="800000"/>
              <a:headEnd/>
              <a:tailEnd/>
            </a:ln>
          </p:spPr>
          <p:txBody>
            <a:bodyPr/>
            <a:lstStyle/>
            <a:p>
              <a:endParaRPr lang="en-CA"/>
            </a:p>
          </p:txBody>
        </p:sp>
        <p:sp>
          <p:nvSpPr>
            <p:cNvPr id="49341" name="Rectangle 189"/>
            <p:cNvSpPr>
              <a:spLocks noChangeArrowheads="1"/>
            </p:cNvSpPr>
            <p:nvPr/>
          </p:nvSpPr>
          <p:spPr bwMode="auto">
            <a:xfrm>
              <a:off x="1769" y="1840"/>
              <a:ext cx="361" cy="181"/>
            </a:xfrm>
            <a:prstGeom prst="rect">
              <a:avLst/>
            </a:prstGeom>
            <a:noFill/>
            <a:ln w="14288">
              <a:solidFill>
                <a:srgbClr val="000000"/>
              </a:solidFill>
              <a:miter lim="800000"/>
              <a:headEnd/>
              <a:tailEnd/>
            </a:ln>
          </p:spPr>
          <p:txBody>
            <a:bodyPr/>
            <a:lstStyle/>
            <a:p>
              <a:endParaRPr lang="en-CA"/>
            </a:p>
          </p:txBody>
        </p:sp>
        <p:sp>
          <p:nvSpPr>
            <p:cNvPr id="49342" name="Rectangle 190"/>
            <p:cNvSpPr>
              <a:spLocks noChangeArrowheads="1"/>
            </p:cNvSpPr>
            <p:nvPr/>
          </p:nvSpPr>
          <p:spPr bwMode="auto">
            <a:xfrm>
              <a:off x="1837" y="1849"/>
              <a:ext cx="177" cy="154"/>
            </a:xfrm>
            <a:prstGeom prst="rect">
              <a:avLst/>
            </a:prstGeom>
            <a:noFill/>
            <a:ln w="9525">
              <a:noFill/>
              <a:miter lim="800000"/>
              <a:headEnd/>
              <a:tailEnd/>
            </a:ln>
          </p:spPr>
          <p:txBody>
            <a:bodyPr wrap="none" lIns="0" tIns="0" rIns="0" bIns="0">
              <a:spAutoFit/>
            </a:bodyPr>
            <a:lstStyle/>
            <a:p>
              <a:r>
                <a:rPr lang="en-US" sz="1600">
                  <a:solidFill>
                    <a:srgbClr val="000000"/>
                  </a:solidFill>
                </a:rPr>
                <a:t>PC</a:t>
              </a:r>
              <a:endParaRPr lang="en-US"/>
            </a:p>
          </p:txBody>
        </p:sp>
        <p:sp>
          <p:nvSpPr>
            <p:cNvPr id="49343" name="Rectangle 191"/>
            <p:cNvSpPr>
              <a:spLocks noChangeArrowheads="1"/>
            </p:cNvSpPr>
            <p:nvPr/>
          </p:nvSpPr>
          <p:spPr bwMode="auto">
            <a:xfrm>
              <a:off x="2013" y="1933"/>
              <a:ext cx="44" cy="96"/>
            </a:xfrm>
            <a:prstGeom prst="rect">
              <a:avLst/>
            </a:prstGeom>
            <a:noFill/>
            <a:ln w="9525">
              <a:noFill/>
              <a:miter lim="800000"/>
              <a:headEnd/>
              <a:tailEnd/>
            </a:ln>
          </p:spPr>
          <p:txBody>
            <a:bodyPr wrap="none" lIns="0" tIns="0" rIns="0" bIns="0">
              <a:spAutoFit/>
            </a:bodyPr>
            <a:lstStyle/>
            <a:p>
              <a:r>
                <a:rPr lang="en-US" sz="1000">
                  <a:solidFill>
                    <a:srgbClr val="000000"/>
                  </a:solidFill>
                </a:rPr>
                <a:t>1</a:t>
              </a:r>
              <a:endParaRPr lang="en-US"/>
            </a:p>
          </p:txBody>
        </p:sp>
        <p:sp>
          <p:nvSpPr>
            <p:cNvPr id="49344" name="Rectangle 192"/>
            <p:cNvSpPr>
              <a:spLocks noChangeArrowheads="1"/>
            </p:cNvSpPr>
            <p:nvPr/>
          </p:nvSpPr>
          <p:spPr bwMode="auto">
            <a:xfrm>
              <a:off x="1769" y="2021"/>
              <a:ext cx="361" cy="181"/>
            </a:xfrm>
            <a:prstGeom prst="rect">
              <a:avLst/>
            </a:prstGeom>
            <a:solidFill>
              <a:srgbClr val="CCFFFF"/>
            </a:solidFill>
            <a:ln w="9525">
              <a:noFill/>
              <a:miter lim="800000"/>
              <a:headEnd/>
              <a:tailEnd/>
            </a:ln>
          </p:spPr>
          <p:txBody>
            <a:bodyPr/>
            <a:lstStyle/>
            <a:p>
              <a:endParaRPr lang="en-CA"/>
            </a:p>
          </p:txBody>
        </p:sp>
        <p:sp>
          <p:nvSpPr>
            <p:cNvPr id="49345" name="Rectangle 193"/>
            <p:cNvSpPr>
              <a:spLocks noChangeArrowheads="1"/>
            </p:cNvSpPr>
            <p:nvPr/>
          </p:nvSpPr>
          <p:spPr bwMode="auto">
            <a:xfrm>
              <a:off x="1769" y="2021"/>
              <a:ext cx="361" cy="181"/>
            </a:xfrm>
            <a:prstGeom prst="rect">
              <a:avLst/>
            </a:prstGeom>
            <a:noFill/>
            <a:ln w="14288">
              <a:solidFill>
                <a:srgbClr val="000000"/>
              </a:solidFill>
              <a:miter lim="800000"/>
              <a:headEnd/>
              <a:tailEnd/>
            </a:ln>
          </p:spPr>
          <p:txBody>
            <a:bodyPr/>
            <a:lstStyle/>
            <a:p>
              <a:endParaRPr lang="en-CA"/>
            </a:p>
          </p:txBody>
        </p:sp>
        <p:sp>
          <p:nvSpPr>
            <p:cNvPr id="49346" name="Rectangle 194"/>
            <p:cNvSpPr>
              <a:spLocks noChangeArrowheads="1"/>
            </p:cNvSpPr>
            <p:nvPr/>
          </p:nvSpPr>
          <p:spPr bwMode="auto">
            <a:xfrm>
              <a:off x="1837" y="2025"/>
              <a:ext cx="177" cy="154"/>
            </a:xfrm>
            <a:prstGeom prst="rect">
              <a:avLst/>
            </a:prstGeom>
            <a:noFill/>
            <a:ln w="9525">
              <a:noFill/>
              <a:miter lim="800000"/>
              <a:headEnd/>
              <a:tailEnd/>
            </a:ln>
          </p:spPr>
          <p:txBody>
            <a:bodyPr wrap="none" lIns="0" tIns="0" rIns="0" bIns="0">
              <a:spAutoFit/>
            </a:bodyPr>
            <a:lstStyle/>
            <a:p>
              <a:r>
                <a:rPr lang="en-US" sz="1600">
                  <a:solidFill>
                    <a:srgbClr val="000000"/>
                  </a:solidFill>
                </a:rPr>
                <a:t>PC</a:t>
              </a:r>
              <a:endParaRPr lang="en-US"/>
            </a:p>
          </p:txBody>
        </p:sp>
        <p:sp>
          <p:nvSpPr>
            <p:cNvPr id="49347" name="Rectangle 195"/>
            <p:cNvSpPr>
              <a:spLocks noChangeArrowheads="1"/>
            </p:cNvSpPr>
            <p:nvPr/>
          </p:nvSpPr>
          <p:spPr bwMode="auto">
            <a:xfrm>
              <a:off x="2013" y="2119"/>
              <a:ext cx="44" cy="96"/>
            </a:xfrm>
            <a:prstGeom prst="rect">
              <a:avLst/>
            </a:prstGeom>
            <a:noFill/>
            <a:ln w="9525">
              <a:noFill/>
              <a:miter lim="800000"/>
              <a:headEnd/>
              <a:tailEnd/>
            </a:ln>
          </p:spPr>
          <p:txBody>
            <a:bodyPr wrap="none" lIns="0" tIns="0" rIns="0" bIns="0">
              <a:spAutoFit/>
            </a:bodyPr>
            <a:lstStyle/>
            <a:p>
              <a:r>
                <a:rPr lang="en-US" sz="1000">
                  <a:solidFill>
                    <a:srgbClr val="000000"/>
                  </a:solidFill>
                </a:rPr>
                <a:t>2</a:t>
              </a:r>
              <a:endParaRPr lang="en-US"/>
            </a:p>
          </p:txBody>
        </p:sp>
        <p:sp>
          <p:nvSpPr>
            <p:cNvPr id="49348" name="Rectangle 196"/>
            <p:cNvSpPr>
              <a:spLocks noChangeArrowheads="1"/>
            </p:cNvSpPr>
            <p:nvPr/>
          </p:nvSpPr>
          <p:spPr bwMode="auto">
            <a:xfrm>
              <a:off x="1769" y="2202"/>
              <a:ext cx="361" cy="181"/>
            </a:xfrm>
            <a:prstGeom prst="rect">
              <a:avLst/>
            </a:prstGeom>
            <a:solidFill>
              <a:srgbClr val="CCFFFF"/>
            </a:solidFill>
            <a:ln w="9525">
              <a:noFill/>
              <a:miter lim="800000"/>
              <a:headEnd/>
              <a:tailEnd/>
            </a:ln>
          </p:spPr>
          <p:txBody>
            <a:bodyPr/>
            <a:lstStyle/>
            <a:p>
              <a:endParaRPr lang="en-CA"/>
            </a:p>
          </p:txBody>
        </p:sp>
        <p:sp>
          <p:nvSpPr>
            <p:cNvPr id="49349" name="Rectangle 197"/>
            <p:cNvSpPr>
              <a:spLocks noChangeArrowheads="1"/>
            </p:cNvSpPr>
            <p:nvPr/>
          </p:nvSpPr>
          <p:spPr bwMode="auto">
            <a:xfrm>
              <a:off x="1769" y="2202"/>
              <a:ext cx="361" cy="181"/>
            </a:xfrm>
            <a:prstGeom prst="rect">
              <a:avLst/>
            </a:prstGeom>
            <a:noFill/>
            <a:ln w="14288">
              <a:solidFill>
                <a:srgbClr val="000000"/>
              </a:solidFill>
              <a:miter lim="800000"/>
              <a:headEnd/>
              <a:tailEnd/>
            </a:ln>
          </p:spPr>
          <p:txBody>
            <a:bodyPr/>
            <a:lstStyle/>
            <a:p>
              <a:endParaRPr lang="en-CA"/>
            </a:p>
          </p:txBody>
        </p:sp>
        <p:sp>
          <p:nvSpPr>
            <p:cNvPr id="49350" name="Rectangle 198"/>
            <p:cNvSpPr>
              <a:spLocks noChangeArrowheads="1"/>
            </p:cNvSpPr>
            <p:nvPr/>
          </p:nvSpPr>
          <p:spPr bwMode="auto">
            <a:xfrm>
              <a:off x="1837" y="2211"/>
              <a:ext cx="177" cy="154"/>
            </a:xfrm>
            <a:prstGeom prst="rect">
              <a:avLst/>
            </a:prstGeom>
            <a:noFill/>
            <a:ln w="9525">
              <a:noFill/>
              <a:miter lim="800000"/>
              <a:headEnd/>
              <a:tailEnd/>
            </a:ln>
          </p:spPr>
          <p:txBody>
            <a:bodyPr wrap="none" lIns="0" tIns="0" rIns="0" bIns="0">
              <a:spAutoFit/>
            </a:bodyPr>
            <a:lstStyle/>
            <a:p>
              <a:r>
                <a:rPr lang="en-US" sz="1600">
                  <a:solidFill>
                    <a:srgbClr val="000000"/>
                  </a:solidFill>
                </a:rPr>
                <a:t>PC</a:t>
              </a:r>
              <a:endParaRPr lang="en-US"/>
            </a:p>
          </p:txBody>
        </p:sp>
        <p:sp>
          <p:nvSpPr>
            <p:cNvPr id="49351" name="Rectangle 199"/>
            <p:cNvSpPr>
              <a:spLocks noChangeArrowheads="1"/>
            </p:cNvSpPr>
            <p:nvPr/>
          </p:nvSpPr>
          <p:spPr bwMode="auto">
            <a:xfrm>
              <a:off x="2013" y="2295"/>
              <a:ext cx="44" cy="96"/>
            </a:xfrm>
            <a:prstGeom prst="rect">
              <a:avLst/>
            </a:prstGeom>
            <a:noFill/>
            <a:ln w="9525">
              <a:noFill/>
              <a:miter lim="800000"/>
              <a:headEnd/>
              <a:tailEnd/>
            </a:ln>
          </p:spPr>
          <p:txBody>
            <a:bodyPr wrap="none" lIns="0" tIns="0" rIns="0" bIns="0">
              <a:spAutoFit/>
            </a:bodyPr>
            <a:lstStyle/>
            <a:p>
              <a:r>
                <a:rPr lang="en-US" sz="1000">
                  <a:solidFill>
                    <a:srgbClr val="000000"/>
                  </a:solidFill>
                </a:rPr>
                <a:t>3</a:t>
              </a:r>
              <a:endParaRPr lang="en-US"/>
            </a:p>
          </p:txBody>
        </p:sp>
        <p:sp>
          <p:nvSpPr>
            <p:cNvPr id="49352" name="Freeform 200"/>
            <p:cNvSpPr>
              <a:spLocks/>
            </p:cNvSpPr>
            <p:nvPr/>
          </p:nvSpPr>
          <p:spPr bwMode="auto">
            <a:xfrm>
              <a:off x="1646" y="1840"/>
              <a:ext cx="91" cy="725"/>
            </a:xfrm>
            <a:custGeom>
              <a:avLst/>
              <a:gdLst/>
              <a:ahLst/>
              <a:cxnLst>
                <a:cxn ang="0">
                  <a:pos x="91" y="0"/>
                </a:cxn>
                <a:cxn ang="0">
                  <a:pos x="0" y="90"/>
                </a:cxn>
                <a:cxn ang="0">
                  <a:pos x="0" y="634"/>
                </a:cxn>
                <a:cxn ang="0">
                  <a:pos x="91" y="725"/>
                </a:cxn>
                <a:cxn ang="0">
                  <a:pos x="91" y="0"/>
                </a:cxn>
              </a:cxnLst>
              <a:rect l="0" t="0" r="r" b="b"/>
              <a:pathLst>
                <a:path w="91" h="725">
                  <a:moveTo>
                    <a:pt x="91" y="0"/>
                  </a:moveTo>
                  <a:lnTo>
                    <a:pt x="0" y="90"/>
                  </a:lnTo>
                  <a:lnTo>
                    <a:pt x="0" y="634"/>
                  </a:lnTo>
                  <a:lnTo>
                    <a:pt x="91" y="725"/>
                  </a:lnTo>
                  <a:lnTo>
                    <a:pt x="91" y="0"/>
                  </a:lnTo>
                  <a:close/>
                </a:path>
              </a:pathLst>
            </a:custGeom>
            <a:solidFill>
              <a:srgbClr val="CCFFFF"/>
            </a:solidFill>
            <a:ln w="9525">
              <a:noFill/>
              <a:round/>
              <a:headEnd/>
              <a:tailEnd/>
            </a:ln>
          </p:spPr>
          <p:txBody>
            <a:bodyPr/>
            <a:lstStyle/>
            <a:p>
              <a:endParaRPr lang="en-CA"/>
            </a:p>
          </p:txBody>
        </p:sp>
        <p:sp>
          <p:nvSpPr>
            <p:cNvPr id="49353" name="Freeform 201"/>
            <p:cNvSpPr>
              <a:spLocks/>
            </p:cNvSpPr>
            <p:nvPr/>
          </p:nvSpPr>
          <p:spPr bwMode="auto">
            <a:xfrm>
              <a:off x="1646" y="1840"/>
              <a:ext cx="91" cy="725"/>
            </a:xfrm>
            <a:custGeom>
              <a:avLst/>
              <a:gdLst/>
              <a:ahLst/>
              <a:cxnLst>
                <a:cxn ang="0">
                  <a:pos x="91" y="0"/>
                </a:cxn>
                <a:cxn ang="0">
                  <a:pos x="0" y="90"/>
                </a:cxn>
                <a:cxn ang="0">
                  <a:pos x="0" y="634"/>
                </a:cxn>
                <a:cxn ang="0">
                  <a:pos x="91" y="725"/>
                </a:cxn>
                <a:cxn ang="0">
                  <a:pos x="91" y="0"/>
                </a:cxn>
              </a:cxnLst>
              <a:rect l="0" t="0" r="r" b="b"/>
              <a:pathLst>
                <a:path w="91" h="725">
                  <a:moveTo>
                    <a:pt x="91" y="0"/>
                  </a:moveTo>
                  <a:lnTo>
                    <a:pt x="0" y="90"/>
                  </a:lnTo>
                  <a:lnTo>
                    <a:pt x="0" y="634"/>
                  </a:lnTo>
                  <a:lnTo>
                    <a:pt x="91" y="725"/>
                  </a:lnTo>
                  <a:lnTo>
                    <a:pt x="91" y="0"/>
                  </a:lnTo>
                  <a:close/>
                </a:path>
              </a:pathLst>
            </a:custGeom>
            <a:noFill/>
            <a:ln w="14288" cap="flat">
              <a:solidFill>
                <a:srgbClr val="000000"/>
              </a:solidFill>
              <a:prstDash val="solid"/>
              <a:miter lim="800000"/>
              <a:headEnd/>
              <a:tailEnd/>
            </a:ln>
          </p:spPr>
          <p:txBody>
            <a:bodyPr/>
            <a:lstStyle/>
            <a:p>
              <a:endParaRPr lang="en-CA"/>
            </a:p>
          </p:txBody>
        </p:sp>
        <p:sp>
          <p:nvSpPr>
            <p:cNvPr id="49354" name="Rectangle 202"/>
            <p:cNvSpPr>
              <a:spLocks noChangeArrowheads="1"/>
            </p:cNvSpPr>
            <p:nvPr/>
          </p:nvSpPr>
          <p:spPr bwMode="auto">
            <a:xfrm>
              <a:off x="1652" y="2016"/>
              <a:ext cx="75" cy="134"/>
            </a:xfrm>
            <a:prstGeom prst="rect">
              <a:avLst/>
            </a:prstGeom>
            <a:noFill/>
            <a:ln w="9525">
              <a:noFill/>
              <a:miter lim="800000"/>
              <a:headEnd/>
              <a:tailEnd/>
            </a:ln>
          </p:spPr>
          <p:txBody>
            <a:bodyPr wrap="none" lIns="0" tIns="0" rIns="0" bIns="0">
              <a:spAutoFit/>
            </a:bodyPr>
            <a:lstStyle/>
            <a:p>
              <a:r>
                <a:rPr lang="en-US" sz="1400">
                  <a:solidFill>
                    <a:srgbClr val="000000"/>
                  </a:solidFill>
                </a:rPr>
                <a:t>A</a:t>
              </a:r>
              <a:endParaRPr lang="en-US"/>
            </a:p>
          </p:txBody>
        </p:sp>
        <p:sp>
          <p:nvSpPr>
            <p:cNvPr id="49355" name="Rectangle 203"/>
            <p:cNvSpPr>
              <a:spLocks noChangeArrowheads="1"/>
            </p:cNvSpPr>
            <p:nvPr/>
          </p:nvSpPr>
          <p:spPr bwMode="auto">
            <a:xfrm>
              <a:off x="1652" y="2128"/>
              <a:ext cx="81" cy="134"/>
            </a:xfrm>
            <a:prstGeom prst="rect">
              <a:avLst/>
            </a:prstGeom>
            <a:noFill/>
            <a:ln w="9525">
              <a:noFill/>
              <a:miter lim="800000"/>
              <a:headEnd/>
              <a:tailEnd/>
            </a:ln>
          </p:spPr>
          <p:txBody>
            <a:bodyPr wrap="none" lIns="0" tIns="0" rIns="0" bIns="0">
              <a:spAutoFit/>
            </a:bodyPr>
            <a:lstStyle/>
            <a:p>
              <a:r>
                <a:rPr lang="en-US" sz="1400">
                  <a:solidFill>
                    <a:srgbClr val="000000"/>
                  </a:solidFill>
                </a:rPr>
                <a:t>R</a:t>
              </a:r>
              <a:endParaRPr lang="en-US"/>
            </a:p>
          </p:txBody>
        </p:sp>
        <p:sp>
          <p:nvSpPr>
            <p:cNvPr id="49356" name="Rectangle 204"/>
            <p:cNvSpPr>
              <a:spLocks noChangeArrowheads="1"/>
            </p:cNvSpPr>
            <p:nvPr/>
          </p:nvSpPr>
          <p:spPr bwMode="auto">
            <a:xfrm>
              <a:off x="1652" y="2239"/>
              <a:ext cx="75" cy="134"/>
            </a:xfrm>
            <a:prstGeom prst="rect">
              <a:avLst/>
            </a:prstGeom>
            <a:noFill/>
            <a:ln w="9525">
              <a:noFill/>
              <a:miter lim="800000"/>
              <a:headEnd/>
              <a:tailEnd/>
            </a:ln>
          </p:spPr>
          <p:txBody>
            <a:bodyPr wrap="none" lIns="0" tIns="0" rIns="0" bIns="0">
              <a:spAutoFit/>
            </a:bodyPr>
            <a:lstStyle/>
            <a:p>
              <a:r>
                <a:rPr lang="en-US" sz="1400">
                  <a:solidFill>
                    <a:srgbClr val="000000"/>
                  </a:solidFill>
                </a:rPr>
                <a:t>B</a:t>
              </a:r>
              <a:endParaRPr lang="en-US"/>
            </a:p>
          </p:txBody>
        </p:sp>
        <p:sp>
          <p:nvSpPr>
            <p:cNvPr id="49357" name="Freeform 205"/>
            <p:cNvSpPr>
              <a:spLocks/>
            </p:cNvSpPr>
            <p:nvPr/>
          </p:nvSpPr>
          <p:spPr bwMode="auto">
            <a:xfrm>
              <a:off x="1537" y="2207"/>
              <a:ext cx="109" cy="657"/>
            </a:xfrm>
            <a:custGeom>
              <a:avLst/>
              <a:gdLst/>
              <a:ahLst/>
              <a:cxnLst>
                <a:cxn ang="0">
                  <a:pos x="109" y="0"/>
                </a:cxn>
                <a:cxn ang="0">
                  <a:pos x="0" y="0"/>
                </a:cxn>
                <a:cxn ang="0">
                  <a:pos x="0" y="657"/>
                </a:cxn>
              </a:cxnLst>
              <a:rect l="0" t="0" r="r" b="b"/>
              <a:pathLst>
                <a:path w="109" h="657">
                  <a:moveTo>
                    <a:pt x="109" y="0"/>
                  </a:moveTo>
                  <a:lnTo>
                    <a:pt x="0" y="0"/>
                  </a:lnTo>
                  <a:lnTo>
                    <a:pt x="0" y="657"/>
                  </a:lnTo>
                </a:path>
              </a:pathLst>
            </a:custGeom>
            <a:noFill/>
            <a:ln w="14288" cap="rnd">
              <a:solidFill>
                <a:srgbClr val="000000"/>
              </a:solidFill>
              <a:prstDash val="solid"/>
              <a:round/>
              <a:headEnd/>
              <a:tailEnd/>
            </a:ln>
          </p:spPr>
          <p:txBody>
            <a:bodyPr/>
            <a:lstStyle/>
            <a:p>
              <a:endParaRPr lang="en-CA"/>
            </a:p>
          </p:txBody>
        </p:sp>
        <p:sp>
          <p:nvSpPr>
            <p:cNvPr id="49358" name="Freeform 206"/>
            <p:cNvSpPr>
              <a:spLocks/>
            </p:cNvSpPr>
            <p:nvPr/>
          </p:nvSpPr>
          <p:spPr bwMode="auto">
            <a:xfrm>
              <a:off x="1496" y="2844"/>
              <a:ext cx="83" cy="83"/>
            </a:xfrm>
            <a:custGeom>
              <a:avLst/>
              <a:gdLst/>
              <a:ahLst/>
              <a:cxnLst>
                <a:cxn ang="0">
                  <a:pos x="71" y="143"/>
                </a:cxn>
                <a:cxn ang="0">
                  <a:pos x="0" y="0"/>
                </a:cxn>
                <a:cxn ang="0">
                  <a:pos x="143" y="0"/>
                </a:cxn>
                <a:cxn ang="0">
                  <a:pos x="143" y="0"/>
                </a:cxn>
                <a:cxn ang="0">
                  <a:pos x="71" y="143"/>
                </a:cxn>
              </a:cxnLst>
              <a:rect l="0" t="0" r="r" b="b"/>
              <a:pathLst>
                <a:path w="143" h="143">
                  <a:moveTo>
                    <a:pt x="71" y="143"/>
                  </a:moveTo>
                  <a:lnTo>
                    <a:pt x="0" y="0"/>
                  </a:lnTo>
                  <a:cubicBezTo>
                    <a:pt x="45" y="23"/>
                    <a:pt x="98" y="23"/>
                    <a:pt x="143" y="0"/>
                  </a:cubicBezTo>
                  <a:lnTo>
                    <a:pt x="143" y="0"/>
                  </a:lnTo>
                  <a:lnTo>
                    <a:pt x="71" y="143"/>
                  </a:lnTo>
                  <a:close/>
                </a:path>
              </a:pathLst>
            </a:custGeom>
            <a:solidFill>
              <a:srgbClr val="000000"/>
            </a:solidFill>
            <a:ln w="0">
              <a:solidFill>
                <a:srgbClr val="000000"/>
              </a:solidFill>
              <a:prstDash val="solid"/>
              <a:round/>
              <a:headEnd/>
              <a:tailEnd/>
            </a:ln>
          </p:spPr>
          <p:txBody>
            <a:bodyPr/>
            <a:lstStyle/>
            <a:p>
              <a:endParaRPr lang="en-CA"/>
            </a:p>
          </p:txBody>
        </p:sp>
        <p:sp>
          <p:nvSpPr>
            <p:cNvPr id="49359" name="Rectangle 207"/>
            <p:cNvSpPr>
              <a:spLocks noChangeArrowheads="1"/>
            </p:cNvSpPr>
            <p:nvPr/>
          </p:nvSpPr>
          <p:spPr bwMode="auto">
            <a:xfrm>
              <a:off x="1646" y="2655"/>
              <a:ext cx="543" cy="181"/>
            </a:xfrm>
            <a:prstGeom prst="rect">
              <a:avLst/>
            </a:prstGeom>
            <a:solidFill>
              <a:srgbClr val="CCFFFF"/>
            </a:solidFill>
            <a:ln w="9525">
              <a:noFill/>
              <a:miter lim="800000"/>
              <a:headEnd/>
              <a:tailEnd/>
            </a:ln>
          </p:spPr>
          <p:txBody>
            <a:bodyPr/>
            <a:lstStyle/>
            <a:p>
              <a:endParaRPr lang="en-CA"/>
            </a:p>
          </p:txBody>
        </p:sp>
        <p:sp>
          <p:nvSpPr>
            <p:cNvPr id="49360" name="Rectangle 208"/>
            <p:cNvSpPr>
              <a:spLocks noChangeArrowheads="1"/>
            </p:cNvSpPr>
            <p:nvPr/>
          </p:nvSpPr>
          <p:spPr bwMode="auto">
            <a:xfrm>
              <a:off x="1646" y="2655"/>
              <a:ext cx="543" cy="181"/>
            </a:xfrm>
            <a:prstGeom prst="rect">
              <a:avLst/>
            </a:prstGeom>
            <a:noFill/>
            <a:ln w="14288">
              <a:solidFill>
                <a:srgbClr val="000000"/>
              </a:solidFill>
              <a:miter lim="800000"/>
              <a:headEnd/>
              <a:tailEnd/>
            </a:ln>
          </p:spPr>
          <p:txBody>
            <a:bodyPr/>
            <a:lstStyle/>
            <a:p>
              <a:endParaRPr lang="en-CA"/>
            </a:p>
          </p:txBody>
        </p:sp>
        <p:sp>
          <p:nvSpPr>
            <p:cNvPr id="49361" name="Rectangle 209"/>
            <p:cNvSpPr>
              <a:spLocks noChangeArrowheads="1"/>
            </p:cNvSpPr>
            <p:nvPr/>
          </p:nvSpPr>
          <p:spPr bwMode="auto">
            <a:xfrm>
              <a:off x="1652" y="2665"/>
              <a:ext cx="525" cy="154"/>
            </a:xfrm>
            <a:prstGeom prst="rect">
              <a:avLst/>
            </a:prstGeom>
            <a:noFill/>
            <a:ln w="9525">
              <a:noFill/>
              <a:miter lim="800000"/>
              <a:headEnd/>
              <a:tailEnd/>
            </a:ln>
          </p:spPr>
          <p:txBody>
            <a:bodyPr wrap="none" lIns="0" tIns="0" rIns="0" bIns="0">
              <a:spAutoFit/>
            </a:bodyPr>
            <a:lstStyle/>
            <a:p>
              <a:r>
                <a:rPr lang="en-US" sz="1600">
                  <a:solidFill>
                    <a:srgbClr val="000000"/>
                  </a:solidFill>
                </a:rPr>
                <a:t>Selection</a:t>
              </a:r>
              <a:endParaRPr lang="en-US"/>
            </a:p>
          </p:txBody>
        </p:sp>
        <p:sp>
          <p:nvSpPr>
            <p:cNvPr id="49362" name="Line 210"/>
            <p:cNvSpPr>
              <a:spLocks noChangeShapeType="1"/>
            </p:cNvSpPr>
            <p:nvPr/>
          </p:nvSpPr>
          <p:spPr bwMode="auto">
            <a:xfrm flipH="1">
              <a:off x="1737" y="1930"/>
              <a:ext cx="32" cy="0"/>
            </a:xfrm>
            <a:prstGeom prst="line">
              <a:avLst/>
            </a:prstGeom>
            <a:noFill/>
            <a:ln w="14288" cap="rnd">
              <a:solidFill>
                <a:srgbClr val="000000"/>
              </a:solidFill>
              <a:round/>
              <a:headEnd/>
              <a:tailEnd/>
            </a:ln>
          </p:spPr>
          <p:txBody>
            <a:bodyPr/>
            <a:lstStyle/>
            <a:p>
              <a:endParaRPr lang="en-CA"/>
            </a:p>
          </p:txBody>
        </p:sp>
        <p:sp>
          <p:nvSpPr>
            <p:cNvPr id="49363" name="Line 211"/>
            <p:cNvSpPr>
              <a:spLocks noChangeShapeType="1"/>
            </p:cNvSpPr>
            <p:nvPr/>
          </p:nvSpPr>
          <p:spPr bwMode="auto">
            <a:xfrm flipH="1">
              <a:off x="1737" y="2112"/>
              <a:ext cx="32" cy="0"/>
            </a:xfrm>
            <a:prstGeom prst="line">
              <a:avLst/>
            </a:prstGeom>
            <a:noFill/>
            <a:ln w="14288" cap="rnd">
              <a:solidFill>
                <a:srgbClr val="000000"/>
              </a:solidFill>
              <a:round/>
              <a:headEnd/>
              <a:tailEnd/>
            </a:ln>
          </p:spPr>
          <p:txBody>
            <a:bodyPr/>
            <a:lstStyle/>
            <a:p>
              <a:endParaRPr lang="en-CA"/>
            </a:p>
          </p:txBody>
        </p:sp>
        <p:sp>
          <p:nvSpPr>
            <p:cNvPr id="49364" name="Line 212"/>
            <p:cNvSpPr>
              <a:spLocks noChangeShapeType="1"/>
            </p:cNvSpPr>
            <p:nvPr/>
          </p:nvSpPr>
          <p:spPr bwMode="auto">
            <a:xfrm flipH="1">
              <a:off x="1737" y="2293"/>
              <a:ext cx="32" cy="0"/>
            </a:xfrm>
            <a:prstGeom prst="line">
              <a:avLst/>
            </a:prstGeom>
            <a:noFill/>
            <a:ln w="14288" cap="rnd">
              <a:solidFill>
                <a:srgbClr val="000000"/>
              </a:solidFill>
              <a:round/>
              <a:headEnd/>
              <a:tailEnd/>
            </a:ln>
          </p:spPr>
          <p:txBody>
            <a:bodyPr/>
            <a:lstStyle/>
            <a:p>
              <a:endParaRPr lang="en-CA"/>
            </a:p>
          </p:txBody>
        </p:sp>
        <p:sp>
          <p:nvSpPr>
            <p:cNvPr id="49365" name="Line 213"/>
            <p:cNvSpPr>
              <a:spLocks noChangeShapeType="1"/>
            </p:cNvSpPr>
            <p:nvPr/>
          </p:nvSpPr>
          <p:spPr bwMode="auto">
            <a:xfrm flipV="1">
              <a:off x="1692" y="2582"/>
              <a:ext cx="0" cy="73"/>
            </a:xfrm>
            <a:prstGeom prst="line">
              <a:avLst/>
            </a:prstGeom>
            <a:noFill/>
            <a:ln w="14288" cap="rnd">
              <a:solidFill>
                <a:srgbClr val="000000"/>
              </a:solidFill>
              <a:round/>
              <a:headEnd/>
              <a:tailEnd/>
            </a:ln>
          </p:spPr>
          <p:txBody>
            <a:bodyPr/>
            <a:lstStyle/>
            <a:p>
              <a:endParaRPr lang="en-CA"/>
            </a:p>
          </p:txBody>
        </p:sp>
        <p:sp>
          <p:nvSpPr>
            <p:cNvPr id="49366" name="Freeform 214"/>
            <p:cNvSpPr>
              <a:spLocks/>
            </p:cNvSpPr>
            <p:nvPr/>
          </p:nvSpPr>
          <p:spPr bwMode="auto">
            <a:xfrm>
              <a:off x="1650" y="2519"/>
              <a:ext cx="83" cy="83"/>
            </a:xfrm>
            <a:custGeom>
              <a:avLst/>
              <a:gdLst/>
              <a:ahLst/>
              <a:cxnLst>
                <a:cxn ang="0">
                  <a:pos x="72" y="0"/>
                </a:cxn>
                <a:cxn ang="0">
                  <a:pos x="143" y="143"/>
                </a:cxn>
                <a:cxn ang="0">
                  <a:pos x="0" y="143"/>
                </a:cxn>
                <a:cxn ang="0">
                  <a:pos x="72" y="0"/>
                </a:cxn>
              </a:cxnLst>
              <a:rect l="0" t="0" r="r" b="b"/>
              <a:pathLst>
                <a:path w="143" h="143">
                  <a:moveTo>
                    <a:pt x="72" y="0"/>
                  </a:moveTo>
                  <a:lnTo>
                    <a:pt x="143" y="143"/>
                  </a:lnTo>
                  <a:cubicBezTo>
                    <a:pt x="98" y="121"/>
                    <a:pt x="45" y="121"/>
                    <a:pt x="0" y="143"/>
                  </a:cubicBezTo>
                  <a:lnTo>
                    <a:pt x="72" y="0"/>
                  </a:lnTo>
                  <a:close/>
                </a:path>
              </a:pathLst>
            </a:custGeom>
            <a:solidFill>
              <a:srgbClr val="000000"/>
            </a:solidFill>
            <a:ln w="0">
              <a:solidFill>
                <a:srgbClr val="000000"/>
              </a:solidFill>
              <a:prstDash val="solid"/>
              <a:round/>
              <a:headEnd/>
              <a:tailEnd/>
            </a:ln>
          </p:spPr>
          <p:txBody>
            <a:bodyPr/>
            <a:lstStyle/>
            <a:p>
              <a:endParaRPr lang="en-CA"/>
            </a:p>
          </p:txBody>
        </p:sp>
        <p:sp>
          <p:nvSpPr>
            <p:cNvPr id="49367" name="Rectangle 215"/>
            <p:cNvSpPr>
              <a:spLocks noChangeArrowheads="1"/>
            </p:cNvSpPr>
            <p:nvPr/>
          </p:nvSpPr>
          <p:spPr bwMode="auto">
            <a:xfrm rot="16200000">
              <a:off x="1460" y="2688"/>
              <a:ext cx="64" cy="125"/>
            </a:xfrm>
            <a:prstGeom prst="rect">
              <a:avLst/>
            </a:prstGeom>
            <a:noFill/>
            <a:ln w="9525">
              <a:noFill/>
              <a:miter lim="800000"/>
              <a:headEnd/>
              <a:tailEnd/>
            </a:ln>
          </p:spPr>
          <p:txBody>
            <a:bodyPr wrap="none" lIns="0" tIns="0" rIns="0" bIns="0">
              <a:spAutoFit/>
            </a:bodyPr>
            <a:lstStyle/>
            <a:p>
              <a:r>
                <a:rPr lang="en-US" sz="1300">
                  <a:solidFill>
                    <a:srgbClr val="000000"/>
                  </a:solidFill>
                </a:rPr>
                <a:t>T</a:t>
              </a:r>
              <a:endParaRPr lang="en-US"/>
            </a:p>
          </p:txBody>
        </p:sp>
        <p:sp>
          <p:nvSpPr>
            <p:cNvPr id="49368" name="Rectangle 216"/>
            <p:cNvSpPr>
              <a:spLocks noChangeArrowheads="1"/>
            </p:cNvSpPr>
            <p:nvPr/>
          </p:nvSpPr>
          <p:spPr bwMode="auto">
            <a:xfrm rot="16200000">
              <a:off x="1463" y="2636"/>
              <a:ext cx="58" cy="125"/>
            </a:xfrm>
            <a:prstGeom prst="rect">
              <a:avLst/>
            </a:prstGeom>
            <a:noFill/>
            <a:ln w="9525">
              <a:noFill/>
              <a:miter lim="800000"/>
              <a:headEnd/>
              <a:tailEnd/>
            </a:ln>
          </p:spPr>
          <p:txBody>
            <a:bodyPr wrap="none" lIns="0" tIns="0" rIns="0" bIns="0">
              <a:spAutoFit/>
            </a:bodyPr>
            <a:lstStyle/>
            <a:p>
              <a:r>
                <a:rPr lang="en-US" sz="1300">
                  <a:solidFill>
                    <a:srgbClr val="000000"/>
                  </a:solidFill>
                </a:rPr>
                <a:t>o</a:t>
              </a:r>
              <a:endParaRPr lang="en-US"/>
            </a:p>
          </p:txBody>
        </p:sp>
        <p:sp>
          <p:nvSpPr>
            <p:cNvPr id="49369" name="Rectangle 217"/>
            <p:cNvSpPr>
              <a:spLocks noChangeArrowheads="1"/>
            </p:cNvSpPr>
            <p:nvPr/>
          </p:nvSpPr>
          <p:spPr bwMode="auto">
            <a:xfrm rot="16200000">
              <a:off x="1477" y="2596"/>
              <a:ext cx="29" cy="125"/>
            </a:xfrm>
            <a:prstGeom prst="rect">
              <a:avLst/>
            </a:prstGeom>
            <a:noFill/>
            <a:ln w="9525">
              <a:noFill/>
              <a:miter lim="800000"/>
              <a:headEnd/>
              <a:tailEnd/>
            </a:ln>
          </p:spPr>
          <p:txBody>
            <a:bodyPr wrap="none" lIns="0" tIns="0" rIns="0" bIns="0">
              <a:spAutoFit/>
            </a:bodyPr>
            <a:lstStyle/>
            <a:p>
              <a:r>
                <a:rPr lang="en-US" sz="1300">
                  <a:solidFill>
                    <a:srgbClr val="000000"/>
                  </a:solidFill>
                </a:rPr>
                <a:t> </a:t>
              </a:r>
              <a:endParaRPr lang="en-US"/>
            </a:p>
          </p:txBody>
        </p:sp>
        <p:sp>
          <p:nvSpPr>
            <p:cNvPr id="49370" name="Rectangle 218"/>
            <p:cNvSpPr>
              <a:spLocks noChangeArrowheads="1"/>
            </p:cNvSpPr>
            <p:nvPr/>
          </p:nvSpPr>
          <p:spPr bwMode="auto">
            <a:xfrm rot="16200000">
              <a:off x="1477" y="2560"/>
              <a:ext cx="29" cy="125"/>
            </a:xfrm>
            <a:prstGeom prst="rect">
              <a:avLst/>
            </a:prstGeom>
            <a:noFill/>
            <a:ln w="9525">
              <a:noFill/>
              <a:miter lim="800000"/>
              <a:headEnd/>
              <a:tailEnd/>
            </a:ln>
          </p:spPr>
          <p:txBody>
            <a:bodyPr wrap="none" lIns="0" tIns="0" rIns="0" bIns="0">
              <a:spAutoFit/>
            </a:bodyPr>
            <a:lstStyle/>
            <a:p>
              <a:r>
                <a:rPr lang="en-US" sz="1300">
                  <a:solidFill>
                    <a:srgbClr val="000000"/>
                  </a:solidFill>
                </a:rPr>
                <a:t>I</a:t>
              </a:r>
              <a:endParaRPr lang="en-US"/>
            </a:p>
          </p:txBody>
        </p:sp>
        <p:sp>
          <p:nvSpPr>
            <p:cNvPr id="49371" name="Rectangle 219"/>
            <p:cNvSpPr>
              <a:spLocks noChangeArrowheads="1"/>
            </p:cNvSpPr>
            <p:nvPr/>
          </p:nvSpPr>
          <p:spPr bwMode="auto">
            <a:xfrm rot="16200000">
              <a:off x="1474" y="2528"/>
              <a:ext cx="35" cy="125"/>
            </a:xfrm>
            <a:prstGeom prst="rect">
              <a:avLst/>
            </a:prstGeom>
            <a:noFill/>
            <a:ln w="9525">
              <a:noFill/>
              <a:miter lim="800000"/>
              <a:headEnd/>
              <a:tailEnd/>
            </a:ln>
          </p:spPr>
          <p:txBody>
            <a:bodyPr wrap="none" lIns="0" tIns="0" rIns="0" bIns="0">
              <a:spAutoFit/>
            </a:bodyPr>
            <a:lstStyle/>
            <a:p>
              <a:r>
                <a:rPr lang="en-US" sz="1300">
                  <a:solidFill>
                    <a:srgbClr val="000000"/>
                  </a:solidFill>
                </a:rPr>
                <a:t>-</a:t>
              </a:r>
              <a:endParaRPr lang="en-US"/>
            </a:p>
          </p:txBody>
        </p:sp>
        <p:sp>
          <p:nvSpPr>
            <p:cNvPr id="49372" name="Rectangle 220"/>
            <p:cNvSpPr>
              <a:spLocks noChangeArrowheads="1"/>
            </p:cNvSpPr>
            <p:nvPr/>
          </p:nvSpPr>
          <p:spPr bwMode="auto">
            <a:xfrm rot="16200000">
              <a:off x="1454" y="2480"/>
              <a:ext cx="75" cy="125"/>
            </a:xfrm>
            <a:prstGeom prst="rect">
              <a:avLst/>
            </a:prstGeom>
            <a:noFill/>
            <a:ln w="9525">
              <a:noFill/>
              <a:miter lim="800000"/>
              <a:headEnd/>
              <a:tailEnd/>
            </a:ln>
          </p:spPr>
          <p:txBody>
            <a:bodyPr wrap="none" lIns="0" tIns="0" rIns="0" bIns="0">
              <a:spAutoFit/>
            </a:bodyPr>
            <a:lstStyle/>
            <a:p>
              <a:r>
                <a:rPr lang="en-US" sz="1300">
                  <a:solidFill>
                    <a:srgbClr val="000000"/>
                  </a:solidFill>
                </a:rPr>
                <a:t>C</a:t>
              </a:r>
              <a:endParaRPr lang="en-US"/>
            </a:p>
          </p:txBody>
        </p:sp>
        <p:sp>
          <p:nvSpPr>
            <p:cNvPr id="49373" name="Rectangle 221"/>
            <p:cNvSpPr>
              <a:spLocks noChangeArrowheads="1"/>
            </p:cNvSpPr>
            <p:nvPr/>
          </p:nvSpPr>
          <p:spPr bwMode="auto">
            <a:xfrm rot="16200000">
              <a:off x="1463" y="2416"/>
              <a:ext cx="58" cy="125"/>
            </a:xfrm>
            <a:prstGeom prst="rect">
              <a:avLst/>
            </a:prstGeom>
            <a:noFill/>
            <a:ln w="9525">
              <a:noFill/>
              <a:miter lim="800000"/>
              <a:headEnd/>
              <a:tailEnd/>
            </a:ln>
          </p:spPr>
          <p:txBody>
            <a:bodyPr wrap="none" lIns="0" tIns="0" rIns="0" bIns="0">
              <a:spAutoFit/>
            </a:bodyPr>
            <a:lstStyle/>
            <a:p>
              <a:r>
                <a:rPr lang="en-US" sz="1300">
                  <a:solidFill>
                    <a:srgbClr val="000000"/>
                  </a:solidFill>
                </a:rPr>
                <a:t>a</a:t>
              </a:r>
              <a:endParaRPr lang="en-US"/>
            </a:p>
          </p:txBody>
        </p:sp>
        <p:sp>
          <p:nvSpPr>
            <p:cNvPr id="49374" name="Rectangle 222"/>
            <p:cNvSpPr>
              <a:spLocks noChangeArrowheads="1"/>
            </p:cNvSpPr>
            <p:nvPr/>
          </p:nvSpPr>
          <p:spPr bwMode="auto">
            <a:xfrm rot="16200000">
              <a:off x="1466" y="2362"/>
              <a:ext cx="52" cy="125"/>
            </a:xfrm>
            <a:prstGeom prst="rect">
              <a:avLst/>
            </a:prstGeom>
            <a:noFill/>
            <a:ln w="9525">
              <a:noFill/>
              <a:miter lim="800000"/>
              <a:headEnd/>
              <a:tailEnd/>
            </a:ln>
          </p:spPr>
          <p:txBody>
            <a:bodyPr wrap="none" lIns="0" tIns="0" rIns="0" bIns="0">
              <a:spAutoFit/>
            </a:bodyPr>
            <a:lstStyle/>
            <a:p>
              <a:r>
                <a:rPr lang="en-US" sz="1300">
                  <a:solidFill>
                    <a:srgbClr val="000000"/>
                  </a:solidFill>
                </a:rPr>
                <a:t>c</a:t>
              </a:r>
              <a:endParaRPr lang="en-US"/>
            </a:p>
          </p:txBody>
        </p:sp>
        <p:sp>
          <p:nvSpPr>
            <p:cNvPr id="49375" name="Rectangle 223"/>
            <p:cNvSpPr>
              <a:spLocks noChangeArrowheads="1"/>
            </p:cNvSpPr>
            <p:nvPr/>
          </p:nvSpPr>
          <p:spPr bwMode="auto">
            <a:xfrm rot="16200000">
              <a:off x="1463" y="2305"/>
              <a:ext cx="58" cy="125"/>
            </a:xfrm>
            <a:prstGeom prst="rect">
              <a:avLst/>
            </a:prstGeom>
            <a:noFill/>
            <a:ln w="9525">
              <a:noFill/>
              <a:miter lim="800000"/>
              <a:headEnd/>
              <a:tailEnd/>
            </a:ln>
          </p:spPr>
          <p:txBody>
            <a:bodyPr wrap="none" lIns="0" tIns="0" rIns="0" bIns="0">
              <a:spAutoFit/>
            </a:bodyPr>
            <a:lstStyle/>
            <a:p>
              <a:r>
                <a:rPr lang="en-US" sz="1300">
                  <a:solidFill>
                    <a:srgbClr val="000000"/>
                  </a:solidFill>
                </a:rPr>
                <a:t>h</a:t>
              </a:r>
              <a:endParaRPr lang="en-US"/>
            </a:p>
          </p:txBody>
        </p:sp>
        <p:sp>
          <p:nvSpPr>
            <p:cNvPr id="49376" name="Rectangle 224"/>
            <p:cNvSpPr>
              <a:spLocks noChangeArrowheads="1"/>
            </p:cNvSpPr>
            <p:nvPr/>
          </p:nvSpPr>
          <p:spPr bwMode="auto">
            <a:xfrm rot="16200000">
              <a:off x="1463" y="2249"/>
              <a:ext cx="58" cy="125"/>
            </a:xfrm>
            <a:prstGeom prst="rect">
              <a:avLst/>
            </a:prstGeom>
            <a:noFill/>
            <a:ln w="9525">
              <a:noFill/>
              <a:miter lim="800000"/>
              <a:headEnd/>
              <a:tailEnd/>
            </a:ln>
          </p:spPr>
          <p:txBody>
            <a:bodyPr wrap="none" lIns="0" tIns="0" rIns="0" bIns="0">
              <a:spAutoFit/>
            </a:bodyPr>
            <a:lstStyle/>
            <a:p>
              <a:r>
                <a:rPr lang="en-US" sz="1300">
                  <a:solidFill>
                    <a:srgbClr val="000000"/>
                  </a:solidFill>
                </a:rPr>
                <a:t>e</a:t>
              </a:r>
              <a:endParaRPr lang="en-US"/>
            </a:p>
          </p:txBody>
        </p:sp>
        <p:sp>
          <p:nvSpPr>
            <p:cNvPr id="49377" name="Rectangle 225"/>
            <p:cNvSpPr>
              <a:spLocks noChangeArrowheads="1"/>
            </p:cNvSpPr>
            <p:nvPr/>
          </p:nvSpPr>
          <p:spPr bwMode="auto">
            <a:xfrm>
              <a:off x="1726" y="2971"/>
              <a:ext cx="451" cy="125"/>
            </a:xfrm>
            <a:prstGeom prst="rect">
              <a:avLst/>
            </a:prstGeom>
            <a:noFill/>
            <a:ln w="9525">
              <a:noFill/>
              <a:miter lim="800000"/>
              <a:headEnd/>
              <a:tailEnd/>
            </a:ln>
          </p:spPr>
          <p:txBody>
            <a:bodyPr wrap="none" lIns="0" tIns="0" rIns="0" bIns="0">
              <a:spAutoFit/>
            </a:bodyPr>
            <a:lstStyle/>
            <a:p>
              <a:r>
                <a:rPr lang="en-US" sz="1300">
                  <a:solidFill>
                    <a:srgbClr val="000000"/>
                  </a:solidFill>
                </a:rPr>
                <a:t>Valid[1:N]</a:t>
              </a:r>
              <a:endParaRPr lang="en-US"/>
            </a:p>
          </p:txBody>
        </p:sp>
        <p:sp>
          <p:nvSpPr>
            <p:cNvPr id="49378" name="Freeform 226"/>
            <p:cNvSpPr>
              <a:spLocks/>
            </p:cNvSpPr>
            <p:nvPr/>
          </p:nvSpPr>
          <p:spPr bwMode="auto">
            <a:xfrm>
              <a:off x="1918" y="2899"/>
              <a:ext cx="393" cy="64"/>
            </a:xfrm>
            <a:custGeom>
              <a:avLst/>
              <a:gdLst/>
              <a:ahLst/>
              <a:cxnLst>
                <a:cxn ang="0">
                  <a:pos x="393" y="64"/>
                </a:cxn>
                <a:cxn ang="0">
                  <a:pos x="0" y="64"/>
                </a:cxn>
                <a:cxn ang="0">
                  <a:pos x="0" y="0"/>
                </a:cxn>
              </a:cxnLst>
              <a:rect l="0" t="0" r="r" b="b"/>
              <a:pathLst>
                <a:path w="393" h="64">
                  <a:moveTo>
                    <a:pt x="393" y="64"/>
                  </a:moveTo>
                  <a:lnTo>
                    <a:pt x="0" y="64"/>
                  </a:lnTo>
                  <a:lnTo>
                    <a:pt x="0" y="0"/>
                  </a:lnTo>
                </a:path>
              </a:pathLst>
            </a:custGeom>
            <a:noFill/>
            <a:ln w="14288" cap="rnd">
              <a:solidFill>
                <a:srgbClr val="000000"/>
              </a:solidFill>
              <a:prstDash val="solid"/>
              <a:round/>
              <a:headEnd/>
              <a:tailEnd/>
            </a:ln>
          </p:spPr>
          <p:txBody>
            <a:bodyPr/>
            <a:lstStyle/>
            <a:p>
              <a:endParaRPr lang="en-CA"/>
            </a:p>
          </p:txBody>
        </p:sp>
        <p:sp>
          <p:nvSpPr>
            <p:cNvPr id="49379" name="Freeform 227"/>
            <p:cNvSpPr>
              <a:spLocks/>
            </p:cNvSpPr>
            <p:nvPr/>
          </p:nvSpPr>
          <p:spPr bwMode="auto">
            <a:xfrm>
              <a:off x="1877" y="2836"/>
              <a:ext cx="82" cy="83"/>
            </a:xfrm>
            <a:custGeom>
              <a:avLst/>
              <a:gdLst/>
              <a:ahLst/>
              <a:cxnLst>
                <a:cxn ang="0">
                  <a:pos x="71" y="0"/>
                </a:cxn>
                <a:cxn ang="0">
                  <a:pos x="142" y="143"/>
                </a:cxn>
                <a:cxn ang="0">
                  <a:pos x="0" y="143"/>
                </a:cxn>
                <a:cxn ang="0">
                  <a:pos x="71" y="0"/>
                </a:cxn>
              </a:cxnLst>
              <a:rect l="0" t="0" r="r" b="b"/>
              <a:pathLst>
                <a:path w="142" h="143">
                  <a:moveTo>
                    <a:pt x="71" y="0"/>
                  </a:moveTo>
                  <a:lnTo>
                    <a:pt x="142" y="143"/>
                  </a:lnTo>
                  <a:cubicBezTo>
                    <a:pt x="97" y="120"/>
                    <a:pt x="44" y="120"/>
                    <a:pt x="0" y="143"/>
                  </a:cubicBezTo>
                  <a:lnTo>
                    <a:pt x="71" y="0"/>
                  </a:lnTo>
                  <a:close/>
                </a:path>
              </a:pathLst>
            </a:custGeom>
            <a:solidFill>
              <a:srgbClr val="000000"/>
            </a:solidFill>
            <a:ln w="0">
              <a:solidFill>
                <a:srgbClr val="000000"/>
              </a:solidFill>
              <a:prstDash val="solid"/>
              <a:round/>
              <a:headEnd/>
              <a:tailEnd/>
            </a:ln>
          </p:spPr>
          <p:txBody>
            <a:bodyPr/>
            <a:lstStyle/>
            <a:p>
              <a:endParaRPr lang="en-CA"/>
            </a:p>
          </p:txBody>
        </p:sp>
        <p:sp>
          <p:nvSpPr>
            <p:cNvPr id="49380" name="Oval 228"/>
            <p:cNvSpPr>
              <a:spLocks noChangeArrowheads="1"/>
            </p:cNvSpPr>
            <p:nvPr/>
          </p:nvSpPr>
          <p:spPr bwMode="auto">
            <a:xfrm>
              <a:off x="1932" y="2401"/>
              <a:ext cx="36" cy="37"/>
            </a:xfrm>
            <a:prstGeom prst="ellipse">
              <a:avLst/>
            </a:prstGeom>
            <a:solidFill>
              <a:srgbClr val="000000"/>
            </a:solidFill>
            <a:ln w="0">
              <a:solidFill>
                <a:srgbClr val="000000"/>
              </a:solidFill>
              <a:round/>
              <a:headEnd/>
              <a:tailEnd/>
            </a:ln>
          </p:spPr>
          <p:txBody>
            <a:bodyPr/>
            <a:lstStyle/>
            <a:p>
              <a:endParaRPr lang="en-CA"/>
            </a:p>
          </p:txBody>
        </p:sp>
        <p:sp>
          <p:nvSpPr>
            <p:cNvPr id="49381" name="Oval 229"/>
            <p:cNvSpPr>
              <a:spLocks noChangeArrowheads="1"/>
            </p:cNvSpPr>
            <p:nvPr/>
          </p:nvSpPr>
          <p:spPr bwMode="auto">
            <a:xfrm>
              <a:off x="1932" y="2401"/>
              <a:ext cx="36" cy="37"/>
            </a:xfrm>
            <a:prstGeom prst="ellipse">
              <a:avLst/>
            </a:prstGeom>
            <a:noFill/>
            <a:ln w="4763">
              <a:solidFill>
                <a:srgbClr val="000000"/>
              </a:solidFill>
              <a:miter lim="800000"/>
              <a:headEnd/>
              <a:tailEnd/>
            </a:ln>
          </p:spPr>
          <p:txBody>
            <a:bodyPr/>
            <a:lstStyle/>
            <a:p>
              <a:endParaRPr lang="en-CA"/>
            </a:p>
          </p:txBody>
        </p:sp>
        <p:sp>
          <p:nvSpPr>
            <p:cNvPr id="49382" name="Oval 230"/>
            <p:cNvSpPr>
              <a:spLocks noChangeArrowheads="1"/>
            </p:cNvSpPr>
            <p:nvPr/>
          </p:nvSpPr>
          <p:spPr bwMode="auto">
            <a:xfrm>
              <a:off x="1932" y="2456"/>
              <a:ext cx="36" cy="36"/>
            </a:xfrm>
            <a:prstGeom prst="ellipse">
              <a:avLst/>
            </a:prstGeom>
            <a:solidFill>
              <a:srgbClr val="000000"/>
            </a:solidFill>
            <a:ln w="0">
              <a:solidFill>
                <a:srgbClr val="000000"/>
              </a:solidFill>
              <a:round/>
              <a:headEnd/>
              <a:tailEnd/>
            </a:ln>
          </p:spPr>
          <p:txBody>
            <a:bodyPr/>
            <a:lstStyle/>
            <a:p>
              <a:endParaRPr lang="en-CA"/>
            </a:p>
          </p:txBody>
        </p:sp>
        <p:sp>
          <p:nvSpPr>
            <p:cNvPr id="49383" name="Oval 231"/>
            <p:cNvSpPr>
              <a:spLocks noChangeArrowheads="1"/>
            </p:cNvSpPr>
            <p:nvPr/>
          </p:nvSpPr>
          <p:spPr bwMode="auto">
            <a:xfrm>
              <a:off x="1932" y="2456"/>
              <a:ext cx="36" cy="36"/>
            </a:xfrm>
            <a:prstGeom prst="ellipse">
              <a:avLst/>
            </a:prstGeom>
            <a:noFill/>
            <a:ln w="4763">
              <a:solidFill>
                <a:srgbClr val="000000"/>
              </a:solidFill>
              <a:miter lim="800000"/>
              <a:headEnd/>
              <a:tailEnd/>
            </a:ln>
          </p:spPr>
          <p:txBody>
            <a:bodyPr/>
            <a:lstStyle/>
            <a:p>
              <a:endParaRPr lang="en-CA"/>
            </a:p>
          </p:txBody>
        </p:sp>
        <p:sp>
          <p:nvSpPr>
            <p:cNvPr id="49384" name="Oval 232"/>
            <p:cNvSpPr>
              <a:spLocks noChangeArrowheads="1"/>
            </p:cNvSpPr>
            <p:nvPr/>
          </p:nvSpPr>
          <p:spPr bwMode="auto">
            <a:xfrm>
              <a:off x="1932" y="2510"/>
              <a:ext cx="36" cy="36"/>
            </a:xfrm>
            <a:prstGeom prst="ellipse">
              <a:avLst/>
            </a:prstGeom>
            <a:solidFill>
              <a:srgbClr val="000000"/>
            </a:solidFill>
            <a:ln w="0">
              <a:solidFill>
                <a:srgbClr val="000000"/>
              </a:solidFill>
              <a:round/>
              <a:headEnd/>
              <a:tailEnd/>
            </a:ln>
          </p:spPr>
          <p:txBody>
            <a:bodyPr/>
            <a:lstStyle/>
            <a:p>
              <a:endParaRPr lang="en-CA"/>
            </a:p>
          </p:txBody>
        </p:sp>
        <p:sp>
          <p:nvSpPr>
            <p:cNvPr id="49385" name="Oval 233"/>
            <p:cNvSpPr>
              <a:spLocks noChangeArrowheads="1"/>
            </p:cNvSpPr>
            <p:nvPr/>
          </p:nvSpPr>
          <p:spPr bwMode="auto">
            <a:xfrm>
              <a:off x="1932" y="2510"/>
              <a:ext cx="36" cy="36"/>
            </a:xfrm>
            <a:prstGeom prst="ellipse">
              <a:avLst/>
            </a:prstGeom>
            <a:noFill/>
            <a:ln w="4763">
              <a:solidFill>
                <a:srgbClr val="000000"/>
              </a:solidFill>
              <a:miter lim="800000"/>
              <a:headEnd/>
              <a:tailEnd/>
            </a:ln>
          </p:spPr>
          <p:txBody>
            <a:bodyPr/>
            <a:lstStyle/>
            <a:p>
              <a:endParaRPr lang="en-CA"/>
            </a:p>
          </p:txBody>
        </p:sp>
      </p:grpSp>
      <p:grpSp>
        <p:nvGrpSpPr>
          <p:cNvPr id="49570" name="Group 418"/>
          <p:cNvGrpSpPr>
            <a:grpSpLocks/>
          </p:cNvGrpSpPr>
          <p:nvPr/>
        </p:nvGrpSpPr>
        <p:grpSpPr bwMode="auto">
          <a:xfrm>
            <a:off x="5105400" y="4572000"/>
            <a:ext cx="3395663" cy="1055688"/>
            <a:chOff x="432" y="2563"/>
            <a:chExt cx="2139" cy="665"/>
          </a:xfrm>
        </p:grpSpPr>
        <p:sp>
          <p:nvSpPr>
            <p:cNvPr id="49495" name="Line 343"/>
            <p:cNvSpPr>
              <a:spLocks noChangeShapeType="1"/>
            </p:cNvSpPr>
            <p:nvPr/>
          </p:nvSpPr>
          <p:spPr bwMode="auto">
            <a:xfrm>
              <a:off x="1022" y="3117"/>
              <a:ext cx="74" cy="0"/>
            </a:xfrm>
            <a:prstGeom prst="line">
              <a:avLst/>
            </a:prstGeom>
            <a:noFill/>
            <a:ln w="36513">
              <a:solidFill>
                <a:srgbClr val="000000"/>
              </a:solidFill>
              <a:miter lim="800000"/>
              <a:headEnd/>
              <a:tailEnd/>
            </a:ln>
          </p:spPr>
          <p:txBody>
            <a:bodyPr/>
            <a:lstStyle/>
            <a:p>
              <a:endParaRPr lang="en-CA"/>
            </a:p>
          </p:txBody>
        </p:sp>
        <p:sp>
          <p:nvSpPr>
            <p:cNvPr id="49496" name="Freeform 344"/>
            <p:cNvSpPr>
              <a:spLocks/>
            </p:cNvSpPr>
            <p:nvPr/>
          </p:nvSpPr>
          <p:spPr bwMode="auto">
            <a:xfrm>
              <a:off x="1072" y="3068"/>
              <a:ext cx="97" cy="98"/>
            </a:xfrm>
            <a:custGeom>
              <a:avLst/>
              <a:gdLst/>
              <a:ahLst/>
              <a:cxnLst>
                <a:cxn ang="0">
                  <a:pos x="206" y="103"/>
                </a:cxn>
                <a:cxn ang="0">
                  <a:pos x="0" y="207"/>
                </a:cxn>
                <a:cxn ang="0">
                  <a:pos x="0" y="0"/>
                </a:cxn>
                <a:cxn ang="0">
                  <a:pos x="0" y="0"/>
                </a:cxn>
                <a:cxn ang="0">
                  <a:pos x="206" y="103"/>
                </a:cxn>
              </a:cxnLst>
              <a:rect l="0" t="0" r="r" b="b"/>
              <a:pathLst>
                <a:path w="206" h="207">
                  <a:moveTo>
                    <a:pt x="206" y="103"/>
                  </a:moveTo>
                  <a:lnTo>
                    <a:pt x="0" y="207"/>
                  </a:lnTo>
                  <a:cubicBezTo>
                    <a:pt x="33" y="142"/>
                    <a:pt x="33" y="65"/>
                    <a:pt x="0" y="0"/>
                  </a:cubicBezTo>
                  <a:lnTo>
                    <a:pt x="0" y="0"/>
                  </a:lnTo>
                  <a:lnTo>
                    <a:pt x="206" y="103"/>
                  </a:lnTo>
                  <a:close/>
                </a:path>
              </a:pathLst>
            </a:custGeom>
            <a:solidFill>
              <a:srgbClr val="000000"/>
            </a:solidFill>
            <a:ln w="0">
              <a:solidFill>
                <a:srgbClr val="000000"/>
              </a:solidFill>
              <a:prstDash val="solid"/>
              <a:round/>
              <a:headEnd/>
              <a:tailEnd/>
            </a:ln>
          </p:spPr>
          <p:txBody>
            <a:bodyPr/>
            <a:lstStyle/>
            <a:p>
              <a:endParaRPr lang="en-CA"/>
            </a:p>
          </p:txBody>
        </p:sp>
        <p:sp>
          <p:nvSpPr>
            <p:cNvPr id="49499" name="Line 347"/>
            <p:cNvSpPr>
              <a:spLocks noChangeShapeType="1"/>
            </p:cNvSpPr>
            <p:nvPr/>
          </p:nvSpPr>
          <p:spPr bwMode="auto">
            <a:xfrm flipV="1">
              <a:off x="1760" y="2995"/>
              <a:ext cx="150" cy="42"/>
            </a:xfrm>
            <a:prstGeom prst="line">
              <a:avLst/>
            </a:prstGeom>
            <a:noFill/>
            <a:ln w="36513">
              <a:solidFill>
                <a:srgbClr val="000000"/>
              </a:solidFill>
              <a:miter lim="800000"/>
              <a:headEnd/>
              <a:tailEnd/>
            </a:ln>
          </p:spPr>
          <p:txBody>
            <a:bodyPr/>
            <a:lstStyle/>
            <a:p>
              <a:endParaRPr lang="en-CA"/>
            </a:p>
          </p:txBody>
        </p:sp>
        <p:sp>
          <p:nvSpPr>
            <p:cNvPr id="49500" name="Freeform 348"/>
            <p:cNvSpPr>
              <a:spLocks/>
            </p:cNvSpPr>
            <p:nvPr/>
          </p:nvSpPr>
          <p:spPr bwMode="auto">
            <a:xfrm>
              <a:off x="1874" y="2955"/>
              <a:ext cx="107" cy="94"/>
            </a:xfrm>
            <a:custGeom>
              <a:avLst/>
              <a:gdLst/>
              <a:ahLst/>
              <a:cxnLst>
                <a:cxn ang="0">
                  <a:pos x="227" y="45"/>
                </a:cxn>
                <a:cxn ang="0">
                  <a:pos x="55" y="199"/>
                </a:cxn>
                <a:cxn ang="0">
                  <a:pos x="0" y="0"/>
                </a:cxn>
                <a:cxn ang="0">
                  <a:pos x="0" y="0"/>
                </a:cxn>
                <a:cxn ang="0">
                  <a:pos x="227" y="45"/>
                </a:cxn>
              </a:cxnLst>
              <a:rect l="0" t="0" r="r" b="b"/>
              <a:pathLst>
                <a:path w="227" h="199">
                  <a:moveTo>
                    <a:pt x="227" y="45"/>
                  </a:moveTo>
                  <a:lnTo>
                    <a:pt x="55" y="199"/>
                  </a:lnTo>
                  <a:cubicBezTo>
                    <a:pt x="69" y="128"/>
                    <a:pt x="49" y="54"/>
                    <a:pt x="0" y="0"/>
                  </a:cubicBezTo>
                  <a:lnTo>
                    <a:pt x="0" y="0"/>
                  </a:lnTo>
                  <a:lnTo>
                    <a:pt x="227" y="45"/>
                  </a:lnTo>
                  <a:close/>
                </a:path>
              </a:pathLst>
            </a:custGeom>
            <a:solidFill>
              <a:srgbClr val="000000"/>
            </a:solidFill>
            <a:ln w="0">
              <a:solidFill>
                <a:srgbClr val="000000"/>
              </a:solidFill>
              <a:prstDash val="solid"/>
              <a:round/>
              <a:headEnd/>
              <a:tailEnd/>
            </a:ln>
          </p:spPr>
          <p:txBody>
            <a:bodyPr/>
            <a:lstStyle/>
            <a:p>
              <a:endParaRPr lang="en-CA"/>
            </a:p>
          </p:txBody>
        </p:sp>
        <p:sp>
          <p:nvSpPr>
            <p:cNvPr id="49516" name="Rectangle 364"/>
            <p:cNvSpPr>
              <a:spLocks noChangeArrowheads="1"/>
            </p:cNvSpPr>
            <p:nvPr/>
          </p:nvSpPr>
          <p:spPr bwMode="auto">
            <a:xfrm>
              <a:off x="432" y="3006"/>
              <a:ext cx="590" cy="222"/>
            </a:xfrm>
            <a:prstGeom prst="rect">
              <a:avLst/>
            </a:prstGeom>
            <a:solidFill>
              <a:srgbClr val="99FF99"/>
            </a:solidFill>
            <a:ln w="9525">
              <a:noFill/>
              <a:miter lim="800000"/>
              <a:headEnd/>
              <a:tailEnd/>
            </a:ln>
          </p:spPr>
          <p:txBody>
            <a:bodyPr/>
            <a:lstStyle/>
            <a:p>
              <a:endParaRPr lang="en-CA"/>
            </a:p>
          </p:txBody>
        </p:sp>
        <p:sp>
          <p:nvSpPr>
            <p:cNvPr id="49517" name="Rectangle 365"/>
            <p:cNvSpPr>
              <a:spLocks noChangeArrowheads="1"/>
            </p:cNvSpPr>
            <p:nvPr/>
          </p:nvSpPr>
          <p:spPr bwMode="auto">
            <a:xfrm>
              <a:off x="432" y="3006"/>
              <a:ext cx="590" cy="222"/>
            </a:xfrm>
            <a:prstGeom prst="rect">
              <a:avLst/>
            </a:prstGeom>
            <a:noFill/>
            <a:ln w="19050" cap="rnd">
              <a:solidFill>
                <a:srgbClr val="000000"/>
              </a:solidFill>
              <a:round/>
              <a:headEnd/>
              <a:tailEnd/>
            </a:ln>
          </p:spPr>
          <p:txBody>
            <a:bodyPr/>
            <a:lstStyle/>
            <a:p>
              <a:endParaRPr lang="en-CA"/>
            </a:p>
          </p:txBody>
        </p:sp>
        <p:sp>
          <p:nvSpPr>
            <p:cNvPr id="49518" name="Rectangle 366"/>
            <p:cNvSpPr>
              <a:spLocks noChangeArrowheads="1"/>
            </p:cNvSpPr>
            <p:nvPr/>
          </p:nvSpPr>
          <p:spPr bwMode="auto">
            <a:xfrm>
              <a:off x="505" y="3032"/>
              <a:ext cx="462" cy="154"/>
            </a:xfrm>
            <a:prstGeom prst="rect">
              <a:avLst/>
            </a:prstGeom>
            <a:noFill/>
            <a:ln w="9525">
              <a:noFill/>
              <a:miter lim="800000"/>
              <a:headEnd/>
              <a:tailEnd/>
            </a:ln>
          </p:spPr>
          <p:txBody>
            <a:bodyPr wrap="none" lIns="0" tIns="0" rIns="0" bIns="0">
              <a:spAutoFit/>
            </a:bodyPr>
            <a:lstStyle/>
            <a:p>
              <a:r>
                <a:rPr lang="en-US" sz="1600" b="1">
                  <a:solidFill>
                    <a:srgbClr val="000000"/>
                  </a:solidFill>
                </a:rPr>
                <a:t>I-Cache</a:t>
              </a:r>
              <a:endParaRPr lang="en-US"/>
            </a:p>
          </p:txBody>
        </p:sp>
        <p:sp>
          <p:nvSpPr>
            <p:cNvPr id="49519" name="Rectangle 367"/>
            <p:cNvSpPr>
              <a:spLocks noChangeArrowheads="1"/>
            </p:cNvSpPr>
            <p:nvPr/>
          </p:nvSpPr>
          <p:spPr bwMode="auto">
            <a:xfrm>
              <a:off x="1169" y="3006"/>
              <a:ext cx="591" cy="222"/>
            </a:xfrm>
            <a:prstGeom prst="rect">
              <a:avLst/>
            </a:prstGeom>
            <a:solidFill>
              <a:srgbClr val="99FF99"/>
            </a:solidFill>
            <a:ln w="9525">
              <a:noFill/>
              <a:miter lim="800000"/>
              <a:headEnd/>
              <a:tailEnd/>
            </a:ln>
          </p:spPr>
          <p:txBody>
            <a:bodyPr/>
            <a:lstStyle/>
            <a:p>
              <a:endParaRPr lang="en-CA"/>
            </a:p>
          </p:txBody>
        </p:sp>
        <p:sp>
          <p:nvSpPr>
            <p:cNvPr id="49520" name="Rectangle 368"/>
            <p:cNvSpPr>
              <a:spLocks noChangeArrowheads="1"/>
            </p:cNvSpPr>
            <p:nvPr/>
          </p:nvSpPr>
          <p:spPr bwMode="auto">
            <a:xfrm>
              <a:off x="1169" y="3006"/>
              <a:ext cx="591" cy="222"/>
            </a:xfrm>
            <a:prstGeom prst="rect">
              <a:avLst/>
            </a:prstGeom>
            <a:noFill/>
            <a:ln w="19050" cap="rnd">
              <a:solidFill>
                <a:srgbClr val="000000"/>
              </a:solidFill>
              <a:round/>
              <a:headEnd/>
              <a:tailEnd/>
            </a:ln>
          </p:spPr>
          <p:txBody>
            <a:bodyPr/>
            <a:lstStyle/>
            <a:p>
              <a:endParaRPr lang="en-CA"/>
            </a:p>
          </p:txBody>
        </p:sp>
        <p:sp>
          <p:nvSpPr>
            <p:cNvPr id="49521" name="Rectangle 369"/>
            <p:cNvSpPr>
              <a:spLocks noChangeArrowheads="1"/>
            </p:cNvSpPr>
            <p:nvPr/>
          </p:nvSpPr>
          <p:spPr bwMode="auto">
            <a:xfrm>
              <a:off x="1238" y="3032"/>
              <a:ext cx="461" cy="154"/>
            </a:xfrm>
            <a:prstGeom prst="rect">
              <a:avLst/>
            </a:prstGeom>
            <a:noFill/>
            <a:ln w="9525">
              <a:noFill/>
              <a:miter lim="800000"/>
              <a:headEnd/>
              <a:tailEnd/>
            </a:ln>
          </p:spPr>
          <p:txBody>
            <a:bodyPr wrap="none" lIns="0" tIns="0" rIns="0" bIns="0">
              <a:spAutoFit/>
            </a:bodyPr>
            <a:lstStyle/>
            <a:p>
              <a:r>
                <a:rPr lang="en-US" sz="1600" b="1">
                  <a:solidFill>
                    <a:srgbClr val="000000"/>
                  </a:solidFill>
                </a:rPr>
                <a:t>Decode</a:t>
              </a:r>
              <a:endParaRPr lang="en-US"/>
            </a:p>
          </p:txBody>
        </p:sp>
        <p:sp>
          <p:nvSpPr>
            <p:cNvPr id="49522" name="Rectangle 370"/>
            <p:cNvSpPr>
              <a:spLocks noChangeArrowheads="1"/>
            </p:cNvSpPr>
            <p:nvPr/>
          </p:nvSpPr>
          <p:spPr bwMode="auto">
            <a:xfrm>
              <a:off x="1981" y="2785"/>
              <a:ext cx="590" cy="221"/>
            </a:xfrm>
            <a:prstGeom prst="rect">
              <a:avLst/>
            </a:prstGeom>
            <a:solidFill>
              <a:srgbClr val="99FF99"/>
            </a:solidFill>
            <a:ln w="9525">
              <a:noFill/>
              <a:miter lim="800000"/>
              <a:headEnd/>
              <a:tailEnd/>
            </a:ln>
          </p:spPr>
          <p:txBody>
            <a:bodyPr/>
            <a:lstStyle/>
            <a:p>
              <a:endParaRPr lang="en-CA"/>
            </a:p>
          </p:txBody>
        </p:sp>
        <p:sp>
          <p:nvSpPr>
            <p:cNvPr id="49523" name="Rectangle 371"/>
            <p:cNvSpPr>
              <a:spLocks noChangeArrowheads="1"/>
            </p:cNvSpPr>
            <p:nvPr/>
          </p:nvSpPr>
          <p:spPr bwMode="auto">
            <a:xfrm>
              <a:off x="1981" y="2785"/>
              <a:ext cx="590" cy="221"/>
            </a:xfrm>
            <a:prstGeom prst="rect">
              <a:avLst/>
            </a:prstGeom>
            <a:noFill/>
            <a:ln w="19050" cap="rnd">
              <a:solidFill>
                <a:srgbClr val="000000"/>
              </a:solidFill>
              <a:round/>
              <a:headEnd/>
              <a:tailEnd/>
            </a:ln>
          </p:spPr>
          <p:txBody>
            <a:bodyPr/>
            <a:lstStyle/>
            <a:p>
              <a:endParaRPr lang="en-CA"/>
            </a:p>
          </p:txBody>
        </p:sp>
        <p:sp>
          <p:nvSpPr>
            <p:cNvPr id="49524" name="Rectangle 372"/>
            <p:cNvSpPr>
              <a:spLocks noChangeArrowheads="1"/>
            </p:cNvSpPr>
            <p:nvPr/>
          </p:nvSpPr>
          <p:spPr bwMode="auto">
            <a:xfrm>
              <a:off x="2054" y="2813"/>
              <a:ext cx="456" cy="154"/>
            </a:xfrm>
            <a:prstGeom prst="rect">
              <a:avLst/>
            </a:prstGeom>
            <a:noFill/>
            <a:ln w="9525">
              <a:noFill/>
              <a:miter lim="800000"/>
              <a:headEnd/>
              <a:tailEnd/>
            </a:ln>
          </p:spPr>
          <p:txBody>
            <a:bodyPr wrap="none" lIns="0" tIns="0" rIns="0" bIns="0">
              <a:spAutoFit/>
            </a:bodyPr>
            <a:lstStyle/>
            <a:p>
              <a:r>
                <a:rPr lang="en-US" sz="1600" b="1">
                  <a:solidFill>
                    <a:srgbClr val="000000"/>
                  </a:solidFill>
                </a:rPr>
                <a:t>I-Buffer</a:t>
              </a:r>
              <a:endParaRPr lang="en-US"/>
            </a:p>
          </p:txBody>
        </p:sp>
        <p:sp>
          <p:nvSpPr>
            <p:cNvPr id="49542" name="Rectangle 390"/>
            <p:cNvSpPr>
              <a:spLocks noChangeArrowheads="1"/>
            </p:cNvSpPr>
            <p:nvPr/>
          </p:nvSpPr>
          <p:spPr bwMode="auto">
            <a:xfrm>
              <a:off x="432" y="2563"/>
              <a:ext cx="590" cy="222"/>
            </a:xfrm>
            <a:prstGeom prst="rect">
              <a:avLst/>
            </a:prstGeom>
            <a:solidFill>
              <a:srgbClr val="99FF99"/>
            </a:solidFill>
            <a:ln w="9525">
              <a:noFill/>
              <a:miter lim="800000"/>
              <a:headEnd/>
              <a:tailEnd/>
            </a:ln>
          </p:spPr>
          <p:txBody>
            <a:bodyPr/>
            <a:lstStyle/>
            <a:p>
              <a:endParaRPr lang="en-CA"/>
            </a:p>
          </p:txBody>
        </p:sp>
        <p:sp>
          <p:nvSpPr>
            <p:cNvPr id="49543" name="Rectangle 391"/>
            <p:cNvSpPr>
              <a:spLocks noChangeArrowheads="1"/>
            </p:cNvSpPr>
            <p:nvPr/>
          </p:nvSpPr>
          <p:spPr bwMode="auto">
            <a:xfrm>
              <a:off x="432" y="2563"/>
              <a:ext cx="590" cy="222"/>
            </a:xfrm>
            <a:prstGeom prst="rect">
              <a:avLst/>
            </a:prstGeom>
            <a:noFill/>
            <a:ln w="19050" cap="rnd">
              <a:solidFill>
                <a:srgbClr val="000000"/>
              </a:solidFill>
              <a:round/>
              <a:headEnd/>
              <a:tailEnd/>
            </a:ln>
          </p:spPr>
          <p:txBody>
            <a:bodyPr/>
            <a:lstStyle/>
            <a:p>
              <a:endParaRPr lang="en-CA"/>
            </a:p>
          </p:txBody>
        </p:sp>
        <p:sp>
          <p:nvSpPr>
            <p:cNvPr id="49544" name="Rectangle 392"/>
            <p:cNvSpPr>
              <a:spLocks noChangeArrowheads="1"/>
            </p:cNvSpPr>
            <p:nvPr/>
          </p:nvSpPr>
          <p:spPr bwMode="auto">
            <a:xfrm>
              <a:off x="558" y="2594"/>
              <a:ext cx="341" cy="154"/>
            </a:xfrm>
            <a:prstGeom prst="rect">
              <a:avLst/>
            </a:prstGeom>
            <a:noFill/>
            <a:ln w="9525">
              <a:noFill/>
              <a:miter lim="800000"/>
              <a:headEnd/>
              <a:tailEnd/>
            </a:ln>
          </p:spPr>
          <p:txBody>
            <a:bodyPr wrap="none" lIns="0" tIns="0" rIns="0" bIns="0">
              <a:spAutoFit/>
            </a:bodyPr>
            <a:lstStyle/>
            <a:p>
              <a:r>
                <a:rPr lang="en-US" sz="1600" b="1">
                  <a:solidFill>
                    <a:srgbClr val="000000"/>
                  </a:solidFill>
                </a:rPr>
                <a:t>Fetch</a:t>
              </a:r>
              <a:endParaRPr lang="en-US"/>
            </a:p>
          </p:txBody>
        </p:sp>
        <p:sp>
          <p:nvSpPr>
            <p:cNvPr id="49552" name="Line 400"/>
            <p:cNvSpPr>
              <a:spLocks noChangeShapeType="1"/>
            </p:cNvSpPr>
            <p:nvPr/>
          </p:nvSpPr>
          <p:spPr bwMode="auto">
            <a:xfrm>
              <a:off x="664" y="2785"/>
              <a:ext cx="0" cy="148"/>
            </a:xfrm>
            <a:prstGeom prst="line">
              <a:avLst/>
            </a:prstGeom>
            <a:noFill/>
            <a:ln w="36513">
              <a:solidFill>
                <a:srgbClr val="000000"/>
              </a:solidFill>
              <a:miter lim="800000"/>
              <a:headEnd/>
              <a:tailEnd/>
            </a:ln>
          </p:spPr>
          <p:txBody>
            <a:bodyPr/>
            <a:lstStyle/>
            <a:p>
              <a:endParaRPr lang="en-CA"/>
            </a:p>
          </p:txBody>
        </p:sp>
        <p:sp>
          <p:nvSpPr>
            <p:cNvPr id="49553" name="Freeform 401"/>
            <p:cNvSpPr>
              <a:spLocks/>
            </p:cNvSpPr>
            <p:nvPr/>
          </p:nvSpPr>
          <p:spPr bwMode="auto">
            <a:xfrm>
              <a:off x="616" y="2909"/>
              <a:ext cx="97" cy="97"/>
            </a:xfrm>
            <a:custGeom>
              <a:avLst/>
              <a:gdLst/>
              <a:ahLst/>
              <a:cxnLst>
                <a:cxn ang="0">
                  <a:pos x="103" y="207"/>
                </a:cxn>
                <a:cxn ang="0">
                  <a:pos x="0" y="0"/>
                </a:cxn>
                <a:cxn ang="0">
                  <a:pos x="206" y="0"/>
                </a:cxn>
                <a:cxn ang="0">
                  <a:pos x="206" y="0"/>
                </a:cxn>
                <a:cxn ang="0">
                  <a:pos x="103" y="207"/>
                </a:cxn>
              </a:cxnLst>
              <a:rect l="0" t="0" r="r" b="b"/>
              <a:pathLst>
                <a:path w="206" h="207">
                  <a:moveTo>
                    <a:pt x="103" y="207"/>
                  </a:moveTo>
                  <a:lnTo>
                    <a:pt x="0" y="0"/>
                  </a:lnTo>
                  <a:cubicBezTo>
                    <a:pt x="65" y="33"/>
                    <a:pt x="141" y="33"/>
                    <a:pt x="206" y="0"/>
                  </a:cubicBezTo>
                  <a:lnTo>
                    <a:pt x="206" y="0"/>
                  </a:lnTo>
                  <a:lnTo>
                    <a:pt x="103" y="207"/>
                  </a:lnTo>
                  <a:close/>
                </a:path>
              </a:pathLst>
            </a:custGeom>
            <a:solidFill>
              <a:srgbClr val="000000"/>
            </a:solidFill>
            <a:ln w="0">
              <a:solidFill>
                <a:srgbClr val="000000"/>
              </a:solidFill>
              <a:prstDash val="solid"/>
              <a:round/>
              <a:headEnd/>
              <a:tailEnd/>
            </a:ln>
          </p:spPr>
          <p:txBody>
            <a:bodyPr/>
            <a:lstStyle/>
            <a:p>
              <a:endParaRPr lang="en-CA"/>
            </a:p>
          </p:txBody>
        </p:sp>
        <p:sp>
          <p:nvSpPr>
            <p:cNvPr id="49554" name="Freeform 402"/>
            <p:cNvSpPr>
              <a:spLocks/>
            </p:cNvSpPr>
            <p:nvPr/>
          </p:nvSpPr>
          <p:spPr bwMode="auto">
            <a:xfrm>
              <a:off x="934" y="2843"/>
              <a:ext cx="1047" cy="60"/>
            </a:xfrm>
            <a:custGeom>
              <a:avLst/>
              <a:gdLst/>
              <a:ahLst/>
              <a:cxnLst>
                <a:cxn ang="0">
                  <a:pos x="1047" y="60"/>
                </a:cxn>
                <a:cxn ang="0">
                  <a:pos x="0" y="60"/>
                </a:cxn>
                <a:cxn ang="0">
                  <a:pos x="0" y="0"/>
                </a:cxn>
              </a:cxnLst>
              <a:rect l="0" t="0" r="r" b="b"/>
              <a:pathLst>
                <a:path w="1047" h="60">
                  <a:moveTo>
                    <a:pt x="1047" y="60"/>
                  </a:moveTo>
                  <a:lnTo>
                    <a:pt x="0" y="60"/>
                  </a:lnTo>
                  <a:lnTo>
                    <a:pt x="0" y="0"/>
                  </a:lnTo>
                </a:path>
              </a:pathLst>
            </a:custGeom>
            <a:noFill/>
            <a:ln w="19050" cap="flat">
              <a:solidFill>
                <a:srgbClr val="000000"/>
              </a:solidFill>
              <a:prstDash val="solid"/>
              <a:miter lim="800000"/>
              <a:headEnd/>
              <a:tailEnd/>
            </a:ln>
          </p:spPr>
          <p:txBody>
            <a:bodyPr/>
            <a:lstStyle/>
            <a:p>
              <a:endParaRPr lang="en-CA"/>
            </a:p>
          </p:txBody>
        </p:sp>
        <p:sp>
          <p:nvSpPr>
            <p:cNvPr id="49555" name="Freeform 403"/>
            <p:cNvSpPr>
              <a:spLocks/>
            </p:cNvSpPr>
            <p:nvPr/>
          </p:nvSpPr>
          <p:spPr bwMode="auto">
            <a:xfrm>
              <a:off x="895" y="2785"/>
              <a:ext cx="77" cy="77"/>
            </a:xfrm>
            <a:custGeom>
              <a:avLst/>
              <a:gdLst/>
              <a:ahLst/>
              <a:cxnLst>
                <a:cxn ang="0">
                  <a:pos x="82" y="0"/>
                </a:cxn>
                <a:cxn ang="0">
                  <a:pos x="164" y="164"/>
                </a:cxn>
                <a:cxn ang="0">
                  <a:pos x="0" y="164"/>
                </a:cxn>
                <a:cxn ang="0">
                  <a:pos x="0" y="164"/>
                </a:cxn>
                <a:cxn ang="0">
                  <a:pos x="82" y="0"/>
                </a:cxn>
              </a:cxnLst>
              <a:rect l="0" t="0" r="r" b="b"/>
              <a:pathLst>
                <a:path w="164" h="164">
                  <a:moveTo>
                    <a:pt x="82" y="0"/>
                  </a:moveTo>
                  <a:lnTo>
                    <a:pt x="164" y="164"/>
                  </a:lnTo>
                  <a:cubicBezTo>
                    <a:pt x="112" y="138"/>
                    <a:pt x="52" y="138"/>
                    <a:pt x="0" y="164"/>
                  </a:cubicBezTo>
                  <a:lnTo>
                    <a:pt x="0" y="164"/>
                  </a:lnTo>
                  <a:lnTo>
                    <a:pt x="82" y="0"/>
                  </a:lnTo>
                  <a:close/>
                </a:path>
              </a:pathLst>
            </a:custGeom>
            <a:solidFill>
              <a:srgbClr val="000000"/>
            </a:solidFill>
            <a:ln w="0">
              <a:solidFill>
                <a:srgbClr val="000000"/>
              </a:solidFill>
              <a:prstDash val="solid"/>
              <a:round/>
              <a:headEnd/>
              <a:tailEnd/>
            </a:ln>
          </p:spPr>
          <p:txBody>
            <a:bodyPr/>
            <a:lstStyle/>
            <a:p>
              <a:endParaRPr lang="en-CA"/>
            </a:p>
          </p:txBody>
        </p:sp>
        <p:sp>
          <p:nvSpPr>
            <p:cNvPr id="49559" name="Rectangle 407"/>
            <p:cNvSpPr>
              <a:spLocks noChangeArrowheads="1"/>
            </p:cNvSpPr>
            <p:nvPr/>
          </p:nvSpPr>
          <p:spPr bwMode="auto">
            <a:xfrm>
              <a:off x="1291" y="2776"/>
              <a:ext cx="451" cy="125"/>
            </a:xfrm>
            <a:prstGeom prst="rect">
              <a:avLst/>
            </a:prstGeom>
            <a:noFill/>
            <a:ln w="9525">
              <a:noFill/>
              <a:miter lim="800000"/>
              <a:headEnd/>
              <a:tailEnd/>
            </a:ln>
          </p:spPr>
          <p:txBody>
            <a:bodyPr wrap="none" lIns="0" tIns="0" rIns="0" bIns="0">
              <a:spAutoFit/>
            </a:bodyPr>
            <a:lstStyle/>
            <a:p>
              <a:r>
                <a:rPr lang="en-US" sz="1300">
                  <a:solidFill>
                    <a:srgbClr val="000000"/>
                  </a:solidFill>
                </a:rPr>
                <a:t>Valid[1:N]</a:t>
              </a:r>
              <a:endParaRPr lang="en-US"/>
            </a:p>
          </p:txBody>
        </p:sp>
      </p:grpSp>
      <p:sp>
        <p:nvSpPr>
          <p:cNvPr id="49573" name="Line 421"/>
          <p:cNvSpPr>
            <a:spLocks noChangeShapeType="1"/>
          </p:cNvSpPr>
          <p:nvPr/>
        </p:nvSpPr>
        <p:spPr bwMode="auto">
          <a:xfrm flipH="1" flipV="1">
            <a:off x="4953000" y="4191000"/>
            <a:ext cx="152400" cy="381000"/>
          </a:xfrm>
          <a:prstGeom prst="line">
            <a:avLst/>
          </a:prstGeom>
          <a:noFill/>
          <a:ln w="9525">
            <a:solidFill>
              <a:schemeClr val="tx1"/>
            </a:solidFill>
            <a:prstDash val="dash"/>
            <a:round/>
            <a:headEnd/>
            <a:tailEnd/>
          </a:ln>
          <a:effectLst/>
        </p:spPr>
        <p:txBody>
          <a:bodyPr/>
          <a:lstStyle/>
          <a:p>
            <a:endParaRPr lang="en-CA"/>
          </a:p>
        </p:txBody>
      </p:sp>
      <p:sp>
        <p:nvSpPr>
          <p:cNvPr id="49574" name="Line 422"/>
          <p:cNvSpPr>
            <a:spLocks noChangeShapeType="1"/>
          </p:cNvSpPr>
          <p:nvPr/>
        </p:nvSpPr>
        <p:spPr bwMode="auto">
          <a:xfrm flipV="1">
            <a:off x="6019800" y="4191000"/>
            <a:ext cx="381000" cy="381000"/>
          </a:xfrm>
          <a:prstGeom prst="line">
            <a:avLst/>
          </a:prstGeom>
          <a:noFill/>
          <a:ln w="9525">
            <a:solidFill>
              <a:schemeClr val="tx1"/>
            </a:solidFill>
            <a:prstDash val="dash"/>
            <a:round/>
            <a:headEnd/>
            <a:tailEnd/>
          </a:ln>
          <a:effectLst/>
        </p:spPr>
        <p:txBody>
          <a:bodyPr/>
          <a:lstStyle/>
          <a:p>
            <a:endParaRPr lang="en-CA"/>
          </a:p>
        </p:txBody>
      </p:sp>
      <p:sp>
        <p:nvSpPr>
          <p:cNvPr id="49575" name="Line 423"/>
          <p:cNvSpPr>
            <a:spLocks noChangeShapeType="1"/>
          </p:cNvSpPr>
          <p:nvPr/>
        </p:nvSpPr>
        <p:spPr bwMode="auto">
          <a:xfrm flipH="1" flipV="1">
            <a:off x="6781800" y="4191000"/>
            <a:ext cx="762000" cy="685800"/>
          </a:xfrm>
          <a:prstGeom prst="line">
            <a:avLst/>
          </a:prstGeom>
          <a:noFill/>
          <a:ln w="9525">
            <a:solidFill>
              <a:schemeClr val="tx1"/>
            </a:solidFill>
            <a:prstDash val="dash"/>
            <a:round/>
            <a:headEnd/>
            <a:tailEnd/>
          </a:ln>
          <a:effectLst/>
        </p:spPr>
        <p:txBody>
          <a:bodyPr/>
          <a:lstStyle/>
          <a:p>
            <a:endParaRPr lang="en-CA"/>
          </a:p>
        </p:txBody>
      </p:sp>
      <p:sp>
        <p:nvSpPr>
          <p:cNvPr id="49576" name="Line 424"/>
          <p:cNvSpPr>
            <a:spLocks noChangeShapeType="1"/>
          </p:cNvSpPr>
          <p:nvPr/>
        </p:nvSpPr>
        <p:spPr bwMode="auto">
          <a:xfrm flipV="1">
            <a:off x="8534400" y="4191000"/>
            <a:ext cx="76200" cy="685800"/>
          </a:xfrm>
          <a:prstGeom prst="line">
            <a:avLst/>
          </a:prstGeom>
          <a:noFill/>
          <a:ln w="9525">
            <a:solidFill>
              <a:schemeClr val="tx1"/>
            </a:solidFill>
            <a:prstDash val="dash"/>
            <a:round/>
            <a:headEnd/>
            <a:tailEnd/>
          </a:ln>
          <a:effectLst/>
        </p:spPr>
        <p:txBody>
          <a:bodyPr/>
          <a:lstStyle/>
          <a:p>
            <a:endParaRPr lang="en-CA"/>
          </a:p>
        </p:txBody>
      </p:sp>
      <p:sp>
        <p:nvSpPr>
          <p:cNvPr id="214" name="Slide Number Placeholder 213"/>
          <p:cNvSpPr>
            <a:spLocks noGrp="1"/>
          </p:cNvSpPr>
          <p:nvPr>
            <p:ph type="sldNum" sz="quarter" idx="12"/>
          </p:nvPr>
        </p:nvSpPr>
        <p:spPr/>
        <p:txBody>
          <a:bodyPr/>
          <a:lstStyle/>
          <a:p>
            <a:r>
              <a:rPr lang="en-US" smtClean="0"/>
              <a:t>4.</a:t>
            </a:r>
            <a:fld id="{5F092435-35AC-4890-8608-A6F8B5931844}"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Date Placeholder 3"/>
          <p:cNvSpPr>
            <a:spLocks noGrp="1"/>
          </p:cNvSpPr>
          <p:nvPr>
            <p:ph type="dt" sz="half" idx="10"/>
          </p:nvPr>
        </p:nvSpPr>
        <p:spPr/>
        <p:txBody>
          <a:bodyPr/>
          <a:lstStyle/>
          <a:p>
            <a:r>
              <a:rPr lang="en-US" smtClean="0"/>
              <a:t>December 2012</a:t>
            </a:r>
            <a:endParaRPr lang="en-US"/>
          </a:p>
        </p:txBody>
      </p:sp>
      <p:sp>
        <p:nvSpPr>
          <p:cNvPr id="76" name="Footer Placeholder 4"/>
          <p:cNvSpPr>
            <a:spLocks noGrp="1"/>
          </p:cNvSpPr>
          <p:nvPr>
            <p:ph type="ftr" sz="quarter" idx="11"/>
          </p:nvPr>
        </p:nvSpPr>
        <p:spPr/>
        <p:txBody>
          <a:bodyPr/>
          <a:lstStyle/>
          <a:p>
            <a:r>
              <a:rPr lang="pt-BR" smtClean="0"/>
              <a:t>GPGPU-Sim Tutorial (MICRO 2012) 4: Microarchitecture Model</a:t>
            </a:r>
            <a:endParaRPr lang="en-US"/>
          </a:p>
        </p:txBody>
      </p:sp>
      <p:sp>
        <p:nvSpPr>
          <p:cNvPr id="53250" name="Rectangle 2"/>
          <p:cNvSpPr>
            <a:spLocks noGrp="1" noChangeArrowheads="1"/>
          </p:cNvSpPr>
          <p:nvPr>
            <p:ph type="title"/>
          </p:nvPr>
        </p:nvSpPr>
        <p:spPr/>
        <p:txBody>
          <a:bodyPr/>
          <a:lstStyle/>
          <a:p>
            <a:r>
              <a:rPr lang="en-US"/>
              <a:t>Instruction Issue</a:t>
            </a:r>
          </a:p>
        </p:txBody>
      </p:sp>
      <p:sp>
        <p:nvSpPr>
          <p:cNvPr id="53251" name="Rectangle 3"/>
          <p:cNvSpPr>
            <a:spLocks noGrp="1" noChangeArrowheads="1"/>
          </p:cNvSpPr>
          <p:nvPr>
            <p:ph type="body" idx="1"/>
          </p:nvPr>
        </p:nvSpPr>
        <p:spPr/>
        <p:txBody>
          <a:bodyPr/>
          <a:lstStyle/>
          <a:p>
            <a:pPr>
              <a:lnSpc>
                <a:spcPct val="80000"/>
              </a:lnSpc>
            </a:pPr>
            <a:r>
              <a:rPr lang="en-US" sz="2800" dirty="0"/>
              <a:t>Select a warp and issue an instruction from its </a:t>
            </a:r>
            <a:r>
              <a:rPr lang="en-US" sz="2800" dirty="0" smtClean="0"/>
              <a:t/>
            </a:r>
            <a:br>
              <a:rPr lang="en-US" sz="2800" dirty="0" smtClean="0"/>
            </a:br>
            <a:r>
              <a:rPr lang="en-US" sz="2800" dirty="0" smtClean="0"/>
              <a:t>I-Buffer </a:t>
            </a:r>
            <a:r>
              <a:rPr lang="en-US" sz="2800" dirty="0"/>
              <a:t>for execution</a:t>
            </a:r>
          </a:p>
          <a:p>
            <a:pPr lvl="1">
              <a:lnSpc>
                <a:spcPct val="80000"/>
              </a:lnSpc>
            </a:pPr>
            <a:r>
              <a:rPr lang="en-US" sz="2400" dirty="0"/>
              <a:t>Round-Robin Priority</a:t>
            </a:r>
          </a:p>
          <a:p>
            <a:pPr lvl="1">
              <a:lnSpc>
                <a:spcPct val="80000"/>
              </a:lnSpc>
            </a:pPr>
            <a:r>
              <a:rPr lang="en-US" sz="2400" dirty="0"/>
              <a:t>GT200 (e.g. </a:t>
            </a:r>
            <a:r>
              <a:rPr lang="en-US" sz="2400" dirty="0" err="1"/>
              <a:t>Quadro</a:t>
            </a:r>
            <a:r>
              <a:rPr lang="en-US" sz="2400" dirty="0"/>
              <a:t> FX 5800): </a:t>
            </a:r>
            <a:br>
              <a:rPr lang="en-US" sz="2400" dirty="0"/>
            </a:br>
            <a:r>
              <a:rPr lang="en-US" sz="2400" dirty="0"/>
              <a:t>Allow dual issue </a:t>
            </a:r>
          </a:p>
          <a:p>
            <a:pPr lvl="1">
              <a:lnSpc>
                <a:spcPct val="80000"/>
              </a:lnSpc>
            </a:pPr>
            <a:r>
              <a:rPr lang="en-US" sz="2400" dirty="0"/>
              <a:t>Fermi: Odd/Even scheduler</a:t>
            </a:r>
          </a:p>
          <a:p>
            <a:pPr>
              <a:lnSpc>
                <a:spcPct val="80000"/>
              </a:lnSpc>
            </a:pPr>
            <a:r>
              <a:rPr lang="en-US" sz="2800" dirty="0"/>
              <a:t>For each issued instruction:</a:t>
            </a:r>
          </a:p>
          <a:p>
            <a:pPr lvl="1">
              <a:lnSpc>
                <a:spcPct val="80000"/>
              </a:lnSpc>
            </a:pPr>
            <a:r>
              <a:rPr lang="en-US" sz="2400" dirty="0"/>
              <a:t>Functional execution</a:t>
            </a:r>
          </a:p>
          <a:p>
            <a:pPr lvl="1">
              <a:lnSpc>
                <a:spcPct val="80000"/>
              </a:lnSpc>
            </a:pPr>
            <a:r>
              <a:rPr lang="en-US" sz="2400" dirty="0"/>
              <a:t>Obtain info from functional simulator</a:t>
            </a:r>
          </a:p>
          <a:p>
            <a:pPr lvl="1">
              <a:lnSpc>
                <a:spcPct val="80000"/>
              </a:lnSpc>
            </a:pPr>
            <a:r>
              <a:rPr lang="en-US" sz="2400" dirty="0"/>
              <a:t>Generate coalesced memory accesses</a:t>
            </a:r>
          </a:p>
          <a:p>
            <a:pPr lvl="1">
              <a:lnSpc>
                <a:spcPct val="80000"/>
              </a:lnSpc>
            </a:pPr>
            <a:r>
              <a:rPr lang="en-US" sz="2400" dirty="0"/>
              <a:t>Reserve output register in scoreboard</a:t>
            </a:r>
          </a:p>
          <a:p>
            <a:pPr lvl="1">
              <a:lnSpc>
                <a:spcPct val="80000"/>
              </a:lnSpc>
            </a:pPr>
            <a:r>
              <a:rPr lang="en-US" sz="2400" dirty="0"/>
              <a:t>Update SIMT stack</a:t>
            </a:r>
          </a:p>
        </p:txBody>
      </p:sp>
      <p:grpSp>
        <p:nvGrpSpPr>
          <p:cNvPr id="53322" name="Group 74"/>
          <p:cNvGrpSpPr>
            <a:grpSpLocks/>
          </p:cNvGrpSpPr>
          <p:nvPr/>
        </p:nvGrpSpPr>
        <p:grpSpPr bwMode="auto">
          <a:xfrm>
            <a:off x="6324600" y="5791200"/>
            <a:ext cx="2257425" cy="660400"/>
            <a:chOff x="3984" y="3648"/>
            <a:chExt cx="1422" cy="416"/>
          </a:xfrm>
        </p:grpSpPr>
        <p:sp>
          <p:nvSpPr>
            <p:cNvPr id="53253" name="Rectangle 5"/>
            <p:cNvSpPr>
              <a:spLocks noChangeArrowheads="1"/>
            </p:cNvSpPr>
            <p:nvPr/>
          </p:nvSpPr>
          <p:spPr bwMode="auto">
            <a:xfrm>
              <a:off x="5195" y="3703"/>
              <a:ext cx="169" cy="93"/>
            </a:xfrm>
            <a:prstGeom prst="rect">
              <a:avLst/>
            </a:prstGeom>
            <a:solidFill>
              <a:srgbClr val="FFFF66"/>
            </a:solidFill>
            <a:ln w="9525">
              <a:noFill/>
              <a:miter lim="800000"/>
              <a:headEnd/>
              <a:tailEnd/>
            </a:ln>
          </p:spPr>
          <p:txBody>
            <a:bodyPr/>
            <a:lstStyle/>
            <a:p>
              <a:endParaRPr lang="en-CA"/>
            </a:p>
          </p:txBody>
        </p:sp>
        <p:sp>
          <p:nvSpPr>
            <p:cNvPr id="53254" name="Rectangle 6"/>
            <p:cNvSpPr>
              <a:spLocks noChangeArrowheads="1"/>
            </p:cNvSpPr>
            <p:nvPr/>
          </p:nvSpPr>
          <p:spPr bwMode="auto">
            <a:xfrm>
              <a:off x="5195" y="3703"/>
              <a:ext cx="169" cy="93"/>
            </a:xfrm>
            <a:prstGeom prst="rect">
              <a:avLst/>
            </a:prstGeom>
            <a:noFill/>
            <a:ln w="19050" cap="rnd">
              <a:solidFill>
                <a:srgbClr val="000000"/>
              </a:solidFill>
              <a:round/>
              <a:headEnd/>
              <a:tailEnd/>
            </a:ln>
          </p:spPr>
          <p:txBody>
            <a:bodyPr/>
            <a:lstStyle/>
            <a:p>
              <a:endParaRPr lang="en-CA"/>
            </a:p>
          </p:txBody>
        </p:sp>
        <p:sp>
          <p:nvSpPr>
            <p:cNvPr id="53255" name="Rectangle 7"/>
            <p:cNvSpPr>
              <a:spLocks noChangeArrowheads="1"/>
            </p:cNvSpPr>
            <p:nvPr/>
          </p:nvSpPr>
          <p:spPr bwMode="auto">
            <a:xfrm>
              <a:off x="5186" y="3716"/>
              <a:ext cx="169" cy="92"/>
            </a:xfrm>
            <a:prstGeom prst="rect">
              <a:avLst/>
            </a:prstGeom>
            <a:solidFill>
              <a:srgbClr val="FFFF66"/>
            </a:solidFill>
            <a:ln w="9525">
              <a:noFill/>
              <a:miter lim="800000"/>
              <a:headEnd/>
              <a:tailEnd/>
            </a:ln>
          </p:spPr>
          <p:txBody>
            <a:bodyPr/>
            <a:lstStyle/>
            <a:p>
              <a:endParaRPr lang="en-CA"/>
            </a:p>
          </p:txBody>
        </p:sp>
        <p:sp>
          <p:nvSpPr>
            <p:cNvPr id="53256" name="Rectangle 8"/>
            <p:cNvSpPr>
              <a:spLocks noChangeArrowheads="1"/>
            </p:cNvSpPr>
            <p:nvPr/>
          </p:nvSpPr>
          <p:spPr bwMode="auto">
            <a:xfrm>
              <a:off x="5186" y="3716"/>
              <a:ext cx="169" cy="92"/>
            </a:xfrm>
            <a:prstGeom prst="rect">
              <a:avLst/>
            </a:prstGeom>
            <a:noFill/>
            <a:ln w="19050" cap="rnd">
              <a:solidFill>
                <a:srgbClr val="000000"/>
              </a:solidFill>
              <a:round/>
              <a:headEnd/>
              <a:tailEnd/>
            </a:ln>
          </p:spPr>
          <p:txBody>
            <a:bodyPr/>
            <a:lstStyle/>
            <a:p>
              <a:endParaRPr lang="en-CA"/>
            </a:p>
          </p:txBody>
        </p:sp>
        <p:sp>
          <p:nvSpPr>
            <p:cNvPr id="53257" name="Rectangle 9"/>
            <p:cNvSpPr>
              <a:spLocks noChangeArrowheads="1"/>
            </p:cNvSpPr>
            <p:nvPr/>
          </p:nvSpPr>
          <p:spPr bwMode="auto">
            <a:xfrm>
              <a:off x="5178" y="3728"/>
              <a:ext cx="169" cy="93"/>
            </a:xfrm>
            <a:prstGeom prst="rect">
              <a:avLst/>
            </a:prstGeom>
            <a:solidFill>
              <a:srgbClr val="FFFF66"/>
            </a:solidFill>
            <a:ln w="9525">
              <a:noFill/>
              <a:miter lim="800000"/>
              <a:headEnd/>
              <a:tailEnd/>
            </a:ln>
          </p:spPr>
          <p:txBody>
            <a:bodyPr/>
            <a:lstStyle/>
            <a:p>
              <a:endParaRPr lang="en-CA"/>
            </a:p>
          </p:txBody>
        </p:sp>
        <p:sp>
          <p:nvSpPr>
            <p:cNvPr id="53258" name="Rectangle 10"/>
            <p:cNvSpPr>
              <a:spLocks noChangeArrowheads="1"/>
            </p:cNvSpPr>
            <p:nvPr/>
          </p:nvSpPr>
          <p:spPr bwMode="auto">
            <a:xfrm>
              <a:off x="5178" y="3728"/>
              <a:ext cx="169" cy="93"/>
            </a:xfrm>
            <a:prstGeom prst="rect">
              <a:avLst/>
            </a:prstGeom>
            <a:noFill/>
            <a:ln w="19050" cap="rnd">
              <a:solidFill>
                <a:srgbClr val="000000"/>
              </a:solidFill>
              <a:round/>
              <a:headEnd/>
              <a:tailEnd/>
            </a:ln>
          </p:spPr>
          <p:txBody>
            <a:bodyPr/>
            <a:lstStyle/>
            <a:p>
              <a:endParaRPr lang="en-CA"/>
            </a:p>
          </p:txBody>
        </p:sp>
        <p:sp>
          <p:nvSpPr>
            <p:cNvPr id="53259" name="Oval 11"/>
            <p:cNvSpPr>
              <a:spLocks noChangeArrowheads="1"/>
            </p:cNvSpPr>
            <p:nvPr/>
          </p:nvSpPr>
          <p:spPr bwMode="auto">
            <a:xfrm>
              <a:off x="5368" y="3743"/>
              <a:ext cx="4" cy="7"/>
            </a:xfrm>
            <a:prstGeom prst="ellipse">
              <a:avLst/>
            </a:prstGeom>
            <a:solidFill>
              <a:srgbClr val="FFFF66"/>
            </a:solidFill>
            <a:ln w="0">
              <a:solidFill>
                <a:srgbClr val="000000"/>
              </a:solidFill>
              <a:round/>
              <a:headEnd/>
              <a:tailEnd/>
            </a:ln>
          </p:spPr>
          <p:txBody>
            <a:bodyPr/>
            <a:lstStyle/>
            <a:p>
              <a:endParaRPr lang="en-CA"/>
            </a:p>
          </p:txBody>
        </p:sp>
        <p:sp>
          <p:nvSpPr>
            <p:cNvPr id="53260" name="Oval 12"/>
            <p:cNvSpPr>
              <a:spLocks noChangeArrowheads="1"/>
            </p:cNvSpPr>
            <p:nvPr/>
          </p:nvSpPr>
          <p:spPr bwMode="auto">
            <a:xfrm>
              <a:off x="5368" y="3743"/>
              <a:ext cx="4" cy="7"/>
            </a:xfrm>
            <a:prstGeom prst="ellipse">
              <a:avLst/>
            </a:prstGeom>
            <a:noFill/>
            <a:ln w="3175">
              <a:solidFill>
                <a:srgbClr val="000000"/>
              </a:solidFill>
              <a:miter lim="800000"/>
              <a:headEnd/>
              <a:tailEnd/>
            </a:ln>
          </p:spPr>
          <p:txBody>
            <a:bodyPr/>
            <a:lstStyle/>
            <a:p>
              <a:endParaRPr lang="en-CA"/>
            </a:p>
          </p:txBody>
        </p:sp>
        <p:sp>
          <p:nvSpPr>
            <p:cNvPr id="53261" name="Oval 13"/>
            <p:cNvSpPr>
              <a:spLocks noChangeArrowheads="1"/>
            </p:cNvSpPr>
            <p:nvPr/>
          </p:nvSpPr>
          <p:spPr bwMode="auto">
            <a:xfrm>
              <a:off x="5374" y="3734"/>
              <a:ext cx="4" cy="7"/>
            </a:xfrm>
            <a:prstGeom prst="ellipse">
              <a:avLst/>
            </a:prstGeom>
            <a:solidFill>
              <a:srgbClr val="FFFF66"/>
            </a:solidFill>
            <a:ln w="0">
              <a:solidFill>
                <a:srgbClr val="000000"/>
              </a:solidFill>
              <a:round/>
              <a:headEnd/>
              <a:tailEnd/>
            </a:ln>
          </p:spPr>
          <p:txBody>
            <a:bodyPr/>
            <a:lstStyle/>
            <a:p>
              <a:endParaRPr lang="en-CA"/>
            </a:p>
          </p:txBody>
        </p:sp>
        <p:sp>
          <p:nvSpPr>
            <p:cNvPr id="53262" name="Oval 14"/>
            <p:cNvSpPr>
              <a:spLocks noChangeArrowheads="1"/>
            </p:cNvSpPr>
            <p:nvPr/>
          </p:nvSpPr>
          <p:spPr bwMode="auto">
            <a:xfrm>
              <a:off x="5374" y="3734"/>
              <a:ext cx="4" cy="7"/>
            </a:xfrm>
            <a:prstGeom prst="ellipse">
              <a:avLst/>
            </a:prstGeom>
            <a:noFill/>
            <a:ln w="3175">
              <a:solidFill>
                <a:srgbClr val="000000"/>
              </a:solidFill>
              <a:miter lim="800000"/>
              <a:headEnd/>
              <a:tailEnd/>
            </a:ln>
          </p:spPr>
          <p:txBody>
            <a:bodyPr/>
            <a:lstStyle/>
            <a:p>
              <a:endParaRPr lang="en-CA"/>
            </a:p>
          </p:txBody>
        </p:sp>
        <p:sp>
          <p:nvSpPr>
            <p:cNvPr id="53263" name="Oval 15"/>
            <p:cNvSpPr>
              <a:spLocks noChangeArrowheads="1"/>
            </p:cNvSpPr>
            <p:nvPr/>
          </p:nvSpPr>
          <p:spPr bwMode="auto">
            <a:xfrm>
              <a:off x="5381" y="3725"/>
              <a:ext cx="4" cy="6"/>
            </a:xfrm>
            <a:prstGeom prst="ellipse">
              <a:avLst/>
            </a:prstGeom>
            <a:solidFill>
              <a:srgbClr val="FFFF66"/>
            </a:solidFill>
            <a:ln w="0">
              <a:solidFill>
                <a:srgbClr val="000000"/>
              </a:solidFill>
              <a:round/>
              <a:headEnd/>
              <a:tailEnd/>
            </a:ln>
          </p:spPr>
          <p:txBody>
            <a:bodyPr/>
            <a:lstStyle/>
            <a:p>
              <a:endParaRPr lang="en-CA"/>
            </a:p>
          </p:txBody>
        </p:sp>
        <p:sp>
          <p:nvSpPr>
            <p:cNvPr id="53264" name="Oval 16"/>
            <p:cNvSpPr>
              <a:spLocks noChangeArrowheads="1"/>
            </p:cNvSpPr>
            <p:nvPr/>
          </p:nvSpPr>
          <p:spPr bwMode="auto">
            <a:xfrm>
              <a:off x="5381" y="3725"/>
              <a:ext cx="4" cy="6"/>
            </a:xfrm>
            <a:prstGeom prst="ellipse">
              <a:avLst/>
            </a:prstGeom>
            <a:noFill/>
            <a:ln w="3175">
              <a:solidFill>
                <a:srgbClr val="000000"/>
              </a:solidFill>
              <a:miter lim="800000"/>
              <a:headEnd/>
              <a:tailEnd/>
            </a:ln>
          </p:spPr>
          <p:txBody>
            <a:bodyPr/>
            <a:lstStyle/>
            <a:p>
              <a:endParaRPr lang="en-CA"/>
            </a:p>
          </p:txBody>
        </p:sp>
        <p:sp>
          <p:nvSpPr>
            <p:cNvPr id="53265" name="Line 17"/>
            <p:cNvSpPr>
              <a:spLocks noChangeShapeType="1"/>
            </p:cNvSpPr>
            <p:nvPr/>
          </p:nvSpPr>
          <p:spPr bwMode="auto">
            <a:xfrm>
              <a:off x="4153" y="3879"/>
              <a:ext cx="22" cy="0"/>
            </a:xfrm>
            <a:prstGeom prst="line">
              <a:avLst/>
            </a:prstGeom>
            <a:noFill/>
            <a:ln w="36513">
              <a:solidFill>
                <a:srgbClr val="000000"/>
              </a:solidFill>
              <a:miter lim="800000"/>
              <a:headEnd/>
              <a:tailEnd/>
            </a:ln>
          </p:spPr>
          <p:txBody>
            <a:bodyPr/>
            <a:lstStyle/>
            <a:p>
              <a:endParaRPr lang="en-CA"/>
            </a:p>
          </p:txBody>
        </p:sp>
        <p:sp>
          <p:nvSpPr>
            <p:cNvPr id="53266" name="Freeform 18"/>
            <p:cNvSpPr>
              <a:spLocks/>
            </p:cNvSpPr>
            <p:nvPr/>
          </p:nvSpPr>
          <p:spPr bwMode="auto">
            <a:xfrm>
              <a:off x="4168" y="3859"/>
              <a:ext cx="27" cy="40"/>
            </a:xfrm>
            <a:custGeom>
              <a:avLst/>
              <a:gdLst/>
              <a:ahLst/>
              <a:cxnLst>
                <a:cxn ang="0">
                  <a:pos x="206" y="103"/>
                </a:cxn>
                <a:cxn ang="0">
                  <a:pos x="0" y="207"/>
                </a:cxn>
                <a:cxn ang="0">
                  <a:pos x="0" y="0"/>
                </a:cxn>
                <a:cxn ang="0">
                  <a:pos x="0" y="0"/>
                </a:cxn>
                <a:cxn ang="0">
                  <a:pos x="206" y="103"/>
                </a:cxn>
              </a:cxnLst>
              <a:rect l="0" t="0" r="r" b="b"/>
              <a:pathLst>
                <a:path w="206" h="207">
                  <a:moveTo>
                    <a:pt x="206" y="103"/>
                  </a:moveTo>
                  <a:lnTo>
                    <a:pt x="0" y="207"/>
                  </a:lnTo>
                  <a:cubicBezTo>
                    <a:pt x="33" y="142"/>
                    <a:pt x="33" y="65"/>
                    <a:pt x="0" y="0"/>
                  </a:cubicBezTo>
                  <a:lnTo>
                    <a:pt x="0" y="0"/>
                  </a:lnTo>
                  <a:lnTo>
                    <a:pt x="206" y="103"/>
                  </a:lnTo>
                  <a:close/>
                </a:path>
              </a:pathLst>
            </a:custGeom>
            <a:solidFill>
              <a:srgbClr val="000000"/>
            </a:solidFill>
            <a:ln w="0">
              <a:solidFill>
                <a:srgbClr val="000000"/>
              </a:solidFill>
              <a:prstDash val="solid"/>
              <a:round/>
              <a:headEnd/>
              <a:tailEnd/>
            </a:ln>
          </p:spPr>
          <p:txBody>
            <a:bodyPr/>
            <a:lstStyle/>
            <a:p>
              <a:endParaRPr lang="en-CA"/>
            </a:p>
          </p:txBody>
        </p:sp>
        <p:sp>
          <p:nvSpPr>
            <p:cNvPr id="53267" name="Line 19"/>
            <p:cNvSpPr>
              <a:spLocks noChangeShapeType="1"/>
            </p:cNvSpPr>
            <p:nvPr/>
          </p:nvSpPr>
          <p:spPr bwMode="auto">
            <a:xfrm>
              <a:off x="4365" y="3913"/>
              <a:ext cx="43" cy="17"/>
            </a:xfrm>
            <a:prstGeom prst="line">
              <a:avLst/>
            </a:prstGeom>
            <a:noFill/>
            <a:ln w="36513">
              <a:solidFill>
                <a:srgbClr val="000000"/>
              </a:solidFill>
              <a:miter lim="800000"/>
              <a:headEnd/>
              <a:tailEnd/>
            </a:ln>
          </p:spPr>
          <p:txBody>
            <a:bodyPr/>
            <a:lstStyle/>
            <a:p>
              <a:endParaRPr lang="en-CA"/>
            </a:p>
          </p:txBody>
        </p:sp>
        <p:sp>
          <p:nvSpPr>
            <p:cNvPr id="53268" name="Freeform 20"/>
            <p:cNvSpPr>
              <a:spLocks/>
            </p:cNvSpPr>
            <p:nvPr/>
          </p:nvSpPr>
          <p:spPr bwMode="auto">
            <a:xfrm>
              <a:off x="4398" y="3907"/>
              <a:ext cx="30" cy="39"/>
            </a:xfrm>
            <a:custGeom>
              <a:avLst/>
              <a:gdLst/>
              <a:ahLst/>
              <a:cxnLst>
                <a:cxn ang="0">
                  <a:pos x="227" y="154"/>
                </a:cxn>
                <a:cxn ang="0">
                  <a:pos x="0" y="199"/>
                </a:cxn>
                <a:cxn ang="0">
                  <a:pos x="55" y="0"/>
                </a:cxn>
                <a:cxn ang="0">
                  <a:pos x="55" y="0"/>
                </a:cxn>
                <a:cxn ang="0">
                  <a:pos x="227" y="154"/>
                </a:cxn>
              </a:cxnLst>
              <a:rect l="0" t="0" r="r" b="b"/>
              <a:pathLst>
                <a:path w="227" h="199">
                  <a:moveTo>
                    <a:pt x="227" y="154"/>
                  </a:moveTo>
                  <a:lnTo>
                    <a:pt x="0" y="199"/>
                  </a:lnTo>
                  <a:cubicBezTo>
                    <a:pt x="49" y="145"/>
                    <a:pt x="69" y="71"/>
                    <a:pt x="55" y="0"/>
                  </a:cubicBezTo>
                  <a:lnTo>
                    <a:pt x="55" y="0"/>
                  </a:lnTo>
                  <a:lnTo>
                    <a:pt x="227" y="154"/>
                  </a:lnTo>
                  <a:close/>
                </a:path>
              </a:pathLst>
            </a:custGeom>
            <a:solidFill>
              <a:srgbClr val="000000"/>
            </a:solidFill>
            <a:ln w="0">
              <a:solidFill>
                <a:srgbClr val="000000"/>
              </a:solidFill>
              <a:prstDash val="solid"/>
              <a:round/>
              <a:headEnd/>
              <a:tailEnd/>
            </a:ln>
          </p:spPr>
          <p:txBody>
            <a:bodyPr/>
            <a:lstStyle/>
            <a:p>
              <a:endParaRPr lang="en-CA"/>
            </a:p>
          </p:txBody>
        </p:sp>
        <p:sp>
          <p:nvSpPr>
            <p:cNvPr id="53269" name="Line 21"/>
            <p:cNvSpPr>
              <a:spLocks noChangeShapeType="1"/>
            </p:cNvSpPr>
            <p:nvPr/>
          </p:nvSpPr>
          <p:spPr bwMode="auto">
            <a:xfrm flipV="1">
              <a:off x="4365" y="3828"/>
              <a:ext cx="43" cy="18"/>
            </a:xfrm>
            <a:prstGeom prst="line">
              <a:avLst/>
            </a:prstGeom>
            <a:noFill/>
            <a:ln w="36513">
              <a:solidFill>
                <a:srgbClr val="000000"/>
              </a:solidFill>
              <a:miter lim="800000"/>
              <a:headEnd/>
              <a:tailEnd/>
            </a:ln>
          </p:spPr>
          <p:txBody>
            <a:bodyPr/>
            <a:lstStyle/>
            <a:p>
              <a:endParaRPr lang="en-CA"/>
            </a:p>
          </p:txBody>
        </p:sp>
        <p:sp>
          <p:nvSpPr>
            <p:cNvPr id="53270" name="Freeform 22"/>
            <p:cNvSpPr>
              <a:spLocks/>
            </p:cNvSpPr>
            <p:nvPr/>
          </p:nvSpPr>
          <p:spPr bwMode="auto">
            <a:xfrm>
              <a:off x="4398" y="3811"/>
              <a:ext cx="30" cy="40"/>
            </a:xfrm>
            <a:custGeom>
              <a:avLst/>
              <a:gdLst/>
              <a:ahLst/>
              <a:cxnLst>
                <a:cxn ang="0">
                  <a:pos x="227" y="45"/>
                </a:cxn>
                <a:cxn ang="0">
                  <a:pos x="55" y="199"/>
                </a:cxn>
                <a:cxn ang="0">
                  <a:pos x="0" y="0"/>
                </a:cxn>
                <a:cxn ang="0">
                  <a:pos x="0" y="0"/>
                </a:cxn>
                <a:cxn ang="0">
                  <a:pos x="227" y="45"/>
                </a:cxn>
              </a:cxnLst>
              <a:rect l="0" t="0" r="r" b="b"/>
              <a:pathLst>
                <a:path w="227" h="199">
                  <a:moveTo>
                    <a:pt x="227" y="45"/>
                  </a:moveTo>
                  <a:lnTo>
                    <a:pt x="55" y="199"/>
                  </a:lnTo>
                  <a:cubicBezTo>
                    <a:pt x="69" y="128"/>
                    <a:pt x="49" y="54"/>
                    <a:pt x="0" y="0"/>
                  </a:cubicBezTo>
                  <a:lnTo>
                    <a:pt x="0" y="0"/>
                  </a:lnTo>
                  <a:lnTo>
                    <a:pt x="227" y="45"/>
                  </a:lnTo>
                  <a:close/>
                </a:path>
              </a:pathLst>
            </a:custGeom>
            <a:solidFill>
              <a:srgbClr val="000000"/>
            </a:solidFill>
            <a:ln w="0">
              <a:solidFill>
                <a:srgbClr val="000000"/>
              </a:solidFill>
              <a:prstDash val="solid"/>
              <a:round/>
              <a:headEnd/>
              <a:tailEnd/>
            </a:ln>
          </p:spPr>
          <p:txBody>
            <a:bodyPr/>
            <a:lstStyle/>
            <a:p>
              <a:endParaRPr lang="en-CA"/>
            </a:p>
          </p:txBody>
        </p:sp>
        <p:sp>
          <p:nvSpPr>
            <p:cNvPr id="53271" name="Line 23"/>
            <p:cNvSpPr>
              <a:spLocks noChangeShapeType="1"/>
            </p:cNvSpPr>
            <p:nvPr/>
          </p:nvSpPr>
          <p:spPr bwMode="auto">
            <a:xfrm flipV="1">
              <a:off x="4513" y="3864"/>
              <a:ext cx="0" cy="30"/>
            </a:xfrm>
            <a:prstGeom prst="line">
              <a:avLst/>
            </a:prstGeom>
            <a:noFill/>
            <a:ln w="36513">
              <a:solidFill>
                <a:srgbClr val="000000"/>
              </a:solidFill>
              <a:miter lim="800000"/>
              <a:headEnd/>
              <a:tailEnd/>
            </a:ln>
          </p:spPr>
          <p:txBody>
            <a:bodyPr/>
            <a:lstStyle/>
            <a:p>
              <a:endParaRPr lang="en-CA"/>
            </a:p>
          </p:txBody>
        </p:sp>
        <p:sp>
          <p:nvSpPr>
            <p:cNvPr id="53272" name="Freeform 24"/>
            <p:cNvSpPr>
              <a:spLocks/>
            </p:cNvSpPr>
            <p:nvPr/>
          </p:nvSpPr>
          <p:spPr bwMode="auto">
            <a:xfrm>
              <a:off x="4499" y="3884"/>
              <a:ext cx="28" cy="41"/>
            </a:xfrm>
            <a:custGeom>
              <a:avLst/>
              <a:gdLst/>
              <a:ahLst/>
              <a:cxnLst>
                <a:cxn ang="0">
                  <a:pos x="103" y="207"/>
                </a:cxn>
                <a:cxn ang="0">
                  <a:pos x="0" y="0"/>
                </a:cxn>
                <a:cxn ang="0">
                  <a:pos x="206" y="0"/>
                </a:cxn>
                <a:cxn ang="0">
                  <a:pos x="206" y="0"/>
                </a:cxn>
                <a:cxn ang="0">
                  <a:pos x="103" y="207"/>
                </a:cxn>
              </a:cxnLst>
              <a:rect l="0" t="0" r="r" b="b"/>
              <a:pathLst>
                <a:path w="206" h="207">
                  <a:moveTo>
                    <a:pt x="103" y="207"/>
                  </a:moveTo>
                  <a:lnTo>
                    <a:pt x="0" y="0"/>
                  </a:lnTo>
                  <a:cubicBezTo>
                    <a:pt x="65" y="33"/>
                    <a:pt x="141" y="33"/>
                    <a:pt x="206" y="0"/>
                  </a:cubicBezTo>
                  <a:lnTo>
                    <a:pt x="206" y="0"/>
                  </a:lnTo>
                  <a:lnTo>
                    <a:pt x="103" y="207"/>
                  </a:lnTo>
                  <a:close/>
                </a:path>
              </a:pathLst>
            </a:custGeom>
            <a:solidFill>
              <a:srgbClr val="000000"/>
            </a:solidFill>
            <a:ln w="0">
              <a:solidFill>
                <a:srgbClr val="000000"/>
              </a:solidFill>
              <a:prstDash val="solid"/>
              <a:round/>
              <a:headEnd/>
              <a:tailEnd/>
            </a:ln>
          </p:spPr>
          <p:txBody>
            <a:bodyPr/>
            <a:lstStyle/>
            <a:p>
              <a:endParaRPr lang="en-CA"/>
            </a:p>
          </p:txBody>
        </p:sp>
        <p:sp>
          <p:nvSpPr>
            <p:cNvPr id="53273" name="Freeform 25"/>
            <p:cNvSpPr>
              <a:spLocks/>
            </p:cNvSpPr>
            <p:nvPr/>
          </p:nvSpPr>
          <p:spPr bwMode="auto">
            <a:xfrm>
              <a:off x="4499" y="3833"/>
              <a:ext cx="28" cy="41"/>
            </a:xfrm>
            <a:custGeom>
              <a:avLst/>
              <a:gdLst/>
              <a:ahLst/>
              <a:cxnLst>
                <a:cxn ang="0">
                  <a:pos x="103" y="0"/>
                </a:cxn>
                <a:cxn ang="0">
                  <a:pos x="206" y="206"/>
                </a:cxn>
                <a:cxn ang="0">
                  <a:pos x="0" y="206"/>
                </a:cxn>
                <a:cxn ang="0">
                  <a:pos x="103" y="0"/>
                </a:cxn>
              </a:cxnLst>
              <a:rect l="0" t="0" r="r" b="b"/>
              <a:pathLst>
                <a:path w="206" h="206">
                  <a:moveTo>
                    <a:pt x="103" y="0"/>
                  </a:moveTo>
                  <a:lnTo>
                    <a:pt x="206" y="206"/>
                  </a:lnTo>
                  <a:cubicBezTo>
                    <a:pt x="141" y="174"/>
                    <a:pt x="65" y="174"/>
                    <a:pt x="0" y="206"/>
                  </a:cubicBezTo>
                  <a:lnTo>
                    <a:pt x="103" y="0"/>
                  </a:lnTo>
                  <a:close/>
                </a:path>
              </a:pathLst>
            </a:custGeom>
            <a:solidFill>
              <a:srgbClr val="000000"/>
            </a:solidFill>
            <a:ln w="0">
              <a:solidFill>
                <a:srgbClr val="000000"/>
              </a:solidFill>
              <a:prstDash val="solid"/>
              <a:round/>
              <a:headEnd/>
              <a:tailEnd/>
            </a:ln>
          </p:spPr>
          <p:txBody>
            <a:bodyPr/>
            <a:lstStyle/>
            <a:p>
              <a:endParaRPr lang="en-CA"/>
            </a:p>
          </p:txBody>
        </p:sp>
        <p:sp>
          <p:nvSpPr>
            <p:cNvPr id="53274" name="Line 26"/>
            <p:cNvSpPr>
              <a:spLocks noChangeShapeType="1"/>
            </p:cNvSpPr>
            <p:nvPr/>
          </p:nvSpPr>
          <p:spPr bwMode="auto">
            <a:xfrm flipV="1">
              <a:off x="4598" y="3921"/>
              <a:ext cx="43" cy="17"/>
            </a:xfrm>
            <a:prstGeom prst="line">
              <a:avLst/>
            </a:prstGeom>
            <a:noFill/>
            <a:ln w="36513">
              <a:solidFill>
                <a:srgbClr val="000000"/>
              </a:solidFill>
              <a:miter lim="800000"/>
              <a:headEnd/>
              <a:tailEnd/>
            </a:ln>
          </p:spPr>
          <p:txBody>
            <a:bodyPr/>
            <a:lstStyle/>
            <a:p>
              <a:endParaRPr lang="en-CA"/>
            </a:p>
          </p:txBody>
        </p:sp>
        <p:sp>
          <p:nvSpPr>
            <p:cNvPr id="53275" name="Freeform 27"/>
            <p:cNvSpPr>
              <a:spLocks/>
            </p:cNvSpPr>
            <p:nvPr/>
          </p:nvSpPr>
          <p:spPr bwMode="auto">
            <a:xfrm>
              <a:off x="4631" y="3904"/>
              <a:ext cx="30" cy="39"/>
            </a:xfrm>
            <a:custGeom>
              <a:avLst/>
              <a:gdLst/>
              <a:ahLst/>
              <a:cxnLst>
                <a:cxn ang="0">
                  <a:pos x="226" y="45"/>
                </a:cxn>
                <a:cxn ang="0">
                  <a:pos x="54" y="199"/>
                </a:cxn>
                <a:cxn ang="0">
                  <a:pos x="0" y="0"/>
                </a:cxn>
                <a:cxn ang="0">
                  <a:pos x="0" y="0"/>
                </a:cxn>
                <a:cxn ang="0">
                  <a:pos x="226" y="45"/>
                </a:cxn>
              </a:cxnLst>
              <a:rect l="0" t="0" r="r" b="b"/>
              <a:pathLst>
                <a:path w="226" h="199">
                  <a:moveTo>
                    <a:pt x="226" y="45"/>
                  </a:moveTo>
                  <a:lnTo>
                    <a:pt x="54" y="199"/>
                  </a:lnTo>
                  <a:cubicBezTo>
                    <a:pt x="68" y="128"/>
                    <a:pt x="48" y="54"/>
                    <a:pt x="0" y="0"/>
                  </a:cubicBezTo>
                  <a:lnTo>
                    <a:pt x="0" y="0"/>
                  </a:lnTo>
                  <a:lnTo>
                    <a:pt x="226" y="45"/>
                  </a:lnTo>
                  <a:close/>
                </a:path>
              </a:pathLst>
            </a:custGeom>
            <a:solidFill>
              <a:srgbClr val="000000"/>
            </a:solidFill>
            <a:ln w="0">
              <a:solidFill>
                <a:srgbClr val="000000"/>
              </a:solidFill>
              <a:prstDash val="solid"/>
              <a:round/>
              <a:headEnd/>
              <a:tailEnd/>
            </a:ln>
          </p:spPr>
          <p:txBody>
            <a:bodyPr/>
            <a:lstStyle/>
            <a:p>
              <a:endParaRPr lang="en-CA"/>
            </a:p>
          </p:txBody>
        </p:sp>
        <p:sp>
          <p:nvSpPr>
            <p:cNvPr id="53276" name="Line 28"/>
            <p:cNvSpPr>
              <a:spLocks noChangeShapeType="1"/>
            </p:cNvSpPr>
            <p:nvPr/>
          </p:nvSpPr>
          <p:spPr bwMode="auto">
            <a:xfrm>
              <a:off x="4598" y="3820"/>
              <a:ext cx="43" cy="17"/>
            </a:xfrm>
            <a:prstGeom prst="line">
              <a:avLst/>
            </a:prstGeom>
            <a:noFill/>
            <a:ln w="36513">
              <a:solidFill>
                <a:srgbClr val="000000"/>
              </a:solidFill>
              <a:miter lim="800000"/>
              <a:headEnd/>
              <a:tailEnd/>
            </a:ln>
          </p:spPr>
          <p:txBody>
            <a:bodyPr/>
            <a:lstStyle/>
            <a:p>
              <a:endParaRPr lang="en-CA"/>
            </a:p>
          </p:txBody>
        </p:sp>
        <p:sp>
          <p:nvSpPr>
            <p:cNvPr id="53277" name="Freeform 29"/>
            <p:cNvSpPr>
              <a:spLocks/>
            </p:cNvSpPr>
            <p:nvPr/>
          </p:nvSpPr>
          <p:spPr bwMode="auto">
            <a:xfrm>
              <a:off x="4631" y="3815"/>
              <a:ext cx="30" cy="39"/>
            </a:xfrm>
            <a:custGeom>
              <a:avLst/>
              <a:gdLst/>
              <a:ahLst/>
              <a:cxnLst>
                <a:cxn ang="0">
                  <a:pos x="226" y="154"/>
                </a:cxn>
                <a:cxn ang="0">
                  <a:pos x="0" y="199"/>
                </a:cxn>
                <a:cxn ang="0">
                  <a:pos x="54" y="0"/>
                </a:cxn>
                <a:cxn ang="0">
                  <a:pos x="226" y="154"/>
                </a:cxn>
              </a:cxnLst>
              <a:rect l="0" t="0" r="r" b="b"/>
              <a:pathLst>
                <a:path w="226" h="199">
                  <a:moveTo>
                    <a:pt x="226" y="154"/>
                  </a:moveTo>
                  <a:lnTo>
                    <a:pt x="0" y="199"/>
                  </a:lnTo>
                  <a:cubicBezTo>
                    <a:pt x="48" y="145"/>
                    <a:pt x="68" y="71"/>
                    <a:pt x="54" y="0"/>
                  </a:cubicBezTo>
                  <a:lnTo>
                    <a:pt x="226" y="154"/>
                  </a:lnTo>
                  <a:close/>
                </a:path>
              </a:pathLst>
            </a:custGeom>
            <a:solidFill>
              <a:srgbClr val="000000"/>
            </a:solidFill>
            <a:ln w="0">
              <a:solidFill>
                <a:srgbClr val="000000"/>
              </a:solidFill>
              <a:prstDash val="solid"/>
              <a:round/>
              <a:headEnd/>
              <a:tailEnd/>
            </a:ln>
          </p:spPr>
          <p:txBody>
            <a:bodyPr/>
            <a:lstStyle/>
            <a:p>
              <a:endParaRPr lang="en-CA"/>
            </a:p>
          </p:txBody>
        </p:sp>
        <p:sp>
          <p:nvSpPr>
            <p:cNvPr id="53278" name="Line 30"/>
            <p:cNvSpPr>
              <a:spLocks noChangeShapeType="1"/>
            </p:cNvSpPr>
            <p:nvPr/>
          </p:nvSpPr>
          <p:spPr bwMode="auto">
            <a:xfrm>
              <a:off x="4830" y="3882"/>
              <a:ext cx="64" cy="0"/>
            </a:xfrm>
            <a:prstGeom prst="line">
              <a:avLst/>
            </a:prstGeom>
            <a:noFill/>
            <a:ln w="36513">
              <a:solidFill>
                <a:srgbClr val="000000"/>
              </a:solidFill>
              <a:miter lim="800000"/>
              <a:headEnd/>
              <a:tailEnd/>
            </a:ln>
          </p:spPr>
          <p:txBody>
            <a:bodyPr/>
            <a:lstStyle/>
            <a:p>
              <a:endParaRPr lang="en-CA"/>
            </a:p>
          </p:txBody>
        </p:sp>
        <p:sp>
          <p:nvSpPr>
            <p:cNvPr id="53279" name="Freeform 31"/>
            <p:cNvSpPr>
              <a:spLocks/>
            </p:cNvSpPr>
            <p:nvPr/>
          </p:nvSpPr>
          <p:spPr bwMode="auto">
            <a:xfrm>
              <a:off x="4887" y="3862"/>
              <a:ext cx="28" cy="40"/>
            </a:xfrm>
            <a:custGeom>
              <a:avLst/>
              <a:gdLst/>
              <a:ahLst/>
              <a:cxnLst>
                <a:cxn ang="0">
                  <a:pos x="206" y="103"/>
                </a:cxn>
                <a:cxn ang="0">
                  <a:pos x="0" y="206"/>
                </a:cxn>
                <a:cxn ang="0">
                  <a:pos x="0" y="0"/>
                </a:cxn>
                <a:cxn ang="0">
                  <a:pos x="0" y="0"/>
                </a:cxn>
                <a:cxn ang="0">
                  <a:pos x="206" y="103"/>
                </a:cxn>
              </a:cxnLst>
              <a:rect l="0" t="0" r="r" b="b"/>
              <a:pathLst>
                <a:path w="206" h="206">
                  <a:moveTo>
                    <a:pt x="206" y="103"/>
                  </a:moveTo>
                  <a:lnTo>
                    <a:pt x="0" y="206"/>
                  </a:lnTo>
                  <a:cubicBezTo>
                    <a:pt x="32" y="141"/>
                    <a:pt x="32" y="65"/>
                    <a:pt x="0" y="0"/>
                  </a:cubicBezTo>
                  <a:lnTo>
                    <a:pt x="0" y="0"/>
                  </a:lnTo>
                  <a:lnTo>
                    <a:pt x="206" y="103"/>
                  </a:lnTo>
                  <a:close/>
                </a:path>
              </a:pathLst>
            </a:custGeom>
            <a:solidFill>
              <a:srgbClr val="000000"/>
            </a:solidFill>
            <a:ln w="0">
              <a:solidFill>
                <a:srgbClr val="000000"/>
              </a:solidFill>
              <a:prstDash val="solid"/>
              <a:round/>
              <a:headEnd/>
              <a:tailEnd/>
            </a:ln>
          </p:spPr>
          <p:txBody>
            <a:bodyPr/>
            <a:lstStyle/>
            <a:p>
              <a:endParaRPr lang="en-CA"/>
            </a:p>
          </p:txBody>
        </p:sp>
        <p:sp>
          <p:nvSpPr>
            <p:cNvPr id="53280" name="Line 32"/>
            <p:cNvSpPr>
              <a:spLocks noChangeShapeType="1"/>
            </p:cNvSpPr>
            <p:nvPr/>
          </p:nvSpPr>
          <p:spPr bwMode="auto">
            <a:xfrm>
              <a:off x="5117" y="3921"/>
              <a:ext cx="32" cy="11"/>
            </a:xfrm>
            <a:prstGeom prst="line">
              <a:avLst/>
            </a:prstGeom>
            <a:noFill/>
            <a:ln w="38100">
              <a:solidFill>
                <a:srgbClr val="000000"/>
              </a:solidFill>
              <a:miter lim="800000"/>
              <a:headEnd/>
              <a:tailEnd/>
            </a:ln>
          </p:spPr>
          <p:txBody>
            <a:bodyPr/>
            <a:lstStyle/>
            <a:p>
              <a:endParaRPr lang="en-CA"/>
            </a:p>
          </p:txBody>
        </p:sp>
        <p:sp>
          <p:nvSpPr>
            <p:cNvPr id="53281" name="Freeform 33"/>
            <p:cNvSpPr>
              <a:spLocks/>
            </p:cNvSpPr>
            <p:nvPr/>
          </p:nvSpPr>
          <p:spPr bwMode="auto">
            <a:xfrm>
              <a:off x="5097" y="3886"/>
              <a:ext cx="31" cy="72"/>
            </a:xfrm>
            <a:custGeom>
              <a:avLst/>
              <a:gdLst/>
              <a:ahLst/>
              <a:cxnLst>
                <a:cxn ang="0">
                  <a:pos x="66" y="172"/>
                </a:cxn>
                <a:cxn ang="0">
                  <a:pos x="0" y="66"/>
                </a:cxn>
                <a:cxn ang="0">
                  <a:pos x="107" y="0"/>
                </a:cxn>
                <a:cxn ang="0">
                  <a:pos x="66" y="172"/>
                </a:cxn>
              </a:cxnLst>
              <a:rect l="0" t="0" r="r" b="b"/>
              <a:pathLst>
                <a:path w="107" h="172">
                  <a:moveTo>
                    <a:pt x="66" y="172"/>
                  </a:moveTo>
                  <a:lnTo>
                    <a:pt x="0" y="66"/>
                  </a:lnTo>
                  <a:lnTo>
                    <a:pt x="107" y="0"/>
                  </a:lnTo>
                  <a:lnTo>
                    <a:pt x="66" y="172"/>
                  </a:lnTo>
                  <a:close/>
                </a:path>
              </a:pathLst>
            </a:custGeom>
            <a:solidFill>
              <a:srgbClr val="000000"/>
            </a:solidFill>
            <a:ln w="9525">
              <a:noFill/>
              <a:round/>
              <a:headEnd/>
              <a:tailEnd/>
            </a:ln>
          </p:spPr>
          <p:txBody>
            <a:bodyPr/>
            <a:lstStyle/>
            <a:p>
              <a:endParaRPr lang="en-CA"/>
            </a:p>
          </p:txBody>
        </p:sp>
        <p:sp>
          <p:nvSpPr>
            <p:cNvPr id="53282" name="Freeform 34"/>
            <p:cNvSpPr>
              <a:spLocks/>
            </p:cNvSpPr>
            <p:nvPr/>
          </p:nvSpPr>
          <p:spPr bwMode="auto">
            <a:xfrm>
              <a:off x="5138" y="3894"/>
              <a:ext cx="31" cy="72"/>
            </a:xfrm>
            <a:custGeom>
              <a:avLst/>
              <a:gdLst/>
              <a:ahLst/>
              <a:cxnLst>
                <a:cxn ang="0">
                  <a:pos x="42" y="0"/>
                </a:cxn>
                <a:cxn ang="0">
                  <a:pos x="107" y="107"/>
                </a:cxn>
                <a:cxn ang="0">
                  <a:pos x="0" y="172"/>
                </a:cxn>
                <a:cxn ang="0">
                  <a:pos x="42" y="0"/>
                </a:cxn>
              </a:cxnLst>
              <a:rect l="0" t="0" r="r" b="b"/>
              <a:pathLst>
                <a:path w="107" h="172">
                  <a:moveTo>
                    <a:pt x="42" y="0"/>
                  </a:moveTo>
                  <a:lnTo>
                    <a:pt x="107" y="107"/>
                  </a:lnTo>
                  <a:lnTo>
                    <a:pt x="0" y="172"/>
                  </a:lnTo>
                  <a:lnTo>
                    <a:pt x="42" y="0"/>
                  </a:lnTo>
                  <a:close/>
                </a:path>
              </a:pathLst>
            </a:custGeom>
            <a:solidFill>
              <a:srgbClr val="000000"/>
            </a:solidFill>
            <a:ln w="9525">
              <a:noFill/>
              <a:round/>
              <a:headEnd/>
              <a:tailEnd/>
            </a:ln>
          </p:spPr>
          <p:txBody>
            <a:bodyPr/>
            <a:lstStyle/>
            <a:p>
              <a:endParaRPr lang="en-CA"/>
            </a:p>
          </p:txBody>
        </p:sp>
        <p:sp>
          <p:nvSpPr>
            <p:cNvPr id="53283" name="Line 35"/>
            <p:cNvSpPr>
              <a:spLocks noChangeShapeType="1"/>
            </p:cNvSpPr>
            <p:nvPr/>
          </p:nvSpPr>
          <p:spPr bwMode="auto">
            <a:xfrm flipV="1">
              <a:off x="5117" y="3827"/>
              <a:ext cx="32" cy="12"/>
            </a:xfrm>
            <a:prstGeom prst="line">
              <a:avLst/>
            </a:prstGeom>
            <a:noFill/>
            <a:ln w="38100">
              <a:solidFill>
                <a:srgbClr val="000000"/>
              </a:solidFill>
              <a:miter lim="800000"/>
              <a:headEnd/>
              <a:tailEnd/>
            </a:ln>
          </p:spPr>
          <p:txBody>
            <a:bodyPr/>
            <a:lstStyle/>
            <a:p>
              <a:endParaRPr lang="en-CA"/>
            </a:p>
          </p:txBody>
        </p:sp>
        <p:sp>
          <p:nvSpPr>
            <p:cNvPr id="53284" name="Freeform 36"/>
            <p:cNvSpPr>
              <a:spLocks/>
            </p:cNvSpPr>
            <p:nvPr/>
          </p:nvSpPr>
          <p:spPr bwMode="auto">
            <a:xfrm>
              <a:off x="5097" y="3802"/>
              <a:ext cx="31" cy="71"/>
            </a:xfrm>
            <a:custGeom>
              <a:avLst/>
              <a:gdLst/>
              <a:ahLst/>
              <a:cxnLst>
                <a:cxn ang="0">
                  <a:pos x="109" y="171"/>
                </a:cxn>
                <a:cxn ang="0">
                  <a:pos x="0" y="108"/>
                </a:cxn>
                <a:cxn ang="0">
                  <a:pos x="64" y="0"/>
                </a:cxn>
                <a:cxn ang="0">
                  <a:pos x="109" y="171"/>
                </a:cxn>
              </a:cxnLst>
              <a:rect l="0" t="0" r="r" b="b"/>
              <a:pathLst>
                <a:path w="109" h="171">
                  <a:moveTo>
                    <a:pt x="109" y="171"/>
                  </a:moveTo>
                  <a:lnTo>
                    <a:pt x="0" y="108"/>
                  </a:lnTo>
                  <a:lnTo>
                    <a:pt x="64" y="0"/>
                  </a:lnTo>
                  <a:lnTo>
                    <a:pt x="109" y="171"/>
                  </a:lnTo>
                  <a:close/>
                </a:path>
              </a:pathLst>
            </a:custGeom>
            <a:solidFill>
              <a:srgbClr val="000000"/>
            </a:solidFill>
            <a:ln w="9525">
              <a:noFill/>
              <a:round/>
              <a:headEnd/>
              <a:tailEnd/>
            </a:ln>
          </p:spPr>
          <p:txBody>
            <a:bodyPr/>
            <a:lstStyle/>
            <a:p>
              <a:endParaRPr lang="en-CA"/>
            </a:p>
          </p:txBody>
        </p:sp>
        <p:sp>
          <p:nvSpPr>
            <p:cNvPr id="53285" name="Freeform 37"/>
            <p:cNvSpPr>
              <a:spLocks/>
            </p:cNvSpPr>
            <p:nvPr/>
          </p:nvSpPr>
          <p:spPr bwMode="auto">
            <a:xfrm>
              <a:off x="5138" y="3793"/>
              <a:ext cx="31" cy="71"/>
            </a:xfrm>
            <a:custGeom>
              <a:avLst/>
              <a:gdLst/>
              <a:ahLst/>
              <a:cxnLst>
                <a:cxn ang="0">
                  <a:pos x="0" y="0"/>
                </a:cxn>
                <a:cxn ang="0">
                  <a:pos x="108" y="64"/>
                </a:cxn>
                <a:cxn ang="0">
                  <a:pos x="45" y="172"/>
                </a:cxn>
                <a:cxn ang="0">
                  <a:pos x="0" y="0"/>
                </a:cxn>
              </a:cxnLst>
              <a:rect l="0" t="0" r="r" b="b"/>
              <a:pathLst>
                <a:path w="108" h="172">
                  <a:moveTo>
                    <a:pt x="0" y="0"/>
                  </a:moveTo>
                  <a:lnTo>
                    <a:pt x="108" y="64"/>
                  </a:lnTo>
                  <a:lnTo>
                    <a:pt x="45" y="172"/>
                  </a:lnTo>
                  <a:lnTo>
                    <a:pt x="0" y="0"/>
                  </a:lnTo>
                  <a:close/>
                </a:path>
              </a:pathLst>
            </a:custGeom>
            <a:solidFill>
              <a:srgbClr val="000000"/>
            </a:solidFill>
            <a:ln w="9525">
              <a:noFill/>
              <a:round/>
              <a:headEnd/>
              <a:tailEnd/>
            </a:ln>
          </p:spPr>
          <p:txBody>
            <a:bodyPr/>
            <a:lstStyle/>
            <a:p>
              <a:endParaRPr lang="en-CA"/>
            </a:p>
          </p:txBody>
        </p:sp>
        <p:sp>
          <p:nvSpPr>
            <p:cNvPr id="53286" name="Rectangle 38"/>
            <p:cNvSpPr>
              <a:spLocks noChangeArrowheads="1"/>
            </p:cNvSpPr>
            <p:nvPr/>
          </p:nvSpPr>
          <p:spPr bwMode="auto">
            <a:xfrm>
              <a:off x="3984" y="3833"/>
              <a:ext cx="169" cy="92"/>
            </a:xfrm>
            <a:prstGeom prst="rect">
              <a:avLst/>
            </a:prstGeom>
            <a:gradFill rotWithShape="1">
              <a:gsLst>
                <a:gs pos="0">
                  <a:srgbClr val="009900"/>
                </a:gs>
                <a:gs pos="100000">
                  <a:srgbClr val="009900">
                    <a:gamma/>
                    <a:shade val="46275"/>
                    <a:invGamma/>
                  </a:srgbClr>
                </a:gs>
              </a:gsLst>
              <a:lin ang="2700000" scaled="1"/>
            </a:gradFill>
            <a:ln w="9525">
              <a:noFill/>
              <a:miter lim="800000"/>
              <a:headEnd/>
              <a:tailEnd/>
            </a:ln>
          </p:spPr>
          <p:txBody>
            <a:bodyPr/>
            <a:lstStyle/>
            <a:p>
              <a:endParaRPr lang="en-CA"/>
            </a:p>
          </p:txBody>
        </p:sp>
        <p:sp>
          <p:nvSpPr>
            <p:cNvPr id="53287" name="Rectangle 39"/>
            <p:cNvSpPr>
              <a:spLocks noChangeArrowheads="1"/>
            </p:cNvSpPr>
            <p:nvPr/>
          </p:nvSpPr>
          <p:spPr bwMode="auto">
            <a:xfrm>
              <a:off x="3984" y="3833"/>
              <a:ext cx="169" cy="92"/>
            </a:xfrm>
            <a:prstGeom prst="rect">
              <a:avLst/>
            </a:prstGeom>
            <a:solidFill>
              <a:srgbClr val="99FF99"/>
            </a:solidFill>
            <a:ln w="19050" cap="rnd">
              <a:solidFill>
                <a:srgbClr val="000000"/>
              </a:solidFill>
              <a:round/>
              <a:headEnd/>
              <a:tailEnd/>
            </a:ln>
          </p:spPr>
          <p:txBody>
            <a:bodyPr/>
            <a:lstStyle/>
            <a:p>
              <a:endParaRPr lang="en-CA"/>
            </a:p>
          </p:txBody>
        </p:sp>
        <p:sp>
          <p:nvSpPr>
            <p:cNvPr id="53288" name="Rectangle 40"/>
            <p:cNvSpPr>
              <a:spLocks noChangeArrowheads="1"/>
            </p:cNvSpPr>
            <p:nvPr/>
          </p:nvSpPr>
          <p:spPr bwMode="auto">
            <a:xfrm>
              <a:off x="4195" y="3833"/>
              <a:ext cx="170" cy="92"/>
            </a:xfrm>
            <a:prstGeom prst="rect">
              <a:avLst/>
            </a:prstGeom>
            <a:solidFill>
              <a:srgbClr val="99FF99"/>
            </a:solidFill>
            <a:ln w="9525">
              <a:noFill/>
              <a:miter lim="800000"/>
              <a:headEnd/>
              <a:tailEnd/>
            </a:ln>
          </p:spPr>
          <p:txBody>
            <a:bodyPr/>
            <a:lstStyle/>
            <a:p>
              <a:endParaRPr lang="en-CA"/>
            </a:p>
          </p:txBody>
        </p:sp>
        <p:sp>
          <p:nvSpPr>
            <p:cNvPr id="53289" name="Rectangle 41"/>
            <p:cNvSpPr>
              <a:spLocks noChangeArrowheads="1"/>
            </p:cNvSpPr>
            <p:nvPr/>
          </p:nvSpPr>
          <p:spPr bwMode="auto">
            <a:xfrm>
              <a:off x="4195" y="3833"/>
              <a:ext cx="170" cy="92"/>
            </a:xfrm>
            <a:prstGeom prst="rect">
              <a:avLst/>
            </a:prstGeom>
            <a:noFill/>
            <a:ln w="19050" cap="rnd">
              <a:solidFill>
                <a:srgbClr val="000000"/>
              </a:solidFill>
              <a:round/>
              <a:headEnd/>
              <a:tailEnd/>
            </a:ln>
          </p:spPr>
          <p:txBody>
            <a:bodyPr/>
            <a:lstStyle/>
            <a:p>
              <a:endParaRPr lang="en-CA"/>
            </a:p>
          </p:txBody>
        </p:sp>
        <p:sp>
          <p:nvSpPr>
            <p:cNvPr id="53290" name="Rectangle 42"/>
            <p:cNvSpPr>
              <a:spLocks noChangeArrowheads="1"/>
            </p:cNvSpPr>
            <p:nvPr/>
          </p:nvSpPr>
          <p:spPr bwMode="auto">
            <a:xfrm>
              <a:off x="4428" y="3741"/>
              <a:ext cx="170" cy="92"/>
            </a:xfrm>
            <a:prstGeom prst="rect">
              <a:avLst/>
            </a:prstGeom>
            <a:gradFill rotWithShape="1">
              <a:gsLst>
                <a:gs pos="0">
                  <a:srgbClr val="009900"/>
                </a:gs>
                <a:gs pos="100000">
                  <a:srgbClr val="009900">
                    <a:gamma/>
                    <a:shade val="46275"/>
                    <a:invGamma/>
                  </a:srgbClr>
                </a:gs>
              </a:gsLst>
              <a:lin ang="2700000" scaled="1"/>
            </a:gradFill>
            <a:ln w="9525">
              <a:noFill/>
              <a:miter lim="800000"/>
              <a:headEnd/>
              <a:tailEnd/>
            </a:ln>
          </p:spPr>
          <p:txBody>
            <a:bodyPr/>
            <a:lstStyle/>
            <a:p>
              <a:endParaRPr lang="en-CA"/>
            </a:p>
          </p:txBody>
        </p:sp>
        <p:sp>
          <p:nvSpPr>
            <p:cNvPr id="53291" name="Rectangle 43"/>
            <p:cNvSpPr>
              <a:spLocks noChangeArrowheads="1"/>
            </p:cNvSpPr>
            <p:nvPr/>
          </p:nvSpPr>
          <p:spPr bwMode="auto">
            <a:xfrm>
              <a:off x="4428" y="3741"/>
              <a:ext cx="170" cy="92"/>
            </a:xfrm>
            <a:prstGeom prst="rect">
              <a:avLst/>
            </a:prstGeom>
            <a:noFill/>
            <a:ln w="19050" cap="rnd">
              <a:solidFill>
                <a:srgbClr val="000000"/>
              </a:solidFill>
              <a:round/>
              <a:headEnd/>
              <a:tailEnd/>
            </a:ln>
          </p:spPr>
          <p:txBody>
            <a:bodyPr/>
            <a:lstStyle/>
            <a:p>
              <a:endParaRPr lang="en-CA"/>
            </a:p>
          </p:txBody>
        </p:sp>
        <p:sp>
          <p:nvSpPr>
            <p:cNvPr id="53292" name="Rectangle 44"/>
            <p:cNvSpPr>
              <a:spLocks noChangeArrowheads="1"/>
            </p:cNvSpPr>
            <p:nvPr/>
          </p:nvSpPr>
          <p:spPr bwMode="auto">
            <a:xfrm>
              <a:off x="4428" y="3925"/>
              <a:ext cx="170" cy="92"/>
            </a:xfrm>
            <a:prstGeom prst="rect">
              <a:avLst/>
            </a:prstGeom>
            <a:gradFill rotWithShape="1">
              <a:gsLst>
                <a:gs pos="0">
                  <a:srgbClr val="009900"/>
                </a:gs>
                <a:gs pos="100000">
                  <a:srgbClr val="009900">
                    <a:gamma/>
                    <a:shade val="46275"/>
                    <a:invGamma/>
                  </a:srgbClr>
                </a:gs>
              </a:gsLst>
              <a:lin ang="2700000" scaled="1"/>
            </a:gradFill>
            <a:ln w="9525">
              <a:noFill/>
              <a:miter lim="800000"/>
              <a:headEnd/>
              <a:tailEnd/>
            </a:ln>
          </p:spPr>
          <p:txBody>
            <a:bodyPr/>
            <a:lstStyle/>
            <a:p>
              <a:endParaRPr lang="en-CA"/>
            </a:p>
          </p:txBody>
        </p:sp>
        <p:sp>
          <p:nvSpPr>
            <p:cNvPr id="53293" name="Rectangle 45"/>
            <p:cNvSpPr>
              <a:spLocks noChangeArrowheads="1"/>
            </p:cNvSpPr>
            <p:nvPr/>
          </p:nvSpPr>
          <p:spPr bwMode="auto">
            <a:xfrm>
              <a:off x="4428" y="3925"/>
              <a:ext cx="170" cy="92"/>
            </a:xfrm>
            <a:prstGeom prst="rect">
              <a:avLst/>
            </a:prstGeom>
            <a:noFill/>
            <a:ln w="19050" cap="rnd">
              <a:solidFill>
                <a:srgbClr val="000000"/>
              </a:solidFill>
              <a:round/>
              <a:headEnd/>
              <a:tailEnd/>
            </a:ln>
          </p:spPr>
          <p:txBody>
            <a:bodyPr/>
            <a:lstStyle/>
            <a:p>
              <a:endParaRPr lang="en-CA"/>
            </a:p>
          </p:txBody>
        </p:sp>
        <p:sp>
          <p:nvSpPr>
            <p:cNvPr id="53294" name="Rectangle 46"/>
            <p:cNvSpPr>
              <a:spLocks noChangeArrowheads="1"/>
            </p:cNvSpPr>
            <p:nvPr/>
          </p:nvSpPr>
          <p:spPr bwMode="auto">
            <a:xfrm>
              <a:off x="4661" y="3833"/>
              <a:ext cx="169" cy="92"/>
            </a:xfrm>
            <a:prstGeom prst="rect">
              <a:avLst/>
            </a:prstGeom>
            <a:gradFill rotWithShape="1">
              <a:gsLst>
                <a:gs pos="0">
                  <a:srgbClr val="009900"/>
                </a:gs>
                <a:gs pos="100000">
                  <a:srgbClr val="009900">
                    <a:gamma/>
                    <a:shade val="46275"/>
                    <a:invGamma/>
                  </a:srgbClr>
                </a:gs>
              </a:gsLst>
              <a:lin ang="2700000" scaled="1"/>
            </a:gradFill>
            <a:ln w="9525">
              <a:noFill/>
              <a:miter lim="800000"/>
              <a:headEnd/>
              <a:tailEnd/>
            </a:ln>
          </p:spPr>
          <p:txBody>
            <a:bodyPr/>
            <a:lstStyle/>
            <a:p>
              <a:endParaRPr lang="en-CA"/>
            </a:p>
          </p:txBody>
        </p:sp>
        <p:sp>
          <p:nvSpPr>
            <p:cNvPr id="53295" name="Rectangle 47"/>
            <p:cNvSpPr>
              <a:spLocks noChangeArrowheads="1"/>
            </p:cNvSpPr>
            <p:nvPr/>
          </p:nvSpPr>
          <p:spPr bwMode="auto">
            <a:xfrm>
              <a:off x="4661" y="3833"/>
              <a:ext cx="169" cy="92"/>
            </a:xfrm>
            <a:prstGeom prst="rect">
              <a:avLst/>
            </a:prstGeom>
            <a:noFill/>
            <a:ln w="19050" cap="rnd">
              <a:solidFill>
                <a:srgbClr val="000000"/>
              </a:solidFill>
              <a:round/>
              <a:headEnd/>
              <a:tailEnd/>
            </a:ln>
          </p:spPr>
          <p:txBody>
            <a:bodyPr/>
            <a:lstStyle/>
            <a:p>
              <a:endParaRPr lang="en-CA"/>
            </a:p>
          </p:txBody>
        </p:sp>
        <p:sp>
          <p:nvSpPr>
            <p:cNvPr id="53296" name="Rectangle 48"/>
            <p:cNvSpPr>
              <a:spLocks noChangeArrowheads="1"/>
            </p:cNvSpPr>
            <p:nvPr/>
          </p:nvSpPr>
          <p:spPr bwMode="auto">
            <a:xfrm>
              <a:off x="4915" y="3802"/>
              <a:ext cx="182" cy="160"/>
            </a:xfrm>
            <a:prstGeom prst="rect">
              <a:avLst/>
            </a:prstGeom>
            <a:solidFill>
              <a:srgbClr val="FFFF66"/>
            </a:solidFill>
            <a:ln w="9525">
              <a:noFill/>
              <a:miter lim="800000"/>
              <a:headEnd/>
              <a:tailEnd/>
            </a:ln>
          </p:spPr>
          <p:txBody>
            <a:bodyPr/>
            <a:lstStyle/>
            <a:p>
              <a:endParaRPr lang="en-CA"/>
            </a:p>
          </p:txBody>
        </p:sp>
        <p:sp>
          <p:nvSpPr>
            <p:cNvPr id="53297" name="Rectangle 49"/>
            <p:cNvSpPr>
              <a:spLocks noChangeArrowheads="1"/>
            </p:cNvSpPr>
            <p:nvPr/>
          </p:nvSpPr>
          <p:spPr bwMode="auto">
            <a:xfrm>
              <a:off x="4915" y="3802"/>
              <a:ext cx="182" cy="160"/>
            </a:xfrm>
            <a:prstGeom prst="rect">
              <a:avLst/>
            </a:prstGeom>
            <a:noFill/>
            <a:ln w="19050" cap="rnd">
              <a:solidFill>
                <a:srgbClr val="000000"/>
              </a:solidFill>
              <a:round/>
              <a:headEnd/>
              <a:tailEnd/>
            </a:ln>
          </p:spPr>
          <p:txBody>
            <a:bodyPr/>
            <a:lstStyle/>
            <a:p>
              <a:endParaRPr lang="en-CA"/>
            </a:p>
          </p:txBody>
        </p:sp>
        <p:sp>
          <p:nvSpPr>
            <p:cNvPr id="53298" name="Rectangle 50"/>
            <p:cNvSpPr>
              <a:spLocks noChangeArrowheads="1"/>
            </p:cNvSpPr>
            <p:nvPr/>
          </p:nvSpPr>
          <p:spPr bwMode="auto">
            <a:xfrm>
              <a:off x="5169" y="3888"/>
              <a:ext cx="169" cy="160"/>
            </a:xfrm>
            <a:prstGeom prst="rect">
              <a:avLst/>
            </a:prstGeom>
            <a:solidFill>
              <a:srgbClr val="FFFF66"/>
            </a:solidFill>
            <a:ln w="9525">
              <a:noFill/>
              <a:miter lim="800000"/>
              <a:headEnd/>
              <a:tailEnd/>
            </a:ln>
          </p:spPr>
          <p:txBody>
            <a:bodyPr/>
            <a:lstStyle/>
            <a:p>
              <a:endParaRPr lang="en-CA"/>
            </a:p>
          </p:txBody>
        </p:sp>
        <p:sp>
          <p:nvSpPr>
            <p:cNvPr id="53299" name="Rectangle 51"/>
            <p:cNvSpPr>
              <a:spLocks noChangeArrowheads="1"/>
            </p:cNvSpPr>
            <p:nvPr/>
          </p:nvSpPr>
          <p:spPr bwMode="auto">
            <a:xfrm>
              <a:off x="5169" y="3888"/>
              <a:ext cx="169" cy="160"/>
            </a:xfrm>
            <a:prstGeom prst="rect">
              <a:avLst/>
            </a:prstGeom>
            <a:noFill/>
            <a:ln w="19050" cap="rnd">
              <a:solidFill>
                <a:srgbClr val="000000"/>
              </a:solidFill>
              <a:round/>
              <a:headEnd/>
              <a:tailEnd/>
            </a:ln>
          </p:spPr>
          <p:txBody>
            <a:bodyPr/>
            <a:lstStyle/>
            <a:p>
              <a:endParaRPr lang="en-CA"/>
            </a:p>
          </p:txBody>
        </p:sp>
        <p:sp>
          <p:nvSpPr>
            <p:cNvPr id="53300" name="Rectangle 52"/>
            <p:cNvSpPr>
              <a:spLocks noChangeArrowheads="1"/>
            </p:cNvSpPr>
            <p:nvPr/>
          </p:nvSpPr>
          <p:spPr bwMode="auto">
            <a:xfrm>
              <a:off x="5169" y="3741"/>
              <a:ext cx="169" cy="92"/>
            </a:xfrm>
            <a:prstGeom prst="rect">
              <a:avLst/>
            </a:prstGeom>
            <a:solidFill>
              <a:srgbClr val="FFFF66"/>
            </a:solidFill>
            <a:ln w="9525">
              <a:noFill/>
              <a:miter lim="800000"/>
              <a:headEnd/>
              <a:tailEnd/>
            </a:ln>
          </p:spPr>
          <p:txBody>
            <a:bodyPr/>
            <a:lstStyle/>
            <a:p>
              <a:endParaRPr lang="en-CA"/>
            </a:p>
          </p:txBody>
        </p:sp>
        <p:sp>
          <p:nvSpPr>
            <p:cNvPr id="53301" name="Rectangle 53"/>
            <p:cNvSpPr>
              <a:spLocks noChangeArrowheads="1"/>
            </p:cNvSpPr>
            <p:nvPr/>
          </p:nvSpPr>
          <p:spPr bwMode="auto">
            <a:xfrm>
              <a:off x="5169" y="3741"/>
              <a:ext cx="169" cy="92"/>
            </a:xfrm>
            <a:prstGeom prst="rect">
              <a:avLst/>
            </a:prstGeom>
            <a:noFill/>
            <a:ln w="19050" cap="rnd">
              <a:solidFill>
                <a:srgbClr val="000000"/>
              </a:solidFill>
              <a:round/>
              <a:headEnd/>
              <a:tailEnd/>
            </a:ln>
          </p:spPr>
          <p:txBody>
            <a:bodyPr/>
            <a:lstStyle/>
            <a:p>
              <a:endParaRPr lang="en-CA"/>
            </a:p>
          </p:txBody>
        </p:sp>
        <p:sp>
          <p:nvSpPr>
            <p:cNvPr id="53302" name="Rectangle 54"/>
            <p:cNvSpPr>
              <a:spLocks noChangeArrowheads="1"/>
            </p:cNvSpPr>
            <p:nvPr/>
          </p:nvSpPr>
          <p:spPr bwMode="auto">
            <a:xfrm>
              <a:off x="3984" y="3648"/>
              <a:ext cx="169" cy="93"/>
            </a:xfrm>
            <a:prstGeom prst="rect">
              <a:avLst/>
            </a:prstGeom>
            <a:solidFill>
              <a:srgbClr val="99FF99"/>
            </a:solidFill>
            <a:ln w="9525">
              <a:noFill/>
              <a:miter lim="800000"/>
              <a:headEnd/>
              <a:tailEnd/>
            </a:ln>
          </p:spPr>
          <p:txBody>
            <a:bodyPr/>
            <a:lstStyle/>
            <a:p>
              <a:endParaRPr lang="en-CA"/>
            </a:p>
          </p:txBody>
        </p:sp>
        <p:sp>
          <p:nvSpPr>
            <p:cNvPr id="53303" name="Rectangle 55"/>
            <p:cNvSpPr>
              <a:spLocks noChangeArrowheads="1"/>
            </p:cNvSpPr>
            <p:nvPr/>
          </p:nvSpPr>
          <p:spPr bwMode="auto">
            <a:xfrm>
              <a:off x="3984" y="3648"/>
              <a:ext cx="169" cy="93"/>
            </a:xfrm>
            <a:prstGeom prst="rect">
              <a:avLst/>
            </a:prstGeom>
            <a:solidFill>
              <a:srgbClr val="99FF99"/>
            </a:solidFill>
            <a:ln w="19050" cap="rnd">
              <a:solidFill>
                <a:srgbClr val="000000"/>
              </a:solidFill>
              <a:round/>
              <a:headEnd/>
              <a:tailEnd/>
            </a:ln>
          </p:spPr>
          <p:txBody>
            <a:bodyPr/>
            <a:lstStyle/>
            <a:p>
              <a:endParaRPr lang="en-CA"/>
            </a:p>
          </p:txBody>
        </p:sp>
        <p:sp>
          <p:nvSpPr>
            <p:cNvPr id="53304" name="Rectangle 56"/>
            <p:cNvSpPr>
              <a:spLocks noChangeArrowheads="1"/>
            </p:cNvSpPr>
            <p:nvPr/>
          </p:nvSpPr>
          <p:spPr bwMode="auto">
            <a:xfrm>
              <a:off x="4629" y="3650"/>
              <a:ext cx="233" cy="91"/>
            </a:xfrm>
            <a:prstGeom prst="rect">
              <a:avLst/>
            </a:prstGeom>
            <a:solidFill>
              <a:srgbClr val="99FF99"/>
            </a:solidFill>
            <a:ln w="9525">
              <a:noFill/>
              <a:miter lim="800000"/>
              <a:headEnd/>
              <a:tailEnd/>
            </a:ln>
          </p:spPr>
          <p:txBody>
            <a:bodyPr/>
            <a:lstStyle/>
            <a:p>
              <a:endParaRPr lang="en-CA"/>
            </a:p>
          </p:txBody>
        </p:sp>
        <p:sp>
          <p:nvSpPr>
            <p:cNvPr id="53305" name="Rectangle 57"/>
            <p:cNvSpPr>
              <a:spLocks noChangeArrowheads="1"/>
            </p:cNvSpPr>
            <p:nvPr/>
          </p:nvSpPr>
          <p:spPr bwMode="auto">
            <a:xfrm>
              <a:off x="4629" y="3650"/>
              <a:ext cx="233" cy="91"/>
            </a:xfrm>
            <a:prstGeom prst="rect">
              <a:avLst/>
            </a:prstGeom>
            <a:noFill/>
            <a:ln w="19050" cap="rnd">
              <a:solidFill>
                <a:srgbClr val="000000"/>
              </a:solidFill>
              <a:round/>
              <a:headEnd/>
              <a:tailEnd/>
            </a:ln>
          </p:spPr>
          <p:txBody>
            <a:bodyPr/>
            <a:lstStyle/>
            <a:p>
              <a:endParaRPr lang="en-CA"/>
            </a:p>
          </p:txBody>
        </p:sp>
        <p:sp>
          <p:nvSpPr>
            <p:cNvPr id="53306" name="Freeform 58"/>
            <p:cNvSpPr>
              <a:spLocks/>
            </p:cNvSpPr>
            <p:nvPr/>
          </p:nvSpPr>
          <p:spPr bwMode="auto">
            <a:xfrm>
              <a:off x="4365" y="3679"/>
              <a:ext cx="1041" cy="385"/>
            </a:xfrm>
            <a:custGeom>
              <a:avLst/>
              <a:gdLst/>
              <a:ahLst/>
              <a:cxnLst>
                <a:cxn ang="0">
                  <a:pos x="1733" y="0"/>
                </a:cxn>
                <a:cxn ang="0">
                  <a:pos x="3628" y="0"/>
                </a:cxn>
                <a:cxn ang="0">
                  <a:pos x="3628" y="924"/>
                </a:cxn>
                <a:cxn ang="0">
                  <a:pos x="0" y="924"/>
                </a:cxn>
                <a:cxn ang="0">
                  <a:pos x="0" y="739"/>
                </a:cxn>
                <a:cxn ang="0">
                  <a:pos x="162" y="739"/>
                </a:cxn>
              </a:cxnLst>
              <a:rect l="0" t="0" r="r" b="b"/>
              <a:pathLst>
                <a:path w="3628" h="924">
                  <a:moveTo>
                    <a:pt x="1733" y="0"/>
                  </a:moveTo>
                  <a:lnTo>
                    <a:pt x="3628" y="0"/>
                  </a:lnTo>
                  <a:lnTo>
                    <a:pt x="3628" y="924"/>
                  </a:lnTo>
                  <a:lnTo>
                    <a:pt x="0" y="924"/>
                  </a:lnTo>
                  <a:lnTo>
                    <a:pt x="0" y="739"/>
                  </a:lnTo>
                  <a:lnTo>
                    <a:pt x="162" y="739"/>
                  </a:lnTo>
                </a:path>
              </a:pathLst>
            </a:custGeom>
            <a:noFill/>
            <a:ln w="19050" cap="flat">
              <a:solidFill>
                <a:srgbClr val="000000"/>
              </a:solidFill>
              <a:prstDash val="solid"/>
              <a:miter lim="800000"/>
              <a:headEnd/>
              <a:tailEnd/>
            </a:ln>
          </p:spPr>
          <p:txBody>
            <a:bodyPr/>
            <a:lstStyle/>
            <a:p>
              <a:endParaRPr lang="en-CA"/>
            </a:p>
          </p:txBody>
        </p:sp>
        <p:sp>
          <p:nvSpPr>
            <p:cNvPr id="53307" name="Freeform 59"/>
            <p:cNvSpPr>
              <a:spLocks/>
            </p:cNvSpPr>
            <p:nvPr/>
          </p:nvSpPr>
          <p:spPr bwMode="auto">
            <a:xfrm>
              <a:off x="4406" y="3971"/>
              <a:ext cx="22" cy="32"/>
            </a:xfrm>
            <a:custGeom>
              <a:avLst/>
              <a:gdLst/>
              <a:ahLst/>
              <a:cxnLst>
                <a:cxn ang="0">
                  <a:pos x="164" y="82"/>
                </a:cxn>
                <a:cxn ang="0">
                  <a:pos x="0" y="164"/>
                </a:cxn>
                <a:cxn ang="0">
                  <a:pos x="0" y="0"/>
                </a:cxn>
                <a:cxn ang="0">
                  <a:pos x="0" y="0"/>
                </a:cxn>
                <a:cxn ang="0">
                  <a:pos x="164" y="82"/>
                </a:cxn>
              </a:cxnLst>
              <a:rect l="0" t="0" r="r" b="b"/>
              <a:pathLst>
                <a:path w="164" h="164">
                  <a:moveTo>
                    <a:pt x="164" y="82"/>
                  </a:moveTo>
                  <a:lnTo>
                    <a:pt x="0" y="164"/>
                  </a:lnTo>
                  <a:cubicBezTo>
                    <a:pt x="25" y="112"/>
                    <a:pt x="25" y="51"/>
                    <a:pt x="0" y="0"/>
                  </a:cubicBezTo>
                  <a:lnTo>
                    <a:pt x="0" y="0"/>
                  </a:lnTo>
                  <a:lnTo>
                    <a:pt x="164" y="82"/>
                  </a:lnTo>
                  <a:close/>
                </a:path>
              </a:pathLst>
            </a:custGeom>
            <a:solidFill>
              <a:srgbClr val="000000"/>
            </a:solidFill>
            <a:ln w="0">
              <a:solidFill>
                <a:srgbClr val="000000"/>
              </a:solidFill>
              <a:prstDash val="solid"/>
              <a:round/>
              <a:headEnd/>
              <a:tailEnd/>
            </a:ln>
          </p:spPr>
          <p:txBody>
            <a:bodyPr/>
            <a:lstStyle/>
            <a:p>
              <a:endParaRPr lang="en-CA"/>
            </a:p>
          </p:txBody>
        </p:sp>
        <p:sp>
          <p:nvSpPr>
            <p:cNvPr id="53308" name="Line 60"/>
            <p:cNvSpPr>
              <a:spLocks noChangeShapeType="1"/>
            </p:cNvSpPr>
            <p:nvPr/>
          </p:nvSpPr>
          <p:spPr bwMode="auto">
            <a:xfrm flipH="1">
              <a:off x="4170" y="3691"/>
              <a:ext cx="459" cy="0"/>
            </a:xfrm>
            <a:prstGeom prst="line">
              <a:avLst/>
            </a:prstGeom>
            <a:noFill/>
            <a:ln w="19050">
              <a:solidFill>
                <a:srgbClr val="000000"/>
              </a:solidFill>
              <a:miter lim="800000"/>
              <a:headEnd/>
              <a:tailEnd/>
            </a:ln>
          </p:spPr>
          <p:txBody>
            <a:bodyPr/>
            <a:lstStyle/>
            <a:p>
              <a:endParaRPr lang="en-CA"/>
            </a:p>
          </p:txBody>
        </p:sp>
        <p:sp>
          <p:nvSpPr>
            <p:cNvPr id="53309" name="Freeform 61"/>
            <p:cNvSpPr>
              <a:spLocks/>
            </p:cNvSpPr>
            <p:nvPr/>
          </p:nvSpPr>
          <p:spPr bwMode="auto">
            <a:xfrm>
              <a:off x="4153" y="3675"/>
              <a:ext cx="23" cy="32"/>
            </a:xfrm>
            <a:custGeom>
              <a:avLst/>
              <a:gdLst/>
              <a:ahLst/>
              <a:cxnLst>
                <a:cxn ang="0">
                  <a:pos x="0" y="82"/>
                </a:cxn>
                <a:cxn ang="0">
                  <a:pos x="164" y="0"/>
                </a:cxn>
                <a:cxn ang="0">
                  <a:pos x="164" y="164"/>
                </a:cxn>
                <a:cxn ang="0">
                  <a:pos x="164" y="164"/>
                </a:cxn>
                <a:cxn ang="0">
                  <a:pos x="0" y="82"/>
                </a:cxn>
              </a:cxnLst>
              <a:rect l="0" t="0" r="r" b="b"/>
              <a:pathLst>
                <a:path w="164" h="164">
                  <a:moveTo>
                    <a:pt x="0" y="82"/>
                  </a:moveTo>
                  <a:lnTo>
                    <a:pt x="164" y="0"/>
                  </a:lnTo>
                  <a:cubicBezTo>
                    <a:pt x="138" y="51"/>
                    <a:pt x="138" y="112"/>
                    <a:pt x="164" y="164"/>
                  </a:cubicBezTo>
                  <a:lnTo>
                    <a:pt x="164" y="164"/>
                  </a:lnTo>
                  <a:lnTo>
                    <a:pt x="0" y="82"/>
                  </a:lnTo>
                  <a:close/>
                </a:path>
              </a:pathLst>
            </a:custGeom>
            <a:solidFill>
              <a:srgbClr val="000000"/>
            </a:solidFill>
            <a:ln w="0">
              <a:solidFill>
                <a:srgbClr val="000000"/>
              </a:solidFill>
              <a:prstDash val="solid"/>
              <a:round/>
              <a:headEnd/>
              <a:tailEnd/>
            </a:ln>
          </p:spPr>
          <p:txBody>
            <a:bodyPr/>
            <a:lstStyle/>
            <a:p>
              <a:endParaRPr lang="en-CA"/>
            </a:p>
          </p:txBody>
        </p:sp>
        <p:sp>
          <p:nvSpPr>
            <p:cNvPr id="53310" name="Line 62"/>
            <p:cNvSpPr>
              <a:spLocks noChangeShapeType="1"/>
            </p:cNvSpPr>
            <p:nvPr/>
          </p:nvSpPr>
          <p:spPr bwMode="auto">
            <a:xfrm>
              <a:off x="4051" y="3741"/>
              <a:ext cx="0" cy="61"/>
            </a:xfrm>
            <a:prstGeom prst="line">
              <a:avLst/>
            </a:prstGeom>
            <a:noFill/>
            <a:ln w="36513">
              <a:solidFill>
                <a:srgbClr val="000000"/>
              </a:solidFill>
              <a:miter lim="800000"/>
              <a:headEnd/>
              <a:tailEnd/>
            </a:ln>
          </p:spPr>
          <p:txBody>
            <a:bodyPr/>
            <a:lstStyle/>
            <a:p>
              <a:endParaRPr lang="en-CA"/>
            </a:p>
          </p:txBody>
        </p:sp>
        <p:sp>
          <p:nvSpPr>
            <p:cNvPr id="53311" name="Freeform 63"/>
            <p:cNvSpPr>
              <a:spLocks/>
            </p:cNvSpPr>
            <p:nvPr/>
          </p:nvSpPr>
          <p:spPr bwMode="auto">
            <a:xfrm>
              <a:off x="4037" y="3792"/>
              <a:ext cx="28" cy="41"/>
            </a:xfrm>
            <a:custGeom>
              <a:avLst/>
              <a:gdLst/>
              <a:ahLst/>
              <a:cxnLst>
                <a:cxn ang="0">
                  <a:pos x="103" y="207"/>
                </a:cxn>
                <a:cxn ang="0">
                  <a:pos x="0" y="0"/>
                </a:cxn>
                <a:cxn ang="0">
                  <a:pos x="206" y="0"/>
                </a:cxn>
                <a:cxn ang="0">
                  <a:pos x="206" y="0"/>
                </a:cxn>
                <a:cxn ang="0">
                  <a:pos x="103" y="207"/>
                </a:cxn>
              </a:cxnLst>
              <a:rect l="0" t="0" r="r" b="b"/>
              <a:pathLst>
                <a:path w="206" h="207">
                  <a:moveTo>
                    <a:pt x="103" y="207"/>
                  </a:moveTo>
                  <a:lnTo>
                    <a:pt x="0" y="0"/>
                  </a:lnTo>
                  <a:cubicBezTo>
                    <a:pt x="65" y="33"/>
                    <a:pt x="141" y="33"/>
                    <a:pt x="206" y="0"/>
                  </a:cubicBezTo>
                  <a:lnTo>
                    <a:pt x="206" y="0"/>
                  </a:lnTo>
                  <a:lnTo>
                    <a:pt x="103" y="207"/>
                  </a:lnTo>
                  <a:close/>
                </a:path>
              </a:pathLst>
            </a:custGeom>
            <a:solidFill>
              <a:srgbClr val="000000"/>
            </a:solidFill>
            <a:ln w="0">
              <a:solidFill>
                <a:srgbClr val="000000"/>
              </a:solidFill>
              <a:prstDash val="solid"/>
              <a:round/>
              <a:headEnd/>
              <a:tailEnd/>
            </a:ln>
          </p:spPr>
          <p:txBody>
            <a:bodyPr/>
            <a:lstStyle/>
            <a:p>
              <a:endParaRPr lang="en-CA"/>
            </a:p>
          </p:txBody>
        </p:sp>
        <p:sp>
          <p:nvSpPr>
            <p:cNvPr id="53312" name="Freeform 64"/>
            <p:cNvSpPr>
              <a:spLocks/>
            </p:cNvSpPr>
            <p:nvPr/>
          </p:nvSpPr>
          <p:spPr bwMode="auto">
            <a:xfrm>
              <a:off x="4128" y="3765"/>
              <a:ext cx="300" cy="25"/>
            </a:xfrm>
            <a:custGeom>
              <a:avLst/>
              <a:gdLst/>
              <a:ahLst/>
              <a:cxnLst>
                <a:cxn ang="0">
                  <a:pos x="1047" y="60"/>
                </a:cxn>
                <a:cxn ang="0">
                  <a:pos x="0" y="60"/>
                </a:cxn>
                <a:cxn ang="0">
                  <a:pos x="0" y="0"/>
                </a:cxn>
              </a:cxnLst>
              <a:rect l="0" t="0" r="r" b="b"/>
              <a:pathLst>
                <a:path w="1047" h="60">
                  <a:moveTo>
                    <a:pt x="1047" y="60"/>
                  </a:moveTo>
                  <a:lnTo>
                    <a:pt x="0" y="60"/>
                  </a:lnTo>
                  <a:lnTo>
                    <a:pt x="0" y="0"/>
                  </a:lnTo>
                </a:path>
              </a:pathLst>
            </a:custGeom>
            <a:noFill/>
            <a:ln w="19050" cap="flat">
              <a:solidFill>
                <a:srgbClr val="000000"/>
              </a:solidFill>
              <a:prstDash val="solid"/>
              <a:miter lim="800000"/>
              <a:headEnd/>
              <a:tailEnd/>
            </a:ln>
          </p:spPr>
          <p:txBody>
            <a:bodyPr/>
            <a:lstStyle/>
            <a:p>
              <a:endParaRPr lang="en-CA"/>
            </a:p>
          </p:txBody>
        </p:sp>
        <p:sp>
          <p:nvSpPr>
            <p:cNvPr id="53313" name="Freeform 65"/>
            <p:cNvSpPr>
              <a:spLocks/>
            </p:cNvSpPr>
            <p:nvPr/>
          </p:nvSpPr>
          <p:spPr bwMode="auto">
            <a:xfrm>
              <a:off x="4117" y="3741"/>
              <a:ext cx="22" cy="32"/>
            </a:xfrm>
            <a:custGeom>
              <a:avLst/>
              <a:gdLst/>
              <a:ahLst/>
              <a:cxnLst>
                <a:cxn ang="0">
                  <a:pos x="82" y="0"/>
                </a:cxn>
                <a:cxn ang="0">
                  <a:pos x="164" y="164"/>
                </a:cxn>
                <a:cxn ang="0">
                  <a:pos x="0" y="164"/>
                </a:cxn>
                <a:cxn ang="0">
                  <a:pos x="0" y="164"/>
                </a:cxn>
                <a:cxn ang="0">
                  <a:pos x="82" y="0"/>
                </a:cxn>
              </a:cxnLst>
              <a:rect l="0" t="0" r="r" b="b"/>
              <a:pathLst>
                <a:path w="164" h="164">
                  <a:moveTo>
                    <a:pt x="82" y="0"/>
                  </a:moveTo>
                  <a:lnTo>
                    <a:pt x="164" y="164"/>
                  </a:lnTo>
                  <a:cubicBezTo>
                    <a:pt x="112" y="138"/>
                    <a:pt x="52" y="138"/>
                    <a:pt x="0" y="164"/>
                  </a:cubicBezTo>
                  <a:lnTo>
                    <a:pt x="0" y="164"/>
                  </a:lnTo>
                  <a:lnTo>
                    <a:pt x="82" y="0"/>
                  </a:lnTo>
                  <a:close/>
                </a:path>
              </a:pathLst>
            </a:custGeom>
            <a:solidFill>
              <a:srgbClr val="000000"/>
            </a:solidFill>
            <a:ln w="0">
              <a:solidFill>
                <a:srgbClr val="000000"/>
              </a:solidFill>
              <a:prstDash val="solid"/>
              <a:round/>
              <a:headEnd/>
              <a:tailEnd/>
            </a:ln>
          </p:spPr>
          <p:txBody>
            <a:bodyPr/>
            <a:lstStyle/>
            <a:p>
              <a:endParaRPr lang="en-CA"/>
            </a:p>
          </p:txBody>
        </p:sp>
        <p:sp>
          <p:nvSpPr>
            <p:cNvPr id="53314" name="Line 66"/>
            <p:cNvSpPr>
              <a:spLocks noChangeShapeType="1"/>
            </p:cNvSpPr>
            <p:nvPr/>
          </p:nvSpPr>
          <p:spPr bwMode="auto">
            <a:xfrm flipV="1">
              <a:off x="4737" y="3741"/>
              <a:ext cx="0" cy="61"/>
            </a:xfrm>
            <a:prstGeom prst="line">
              <a:avLst/>
            </a:prstGeom>
            <a:noFill/>
            <a:ln w="36513">
              <a:solidFill>
                <a:srgbClr val="000000"/>
              </a:solidFill>
              <a:miter lim="800000"/>
              <a:headEnd/>
              <a:tailEnd/>
            </a:ln>
          </p:spPr>
          <p:txBody>
            <a:bodyPr/>
            <a:lstStyle/>
            <a:p>
              <a:endParaRPr lang="en-CA"/>
            </a:p>
          </p:txBody>
        </p:sp>
        <p:sp>
          <p:nvSpPr>
            <p:cNvPr id="53315" name="Freeform 67"/>
            <p:cNvSpPr>
              <a:spLocks/>
            </p:cNvSpPr>
            <p:nvPr/>
          </p:nvSpPr>
          <p:spPr bwMode="auto">
            <a:xfrm>
              <a:off x="4723" y="3792"/>
              <a:ext cx="29" cy="41"/>
            </a:xfrm>
            <a:custGeom>
              <a:avLst/>
              <a:gdLst/>
              <a:ahLst/>
              <a:cxnLst>
                <a:cxn ang="0">
                  <a:pos x="104" y="207"/>
                </a:cxn>
                <a:cxn ang="0">
                  <a:pos x="0" y="0"/>
                </a:cxn>
                <a:cxn ang="0">
                  <a:pos x="207" y="0"/>
                </a:cxn>
                <a:cxn ang="0">
                  <a:pos x="207" y="0"/>
                </a:cxn>
                <a:cxn ang="0">
                  <a:pos x="104" y="207"/>
                </a:cxn>
              </a:cxnLst>
              <a:rect l="0" t="0" r="r" b="b"/>
              <a:pathLst>
                <a:path w="207" h="207">
                  <a:moveTo>
                    <a:pt x="104" y="207"/>
                  </a:moveTo>
                  <a:lnTo>
                    <a:pt x="0" y="0"/>
                  </a:lnTo>
                  <a:cubicBezTo>
                    <a:pt x="65" y="33"/>
                    <a:pt x="142" y="33"/>
                    <a:pt x="207" y="0"/>
                  </a:cubicBezTo>
                  <a:lnTo>
                    <a:pt x="207" y="0"/>
                  </a:lnTo>
                  <a:lnTo>
                    <a:pt x="104" y="207"/>
                  </a:lnTo>
                  <a:close/>
                </a:path>
              </a:pathLst>
            </a:custGeom>
            <a:solidFill>
              <a:srgbClr val="000000"/>
            </a:solidFill>
            <a:ln w="0">
              <a:solidFill>
                <a:srgbClr val="000000"/>
              </a:solidFill>
              <a:prstDash val="solid"/>
              <a:round/>
              <a:headEnd/>
              <a:tailEnd/>
            </a:ln>
          </p:spPr>
          <p:txBody>
            <a:bodyPr/>
            <a:lstStyle/>
            <a:p>
              <a:endParaRPr lang="en-CA"/>
            </a:p>
          </p:txBody>
        </p:sp>
        <p:sp>
          <p:nvSpPr>
            <p:cNvPr id="53316" name="Line 68"/>
            <p:cNvSpPr>
              <a:spLocks noChangeShapeType="1"/>
            </p:cNvSpPr>
            <p:nvPr/>
          </p:nvSpPr>
          <p:spPr bwMode="auto">
            <a:xfrm>
              <a:off x="4879" y="3760"/>
              <a:ext cx="36" cy="42"/>
            </a:xfrm>
            <a:prstGeom prst="line">
              <a:avLst/>
            </a:prstGeom>
            <a:noFill/>
            <a:ln w="36513">
              <a:solidFill>
                <a:srgbClr val="000000"/>
              </a:solidFill>
              <a:miter lim="800000"/>
              <a:headEnd/>
              <a:tailEnd/>
            </a:ln>
          </p:spPr>
          <p:txBody>
            <a:bodyPr/>
            <a:lstStyle/>
            <a:p>
              <a:endParaRPr lang="en-CA"/>
            </a:p>
          </p:txBody>
        </p:sp>
        <p:sp>
          <p:nvSpPr>
            <p:cNvPr id="53317" name="Freeform 69"/>
            <p:cNvSpPr>
              <a:spLocks/>
            </p:cNvSpPr>
            <p:nvPr/>
          </p:nvSpPr>
          <p:spPr bwMode="auto">
            <a:xfrm>
              <a:off x="4862" y="3741"/>
              <a:ext cx="31" cy="41"/>
            </a:xfrm>
            <a:custGeom>
              <a:avLst/>
              <a:gdLst/>
              <a:ahLst/>
              <a:cxnLst>
                <a:cxn ang="0">
                  <a:pos x="0" y="0"/>
                </a:cxn>
                <a:cxn ang="0">
                  <a:pos x="225" y="48"/>
                </a:cxn>
                <a:cxn ang="0">
                  <a:pos x="96" y="209"/>
                </a:cxn>
                <a:cxn ang="0">
                  <a:pos x="96" y="209"/>
                </a:cxn>
                <a:cxn ang="0">
                  <a:pos x="0" y="0"/>
                </a:cxn>
              </a:cxnLst>
              <a:rect l="0" t="0" r="r" b="b"/>
              <a:pathLst>
                <a:path w="225" h="209">
                  <a:moveTo>
                    <a:pt x="0" y="0"/>
                  </a:moveTo>
                  <a:lnTo>
                    <a:pt x="225" y="48"/>
                  </a:lnTo>
                  <a:cubicBezTo>
                    <a:pt x="159" y="79"/>
                    <a:pt x="111" y="138"/>
                    <a:pt x="96" y="209"/>
                  </a:cubicBezTo>
                  <a:lnTo>
                    <a:pt x="96" y="209"/>
                  </a:lnTo>
                  <a:lnTo>
                    <a:pt x="0" y="0"/>
                  </a:lnTo>
                  <a:close/>
                </a:path>
              </a:pathLst>
            </a:custGeom>
            <a:solidFill>
              <a:srgbClr val="000000"/>
            </a:solidFill>
            <a:ln w="0">
              <a:solidFill>
                <a:srgbClr val="000000"/>
              </a:solidFill>
              <a:prstDash val="solid"/>
              <a:round/>
              <a:headEnd/>
              <a:tailEnd/>
            </a:ln>
          </p:spPr>
          <p:txBody>
            <a:bodyPr/>
            <a:lstStyle/>
            <a:p>
              <a:endParaRPr lang="en-CA"/>
            </a:p>
          </p:txBody>
        </p:sp>
        <p:sp>
          <p:nvSpPr>
            <p:cNvPr id="53318" name="Line 70"/>
            <p:cNvSpPr>
              <a:spLocks noChangeShapeType="1"/>
            </p:cNvSpPr>
            <p:nvPr/>
          </p:nvSpPr>
          <p:spPr bwMode="auto">
            <a:xfrm>
              <a:off x="5338" y="3790"/>
              <a:ext cx="51" cy="0"/>
            </a:xfrm>
            <a:prstGeom prst="line">
              <a:avLst/>
            </a:prstGeom>
            <a:noFill/>
            <a:ln w="19050">
              <a:solidFill>
                <a:srgbClr val="000000"/>
              </a:solidFill>
              <a:miter lim="800000"/>
              <a:headEnd/>
              <a:tailEnd/>
            </a:ln>
          </p:spPr>
          <p:txBody>
            <a:bodyPr/>
            <a:lstStyle/>
            <a:p>
              <a:endParaRPr lang="en-CA"/>
            </a:p>
          </p:txBody>
        </p:sp>
        <p:sp>
          <p:nvSpPr>
            <p:cNvPr id="53319" name="Freeform 71"/>
            <p:cNvSpPr>
              <a:spLocks/>
            </p:cNvSpPr>
            <p:nvPr/>
          </p:nvSpPr>
          <p:spPr bwMode="auto">
            <a:xfrm>
              <a:off x="5384" y="3773"/>
              <a:ext cx="22" cy="33"/>
            </a:xfrm>
            <a:custGeom>
              <a:avLst/>
              <a:gdLst/>
              <a:ahLst/>
              <a:cxnLst>
                <a:cxn ang="0">
                  <a:pos x="164" y="82"/>
                </a:cxn>
                <a:cxn ang="0">
                  <a:pos x="0" y="164"/>
                </a:cxn>
                <a:cxn ang="0">
                  <a:pos x="0" y="0"/>
                </a:cxn>
                <a:cxn ang="0">
                  <a:pos x="0" y="0"/>
                </a:cxn>
                <a:cxn ang="0">
                  <a:pos x="164" y="82"/>
                </a:cxn>
              </a:cxnLst>
              <a:rect l="0" t="0" r="r" b="b"/>
              <a:pathLst>
                <a:path w="164" h="164">
                  <a:moveTo>
                    <a:pt x="164" y="82"/>
                  </a:moveTo>
                  <a:lnTo>
                    <a:pt x="0" y="164"/>
                  </a:lnTo>
                  <a:cubicBezTo>
                    <a:pt x="26" y="112"/>
                    <a:pt x="26" y="52"/>
                    <a:pt x="0" y="0"/>
                  </a:cubicBezTo>
                  <a:lnTo>
                    <a:pt x="0" y="0"/>
                  </a:lnTo>
                  <a:lnTo>
                    <a:pt x="164" y="82"/>
                  </a:lnTo>
                  <a:close/>
                </a:path>
              </a:pathLst>
            </a:custGeom>
            <a:solidFill>
              <a:srgbClr val="000000"/>
            </a:solidFill>
            <a:ln w="0">
              <a:solidFill>
                <a:srgbClr val="000000"/>
              </a:solidFill>
              <a:prstDash val="solid"/>
              <a:round/>
              <a:headEnd/>
              <a:tailEnd/>
            </a:ln>
          </p:spPr>
          <p:txBody>
            <a:bodyPr/>
            <a:lstStyle/>
            <a:p>
              <a:endParaRPr lang="en-CA"/>
            </a:p>
          </p:txBody>
        </p:sp>
        <p:sp>
          <p:nvSpPr>
            <p:cNvPr id="53320" name="Line 72"/>
            <p:cNvSpPr>
              <a:spLocks noChangeShapeType="1"/>
            </p:cNvSpPr>
            <p:nvPr/>
          </p:nvSpPr>
          <p:spPr bwMode="auto">
            <a:xfrm>
              <a:off x="5338" y="3974"/>
              <a:ext cx="51" cy="0"/>
            </a:xfrm>
            <a:prstGeom prst="line">
              <a:avLst/>
            </a:prstGeom>
            <a:noFill/>
            <a:ln w="19050">
              <a:solidFill>
                <a:srgbClr val="000000"/>
              </a:solidFill>
              <a:miter lim="800000"/>
              <a:headEnd/>
              <a:tailEnd/>
            </a:ln>
          </p:spPr>
          <p:txBody>
            <a:bodyPr/>
            <a:lstStyle/>
            <a:p>
              <a:endParaRPr lang="en-CA"/>
            </a:p>
          </p:txBody>
        </p:sp>
        <p:sp>
          <p:nvSpPr>
            <p:cNvPr id="53321" name="Freeform 73"/>
            <p:cNvSpPr>
              <a:spLocks/>
            </p:cNvSpPr>
            <p:nvPr/>
          </p:nvSpPr>
          <p:spPr bwMode="auto">
            <a:xfrm>
              <a:off x="5384" y="3958"/>
              <a:ext cx="22" cy="32"/>
            </a:xfrm>
            <a:custGeom>
              <a:avLst/>
              <a:gdLst/>
              <a:ahLst/>
              <a:cxnLst>
                <a:cxn ang="0">
                  <a:pos x="164" y="83"/>
                </a:cxn>
                <a:cxn ang="0">
                  <a:pos x="0" y="164"/>
                </a:cxn>
                <a:cxn ang="0">
                  <a:pos x="1" y="0"/>
                </a:cxn>
                <a:cxn ang="0">
                  <a:pos x="1" y="0"/>
                </a:cxn>
                <a:cxn ang="0">
                  <a:pos x="164" y="83"/>
                </a:cxn>
              </a:cxnLst>
              <a:rect l="0" t="0" r="r" b="b"/>
              <a:pathLst>
                <a:path w="164" h="164">
                  <a:moveTo>
                    <a:pt x="164" y="83"/>
                  </a:moveTo>
                  <a:lnTo>
                    <a:pt x="0" y="164"/>
                  </a:lnTo>
                  <a:cubicBezTo>
                    <a:pt x="26" y="112"/>
                    <a:pt x="26" y="52"/>
                    <a:pt x="1" y="0"/>
                  </a:cubicBezTo>
                  <a:lnTo>
                    <a:pt x="1" y="0"/>
                  </a:lnTo>
                  <a:lnTo>
                    <a:pt x="164" y="83"/>
                  </a:lnTo>
                  <a:close/>
                </a:path>
              </a:pathLst>
            </a:custGeom>
            <a:solidFill>
              <a:srgbClr val="000000"/>
            </a:solidFill>
            <a:ln w="0">
              <a:solidFill>
                <a:srgbClr val="000000"/>
              </a:solidFill>
              <a:prstDash val="solid"/>
              <a:round/>
              <a:headEnd/>
              <a:tailEnd/>
            </a:ln>
          </p:spPr>
          <p:txBody>
            <a:bodyPr/>
            <a:lstStyle/>
            <a:p>
              <a:endParaRPr lang="en-CA"/>
            </a:p>
          </p:txBody>
        </p:sp>
      </p:grpSp>
      <p:graphicFrame>
        <p:nvGraphicFramePr>
          <p:cNvPr id="53384" name="Object 136"/>
          <p:cNvGraphicFramePr>
            <a:graphicFrameLocks noChangeAspect="1"/>
          </p:cNvGraphicFramePr>
          <p:nvPr/>
        </p:nvGraphicFramePr>
        <p:xfrm>
          <a:off x="6400800" y="2057400"/>
          <a:ext cx="2030413" cy="2438400"/>
        </p:xfrm>
        <a:graphic>
          <a:graphicData uri="http://schemas.openxmlformats.org/presentationml/2006/ole">
            <mc:AlternateContent xmlns:mc="http://schemas.openxmlformats.org/markup-compatibility/2006">
              <mc:Choice xmlns:v="urn:schemas-microsoft-com:vml" Requires="v">
                <p:oleObj spid="_x0000_s53386" name="Visio" r:id="rId3" imgW="1237414" imgH="1486645" progId="Visio.Drawing.11">
                  <p:embed/>
                </p:oleObj>
              </mc:Choice>
              <mc:Fallback>
                <p:oleObj name="Visio" r:id="rId3" imgW="1237414" imgH="1486645" progId="Visio.Drawing.11">
                  <p:embed/>
                  <p:pic>
                    <p:nvPicPr>
                      <p:cNvPr id="0" name="Picture 1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2057400"/>
                        <a:ext cx="2030413"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 name="Slide Number Placeholder 77"/>
          <p:cNvSpPr>
            <a:spLocks noGrp="1"/>
          </p:cNvSpPr>
          <p:nvPr>
            <p:ph type="sldNum" sz="quarter" idx="12"/>
          </p:nvPr>
        </p:nvSpPr>
        <p:spPr/>
        <p:txBody>
          <a:bodyPr/>
          <a:lstStyle/>
          <a:p>
            <a:r>
              <a:rPr lang="en-US" smtClean="0"/>
              <a:t>4.</a:t>
            </a:r>
            <a:fld id="{5F092435-35AC-4890-8608-A6F8B5931844}"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Date Placeholder 3"/>
          <p:cNvSpPr>
            <a:spLocks noGrp="1"/>
          </p:cNvSpPr>
          <p:nvPr>
            <p:ph type="dt" sz="half" idx="10"/>
          </p:nvPr>
        </p:nvSpPr>
        <p:spPr/>
        <p:txBody>
          <a:bodyPr/>
          <a:lstStyle/>
          <a:p>
            <a:r>
              <a:rPr lang="en-US" smtClean="0"/>
              <a:t>December 2012</a:t>
            </a:r>
            <a:endParaRPr lang="en-US"/>
          </a:p>
        </p:txBody>
      </p:sp>
      <p:sp>
        <p:nvSpPr>
          <p:cNvPr id="75" name="Footer Placeholder 4"/>
          <p:cNvSpPr>
            <a:spLocks noGrp="1"/>
          </p:cNvSpPr>
          <p:nvPr>
            <p:ph type="ftr" sz="quarter" idx="11"/>
          </p:nvPr>
        </p:nvSpPr>
        <p:spPr/>
        <p:txBody>
          <a:bodyPr/>
          <a:lstStyle/>
          <a:p>
            <a:r>
              <a:rPr lang="pt-BR" smtClean="0"/>
              <a:t>GPGPU-Sim Tutorial (MICRO 2012) 4: Microarchitecture Model</a:t>
            </a:r>
            <a:endParaRPr lang="en-US"/>
          </a:p>
        </p:txBody>
      </p:sp>
      <p:sp>
        <p:nvSpPr>
          <p:cNvPr id="54274" name="Rectangle 2"/>
          <p:cNvSpPr>
            <a:spLocks noGrp="1" noChangeArrowheads="1"/>
          </p:cNvSpPr>
          <p:nvPr>
            <p:ph type="title"/>
          </p:nvPr>
        </p:nvSpPr>
        <p:spPr/>
        <p:txBody>
          <a:bodyPr/>
          <a:lstStyle/>
          <a:p>
            <a:r>
              <a:rPr lang="en-US"/>
              <a:t>Scoreboard</a:t>
            </a:r>
          </a:p>
        </p:txBody>
      </p:sp>
      <p:sp>
        <p:nvSpPr>
          <p:cNvPr id="54275" name="Rectangle 3"/>
          <p:cNvSpPr>
            <a:spLocks noGrp="1" noChangeArrowheads="1"/>
          </p:cNvSpPr>
          <p:nvPr>
            <p:ph type="body" idx="1"/>
          </p:nvPr>
        </p:nvSpPr>
        <p:spPr>
          <a:xfrm>
            <a:off x="457200" y="1600200"/>
            <a:ext cx="8305800" cy="4525963"/>
          </a:xfrm>
        </p:spPr>
        <p:txBody>
          <a:bodyPr/>
          <a:lstStyle/>
          <a:p>
            <a:r>
              <a:rPr lang="en-US" dirty="0"/>
              <a:t>Checks </a:t>
            </a:r>
            <a:r>
              <a:rPr lang="en-US" dirty="0" smtClean="0"/>
              <a:t>for RAW </a:t>
            </a:r>
            <a:r>
              <a:rPr lang="en-US" dirty="0"/>
              <a:t>and WAW </a:t>
            </a:r>
            <a:r>
              <a:rPr lang="en-US" dirty="0" smtClean="0"/>
              <a:t/>
            </a:r>
            <a:br>
              <a:rPr lang="en-US" dirty="0" smtClean="0"/>
            </a:br>
            <a:r>
              <a:rPr lang="en-US" dirty="0" smtClean="0"/>
              <a:t>dependency </a:t>
            </a:r>
            <a:r>
              <a:rPr lang="en-US" dirty="0"/>
              <a:t>hazard</a:t>
            </a:r>
          </a:p>
          <a:p>
            <a:pPr lvl="1"/>
            <a:r>
              <a:rPr lang="en-US" dirty="0"/>
              <a:t>Flag </a:t>
            </a:r>
            <a:r>
              <a:rPr lang="en-US" dirty="0" smtClean="0"/>
              <a:t>instructions </a:t>
            </a:r>
            <a:r>
              <a:rPr lang="en-US" dirty="0"/>
              <a:t>with </a:t>
            </a:r>
            <a:r>
              <a:rPr lang="en-US" dirty="0" smtClean="0"/>
              <a:t>hazards </a:t>
            </a:r>
            <a:r>
              <a:rPr lang="en-US" dirty="0"/>
              <a:t>as </a:t>
            </a:r>
            <a:r>
              <a:rPr lang="en-US" i="1" dirty="0"/>
              <a:t>not ready</a:t>
            </a:r>
            <a:r>
              <a:rPr lang="en-US" dirty="0"/>
              <a:t> in I-Buffer (masking </a:t>
            </a:r>
            <a:r>
              <a:rPr lang="en-US" dirty="0" smtClean="0"/>
              <a:t>them </a:t>
            </a:r>
            <a:r>
              <a:rPr lang="en-US" dirty="0"/>
              <a:t>out from the scheduler)</a:t>
            </a:r>
          </a:p>
          <a:p>
            <a:r>
              <a:rPr lang="en-US" dirty="0"/>
              <a:t>Instructions reserves registers at issue</a:t>
            </a:r>
          </a:p>
          <a:p>
            <a:r>
              <a:rPr lang="en-US" dirty="0"/>
              <a:t>Release them at </a:t>
            </a:r>
            <a:r>
              <a:rPr lang="en-US" dirty="0" err="1"/>
              <a:t>writeback</a:t>
            </a:r>
            <a:endParaRPr lang="en-US" dirty="0"/>
          </a:p>
        </p:txBody>
      </p:sp>
      <p:grpSp>
        <p:nvGrpSpPr>
          <p:cNvPr id="54276" name="Group 4"/>
          <p:cNvGrpSpPr>
            <a:grpSpLocks/>
          </p:cNvGrpSpPr>
          <p:nvPr/>
        </p:nvGrpSpPr>
        <p:grpSpPr bwMode="auto">
          <a:xfrm>
            <a:off x="6324600" y="5791200"/>
            <a:ext cx="2257425" cy="660400"/>
            <a:chOff x="3984" y="3648"/>
            <a:chExt cx="1422" cy="416"/>
          </a:xfrm>
        </p:grpSpPr>
        <p:sp>
          <p:nvSpPr>
            <p:cNvPr id="54277" name="Rectangle 5"/>
            <p:cNvSpPr>
              <a:spLocks noChangeArrowheads="1"/>
            </p:cNvSpPr>
            <p:nvPr/>
          </p:nvSpPr>
          <p:spPr bwMode="auto">
            <a:xfrm>
              <a:off x="5195" y="3703"/>
              <a:ext cx="169" cy="93"/>
            </a:xfrm>
            <a:prstGeom prst="rect">
              <a:avLst/>
            </a:prstGeom>
            <a:solidFill>
              <a:srgbClr val="FFFF66"/>
            </a:solidFill>
            <a:ln w="9525">
              <a:noFill/>
              <a:miter lim="800000"/>
              <a:headEnd/>
              <a:tailEnd/>
            </a:ln>
          </p:spPr>
          <p:txBody>
            <a:bodyPr/>
            <a:lstStyle/>
            <a:p>
              <a:endParaRPr lang="en-CA"/>
            </a:p>
          </p:txBody>
        </p:sp>
        <p:sp>
          <p:nvSpPr>
            <p:cNvPr id="54278" name="Rectangle 6"/>
            <p:cNvSpPr>
              <a:spLocks noChangeArrowheads="1"/>
            </p:cNvSpPr>
            <p:nvPr/>
          </p:nvSpPr>
          <p:spPr bwMode="auto">
            <a:xfrm>
              <a:off x="5195" y="3703"/>
              <a:ext cx="169" cy="93"/>
            </a:xfrm>
            <a:prstGeom prst="rect">
              <a:avLst/>
            </a:prstGeom>
            <a:noFill/>
            <a:ln w="19050" cap="rnd">
              <a:solidFill>
                <a:srgbClr val="000000"/>
              </a:solidFill>
              <a:round/>
              <a:headEnd/>
              <a:tailEnd/>
            </a:ln>
          </p:spPr>
          <p:txBody>
            <a:bodyPr/>
            <a:lstStyle/>
            <a:p>
              <a:endParaRPr lang="en-CA"/>
            </a:p>
          </p:txBody>
        </p:sp>
        <p:sp>
          <p:nvSpPr>
            <p:cNvPr id="54279" name="Rectangle 7"/>
            <p:cNvSpPr>
              <a:spLocks noChangeArrowheads="1"/>
            </p:cNvSpPr>
            <p:nvPr/>
          </p:nvSpPr>
          <p:spPr bwMode="auto">
            <a:xfrm>
              <a:off x="5186" y="3716"/>
              <a:ext cx="169" cy="92"/>
            </a:xfrm>
            <a:prstGeom prst="rect">
              <a:avLst/>
            </a:prstGeom>
            <a:solidFill>
              <a:srgbClr val="FFFF66"/>
            </a:solidFill>
            <a:ln w="9525">
              <a:noFill/>
              <a:miter lim="800000"/>
              <a:headEnd/>
              <a:tailEnd/>
            </a:ln>
          </p:spPr>
          <p:txBody>
            <a:bodyPr/>
            <a:lstStyle/>
            <a:p>
              <a:endParaRPr lang="en-CA"/>
            </a:p>
          </p:txBody>
        </p:sp>
        <p:sp>
          <p:nvSpPr>
            <p:cNvPr id="54280" name="Rectangle 8"/>
            <p:cNvSpPr>
              <a:spLocks noChangeArrowheads="1"/>
            </p:cNvSpPr>
            <p:nvPr/>
          </p:nvSpPr>
          <p:spPr bwMode="auto">
            <a:xfrm>
              <a:off x="5186" y="3716"/>
              <a:ext cx="169" cy="92"/>
            </a:xfrm>
            <a:prstGeom prst="rect">
              <a:avLst/>
            </a:prstGeom>
            <a:noFill/>
            <a:ln w="19050" cap="rnd">
              <a:solidFill>
                <a:srgbClr val="000000"/>
              </a:solidFill>
              <a:round/>
              <a:headEnd/>
              <a:tailEnd/>
            </a:ln>
          </p:spPr>
          <p:txBody>
            <a:bodyPr/>
            <a:lstStyle/>
            <a:p>
              <a:endParaRPr lang="en-CA"/>
            </a:p>
          </p:txBody>
        </p:sp>
        <p:sp>
          <p:nvSpPr>
            <p:cNvPr id="54281" name="Rectangle 9"/>
            <p:cNvSpPr>
              <a:spLocks noChangeArrowheads="1"/>
            </p:cNvSpPr>
            <p:nvPr/>
          </p:nvSpPr>
          <p:spPr bwMode="auto">
            <a:xfrm>
              <a:off x="5178" y="3728"/>
              <a:ext cx="169" cy="93"/>
            </a:xfrm>
            <a:prstGeom prst="rect">
              <a:avLst/>
            </a:prstGeom>
            <a:solidFill>
              <a:srgbClr val="FFFF66"/>
            </a:solidFill>
            <a:ln w="9525">
              <a:noFill/>
              <a:miter lim="800000"/>
              <a:headEnd/>
              <a:tailEnd/>
            </a:ln>
          </p:spPr>
          <p:txBody>
            <a:bodyPr/>
            <a:lstStyle/>
            <a:p>
              <a:endParaRPr lang="en-CA"/>
            </a:p>
          </p:txBody>
        </p:sp>
        <p:sp>
          <p:nvSpPr>
            <p:cNvPr id="54282" name="Rectangle 10"/>
            <p:cNvSpPr>
              <a:spLocks noChangeArrowheads="1"/>
            </p:cNvSpPr>
            <p:nvPr/>
          </p:nvSpPr>
          <p:spPr bwMode="auto">
            <a:xfrm>
              <a:off x="5178" y="3728"/>
              <a:ext cx="169" cy="93"/>
            </a:xfrm>
            <a:prstGeom prst="rect">
              <a:avLst/>
            </a:prstGeom>
            <a:noFill/>
            <a:ln w="19050" cap="rnd">
              <a:solidFill>
                <a:srgbClr val="000000"/>
              </a:solidFill>
              <a:round/>
              <a:headEnd/>
              <a:tailEnd/>
            </a:ln>
          </p:spPr>
          <p:txBody>
            <a:bodyPr/>
            <a:lstStyle/>
            <a:p>
              <a:endParaRPr lang="en-CA"/>
            </a:p>
          </p:txBody>
        </p:sp>
        <p:sp>
          <p:nvSpPr>
            <p:cNvPr id="54283" name="Oval 11"/>
            <p:cNvSpPr>
              <a:spLocks noChangeArrowheads="1"/>
            </p:cNvSpPr>
            <p:nvPr/>
          </p:nvSpPr>
          <p:spPr bwMode="auto">
            <a:xfrm>
              <a:off x="5368" y="3743"/>
              <a:ext cx="4" cy="7"/>
            </a:xfrm>
            <a:prstGeom prst="ellipse">
              <a:avLst/>
            </a:prstGeom>
            <a:solidFill>
              <a:srgbClr val="FFFF66"/>
            </a:solidFill>
            <a:ln w="0">
              <a:solidFill>
                <a:srgbClr val="000000"/>
              </a:solidFill>
              <a:round/>
              <a:headEnd/>
              <a:tailEnd/>
            </a:ln>
          </p:spPr>
          <p:txBody>
            <a:bodyPr/>
            <a:lstStyle/>
            <a:p>
              <a:endParaRPr lang="en-CA"/>
            </a:p>
          </p:txBody>
        </p:sp>
        <p:sp>
          <p:nvSpPr>
            <p:cNvPr id="54284" name="Oval 12"/>
            <p:cNvSpPr>
              <a:spLocks noChangeArrowheads="1"/>
            </p:cNvSpPr>
            <p:nvPr/>
          </p:nvSpPr>
          <p:spPr bwMode="auto">
            <a:xfrm>
              <a:off x="5368" y="3743"/>
              <a:ext cx="4" cy="7"/>
            </a:xfrm>
            <a:prstGeom prst="ellipse">
              <a:avLst/>
            </a:prstGeom>
            <a:noFill/>
            <a:ln w="3175">
              <a:solidFill>
                <a:srgbClr val="000000"/>
              </a:solidFill>
              <a:miter lim="800000"/>
              <a:headEnd/>
              <a:tailEnd/>
            </a:ln>
          </p:spPr>
          <p:txBody>
            <a:bodyPr/>
            <a:lstStyle/>
            <a:p>
              <a:endParaRPr lang="en-CA"/>
            </a:p>
          </p:txBody>
        </p:sp>
        <p:sp>
          <p:nvSpPr>
            <p:cNvPr id="54285" name="Oval 13"/>
            <p:cNvSpPr>
              <a:spLocks noChangeArrowheads="1"/>
            </p:cNvSpPr>
            <p:nvPr/>
          </p:nvSpPr>
          <p:spPr bwMode="auto">
            <a:xfrm>
              <a:off x="5374" y="3734"/>
              <a:ext cx="4" cy="7"/>
            </a:xfrm>
            <a:prstGeom prst="ellipse">
              <a:avLst/>
            </a:prstGeom>
            <a:solidFill>
              <a:srgbClr val="FFFF66"/>
            </a:solidFill>
            <a:ln w="0">
              <a:solidFill>
                <a:srgbClr val="000000"/>
              </a:solidFill>
              <a:round/>
              <a:headEnd/>
              <a:tailEnd/>
            </a:ln>
          </p:spPr>
          <p:txBody>
            <a:bodyPr/>
            <a:lstStyle/>
            <a:p>
              <a:endParaRPr lang="en-CA"/>
            </a:p>
          </p:txBody>
        </p:sp>
        <p:sp>
          <p:nvSpPr>
            <p:cNvPr id="54286" name="Oval 14"/>
            <p:cNvSpPr>
              <a:spLocks noChangeArrowheads="1"/>
            </p:cNvSpPr>
            <p:nvPr/>
          </p:nvSpPr>
          <p:spPr bwMode="auto">
            <a:xfrm>
              <a:off x="5374" y="3734"/>
              <a:ext cx="4" cy="7"/>
            </a:xfrm>
            <a:prstGeom prst="ellipse">
              <a:avLst/>
            </a:prstGeom>
            <a:noFill/>
            <a:ln w="3175">
              <a:solidFill>
                <a:srgbClr val="000000"/>
              </a:solidFill>
              <a:miter lim="800000"/>
              <a:headEnd/>
              <a:tailEnd/>
            </a:ln>
          </p:spPr>
          <p:txBody>
            <a:bodyPr/>
            <a:lstStyle/>
            <a:p>
              <a:endParaRPr lang="en-CA"/>
            </a:p>
          </p:txBody>
        </p:sp>
        <p:sp>
          <p:nvSpPr>
            <p:cNvPr id="54287" name="Oval 15"/>
            <p:cNvSpPr>
              <a:spLocks noChangeArrowheads="1"/>
            </p:cNvSpPr>
            <p:nvPr/>
          </p:nvSpPr>
          <p:spPr bwMode="auto">
            <a:xfrm>
              <a:off x="5381" y="3725"/>
              <a:ext cx="4" cy="6"/>
            </a:xfrm>
            <a:prstGeom prst="ellipse">
              <a:avLst/>
            </a:prstGeom>
            <a:solidFill>
              <a:srgbClr val="FFFF66"/>
            </a:solidFill>
            <a:ln w="0">
              <a:solidFill>
                <a:srgbClr val="000000"/>
              </a:solidFill>
              <a:round/>
              <a:headEnd/>
              <a:tailEnd/>
            </a:ln>
          </p:spPr>
          <p:txBody>
            <a:bodyPr/>
            <a:lstStyle/>
            <a:p>
              <a:endParaRPr lang="en-CA"/>
            </a:p>
          </p:txBody>
        </p:sp>
        <p:sp>
          <p:nvSpPr>
            <p:cNvPr id="54288" name="Oval 16"/>
            <p:cNvSpPr>
              <a:spLocks noChangeArrowheads="1"/>
            </p:cNvSpPr>
            <p:nvPr/>
          </p:nvSpPr>
          <p:spPr bwMode="auto">
            <a:xfrm>
              <a:off x="5381" y="3725"/>
              <a:ext cx="4" cy="6"/>
            </a:xfrm>
            <a:prstGeom prst="ellipse">
              <a:avLst/>
            </a:prstGeom>
            <a:noFill/>
            <a:ln w="3175">
              <a:solidFill>
                <a:srgbClr val="000000"/>
              </a:solidFill>
              <a:miter lim="800000"/>
              <a:headEnd/>
              <a:tailEnd/>
            </a:ln>
          </p:spPr>
          <p:txBody>
            <a:bodyPr/>
            <a:lstStyle/>
            <a:p>
              <a:endParaRPr lang="en-CA"/>
            </a:p>
          </p:txBody>
        </p:sp>
        <p:sp>
          <p:nvSpPr>
            <p:cNvPr id="54289" name="Line 17"/>
            <p:cNvSpPr>
              <a:spLocks noChangeShapeType="1"/>
            </p:cNvSpPr>
            <p:nvPr/>
          </p:nvSpPr>
          <p:spPr bwMode="auto">
            <a:xfrm>
              <a:off x="4153" y="3879"/>
              <a:ext cx="22" cy="0"/>
            </a:xfrm>
            <a:prstGeom prst="line">
              <a:avLst/>
            </a:prstGeom>
            <a:noFill/>
            <a:ln w="36513">
              <a:solidFill>
                <a:srgbClr val="000000"/>
              </a:solidFill>
              <a:miter lim="800000"/>
              <a:headEnd/>
              <a:tailEnd/>
            </a:ln>
          </p:spPr>
          <p:txBody>
            <a:bodyPr/>
            <a:lstStyle/>
            <a:p>
              <a:endParaRPr lang="en-CA"/>
            </a:p>
          </p:txBody>
        </p:sp>
        <p:sp>
          <p:nvSpPr>
            <p:cNvPr id="54290" name="Freeform 18"/>
            <p:cNvSpPr>
              <a:spLocks/>
            </p:cNvSpPr>
            <p:nvPr/>
          </p:nvSpPr>
          <p:spPr bwMode="auto">
            <a:xfrm>
              <a:off x="4168" y="3859"/>
              <a:ext cx="27" cy="40"/>
            </a:xfrm>
            <a:custGeom>
              <a:avLst/>
              <a:gdLst/>
              <a:ahLst/>
              <a:cxnLst>
                <a:cxn ang="0">
                  <a:pos x="206" y="103"/>
                </a:cxn>
                <a:cxn ang="0">
                  <a:pos x="0" y="207"/>
                </a:cxn>
                <a:cxn ang="0">
                  <a:pos x="0" y="0"/>
                </a:cxn>
                <a:cxn ang="0">
                  <a:pos x="0" y="0"/>
                </a:cxn>
                <a:cxn ang="0">
                  <a:pos x="206" y="103"/>
                </a:cxn>
              </a:cxnLst>
              <a:rect l="0" t="0" r="r" b="b"/>
              <a:pathLst>
                <a:path w="206" h="207">
                  <a:moveTo>
                    <a:pt x="206" y="103"/>
                  </a:moveTo>
                  <a:lnTo>
                    <a:pt x="0" y="207"/>
                  </a:lnTo>
                  <a:cubicBezTo>
                    <a:pt x="33" y="142"/>
                    <a:pt x="33" y="65"/>
                    <a:pt x="0" y="0"/>
                  </a:cubicBezTo>
                  <a:lnTo>
                    <a:pt x="0" y="0"/>
                  </a:lnTo>
                  <a:lnTo>
                    <a:pt x="206" y="103"/>
                  </a:lnTo>
                  <a:close/>
                </a:path>
              </a:pathLst>
            </a:custGeom>
            <a:solidFill>
              <a:srgbClr val="000000"/>
            </a:solidFill>
            <a:ln w="0">
              <a:solidFill>
                <a:srgbClr val="000000"/>
              </a:solidFill>
              <a:prstDash val="solid"/>
              <a:round/>
              <a:headEnd/>
              <a:tailEnd/>
            </a:ln>
          </p:spPr>
          <p:txBody>
            <a:bodyPr/>
            <a:lstStyle/>
            <a:p>
              <a:endParaRPr lang="en-CA"/>
            </a:p>
          </p:txBody>
        </p:sp>
        <p:sp>
          <p:nvSpPr>
            <p:cNvPr id="54291" name="Line 19"/>
            <p:cNvSpPr>
              <a:spLocks noChangeShapeType="1"/>
            </p:cNvSpPr>
            <p:nvPr/>
          </p:nvSpPr>
          <p:spPr bwMode="auto">
            <a:xfrm>
              <a:off x="4365" y="3913"/>
              <a:ext cx="43" cy="17"/>
            </a:xfrm>
            <a:prstGeom prst="line">
              <a:avLst/>
            </a:prstGeom>
            <a:noFill/>
            <a:ln w="36513">
              <a:solidFill>
                <a:srgbClr val="000000"/>
              </a:solidFill>
              <a:miter lim="800000"/>
              <a:headEnd/>
              <a:tailEnd/>
            </a:ln>
          </p:spPr>
          <p:txBody>
            <a:bodyPr/>
            <a:lstStyle/>
            <a:p>
              <a:endParaRPr lang="en-CA"/>
            </a:p>
          </p:txBody>
        </p:sp>
        <p:sp>
          <p:nvSpPr>
            <p:cNvPr id="54292" name="Freeform 20"/>
            <p:cNvSpPr>
              <a:spLocks/>
            </p:cNvSpPr>
            <p:nvPr/>
          </p:nvSpPr>
          <p:spPr bwMode="auto">
            <a:xfrm>
              <a:off x="4398" y="3907"/>
              <a:ext cx="30" cy="39"/>
            </a:xfrm>
            <a:custGeom>
              <a:avLst/>
              <a:gdLst/>
              <a:ahLst/>
              <a:cxnLst>
                <a:cxn ang="0">
                  <a:pos x="227" y="154"/>
                </a:cxn>
                <a:cxn ang="0">
                  <a:pos x="0" y="199"/>
                </a:cxn>
                <a:cxn ang="0">
                  <a:pos x="55" y="0"/>
                </a:cxn>
                <a:cxn ang="0">
                  <a:pos x="55" y="0"/>
                </a:cxn>
                <a:cxn ang="0">
                  <a:pos x="227" y="154"/>
                </a:cxn>
              </a:cxnLst>
              <a:rect l="0" t="0" r="r" b="b"/>
              <a:pathLst>
                <a:path w="227" h="199">
                  <a:moveTo>
                    <a:pt x="227" y="154"/>
                  </a:moveTo>
                  <a:lnTo>
                    <a:pt x="0" y="199"/>
                  </a:lnTo>
                  <a:cubicBezTo>
                    <a:pt x="49" y="145"/>
                    <a:pt x="69" y="71"/>
                    <a:pt x="55" y="0"/>
                  </a:cubicBezTo>
                  <a:lnTo>
                    <a:pt x="55" y="0"/>
                  </a:lnTo>
                  <a:lnTo>
                    <a:pt x="227" y="154"/>
                  </a:lnTo>
                  <a:close/>
                </a:path>
              </a:pathLst>
            </a:custGeom>
            <a:solidFill>
              <a:srgbClr val="000000"/>
            </a:solidFill>
            <a:ln w="0">
              <a:solidFill>
                <a:srgbClr val="000000"/>
              </a:solidFill>
              <a:prstDash val="solid"/>
              <a:round/>
              <a:headEnd/>
              <a:tailEnd/>
            </a:ln>
          </p:spPr>
          <p:txBody>
            <a:bodyPr/>
            <a:lstStyle/>
            <a:p>
              <a:endParaRPr lang="en-CA"/>
            </a:p>
          </p:txBody>
        </p:sp>
        <p:sp>
          <p:nvSpPr>
            <p:cNvPr id="54293" name="Line 21"/>
            <p:cNvSpPr>
              <a:spLocks noChangeShapeType="1"/>
            </p:cNvSpPr>
            <p:nvPr/>
          </p:nvSpPr>
          <p:spPr bwMode="auto">
            <a:xfrm flipV="1">
              <a:off x="4365" y="3828"/>
              <a:ext cx="43" cy="18"/>
            </a:xfrm>
            <a:prstGeom prst="line">
              <a:avLst/>
            </a:prstGeom>
            <a:noFill/>
            <a:ln w="36513">
              <a:solidFill>
                <a:srgbClr val="000000"/>
              </a:solidFill>
              <a:miter lim="800000"/>
              <a:headEnd/>
              <a:tailEnd/>
            </a:ln>
          </p:spPr>
          <p:txBody>
            <a:bodyPr/>
            <a:lstStyle/>
            <a:p>
              <a:endParaRPr lang="en-CA"/>
            </a:p>
          </p:txBody>
        </p:sp>
        <p:sp>
          <p:nvSpPr>
            <p:cNvPr id="54294" name="Freeform 22"/>
            <p:cNvSpPr>
              <a:spLocks/>
            </p:cNvSpPr>
            <p:nvPr/>
          </p:nvSpPr>
          <p:spPr bwMode="auto">
            <a:xfrm>
              <a:off x="4398" y="3811"/>
              <a:ext cx="30" cy="40"/>
            </a:xfrm>
            <a:custGeom>
              <a:avLst/>
              <a:gdLst/>
              <a:ahLst/>
              <a:cxnLst>
                <a:cxn ang="0">
                  <a:pos x="227" y="45"/>
                </a:cxn>
                <a:cxn ang="0">
                  <a:pos x="55" y="199"/>
                </a:cxn>
                <a:cxn ang="0">
                  <a:pos x="0" y="0"/>
                </a:cxn>
                <a:cxn ang="0">
                  <a:pos x="0" y="0"/>
                </a:cxn>
                <a:cxn ang="0">
                  <a:pos x="227" y="45"/>
                </a:cxn>
              </a:cxnLst>
              <a:rect l="0" t="0" r="r" b="b"/>
              <a:pathLst>
                <a:path w="227" h="199">
                  <a:moveTo>
                    <a:pt x="227" y="45"/>
                  </a:moveTo>
                  <a:lnTo>
                    <a:pt x="55" y="199"/>
                  </a:lnTo>
                  <a:cubicBezTo>
                    <a:pt x="69" y="128"/>
                    <a:pt x="49" y="54"/>
                    <a:pt x="0" y="0"/>
                  </a:cubicBezTo>
                  <a:lnTo>
                    <a:pt x="0" y="0"/>
                  </a:lnTo>
                  <a:lnTo>
                    <a:pt x="227" y="45"/>
                  </a:lnTo>
                  <a:close/>
                </a:path>
              </a:pathLst>
            </a:custGeom>
            <a:solidFill>
              <a:srgbClr val="000000"/>
            </a:solidFill>
            <a:ln w="0">
              <a:solidFill>
                <a:srgbClr val="000000"/>
              </a:solidFill>
              <a:prstDash val="solid"/>
              <a:round/>
              <a:headEnd/>
              <a:tailEnd/>
            </a:ln>
          </p:spPr>
          <p:txBody>
            <a:bodyPr/>
            <a:lstStyle/>
            <a:p>
              <a:endParaRPr lang="en-CA"/>
            </a:p>
          </p:txBody>
        </p:sp>
        <p:sp>
          <p:nvSpPr>
            <p:cNvPr id="54295" name="Line 23"/>
            <p:cNvSpPr>
              <a:spLocks noChangeShapeType="1"/>
            </p:cNvSpPr>
            <p:nvPr/>
          </p:nvSpPr>
          <p:spPr bwMode="auto">
            <a:xfrm flipV="1">
              <a:off x="4513" y="3864"/>
              <a:ext cx="0" cy="30"/>
            </a:xfrm>
            <a:prstGeom prst="line">
              <a:avLst/>
            </a:prstGeom>
            <a:noFill/>
            <a:ln w="36513">
              <a:solidFill>
                <a:srgbClr val="000000"/>
              </a:solidFill>
              <a:miter lim="800000"/>
              <a:headEnd/>
              <a:tailEnd/>
            </a:ln>
          </p:spPr>
          <p:txBody>
            <a:bodyPr/>
            <a:lstStyle/>
            <a:p>
              <a:endParaRPr lang="en-CA"/>
            </a:p>
          </p:txBody>
        </p:sp>
        <p:sp>
          <p:nvSpPr>
            <p:cNvPr id="54296" name="Freeform 24"/>
            <p:cNvSpPr>
              <a:spLocks/>
            </p:cNvSpPr>
            <p:nvPr/>
          </p:nvSpPr>
          <p:spPr bwMode="auto">
            <a:xfrm>
              <a:off x="4499" y="3884"/>
              <a:ext cx="28" cy="41"/>
            </a:xfrm>
            <a:custGeom>
              <a:avLst/>
              <a:gdLst/>
              <a:ahLst/>
              <a:cxnLst>
                <a:cxn ang="0">
                  <a:pos x="103" y="207"/>
                </a:cxn>
                <a:cxn ang="0">
                  <a:pos x="0" y="0"/>
                </a:cxn>
                <a:cxn ang="0">
                  <a:pos x="206" y="0"/>
                </a:cxn>
                <a:cxn ang="0">
                  <a:pos x="206" y="0"/>
                </a:cxn>
                <a:cxn ang="0">
                  <a:pos x="103" y="207"/>
                </a:cxn>
              </a:cxnLst>
              <a:rect l="0" t="0" r="r" b="b"/>
              <a:pathLst>
                <a:path w="206" h="207">
                  <a:moveTo>
                    <a:pt x="103" y="207"/>
                  </a:moveTo>
                  <a:lnTo>
                    <a:pt x="0" y="0"/>
                  </a:lnTo>
                  <a:cubicBezTo>
                    <a:pt x="65" y="33"/>
                    <a:pt x="141" y="33"/>
                    <a:pt x="206" y="0"/>
                  </a:cubicBezTo>
                  <a:lnTo>
                    <a:pt x="206" y="0"/>
                  </a:lnTo>
                  <a:lnTo>
                    <a:pt x="103" y="207"/>
                  </a:lnTo>
                  <a:close/>
                </a:path>
              </a:pathLst>
            </a:custGeom>
            <a:solidFill>
              <a:srgbClr val="000000"/>
            </a:solidFill>
            <a:ln w="0">
              <a:solidFill>
                <a:srgbClr val="000000"/>
              </a:solidFill>
              <a:prstDash val="solid"/>
              <a:round/>
              <a:headEnd/>
              <a:tailEnd/>
            </a:ln>
          </p:spPr>
          <p:txBody>
            <a:bodyPr/>
            <a:lstStyle/>
            <a:p>
              <a:endParaRPr lang="en-CA"/>
            </a:p>
          </p:txBody>
        </p:sp>
        <p:sp>
          <p:nvSpPr>
            <p:cNvPr id="54297" name="Freeform 25"/>
            <p:cNvSpPr>
              <a:spLocks/>
            </p:cNvSpPr>
            <p:nvPr/>
          </p:nvSpPr>
          <p:spPr bwMode="auto">
            <a:xfrm>
              <a:off x="4499" y="3833"/>
              <a:ext cx="28" cy="41"/>
            </a:xfrm>
            <a:custGeom>
              <a:avLst/>
              <a:gdLst/>
              <a:ahLst/>
              <a:cxnLst>
                <a:cxn ang="0">
                  <a:pos x="103" y="0"/>
                </a:cxn>
                <a:cxn ang="0">
                  <a:pos x="206" y="206"/>
                </a:cxn>
                <a:cxn ang="0">
                  <a:pos x="0" y="206"/>
                </a:cxn>
                <a:cxn ang="0">
                  <a:pos x="103" y="0"/>
                </a:cxn>
              </a:cxnLst>
              <a:rect l="0" t="0" r="r" b="b"/>
              <a:pathLst>
                <a:path w="206" h="206">
                  <a:moveTo>
                    <a:pt x="103" y="0"/>
                  </a:moveTo>
                  <a:lnTo>
                    <a:pt x="206" y="206"/>
                  </a:lnTo>
                  <a:cubicBezTo>
                    <a:pt x="141" y="174"/>
                    <a:pt x="65" y="174"/>
                    <a:pt x="0" y="206"/>
                  </a:cubicBezTo>
                  <a:lnTo>
                    <a:pt x="103" y="0"/>
                  </a:lnTo>
                  <a:close/>
                </a:path>
              </a:pathLst>
            </a:custGeom>
            <a:solidFill>
              <a:srgbClr val="000000"/>
            </a:solidFill>
            <a:ln w="0">
              <a:solidFill>
                <a:srgbClr val="000000"/>
              </a:solidFill>
              <a:prstDash val="solid"/>
              <a:round/>
              <a:headEnd/>
              <a:tailEnd/>
            </a:ln>
          </p:spPr>
          <p:txBody>
            <a:bodyPr/>
            <a:lstStyle/>
            <a:p>
              <a:endParaRPr lang="en-CA"/>
            </a:p>
          </p:txBody>
        </p:sp>
        <p:sp>
          <p:nvSpPr>
            <p:cNvPr id="54298" name="Line 26"/>
            <p:cNvSpPr>
              <a:spLocks noChangeShapeType="1"/>
            </p:cNvSpPr>
            <p:nvPr/>
          </p:nvSpPr>
          <p:spPr bwMode="auto">
            <a:xfrm flipV="1">
              <a:off x="4598" y="3921"/>
              <a:ext cx="43" cy="17"/>
            </a:xfrm>
            <a:prstGeom prst="line">
              <a:avLst/>
            </a:prstGeom>
            <a:noFill/>
            <a:ln w="36513">
              <a:solidFill>
                <a:srgbClr val="000000"/>
              </a:solidFill>
              <a:miter lim="800000"/>
              <a:headEnd/>
              <a:tailEnd/>
            </a:ln>
          </p:spPr>
          <p:txBody>
            <a:bodyPr/>
            <a:lstStyle/>
            <a:p>
              <a:endParaRPr lang="en-CA"/>
            </a:p>
          </p:txBody>
        </p:sp>
        <p:sp>
          <p:nvSpPr>
            <p:cNvPr id="54299" name="Freeform 27"/>
            <p:cNvSpPr>
              <a:spLocks/>
            </p:cNvSpPr>
            <p:nvPr/>
          </p:nvSpPr>
          <p:spPr bwMode="auto">
            <a:xfrm>
              <a:off x="4631" y="3904"/>
              <a:ext cx="30" cy="39"/>
            </a:xfrm>
            <a:custGeom>
              <a:avLst/>
              <a:gdLst/>
              <a:ahLst/>
              <a:cxnLst>
                <a:cxn ang="0">
                  <a:pos x="226" y="45"/>
                </a:cxn>
                <a:cxn ang="0">
                  <a:pos x="54" y="199"/>
                </a:cxn>
                <a:cxn ang="0">
                  <a:pos x="0" y="0"/>
                </a:cxn>
                <a:cxn ang="0">
                  <a:pos x="0" y="0"/>
                </a:cxn>
                <a:cxn ang="0">
                  <a:pos x="226" y="45"/>
                </a:cxn>
              </a:cxnLst>
              <a:rect l="0" t="0" r="r" b="b"/>
              <a:pathLst>
                <a:path w="226" h="199">
                  <a:moveTo>
                    <a:pt x="226" y="45"/>
                  </a:moveTo>
                  <a:lnTo>
                    <a:pt x="54" y="199"/>
                  </a:lnTo>
                  <a:cubicBezTo>
                    <a:pt x="68" y="128"/>
                    <a:pt x="48" y="54"/>
                    <a:pt x="0" y="0"/>
                  </a:cubicBezTo>
                  <a:lnTo>
                    <a:pt x="0" y="0"/>
                  </a:lnTo>
                  <a:lnTo>
                    <a:pt x="226" y="45"/>
                  </a:lnTo>
                  <a:close/>
                </a:path>
              </a:pathLst>
            </a:custGeom>
            <a:solidFill>
              <a:srgbClr val="000000"/>
            </a:solidFill>
            <a:ln w="0">
              <a:solidFill>
                <a:srgbClr val="000000"/>
              </a:solidFill>
              <a:prstDash val="solid"/>
              <a:round/>
              <a:headEnd/>
              <a:tailEnd/>
            </a:ln>
          </p:spPr>
          <p:txBody>
            <a:bodyPr/>
            <a:lstStyle/>
            <a:p>
              <a:endParaRPr lang="en-CA"/>
            </a:p>
          </p:txBody>
        </p:sp>
        <p:sp>
          <p:nvSpPr>
            <p:cNvPr id="54300" name="Line 28"/>
            <p:cNvSpPr>
              <a:spLocks noChangeShapeType="1"/>
            </p:cNvSpPr>
            <p:nvPr/>
          </p:nvSpPr>
          <p:spPr bwMode="auto">
            <a:xfrm>
              <a:off x="4598" y="3820"/>
              <a:ext cx="43" cy="17"/>
            </a:xfrm>
            <a:prstGeom prst="line">
              <a:avLst/>
            </a:prstGeom>
            <a:noFill/>
            <a:ln w="36513">
              <a:solidFill>
                <a:srgbClr val="000000"/>
              </a:solidFill>
              <a:miter lim="800000"/>
              <a:headEnd/>
              <a:tailEnd/>
            </a:ln>
          </p:spPr>
          <p:txBody>
            <a:bodyPr/>
            <a:lstStyle/>
            <a:p>
              <a:endParaRPr lang="en-CA"/>
            </a:p>
          </p:txBody>
        </p:sp>
        <p:sp>
          <p:nvSpPr>
            <p:cNvPr id="54301" name="Freeform 29"/>
            <p:cNvSpPr>
              <a:spLocks/>
            </p:cNvSpPr>
            <p:nvPr/>
          </p:nvSpPr>
          <p:spPr bwMode="auto">
            <a:xfrm>
              <a:off x="4631" y="3815"/>
              <a:ext cx="30" cy="39"/>
            </a:xfrm>
            <a:custGeom>
              <a:avLst/>
              <a:gdLst/>
              <a:ahLst/>
              <a:cxnLst>
                <a:cxn ang="0">
                  <a:pos x="226" y="154"/>
                </a:cxn>
                <a:cxn ang="0">
                  <a:pos x="0" y="199"/>
                </a:cxn>
                <a:cxn ang="0">
                  <a:pos x="54" y="0"/>
                </a:cxn>
                <a:cxn ang="0">
                  <a:pos x="226" y="154"/>
                </a:cxn>
              </a:cxnLst>
              <a:rect l="0" t="0" r="r" b="b"/>
              <a:pathLst>
                <a:path w="226" h="199">
                  <a:moveTo>
                    <a:pt x="226" y="154"/>
                  </a:moveTo>
                  <a:lnTo>
                    <a:pt x="0" y="199"/>
                  </a:lnTo>
                  <a:cubicBezTo>
                    <a:pt x="48" y="145"/>
                    <a:pt x="68" y="71"/>
                    <a:pt x="54" y="0"/>
                  </a:cubicBezTo>
                  <a:lnTo>
                    <a:pt x="226" y="154"/>
                  </a:lnTo>
                  <a:close/>
                </a:path>
              </a:pathLst>
            </a:custGeom>
            <a:solidFill>
              <a:srgbClr val="000000"/>
            </a:solidFill>
            <a:ln w="0">
              <a:solidFill>
                <a:srgbClr val="000000"/>
              </a:solidFill>
              <a:prstDash val="solid"/>
              <a:round/>
              <a:headEnd/>
              <a:tailEnd/>
            </a:ln>
          </p:spPr>
          <p:txBody>
            <a:bodyPr/>
            <a:lstStyle/>
            <a:p>
              <a:endParaRPr lang="en-CA"/>
            </a:p>
          </p:txBody>
        </p:sp>
        <p:sp>
          <p:nvSpPr>
            <p:cNvPr id="54302" name="Line 30"/>
            <p:cNvSpPr>
              <a:spLocks noChangeShapeType="1"/>
            </p:cNvSpPr>
            <p:nvPr/>
          </p:nvSpPr>
          <p:spPr bwMode="auto">
            <a:xfrm>
              <a:off x="4830" y="3882"/>
              <a:ext cx="64" cy="0"/>
            </a:xfrm>
            <a:prstGeom prst="line">
              <a:avLst/>
            </a:prstGeom>
            <a:noFill/>
            <a:ln w="36513">
              <a:solidFill>
                <a:srgbClr val="000000"/>
              </a:solidFill>
              <a:miter lim="800000"/>
              <a:headEnd/>
              <a:tailEnd/>
            </a:ln>
          </p:spPr>
          <p:txBody>
            <a:bodyPr/>
            <a:lstStyle/>
            <a:p>
              <a:endParaRPr lang="en-CA"/>
            </a:p>
          </p:txBody>
        </p:sp>
        <p:sp>
          <p:nvSpPr>
            <p:cNvPr id="54303" name="Freeform 31"/>
            <p:cNvSpPr>
              <a:spLocks/>
            </p:cNvSpPr>
            <p:nvPr/>
          </p:nvSpPr>
          <p:spPr bwMode="auto">
            <a:xfrm>
              <a:off x="4887" y="3862"/>
              <a:ext cx="28" cy="40"/>
            </a:xfrm>
            <a:custGeom>
              <a:avLst/>
              <a:gdLst/>
              <a:ahLst/>
              <a:cxnLst>
                <a:cxn ang="0">
                  <a:pos x="206" y="103"/>
                </a:cxn>
                <a:cxn ang="0">
                  <a:pos x="0" y="206"/>
                </a:cxn>
                <a:cxn ang="0">
                  <a:pos x="0" y="0"/>
                </a:cxn>
                <a:cxn ang="0">
                  <a:pos x="0" y="0"/>
                </a:cxn>
                <a:cxn ang="0">
                  <a:pos x="206" y="103"/>
                </a:cxn>
              </a:cxnLst>
              <a:rect l="0" t="0" r="r" b="b"/>
              <a:pathLst>
                <a:path w="206" h="206">
                  <a:moveTo>
                    <a:pt x="206" y="103"/>
                  </a:moveTo>
                  <a:lnTo>
                    <a:pt x="0" y="206"/>
                  </a:lnTo>
                  <a:cubicBezTo>
                    <a:pt x="32" y="141"/>
                    <a:pt x="32" y="65"/>
                    <a:pt x="0" y="0"/>
                  </a:cubicBezTo>
                  <a:lnTo>
                    <a:pt x="0" y="0"/>
                  </a:lnTo>
                  <a:lnTo>
                    <a:pt x="206" y="103"/>
                  </a:lnTo>
                  <a:close/>
                </a:path>
              </a:pathLst>
            </a:custGeom>
            <a:solidFill>
              <a:srgbClr val="000000"/>
            </a:solidFill>
            <a:ln w="0">
              <a:solidFill>
                <a:srgbClr val="000000"/>
              </a:solidFill>
              <a:prstDash val="solid"/>
              <a:round/>
              <a:headEnd/>
              <a:tailEnd/>
            </a:ln>
          </p:spPr>
          <p:txBody>
            <a:bodyPr/>
            <a:lstStyle/>
            <a:p>
              <a:endParaRPr lang="en-CA"/>
            </a:p>
          </p:txBody>
        </p:sp>
        <p:sp>
          <p:nvSpPr>
            <p:cNvPr id="54304" name="Line 32"/>
            <p:cNvSpPr>
              <a:spLocks noChangeShapeType="1"/>
            </p:cNvSpPr>
            <p:nvPr/>
          </p:nvSpPr>
          <p:spPr bwMode="auto">
            <a:xfrm>
              <a:off x="5117" y="3921"/>
              <a:ext cx="32" cy="11"/>
            </a:xfrm>
            <a:prstGeom prst="line">
              <a:avLst/>
            </a:prstGeom>
            <a:noFill/>
            <a:ln w="38100">
              <a:solidFill>
                <a:srgbClr val="000000"/>
              </a:solidFill>
              <a:miter lim="800000"/>
              <a:headEnd/>
              <a:tailEnd/>
            </a:ln>
          </p:spPr>
          <p:txBody>
            <a:bodyPr/>
            <a:lstStyle/>
            <a:p>
              <a:endParaRPr lang="en-CA"/>
            </a:p>
          </p:txBody>
        </p:sp>
        <p:sp>
          <p:nvSpPr>
            <p:cNvPr id="54305" name="Freeform 33"/>
            <p:cNvSpPr>
              <a:spLocks/>
            </p:cNvSpPr>
            <p:nvPr/>
          </p:nvSpPr>
          <p:spPr bwMode="auto">
            <a:xfrm>
              <a:off x="5097" y="3886"/>
              <a:ext cx="31" cy="72"/>
            </a:xfrm>
            <a:custGeom>
              <a:avLst/>
              <a:gdLst/>
              <a:ahLst/>
              <a:cxnLst>
                <a:cxn ang="0">
                  <a:pos x="66" y="172"/>
                </a:cxn>
                <a:cxn ang="0">
                  <a:pos x="0" y="66"/>
                </a:cxn>
                <a:cxn ang="0">
                  <a:pos x="107" y="0"/>
                </a:cxn>
                <a:cxn ang="0">
                  <a:pos x="66" y="172"/>
                </a:cxn>
              </a:cxnLst>
              <a:rect l="0" t="0" r="r" b="b"/>
              <a:pathLst>
                <a:path w="107" h="172">
                  <a:moveTo>
                    <a:pt x="66" y="172"/>
                  </a:moveTo>
                  <a:lnTo>
                    <a:pt x="0" y="66"/>
                  </a:lnTo>
                  <a:lnTo>
                    <a:pt x="107" y="0"/>
                  </a:lnTo>
                  <a:lnTo>
                    <a:pt x="66" y="172"/>
                  </a:lnTo>
                  <a:close/>
                </a:path>
              </a:pathLst>
            </a:custGeom>
            <a:solidFill>
              <a:srgbClr val="000000"/>
            </a:solidFill>
            <a:ln w="9525">
              <a:noFill/>
              <a:round/>
              <a:headEnd/>
              <a:tailEnd/>
            </a:ln>
          </p:spPr>
          <p:txBody>
            <a:bodyPr/>
            <a:lstStyle/>
            <a:p>
              <a:endParaRPr lang="en-CA"/>
            </a:p>
          </p:txBody>
        </p:sp>
        <p:sp>
          <p:nvSpPr>
            <p:cNvPr id="54306" name="Freeform 34"/>
            <p:cNvSpPr>
              <a:spLocks/>
            </p:cNvSpPr>
            <p:nvPr/>
          </p:nvSpPr>
          <p:spPr bwMode="auto">
            <a:xfrm>
              <a:off x="5138" y="3894"/>
              <a:ext cx="31" cy="72"/>
            </a:xfrm>
            <a:custGeom>
              <a:avLst/>
              <a:gdLst/>
              <a:ahLst/>
              <a:cxnLst>
                <a:cxn ang="0">
                  <a:pos x="42" y="0"/>
                </a:cxn>
                <a:cxn ang="0">
                  <a:pos x="107" y="107"/>
                </a:cxn>
                <a:cxn ang="0">
                  <a:pos x="0" y="172"/>
                </a:cxn>
                <a:cxn ang="0">
                  <a:pos x="42" y="0"/>
                </a:cxn>
              </a:cxnLst>
              <a:rect l="0" t="0" r="r" b="b"/>
              <a:pathLst>
                <a:path w="107" h="172">
                  <a:moveTo>
                    <a:pt x="42" y="0"/>
                  </a:moveTo>
                  <a:lnTo>
                    <a:pt x="107" y="107"/>
                  </a:lnTo>
                  <a:lnTo>
                    <a:pt x="0" y="172"/>
                  </a:lnTo>
                  <a:lnTo>
                    <a:pt x="42" y="0"/>
                  </a:lnTo>
                  <a:close/>
                </a:path>
              </a:pathLst>
            </a:custGeom>
            <a:solidFill>
              <a:srgbClr val="000000"/>
            </a:solidFill>
            <a:ln w="9525">
              <a:noFill/>
              <a:round/>
              <a:headEnd/>
              <a:tailEnd/>
            </a:ln>
          </p:spPr>
          <p:txBody>
            <a:bodyPr/>
            <a:lstStyle/>
            <a:p>
              <a:endParaRPr lang="en-CA"/>
            </a:p>
          </p:txBody>
        </p:sp>
        <p:sp>
          <p:nvSpPr>
            <p:cNvPr id="54307" name="Line 35"/>
            <p:cNvSpPr>
              <a:spLocks noChangeShapeType="1"/>
            </p:cNvSpPr>
            <p:nvPr/>
          </p:nvSpPr>
          <p:spPr bwMode="auto">
            <a:xfrm flipV="1">
              <a:off x="5117" y="3827"/>
              <a:ext cx="32" cy="12"/>
            </a:xfrm>
            <a:prstGeom prst="line">
              <a:avLst/>
            </a:prstGeom>
            <a:noFill/>
            <a:ln w="38100">
              <a:solidFill>
                <a:srgbClr val="000000"/>
              </a:solidFill>
              <a:miter lim="800000"/>
              <a:headEnd/>
              <a:tailEnd/>
            </a:ln>
          </p:spPr>
          <p:txBody>
            <a:bodyPr/>
            <a:lstStyle/>
            <a:p>
              <a:endParaRPr lang="en-CA"/>
            </a:p>
          </p:txBody>
        </p:sp>
        <p:sp>
          <p:nvSpPr>
            <p:cNvPr id="54308" name="Freeform 36"/>
            <p:cNvSpPr>
              <a:spLocks/>
            </p:cNvSpPr>
            <p:nvPr/>
          </p:nvSpPr>
          <p:spPr bwMode="auto">
            <a:xfrm>
              <a:off x="5097" y="3802"/>
              <a:ext cx="31" cy="71"/>
            </a:xfrm>
            <a:custGeom>
              <a:avLst/>
              <a:gdLst/>
              <a:ahLst/>
              <a:cxnLst>
                <a:cxn ang="0">
                  <a:pos x="109" y="171"/>
                </a:cxn>
                <a:cxn ang="0">
                  <a:pos x="0" y="108"/>
                </a:cxn>
                <a:cxn ang="0">
                  <a:pos x="64" y="0"/>
                </a:cxn>
                <a:cxn ang="0">
                  <a:pos x="109" y="171"/>
                </a:cxn>
              </a:cxnLst>
              <a:rect l="0" t="0" r="r" b="b"/>
              <a:pathLst>
                <a:path w="109" h="171">
                  <a:moveTo>
                    <a:pt x="109" y="171"/>
                  </a:moveTo>
                  <a:lnTo>
                    <a:pt x="0" y="108"/>
                  </a:lnTo>
                  <a:lnTo>
                    <a:pt x="64" y="0"/>
                  </a:lnTo>
                  <a:lnTo>
                    <a:pt x="109" y="171"/>
                  </a:lnTo>
                  <a:close/>
                </a:path>
              </a:pathLst>
            </a:custGeom>
            <a:solidFill>
              <a:srgbClr val="000000"/>
            </a:solidFill>
            <a:ln w="9525">
              <a:noFill/>
              <a:round/>
              <a:headEnd/>
              <a:tailEnd/>
            </a:ln>
          </p:spPr>
          <p:txBody>
            <a:bodyPr/>
            <a:lstStyle/>
            <a:p>
              <a:endParaRPr lang="en-CA"/>
            </a:p>
          </p:txBody>
        </p:sp>
        <p:sp>
          <p:nvSpPr>
            <p:cNvPr id="54309" name="Freeform 37"/>
            <p:cNvSpPr>
              <a:spLocks/>
            </p:cNvSpPr>
            <p:nvPr/>
          </p:nvSpPr>
          <p:spPr bwMode="auto">
            <a:xfrm>
              <a:off x="5138" y="3793"/>
              <a:ext cx="31" cy="71"/>
            </a:xfrm>
            <a:custGeom>
              <a:avLst/>
              <a:gdLst/>
              <a:ahLst/>
              <a:cxnLst>
                <a:cxn ang="0">
                  <a:pos x="0" y="0"/>
                </a:cxn>
                <a:cxn ang="0">
                  <a:pos x="108" y="64"/>
                </a:cxn>
                <a:cxn ang="0">
                  <a:pos x="45" y="172"/>
                </a:cxn>
                <a:cxn ang="0">
                  <a:pos x="0" y="0"/>
                </a:cxn>
              </a:cxnLst>
              <a:rect l="0" t="0" r="r" b="b"/>
              <a:pathLst>
                <a:path w="108" h="172">
                  <a:moveTo>
                    <a:pt x="0" y="0"/>
                  </a:moveTo>
                  <a:lnTo>
                    <a:pt x="108" y="64"/>
                  </a:lnTo>
                  <a:lnTo>
                    <a:pt x="45" y="172"/>
                  </a:lnTo>
                  <a:lnTo>
                    <a:pt x="0" y="0"/>
                  </a:lnTo>
                  <a:close/>
                </a:path>
              </a:pathLst>
            </a:custGeom>
            <a:solidFill>
              <a:srgbClr val="000000"/>
            </a:solidFill>
            <a:ln w="9525">
              <a:noFill/>
              <a:round/>
              <a:headEnd/>
              <a:tailEnd/>
            </a:ln>
          </p:spPr>
          <p:txBody>
            <a:bodyPr/>
            <a:lstStyle/>
            <a:p>
              <a:endParaRPr lang="en-CA"/>
            </a:p>
          </p:txBody>
        </p:sp>
        <p:sp>
          <p:nvSpPr>
            <p:cNvPr id="54310" name="Rectangle 38"/>
            <p:cNvSpPr>
              <a:spLocks noChangeArrowheads="1"/>
            </p:cNvSpPr>
            <p:nvPr/>
          </p:nvSpPr>
          <p:spPr bwMode="auto">
            <a:xfrm>
              <a:off x="3984" y="3833"/>
              <a:ext cx="169" cy="92"/>
            </a:xfrm>
            <a:prstGeom prst="rect">
              <a:avLst/>
            </a:prstGeom>
            <a:gradFill rotWithShape="1">
              <a:gsLst>
                <a:gs pos="0">
                  <a:srgbClr val="009900"/>
                </a:gs>
                <a:gs pos="100000">
                  <a:srgbClr val="009900">
                    <a:gamma/>
                    <a:shade val="46275"/>
                    <a:invGamma/>
                  </a:srgbClr>
                </a:gs>
              </a:gsLst>
              <a:lin ang="2700000" scaled="1"/>
            </a:gradFill>
            <a:ln w="9525">
              <a:noFill/>
              <a:miter lim="800000"/>
              <a:headEnd/>
              <a:tailEnd/>
            </a:ln>
          </p:spPr>
          <p:txBody>
            <a:bodyPr/>
            <a:lstStyle/>
            <a:p>
              <a:endParaRPr lang="en-CA"/>
            </a:p>
          </p:txBody>
        </p:sp>
        <p:sp>
          <p:nvSpPr>
            <p:cNvPr id="54311" name="Rectangle 39"/>
            <p:cNvSpPr>
              <a:spLocks noChangeArrowheads="1"/>
            </p:cNvSpPr>
            <p:nvPr/>
          </p:nvSpPr>
          <p:spPr bwMode="auto">
            <a:xfrm>
              <a:off x="3984" y="3833"/>
              <a:ext cx="169" cy="92"/>
            </a:xfrm>
            <a:prstGeom prst="rect">
              <a:avLst/>
            </a:prstGeom>
            <a:solidFill>
              <a:srgbClr val="99FF99"/>
            </a:solidFill>
            <a:ln w="19050" cap="rnd">
              <a:solidFill>
                <a:srgbClr val="000000"/>
              </a:solidFill>
              <a:round/>
              <a:headEnd/>
              <a:tailEnd/>
            </a:ln>
          </p:spPr>
          <p:txBody>
            <a:bodyPr/>
            <a:lstStyle/>
            <a:p>
              <a:endParaRPr lang="en-CA"/>
            </a:p>
          </p:txBody>
        </p:sp>
        <p:sp>
          <p:nvSpPr>
            <p:cNvPr id="54312" name="Rectangle 40"/>
            <p:cNvSpPr>
              <a:spLocks noChangeArrowheads="1"/>
            </p:cNvSpPr>
            <p:nvPr/>
          </p:nvSpPr>
          <p:spPr bwMode="auto">
            <a:xfrm>
              <a:off x="4195" y="3833"/>
              <a:ext cx="170" cy="92"/>
            </a:xfrm>
            <a:prstGeom prst="rect">
              <a:avLst/>
            </a:prstGeom>
            <a:solidFill>
              <a:srgbClr val="99FF99"/>
            </a:solidFill>
            <a:ln w="9525">
              <a:noFill/>
              <a:miter lim="800000"/>
              <a:headEnd/>
              <a:tailEnd/>
            </a:ln>
          </p:spPr>
          <p:txBody>
            <a:bodyPr/>
            <a:lstStyle/>
            <a:p>
              <a:endParaRPr lang="en-CA"/>
            </a:p>
          </p:txBody>
        </p:sp>
        <p:sp>
          <p:nvSpPr>
            <p:cNvPr id="54313" name="Rectangle 41"/>
            <p:cNvSpPr>
              <a:spLocks noChangeArrowheads="1"/>
            </p:cNvSpPr>
            <p:nvPr/>
          </p:nvSpPr>
          <p:spPr bwMode="auto">
            <a:xfrm>
              <a:off x="4195" y="3833"/>
              <a:ext cx="170" cy="92"/>
            </a:xfrm>
            <a:prstGeom prst="rect">
              <a:avLst/>
            </a:prstGeom>
            <a:noFill/>
            <a:ln w="19050" cap="rnd">
              <a:solidFill>
                <a:srgbClr val="000000"/>
              </a:solidFill>
              <a:round/>
              <a:headEnd/>
              <a:tailEnd/>
            </a:ln>
          </p:spPr>
          <p:txBody>
            <a:bodyPr/>
            <a:lstStyle/>
            <a:p>
              <a:endParaRPr lang="en-CA"/>
            </a:p>
          </p:txBody>
        </p:sp>
        <p:sp>
          <p:nvSpPr>
            <p:cNvPr id="54314" name="Rectangle 42"/>
            <p:cNvSpPr>
              <a:spLocks noChangeArrowheads="1"/>
            </p:cNvSpPr>
            <p:nvPr/>
          </p:nvSpPr>
          <p:spPr bwMode="auto">
            <a:xfrm>
              <a:off x="4428" y="3741"/>
              <a:ext cx="170" cy="92"/>
            </a:xfrm>
            <a:prstGeom prst="rect">
              <a:avLst/>
            </a:prstGeom>
            <a:gradFill rotWithShape="1">
              <a:gsLst>
                <a:gs pos="0">
                  <a:srgbClr val="009900"/>
                </a:gs>
                <a:gs pos="100000">
                  <a:srgbClr val="009900">
                    <a:gamma/>
                    <a:shade val="46275"/>
                    <a:invGamma/>
                  </a:srgbClr>
                </a:gs>
              </a:gsLst>
              <a:lin ang="2700000" scaled="1"/>
            </a:gradFill>
            <a:ln w="9525">
              <a:noFill/>
              <a:miter lim="800000"/>
              <a:headEnd/>
              <a:tailEnd/>
            </a:ln>
          </p:spPr>
          <p:txBody>
            <a:bodyPr/>
            <a:lstStyle/>
            <a:p>
              <a:endParaRPr lang="en-CA"/>
            </a:p>
          </p:txBody>
        </p:sp>
        <p:sp>
          <p:nvSpPr>
            <p:cNvPr id="54315" name="Rectangle 43"/>
            <p:cNvSpPr>
              <a:spLocks noChangeArrowheads="1"/>
            </p:cNvSpPr>
            <p:nvPr/>
          </p:nvSpPr>
          <p:spPr bwMode="auto">
            <a:xfrm>
              <a:off x="4428" y="3741"/>
              <a:ext cx="170" cy="92"/>
            </a:xfrm>
            <a:prstGeom prst="rect">
              <a:avLst/>
            </a:prstGeom>
            <a:noFill/>
            <a:ln w="19050" cap="rnd">
              <a:solidFill>
                <a:srgbClr val="000000"/>
              </a:solidFill>
              <a:round/>
              <a:headEnd/>
              <a:tailEnd/>
            </a:ln>
          </p:spPr>
          <p:txBody>
            <a:bodyPr/>
            <a:lstStyle/>
            <a:p>
              <a:endParaRPr lang="en-CA"/>
            </a:p>
          </p:txBody>
        </p:sp>
        <p:sp>
          <p:nvSpPr>
            <p:cNvPr id="54316" name="Rectangle 44"/>
            <p:cNvSpPr>
              <a:spLocks noChangeArrowheads="1"/>
            </p:cNvSpPr>
            <p:nvPr/>
          </p:nvSpPr>
          <p:spPr bwMode="auto">
            <a:xfrm>
              <a:off x="4428" y="3925"/>
              <a:ext cx="170" cy="92"/>
            </a:xfrm>
            <a:prstGeom prst="rect">
              <a:avLst/>
            </a:prstGeom>
            <a:gradFill rotWithShape="1">
              <a:gsLst>
                <a:gs pos="0">
                  <a:srgbClr val="009900"/>
                </a:gs>
                <a:gs pos="100000">
                  <a:srgbClr val="009900">
                    <a:gamma/>
                    <a:shade val="46275"/>
                    <a:invGamma/>
                  </a:srgbClr>
                </a:gs>
              </a:gsLst>
              <a:lin ang="2700000" scaled="1"/>
            </a:gradFill>
            <a:ln w="9525">
              <a:noFill/>
              <a:miter lim="800000"/>
              <a:headEnd/>
              <a:tailEnd/>
            </a:ln>
          </p:spPr>
          <p:txBody>
            <a:bodyPr/>
            <a:lstStyle/>
            <a:p>
              <a:endParaRPr lang="en-CA"/>
            </a:p>
          </p:txBody>
        </p:sp>
        <p:sp>
          <p:nvSpPr>
            <p:cNvPr id="54317" name="Rectangle 45"/>
            <p:cNvSpPr>
              <a:spLocks noChangeArrowheads="1"/>
            </p:cNvSpPr>
            <p:nvPr/>
          </p:nvSpPr>
          <p:spPr bwMode="auto">
            <a:xfrm>
              <a:off x="4428" y="3925"/>
              <a:ext cx="170" cy="92"/>
            </a:xfrm>
            <a:prstGeom prst="rect">
              <a:avLst/>
            </a:prstGeom>
            <a:noFill/>
            <a:ln w="19050" cap="rnd">
              <a:solidFill>
                <a:srgbClr val="000000"/>
              </a:solidFill>
              <a:round/>
              <a:headEnd/>
              <a:tailEnd/>
            </a:ln>
          </p:spPr>
          <p:txBody>
            <a:bodyPr/>
            <a:lstStyle/>
            <a:p>
              <a:endParaRPr lang="en-CA"/>
            </a:p>
          </p:txBody>
        </p:sp>
        <p:sp>
          <p:nvSpPr>
            <p:cNvPr id="54318" name="Rectangle 46"/>
            <p:cNvSpPr>
              <a:spLocks noChangeArrowheads="1"/>
            </p:cNvSpPr>
            <p:nvPr/>
          </p:nvSpPr>
          <p:spPr bwMode="auto">
            <a:xfrm>
              <a:off x="4661" y="3833"/>
              <a:ext cx="169" cy="92"/>
            </a:xfrm>
            <a:prstGeom prst="rect">
              <a:avLst/>
            </a:prstGeom>
            <a:gradFill rotWithShape="1">
              <a:gsLst>
                <a:gs pos="0">
                  <a:srgbClr val="009900"/>
                </a:gs>
                <a:gs pos="100000">
                  <a:srgbClr val="009900">
                    <a:gamma/>
                    <a:shade val="46275"/>
                    <a:invGamma/>
                  </a:srgbClr>
                </a:gs>
              </a:gsLst>
              <a:lin ang="2700000" scaled="1"/>
            </a:gradFill>
            <a:ln w="9525">
              <a:noFill/>
              <a:miter lim="800000"/>
              <a:headEnd/>
              <a:tailEnd/>
            </a:ln>
          </p:spPr>
          <p:txBody>
            <a:bodyPr/>
            <a:lstStyle/>
            <a:p>
              <a:endParaRPr lang="en-CA"/>
            </a:p>
          </p:txBody>
        </p:sp>
        <p:sp>
          <p:nvSpPr>
            <p:cNvPr id="54319" name="Rectangle 47"/>
            <p:cNvSpPr>
              <a:spLocks noChangeArrowheads="1"/>
            </p:cNvSpPr>
            <p:nvPr/>
          </p:nvSpPr>
          <p:spPr bwMode="auto">
            <a:xfrm>
              <a:off x="4661" y="3833"/>
              <a:ext cx="169" cy="92"/>
            </a:xfrm>
            <a:prstGeom prst="rect">
              <a:avLst/>
            </a:prstGeom>
            <a:noFill/>
            <a:ln w="19050" cap="rnd">
              <a:solidFill>
                <a:srgbClr val="000000"/>
              </a:solidFill>
              <a:round/>
              <a:headEnd/>
              <a:tailEnd/>
            </a:ln>
          </p:spPr>
          <p:txBody>
            <a:bodyPr/>
            <a:lstStyle/>
            <a:p>
              <a:endParaRPr lang="en-CA"/>
            </a:p>
          </p:txBody>
        </p:sp>
        <p:sp>
          <p:nvSpPr>
            <p:cNvPr id="54320" name="Rectangle 48"/>
            <p:cNvSpPr>
              <a:spLocks noChangeArrowheads="1"/>
            </p:cNvSpPr>
            <p:nvPr/>
          </p:nvSpPr>
          <p:spPr bwMode="auto">
            <a:xfrm>
              <a:off x="4915" y="3802"/>
              <a:ext cx="182" cy="160"/>
            </a:xfrm>
            <a:prstGeom prst="rect">
              <a:avLst/>
            </a:prstGeom>
            <a:solidFill>
              <a:srgbClr val="FFFF66"/>
            </a:solidFill>
            <a:ln w="9525">
              <a:noFill/>
              <a:miter lim="800000"/>
              <a:headEnd/>
              <a:tailEnd/>
            </a:ln>
          </p:spPr>
          <p:txBody>
            <a:bodyPr/>
            <a:lstStyle/>
            <a:p>
              <a:endParaRPr lang="en-CA"/>
            </a:p>
          </p:txBody>
        </p:sp>
        <p:sp>
          <p:nvSpPr>
            <p:cNvPr id="54321" name="Rectangle 49"/>
            <p:cNvSpPr>
              <a:spLocks noChangeArrowheads="1"/>
            </p:cNvSpPr>
            <p:nvPr/>
          </p:nvSpPr>
          <p:spPr bwMode="auto">
            <a:xfrm>
              <a:off x="4915" y="3802"/>
              <a:ext cx="182" cy="160"/>
            </a:xfrm>
            <a:prstGeom prst="rect">
              <a:avLst/>
            </a:prstGeom>
            <a:noFill/>
            <a:ln w="19050" cap="rnd">
              <a:solidFill>
                <a:srgbClr val="000000"/>
              </a:solidFill>
              <a:round/>
              <a:headEnd/>
              <a:tailEnd/>
            </a:ln>
          </p:spPr>
          <p:txBody>
            <a:bodyPr/>
            <a:lstStyle/>
            <a:p>
              <a:endParaRPr lang="en-CA"/>
            </a:p>
          </p:txBody>
        </p:sp>
        <p:sp>
          <p:nvSpPr>
            <p:cNvPr id="54322" name="Rectangle 50"/>
            <p:cNvSpPr>
              <a:spLocks noChangeArrowheads="1"/>
            </p:cNvSpPr>
            <p:nvPr/>
          </p:nvSpPr>
          <p:spPr bwMode="auto">
            <a:xfrm>
              <a:off x="5169" y="3888"/>
              <a:ext cx="169" cy="160"/>
            </a:xfrm>
            <a:prstGeom prst="rect">
              <a:avLst/>
            </a:prstGeom>
            <a:solidFill>
              <a:srgbClr val="FFFF66"/>
            </a:solidFill>
            <a:ln w="9525">
              <a:noFill/>
              <a:miter lim="800000"/>
              <a:headEnd/>
              <a:tailEnd/>
            </a:ln>
          </p:spPr>
          <p:txBody>
            <a:bodyPr/>
            <a:lstStyle/>
            <a:p>
              <a:endParaRPr lang="en-CA"/>
            </a:p>
          </p:txBody>
        </p:sp>
        <p:sp>
          <p:nvSpPr>
            <p:cNvPr id="54323" name="Rectangle 51"/>
            <p:cNvSpPr>
              <a:spLocks noChangeArrowheads="1"/>
            </p:cNvSpPr>
            <p:nvPr/>
          </p:nvSpPr>
          <p:spPr bwMode="auto">
            <a:xfrm>
              <a:off x="5169" y="3888"/>
              <a:ext cx="169" cy="160"/>
            </a:xfrm>
            <a:prstGeom prst="rect">
              <a:avLst/>
            </a:prstGeom>
            <a:noFill/>
            <a:ln w="19050" cap="rnd">
              <a:solidFill>
                <a:srgbClr val="000000"/>
              </a:solidFill>
              <a:round/>
              <a:headEnd/>
              <a:tailEnd/>
            </a:ln>
          </p:spPr>
          <p:txBody>
            <a:bodyPr/>
            <a:lstStyle/>
            <a:p>
              <a:endParaRPr lang="en-CA"/>
            </a:p>
          </p:txBody>
        </p:sp>
        <p:sp>
          <p:nvSpPr>
            <p:cNvPr id="54324" name="Rectangle 52"/>
            <p:cNvSpPr>
              <a:spLocks noChangeArrowheads="1"/>
            </p:cNvSpPr>
            <p:nvPr/>
          </p:nvSpPr>
          <p:spPr bwMode="auto">
            <a:xfrm>
              <a:off x="5169" y="3741"/>
              <a:ext cx="169" cy="92"/>
            </a:xfrm>
            <a:prstGeom prst="rect">
              <a:avLst/>
            </a:prstGeom>
            <a:solidFill>
              <a:srgbClr val="FFFF66"/>
            </a:solidFill>
            <a:ln w="9525">
              <a:noFill/>
              <a:miter lim="800000"/>
              <a:headEnd/>
              <a:tailEnd/>
            </a:ln>
          </p:spPr>
          <p:txBody>
            <a:bodyPr/>
            <a:lstStyle/>
            <a:p>
              <a:endParaRPr lang="en-CA"/>
            </a:p>
          </p:txBody>
        </p:sp>
        <p:sp>
          <p:nvSpPr>
            <p:cNvPr id="54325" name="Rectangle 53"/>
            <p:cNvSpPr>
              <a:spLocks noChangeArrowheads="1"/>
            </p:cNvSpPr>
            <p:nvPr/>
          </p:nvSpPr>
          <p:spPr bwMode="auto">
            <a:xfrm>
              <a:off x="5169" y="3741"/>
              <a:ext cx="169" cy="92"/>
            </a:xfrm>
            <a:prstGeom prst="rect">
              <a:avLst/>
            </a:prstGeom>
            <a:noFill/>
            <a:ln w="19050" cap="rnd">
              <a:solidFill>
                <a:srgbClr val="000000"/>
              </a:solidFill>
              <a:round/>
              <a:headEnd/>
              <a:tailEnd/>
            </a:ln>
          </p:spPr>
          <p:txBody>
            <a:bodyPr/>
            <a:lstStyle/>
            <a:p>
              <a:endParaRPr lang="en-CA"/>
            </a:p>
          </p:txBody>
        </p:sp>
        <p:sp>
          <p:nvSpPr>
            <p:cNvPr id="54326" name="Rectangle 54"/>
            <p:cNvSpPr>
              <a:spLocks noChangeArrowheads="1"/>
            </p:cNvSpPr>
            <p:nvPr/>
          </p:nvSpPr>
          <p:spPr bwMode="auto">
            <a:xfrm>
              <a:off x="3984" y="3648"/>
              <a:ext cx="169" cy="93"/>
            </a:xfrm>
            <a:prstGeom prst="rect">
              <a:avLst/>
            </a:prstGeom>
            <a:solidFill>
              <a:srgbClr val="99FF99"/>
            </a:solidFill>
            <a:ln w="9525">
              <a:noFill/>
              <a:miter lim="800000"/>
              <a:headEnd/>
              <a:tailEnd/>
            </a:ln>
          </p:spPr>
          <p:txBody>
            <a:bodyPr/>
            <a:lstStyle/>
            <a:p>
              <a:endParaRPr lang="en-CA"/>
            </a:p>
          </p:txBody>
        </p:sp>
        <p:sp>
          <p:nvSpPr>
            <p:cNvPr id="54327" name="Rectangle 55"/>
            <p:cNvSpPr>
              <a:spLocks noChangeArrowheads="1"/>
            </p:cNvSpPr>
            <p:nvPr/>
          </p:nvSpPr>
          <p:spPr bwMode="auto">
            <a:xfrm>
              <a:off x="3984" y="3648"/>
              <a:ext cx="169" cy="93"/>
            </a:xfrm>
            <a:prstGeom prst="rect">
              <a:avLst/>
            </a:prstGeom>
            <a:solidFill>
              <a:srgbClr val="99FF99"/>
            </a:solidFill>
            <a:ln w="19050" cap="rnd">
              <a:solidFill>
                <a:srgbClr val="000000"/>
              </a:solidFill>
              <a:round/>
              <a:headEnd/>
              <a:tailEnd/>
            </a:ln>
          </p:spPr>
          <p:txBody>
            <a:bodyPr/>
            <a:lstStyle/>
            <a:p>
              <a:endParaRPr lang="en-CA"/>
            </a:p>
          </p:txBody>
        </p:sp>
        <p:sp>
          <p:nvSpPr>
            <p:cNvPr id="54328" name="Rectangle 56"/>
            <p:cNvSpPr>
              <a:spLocks noChangeArrowheads="1"/>
            </p:cNvSpPr>
            <p:nvPr/>
          </p:nvSpPr>
          <p:spPr bwMode="auto">
            <a:xfrm>
              <a:off x="4629" y="3650"/>
              <a:ext cx="233" cy="91"/>
            </a:xfrm>
            <a:prstGeom prst="rect">
              <a:avLst/>
            </a:prstGeom>
            <a:solidFill>
              <a:srgbClr val="99FF99"/>
            </a:solidFill>
            <a:ln w="9525">
              <a:noFill/>
              <a:miter lim="800000"/>
              <a:headEnd/>
              <a:tailEnd/>
            </a:ln>
          </p:spPr>
          <p:txBody>
            <a:bodyPr/>
            <a:lstStyle/>
            <a:p>
              <a:endParaRPr lang="en-CA"/>
            </a:p>
          </p:txBody>
        </p:sp>
        <p:sp>
          <p:nvSpPr>
            <p:cNvPr id="54329" name="Rectangle 57"/>
            <p:cNvSpPr>
              <a:spLocks noChangeArrowheads="1"/>
            </p:cNvSpPr>
            <p:nvPr/>
          </p:nvSpPr>
          <p:spPr bwMode="auto">
            <a:xfrm>
              <a:off x="4629" y="3650"/>
              <a:ext cx="233" cy="91"/>
            </a:xfrm>
            <a:prstGeom prst="rect">
              <a:avLst/>
            </a:prstGeom>
            <a:noFill/>
            <a:ln w="19050" cap="rnd">
              <a:solidFill>
                <a:srgbClr val="000000"/>
              </a:solidFill>
              <a:round/>
              <a:headEnd/>
              <a:tailEnd/>
            </a:ln>
          </p:spPr>
          <p:txBody>
            <a:bodyPr/>
            <a:lstStyle/>
            <a:p>
              <a:endParaRPr lang="en-CA"/>
            </a:p>
          </p:txBody>
        </p:sp>
        <p:sp>
          <p:nvSpPr>
            <p:cNvPr id="54330" name="Freeform 58"/>
            <p:cNvSpPr>
              <a:spLocks/>
            </p:cNvSpPr>
            <p:nvPr/>
          </p:nvSpPr>
          <p:spPr bwMode="auto">
            <a:xfrm>
              <a:off x="4365" y="3679"/>
              <a:ext cx="1041" cy="385"/>
            </a:xfrm>
            <a:custGeom>
              <a:avLst/>
              <a:gdLst/>
              <a:ahLst/>
              <a:cxnLst>
                <a:cxn ang="0">
                  <a:pos x="1733" y="0"/>
                </a:cxn>
                <a:cxn ang="0">
                  <a:pos x="3628" y="0"/>
                </a:cxn>
                <a:cxn ang="0">
                  <a:pos x="3628" y="924"/>
                </a:cxn>
                <a:cxn ang="0">
                  <a:pos x="0" y="924"/>
                </a:cxn>
                <a:cxn ang="0">
                  <a:pos x="0" y="739"/>
                </a:cxn>
                <a:cxn ang="0">
                  <a:pos x="162" y="739"/>
                </a:cxn>
              </a:cxnLst>
              <a:rect l="0" t="0" r="r" b="b"/>
              <a:pathLst>
                <a:path w="3628" h="924">
                  <a:moveTo>
                    <a:pt x="1733" y="0"/>
                  </a:moveTo>
                  <a:lnTo>
                    <a:pt x="3628" y="0"/>
                  </a:lnTo>
                  <a:lnTo>
                    <a:pt x="3628" y="924"/>
                  </a:lnTo>
                  <a:lnTo>
                    <a:pt x="0" y="924"/>
                  </a:lnTo>
                  <a:lnTo>
                    <a:pt x="0" y="739"/>
                  </a:lnTo>
                  <a:lnTo>
                    <a:pt x="162" y="739"/>
                  </a:lnTo>
                </a:path>
              </a:pathLst>
            </a:custGeom>
            <a:noFill/>
            <a:ln w="19050" cap="flat">
              <a:solidFill>
                <a:srgbClr val="000000"/>
              </a:solidFill>
              <a:prstDash val="solid"/>
              <a:miter lim="800000"/>
              <a:headEnd/>
              <a:tailEnd/>
            </a:ln>
          </p:spPr>
          <p:txBody>
            <a:bodyPr/>
            <a:lstStyle/>
            <a:p>
              <a:endParaRPr lang="en-CA"/>
            </a:p>
          </p:txBody>
        </p:sp>
        <p:sp>
          <p:nvSpPr>
            <p:cNvPr id="54331" name="Freeform 59"/>
            <p:cNvSpPr>
              <a:spLocks/>
            </p:cNvSpPr>
            <p:nvPr/>
          </p:nvSpPr>
          <p:spPr bwMode="auto">
            <a:xfrm>
              <a:off x="4406" y="3971"/>
              <a:ext cx="22" cy="32"/>
            </a:xfrm>
            <a:custGeom>
              <a:avLst/>
              <a:gdLst/>
              <a:ahLst/>
              <a:cxnLst>
                <a:cxn ang="0">
                  <a:pos x="164" y="82"/>
                </a:cxn>
                <a:cxn ang="0">
                  <a:pos x="0" y="164"/>
                </a:cxn>
                <a:cxn ang="0">
                  <a:pos x="0" y="0"/>
                </a:cxn>
                <a:cxn ang="0">
                  <a:pos x="0" y="0"/>
                </a:cxn>
                <a:cxn ang="0">
                  <a:pos x="164" y="82"/>
                </a:cxn>
              </a:cxnLst>
              <a:rect l="0" t="0" r="r" b="b"/>
              <a:pathLst>
                <a:path w="164" h="164">
                  <a:moveTo>
                    <a:pt x="164" y="82"/>
                  </a:moveTo>
                  <a:lnTo>
                    <a:pt x="0" y="164"/>
                  </a:lnTo>
                  <a:cubicBezTo>
                    <a:pt x="25" y="112"/>
                    <a:pt x="25" y="51"/>
                    <a:pt x="0" y="0"/>
                  </a:cubicBezTo>
                  <a:lnTo>
                    <a:pt x="0" y="0"/>
                  </a:lnTo>
                  <a:lnTo>
                    <a:pt x="164" y="82"/>
                  </a:lnTo>
                  <a:close/>
                </a:path>
              </a:pathLst>
            </a:custGeom>
            <a:solidFill>
              <a:srgbClr val="000000"/>
            </a:solidFill>
            <a:ln w="0">
              <a:solidFill>
                <a:srgbClr val="000000"/>
              </a:solidFill>
              <a:prstDash val="solid"/>
              <a:round/>
              <a:headEnd/>
              <a:tailEnd/>
            </a:ln>
          </p:spPr>
          <p:txBody>
            <a:bodyPr/>
            <a:lstStyle/>
            <a:p>
              <a:endParaRPr lang="en-CA"/>
            </a:p>
          </p:txBody>
        </p:sp>
        <p:sp>
          <p:nvSpPr>
            <p:cNvPr id="54332" name="Line 60"/>
            <p:cNvSpPr>
              <a:spLocks noChangeShapeType="1"/>
            </p:cNvSpPr>
            <p:nvPr/>
          </p:nvSpPr>
          <p:spPr bwMode="auto">
            <a:xfrm flipH="1">
              <a:off x="4170" y="3691"/>
              <a:ext cx="459" cy="0"/>
            </a:xfrm>
            <a:prstGeom prst="line">
              <a:avLst/>
            </a:prstGeom>
            <a:noFill/>
            <a:ln w="19050">
              <a:solidFill>
                <a:srgbClr val="000000"/>
              </a:solidFill>
              <a:miter lim="800000"/>
              <a:headEnd/>
              <a:tailEnd/>
            </a:ln>
          </p:spPr>
          <p:txBody>
            <a:bodyPr/>
            <a:lstStyle/>
            <a:p>
              <a:endParaRPr lang="en-CA"/>
            </a:p>
          </p:txBody>
        </p:sp>
        <p:sp>
          <p:nvSpPr>
            <p:cNvPr id="54333" name="Freeform 61"/>
            <p:cNvSpPr>
              <a:spLocks/>
            </p:cNvSpPr>
            <p:nvPr/>
          </p:nvSpPr>
          <p:spPr bwMode="auto">
            <a:xfrm>
              <a:off x="4153" y="3675"/>
              <a:ext cx="23" cy="32"/>
            </a:xfrm>
            <a:custGeom>
              <a:avLst/>
              <a:gdLst/>
              <a:ahLst/>
              <a:cxnLst>
                <a:cxn ang="0">
                  <a:pos x="0" y="82"/>
                </a:cxn>
                <a:cxn ang="0">
                  <a:pos x="164" y="0"/>
                </a:cxn>
                <a:cxn ang="0">
                  <a:pos x="164" y="164"/>
                </a:cxn>
                <a:cxn ang="0">
                  <a:pos x="164" y="164"/>
                </a:cxn>
                <a:cxn ang="0">
                  <a:pos x="0" y="82"/>
                </a:cxn>
              </a:cxnLst>
              <a:rect l="0" t="0" r="r" b="b"/>
              <a:pathLst>
                <a:path w="164" h="164">
                  <a:moveTo>
                    <a:pt x="0" y="82"/>
                  </a:moveTo>
                  <a:lnTo>
                    <a:pt x="164" y="0"/>
                  </a:lnTo>
                  <a:cubicBezTo>
                    <a:pt x="138" y="51"/>
                    <a:pt x="138" y="112"/>
                    <a:pt x="164" y="164"/>
                  </a:cubicBezTo>
                  <a:lnTo>
                    <a:pt x="164" y="164"/>
                  </a:lnTo>
                  <a:lnTo>
                    <a:pt x="0" y="82"/>
                  </a:lnTo>
                  <a:close/>
                </a:path>
              </a:pathLst>
            </a:custGeom>
            <a:solidFill>
              <a:srgbClr val="000000"/>
            </a:solidFill>
            <a:ln w="0">
              <a:solidFill>
                <a:srgbClr val="000000"/>
              </a:solidFill>
              <a:prstDash val="solid"/>
              <a:round/>
              <a:headEnd/>
              <a:tailEnd/>
            </a:ln>
          </p:spPr>
          <p:txBody>
            <a:bodyPr/>
            <a:lstStyle/>
            <a:p>
              <a:endParaRPr lang="en-CA"/>
            </a:p>
          </p:txBody>
        </p:sp>
        <p:sp>
          <p:nvSpPr>
            <p:cNvPr id="54334" name="Line 62"/>
            <p:cNvSpPr>
              <a:spLocks noChangeShapeType="1"/>
            </p:cNvSpPr>
            <p:nvPr/>
          </p:nvSpPr>
          <p:spPr bwMode="auto">
            <a:xfrm>
              <a:off x="4051" y="3741"/>
              <a:ext cx="0" cy="61"/>
            </a:xfrm>
            <a:prstGeom prst="line">
              <a:avLst/>
            </a:prstGeom>
            <a:noFill/>
            <a:ln w="36513">
              <a:solidFill>
                <a:srgbClr val="000000"/>
              </a:solidFill>
              <a:miter lim="800000"/>
              <a:headEnd/>
              <a:tailEnd/>
            </a:ln>
          </p:spPr>
          <p:txBody>
            <a:bodyPr/>
            <a:lstStyle/>
            <a:p>
              <a:endParaRPr lang="en-CA"/>
            </a:p>
          </p:txBody>
        </p:sp>
        <p:sp>
          <p:nvSpPr>
            <p:cNvPr id="54335" name="Freeform 63"/>
            <p:cNvSpPr>
              <a:spLocks/>
            </p:cNvSpPr>
            <p:nvPr/>
          </p:nvSpPr>
          <p:spPr bwMode="auto">
            <a:xfrm>
              <a:off x="4037" y="3792"/>
              <a:ext cx="28" cy="41"/>
            </a:xfrm>
            <a:custGeom>
              <a:avLst/>
              <a:gdLst/>
              <a:ahLst/>
              <a:cxnLst>
                <a:cxn ang="0">
                  <a:pos x="103" y="207"/>
                </a:cxn>
                <a:cxn ang="0">
                  <a:pos x="0" y="0"/>
                </a:cxn>
                <a:cxn ang="0">
                  <a:pos x="206" y="0"/>
                </a:cxn>
                <a:cxn ang="0">
                  <a:pos x="206" y="0"/>
                </a:cxn>
                <a:cxn ang="0">
                  <a:pos x="103" y="207"/>
                </a:cxn>
              </a:cxnLst>
              <a:rect l="0" t="0" r="r" b="b"/>
              <a:pathLst>
                <a:path w="206" h="207">
                  <a:moveTo>
                    <a:pt x="103" y="207"/>
                  </a:moveTo>
                  <a:lnTo>
                    <a:pt x="0" y="0"/>
                  </a:lnTo>
                  <a:cubicBezTo>
                    <a:pt x="65" y="33"/>
                    <a:pt x="141" y="33"/>
                    <a:pt x="206" y="0"/>
                  </a:cubicBezTo>
                  <a:lnTo>
                    <a:pt x="206" y="0"/>
                  </a:lnTo>
                  <a:lnTo>
                    <a:pt x="103" y="207"/>
                  </a:lnTo>
                  <a:close/>
                </a:path>
              </a:pathLst>
            </a:custGeom>
            <a:solidFill>
              <a:srgbClr val="000000"/>
            </a:solidFill>
            <a:ln w="0">
              <a:solidFill>
                <a:srgbClr val="000000"/>
              </a:solidFill>
              <a:prstDash val="solid"/>
              <a:round/>
              <a:headEnd/>
              <a:tailEnd/>
            </a:ln>
          </p:spPr>
          <p:txBody>
            <a:bodyPr/>
            <a:lstStyle/>
            <a:p>
              <a:endParaRPr lang="en-CA"/>
            </a:p>
          </p:txBody>
        </p:sp>
        <p:sp>
          <p:nvSpPr>
            <p:cNvPr id="54336" name="Freeform 64"/>
            <p:cNvSpPr>
              <a:spLocks/>
            </p:cNvSpPr>
            <p:nvPr/>
          </p:nvSpPr>
          <p:spPr bwMode="auto">
            <a:xfrm>
              <a:off x="4128" y="3765"/>
              <a:ext cx="300" cy="25"/>
            </a:xfrm>
            <a:custGeom>
              <a:avLst/>
              <a:gdLst/>
              <a:ahLst/>
              <a:cxnLst>
                <a:cxn ang="0">
                  <a:pos x="1047" y="60"/>
                </a:cxn>
                <a:cxn ang="0">
                  <a:pos x="0" y="60"/>
                </a:cxn>
                <a:cxn ang="0">
                  <a:pos x="0" y="0"/>
                </a:cxn>
              </a:cxnLst>
              <a:rect l="0" t="0" r="r" b="b"/>
              <a:pathLst>
                <a:path w="1047" h="60">
                  <a:moveTo>
                    <a:pt x="1047" y="60"/>
                  </a:moveTo>
                  <a:lnTo>
                    <a:pt x="0" y="60"/>
                  </a:lnTo>
                  <a:lnTo>
                    <a:pt x="0" y="0"/>
                  </a:lnTo>
                </a:path>
              </a:pathLst>
            </a:custGeom>
            <a:noFill/>
            <a:ln w="19050" cap="flat">
              <a:solidFill>
                <a:srgbClr val="000000"/>
              </a:solidFill>
              <a:prstDash val="solid"/>
              <a:miter lim="800000"/>
              <a:headEnd/>
              <a:tailEnd/>
            </a:ln>
          </p:spPr>
          <p:txBody>
            <a:bodyPr/>
            <a:lstStyle/>
            <a:p>
              <a:endParaRPr lang="en-CA"/>
            </a:p>
          </p:txBody>
        </p:sp>
        <p:sp>
          <p:nvSpPr>
            <p:cNvPr id="54337" name="Freeform 65"/>
            <p:cNvSpPr>
              <a:spLocks/>
            </p:cNvSpPr>
            <p:nvPr/>
          </p:nvSpPr>
          <p:spPr bwMode="auto">
            <a:xfrm>
              <a:off x="4117" y="3741"/>
              <a:ext cx="22" cy="32"/>
            </a:xfrm>
            <a:custGeom>
              <a:avLst/>
              <a:gdLst/>
              <a:ahLst/>
              <a:cxnLst>
                <a:cxn ang="0">
                  <a:pos x="82" y="0"/>
                </a:cxn>
                <a:cxn ang="0">
                  <a:pos x="164" y="164"/>
                </a:cxn>
                <a:cxn ang="0">
                  <a:pos x="0" y="164"/>
                </a:cxn>
                <a:cxn ang="0">
                  <a:pos x="0" y="164"/>
                </a:cxn>
                <a:cxn ang="0">
                  <a:pos x="82" y="0"/>
                </a:cxn>
              </a:cxnLst>
              <a:rect l="0" t="0" r="r" b="b"/>
              <a:pathLst>
                <a:path w="164" h="164">
                  <a:moveTo>
                    <a:pt x="82" y="0"/>
                  </a:moveTo>
                  <a:lnTo>
                    <a:pt x="164" y="164"/>
                  </a:lnTo>
                  <a:cubicBezTo>
                    <a:pt x="112" y="138"/>
                    <a:pt x="52" y="138"/>
                    <a:pt x="0" y="164"/>
                  </a:cubicBezTo>
                  <a:lnTo>
                    <a:pt x="0" y="164"/>
                  </a:lnTo>
                  <a:lnTo>
                    <a:pt x="82" y="0"/>
                  </a:lnTo>
                  <a:close/>
                </a:path>
              </a:pathLst>
            </a:custGeom>
            <a:solidFill>
              <a:srgbClr val="000000"/>
            </a:solidFill>
            <a:ln w="0">
              <a:solidFill>
                <a:srgbClr val="000000"/>
              </a:solidFill>
              <a:prstDash val="solid"/>
              <a:round/>
              <a:headEnd/>
              <a:tailEnd/>
            </a:ln>
          </p:spPr>
          <p:txBody>
            <a:bodyPr/>
            <a:lstStyle/>
            <a:p>
              <a:endParaRPr lang="en-CA"/>
            </a:p>
          </p:txBody>
        </p:sp>
        <p:sp>
          <p:nvSpPr>
            <p:cNvPr id="54338" name="Line 66"/>
            <p:cNvSpPr>
              <a:spLocks noChangeShapeType="1"/>
            </p:cNvSpPr>
            <p:nvPr/>
          </p:nvSpPr>
          <p:spPr bwMode="auto">
            <a:xfrm flipV="1">
              <a:off x="4737" y="3741"/>
              <a:ext cx="0" cy="61"/>
            </a:xfrm>
            <a:prstGeom prst="line">
              <a:avLst/>
            </a:prstGeom>
            <a:noFill/>
            <a:ln w="36513">
              <a:solidFill>
                <a:srgbClr val="000000"/>
              </a:solidFill>
              <a:miter lim="800000"/>
              <a:headEnd/>
              <a:tailEnd/>
            </a:ln>
          </p:spPr>
          <p:txBody>
            <a:bodyPr/>
            <a:lstStyle/>
            <a:p>
              <a:endParaRPr lang="en-CA"/>
            </a:p>
          </p:txBody>
        </p:sp>
        <p:sp>
          <p:nvSpPr>
            <p:cNvPr id="54339" name="Freeform 67"/>
            <p:cNvSpPr>
              <a:spLocks/>
            </p:cNvSpPr>
            <p:nvPr/>
          </p:nvSpPr>
          <p:spPr bwMode="auto">
            <a:xfrm>
              <a:off x="4723" y="3792"/>
              <a:ext cx="29" cy="41"/>
            </a:xfrm>
            <a:custGeom>
              <a:avLst/>
              <a:gdLst/>
              <a:ahLst/>
              <a:cxnLst>
                <a:cxn ang="0">
                  <a:pos x="104" y="207"/>
                </a:cxn>
                <a:cxn ang="0">
                  <a:pos x="0" y="0"/>
                </a:cxn>
                <a:cxn ang="0">
                  <a:pos x="207" y="0"/>
                </a:cxn>
                <a:cxn ang="0">
                  <a:pos x="207" y="0"/>
                </a:cxn>
                <a:cxn ang="0">
                  <a:pos x="104" y="207"/>
                </a:cxn>
              </a:cxnLst>
              <a:rect l="0" t="0" r="r" b="b"/>
              <a:pathLst>
                <a:path w="207" h="207">
                  <a:moveTo>
                    <a:pt x="104" y="207"/>
                  </a:moveTo>
                  <a:lnTo>
                    <a:pt x="0" y="0"/>
                  </a:lnTo>
                  <a:cubicBezTo>
                    <a:pt x="65" y="33"/>
                    <a:pt x="142" y="33"/>
                    <a:pt x="207" y="0"/>
                  </a:cubicBezTo>
                  <a:lnTo>
                    <a:pt x="207" y="0"/>
                  </a:lnTo>
                  <a:lnTo>
                    <a:pt x="104" y="207"/>
                  </a:lnTo>
                  <a:close/>
                </a:path>
              </a:pathLst>
            </a:custGeom>
            <a:solidFill>
              <a:srgbClr val="000000"/>
            </a:solidFill>
            <a:ln w="0">
              <a:solidFill>
                <a:srgbClr val="000000"/>
              </a:solidFill>
              <a:prstDash val="solid"/>
              <a:round/>
              <a:headEnd/>
              <a:tailEnd/>
            </a:ln>
          </p:spPr>
          <p:txBody>
            <a:bodyPr/>
            <a:lstStyle/>
            <a:p>
              <a:endParaRPr lang="en-CA"/>
            </a:p>
          </p:txBody>
        </p:sp>
        <p:sp>
          <p:nvSpPr>
            <p:cNvPr id="54340" name="Line 68"/>
            <p:cNvSpPr>
              <a:spLocks noChangeShapeType="1"/>
            </p:cNvSpPr>
            <p:nvPr/>
          </p:nvSpPr>
          <p:spPr bwMode="auto">
            <a:xfrm>
              <a:off x="4879" y="3760"/>
              <a:ext cx="36" cy="42"/>
            </a:xfrm>
            <a:prstGeom prst="line">
              <a:avLst/>
            </a:prstGeom>
            <a:noFill/>
            <a:ln w="36513">
              <a:solidFill>
                <a:srgbClr val="000000"/>
              </a:solidFill>
              <a:miter lim="800000"/>
              <a:headEnd/>
              <a:tailEnd/>
            </a:ln>
          </p:spPr>
          <p:txBody>
            <a:bodyPr/>
            <a:lstStyle/>
            <a:p>
              <a:endParaRPr lang="en-CA"/>
            </a:p>
          </p:txBody>
        </p:sp>
        <p:sp>
          <p:nvSpPr>
            <p:cNvPr id="54341" name="Freeform 69"/>
            <p:cNvSpPr>
              <a:spLocks/>
            </p:cNvSpPr>
            <p:nvPr/>
          </p:nvSpPr>
          <p:spPr bwMode="auto">
            <a:xfrm>
              <a:off x="4862" y="3741"/>
              <a:ext cx="31" cy="41"/>
            </a:xfrm>
            <a:custGeom>
              <a:avLst/>
              <a:gdLst/>
              <a:ahLst/>
              <a:cxnLst>
                <a:cxn ang="0">
                  <a:pos x="0" y="0"/>
                </a:cxn>
                <a:cxn ang="0">
                  <a:pos x="225" y="48"/>
                </a:cxn>
                <a:cxn ang="0">
                  <a:pos x="96" y="209"/>
                </a:cxn>
                <a:cxn ang="0">
                  <a:pos x="96" y="209"/>
                </a:cxn>
                <a:cxn ang="0">
                  <a:pos x="0" y="0"/>
                </a:cxn>
              </a:cxnLst>
              <a:rect l="0" t="0" r="r" b="b"/>
              <a:pathLst>
                <a:path w="225" h="209">
                  <a:moveTo>
                    <a:pt x="0" y="0"/>
                  </a:moveTo>
                  <a:lnTo>
                    <a:pt x="225" y="48"/>
                  </a:lnTo>
                  <a:cubicBezTo>
                    <a:pt x="159" y="79"/>
                    <a:pt x="111" y="138"/>
                    <a:pt x="96" y="209"/>
                  </a:cubicBezTo>
                  <a:lnTo>
                    <a:pt x="96" y="209"/>
                  </a:lnTo>
                  <a:lnTo>
                    <a:pt x="0" y="0"/>
                  </a:lnTo>
                  <a:close/>
                </a:path>
              </a:pathLst>
            </a:custGeom>
            <a:solidFill>
              <a:srgbClr val="000000"/>
            </a:solidFill>
            <a:ln w="0">
              <a:solidFill>
                <a:srgbClr val="000000"/>
              </a:solidFill>
              <a:prstDash val="solid"/>
              <a:round/>
              <a:headEnd/>
              <a:tailEnd/>
            </a:ln>
          </p:spPr>
          <p:txBody>
            <a:bodyPr/>
            <a:lstStyle/>
            <a:p>
              <a:endParaRPr lang="en-CA"/>
            </a:p>
          </p:txBody>
        </p:sp>
        <p:sp>
          <p:nvSpPr>
            <p:cNvPr id="54342" name="Line 70"/>
            <p:cNvSpPr>
              <a:spLocks noChangeShapeType="1"/>
            </p:cNvSpPr>
            <p:nvPr/>
          </p:nvSpPr>
          <p:spPr bwMode="auto">
            <a:xfrm>
              <a:off x="5338" y="3790"/>
              <a:ext cx="51" cy="0"/>
            </a:xfrm>
            <a:prstGeom prst="line">
              <a:avLst/>
            </a:prstGeom>
            <a:noFill/>
            <a:ln w="19050">
              <a:solidFill>
                <a:srgbClr val="000000"/>
              </a:solidFill>
              <a:miter lim="800000"/>
              <a:headEnd/>
              <a:tailEnd/>
            </a:ln>
          </p:spPr>
          <p:txBody>
            <a:bodyPr/>
            <a:lstStyle/>
            <a:p>
              <a:endParaRPr lang="en-CA"/>
            </a:p>
          </p:txBody>
        </p:sp>
        <p:sp>
          <p:nvSpPr>
            <p:cNvPr id="54343" name="Freeform 71"/>
            <p:cNvSpPr>
              <a:spLocks/>
            </p:cNvSpPr>
            <p:nvPr/>
          </p:nvSpPr>
          <p:spPr bwMode="auto">
            <a:xfrm>
              <a:off x="5384" y="3773"/>
              <a:ext cx="22" cy="33"/>
            </a:xfrm>
            <a:custGeom>
              <a:avLst/>
              <a:gdLst/>
              <a:ahLst/>
              <a:cxnLst>
                <a:cxn ang="0">
                  <a:pos x="164" y="82"/>
                </a:cxn>
                <a:cxn ang="0">
                  <a:pos x="0" y="164"/>
                </a:cxn>
                <a:cxn ang="0">
                  <a:pos x="0" y="0"/>
                </a:cxn>
                <a:cxn ang="0">
                  <a:pos x="0" y="0"/>
                </a:cxn>
                <a:cxn ang="0">
                  <a:pos x="164" y="82"/>
                </a:cxn>
              </a:cxnLst>
              <a:rect l="0" t="0" r="r" b="b"/>
              <a:pathLst>
                <a:path w="164" h="164">
                  <a:moveTo>
                    <a:pt x="164" y="82"/>
                  </a:moveTo>
                  <a:lnTo>
                    <a:pt x="0" y="164"/>
                  </a:lnTo>
                  <a:cubicBezTo>
                    <a:pt x="26" y="112"/>
                    <a:pt x="26" y="52"/>
                    <a:pt x="0" y="0"/>
                  </a:cubicBezTo>
                  <a:lnTo>
                    <a:pt x="0" y="0"/>
                  </a:lnTo>
                  <a:lnTo>
                    <a:pt x="164" y="82"/>
                  </a:lnTo>
                  <a:close/>
                </a:path>
              </a:pathLst>
            </a:custGeom>
            <a:solidFill>
              <a:srgbClr val="000000"/>
            </a:solidFill>
            <a:ln w="0">
              <a:solidFill>
                <a:srgbClr val="000000"/>
              </a:solidFill>
              <a:prstDash val="solid"/>
              <a:round/>
              <a:headEnd/>
              <a:tailEnd/>
            </a:ln>
          </p:spPr>
          <p:txBody>
            <a:bodyPr/>
            <a:lstStyle/>
            <a:p>
              <a:endParaRPr lang="en-CA"/>
            </a:p>
          </p:txBody>
        </p:sp>
        <p:sp>
          <p:nvSpPr>
            <p:cNvPr id="54344" name="Line 72"/>
            <p:cNvSpPr>
              <a:spLocks noChangeShapeType="1"/>
            </p:cNvSpPr>
            <p:nvPr/>
          </p:nvSpPr>
          <p:spPr bwMode="auto">
            <a:xfrm>
              <a:off x="5338" y="3974"/>
              <a:ext cx="51" cy="0"/>
            </a:xfrm>
            <a:prstGeom prst="line">
              <a:avLst/>
            </a:prstGeom>
            <a:noFill/>
            <a:ln w="19050">
              <a:solidFill>
                <a:srgbClr val="000000"/>
              </a:solidFill>
              <a:miter lim="800000"/>
              <a:headEnd/>
              <a:tailEnd/>
            </a:ln>
          </p:spPr>
          <p:txBody>
            <a:bodyPr/>
            <a:lstStyle/>
            <a:p>
              <a:endParaRPr lang="en-CA"/>
            </a:p>
          </p:txBody>
        </p:sp>
        <p:sp>
          <p:nvSpPr>
            <p:cNvPr id="54345" name="Freeform 73"/>
            <p:cNvSpPr>
              <a:spLocks/>
            </p:cNvSpPr>
            <p:nvPr/>
          </p:nvSpPr>
          <p:spPr bwMode="auto">
            <a:xfrm>
              <a:off x="5384" y="3958"/>
              <a:ext cx="22" cy="32"/>
            </a:xfrm>
            <a:custGeom>
              <a:avLst/>
              <a:gdLst/>
              <a:ahLst/>
              <a:cxnLst>
                <a:cxn ang="0">
                  <a:pos x="164" y="83"/>
                </a:cxn>
                <a:cxn ang="0">
                  <a:pos x="0" y="164"/>
                </a:cxn>
                <a:cxn ang="0">
                  <a:pos x="1" y="0"/>
                </a:cxn>
                <a:cxn ang="0">
                  <a:pos x="1" y="0"/>
                </a:cxn>
                <a:cxn ang="0">
                  <a:pos x="164" y="83"/>
                </a:cxn>
              </a:cxnLst>
              <a:rect l="0" t="0" r="r" b="b"/>
              <a:pathLst>
                <a:path w="164" h="164">
                  <a:moveTo>
                    <a:pt x="164" y="83"/>
                  </a:moveTo>
                  <a:lnTo>
                    <a:pt x="0" y="164"/>
                  </a:lnTo>
                  <a:cubicBezTo>
                    <a:pt x="26" y="112"/>
                    <a:pt x="26" y="52"/>
                    <a:pt x="1" y="0"/>
                  </a:cubicBezTo>
                  <a:lnTo>
                    <a:pt x="1" y="0"/>
                  </a:lnTo>
                  <a:lnTo>
                    <a:pt x="164" y="83"/>
                  </a:lnTo>
                  <a:close/>
                </a:path>
              </a:pathLst>
            </a:custGeom>
            <a:solidFill>
              <a:srgbClr val="000000"/>
            </a:solidFill>
            <a:ln w="0">
              <a:solidFill>
                <a:srgbClr val="000000"/>
              </a:solidFill>
              <a:prstDash val="solid"/>
              <a:round/>
              <a:headEnd/>
              <a:tailEnd/>
            </a:ln>
          </p:spPr>
          <p:txBody>
            <a:bodyPr/>
            <a:lstStyle/>
            <a:p>
              <a:endParaRPr lang="en-CA"/>
            </a:p>
          </p:txBody>
        </p:sp>
      </p:grpSp>
      <p:sp>
        <p:nvSpPr>
          <p:cNvPr id="77" name="Slide Number Placeholder 76"/>
          <p:cNvSpPr>
            <a:spLocks noGrp="1"/>
          </p:cNvSpPr>
          <p:nvPr>
            <p:ph type="sldNum" sz="quarter" idx="12"/>
          </p:nvPr>
        </p:nvSpPr>
        <p:spPr/>
        <p:txBody>
          <a:bodyPr/>
          <a:lstStyle/>
          <a:p>
            <a:r>
              <a:rPr lang="en-US" smtClean="0"/>
              <a:t>4.</a:t>
            </a:r>
            <a:fld id="{5F092435-35AC-4890-8608-A6F8B5931844}"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Date Placeholder 3"/>
          <p:cNvSpPr>
            <a:spLocks noGrp="1"/>
          </p:cNvSpPr>
          <p:nvPr>
            <p:ph type="dt" sz="half" idx="10"/>
          </p:nvPr>
        </p:nvSpPr>
        <p:spPr/>
        <p:txBody>
          <a:bodyPr/>
          <a:lstStyle/>
          <a:p>
            <a:r>
              <a:rPr lang="en-US" smtClean="0"/>
              <a:t>December 2012</a:t>
            </a:r>
            <a:endParaRPr lang="en-US"/>
          </a:p>
        </p:txBody>
      </p:sp>
      <p:sp>
        <p:nvSpPr>
          <p:cNvPr id="140" name="Footer Placeholder 4"/>
          <p:cNvSpPr>
            <a:spLocks noGrp="1"/>
          </p:cNvSpPr>
          <p:nvPr>
            <p:ph type="ftr" sz="quarter" idx="11"/>
          </p:nvPr>
        </p:nvSpPr>
        <p:spPr/>
        <p:txBody>
          <a:bodyPr/>
          <a:lstStyle/>
          <a:p>
            <a:r>
              <a:rPr lang="pt-BR" smtClean="0"/>
              <a:t>GPGPU-Sim Tutorial (MICRO 2012) 4: Microarchitecture Model</a:t>
            </a:r>
            <a:endParaRPr lang="en-US"/>
          </a:p>
        </p:txBody>
      </p:sp>
      <p:sp>
        <p:nvSpPr>
          <p:cNvPr id="55298" name="Rectangle 2"/>
          <p:cNvSpPr>
            <a:spLocks noGrp="1" noChangeArrowheads="1"/>
          </p:cNvSpPr>
          <p:nvPr>
            <p:ph type="title"/>
          </p:nvPr>
        </p:nvSpPr>
        <p:spPr/>
        <p:txBody>
          <a:bodyPr/>
          <a:lstStyle/>
          <a:p>
            <a:r>
              <a:rPr lang="en-US"/>
              <a:t>SIMT Stack</a:t>
            </a:r>
          </a:p>
        </p:txBody>
      </p:sp>
      <p:sp>
        <p:nvSpPr>
          <p:cNvPr id="55300" name="Text Box 4"/>
          <p:cNvSpPr txBox="1">
            <a:spLocks noChangeArrowheads="1"/>
          </p:cNvSpPr>
          <p:nvPr/>
        </p:nvSpPr>
        <p:spPr bwMode="auto">
          <a:xfrm>
            <a:off x="685800" y="1905000"/>
            <a:ext cx="3200400" cy="2446824"/>
          </a:xfrm>
          <a:prstGeom prst="rect">
            <a:avLst/>
          </a:prstGeom>
          <a:noFill/>
          <a:ln w="9525">
            <a:noFill/>
            <a:miter lim="800000"/>
            <a:headEnd/>
            <a:tailEnd/>
          </a:ln>
        </p:spPr>
        <p:txBody>
          <a:bodyPr wrap="square">
            <a:spAutoFit/>
          </a:bodyPr>
          <a:lstStyle/>
          <a:p>
            <a:pPr>
              <a:spcBef>
                <a:spcPct val="50000"/>
              </a:spcBef>
            </a:pPr>
            <a:r>
              <a:rPr lang="en-US" b="1" dirty="0">
                <a:latin typeface="Courier New" pitchFamily="49" charset="0"/>
                <a:ea typeface="ＭＳ Ｐゴシック" pitchFamily="34" charset="-128"/>
              </a:rPr>
              <a:t>A: </a:t>
            </a:r>
            <a:r>
              <a:rPr lang="en-US" b="1" dirty="0" smtClean="0">
                <a:latin typeface="Courier New" pitchFamily="49" charset="0"/>
                <a:ea typeface="ＭＳ Ｐゴシック" pitchFamily="34" charset="-128"/>
              </a:rPr>
              <a:t>v </a:t>
            </a:r>
            <a:r>
              <a:rPr lang="en-US" b="1" dirty="0">
                <a:latin typeface="Courier New" pitchFamily="49" charset="0"/>
                <a:ea typeface="ＭＳ Ｐゴシック" pitchFamily="34" charset="-128"/>
              </a:rPr>
              <a:t>= </a:t>
            </a:r>
            <a:r>
              <a:rPr lang="en-US" b="1" dirty="0" err="1" smtClean="0">
                <a:latin typeface="Courier New" pitchFamily="49" charset="0"/>
                <a:ea typeface="ＭＳ Ｐゴシック" pitchFamily="34" charset="-128"/>
              </a:rPr>
              <a:t>foo</a:t>
            </a:r>
            <a:r>
              <a:rPr lang="en-US" b="1" dirty="0" smtClean="0">
                <a:latin typeface="Courier New" pitchFamily="49" charset="0"/>
                <a:ea typeface="ＭＳ Ｐゴシック" pitchFamily="34" charset="-128"/>
              </a:rPr>
              <a:t>[</a:t>
            </a:r>
            <a:r>
              <a:rPr lang="en-US" b="1" dirty="0" err="1" smtClean="0">
                <a:latin typeface="Courier New" pitchFamily="49" charset="0"/>
                <a:ea typeface="ＭＳ Ｐゴシック" pitchFamily="34" charset="-128"/>
              </a:rPr>
              <a:t>tid.x</a:t>
            </a:r>
            <a:r>
              <a:rPr lang="en-US" b="1" dirty="0">
                <a:latin typeface="Courier New" pitchFamily="49" charset="0"/>
                <a:ea typeface="ＭＳ Ｐゴシック" pitchFamily="34" charset="-128"/>
              </a:rPr>
              <a:t>];</a:t>
            </a:r>
          </a:p>
          <a:p>
            <a:pPr>
              <a:spcBef>
                <a:spcPct val="50000"/>
              </a:spcBef>
            </a:pPr>
            <a:r>
              <a:rPr lang="en-US" b="1" dirty="0">
                <a:latin typeface="Courier New" pitchFamily="49" charset="0"/>
                <a:ea typeface="ＭＳ Ｐゴシック" pitchFamily="34" charset="-128"/>
              </a:rPr>
              <a:t>B: if </a:t>
            </a:r>
            <a:r>
              <a:rPr lang="en-US" b="1" dirty="0" smtClean="0">
                <a:latin typeface="Courier New" pitchFamily="49" charset="0"/>
                <a:ea typeface="ＭＳ Ｐゴシック" pitchFamily="34" charset="-128"/>
              </a:rPr>
              <a:t>(v &lt; </a:t>
            </a:r>
            <a:r>
              <a:rPr lang="en-US" b="1" dirty="0">
                <a:latin typeface="Courier New" pitchFamily="49" charset="0"/>
                <a:ea typeface="ＭＳ Ｐゴシック" pitchFamily="34" charset="-128"/>
              </a:rPr>
              <a:t>10) </a:t>
            </a:r>
          </a:p>
          <a:p>
            <a:pPr>
              <a:spcBef>
                <a:spcPct val="50000"/>
              </a:spcBef>
            </a:pPr>
            <a:r>
              <a:rPr lang="en-US" b="1" dirty="0">
                <a:latin typeface="Courier New" pitchFamily="49" charset="0"/>
                <a:ea typeface="ＭＳ Ｐゴシック" pitchFamily="34" charset="-128"/>
              </a:rPr>
              <a:t>C:    </a:t>
            </a:r>
            <a:r>
              <a:rPr lang="en-US" b="1" dirty="0" smtClean="0">
                <a:latin typeface="Courier New" pitchFamily="49" charset="0"/>
                <a:ea typeface="ＭＳ Ｐゴシック" pitchFamily="34" charset="-128"/>
              </a:rPr>
              <a:t>v </a:t>
            </a:r>
            <a:r>
              <a:rPr lang="en-US" b="1" dirty="0">
                <a:latin typeface="Courier New" pitchFamily="49" charset="0"/>
                <a:ea typeface="ＭＳ Ｐゴシック" pitchFamily="34" charset="-128"/>
              </a:rPr>
              <a:t>= </a:t>
            </a:r>
            <a:r>
              <a:rPr lang="en-US" b="1" dirty="0" smtClean="0">
                <a:latin typeface="Courier New" pitchFamily="49" charset="0"/>
                <a:ea typeface="ＭＳ Ｐゴシック" pitchFamily="34" charset="-128"/>
              </a:rPr>
              <a:t>0</a:t>
            </a:r>
            <a:r>
              <a:rPr lang="en-US" b="1" dirty="0">
                <a:latin typeface="Courier New" pitchFamily="49" charset="0"/>
                <a:ea typeface="ＭＳ Ｐゴシック" pitchFamily="34" charset="-128"/>
              </a:rPr>
              <a:t>;</a:t>
            </a:r>
          </a:p>
          <a:p>
            <a:pPr>
              <a:spcBef>
                <a:spcPct val="50000"/>
              </a:spcBef>
            </a:pPr>
            <a:r>
              <a:rPr lang="en-US" b="1" dirty="0">
                <a:latin typeface="Courier New" pitchFamily="49" charset="0"/>
                <a:ea typeface="ＭＳ Ｐゴシック" pitchFamily="34" charset="-128"/>
              </a:rPr>
              <a:t>   else</a:t>
            </a:r>
          </a:p>
          <a:p>
            <a:pPr>
              <a:spcBef>
                <a:spcPct val="50000"/>
              </a:spcBef>
            </a:pPr>
            <a:r>
              <a:rPr lang="en-US" b="1" dirty="0">
                <a:latin typeface="Courier New" pitchFamily="49" charset="0"/>
                <a:ea typeface="ＭＳ Ｐゴシック" pitchFamily="34" charset="-128"/>
              </a:rPr>
              <a:t>D:    </a:t>
            </a:r>
            <a:r>
              <a:rPr lang="en-US" b="1" dirty="0" smtClean="0">
                <a:latin typeface="Courier New" pitchFamily="49" charset="0"/>
                <a:ea typeface="ＭＳ Ｐゴシック" pitchFamily="34" charset="-128"/>
              </a:rPr>
              <a:t>v </a:t>
            </a:r>
            <a:r>
              <a:rPr lang="en-US" b="1" dirty="0">
                <a:latin typeface="Courier New" pitchFamily="49" charset="0"/>
                <a:ea typeface="ＭＳ Ｐゴシック" pitchFamily="34" charset="-128"/>
              </a:rPr>
              <a:t>= </a:t>
            </a:r>
            <a:r>
              <a:rPr lang="en-US" b="1" dirty="0" smtClean="0">
                <a:latin typeface="Courier New" pitchFamily="49" charset="0"/>
                <a:ea typeface="ＭＳ Ｐゴシック" pitchFamily="34" charset="-128"/>
              </a:rPr>
              <a:t>10</a:t>
            </a:r>
            <a:r>
              <a:rPr lang="en-US" b="1" dirty="0">
                <a:latin typeface="Courier New" pitchFamily="49" charset="0"/>
                <a:ea typeface="ＭＳ Ｐゴシック" pitchFamily="34" charset="-128"/>
              </a:rPr>
              <a:t>;</a:t>
            </a:r>
          </a:p>
          <a:p>
            <a:pPr>
              <a:spcBef>
                <a:spcPct val="50000"/>
              </a:spcBef>
            </a:pPr>
            <a:r>
              <a:rPr lang="en-US" b="1" dirty="0">
                <a:latin typeface="Courier New" pitchFamily="49" charset="0"/>
                <a:ea typeface="ＭＳ Ｐゴシック" pitchFamily="34" charset="-128"/>
              </a:rPr>
              <a:t>E: </a:t>
            </a:r>
            <a:r>
              <a:rPr lang="en-US" b="1" dirty="0" smtClean="0">
                <a:latin typeface="Courier New" pitchFamily="49" charset="0"/>
                <a:ea typeface="ＭＳ Ｐゴシック" pitchFamily="34" charset="-128"/>
              </a:rPr>
              <a:t>w </a:t>
            </a:r>
            <a:r>
              <a:rPr lang="en-US" b="1" dirty="0">
                <a:latin typeface="Courier New" pitchFamily="49" charset="0"/>
                <a:ea typeface="ＭＳ Ｐゴシック" pitchFamily="34" charset="-128"/>
              </a:rPr>
              <a:t>= </a:t>
            </a:r>
            <a:r>
              <a:rPr lang="en-US" b="1" dirty="0" smtClean="0">
                <a:latin typeface="Courier New" pitchFamily="49" charset="0"/>
                <a:ea typeface="ＭＳ Ｐゴシック" pitchFamily="34" charset="-128"/>
              </a:rPr>
              <a:t>bar[</a:t>
            </a:r>
            <a:r>
              <a:rPr lang="en-US" b="1" dirty="0" err="1" smtClean="0">
                <a:latin typeface="Courier New" pitchFamily="49" charset="0"/>
                <a:ea typeface="ＭＳ Ｐゴシック" pitchFamily="34" charset="-128"/>
              </a:rPr>
              <a:t>tid.x</a:t>
            </a:r>
            <a:r>
              <a:rPr lang="en-US" b="1" dirty="0" smtClean="0">
                <a:latin typeface="Courier New" pitchFamily="49" charset="0"/>
                <a:ea typeface="ＭＳ Ｐゴシック" pitchFamily="34" charset="-128"/>
              </a:rPr>
              <a:t>]+v;</a:t>
            </a:r>
            <a:endParaRPr lang="en-US" b="1" dirty="0">
              <a:latin typeface="Courier New" pitchFamily="49" charset="0"/>
              <a:ea typeface="ＭＳ Ｐゴシック" pitchFamily="34" charset="-128"/>
            </a:endParaRPr>
          </a:p>
        </p:txBody>
      </p:sp>
      <p:sp>
        <p:nvSpPr>
          <p:cNvPr id="55301" name="Line 76"/>
          <p:cNvSpPr>
            <a:spLocks noChangeShapeType="1"/>
          </p:cNvSpPr>
          <p:nvPr/>
        </p:nvSpPr>
        <p:spPr bwMode="auto">
          <a:xfrm>
            <a:off x="5486400" y="1676400"/>
            <a:ext cx="0" cy="3124200"/>
          </a:xfrm>
          <a:prstGeom prst="line">
            <a:avLst/>
          </a:prstGeom>
          <a:noFill/>
          <a:ln w="76200">
            <a:solidFill>
              <a:schemeClr val="tx1"/>
            </a:solidFill>
            <a:round/>
            <a:headEnd/>
            <a:tailEnd type="triangle" w="sm" len="lg"/>
          </a:ln>
        </p:spPr>
        <p:txBody>
          <a:bodyPr/>
          <a:lstStyle/>
          <a:p>
            <a:endParaRPr lang="en-CA"/>
          </a:p>
        </p:txBody>
      </p:sp>
      <p:sp>
        <p:nvSpPr>
          <p:cNvPr id="55302" name="Text Box 83"/>
          <p:cNvSpPr txBox="1">
            <a:spLocks noChangeArrowheads="1"/>
          </p:cNvSpPr>
          <p:nvPr/>
        </p:nvSpPr>
        <p:spPr bwMode="auto">
          <a:xfrm>
            <a:off x="5486400" y="4191000"/>
            <a:ext cx="458788" cy="600075"/>
          </a:xfrm>
          <a:prstGeom prst="rect">
            <a:avLst/>
          </a:prstGeom>
          <a:noFill/>
          <a:ln w="9525">
            <a:noFill/>
            <a:miter lim="800000"/>
            <a:headEnd/>
            <a:tailEnd/>
          </a:ln>
        </p:spPr>
        <p:txBody>
          <a:bodyPr vert="eaVert" wrap="none">
            <a:spAutoFit/>
          </a:bodyPr>
          <a:lstStyle/>
          <a:p>
            <a:r>
              <a:rPr lang="en-US">
                <a:ea typeface="ＭＳ Ｐゴシック" pitchFamily="34" charset="-128"/>
              </a:rPr>
              <a:t>Time</a:t>
            </a:r>
          </a:p>
        </p:txBody>
      </p:sp>
      <p:sp>
        <p:nvSpPr>
          <p:cNvPr id="23644" name="Text Box 92"/>
          <p:cNvSpPr txBox="1">
            <a:spLocks noChangeArrowheads="1"/>
          </p:cNvSpPr>
          <p:nvPr/>
        </p:nvSpPr>
        <p:spPr bwMode="auto">
          <a:xfrm>
            <a:off x="2362200" y="4876800"/>
            <a:ext cx="4233863" cy="457200"/>
          </a:xfrm>
          <a:prstGeom prst="rect">
            <a:avLst/>
          </a:prstGeom>
          <a:noFill/>
          <a:ln w="9525">
            <a:noFill/>
            <a:miter lim="800000"/>
            <a:headEnd/>
            <a:tailEnd/>
          </a:ln>
        </p:spPr>
        <p:txBody>
          <a:bodyPr wrap="none">
            <a:spAutoFit/>
          </a:bodyPr>
          <a:lstStyle/>
          <a:p>
            <a:r>
              <a:rPr lang="en-US" sz="2400" b="1">
                <a:ea typeface="ＭＳ Ｐゴシック" pitchFamily="34" charset="-128"/>
              </a:rPr>
              <a:t>Handles </a:t>
            </a:r>
            <a:r>
              <a:rPr lang="en-US" sz="2400" b="1" i="1" u="sng">
                <a:ea typeface="ＭＳ Ｐゴシック" pitchFamily="34" charset="-128"/>
              </a:rPr>
              <a:t>Branch Divergence</a:t>
            </a:r>
            <a:endParaRPr lang="en-US" sz="2400" b="1">
              <a:solidFill>
                <a:srgbClr val="FF0000"/>
              </a:solidFill>
              <a:ea typeface="ＭＳ Ｐゴシック" pitchFamily="34" charset="-128"/>
            </a:endParaRPr>
          </a:p>
        </p:txBody>
      </p:sp>
      <p:grpSp>
        <p:nvGrpSpPr>
          <p:cNvPr id="2" name="Group 111"/>
          <p:cNvGrpSpPr>
            <a:grpSpLocks/>
          </p:cNvGrpSpPr>
          <p:nvPr/>
        </p:nvGrpSpPr>
        <p:grpSpPr bwMode="auto">
          <a:xfrm>
            <a:off x="6172200" y="3048000"/>
            <a:ext cx="2514600" cy="304800"/>
            <a:chOff x="3888" y="1440"/>
            <a:chExt cx="1584" cy="192"/>
          </a:xfrm>
        </p:grpSpPr>
        <p:sp>
          <p:nvSpPr>
            <p:cNvPr id="55305" name="Rectangle 104"/>
            <p:cNvSpPr>
              <a:spLocks noChangeArrowheads="1"/>
            </p:cNvSpPr>
            <p:nvPr/>
          </p:nvSpPr>
          <p:spPr bwMode="auto">
            <a:xfrm>
              <a:off x="3888" y="1440"/>
              <a:ext cx="288" cy="192"/>
            </a:xfrm>
            <a:prstGeom prst="rect">
              <a:avLst/>
            </a:prstGeom>
            <a:noFill/>
            <a:ln w="9525">
              <a:solidFill>
                <a:schemeClr val="tx1"/>
              </a:solidFill>
              <a:miter lim="800000"/>
              <a:headEnd/>
              <a:tailEnd/>
            </a:ln>
          </p:spPr>
          <p:txBody>
            <a:bodyPr wrap="none" anchor="ctr"/>
            <a:lstStyle/>
            <a:p>
              <a:pPr algn="ctr"/>
              <a:r>
                <a:rPr lang="en-US">
                  <a:ea typeface="ＭＳ Ｐゴシック" pitchFamily="34" charset="-128"/>
                </a:rPr>
                <a:t>D</a:t>
              </a:r>
            </a:p>
          </p:txBody>
        </p:sp>
        <p:sp>
          <p:nvSpPr>
            <p:cNvPr id="55306" name="Rectangle 105"/>
            <p:cNvSpPr>
              <a:spLocks noChangeArrowheads="1"/>
            </p:cNvSpPr>
            <p:nvPr/>
          </p:nvSpPr>
          <p:spPr bwMode="auto">
            <a:xfrm>
              <a:off x="4176" y="1440"/>
              <a:ext cx="288" cy="192"/>
            </a:xfrm>
            <a:prstGeom prst="rect">
              <a:avLst/>
            </a:prstGeom>
            <a:noFill/>
            <a:ln w="9525">
              <a:solidFill>
                <a:schemeClr val="tx1"/>
              </a:solidFill>
              <a:miter lim="800000"/>
              <a:headEnd/>
              <a:tailEnd/>
            </a:ln>
          </p:spPr>
          <p:txBody>
            <a:bodyPr wrap="none" anchor="ctr"/>
            <a:lstStyle/>
            <a:p>
              <a:pPr algn="ctr"/>
              <a:r>
                <a:rPr lang="en-US">
                  <a:ea typeface="ＭＳ Ｐゴシック" pitchFamily="34" charset="-128"/>
                </a:rPr>
                <a:t>E</a:t>
              </a:r>
            </a:p>
          </p:txBody>
        </p:sp>
        <p:sp>
          <p:nvSpPr>
            <p:cNvPr id="55307" name="Rectangle 106"/>
            <p:cNvSpPr>
              <a:spLocks noChangeArrowheads="1"/>
            </p:cNvSpPr>
            <p:nvPr/>
          </p:nvSpPr>
          <p:spPr bwMode="auto">
            <a:xfrm>
              <a:off x="4464" y="1440"/>
              <a:ext cx="1008" cy="192"/>
            </a:xfrm>
            <a:prstGeom prst="rect">
              <a:avLst/>
            </a:prstGeom>
            <a:no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0011</a:t>
              </a:r>
            </a:p>
          </p:txBody>
        </p:sp>
      </p:grpSp>
      <p:grpSp>
        <p:nvGrpSpPr>
          <p:cNvPr id="3" name="Group 112"/>
          <p:cNvGrpSpPr>
            <a:grpSpLocks/>
          </p:cNvGrpSpPr>
          <p:nvPr/>
        </p:nvGrpSpPr>
        <p:grpSpPr bwMode="auto">
          <a:xfrm>
            <a:off x="6172200" y="3352800"/>
            <a:ext cx="2514600" cy="304800"/>
            <a:chOff x="3888" y="1632"/>
            <a:chExt cx="1584" cy="192"/>
          </a:xfrm>
        </p:grpSpPr>
        <p:sp>
          <p:nvSpPr>
            <p:cNvPr id="55309" name="Rectangle 107"/>
            <p:cNvSpPr>
              <a:spLocks noChangeArrowheads="1"/>
            </p:cNvSpPr>
            <p:nvPr/>
          </p:nvSpPr>
          <p:spPr bwMode="auto">
            <a:xfrm>
              <a:off x="3888" y="1632"/>
              <a:ext cx="288" cy="192"/>
            </a:xfrm>
            <a:prstGeom prst="rect">
              <a:avLst/>
            </a:prstGeom>
            <a:noFill/>
            <a:ln w="9525">
              <a:solidFill>
                <a:schemeClr val="tx1"/>
              </a:solidFill>
              <a:miter lim="800000"/>
              <a:headEnd/>
              <a:tailEnd/>
            </a:ln>
          </p:spPr>
          <p:txBody>
            <a:bodyPr wrap="none" anchor="ctr"/>
            <a:lstStyle/>
            <a:p>
              <a:pPr algn="ctr"/>
              <a:r>
                <a:rPr lang="en-US">
                  <a:ea typeface="ＭＳ Ｐゴシック" pitchFamily="34" charset="-128"/>
                </a:rPr>
                <a:t>C</a:t>
              </a:r>
            </a:p>
          </p:txBody>
        </p:sp>
        <p:sp>
          <p:nvSpPr>
            <p:cNvPr id="55310" name="Rectangle 108"/>
            <p:cNvSpPr>
              <a:spLocks noChangeArrowheads="1"/>
            </p:cNvSpPr>
            <p:nvPr/>
          </p:nvSpPr>
          <p:spPr bwMode="auto">
            <a:xfrm>
              <a:off x="4176" y="1632"/>
              <a:ext cx="288" cy="192"/>
            </a:xfrm>
            <a:prstGeom prst="rect">
              <a:avLst/>
            </a:prstGeom>
            <a:noFill/>
            <a:ln w="9525">
              <a:solidFill>
                <a:schemeClr val="tx1"/>
              </a:solidFill>
              <a:miter lim="800000"/>
              <a:headEnd/>
              <a:tailEnd/>
            </a:ln>
          </p:spPr>
          <p:txBody>
            <a:bodyPr wrap="none" anchor="ctr"/>
            <a:lstStyle/>
            <a:p>
              <a:pPr algn="ctr"/>
              <a:r>
                <a:rPr lang="en-US">
                  <a:ea typeface="ＭＳ Ｐゴシック" pitchFamily="34" charset="-128"/>
                </a:rPr>
                <a:t>E</a:t>
              </a:r>
            </a:p>
          </p:txBody>
        </p:sp>
        <p:sp>
          <p:nvSpPr>
            <p:cNvPr id="55311" name="Rectangle 109"/>
            <p:cNvSpPr>
              <a:spLocks noChangeArrowheads="1"/>
            </p:cNvSpPr>
            <p:nvPr/>
          </p:nvSpPr>
          <p:spPr bwMode="auto">
            <a:xfrm>
              <a:off x="4464" y="1632"/>
              <a:ext cx="1008" cy="192"/>
            </a:xfrm>
            <a:prstGeom prst="rect">
              <a:avLst/>
            </a:prstGeom>
            <a:no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1100</a:t>
              </a:r>
            </a:p>
          </p:txBody>
        </p:sp>
      </p:grpSp>
      <p:grpSp>
        <p:nvGrpSpPr>
          <p:cNvPr id="4" name="Group 121"/>
          <p:cNvGrpSpPr>
            <a:grpSpLocks/>
          </p:cNvGrpSpPr>
          <p:nvPr/>
        </p:nvGrpSpPr>
        <p:grpSpPr bwMode="auto">
          <a:xfrm>
            <a:off x="6172200" y="2438400"/>
            <a:ext cx="2514600" cy="609600"/>
            <a:chOff x="3888" y="1056"/>
            <a:chExt cx="1584" cy="384"/>
          </a:xfrm>
        </p:grpSpPr>
        <p:grpSp>
          <p:nvGrpSpPr>
            <p:cNvPr id="55313" name="Group 110"/>
            <p:cNvGrpSpPr>
              <a:grpSpLocks/>
            </p:cNvGrpSpPr>
            <p:nvPr/>
          </p:nvGrpSpPr>
          <p:grpSpPr bwMode="auto">
            <a:xfrm>
              <a:off x="3888" y="1248"/>
              <a:ext cx="1584" cy="192"/>
              <a:chOff x="3888" y="1248"/>
              <a:chExt cx="1584" cy="192"/>
            </a:xfrm>
          </p:grpSpPr>
          <p:sp>
            <p:nvSpPr>
              <p:cNvPr id="55314" name="Rectangle 101"/>
              <p:cNvSpPr>
                <a:spLocks noChangeArrowheads="1"/>
              </p:cNvSpPr>
              <p:nvPr/>
            </p:nvSpPr>
            <p:spPr bwMode="auto">
              <a:xfrm>
                <a:off x="3888" y="1248"/>
                <a:ext cx="288" cy="192"/>
              </a:xfrm>
              <a:prstGeom prst="rect">
                <a:avLst/>
              </a:prstGeom>
              <a:noFill/>
              <a:ln w="9525">
                <a:solidFill>
                  <a:schemeClr val="tx1"/>
                </a:solidFill>
                <a:miter lim="800000"/>
                <a:headEnd/>
                <a:tailEnd/>
              </a:ln>
            </p:spPr>
            <p:txBody>
              <a:bodyPr wrap="none" anchor="ctr"/>
              <a:lstStyle/>
              <a:p>
                <a:pPr algn="ctr"/>
                <a:r>
                  <a:rPr lang="en-US">
                    <a:ea typeface="ＭＳ Ｐゴシック" pitchFamily="34" charset="-128"/>
                  </a:rPr>
                  <a:t>B</a:t>
                </a:r>
              </a:p>
            </p:txBody>
          </p:sp>
          <p:sp>
            <p:nvSpPr>
              <p:cNvPr id="55315" name="Rectangle 102"/>
              <p:cNvSpPr>
                <a:spLocks noChangeArrowheads="1"/>
              </p:cNvSpPr>
              <p:nvPr/>
            </p:nvSpPr>
            <p:spPr bwMode="auto">
              <a:xfrm>
                <a:off x="4176" y="1248"/>
                <a:ext cx="288" cy="192"/>
              </a:xfrm>
              <a:prstGeom prst="rect">
                <a:avLst/>
              </a:prstGeom>
              <a:noFill/>
              <a:ln w="9525">
                <a:solidFill>
                  <a:schemeClr val="tx1"/>
                </a:solidFill>
                <a:miter lim="800000"/>
                <a:headEnd/>
                <a:tailEnd/>
              </a:ln>
            </p:spPr>
            <p:txBody>
              <a:bodyPr wrap="none" anchor="ctr"/>
              <a:lstStyle/>
              <a:p>
                <a:pPr algn="ctr"/>
                <a:r>
                  <a:rPr lang="en-US">
                    <a:ea typeface="ＭＳ Ｐゴシック" pitchFamily="34" charset="-128"/>
                  </a:rPr>
                  <a:t>-</a:t>
                </a:r>
              </a:p>
            </p:txBody>
          </p:sp>
          <p:sp>
            <p:nvSpPr>
              <p:cNvPr id="55316" name="Rectangle 103"/>
              <p:cNvSpPr>
                <a:spLocks noChangeArrowheads="1"/>
              </p:cNvSpPr>
              <p:nvPr/>
            </p:nvSpPr>
            <p:spPr bwMode="auto">
              <a:xfrm>
                <a:off x="4464" y="1248"/>
                <a:ext cx="1008" cy="192"/>
              </a:xfrm>
              <a:prstGeom prst="rect">
                <a:avLst/>
              </a:prstGeom>
              <a:no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1111</a:t>
                </a:r>
              </a:p>
            </p:txBody>
          </p:sp>
        </p:grpSp>
        <p:grpSp>
          <p:nvGrpSpPr>
            <p:cNvPr id="55317" name="Group 113"/>
            <p:cNvGrpSpPr>
              <a:grpSpLocks/>
            </p:cNvGrpSpPr>
            <p:nvPr/>
          </p:nvGrpSpPr>
          <p:grpSpPr bwMode="auto">
            <a:xfrm>
              <a:off x="3888" y="1056"/>
              <a:ext cx="1584" cy="192"/>
              <a:chOff x="3888" y="1248"/>
              <a:chExt cx="1584" cy="192"/>
            </a:xfrm>
          </p:grpSpPr>
          <p:sp>
            <p:nvSpPr>
              <p:cNvPr id="55318" name="Rectangle 114"/>
              <p:cNvSpPr>
                <a:spLocks noChangeArrowheads="1"/>
              </p:cNvSpPr>
              <p:nvPr/>
            </p:nvSpPr>
            <p:spPr bwMode="auto">
              <a:xfrm>
                <a:off x="3888" y="1248"/>
                <a:ext cx="288" cy="192"/>
              </a:xfrm>
              <a:prstGeom prst="rect">
                <a:avLst/>
              </a:prstGeom>
              <a:noFill/>
              <a:ln w="9525">
                <a:noFill/>
                <a:miter lim="800000"/>
                <a:headEnd/>
                <a:tailEnd/>
              </a:ln>
            </p:spPr>
            <p:txBody>
              <a:bodyPr wrap="none" anchor="ctr"/>
              <a:lstStyle/>
              <a:p>
                <a:pPr algn="ctr"/>
                <a:r>
                  <a:rPr lang="en-US">
                    <a:ea typeface="ＭＳ Ｐゴシック" pitchFamily="34" charset="-128"/>
                  </a:rPr>
                  <a:t>PC</a:t>
                </a:r>
              </a:p>
            </p:txBody>
          </p:sp>
          <p:sp>
            <p:nvSpPr>
              <p:cNvPr id="55319" name="Rectangle 115"/>
              <p:cNvSpPr>
                <a:spLocks noChangeArrowheads="1"/>
              </p:cNvSpPr>
              <p:nvPr/>
            </p:nvSpPr>
            <p:spPr bwMode="auto">
              <a:xfrm>
                <a:off x="4176" y="1248"/>
                <a:ext cx="288" cy="192"/>
              </a:xfrm>
              <a:prstGeom prst="rect">
                <a:avLst/>
              </a:prstGeom>
              <a:noFill/>
              <a:ln w="9525">
                <a:noFill/>
                <a:miter lim="800000"/>
                <a:headEnd/>
                <a:tailEnd/>
              </a:ln>
            </p:spPr>
            <p:txBody>
              <a:bodyPr wrap="none" anchor="ctr"/>
              <a:lstStyle/>
              <a:p>
                <a:pPr algn="ctr"/>
                <a:r>
                  <a:rPr lang="en-US">
                    <a:ea typeface="ＭＳ Ｐゴシック" pitchFamily="34" charset="-128"/>
                  </a:rPr>
                  <a:t>RPC</a:t>
                </a:r>
              </a:p>
            </p:txBody>
          </p:sp>
          <p:sp>
            <p:nvSpPr>
              <p:cNvPr id="55320" name="Rectangle 116"/>
              <p:cNvSpPr>
                <a:spLocks noChangeArrowheads="1"/>
              </p:cNvSpPr>
              <p:nvPr/>
            </p:nvSpPr>
            <p:spPr bwMode="auto">
              <a:xfrm>
                <a:off x="4464" y="1248"/>
                <a:ext cx="1008" cy="192"/>
              </a:xfrm>
              <a:prstGeom prst="rect">
                <a:avLst/>
              </a:prstGeom>
              <a:noFill/>
              <a:ln w="9525">
                <a:noFill/>
                <a:miter lim="800000"/>
                <a:headEnd/>
                <a:tailEnd/>
              </a:ln>
            </p:spPr>
            <p:txBody>
              <a:bodyPr wrap="none" anchor="ctr"/>
              <a:lstStyle/>
              <a:p>
                <a:pPr algn="ctr"/>
                <a:r>
                  <a:rPr lang="en-US">
                    <a:ea typeface="ＭＳ Ｐゴシック" pitchFamily="34" charset="-128"/>
                  </a:rPr>
                  <a:t>Active Mask</a:t>
                </a:r>
              </a:p>
            </p:txBody>
          </p:sp>
        </p:grpSp>
      </p:grpSp>
      <p:grpSp>
        <p:nvGrpSpPr>
          <p:cNvPr id="7" name="Group 117"/>
          <p:cNvGrpSpPr>
            <a:grpSpLocks/>
          </p:cNvGrpSpPr>
          <p:nvPr/>
        </p:nvGrpSpPr>
        <p:grpSpPr bwMode="auto">
          <a:xfrm>
            <a:off x="6172200" y="2743200"/>
            <a:ext cx="2514600" cy="304800"/>
            <a:chOff x="3888" y="1248"/>
            <a:chExt cx="1584" cy="192"/>
          </a:xfrm>
        </p:grpSpPr>
        <p:sp>
          <p:nvSpPr>
            <p:cNvPr id="55322" name="Rectangle 118"/>
            <p:cNvSpPr>
              <a:spLocks noChangeArrowheads="1"/>
            </p:cNvSpPr>
            <p:nvPr/>
          </p:nvSpPr>
          <p:spPr bwMode="auto">
            <a:xfrm>
              <a:off x="3888" y="1248"/>
              <a:ext cx="288" cy="192"/>
            </a:xfrm>
            <a:prstGeom prst="rect">
              <a:avLst/>
            </a:prstGeom>
            <a:solidFill>
              <a:schemeClr val="bg1"/>
            </a:solidFill>
            <a:ln w="9525">
              <a:solidFill>
                <a:schemeClr val="tx1"/>
              </a:solidFill>
              <a:miter lim="800000"/>
              <a:headEnd/>
              <a:tailEnd/>
            </a:ln>
          </p:spPr>
          <p:txBody>
            <a:bodyPr wrap="none" anchor="ctr"/>
            <a:lstStyle/>
            <a:p>
              <a:pPr algn="ctr"/>
              <a:r>
                <a:rPr lang="en-US">
                  <a:ea typeface="ＭＳ Ｐゴシック" pitchFamily="34" charset="-128"/>
                </a:rPr>
                <a:t>E</a:t>
              </a:r>
            </a:p>
          </p:txBody>
        </p:sp>
        <p:sp>
          <p:nvSpPr>
            <p:cNvPr id="55323" name="Rectangle 119"/>
            <p:cNvSpPr>
              <a:spLocks noChangeArrowheads="1"/>
            </p:cNvSpPr>
            <p:nvPr/>
          </p:nvSpPr>
          <p:spPr bwMode="auto">
            <a:xfrm>
              <a:off x="4176" y="1248"/>
              <a:ext cx="288" cy="192"/>
            </a:xfrm>
            <a:prstGeom prst="rect">
              <a:avLst/>
            </a:prstGeom>
            <a:solidFill>
              <a:schemeClr val="bg1"/>
            </a:solidFill>
            <a:ln w="9525">
              <a:solidFill>
                <a:schemeClr val="tx1"/>
              </a:solidFill>
              <a:miter lim="800000"/>
              <a:headEnd/>
              <a:tailEnd/>
            </a:ln>
          </p:spPr>
          <p:txBody>
            <a:bodyPr wrap="none" anchor="ctr"/>
            <a:lstStyle/>
            <a:p>
              <a:pPr algn="ctr"/>
              <a:r>
                <a:rPr lang="en-US">
                  <a:ea typeface="ＭＳ Ｐゴシック" pitchFamily="34" charset="-128"/>
                </a:rPr>
                <a:t>-</a:t>
              </a:r>
            </a:p>
          </p:txBody>
        </p:sp>
        <p:sp>
          <p:nvSpPr>
            <p:cNvPr id="55324" name="Rectangle 120"/>
            <p:cNvSpPr>
              <a:spLocks noChangeArrowheads="1"/>
            </p:cNvSpPr>
            <p:nvPr/>
          </p:nvSpPr>
          <p:spPr bwMode="auto">
            <a:xfrm>
              <a:off x="4464" y="1248"/>
              <a:ext cx="1008" cy="192"/>
            </a:xfrm>
            <a:prstGeom prst="rect">
              <a:avLst/>
            </a:prstGeom>
            <a:solidFill>
              <a:schemeClr val="bg1"/>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1111</a:t>
              </a:r>
            </a:p>
          </p:txBody>
        </p:sp>
      </p:grpSp>
      <p:grpSp>
        <p:nvGrpSpPr>
          <p:cNvPr id="9" name="Group 147"/>
          <p:cNvGrpSpPr>
            <a:grpSpLocks/>
          </p:cNvGrpSpPr>
          <p:nvPr/>
        </p:nvGrpSpPr>
        <p:grpSpPr bwMode="auto">
          <a:xfrm>
            <a:off x="3505200" y="1905000"/>
            <a:ext cx="1752600" cy="457200"/>
            <a:chOff x="2208" y="1392"/>
            <a:chExt cx="1104" cy="288"/>
          </a:xfrm>
        </p:grpSpPr>
        <p:sp>
          <p:nvSpPr>
            <p:cNvPr id="55326" name="Rectangle 27"/>
            <p:cNvSpPr>
              <a:spLocks noChangeArrowheads="1"/>
            </p:cNvSpPr>
            <p:nvPr/>
          </p:nvSpPr>
          <p:spPr bwMode="auto">
            <a:xfrm>
              <a:off x="2448" y="1392"/>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55327" name="Rectangle 93"/>
            <p:cNvSpPr>
              <a:spLocks noChangeArrowheads="1"/>
            </p:cNvSpPr>
            <p:nvPr/>
          </p:nvSpPr>
          <p:spPr bwMode="auto">
            <a:xfrm>
              <a:off x="2208" y="1392"/>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A</a:t>
              </a:r>
            </a:p>
          </p:txBody>
        </p:sp>
        <p:sp>
          <p:nvSpPr>
            <p:cNvPr id="55328" name="Rectangle 126"/>
            <p:cNvSpPr>
              <a:spLocks noChangeArrowheads="1"/>
            </p:cNvSpPr>
            <p:nvPr/>
          </p:nvSpPr>
          <p:spPr bwMode="auto">
            <a:xfrm>
              <a:off x="2496" y="144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T1</a:t>
              </a:r>
            </a:p>
          </p:txBody>
        </p:sp>
        <p:sp>
          <p:nvSpPr>
            <p:cNvPr id="55329" name="Rectangle 127"/>
            <p:cNvSpPr>
              <a:spLocks noChangeArrowheads="1"/>
            </p:cNvSpPr>
            <p:nvPr/>
          </p:nvSpPr>
          <p:spPr bwMode="auto">
            <a:xfrm>
              <a:off x="2688" y="144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T2</a:t>
              </a:r>
            </a:p>
          </p:txBody>
        </p:sp>
        <p:sp>
          <p:nvSpPr>
            <p:cNvPr id="55330" name="Rectangle 128"/>
            <p:cNvSpPr>
              <a:spLocks noChangeArrowheads="1"/>
            </p:cNvSpPr>
            <p:nvPr/>
          </p:nvSpPr>
          <p:spPr bwMode="auto">
            <a:xfrm>
              <a:off x="2880" y="144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T3</a:t>
              </a:r>
            </a:p>
          </p:txBody>
        </p:sp>
        <p:sp>
          <p:nvSpPr>
            <p:cNvPr id="55331" name="Rectangle 129"/>
            <p:cNvSpPr>
              <a:spLocks noChangeArrowheads="1"/>
            </p:cNvSpPr>
            <p:nvPr/>
          </p:nvSpPr>
          <p:spPr bwMode="auto">
            <a:xfrm>
              <a:off x="3072" y="144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T4</a:t>
              </a:r>
            </a:p>
          </p:txBody>
        </p:sp>
      </p:grpSp>
      <p:grpSp>
        <p:nvGrpSpPr>
          <p:cNvPr id="10" name="Group 148"/>
          <p:cNvGrpSpPr>
            <a:grpSpLocks/>
          </p:cNvGrpSpPr>
          <p:nvPr/>
        </p:nvGrpSpPr>
        <p:grpSpPr bwMode="auto">
          <a:xfrm>
            <a:off x="3505200" y="2362200"/>
            <a:ext cx="1752600" cy="457200"/>
            <a:chOff x="2208" y="1680"/>
            <a:chExt cx="1104" cy="288"/>
          </a:xfrm>
        </p:grpSpPr>
        <p:sp>
          <p:nvSpPr>
            <p:cNvPr id="55333" name="Rectangle 37"/>
            <p:cNvSpPr>
              <a:spLocks noChangeArrowheads="1"/>
            </p:cNvSpPr>
            <p:nvPr/>
          </p:nvSpPr>
          <p:spPr bwMode="auto">
            <a:xfrm>
              <a:off x="2448" y="1680"/>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55334" name="Rectangle 94"/>
            <p:cNvSpPr>
              <a:spLocks noChangeArrowheads="1"/>
            </p:cNvSpPr>
            <p:nvPr/>
          </p:nvSpPr>
          <p:spPr bwMode="auto">
            <a:xfrm>
              <a:off x="2208" y="1680"/>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B</a:t>
              </a:r>
            </a:p>
          </p:txBody>
        </p:sp>
        <p:sp>
          <p:nvSpPr>
            <p:cNvPr id="55335" name="Rectangle 130"/>
            <p:cNvSpPr>
              <a:spLocks noChangeArrowheads="1"/>
            </p:cNvSpPr>
            <p:nvPr/>
          </p:nvSpPr>
          <p:spPr bwMode="auto">
            <a:xfrm>
              <a:off x="2496" y="1728"/>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T1</a:t>
              </a:r>
            </a:p>
          </p:txBody>
        </p:sp>
        <p:sp>
          <p:nvSpPr>
            <p:cNvPr id="55336" name="Rectangle 131"/>
            <p:cNvSpPr>
              <a:spLocks noChangeArrowheads="1"/>
            </p:cNvSpPr>
            <p:nvPr/>
          </p:nvSpPr>
          <p:spPr bwMode="auto">
            <a:xfrm>
              <a:off x="2688" y="1728"/>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T2</a:t>
              </a:r>
            </a:p>
          </p:txBody>
        </p:sp>
        <p:sp>
          <p:nvSpPr>
            <p:cNvPr id="55337" name="Rectangle 132"/>
            <p:cNvSpPr>
              <a:spLocks noChangeArrowheads="1"/>
            </p:cNvSpPr>
            <p:nvPr/>
          </p:nvSpPr>
          <p:spPr bwMode="auto">
            <a:xfrm>
              <a:off x="2880" y="1728"/>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T3</a:t>
              </a:r>
            </a:p>
          </p:txBody>
        </p:sp>
        <p:sp>
          <p:nvSpPr>
            <p:cNvPr id="55338" name="Rectangle 133"/>
            <p:cNvSpPr>
              <a:spLocks noChangeArrowheads="1"/>
            </p:cNvSpPr>
            <p:nvPr/>
          </p:nvSpPr>
          <p:spPr bwMode="auto">
            <a:xfrm>
              <a:off x="3072" y="1728"/>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dirty="0">
                  <a:solidFill>
                    <a:schemeClr val="bg1"/>
                  </a:solidFill>
                  <a:ea typeface="ＭＳ Ｐゴシック" pitchFamily="34" charset="-128"/>
                </a:rPr>
                <a:t>T4</a:t>
              </a:r>
            </a:p>
          </p:txBody>
        </p:sp>
      </p:grpSp>
      <p:grpSp>
        <p:nvGrpSpPr>
          <p:cNvPr id="11" name="Group 149"/>
          <p:cNvGrpSpPr>
            <a:grpSpLocks/>
          </p:cNvGrpSpPr>
          <p:nvPr/>
        </p:nvGrpSpPr>
        <p:grpSpPr bwMode="auto">
          <a:xfrm>
            <a:off x="3505200" y="2895600"/>
            <a:ext cx="1752600" cy="457200"/>
            <a:chOff x="2208" y="2016"/>
            <a:chExt cx="1104" cy="288"/>
          </a:xfrm>
        </p:grpSpPr>
        <p:sp>
          <p:nvSpPr>
            <p:cNvPr id="55340" name="Rectangle 47"/>
            <p:cNvSpPr>
              <a:spLocks noChangeArrowheads="1"/>
            </p:cNvSpPr>
            <p:nvPr/>
          </p:nvSpPr>
          <p:spPr bwMode="auto">
            <a:xfrm>
              <a:off x="2448" y="2016"/>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55341" name="Rectangle 80"/>
            <p:cNvSpPr>
              <a:spLocks noChangeArrowheads="1"/>
            </p:cNvSpPr>
            <p:nvPr/>
          </p:nvSpPr>
          <p:spPr bwMode="auto">
            <a:xfrm>
              <a:off x="2208" y="2016"/>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C</a:t>
              </a:r>
            </a:p>
          </p:txBody>
        </p:sp>
        <p:sp>
          <p:nvSpPr>
            <p:cNvPr id="55342" name="Rectangle 134"/>
            <p:cNvSpPr>
              <a:spLocks noChangeArrowheads="1"/>
            </p:cNvSpPr>
            <p:nvPr/>
          </p:nvSpPr>
          <p:spPr bwMode="auto">
            <a:xfrm>
              <a:off x="2496" y="2064"/>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T1</a:t>
              </a:r>
            </a:p>
          </p:txBody>
        </p:sp>
        <p:sp>
          <p:nvSpPr>
            <p:cNvPr id="55343" name="Rectangle 135"/>
            <p:cNvSpPr>
              <a:spLocks noChangeArrowheads="1"/>
            </p:cNvSpPr>
            <p:nvPr/>
          </p:nvSpPr>
          <p:spPr bwMode="auto">
            <a:xfrm>
              <a:off x="2688" y="2064"/>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T2</a:t>
              </a:r>
            </a:p>
          </p:txBody>
        </p:sp>
      </p:grpSp>
      <p:grpSp>
        <p:nvGrpSpPr>
          <p:cNvPr id="12" name="Group 150"/>
          <p:cNvGrpSpPr>
            <a:grpSpLocks/>
          </p:cNvGrpSpPr>
          <p:nvPr/>
        </p:nvGrpSpPr>
        <p:grpSpPr bwMode="auto">
          <a:xfrm>
            <a:off x="3505200" y="3429000"/>
            <a:ext cx="1752600" cy="457200"/>
            <a:chOff x="2208" y="2352"/>
            <a:chExt cx="1104" cy="288"/>
          </a:xfrm>
        </p:grpSpPr>
        <p:sp>
          <p:nvSpPr>
            <p:cNvPr id="55347" name="Rectangle 57"/>
            <p:cNvSpPr>
              <a:spLocks noChangeArrowheads="1"/>
            </p:cNvSpPr>
            <p:nvPr/>
          </p:nvSpPr>
          <p:spPr bwMode="auto">
            <a:xfrm>
              <a:off x="2448" y="2352"/>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55348" name="Rectangle 81"/>
            <p:cNvSpPr>
              <a:spLocks noChangeArrowheads="1"/>
            </p:cNvSpPr>
            <p:nvPr/>
          </p:nvSpPr>
          <p:spPr bwMode="auto">
            <a:xfrm>
              <a:off x="2208" y="2352"/>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D</a:t>
              </a:r>
            </a:p>
          </p:txBody>
        </p:sp>
        <p:sp>
          <p:nvSpPr>
            <p:cNvPr id="55351" name="Rectangle 140"/>
            <p:cNvSpPr>
              <a:spLocks noChangeArrowheads="1"/>
            </p:cNvSpPr>
            <p:nvPr/>
          </p:nvSpPr>
          <p:spPr bwMode="auto">
            <a:xfrm>
              <a:off x="2880" y="240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T3</a:t>
              </a:r>
            </a:p>
          </p:txBody>
        </p:sp>
        <p:sp>
          <p:nvSpPr>
            <p:cNvPr id="55352" name="Rectangle 141"/>
            <p:cNvSpPr>
              <a:spLocks noChangeArrowheads="1"/>
            </p:cNvSpPr>
            <p:nvPr/>
          </p:nvSpPr>
          <p:spPr bwMode="auto">
            <a:xfrm>
              <a:off x="3072" y="240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T4</a:t>
              </a:r>
            </a:p>
          </p:txBody>
        </p:sp>
      </p:grpSp>
      <p:grpSp>
        <p:nvGrpSpPr>
          <p:cNvPr id="13" name="Group 151"/>
          <p:cNvGrpSpPr>
            <a:grpSpLocks/>
          </p:cNvGrpSpPr>
          <p:nvPr/>
        </p:nvGrpSpPr>
        <p:grpSpPr bwMode="auto">
          <a:xfrm>
            <a:off x="3505200" y="3962400"/>
            <a:ext cx="1752600" cy="457200"/>
            <a:chOff x="2208" y="2688"/>
            <a:chExt cx="1104" cy="288"/>
          </a:xfrm>
        </p:grpSpPr>
        <p:sp>
          <p:nvSpPr>
            <p:cNvPr id="55354" name="Rectangle 67"/>
            <p:cNvSpPr>
              <a:spLocks noChangeArrowheads="1"/>
            </p:cNvSpPr>
            <p:nvPr/>
          </p:nvSpPr>
          <p:spPr bwMode="auto">
            <a:xfrm>
              <a:off x="2448" y="2688"/>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55355" name="Rectangle 82"/>
            <p:cNvSpPr>
              <a:spLocks noChangeArrowheads="1"/>
            </p:cNvSpPr>
            <p:nvPr/>
          </p:nvSpPr>
          <p:spPr bwMode="auto">
            <a:xfrm>
              <a:off x="2208" y="2688"/>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E</a:t>
              </a:r>
            </a:p>
          </p:txBody>
        </p:sp>
        <p:sp>
          <p:nvSpPr>
            <p:cNvPr id="55356" name="Rectangle 142"/>
            <p:cNvSpPr>
              <a:spLocks noChangeArrowheads="1"/>
            </p:cNvSpPr>
            <p:nvPr/>
          </p:nvSpPr>
          <p:spPr bwMode="auto">
            <a:xfrm>
              <a:off x="2496" y="2736"/>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T1</a:t>
              </a:r>
            </a:p>
          </p:txBody>
        </p:sp>
        <p:sp>
          <p:nvSpPr>
            <p:cNvPr id="55357" name="Rectangle 143"/>
            <p:cNvSpPr>
              <a:spLocks noChangeArrowheads="1"/>
            </p:cNvSpPr>
            <p:nvPr/>
          </p:nvSpPr>
          <p:spPr bwMode="auto">
            <a:xfrm>
              <a:off x="2688" y="2736"/>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T2</a:t>
              </a:r>
            </a:p>
          </p:txBody>
        </p:sp>
        <p:sp>
          <p:nvSpPr>
            <p:cNvPr id="55358" name="Rectangle 144"/>
            <p:cNvSpPr>
              <a:spLocks noChangeArrowheads="1"/>
            </p:cNvSpPr>
            <p:nvPr/>
          </p:nvSpPr>
          <p:spPr bwMode="auto">
            <a:xfrm>
              <a:off x="2880" y="2736"/>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T3</a:t>
              </a:r>
            </a:p>
          </p:txBody>
        </p:sp>
        <p:sp>
          <p:nvSpPr>
            <p:cNvPr id="55359" name="Rectangle 145"/>
            <p:cNvSpPr>
              <a:spLocks noChangeArrowheads="1"/>
            </p:cNvSpPr>
            <p:nvPr/>
          </p:nvSpPr>
          <p:spPr bwMode="auto">
            <a:xfrm>
              <a:off x="3072" y="2736"/>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T4</a:t>
              </a:r>
            </a:p>
          </p:txBody>
        </p:sp>
      </p:grpSp>
      <p:grpSp>
        <p:nvGrpSpPr>
          <p:cNvPr id="15" name="Group 88"/>
          <p:cNvGrpSpPr>
            <a:grpSpLocks/>
          </p:cNvGrpSpPr>
          <p:nvPr/>
        </p:nvGrpSpPr>
        <p:grpSpPr bwMode="auto">
          <a:xfrm>
            <a:off x="4114800" y="2667000"/>
            <a:ext cx="690563" cy="384175"/>
            <a:chOff x="3195" y="2015"/>
            <a:chExt cx="435" cy="242"/>
          </a:xfrm>
        </p:grpSpPr>
        <p:sp>
          <p:nvSpPr>
            <p:cNvPr id="55365" name="AutoShape 89"/>
            <p:cNvSpPr>
              <a:spLocks noChangeArrowheads="1"/>
            </p:cNvSpPr>
            <p:nvPr/>
          </p:nvSpPr>
          <p:spPr bwMode="auto">
            <a:xfrm>
              <a:off x="3195" y="2015"/>
              <a:ext cx="435" cy="242"/>
            </a:xfrm>
            <a:prstGeom prst="irregularSeal1">
              <a:avLst/>
            </a:prstGeom>
            <a:solidFill>
              <a:srgbClr val="FF3300"/>
            </a:solidFill>
            <a:ln w="9525">
              <a:solidFill>
                <a:schemeClr val="tx1"/>
              </a:solidFill>
              <a:miter lim="800000"/>
              <a:headEnd/>
              <a:tailEnd/>
            </a:ln>
          </p:spPr>
          <p:txBody>
            <a:bodyPr wrap="none" anchor="ctr"/>
            <a:lstStyle/>
            <a:p>
              <a:endParaRPr lang="en-CA">
                <a:ea typeface="ＭＳ Ｐゴシック" pitchFamily="34" charset="-128"/>
              </a:endParaRPr>
            </a:p>
          </p:txBody>
        </p:sp>
        <p:sp>
          <p:nvSpPr>
            <p:cNvPr id="55366" name="AutoShape 90"/>
            <p:cNvSpPr>
              <a:spLocks noChangeArrowheads="1"/>
            </p:cNvSpPr>
            <p:nvPr/>
          </p:nvSpPr>
          <p:spPr bwMode="auto">
            <a:xfrm>
              <a:off x="3267" y="2087"/>
              <a:ext cx="290" cy="97"/>
            </a:xfrm>
            <a:prstGeom prst="irregularSeal1">
              <a:avLst/>
            </a:prstGeom>
            <a:solidFill>
              <a:srgbClr val="FFFF00"/>
            </a:solidFill>
            <a:ln w="9525">
              <a:solidFill>
                <a:schemeClr val="tx1"/>
              </a:solidFill>
              <a:miter lim="800000"/>
              <a:headEnd/>
              <a:tailEnd/>
            </a:ln>
          </p:spPr>
          <p:txBody>
            <a:bodyPr wrap="none" anchor="ctr"/>
            <a:lstStyle/>
            <a:p>
              <a:endParaRPr lang="en-CA">
                <a:ea typeface="ＭＳ Ｐゴシック" pitchFamily="34" charset="-128"/>
              </a:endParaRPr>
            </a:p>
          </p:txBody>
        </p:sp>
      </p:grpSp>
      <p:sp>
        <p:nvSpPr>
          <p:cNvPr id="6225" name="Text Box 81"/>
          <p:cNvSpPr txBox="1">
            <a:spLocks noChangeArrowheads="1"/>
          </p:cNvSpPr>
          <p:nvPr/>
        </p:nvSpPr>
        <p:spPr bwMode="auto">
          <a:xfrm>
            <a:off x="6477000" y="1905000"/>
            <a:ext cx="1809750" cy="457200"/>
          </a:xfrm>
          <a:prstGeom prst="rect">
            <a:avLst/>
          </a:prstGeom>
          <a:noFill/>
          <a:ln w="9525">
            <a:noFill/>
            <a:miter lim="800000"/>
            <a:headEnd/>
            <a:tailEnd/>
          </a:ln>
        </p:spPr>
        <p:txBody>
          <a:bodyPr wrap="none">
            <a:spAutoFit/>
          </a:bodyPr>
          <a:lstStyle/>
          <a:p>
            <a:r>
              <a:rPr lang="en-US" sz="2400" b="1" u="sng">
                <a:ea typeface="ＭＳ Ｐゴシック" pitchFamily="34" charset="-128"/>
              </a:rPr>
              <a:t>SIMT Stack</a:t>
            </a:r>
          </a:p>
        </p:txBody>
      </p:sp>
      <p:sp>
        <p:nvSpPr>
          <p:cNvPr id="55368" name="Text Box 86"/>
          <p:cNvSpPr txBox="1">
            <a:spLocks noChangeArrowheads="1"/>
          </p:cNvSpPr>
          <p:nvPr/>
        </p:nvSpPr>
        <p:spPr bwMode="auto">
          <a:xfrm>
            <a:off x="533400" y="1447800"/>
            <a:ext cx="2941831" cy="369332"/>
          </a:xfrm>
          <a:prstGeom prst="rect">
            <a:avLst/>
          </a:prstGeom>
          <a:noFill/>
          <a:ln w="9525">
            <a:noFill/>
            <a:miter lim="800000"/>
            <a:headEnd/>
            <a:tailEnd/>
          </a:ln>
        </p:spPr>
        <p:txBody>
          <a:bodyPr wrap="none">
            <a:spAutoFit/>
          </a:bodyPr>
          <a:lstStyle/>
          <a:p>
            <a:r>
              <a:rPr lang="en-US" b="1" dirty="0" err="1" smtClean="0">
                <a:latin typeface="Courier New" pitchFamily="49" charset="0"/>
                <a:ea typeface="ＭＳ Ｐゴシック" pitchFamily="34" charset="-128"/>
              </a:rPr>
              <a:t>foo</a:t>
            </a:r>
            <a:r>
              <a:rPr lang="en-US" b="1" dirty="0" smtClean="0">
                <a:latin typeface="Courier New" pitchFamily="49" charset="0"/>
                <a:ea typeface="ＭＳ Ｐゴシック" pitchFamily="34" charset="-128"/>
              </a:rPr>
              <a:t>[] </a:t>
            </a:r>
            <a:r>
              <a:rPr lang="en-US" b="1" dirty="0">
                <a:latin typeface="Courier New" pitchFamily="49" charset="0"/>
                <a:ea typeface="ＭＳ Ｐゴシック" pitchFamily="34" charset="-128"/>
              </a:rPr>
              <a:t>= {4,8,12,16};</a:t>
            </a:r>
          </a:p>
        </p:txBody>
      </p:sp>
      <p:sp>
        <p:nvSpPr>
          <p:cNvPr id="5" name="Text Box 92"/>
          <p:cNvSpPr txBox="1">
            <a:spLocks noChangeArrowheads="1"/>
          </p:cNvSpPr>
          <p:nvPr/>
        </p:nvSpPr>
        <p:spPr bwMode="auto">
          <a:xfrm>
            <a:off x="5867400" y="1600200"/>
            <a:ext cx="2995613" cy="457200"/>
          </a:xfrm>
          <a:prstGeom prst="rect">
            <a:avLst/>
          </a:prstGeom>
          <a:noFill/>
          <a:ln w="9525">
            <a:noFill/>
            <a:miter lim="800000"/>
            <a:headEnd/>
            <a:tailEnd/>
          </a:ln>
        </p:spPr>
        <p:txBody>
          <a:bodyPr wrap="none">
            <a:spAutoFit/>
          </a:bodyPr>
          <a:lstStyle/>
          <a:p>
            <a:r>
              <a:rPr lang="en-US" sz="2400" b="1">
                <a:ea typeface="ＭＳ Ｐゴシック" pitchFamily="34" charset="-128"/>
              </a:rPr>
              <a:t>One stack per warp</a:t>
            </a:r>
            <a:endParaRPr lang="en-US" sz="2400" b="1">
              <a:solidFill>
                <a:srgbClr val="FF0000"/>
              </a:solidFill>
              <a:ea typeface="ＭＳ Ｐゴシック" pitchFamily="34" charset="-128"/>
            </a:endParaRPr>
          </a:p>
        </p:txBody>
      </p:sp>
      <p:grpSp>
        <p:nvGrpSpPr>
          <p:cNvPr id="55440" name="Group 144"/>
          <p:cNvGrpSpPr>
            <a:grpSpLocks/>
          </p:cNvGrpSpPr>
          <p:nvPr/>
        </p:nvGrpSpPr>
        <p:grpSpPr bwMode="auto">
          <a:xfrm>
            <a:off x="6324600" y="5791200"/>
            <a:ext cx="2257425" cy="660400"/>
            <a:chOff x="3984" y="3648"/>
            <a:chExt cx="1422" cy="416"/>
          </a:xfrm>
        </p:grpSpPr>
        <p:sp>
          <p:nvSpPr>
            <p:cNvPr id="55371" name="Rectangle 75"/>
            <p:cNvSpPr>
              <a:spLocks noChangeArrowheads="1"/>
            </p:cNvSpPr>
            <p:nvPr/>
          </p:nvSpPr>
          <p:spPr bwMode="auto">
            <a:xfrm>
              <a:off x="5195" y="3703"/>
              <a:ext cx="169" cy="93"/>
            </a:xfrm>
            <a:prstGeom prst="rect">
              <a:avLst/>
            </a:prstGeom>
            <a:solidFill>
              <a:srgbClr val="FFFF66"/>
            </a:solidFill>
            <a:ln w="9525">
              <a:noFill/>
              <a:miter lim="800000"/>
              <a:headEnd/>
              <a:tailEnd/>
            </a:ln>
          </p:spPr>
          <p:txBody>
            <a:bodyPr/>
            <a:lstStyle/>
            <a:p>
              <a:endParaRPr lang="en-CA"/>
            </a:p>
          </p:txBody>
        </p:sp>
        <p:sp>
          <p:nvSpPr>
            <p:cNvPr id="55372" name="Rectangle 76"/>
            <p:cNvSpPr>
              <a:spLocks noChangeArrowheads="1"/>
            </p:cNvSpPr>
            <p:nvPr/>
          </p:nvSpPr>
          <p:spPr bwMode="auto">
            <a:xfrm>
              <a:off x="5195" y="3703"/>
              <a:ext cx="169" cy="93"/>
            </a:xfrm>
            <a:prstGeom prst="rect">
              <a:avLst/>
            </a:prstGeom>
            <a:noFill/>
            <a:ln w="19050" cap="rnd">
              <a:solidFill>
                <a:srgbClr val="000000"/>
              </a:solidFill>
              <a:round/>
              <a:headEnd/>
              <a:tailEnd/>
            </a:ln>
          </p:spPr>
          <p:txBody>
            <a:bodyPr/>
            <a:lstStyle/>
            <a:p>
              <a:endParaRPr lang="en-CA"/>
            </a:p>
          </p:txBody>
        </p:sp>
        <p:sp>
          <p:nvSpPr>
            <p:cNvPr id="55373" name="Rectangle 77"/>
            <p:cNvSpPr>
              <a:spLocks noChangeArrowheads="1"/>
            </p:cNvSpPr>
            <p:nvPr/>
          </p:nvSpPr>
          <p:spPr bwMode="auto">
            <a:xfrm>
              <a:off x="5186" y="3716"/>
              <a:ext cx="169" cy="92"/>
            </a:xfrm>
            <a:prstGeom prst="rect">
              <a:avLst/>
            </a:prstGeom>
            <a:solidFill>
              <a:srgbClr val="FFFF66"/>
            </a:solidFill>
            <a:ln w="9525">
              <a:noFill/>
              <a:miter lim="800000"/>
              <a:headEnd/>
              <a:tailEnd/>
            </a:ln>
          </p:spPr>
          <p:txBody>
            <a:bodyPr/>
            <a:lstStyle/>
            <a:p>
              <a:endParaRPr lang="en-CA"/>
            </a:p>
          </p:txBody>
        </p:sp>
        <p:sp>
          <p:nvSpPr>
            <p:cNvPr id="55374" name="Rectangle 78"/>
            <p:cNvSpPr>
              <a:spLocks noChangeArrowheads="1"/>
            </p:cNvSpPr>
            <p:nvPr/>
          </p:nvSpPr>
          <p:spPr bwMode="auto">
            <a:xfrm>
              <a:off x="5186" y="3716"/>
              <a:ext cx="169" cy="92"/>
            </a:xfrm>
            <a:prstGeom prst="rect">
              <a:avLst/>
            </a:prstGeom>
            <a:noFill/>
            <a:ln w="19050" cap="rnd">
              <a:solidFill>
                <a:srgbClr val="000000"/>
              </a:solidFill>
              <a:round/>
              <a:headEnd/>
              <a:tailEnd/>
            </a:ln>
          </p:spPr>
          <p:txBody>
            <a:bodyPr/>
            <a:lstStyle/>
            <a:p>
              <a:endParaRPr lang="en-CA"/>
            </a:p>
          </p:txBody>
        </p:sp>
        <p:sp>
          <p:nvSpPr>
            <p:cNvPr id="55375" name="Rectangle 79"/>
            <p:cNvSpPr>
              <a:spLocks noChangeArrowheads="1"/>
            </p:cNvSpPr>
            <p:nvPr/>
          </p:nvSpPr>
          <p:spPr bwMode="auto">
            <a:xfrm>
              <a:off x="5178" y="3728"/>
              <a:ext cx="169" cy="93"/>
            </a:xfrm>
            <a:prstGeom prst="rect">
              <a:avLst/>
            </a:prstGeom>
            <a:solidFill>
              <a:srgbClr val="FFFF66"/>
            </a:solidFill>
            <a:ln w="9525">
              <a:noFill/>
              <a:miter lim="800000"/>
              <a:headEnd/>
              <a:tailEnd/>
            </a:ln>
          </p:spPr>
          <p:txBody>
            <a:bodyPr/>
            <a:lstStyle/>
            <a:p>
              <a:endParaRPr lang="en-CA"/>
            </a:p>
          </p:txBody>
        </p:sp>
        <p:sp>
          <p:nvSpPr>
            <p:cNvPr id="55376" name="Rectangle 80"/>
            <p:cNvSpPr>
              <a:spLocks noChangeArrowheads="1"/>
            </p:cNvSpPr>
            <p:nvPr/>
          </p:nvSpPr>
          <p:spPr bwMode="auto">
            <a:xfrm>
              <a:off x="5178" y="3728"/>
              <a:ext cx="169" cy="93"/>
            </a:xfrm>
            <a:prstGeom prst="rect">
              <a:avLst/>
            </a:prstGeom>
            <a:noFill/>
            <a:ln w="19050" cap="rnd">
              <a:solidFill>
                <a:srgbClr val="000000"/>
              </a:solidFill>
              <a:round/>
              <a:headEnd/>
              <a:tailEnd/>
            </a:ln>
          </p:spPr>
          <p:txBody>
            <a:bodyPr/>
            <a:lstStyle/>
            <a:p>
              <a:endParaRPr lang="en-CA"/>
            </a:p>
          </p:txBody>
        </p:sp>
        <p:sp>
          <p:nvSpPr>
            <p:cNvPr id="55377" name="Oval 81"/>
            <p:cNvSpPr>
              <a:spLocks noChangeArrowheads="1"/>
            </p:cNvSpPr>
            <p:nvPr/>
          </p:nvSpPr>
          <p:spPr bwMode="auto">
            <a:xfrm>
              <a:off x="5368" y="3743"/>
              <a:ext cx="4" cy="7"/>
            </a:xfrm>
            <a:prstGeom prst="ellipse">
              <a:avLst/>
            </a:prstGeom>
            <a:solidFill>
              <a:srgbClr val="FFFF66"/>
            </a:solidFill>
            <a:ln w="0">
              <a:solidFill>
                <a:srgbClr val="000000"/>
              </a:solidFill>
              <a:round/>
              <a:headEnd/>
              <a:tailEnd/>
            </a:ln>
          </p:spPr>
          <p:txBody>
            <a:bodyPr/>
            <a:lstStyle/>
            <a:p>
              <a:endParaRPr lang="en-CA"/>
            </a:p>
          </p:txBody>
        </p:sp>
        <p:sp>
          <p:nvSpPr>
            <p:cNvPr id="55378" name="Oval 82"/>
            <p:cNvSpPr>
              <a:spLocks noChangeArrowheads="1"/>
            </p:cNvSpPr>
            <p:nvPr/>
          </p:nvSpPr>
          <p:spPr bwMode="auto">
            <a:xfrm>
              <a:off x="5368" y="3743"/>
              <a:ext cx="4" cy="7"/>
            </a:xfrm>
            <a:prstGeom prst="ellipse">
              <a:avLst/>
            </a:prstGeom>
            <a:noFill/>
            <a:ln w="3175">
              <a:solidFill>
                <a:srgbClr val="000000"/>
              </a:solidFill>
              <a:miter lim="800000"/>
              <a:headEnd/>
              <a:tailEnd/>
            </a:ln>
          </p:spPr>
          <p:txBody>
            <a:bodyPr/>
            <a:lstStyle/>
            <a:p>
              <a:endParaRPr lang="en-CA"/>
            </a:p>
          </p:txBody>
        </p:sp>
        <p:sp>
          <p:nvSpPr>
            <p:cNvPr id="55379" name="Oval 83"/>
            <p:cNvSpPr>
              <a:spLocks noChangeArrowheads="1"/>
            </p:cNvSpPr>
            <p:nvPr/>
          </p:nvSpPr>
          <p:spPr bwMode="auto">
            <a:xfrm>
              <a:off x="5374" y="3734"/>
              <a:ext cx="4" cy="7"/>
            </a:xfrm>
            <a:prstGeom prst="ellipse">
              <a:avLst/>
            </a:prstGeom>
            <a:solidFill>
              <a:srgbClr val="FFFF66"/>
            </a:solidFill>
            <a:ln w="0">
              <a:solidFill>
                <a:srgbClr val="000000"/>
              </a:solidFill>
              <a:round/>
              <a:headEnd/>
              <a:tailEnd/>
            </a:ln>
          </p:spPr>
          <p:txBody>
            <a:bodyPr/>
            <a:lstStyle/>
            <a:p>
              <a:endParaRPr lang="en-CA"/>
            </a:p>
          </p:txBody>
        </p:sp>
        <p:sp>
          <p:nvSpPr>
            <p:cNvPr id="55380" name="Oval 84"/>
            <p:cNvSpPr>
              <a:spLocks noChangeArrowheads="1"/>
            </p:cNvSpPr>
            <p:nvPr/>
          </p:nvSpPr>
          <p:spPr bwMode="auto">
            <a:xfrm>
              <a:off x="5374" y="3734"/>
              <a:ext cx="4" cy="7"/>
            </a:xfrm>
            <a:prstGeom prst="ellipse">
              <a:avLst/>
            </a:prstGeom>
            <a:noFill/>
            <a:ln w="3175">
              <a:solidFill>
                <a:srgbClr val="000000"/>
              </a:solidFill>
              <a:miter lim="800000"/>
              <a:headEnd/>
              <a:tailEnd/>
            </a:ln>
          </p:spPr>
          <p:txBody>
            <a:bodyPr/>
            <a:lstStyle/>
            <a:p>
              <a:endParaRPr lang="en-CA"/>
            </a:p>
          </p:txBody>
        </p:sp>
        <p:sp>
          <p:nvSpPr>
            <p:cNvPr id="55381" name="Oval 85"/>
            <p:cNvSpPr>
              <a:spLocks noChangeArrowheads="1"/>
            </p:cNvSpPr>
            <p:nvPr/>
          </p:nvSpPr>
          <p:spPr bwMode="auto">
            <a:xfrm>
              <a:off x="5381" y="3725"/>
              <a:ext cx="4" cy="6"/>
            </a:xfrm>
            <a:prstGeom prst="ellipse">
              <a:avLst/>
            </a:prstGeom>
            <a:solidFill>
              <a:srgbClr val="FFFF66"/>
            </a:solidFill>
            <a:ln w="0">
              <a:solidFill>
                <a:srgbClr val="000000"/>
              </a:solidFill>
              <a:round/>
              <a:headEnd/>
              <a:tailEnd/>
            </a:ln>
          </p:spPr>
          <p:txBody>
            <a:bodyPr/>
            <a:lstStyle/>
            <a:p>
              <a:endParaRPr lang="en-CA"/>
            </a:p>
          </p:txBody>
        </p:sp>
        <p:sp>
          <p:nvSpPr>
            <p:cNvPr id="55382" name="Oval 86"/>
            <p:cNvSpPr>
              <a:spLocks noChangeArrowheads="1"/>
            </p:cNvSpPr>
            <p:nvPr/>
          </p:nvSpPr>
          <p:spPr bwMode="auto">
            <a:xfrm>
              <a:off x="5381" y="3725"/>
              <a:ext cx="4" cy="6"/>
            </a:xfrm>
            <a:prstGeom prst="ellipse">
              <a:avLst/>
            </a:prstGeom>
            <a:noFill/>
            <a:ln w="3175">
              <a:solidFill>
                <a:srgbClr val="000000"/>
              </a:solidFill>
              <a:miter lim="800000"/>
              <a:headEnd/>
              <a:tailEnd/>
            </a:ln>
          </p:spPr>
          <p:txBody>
            <a:bodyPr/>
            <a:lstStyle/>
            <a:p>
              <a:endParaRPr lang="en-CA"/>
            </a:p>
          </p:txBody>
        </p:sp>
        <p:sp>
          <p:nvSpPr>
            <p:cNvPr id="55383" name="Line 87"/>
            <p:cNvSpPr>
              <a:spLocks noChangeShapeType="1"/>
            </p:cNvSpPr>
            <p:nvPr/>
          </p:nvSpPr>
          <p:spPr bwMode="auto">
            <a:xfrm>
              <a:off x="4153" y="3879"/>
              <a:ext cx="22" cy="0"/>
            </a:xfrm>
            <a:prstGeom prst="line">
              <a:avLst/>
            </a:prstGeom>
            <a:noFill/>
            <a:ln w="36513">
              <a:solidFill>
                <a:srgbClr val="000000"/>
              </a:solidFill>
              <a:miter lim="800000"/>
              <a:headEnd/>
              <a:tailEnd/>
            </a:ln>
          </p:spPr>
          <p:txBody>
            <a:bodyPr/>
            <a:lstStyle/>
            <a:p>
              <a:endParaRPr lang="en-CA"/>
            </a:p>
          </p:txBody>
        </p:sp>
        <p:sp>
          <p:nvSpPr>
            <p:cNvPr id="55384" name="Freeform 88"/>
            <p:cNvSpPr>
              <a:spLocks/>
            </p:cNvSpPr>
            <p:nvPr/>
          </p:nvSpPr>
          <p:spPr bwMode="auto">
            <a:xfrm>
              <a:off x="4168" y="3859"/>
              <a:ext cx="27" cy="40"/>
            </a:xfrm>
            <a:custGeom>
              <a:avLst/>
              <a:gdLst/>
              <a:ahLst/>
              <a:cxnLst>
                <a:cxn ang="0">
                  <a:pos x="206" y="103"/>
                </a:cxn>
                <a:cxn ang="0">
                  <a:pos x="0" y="207"/>
                </a:cxn>
                <a:cxn ang="0">
                  <a:pos x="0" y="0"/>
                </a:cxn>
                <a:cxn ang="0">
                  <a:pos x="0" y="0"/>
                </a:cxn>
                <a:cxn ang="0">
                  <a:pos x="206" y="103"/>
                </a:cxn>
              </a:cxnLst>
              <a:rect l="0" t="0" r="r" b="b"/>
              <a:pathLst>
                <a:path w="206" h="207">
                  <a:moveTo>
                    <a:pt x="206" y="103"/>
                  </a:moveTo>
                  <a:lnTo>
                    <a:pt x="0" y="207"/>
                  </a:lnTo>
                  <a:cubicBezTo>
                    <a:pt x="33" y="142"/>
                    <a:pt x="33" y="65"/>
                    <a:pt x="0" y="0"/>
                  </a:cubicBezTo>
                  <a:lnTo>
                    <a:pt x="0" y="0"/>
                  </a:lnTo>
                  <a:lnTo>
                    <a:pt x="206" y="103"/>
                  </a:lnTo>
                  <a:close/>
                </a:path>
              </a:pathLst>
            </a:custGeom>
            <a:solidFill>
              <a:srgbClr val="000000"/>
            </a:solidFill>
            <a:ln w="0">
              <a:solidFill>
                <a:srgbClr val="000000"/>
              </a:solidFill>
              <a:prstDash val="solid"/>
              <a:round/>
              <a:headEnd/>
              <a:tailEnd/>
            </a:ln>
          </p:spPr>
          <p:txBody>
            <a:bodyPr/>
            <a:lstStyle/>
            <a:p>
              <a:endParaRPr lang="en-CA"/>
            </a:p>
          </p:txBody>
        </p:sp>
        <p:sp>
          <p:nvSpPr>
            <p:cNvPr id="55385" name="Line 89"/>
            <p:cNvSpPr>
              <a:spLocks noChangeShapeType="1"/>
            </p:cNvSpPr>
            <p:nvPr/>
          </p:nvSpPr>
          <p:spPr bwMode="auto">
            <a:xfrm>
              <a:off x="4365" y="3913"/>
              <a:ext cx="43" cy="17"/>
            </a:xfrm>
            <a:prstGeom prst="line">
              <a:avLst/>
            </a:prstGeom>
            <a:noFill/>
            <a:ln w="36513">
              <a:solidFill>
                <a:srgbClr val="000000"/>
              </a:solidFill>
              <a:miter lim="800000"/>
              <a:headEnd/>
              <a:tailEnd/>
            </a:ln>
          </p:spPr>
          <p:txBody>
            <a:bodyPr/>
            <a:lstStyle/>
            <a:p>
              <a:endParaRPr lang="en-CA"/>
            </a:p>
          </p:txBody>
        </p:sp>
        <p:sp>
          <p:nvSpPr>
            <p:cNvPr id="55386" name="Freeform 90"/>
            <p:cNvSpPr>
              <a:spLocks/>
            </p:cNvSpPr>
            <p:nvPr/>
          </p:nvSpPr>
          <p:spPr bwMode="auto">
            <a:xfrm>
              <a:off x="4398" y="3907"/>
              <a:ext cx="30" cy="39"/>
            </a:xfrm>
            <a:custGeom>
              <a:avLst/>
              <a:gdLst/>
              <a:ahLst/>
              <a:cxnLst>
                <a:cxn ang="0">
                  <a:pos x="227" y="154"/>
                </a:cxn>
                <a:cxn ang="0">
                  <a:pos x="0" y="199"/>
                </a:cxn>
                <a:cxn ang="0">
                  <a:pos x="55" y="0"/>
                </a:cxn>
                <a:cxn ang="0">
                  <a:pos x="55" y="0"/>
                </a:cxn>
                <a:cxn ang="0">
                  <a:pos x="227" y="154"/>
                </a:cxn>
              </a:cxnLst>
              <a:rect l="0" t="0" r="r" b="b"/>
              <a:pathLst>
                <a:path w="227" h="199">
                  <a:moveTo>
                    <a:pt x="227" y="154"/>
                  </a:moveTo>
                  <a:lnTo>
                    <a:pt x="0" y="199"/>
                  </a:lnTo>
                  <a:cubicBezTo>
                    <a:pt x="49" y="145"/>
                    <a:pt x="69" y="71"/>
                    <a:pt x="55" y="0"/>
                  </a:cubicBezTo>
                  <a:lnTo>
                    <a:pt x="55" y="0"/>
                  </a:lnTo>
                  <a:lnTo>
                    <a:pt x="227" y="154"/>
                  </a:lnTo>
                  <a:close/>
                </a:path>
              </a:pathLst>
            </a:custGeom>
            <a:solidFill>
              <a:srgbClr val="000000"/>
            </a:solidFill>
            <a:ln w="0">
              <a:solidFill>
                <a:srgbClr val="000000"/>
              </a:solidFill>
              <a:prstDash val="solid"/>
              <a:round/>
              <a:headEnd/>
              <a:tailEnd/>
            </a:ln>
          </p:spPr>
          <p:txBody>
            <a:bodyPr/>
            <a:lstStyle/>
            <a:p>
              <a:endParaRPr lang="en-CA"/>
            </a:p>
          </p:txBody>
        </p:sp>
        <p:sp>
          <p:nvSpPr>
            <p:cNvPr id="55387" name="Line 91"/>
            <p:cNvSpPr>
              <a:spLocks noChangeShapeType="1"/>
            </p:cNvSpPr>
            <p:nvPr/>
          </p:nvSpPr>
          <p:spPr bwMode="auto">
            <a:xfrm flipV="1">
              <a:off x="4365" y="3828"/>
              <a:ext cx="43" cy="18"/>
            </a:xfrm>
            <a:prstGeom prst="line">
              <a:avLst/>
            </a:prstGeom>
            <a:noFill/>
            <a:ln w="36513">
              <a:solidFill>
                <a:srgbClr val="000000"/>
              </a:solidFill>
              <a:miter lim="800000"/>
              <a:headEnd/>
              <a:tailEnd/>
            </a:ln>
          </p:spPr>
          <p:txBody>
            <a:bodyPr/>
            <a:lstStyle/>
            <a:p>
              <a:endParaRPr lang="en-CA"/>
            </a:p>
          </p:txBody>
        </p:sp>
        <p:sp>
          <p:nvSpPr>
            <p:cNvPr id="55388" name="Freeform 92"/>
            <p:cNvSpPr>
              <a:spLocks/>
            </p:cNvSpPr>
            <p:nvPr/>
          </p:nvSpPr>
          <p:spPr bwMode="auto">
            <a:xfrm>
              <a:off x="4398" y="3811"/>
              <a:ext cx="30" cy="40"/>
            </a:xfrm>
            <a:custGeom>
              <a:avLst/>
              <a:gdLst/>
              <a:ahLst/>
              <a:cxnLst>
                <a:cxn ang="0">
                  <a:pos x="227" y="45"/>
                </a:cxn>
                <a:cxn ang="0">
                  <a:pos x="55" y="199"/>
                </a:cxn>
                <a:cxn ang="0">
                  <a:pos x="0" y="0"/>
                </a:cxn>
                <a:cxn ang="0">
                  <a:pos x="0" y="0"/>
                </a:cxn>
                <a:cxn ang="0">
                  <a:pos x="227" y="45"/>
                </a:cxn>
              </a:cxnLst>
              <a:rect l="0" t="0" r="r" b="b"/>
              <a:pathLst>
                <a:path w="227" h="199">
                  <a:moveTo>
                    <a:pt x="227" y="45"/>
                  </a:moveTo>
                  <a:lnTo>
                    <a:pt x="55" y="199"/>
                  </a:lnTo>
                  <a:cubicBezTo>
                    <a:pt x="69" y="128"/>
                    <a:pt x="49" y="54"/>
                    <a:pt x="0" y="0"/>
                  </a:cubicBezTo>
                  <a:lnTo>
                    <a:pt x="0" y="0"/>
                  </a:lnTo>
                  <a:lnTo>
                    <a:pt x="227" y="45"/>
                  </a:lnTo>
                  <a:close/>
                </a:path>
              </a:pathLst>
            </a:custGeom>
            <a:solidFill>
              <a:srgbClr val="000000"/>
            </a:solidFill>
            <a:ln w="0">
              <a:solidFill>
                <a:srgbClr val="000000"/>
              </a:solidFill>
              <a:prstDash val="solid"/>
              <a:round/>
              <a:headEnd/>
              <a:tailEnd/>
            </a:ln>
          </p:spPr>
          <p:txBody>
            <a:bodyPr/>
            <a:lstStyle/>
            <a:p>
              <a:endParaRPr lang="en-CA"/>
            </a:p>
          </p:txBody>
        </p:sp>
        <p:sp>
          <p:nvSpPr>
            <p:cNvPr id="55389" name="Line 93"/>
            <p:cNvSpPr>
              <a:spLocks noChangeShapeType="1"/>
            </p:cNvSpPr>
            <p:nvPr/>
          </p:nvSpPr>
          <p:spPr bwMode="auto">
            <a:xfrm flipV="1">
              <a:off x="4513" y="3864"/>
              <a:ext cx="0" cy="30"/>
            </a:xfrm>
            <a:prstGeom prst="line">
              <a:avLst/>
            </a:prstGeom>
            <a:noFill/>
            <a:ln w="36513">
              <a:solidFill>
                <a:srgbClr val="000000"/>
              </a:solidFill>
              <a:miter lim="800000"/>
              <a:headEnd/>
              <a:tailEnd/>
            </a:ln>
          </p:spPr>
          <p:txBody>
            <a:bodyPr/>
            <a:lstStyle/>
            <a:p>
              <a:endParaRPr lang="en-CA"/>
            </a:p>
          </p:txBody>
        </p:sp>
        <p:sp>
          <p:nvSpPr>
            <p:cNvPr id="55390" name="Freeform 94"/>
            <p:cNvSpPr>
              <a:spLocks/>
            </p:cNvSpPr>
            <p:nvPr/>
          </p:nvSpPr>
          <p:spPr bwMode="auto">
            <a:xfrm>
              <a:off x="4499" y="3884"/>
              <a:ext cx="28" cy="41"/>
            </a:xfrm>
            <a:custGeom>
              <a:avLst/>
              <a:gdLst/>
              <a:ahLst/>
              <a:cxnLst>
                <a:cxn ang="0">
                  <a:pos x="103" y="207"/>
                </a:cxn>
                <a:cxn ang="0">
                  <a:pos x="0" y="0"/>
                </a:cxn>
                <a:cxn ang="0">
                  <a:pos x="206" y="0"/>
                </a:cxn>
                <a:cxn ang="0">
                  <a:pos x="206" y="0"/>
                </a:cxn>
                <a:cxn ang="0">
                  <a:pos x="103" y="207"/>
                </a:cxn>
              </a:cxnLst>
              <a:rect l="0" t="0" r="r" b="b"/>
              <a:pathLst>
                <a:path w="206" h="207">
                  <a:moveTo>
                    <a:pt x="103" y="207"/>
                  </a:moveTo>
                  <a:lnTo>
                    <a:pt x="0" y="0"/>
                  </a:lnTo>
                  <a:cubicBezTo>
                    <a:pt x="65" y="33"/>
                    <a:pt x="141" y="33"/>
                    <a:pt x="206" y="0"/>
                  </a:cubicBezTo>
                  <a:lnTo>
                    <a:pt x="206" y="0"/>
                  </a:lnTo>
                  <a:lnTo>
                    <a:pt x="103" y="207"/>
                  </a:lnTo>
                  <a:close/>
                </a:path>
              </a:pathLst>
            </a:custGeom>
            <a:solidFill>
              <a:srgbClr val="000000"/>
            </a:solidFill>
            <a:ln w="0">
              <a:solidFill>
                <a:srgbClr val="000000"/>
              </a:solidFill>
              <a:prstDash val="solid"/>
              <a:round/>
              <a:headEnd/>
              <a:tailEnd/>
            </a:ln>
          </p:spPr>
          <p:txBody>
            <a:bodyPr/>
            <a:lstStyle/>
            <a:p>
              <a:endParaRPr lang="en-CA"/>
            </a:p>
          </p:txBody>
        </p:sp>
        <p:sp>
          <p:nvSpPr>
            <p:cNvPr id="55391" name="Freeform 95"/>
            <p:cNvSpPr>
              <a:spLocks/>
            </p:cNvSpPr>
            <p:nvPr/>
          </p:nvSpPr>
          <p:spPr bwMode="auto">
            <a:xfrm>
              <a:off x="4499" y="3833"/>
              <a:ext cx="28" cy="41"/>
            </a:xfrm>
            <a:custGeom>
              <a:avLst/>
              <a:gdLst/>
              <a:ahLst/>
              <a:cxnLst>
                <a:cxn ang="0">
                  <a:pos x="103" y="0"/>
                </a:cxn>
                <a:cxn ang="0">
                  <a:pos x="206" y="206"/>
                </a:cxn>
                <a:cxn ang="0">
                  <a:pos x="0" y="206"/>
                </a:cxn>
                <a:cxn ang="0">
                  <a:pos x="103" y="0"/>
                </a:cxn>
              </a:cxnLst>
              <a:rect l="0" t="0" r="r" b="b"/>
              <a:pathLst>
                <a:path w="206" h="206">
                  <a:moveTo>
                    <a:pt x="103" y="0"/>
                  </a:moveTo>
                  <a:lnTo>
                    <a:pt x="206" y="206"/>
                  </a:lnTo>
                  <a:cubicBezTo>
                    <a:pt x="141" y="174"/>
                    <a:pt x="65" y="174"/>
                    <a:pt x="0" y="206"/>
                  </a:cubicBezTo>
                  <a:lnTo>
                    <a:pt x="103" y="0"/>
                  </a:lnTo>
                  <a:close/>
                </a:path>
              </a:pathLst>
            </a:custGeom>
            <a:solidFill>
              <a:srgbClr val="000000"/>
            </a:solidFill>
            <a:ln w="0">
              <a:solidFill>
                <a:srgbClr val="000000"/>
              </a:solidFill>
              <a:prstDash val="solid"/>
              <a:round/>
              <a:headEnd/>
              <a:tailEnd/>
            </a:ln>
          </p:spPr>
          <p:txBody>
            <a:bodyPr/>
            <a:lstStyle/>
            <a:p>
              <a:endParaRPr lang="en-CA"/>
            </a:p>
          </p:txBody>
        </p:sp>
        <p:sp>
          <p:nvSpPr>
            <p:cNvPr id="55392" name="Line 96"/>
            <p:cNvSpPr>
              <a:spLocks noChangeShapeType="1"/>
            </p:cNvSpPr>
            <p:nvPr/>
          </p:nvSpPr>
          <p:spPr bwMode="auto">
            <a:xfrm flipV="1">
              <a:off x="4598" y="3921"/>
              <a:ext cx="43" cy="17"/>
            </a:xfrm>
            <a:prstGeom prst="line">
              <a:avLst/>
            </a:prstGeom>
            <a:noFill/>
            <a:ln w="36513">
              <a:solidFill>
                <a:srgbClr val="000000"/>
              </a:solidFill>
              <a:miter lim="800000"/>
              <a:headEnd/>
              <a:tailEnd/>
            </a:ln>
          </p:spPr>
          <p:txBody>
            <a:bodyPr/>
            <a:lstStyle/>
            <a:p>
              <a:endParaRPr lang="en-CA"/>
            </a:p>
          </p:txBody>
        </p:sp>
        <p:sp>
          <p:nvSpPr>
            <p:cNvPr id="55393" name="Freeform 97"/>
            <p:cNvSpPr>
              <a:spLocks/>
            </p:cNvSpPr>
            <p:nvPr/>
          </p:nvSpPr>
          <p:spPr bwMode="auto">
            <a:xfrm>
              <a:off x="4631" y="3904"/>
              <a:ext cx="30" cy="39"/>
            </a:xfrm>
            <a:custGeom>
              <a:avLst/>
              <a:gdLst/>
              <a:ahLst/>
              <a:cxnLst>
                <a:cxn ang="0">
                  <a:pos x="226" y="45"/>
                </a:cxn>
                <a:cxn ang="0">
                  <a:pos x="54" y="199"/>
                </a:cxn>
                <a:cxn ang="0">
                  <a:pos x="0" y="0"/>
                </a:cxn>
                <a:cxn ang="0">
                  <a:pos x="0" y="0"/>
                </a:cxn>
                <a:cxn ang="0">
                  <a:pos x="226" y="45"/>
                </a:cxn>
              </a:cxnLst>
              <a:rect l="0" t="0" r="r" b="b"/>
              <a:pathLst>
                <a:path w="226" h="199">
                  <a:moveTo>
                    <a:pt x="226" y="45"/>
                  </a:moveTo>
                  <a:lnTo>
                    <a:pt x="54" y="199"/>
                  </a:lnTo>
                  <a:cubicBezTo>
                    <a:pt x="68" y="128"/>
                    <a:pt x="48" y="54"/>
                    <a:pt x="0" y="0"/>
                  </a:cubicBezTo>
                  <a:lnTo>
                    <a:pt x="0" y="0"/>
                  </a:lnTo>
                  <a:lnTo>
                    <a:pt x="226" y="45"/>
                  </a:lnTo>
                  <a:close/>
                </a:path>
              </a:pathLst>
            </a:custGeom>
            <a:solidFill>
              <a:srgbClr val="000000"/>
            </a:solidFill>
            <a:ln w="0">
              <a:solidFill>
                <a:srgbClr val="000000"/>
              </a:solidFill>
              <a:prstDash val="solid"/>
              <a:round/>
              <a:headEnd/>
              <a:tailEnd/>
            </a:ln>
          </p:spPr>
          <p:txBody>
            <a:bodyPr/>
            <a:lstStyle/>
            <a:p>
              <a:endParaRPr lang="en-CA"/>
            </a:p>
          </p:txBody>
        </p:sp>
        <p:sp>
          <p:nvSpPr>
            <p:cNvPr id="55394" name="Line 98"/>
            <p:cNvSpPr>
              <a:spLocks noChangeShapeType="1"/>
            </p:cNvSpPr>
            <p:nvPr/>
          </p:nvSpPr>
          <p:spPr bwMode="auto">
            <a:xfrm>
              <a:off x="4598" y="3820"/>
              <a:ext cx="43" cy="17"/>
            </a:xfrm>
            <a:prstGeom prst="line">
              <a:avLst/>
            </a:prstGeom>
            <a:noFill/>
            <a:ln w="36513">
              <a:solidFill>
                <a:srgbClr val="000000"/>
              </a:solidFill>
              <a:miter lim="800000"/>
              <a:headEnd/>
              <a:tailEnd/>
            </a:ln>
          </p:spPr>
          <p:txBody>
            <a:bodyPr/>
            <a:lstStyle/>
            <a:p>
              <a:endParaRPr lang="en-CA"/>
            </a:p>
          </p:txBody>
        </p:sp>
        <p:sp>
          <p:nvSpPr>
            <p:cNvPr id="55395" name="Freeform 99"/>
            <p:cNvSpPr>
              <a:spLocks/>
            </p:cNvSpPr>
            <p:nvPr/>
          </p:nvSpPr>
          <p:spPr bwMode="auto">
            <a:xfrm>
              <a:off x="4631" y="3815"/>
              <a:ext cx="30" cy="39"/>
            </a:xfrm>
            <a:custGeom>
              <a:avLst/>
              <a:gdLst/>
              <a:ahLst/>
              <a:cxnLst>
                <a:cxn ang="0">
                  <a:pos x="226" y="154"/>
                </a:cxn>
                <a:cxn ang="0">
                  <a:pos x="0" y="199"/>
                </a:cxn>
                <a:cxn ang="0">
                  <a:pos x="54" y="0"/>
                </a:cxn>
                <a:cxn ang="0">
                  <a:pos x="226" y="154"/>
                </a:cxn>
              </a:cxnLst>
              <a:rect l="0" t="0" r="r" b="b"/>
              <a:pathLst>
                <a:path w="226" h="199">
                  <a:moveTo>
                    <a:pt x="226" y="154"/>
                  </a:moveTo>
                  <a:lnTo>
                    <a:pt x="0" y="199"/>
                  </a:lnTo>
                  <a:cubicBezTo>
                    <a:pt x="48" y="145"/>
                    <a:pt x="68" y="71"/>
                    <a:pt x="54" y="0"/>
                  </a:cubicBezTo>
                  <a:lnTo>
                    <a:pt x="226" y="154"/>
                  </a:lnTo>
                  <a:close/>
                </a:path>
              </a:pathLst>
            </a:custGeom>
            <a:solidFill>
              <a:srgbClr val="000000"/>
            </a:solidFill>
            <a:ln w="0">
              <a:solidFill>
                <a:srgbClr val="000000"/>
              </a:solidFill>
              <a:prstDash val="solid"/>
              <a:round/>
              <a:headEnd/>
              <a:tailEnd/>
            </a:ln>
          </p:spPr>
          <p:txBody>
            <a:bodyPr/>
            <a:lstStyle/>
            <a:p>
              <a:endParaRPr lang="en-CA"/>
            </a:p>
          </p:txBody>
        </p:sp>
        <p:sp>
          <p:nvSpPr>
            <p:cNvPr id="55396" name="Line 100"/>
            <p:cNvSpPr>
              <a:spLocks noChangeShapeType="1"/>
            </p:cNvSpPr>
            <p:nvPr/>
          </p:nvSpPr>
          <p:spPr bwMode="auto">
            <a:xfrm>
              <a:off x="4830" y="3882"/>
              <a:ext cx="64" cy="0"/>
            </a:xfrm>
            <a:prstGeom prst="line">
              <a:avLst/>
            </a:prstGeom>
            <a:noFill/>
            <a:ln w="36513">
              <a:solidFill>
                <a:srgbClr val="000000"/>
              </a:solidFill>
              <a:miter lim="800000"/>
              <a:headEnd/>
              <a:tailEnd/>
            </a:ln>
          </p:spPr>
          <p:txBody>
            <a:bodyPr/>
            <a:lstStyle/>
            <a:p>
              <a:endParaRPr lang="en-CA"/>
            </a:p>
          </p:txBody>
        </p:sp>
        <p:sp>
          <p:nvSpPr>
            <p:cNvPr id="55397" name="Freeform 101"/>
            <p:cNvSpPr>
              <a:spLocks/>
            </p:cNvSpPr>
            <p:nvPr/>
          </p:nvSpPr>
          <p:spPr bwMode="auto">
            <a:xfrm>
              <a:off x="4887" y="3862"/>
              <a:ext cx="28" cy="40"/>
            </a:xfrm>
            <a:custGeom>
              <a:avLst/>
              <a:gdLst/>
              <a:ahLst/>
              <a:cxnLst>
                <a:cxn ang="0">
                  <a:pos x="206" y="103"/>
                </a:cxn>
                <a:cxn ang="0">
                  <a:pos x="0" y="206"/>
                </a:cxn>
                <a:cxn ang="0">
                  <a:pos x="0" y="0"/>
                </a:cxn>
                <a:cxn ang="0">
                  <a:pos x="0" y="0"/>
                </a:cxn>
                <a:cxn ang="0">
                  <a:pos x="206" y="103"/>
                </a:cxn>
              </a:cxnLst>
              <a:rect l="0" t="0" r="r" b="b"/>
              <a:pathLst>
                <a:path w="206" h="206">
                  <a:moveTo>
                    <a:pt x="206" y="103"/>
                  </a:moveTo>
                  <a:lnTo>
                    <a:pt x="0" y="206"/>
                  </a:lnTo>
                  <a:cubicBezTo>
                    <a:pt x="32" y="141"/>
                    <a:pt x="32" y="65"/>
                    <a:pt x="0" y="0"/>
                  </a:cubicBezTo>
                  <a:lnTo>
                    <a:pt x="0" y="0"/>
                  </a:lnTo>
                  <a:lnTo>
                    <a:pt x="206" y="103"/>
                  </a:lnTo>
                  <a:close/>
                </a:path>
              </a:pathLst>
            </a:custGeom>
            <a:solidFill>
              <a:srgbClr val="000000"/>
            </a:solidFill>
            <a:ln w="0">
              <a:solidFill>
                <a:srgbClr val="000000"/>
              </a:solidFill>
              <a:prstDash val="solid"/>
              <a:round/>
              <a:headEnd/>
              <a:tailEnd/>
            </a:ln>
          </p:spPr>
          <p:txBody>
            <a:bodyPr/>
            <a:lstStyle/>
            <a:p>
              <a:endParaRPr lang="en-CA"/>
            </a:p>
          </p:txBody>
        </p:sp>
        <p:sp>
          <p:nvSpPr>
            <p:cNvPr id="55398" name="Line 102"/>
            <p:cNvSpPr>
              <a:spLocks noChangeShapeType="1"/>
            </p:cNvSpPr>
            <p:nvPr/>
          </p:nvSpPr>
          <p:spPr bwMode="auto">
            <a:xfrm>
              <a:off x="5117" y="3921"/>
              <a:ext cx="32" cy="11"/>
            </a:xfrm>
            <a:prstGeom prst="line">
              <a:avLst/>
            </a:prstGeom>
            <a:noFill/>
            <a:ln w="38100">
              <a:solidFill>
                <a:srgbClr val="000000"/>
              </a:solidFill>
              <a:miter lim="800000"/>
              <a:headEnd/>
              <a:tailEnd/>
            </a:ln>
          </p:spPr>
          <p:txBody>
            <a:bodyPr/>
            <a:lstStyle/>
            <a:p>
              <a:endParaRPr lang="en-CA"/>
            </a:p>
          </p:txBody>
        </p:sp>
        <p:sp>
          <p:nvSpPr>
            <p:cNvPr id="55399" name="Freeform 103"/>
            <p:cNvSpPr>
              <a:spLocks/>
            </p:cNvSpPr>
            <p:nvPr/>
          </p:nvSpPr>
          <p:spPr bwMode="auto">
            <a:xfrm>
              <a:off x="5097" y="3886"/>
              <a:ext cx="31" cy="72"/>
            </a:xfrm>
            <a:custGeom>
              <a:avLst/>
              <a:gdLst/>
              <a:ahLst/>
              <a:cxnLst>
                <a:cxn ang="0">
                  <a:pos x="66" y="172"/>
                </a:cxn>
                <a:cxn ang="0">
                  <a:pos x="0" y="66"/>
                </a:cxn>
                <a:cxn ang="0">
                  <a:pos x="107" y="0"/>
                </a:cxn>
                <a:cxn ang="0">
                  <a:pos x="66" y="172"/>
                </a:cxn>
              </a:cxnLst>
              <a:rect l="0" t="0" r="r" b="b"/>
              <a:pathLst>
                <a:path w="107" h="172">
                  <a:moveTo>
                    <a:pt x="66" y="172"/>
                  </a:moveTo>
                  <a:lnTo>
                    <a:pt x="0" y="66"/>
                  </a:lnTo>
                  <a:lnTo>
                    <a:pt x="107" y="0"/>
                  </a:lnTo>
                  <a:lnTo>
                    <a:pt x="66" y="172"/>
                  </a:lnTo>
                  <a:close/>
                </a:path>
              </a:pathLst>
            </a:custGeom>
            <a:solidFill>
              <a:srgbClr val="000000"/>
            </a:solidFill>
            <a:ln w="9525">
              <a:noFill/>
              <a:round/>
              <a:headEnd/>
              <a:tailEnd/>
            </a:ln>
          </p:spPr>
          <p:txBody>
            <a:bodyPr/>
            <a:lstStyle/>
            <a:p>
              <a:endParaRPr lang="en-CA"/>
            </a:p>
          </p:txBody>
        </p:sp>
        <p:sp>
          <p:nvSpPr>
            <p:cNvPr id="55400" name="Freeform 104"/>
            <p:cNvSpPr>
              <a:spLocks/>
            </p:cNvSpPr>
            <p:nvPr/>
          </p:nvSpPr>
          <p:spPr bwMode="auto">
            <a:xfrm>
              <a:off x="5138" y="3894"/>
              <a:ext cx="31" cy="72"/>
            </a:xfrm>
            <a:custGeom>
              <a:avLst/>
              <a:gdLst/>
              <a:ahLst/>
              <a:cxnLst>
                <a:cxn ang="0">
                  <a:pos x="42" y="0"/>
                </a:cxn>
                <a:cxn ang="0">
                  <a:pos x="107" y="107"/>
                </a:cxn>
                <a:cxn ang="0">
                  <a:pos x="0" y="172"/>
                </a:cxn>
                <a:cxn ang="0">
                  <a:pos x="42" y="0"/>
                </a:cxn>
              </a:cxnLst>
              <a:rect l="0" t="0" r="r" b="b"/>
              <a:pathLst>
                <a:path w="107" h="172">
                  <a:moveTo>
                    <a:pt x="42" y="0"/>
                  </a:moveTo>
                  <a:lnTo>
                    <a:pt x="107" y="107"/>
                  </a:lnTo>
                  <a:lnTo>
                    <a:pt x="0" y="172"/>
                  </a:lnTo>
                  <a:lnTo>
                    <a:pt x="42" y="0"/>
                  </a:lnTo>
                  <a:close/>
                </a:path>
              </a:pathLst>
            </a:custGeom>
            <a:solidFill>
              <a:srgbClr val="000000"/>
            </a:solidFill>
            <a:ln w="9525">
              <a:noFill/>
              <a:round/>
              <a:headEnd/>
              <a:tailEnd/>
            </a:ln>
          </p:spPr>
          <p:txBody>
            <a:bodyPr/>
            <a:lstStyle/>
            <a:p>
              <a:endParaRPr lang="en-CA"/>
            </a:p>
          </p:txBody>
        </p:sp>
        <p:sp>
          <p:nvSpPr>
            <p:cNvPr id="55401" name="Line 105"/>
            <p:cNvSpPr>
              <a:spLocks noChangeShapeType="1"/>
            </p:cNvSpPr>
            <p:nvPr/>
          </p:nvSpPr>
          <p:spPr bwMode="auto">
            <a:xfrm flipV="1">
              <a:off x="5117" y="3827"/>
              <a:ext cx="32" cy="12"/>
            </a:xfrm>
            <a:prstGeom prst="line">
              <a:avLst/>
            </a:prstGeom>
            <a:noFill/>
            <a:ln w="38100">
              <a:solidFill>
                <a:srgbClr val="000000"/>
              </a:solidFill>
              <a:miter lim="800000"/>
              <a:headEnd/>
              <a:tailEnd/>
            </a:ln>
          </p:spPr>
          <p:txBody>
            <a:bodyPr/>
            <a:lstStyle/>
            <a:p>
              <a:endParaRPr lang="en-CA"/>
            </a:p>
          </p:txBody>
        </p:sp>
        <p:sp>
          <p:nvSpPr>
            <p:cNvPr id="55402" name="Freeform 106"/>
            <p:cNvSpPr>
              <a:spLocks/>
            </p:cNvSpPr>
            <p:nvPr/>
          </p:nvSpPr>
          <p:spPr bwMode="auto">
            <a:xfrm>
              <a:off x="5097" y="3802"/>
              <a:ext cx="31" cy="71"/>
            </a:xfrm>
            <a:custGeom>
              <a:avLst/>
              <a:gdLst/>
              <a:ahLst/>
              <a:cxnLst>
                <a:cxn ang="0">
                  <a:pos x="109" y="171"/>
                </a:cxn>
                <a:cxn ang="0">
                  <a:pos x="0" y="108"/>
                </a:cxn>
                <a:cxn ang="0">
                  <a:pos x="64" y="0"/>
                </a:cxn>
                <a:cxn ang="0">
                  <a:pos x="109" y="171"/>
                </a:cxn>
              </a:cxnLst>
              <a:rect l="0" t="0" r="r" b="b"/>
              <a:pathLst>
                <a:path w="109" h="171">
                  <a:moveTo>
                    <a:pt x="109" y="171"/>
                  </a:moveTo>
                  <a:lnTo>
                    <a:pt x="0" y="108"/>
                  </a:lnTo>
                  <a:lnTo>
                    <a:pt x="64" y="0"/>
                  </a:lnTo>
                  <a:lnTo>
                    <a:pt x="109" y="171"/>
                  </a:lnTo>
                  <a:close/>
                </a:path>
              </a:pathLst>
            </a:custGeom>
            <a:solidFill>
              <a:srgbClr val="000000"/>
            </a:solidFill>
            <a:ln w="9525">
              <a:noFill/>
              <a:round/>
              <a:headEnd/>
              <a:tailEnd/>
            </a:ln>
          </p:spPr>
          <p:txBody>
            <a:bodyPr/>
            <a:lstStyle/>
            <a:p>
              <a:endParaRPr lang="en-CA"/>
            </a:p>
          </p:txBody>
        </p:sp>
        <p:sp>
          <p:nvSpPr>
            <p:cNvPr id="55403" name="Freeform 107"/>
            <p:cNvSpPr>
              <a:spLocks/>
            </p:cNvSpPr>
            <p:nvPr/>
          </p:nvSpPr>
          <p:spPr bwMode="auto">
            <a:xfrm>
              <a:off x="5138" y="3793"/>
              <a:ext cx="31" cy="71"/>
            </a:xfrm>
            <a:custGeom>
              <a:avLst/>
              <a:gdLst/>
              <a:ahLst/>
              <a:cxnLst>
                <a:cxn ang="0">
                  <a:pos x="0" y="0"/>
                </a:cxn>
                <a:cxn ang="0">
                  <a:pos x="108" y="64"/>
                </a:cxn>
                <a:cxn ang="0">
                  <a:pos x="45" y="172"/>
                </a:cxn>
                <a:cxn ang="0">
                  <a:pos x="0" y="0"/>
                </a:cxn>
              </a:cxnLst>
              <a:rect l="0" t="0" r="r" b="b"/>
              <a:pathLst>
                <a:path w="108" h="172">
                  <a:moveTo>
                    <a:pt x="0" y="0"/>
                  </a:moveTo>
                  <a:lnTo>
                    <a:pt x="108" y="64"/>
                  </a:lnTo>
                  <a:lnTo>
                    <a:pt x="45" y="172"/>
                  </a:lnTo>
                  <a:lnTo>
                    <a:pt x="0" y="0"/>
                  </a:lnTo>
                  <a:close/>
                </a:path>
              </a:pathLst>
            </a:custGeom>
            <a:solidFill>
              <a:srgbClr val="000000"/>
            </a:solidFill>
            <a:ln w="9525">
              <a:noFill/>
              <a:round/>
              <a:headEnd/>
              <a:tailEnd/>
            </a:ln>
          </p:spPr>
          <p:txBody>
            <a:bodyPr/>
            <a:lstStyle/>
            <a:p>
              <a:endParaRPr lang="en-CA"/>
            </a:p>
          </p:txBody>
        </p:sp>
        <p:sp>
          <p:nvSpPr>
            <p:cNvPr id="55404" name="Rectangle 108"/>
            <p:cNvSpPr>
              <a:spLocks noChangeArrowheads="1"/>
            </p:cNvSpPr>
            <p:nvPr/>
          </p:nvSpPr>
          <p:spPr bwMode="auto">
            <a:xfrm>
              <a:off x="3984" y="3833"/>
              <a:ext cx="169" cy="92"/>
            </a:xfrm>
            <a:prstGeom prst="rect">
              <a:avLst/>
            </a:prstGeom>
            <a:gradFill rotWithShape="1">
              <a:gsLst>
                <a:gs pos="0">
                  <a:srgbClr val="009900"/>
                </a:gs>
                <a:gs pos="100000">
                  <a:srgbClr val="009900">
                    <a:gamma/>
                    <a:shade val="46275"/>
                    <a:invGamma/>
                  </a:srgbClr>
                </a:gs>
              </a:gsLst>
              <a:lin ang="2700000" scaled="1"/>
            </a:gradFill>
            <a:ln w="9525">
              <a:noFill/>
              <a:miter lim="800000"/>
              <a:headEnd/>
              <a:tailEnd/>
            </a:ln>
          </p:spPr>
          <p:txBody>
            <a:bodyPr/>
            <a:lstStyle/>
            <a:p>
              <a:endParaRPr lang="en-CA"/>
            </a:p>
          </p:txBody>
        </p:sp>
        <p:sp>
          <p:nvSpPr>
            <p:cNvPr id="55405" name="Rectangle 109"/>
            <p:cNvSpPr>
              <a:spLocks noChangeArrowheads="1"/>
            </p:cNvSpPr>
            <p:nvPr/>
          </p:nvSpPr>
          <p:spPr bwMode="auto">
            <a:xfrm>
              <a:off x="3984" y="3833"/>
              <a:ext cx="169" cy="92"/>
            </a:xfrm>
            <a:prstGeom prst="rect">
              <a:avLst/>
            </a:prstGeom>
            <a:solidFill>
              <a:srgbClr val="99FF99"/>
            </a:solidFill>
            <a:ln w="19050" cap="rnd">
              <a:solidFill>
                <a:srgbClr val="000000"/>
              </a:solidFill>
              <a:round/>
              <a:headEnd/>
              <a:tailEnd/>
            </a:ln>
          </p:spPr>
          <p:txBody>
            <a:bodyPr/>
            <a:lstStyle/>
            <a:p>
              <a:endParaRPr lang="en-CA"/>
            </a:p>
          </p:txBody>
        </p:sp>
        <p:sp>
          <p:nvSpPr>
            <p:cNvPr id="55406" name="Rectangle 110"/>
            <p:cNvSpPr>
              <a:spLocks noChangeArrowheads="1"/>
            </p:cNvSpPr>
            <p:nvPr/>
          </p:nvSpPr>
          <p:spPr bwMode="auto">
            <a:xfrm>
              <a:off x="4195" y="3833"/>
              <a:ext cx="170" cy="92"/>
            </a:xfrm>
            <a:prstGeom prst="rect">
              <a:avLst/>
            </a:prstGeom>
            <a:solidFill>
              <a:srgbClr val="99FF99"/>
            </a:solidFill>
            <a:ln w="9525">
              <a:noFill/>
              <a:miter lim="800000"/>
              <a:headEnd/>
              <a:tailEnd/>
            </a:ln>
          </p:spPr>
          <p:txBody>
            <a:bodyPr/>
            <a:lstStyle/>
            <a:p>
              <a:endParaRPr lang="en-CA"/>
            </a:p>
          </p:txBody>
        </p:sp>
        <p:sp>
          <p:nvSpPr>
            <p:cNvPr id="55407" name="Rectangle 111"/>
            <p:cNvSpPr>
              <a:spLocks noChangeArrowheads="1"/>
            </p:cNvSpPr>
            <p:nvPr/>
          </p:nvSpPr>
          <p:spPr bwMode="auto">
            <a:xfrm>
              <a:off x="4195" y="3833"/>
              <a:ext cx="170" cy="92"/>
            </a:xfrm>
            <a:prstGeom prst="rect">
              <a:avLst/>
            </a:prstGeom>
            <a:noFill/>
            <a:ln w="19050" cap="rnd">
              <a:solidFill>
                <a:srgbClr val="000000"/>
              </a:solidFill>
              <a:round/>
              <a:headEnd/>
              <a:tailEnd/>
            </a:ln>
          </p:spPr>
          <p:txBody>
            <a:bodyPr/>
            <a:lstStyle/>
            <a:p>
              <a:endParaRPr lang="en-CA"/>
            </a:p>
          </p:txBody>
        </p:sp>
        <p:sp>
          <p:nvSpPr>
            <p:cNvPr id="55408" name="Rectangle 112"/>
            <p:cNvSpPr>
              <a:spLocks noChangeArrowheads="1"/>
            </p:cNvSpPr>
            <p:nvPr/>
          </p:nvSpPr>
          <p:spPr bwMode="auto">
            <a:xfrm>
              <a:off x="4428" y="3741"/>
              <a:ext cx="170" cy="92"/>
            </a:xfrm>
            <a:prstGeom prst="rect">
              <a:avLst/>
            </a:prstGeom>
            <a:solidFill>
              <a:srgbClr val="99FF99"/>
            </a:solidFill>
            <a:ln w="9525">
              <a:noFill/>
              <a:miter lim="800000"/>
              <a:headEnd/>
              <a:tailEnd/>
            </a:ln>
          </p:spPr>
          <p:txBody>
            <a:bodyPr/>
            <a:lstStyle/>
            <a:p>
              <a:endParaRPr lang="en-CA"/>
            </a:p>
          </p:txBody>
        </p:sp>
        <p:sp>
          <p:nvSpPr>
            <p:cNvPr id="55409" name="Rectangle 113"/>
            <p:cNvSpPr>
              <a:spLocks noChangeArrowheads="1"/>
            </p:cNvSpPr>
            <p:nvPr/>
          </p:nvSpPr>
          <p:spPr bwMode="auto">
            <a:xfrm>
              <a:off x="4428" y="3741"/>
              <a:ext cx="170" cy="92"/>
            </a:xfrm>
            <a:prstGeom prst="rect">
              <a:avLst/>
            </a:prstGeom>
            <a:noFill/>
            <a:ln w="19050" cap="rnd">
              <a:solidFill>
                <a:srgbClr val="000000"/>
              </a:solidFill>
              <a:round/>
              <a:headEnd/>
              <a:tailEnd/>
            </a:ln>
          </p:spPr>
          <p:txBody>
            <a:bodyPr/>
            <a:lstStyle/>
            <a:p>
              <a:endParaRPr lang="en-CA"/>
            </a:p>
          </p:txBody>
        </p:sp>
        <p:sp>
          <p:nvSpPr>
            <p:cNvPr id="55410" name="Rectangle 114"/>
            <p:cNvSpPr>
              <a:spLocks noChangeArrowheads="1"/>
            </p:cNvSpPr>
            <p:nvPr/>
          </p:nvSpPr>
          <p:spPr bwMode="auto">
            <a:xfrm>
              <a:off x="4428" y="3925"/>
              <a:ext cx="170" cy="92"/>
            </a:xfrm>
            <a:prstGeom prst="rect">
              <a:avLst/>
            </a:prstGeom>
            <a:solidFill>
              <a:srgbClr val="99FF99"/>
            </a:solidFill>
            <a:ln w="9525">
              <a:noFill/>
              <a:miter lim="800000"/>
              <a:headEnd/>
              <a:tailEnd/>
            </a:ln>
          </p:spPr>
          <p:txBody>
            <a:bodyPr/>
            <a:lstStyle/>
            <a:p>
              <a:endParaRPr lang="en-CA"/>
            </a:p>
          </p:txBody>
        </p:sp>
        <p:sp>
          <p:nvSpPr>
            <p:cNvPr id="55411" name="Rectangle 115"/>
            <p:cNvSpPr>
              <a:spLocks noChangeArrowheads="1"/>
            </p:cNvSpPr>
            <p:nvPr/>
          </p:nvSpPr>
          <p:spPr bwMode="auto">
            <a:xfrm>
              <a:off x="4428" y="3925"/>
              <a:ext cx="170" cy="92"/>
            </a:xfrm>
            <a:prstGeom prst="rect">
              <a:avLst/>
            </a:prstGeom>
            <a:noFill/>
            <a:ln w="19050" cap="rnd">
              <a:solidFill>
                <a:srgbClr val="000000"/>
              </a:solidFill>
              <a:round/>
              <a:headEnd/>
              <a:tailEnd/>
            </a:ln>
          </p:spPr>
          <p:txBody>
            <a:bodyPr/>
            <a:lstStyle/>
            <a:p>
              <a:endParaRPr lang="en-CA"/>
            </a:p>
          </p:txBody>
        </p:sp>
        <p:sp>
          <p:nvSpPr>
            <p:cNvPr id="55412" name="Rectangle 116"/>
            <p:cNvSpPr>
              <a:spLocks noChangeArrowheads="1"/>
            </p:cNvSpPr>
            <p:nvPr/>
          </p:nvSpPr>
          <p:spPr bwMode="auto">
            <a:xfrm>
              <a:off x="4661" y="3833"/>
              <a:ext cx="169" cy="92"/>
            </a:xfrm>
            <a:prstGeom prst="rect">
              <a:avLst/>
            </a:prstGeom>
            <a:solidFill>
              <a:srgbClr val="99FF99"/>
            </a:solidFill>
            <a:ln w="9525">
              <a:noFill/>
              <a:miter lim="800000"/>
              <a:headEnd/>
              <a:tailEnd/>
            </a:ln>
          </p:spPr>
          <p:txBody>
            <a:bodyPr/>
            <a:lstStyle/>
            <a:p>
              <a:endParaRPr lang="en-CA"/>
            </a:p>
          </p:txBody>
        </p:sp>
        <p:sp>
          <p:nvSpPr>
            <p:cNvPr id="55413" name="Rectangle 117"/>
            <p:cNvSpPr>
              <a:spLocks noChangeArrowheads="1"/>
            </p:cNvSpPr>
            <p:nvPr/>
          </p:nvSpPr>
          <p:spPr bwMode="auto">
            <a:xfrm>
              <a:off x="4661" y="3833"/>
              <a:ext cx="169" cy="92"/>
            </a:xfrm>
            <a:prstGeom prst="rect">
              <a:avLst/>
            </a:prstGeom>
            <a:noFill/>
            <a:ln w="19050" cap="rnd">
              <a:solidFill>
                <a:srgbClr val="000000"/>
              </a:solidFill>
              <a:round/>
              <a:headEnd/>
              <a:tailEnd/>
            </a:ln>
          </p:spPr>
          <p:txBody>
            <a:bodyPr/>
            <a:lstStyle/>
            <a:p>
              <a:endParaRPr lang="en-CA"/>
            </a:p>
          </p:txBody>
        </p:sp>
        <p:sp>
          <p:nvSpPr>
            <p:cNvPr id="55414" name="Rectangle 118"/>
            <p:cNvSpPr>
              <a:spLocks noChangeArrowheads="1"/>
            </p:cNvSpPr>
            <p:nvPr/>
          </p:nvSpPr>
          <p:spPr bwMode="auto">
            <a:xfrm>
              <a:off x="4915" y="3802"/>
              <a:ext cx="182" cy="160"/>
            </a:xfrm>
            <a:prstGeom prst="rect">
              <a:avLst/>
            </a:prstGeom>
            <a:solidFill>
              <a:srgbClr val="FFFF66"/>
            </a:solidFill>
            <a:ln w="9525">
              <a:noFill/>
              <a:miter lim="800000"/>
              <a:headEnd/>
              <a:tailEnd/>
            </a:ln>
          </p:spPr>
          <p:txBody>
            <a:bodyPr/>
            <a:lstStyle/>
            <a:p>
              <a:endParaRPr lang="en-CA"/>
            </a:p>
          </p:txBody>
        </p:sp>
        <p:sp>
          <p:nvSpPr>
            <p:cNvPr id="55415" name="Rectangle 119"/>
            <p:cNvSpPr>
              <a:spLocks noChangeArrowheads="1"/>
            </p:cNvSpPr>
            <p:nvPr/>
          </p:nvSpPr>
          <p:spPr bwMode="auto">
            <a:xfrm>
              <a:off x="4915" y="3802"/>
              <a:ext cx="182" cy="160"/>
            </a:xfrm>
            <a:prstGeom prst="rect">
              <a:avLst/>
            </a:prstGeom>
            <a:noFill/>
            <a:ln w="19050" cap="rnd">
              <a:solidFill>
                <a:srgbClr val="000000"/>
              </a:solidFill>
              <a:round/>
              <a:headEnd/>
              <a:tailEnd/>
            </a:ln>
          </p:spPr>
          <p:txBody>
            <a:bodyPr/>
            <a:lstStyle/>
            <a:p>
              <a:endParaRPr lang="en-CA"/>
            </a:p>
          </p:txBody>
        </p:sp>
        <p:sp>
          <p:nvSpPr>
            <p:cNvPr id="55416" name="Rectangle 120"/>
            <p:cNvSpPr>
              <a:spLocks noChangeArrowheads="1"/>
            </p:cNvSpPr>
            <p:nvPr/>
          </p:nvSpPr>
          <p:spPr bwMode="auto">
            <a:xfrm>
              <a:off x="5169" y="3888"/>
              <a:ext cx="169" cy="160"/>
            </a:xfrm>
            <a:prstGeom prst="rect">
              <a:avLst/>
            </a:prstGeom>
            <a:solidFill>
              <a:srgbClr val="FFFF66"/>
            </a:solidFill>
            <a:ln w="9525">
              <a:noFill/>
              <a:miter lim="800000"/>
              <a:headEnd/>
              <a:tailEnd/>
            </a:ln>
          </p:spPr>
          <p:txBody>
            <a:bodyPr/>
            <a:lstStyle/>
            <a:p>
              <a:endParaRPr lang="en-CA"/>
            </a:p>
          </p:txBody>
        </p:sp>
        <p:sp>
          <p:nvSpPr>
            <p:cNvPr id="55417" name="Rectangle 121"/>
            <p:cNvSpPr>
              <a:spLocks noChangeArrowheads="1"/>
            </p:cNvSpPr>
            <p:nvPr/>
          </p:nvSpPr>
          <p:spPr bwMode="auto">
            <a:xfrm>
              <a:off x="5169" y="3888"/>
              <a:ext cx="169" cy="160"/>
            </a:xfrm>
            <a:prstGeom prst="rect">
              <a:avLst/>
            </a:prstGeom>
            <a:noFill/>
            <a:ln w="19050" cap="rnd">
              <a:solidFill>
                <a:srgbClr val="000000"/>
              </a:solidFill>
              <a:round/>
              <a:headEnd/>
              <a:tailEnd/>
            </a:ln>
          </p:spPr>
          <p:txBody>
            <a:bodyPr/>
            <a:lstStyle/>
            <a:p>
              <a:endParaRPr lang="en-CA"/>
            </a:p>
          </p:txBody>
        </p:sp>
        <p:sp>
          <p:nvSpPr>
            <p:cNvPr id="55418" name="Rectangle 122"/>
            <p:cNvSpPr>
              <a:spLocks noChangeArrowheads="1"/>
            </p:cNvSpPr>
            <p:nvPr/>
          </p:nvSpPr>
          <p:spPr bwMode="auto">
            <a:xfrm>
              <a:off x="5169" y="3741"/>
              <a:ext cx="169" cy="92"/>
            </a:xfrm>
            <a:prstGeom prst="rect">
              <a:avLst/>
            </a:prstGeom>
            <a:solidFill>
              <a:srgbClr val="FFFF66"/>
            </a:solidFill>
            <a:ln w="9525">
              <a:noFill/>
              <a:miter lim="800000"/>
              <a:headEnd/>
              <a:tailEnd/>
            </a:ln>
          </p:spPr>
          <p:txBody>
            <a:bodyPr/>
            <a:lstStyle/>
            <a:p>
              <a:endParaRPr lang="en-CA"/>
            </a:p>
          </p:txBody>
        </p:sp>
        <p:sp>
          <p:nvSpPr>
            <p:cNvPr id="55419" name="Rectangle 123"/>
            <p:cNvSpPr>
              <a:spLocks noChangeArrowheads="1"/>
            </p:cNvSpPr>
            <p:nvPr/>
          </p:nvSpPr>
          <p:spPr bwMode="auto">
            <a:xfrm>
              <a:off x="5169" y="3741"/>
              <a:ext cx="169" cy="92"/>
            </a:xfrm>
            <a:prstGeom prst="rect">
              <a:avLst/>
            </a:prstGeom>
            <a:noFill/>
            <a:ln w="19050" cap="rnd">
              <a:solidFill>
                <a:srgbClr val="000000"/>
              </a:solidFill>
              <a:round/>
              <a:headEnd/>
              <a:tailEnd/>
            </a:ln>
          </p:spPr>
          <p:txBody>
            <a:bodyPr/>
            <a:lstStyle/>
            <a:p>
              <a:endParaRPr lang="en-CA"/>
            </a:p>
          </p:txBody>
        </p:sp>
        <p:sp>
          <p:nvSpPr>
            <p:cNvPr id="55420" name="Rectangle 124"/>
            <p:cNvSpPr>
              <a:spLocks noChangeArrowheads="1"/>
            </p:cNvSpPr>
            <p:nvPr/>
          </p:nvSpPr>
          <p:spPr bwMode="auto">
            <a:xfrm>
              <a:off x="3984" y="3648"/>
              <a:ext cx="169" cy="93"/>
            </a:xfrm>
            <a:prstGeom prst="rect">
              <a:avLst/>
            </a:prstGeom>
            <a:solidFill>
              <a:srgbClr val="99FF99"/>
            </a:solidFill>
            <a:ln w="9525">
              <a:noFill/>
              <a:miter lim="800000"/>
              <a:headEnd/>
              <a:tailEnd/>
            </a:ln>
          </p:spPr>
          <p:txBody>
            <a:bodyPr/>
            <a:lstStyle/>
            <a:p>
              <a:endParaRPr lang="en-CA"/>
            </a:p>
          </p:txBody>
        </p:sp>
        <p:sp>
          <p:nvSpPr>
            <p:cNvPr id="55421" name="Rectangle 125"/>
            <p:cNvSpPr>
              <a:spLocks noChangeArrowheads="1"/>
            </p:cNvSpPr>
            <p:nvPr/>
          </p:nvSpPr>
          <p:spPr bwMode="auto">
            <a:xfrm>
              <a:off x="3984" y="3648"/>
              <a:ext cx="169" cy="93"/>
            </a:xfrm>
            <a:prstGeom prst="rect">
              <a:avLst/>
            </a:prstGeom>
            <a:solidFill>
              <a:srgbClr val="99FF99"/>
            </a:solidFill>
            <a:ln w="19050" cap="rnd">
              <a:solidFill>
                <a:srgbClr val="000000"/>
              </a:solidFill>
              <a:round/>
              <a:headEnd/>
              <a:tailEnd/>
            </a:ln>
          </p:spPr>
          <p:txBody>
            <a:bodyPr/>
            <a:lstStyle/>
            <a:p>
              <a:endParaRPr lang="en-CA"/>
            </a:p>
          </p:txBody>
        </p:sp>
        <p:sp>
          <p:nvSpPr>
            <p:cNvPr id="55422" name="Rectangle 126"/>
            <p:cNvSpPr>
              <a:spLocks noChangeArrowheads="1"/>
            </p:cNvSpPr>
            <p:nvPr/>
          </p:nvSpPr>
          <p:spPr bwMode="auto">
            <a:xfrm>
              <a:off x="4629" y="3650"/>
              <a:ext cx="233" cy="91"/>
            </a:xfrm>
            <a:prstGeom prst="rect">
              <a:avLst/>
            </a:prstGeom>
            <a:gradFill rotWithShape="1">
              <a:gsLst>
                <a:gs pos="0">
                  <a:srgbClr val="009900"/>
                </a:gs>
                <a:gs pos="100000">
                  <a:srgbClr val="009900">
                    <a:gamma/>
                    <a:shade val="46275"/>
                    <a:invGamma/>
                  </a:srgbClr>
                </a:gs>
              </a:gsLst>
              <a:lin ang="2700000" scaled="1"/>
            </a:gradFill>
            <a:ln w="9525">
              <a:noFill/>
              <a:miter lim="800000"/>
              <a:headEnd/>
              <a:tailEnd/>
            </a:ln>
          </p:spPr>
          <p:txBody>
            <a:bodyPr/>
            <a:lstStyle/>
            <a:p>
              <a:endParaRPr lang="en-CA"/>
            </a:p>
          </p:txBody>
        </p:sp>
        <p:sp>
          <p:nvSpPr>
            <p:cNvPr id="55423" name="Rectangle 127"/>
            <p:cNvSpPr>
              <a:spLocks noChangeArrowheads="1"/>
            </p:cNvSpPr>
            <p:nvPr/>
          </p:nvSpPr>
          <p:spPr bwMode="auto">
            <a:xfrm>
              <a:off x="4629" y="3650"/>
              <a:ext cx="233" cy="91"/>
            </a:xfrm>
            <a:prstGeom prst="rect">
              <a:avLst/>
            </a:prstGeom>
            <a:noFill/>
            <a:ln w="19050" cap="rnd">
              <a:solidFill>
                <a:srgbClr val="000000"/>
              </a:solidFill>
              <a:round/>
              <a:headEnd/>
              <a:tailEnd/>
            </a:ln>
          </p:spPr>
          <p:txBody>
            <a:bodyPr/>
            <a:lstStyle/>
            <a:p>
              <a:endParaRPr lang="en-CA"/>
            </a:p>
          </p:txBody>
        </p:sp>
        <p:sp>
          <p:nvSpPr>
            <p:cNvPr id="55424" name="Freeform 128"/>
            <p:cNvSpPr>
              <a:spLocks/>
            </p:cNvSpPr>
            <p:nvPr/>
          </p:nvSpPr>
          <p:spPr bwMode="auto">
            <a:xfrm>
              <a:off x="4365" y="3679"/>
              <a:ext cx="1041" cy="385"/>
            </a:xfrm>
            <a:custGeom>
              <a:avLst/>
              <a:gdLst/>
              <a:ahLst/>
              <a:cxnLst>
                <a:cxn ang="0">
                  <a:pos x="1733" y="0"/>
                </a:cxn>
                <a:cxn ang="0">
                  <a:pos x="3628" y="0"/>
                </a:cxn>
                <a:cxn ang="0">
                  <a:pos x="3628" y="924"/>
                </a:cxn>
                <a:cxn ang="0">
                  <a:pos x="0" y="924"/>
                </a:cxn>
                <a:cxn ang="0">
                  <a:pos x="0" y="739"/>
                </a:cxn>
                <a:cxn ang="0">
                  <a:pos x="162" y="739"/>
                </a:cxn>
              </a:cxnLst>
              <a:rect l="0" t="0" r="r" b="b"/>
              <a:pathLst>
                <a:path w="3628" h="924">
                  <a:moveTo>
                    <a:pt x="1733" y="0"/>
                  </a:moveTo>
                  <a:lnTo>
                    <a:pt x="3628" y="0"/>
                  </a:lnTo>
                  <a:lnTo>
                    <a:pt x="3628" y="924"/>
                  </a:lnTo>
                  <a:lnTo>
                    <a:pt x="0" y="924"/>
                  </a:lnTo>
                  <a:lnTo>
                    <a:pt x="0" y="739"/>
                  </a:lnTo>
                  <a:lnTo>
                    <a:pt x="162" y="739"/>
                  </a:lnTo>
                </a:path>
              </a:pathLst>
            </a:custGeom>
            <a:noFill/>
            <a:ln w="19050" cap="flat">
              <a:solidFill>
                <a:srgbClr val="000000"/>
              </a:solidFill>
              <a:prstDash val="solid"/>
              <a:miter lim="800000"/>
              <a:headEnd/>
              <a:tailEnd/>
            </a:ln>
          </p:spPr>
          <p:txBody>
            <a:bodyPr/>
            <a:lstStyle/>
            <a:p>
              <a:endParaRPr lang="en-CA"/>
            </a:p>
          </p:txBody>
        </p:sp>
        <p:sp>
          <p:nvSpPr>
            <p:cNvPr id="55425" name="Freeform 129"/>
            <p:cNvSpPr>
              <a:spLocks/>
            </p:cNvSpPr>
            <p:nvPr/>
          </p:nvSpPr>
          <p:spPr bwMode="auto">
            <a:xfrm>
              <a:off x="4406" y="3971"/>
              <a:ext cx="22" cy="32"/>
            </a:xfrm>
            <a:custGeom>
              <a:avLst/>
              <a:gdLst/>
              <a:ahLst/>
              <a:cxnLst>
                <a:cxn ang="0">
                  <a:pos x="164" y="82"/>
                </a:cxn>
                <a:cxn ang="0">
                  <a:pos x="0" y="164"/>
                </a:cxn>
                <a:cxn ang="0">
                  <a:pos x="0" y="0"/>
                </a:cxn>
                <a:cxn ang="0">
                  <a:pos x="0" y="0"/>
                </a:cxn>
                <a:cxn ang="0">
                  <a:pos x="164" y="82"/>
                </a:cxn>
              </a:cxnLst>
              <a:rect l="0" t="0" r="r" b="b"/>
              <a:pathLst>
                <a:path w="164" h="164">
                  <a:moveTo>
                    <a:pt x="164" y="82"/>
                  </a:moveTo>
                  <a:lnTo>
                    <a:pt x="0" y="164"/>
                  </a:lnTo>
                  <a:cubicBezTo>
                    <a:pt x="25" y="112"/>
                    <a:pt x="25" y="51"/>
                    <a:pt x="0" y="0"/>
                  </a:cubicBezTo>
                  <a:lnTo>
                    <a:pt x="0" y="0"/>
                  </a:lnTo>
                  <a:lnTo>
                    <a:pt x="164" y="82"/>
                  </a:lnTo>
                  <a:close/>
                </a:path>
              </a:pathLst>
            </a:custGeom>
            <a:solidFill>
              <a:srgbClr val="000000"/>
            </a:solidFill>
            <a:ln w="0">
              <a:solidFill>
                <a:srgbClr val="000000"/>
              </a:solidFill>
              <a:prstDash val="solid"/>
              <a:round/>
              <a:headEnd/>
              <a:tailEnd/>
            </a:ln>
          </p:spPr>
          <p:txBody>
            <a:bodyPr/>
            <a:lstStyle/>
            <a:p>
              <a:endParaRPr lang="en-CA"/>
            </a:p>
          </p:txBody>
        </p:sp>
        <p:sp>
          <p:nvSpPr>
            <p:cNvPr id="55426" name="Line 130"/>
            <p:cNvSpPr>
              <a:spLocks noChangeShapeType="1"/>
            </p:cNvSpPr>
            <p:nvPr/>
          </p:nvSpPr>
          <p:spPr bwMode="auto">
            <a:xfrm flipH="1">
              <a:off x="4170" y="3691"/>
              <a:ext cx="459" cy="0"/>
            </a:xfrm>
            <a:prstGeom prst="line">
              <a:avLst/>
            </a:prstGeom>
            <a:noFill/>
            <a:ln w="19050">
              <a:solidFill>
                <a:srgbClr val="000000"/>
              </a:solidFill>
              <a:miter lim="800000"/>
              <a:headEnd/>
              <a:tailEnd/>
            </a:ln>
          </p:spPr>
          <p:txBody>
            <a:bodyPr/>
            <a:lstStyle/>
            <a:p>
              <a:endParaRPr lang="en-CA"/>
            </a:p>
          </p:txBody>
        </p:sp>
        <p:sp>
          <p:nvSpPr>
            <p:cNvPr id="55427" name="Freeform 131"/>
            <p:cNvSpPr>
              <a:spLocks/>
            </p:cNvSpPr>
            <p:nvPr/>
          </p:nvSpPr>
          <p:spPr bwMode="auto">
            <a:xfrm>
              <a:off x="4153" y="3675"/>
              <a:ext cx="23" cy="32"/>
            </a:xfrm>
            <a:custGeom>
              <a:avLst/>
              <a:gdLst/>
              <a:ahLst/>
              <a:cxnLst>
                <a:cxn ang="0">
                  <a:pos x="0" y="82"/>
                </a:cxn>
                <a:cxn ang="0">
                  <a:pos x="164" y="0"/>
                </a:cxn>
                <a:cxn ang="0">
                  <a:pos x="164" y="164"/>
                </a:cxn>
                <a:cxn ang="0">
                  <a:pos x="164" y="164"/>
                </a:cxn>
                <a:cxn ang="0">
                  <a:pos x="0" y="82"/>
                </a:cxn>
              </a:cxnLst>
              <a:rect l="0" t="0" r="r" b="b"/>
              <a:pathLst>
                <a:path w="164" h="164">
                  <a:moveTo>
                    <a:pt x="0" y="82"/>
                  </a:moveTo>
                  <a:lnTo>
                    <a:pt x="164" y="0"/>
                  </a:lnTo>
                  <a:cubicBezTo>
                    <a:pt x="138" y="51"/>
                    <a:pt x="138" y="112"/>
                    <a:pt x="164" y="164"/>
                  </a:cubicBezTo>
                  <a:lnTo>
                    <a:pt x="164" y="164"/>
                  </a:lnTo>
                  <a:lnTo>
                    <a:pt x="0" y="82"/>
                  </a:lnTo>
                  <a:close/>
                </a:path>
              </a:pathLst>
            </a:custGeom>
            <a:solidFill>
              <a:srgbClr val="000000"/>
            </a:solidFill>
            <a:ln w="0">
              <a:solidFill>
                <a:srgbClr val="000000"/>
              </a:solidFill>
              <a:prstDash val="solid"/>
              <a:round/>
              <a:headEnd/>
              <a:tailEnd/>
            </a:ln>
          </p:spPr>
          <p:txBody>
            <a:bodyPr/>
            <a:lstStyle/>
            <a:p>
              <a:endParaRPr lang="en-CA"/>
            </a:p>
          </p:txBody>
        </p:sp>
        <p:sp>
          <p:nvSpPr>
            <p:cNvPr id="55428" name="Line 132"/>
            <p:cNvSpPr>
              <a:spLocks noChangeShapeType="1"/>
            </p:cNvSpPr>
            <p:nvPr/>
          </p:nvSpPr>
          <p:spPr bwMode="auto">
            <a:xfrm>
              <a:off x="4051" y="3741"/>
              <a:ext cx="0" cy="61"/>
            </a:xfrm>
            <a:prstGeom prst="line">
              <a:avLst/>
            </a:prstGeom>
            <a:noFill/>
            <a:ln w="36513">
              <a:solidFill>
                <a:srgbClr val="000000"/>
              </a:solidFill>
              <a:miter lim="800000"/>
              <a:headEnd/>
              <a:tailEnd/>
            </a:ln>
          </p:spPr>
          <p:txBody>
            <a:bodyPr/>
            <a:lstStyle/>
            <a:p>
              <a:endParaRPr lang="en-CA"/>
            </a:p>
          </p:txBody>
        </p:sp>
        <p:sp>
          <p:nvSpPr>
            <p:cNvPr id="55429" name="Freeform 133"/>
            <p:cNvSpPr>
              <a:spLocks/>
            </p:cNvSpPr>
            <p:nvPr/>
          </p:nvSpPr>
          <p:spPr bwMode="auto">
            <a:xfrm>
              <a:off x="4037" y="3792"/>
              <a:ext cx="28" cy="41"/>
            </a:xfrm>
            <a:custGeom>
              <a:avLst/>
              <a:gdLst/>
              <a:ahLst/>
              <a:cxnLst>
                <a:cxn ang="0">
                  <a:pos x="103" y="207"/>
                </a:cxn>
                <a:cxn ang="0">
                  <a:pos x="0" y="0"/>
                </a:cxn>
                <a:cxn ang="0">
                  <a:pos x="206" y="0"/>
                </a:cxn>
                <a:cxn ang="0">
                  <a:pos x="206" y="0"/>
                </a:cxn>
                <a:cxn ang="0">
                  <a:pos x="103" y="207"/>
                </a:cxn>
              </a:cxnLst>
              <a:rect l="0" t="0" r="r" b="b"/>
              <a:pathLst>
                <a:path w="206" h="207">
                  <a:moveTo>
                    <a:pt x="103" y="207"/>
                  </a:moveTo>
                  <a:lnTo>
                    <a:pt x="0" y="0"/>
                  </a:lnTo>
                  <a:cubicBezTo>
                    <a:pt x="65" y="33"/>
                    <a:pt x="141" y="33"/>
                    <a:pt x="206" y="0"/>
                  </a:cubicBezTo>
                  <a:lnTo>
                    <a:pt x="206" y="0"/>
                  </a:lnTo>
                  <a:lnTo>
                    <a:pt x="103" y="207"/>
                  </a:lnTo>
                  <a:close/>
                </a:path>
              </a:pathLst>
            </a:custGeom>
            <a:solidFill>
              <a:srgbClr val="000000"/>
            </a:solidFill>
            <a:ln w="0">
              <a:solidFill>
                <a:srgbClr val="000000"/>
              </a:solidFill>
              <a:prstDash val="solid"/>
              <a:round/>
              <a:headEnd/>
              <a:tailEnd/>
            </a:ln>
          </p:spPr>
          <p:txBody>
            <a:bodyPr/>
            <a:lstStyle/>
            <a:p>
              <a:endParaRPr lang="en-CA"/>
            </a:p>
          </p:txBody>
        </p:sp>
        <p:sp>
          <p:nvSpPr>
            <p:cNvPr id="55430" name="Freeform 134"/>
            <p:cNvSpPr>
              <a:spLocks/>
            </p:cNvSpPr>
            <p:nvPr/>
          </p:nvSpPr>
          <p:spPr bwMode="auto">
            <a:xfrm>
              <a:off x="4128" y="3765"/>
              <a:ext cx="300" cy="25"/>
            </a:xfrm>
            <a:custGeom>
              <a:avLst/>
              <a:gdLst/>
              <a:ahLst/>
              <a:cxnLst>
                <a:cxn ang="0">
                  <a:pos x="1047" y="60"/>
                </a:cxn>
                <a:cxn ang="0">
                  <a:pos x="0" y="60"/>
                </a:cxn>
                <a:cxn ang="0">
                  <a:pos x="0" y="0"/>
                </a:cxn>
              </a:cxnLst>
              <a:rect l="0" t="0" r="r" b="b"/>
              <a:pathLst>
                <a:path w="1047" h="60">
                  <a:moveTo>
                    <a:pt x="1047" y="60"/>
                  </a:moveTo>
                  <a:lnTo>
                    <a:pt x="0" y="60"/>
                  </a:lnTo>
                  <a:lnTo>
                    <a:pt x="0" y="0"/>
                  </a:lnTo>
                </a:path>
              </a:pathLst>
            </a:custGeom>
            <a:noFill/>
            <a:ln w="19050" cap="flat">
              <a:solidFill>
                <a:srgbClr val="000000"/>
              </a:solidFill>
              <a:prstDash val="solid"/>
              <a:miter lim="800000"/>
              <a:headEnd/>
              <a:tailEnd/>
            </a:ln>
          </p:spPr>
          <p:txBody>
            <a:bodyPr/>
            <a:lstStyle/>
            <a:p>
              <a:endParaRPr lang="en-CA"/>
            </a:p>
          </p:txBody>
        </p:sp>
        <p:sp>
          <p:nvSpPr>
            <p:cNvPr id="55431" name="Freeform 135"/>
            <p:cNvSpPr>
              <a:spLocks/>
            </p:cNvSpPr>
            <p:nvPr/>
          </p:nvSpPr>
          <p:spPr bwMode="auto">
            <a:xfrm>
              <a:off x="4117" y="3741"/>
              <a:ext cx="22" cy="32"/>
            </a:xfrm>
            <a:custGeom>
              <a:avLst/>
              <a:gdLst/>
              <a:ahLst/>
              <a:cxnLst>
                <a:cxn ang="0">
                  <a:pos x="82" y="0"/>
                </a:cxn>
                <a:cxn ang="0">
                  <a:pos x="164" y="164"/>
                </a:cxn>
                <a:cxn ang="0">
                  <a:pos x="0" y="164"/>
                </a:cxn>
                <a:cxn ang="0">
                  <a:pos x="0" y="164"/>
                </a:cxn>
                <a:cxn ang="0">
                  <a:pos x="82" y="0"/>
                </a:cxn>
              </a:cxnLst>
              <a:rect l="0" t="0" r="r" b="b"/>
              <a:pathLst>
                <a:path w="164" h="164">
                  <a:moveTo>
                    <a:pt x="82" y="0"/>
                  </a:moveTo>
                  <a:lnTo>
                    <a:pt x="164" y="164"/>
                  </a:lnTo>
                  <a:cubicBezTo>
                    <a:pt x="112" y="138"/>
                    <a:pt x="52" y="138"/>
                    <a:pt x="0" y="164"/>
                  </a:cubicBezTo>
                  <a:lnTo>
                    <a:pt x="0" y="164"/>
                  </a:lnTo>
                  <a:lnTo>
                    <a:pt x="82" y="0"/>
                  </a:lnTo>
                  <a:close/>
                </a:path>
              </a:pathLst>
            </a:custGeom>
            <a:solidFill>
              <a:srgbClr val="000000"/>
            </a:solidFill>
            <a:ln w="0">
              <a:solidFill>
                <a:srgbClr val="000000"/>
              </a:solidFill>
              <a:prstDash val="solid"/>
              <a:round/>
              <a:headEnd/>
              <a:tailEnd/>
            </a:ln>
          </p:spPr>
          <p:txBody>
            <a:bodyPr/>
            <a:lstStyle/>
            <a:p>
              <a:endParaRPr lang="en-CA"/>
            </a:p>
          </p:txBody>
        </p:sp>
        <p:sp>
          <p:nvSpPr>
            <p:cNvPr id="55432" name="Line 136"/>
            <p:cNvSpPr>
              <a:spLocks noChangeShapeType="1"/>
            </p:cNvSpPr>
            <p:nvPr/>
          </p:nvSpPr>
          <p:spPr bwMode="auto">
            <a:xfrm flipV="1">
              <a:off x="4737" y="3741"/>
              <a:ext cx="0" cy="61"/>
            </a:xfrm>
            <a:prstGeom prst="line">
              <a:avLst/>
            </a:prstGeom>
            <a:noFill/>
            <a:ln w="36513">
              <a:solidFill>
                <a:srgbClr val="000000"/>
              </a:solidFill>
              <a:miter lim="800000"/>
              <a:headEnd/>
              <a:tailEnd/>
            </a:ln>
          </p:spPr>
          <p:txBody>
            <a:bodyPr/>
            <a:lstStyle/>
            <a:p>
              <a:endParaRPr lang="en-CA"/>
            </a:p>
          </p:txBody>
        </p:sp>
        <p:sp>
          <p:nvSpPr>
            <p:cNvPr id="55433" name="Freeform 137"/>
            <p:cNvSpPr>
              <a:spLocks/>
            </p:cNvSpPr>
            <p:nvPr/>
          </p:nvSpPr>
          <p:spPr bwMode="auto">
            <a:xfrm>
              <a:off x="4723" y="3792"/>
              <a:ext cx="29" cy="41"/>
            </a:xfrm>
            <a:custGeom>
              <a:avLst/>
              <a:gdLst/>
              <a:ahLst/>
              <a:cxnLst>
                <a:cxn ang="0">
                  <a:pos x="104" y="207"/>
                </a:cxn>
                <a:cxn ang="0">
                  <a:pos x="0" y="0"/>
                </a:cxn>
                <a:cxn ang="0">
                  <a:pos x="207" y="0"/>
                </a:cxn>
                <a:cxn ang="0">
                  <a:pos x="207" y="0"/>
                </a:cxn>
                <a:cxn ang="0">
                  <a:pos x="104" y="207"/>
                </a:cxn>
              </a:cxnLst>
              <a:rect l="0" t="0" r="r" b="b"/>
              <a:pathLst>
                <a:path w="207" h="207">
                  <a:moveTo>
                    <a:pt x="104" y="207"/>
                  </a:moveTo>
                  <a:lnTo>
                    <a:pt x="0" y="0"/>
                  </a:lnTo>
                  <a:cubicBezTo>
                    <a:pt x="65" y="33"/>
                    <a:pt x="142" y="33"/>
                    <a:pt x="207" y="0"/>
                  </a:cubicBezTo>
                  <a:lnTo>
                    <a:pt x="207" y="0"/>
                  </a:lnTo>
                  <a:lnTo>
                    <a:pt x="104" y="207"/>
                  </a:lnTo>
                  <a:close/>
                </a:path>
              </a:pathLst>
            </a:custGeom>
            <a:solidFill>
              <a:srgbClr val="000000"/>
            </a:solidFill>
            <a:ln w="0">
              <a:solidFill>
                <a:srgbClr val="000000"/>
              </a:solidFill>
              <a:prstDash val="solid"/>
              <a:round/>
              <a:headEnd/>
              <a:tailEnd/>
            </a:ln>
          </p:spPr>
          <p:txBody>
            <a:bodyPr/>
            <a:lstStyle/>
            <a:p>
              <a:endParaRPr lang="en-CA"/>
            </a:p>
          </p:txBody>
        </p:sp>
        <p:sp>
          <p:nvSpPr>
            <p:cNvPr id="55434" name="Line 138"/>
            <p:cNvSpPr>
              <a:spLocks noChangeShapeType="1"/>
            </p:cNvSpPr>
            <p:nvPr/>
          </p:nvSpPr>
          <p:spPr bwMode="auto">
            <a:xfrm>
              <a:off x="4879" y="3760"/>
              <a:ext cx="36" cy="42"/>
            </a:xfrm>
            <a:prstGeom prst="line">
              <a:avLst/>
            </a:prstGeom>
            <a:noFill/>
            <a:ln w="36513">
              <a:solidFill>
                <a:srgbClr val="000000"/>
              </a:solidFill>
              <a:miter lim="800000"/>
              <a:headEnd/>
              <a:tailEnd/>
            </a:ln>
          </p:spPr>
          <p:txBody>
            <a:bodyPr/>
            <a:lstStyle/>
            <a:p>
              <a:endParaRPr lang="en-CA"/>
            </a:p>
          </p:txBody>
        </p:sp>
        <p:sp>
          <p:nvSpPr>
            <p:cNvPr id="55435" name="Freeform 139"/>
            <p:cNvSpPr>
              <a:spLocks/>
            </p:cNvSpPr>
            <p:nvPr/>
          </p:nvSpPr>
          <p:spPr bwMode="auto">
            <a:xfrm>
              <a:off x="4862" y="3741"/>
              <a:ext cx="31" cy="41"/>
            </a:xfrm>
            <a:custGeom>
              <a:avLst/>
              <a:gdLst/>
              <a:ahLst/>
              <a:cxnLst>
                <a:cxn ang="0">
                  <a:pos x="0" y="0"/>
                </a:cxn>
                <a:cxn ang="0">
                  <a:pos x="225" y="48"/>
                </a:cxn>
                <a:cxn ang="0">
                  <a:pos x="96" y="209"/>
                </a:cxn>
                <a:cxn ang="0">
                  <a:pos x="96" y="209"/>
                </a:cxn>
                <a:cxn ang="0">
                  <a:pos x="0" y="0"/>
                </a:cxn>
              </a:cxnLst>
              <a:rect l="0" t="0" r="r" b="b"/>
              <a:pathLst>
                <a:path w="225" h="209">
                  <a:moveTo>
                    <a:pt x="0" y="0"/>
                  </a:moveTo>
                  <a:lnTo>
                    <a:pt x="225" y="48"/>
                  </a:lnTo>
                  <a:cubicBezTo>
                    <a:pt x="159" y="79"/>
                    <a:pt x="111" y="138"/>
                    <a:pt x="96" y="209"/>
                  </a:cubicBezTo>
                  <a:lnTo>
                    <a:pt x="96" y="209"/>
                  </a:lnTo>
                  <a:lnTo>
                    <a:pt x="0" y="0"/>
                  </a:lnTo>
                  <a:close/>
                </a:path>
              </a:pathLst>
            </a:custGeom>
            <a:solidFill>
              <a:srgbClr val="000000"/>
            </a:solidFill>
            <a:ln w="0">
              <a:solidFill>
                <a:srgbClr val="000000"/>
              </a:solidFill>
              <a:prstDash val="solid"/>
              <a:round/>
              <a:headEnd/>
              <a:tailEnd/>
            </a:ln>
          </p:spPr>
          <p:txBody>
            <a:bodyPr/>
            <a:lstStyle/>
            <a:p>
              <a:endParaRPr lang="en-CA"/>
            </a:p>
          </p:txBody>
        </p:sp>
        <p:sp>
          <p:nvSpPr>
            <p:cNvPr id="55436" name="Line 140"/>
            <p:cNvSpPr>
              <a:spLocks noChangeShapeType="1"/>
            </p:cNvSpPr>
            <p:nvPr/>
          </p:nvSpPr>
          <p:spPr bwMode="auto">
            <a:xfrm>
              <a:off x="5338" y="3790"/>
              <a:ext cx="51" cy="0"/>
            </a:xfrm>
            <a:prstGeom prst="line">
              <a:avLst/>
            </a:prstGeom>
            <a:noFill/>
            <a:ln w="19050">
              <a:solidFill>
                <a:srgbClr val="000000"/>
              </a:solidFill>
              <a:miter lim="800000"/>
              <a:headEnd/>
              <a:tailEnd/>
            </a:ln>
          </p:spPr>
          <p:txBody>
            <a:bodyPr/>
            <a:lstStyle/>
            <a:p>
              <a:endParaRPr lang="en-CA"/>
            </a:p>
          </p:txBody>
        </p:sp>
        <p:sp>
          <p:nvSpPr>
            <p:cNvPr id="55437" name="Freeform 141"/>
            <p:cNvSpPr>
              <a:spLocks/>
            </p:cNvSpPr>
            <p:nvPr/>
          </p:nvSpPr>
          <p:spPr bwMode="auto">
            <a:xfrm>
              <a:off x="5384" y="3773"/>
              <a:ext cx="22" cy="33"/>
            </a:xfrm>
            <a:custGeom>
              <a:avLst/>
              <a:gdLst/>
              <a:ahLst/>
              <a:cxnLst>
                <a:cxn ang="0">
                  <a:pos x="164" y="82"/>
                </a:cxn>
                <a:cxn ang="0">
                  <a:pos x="0" y="164"/>
                </a:cxn>
                <a:cxn ang="0">
                  <a:pos x="0" y="0"/>
                </a:cxn>
                <a:cxn ang="0">
                  <a:pos x="0" y="0"/>
                </a:cxn>
                <a:cxn ang="0">
                  <a:pos x="164" y="82"/>
                </a:cxn>
              </a:cxnLst>
              <a:rect l="0" t="0" r="r" b="b"/>
              <a:pathLst>
                <a:path w="164" h="164">
                  <a:moveTo>
                    <a:pt x="164" y="82"/>
                  </a:moveTo>
                  <a:lnTo>
                    <a:pt x="0" y="164"/>
                  </a:lnTo>
                  <a:cubicBezTo>
                    <a:pt x="26" y="112"/>
                    <a:pt x="26" y="52"/>
                    <a:pt x="0" y="0"/>
                  </a:cubicBezTo>
                  <a:lnTo>
                    <a:pt x="0" y="0"/>
                  </a:lnTo>
                  <a:lnTo>
                    <a:pt x="164" y="82"/>
                  </a:lnTo>
                  <a:close/>
                </a:path>
              </a:pathLst>
            </a:custGeom>
            <a:solidFill>
              <a:srgbClr val="000000"/>
            </a:solidFill>
            <a:ln w="0">
              <a:solidFill>
                <a:srgbClr val="000000"/>
              </a:solidFill>
              <a:prstDash val="solid"/>
              <a:round/>
              <a:headEnd/>
              <a:tailEnd/>
            </a:ln>
          </p:spPr>
          <p:txBody>
            <a:bodyPr/>
            <a:lstStyle/>
            <a:p>
              <a:endParaRPr lang="en-CA"/>
            </a:p>
          </p:txBody>
        </p:sp>
        <p:sp>
          <p:nvSpPr>
            <p:cNvPr id="55438" name="Line 142"/>
            <p:cNvSpPr>
              <a:spLocks noChangeShapeType="1"/>
            </p:cNvSpPr>
            <p:nvPr/>
          </p:nvSpPr>
          <p:spPr bwMode="auto">
            <a:xfrm>
              <a:off x="5338" y="3974"/>
              <a:ext cx="51" cy="0"/>
            </a:xfrm>
            <a:prstGeom prst="line">
              <a:avLst/>
            </a:prstGeom>
            <a:noFill/>
            <a:ln w="19050">
              <a:solidFill>
                <a:srgbClr val="000000"/>
              </a:solidFill>
              <a:miter lim="800000"/>
              <a:headEnd/>
              <a:tailEnd/>
            </a:ln>
          </p:spPr>
          <p:txBody>
            <a:bodyPr/>
            <a:lstStyle/>
            <a:p>
              <a:endParaRPr lang="en-CA"/>
            </a:p>
          </p:txBody>
        </p:sp>
        <p:sp>
          <p:nvSpPr>
            <p:cNvPr id="55439" name="Freeform 143"/>
            <p:cNvSpPr>
              <a:spLocks/>
            </p:cNvSpPr>
            <p:nvPr/>
          </p:nvSpPr>
          <p:spPr bwMode="auto">
            <a:xfrm>
              <a:off x="5384" y="3958"/>
              <a:ext cx="22" cy="32"/>
            </a:xfrm>
            <a:custGeom>
              <a:avLst/>
              <a:gdLst/>
              <a:ahLst/>
              <a:cxnLst>
                <a:cxn ang="0">
                  <a:pos x="164" y="83"/>
                </a:cxn>
                <a:cxn ang="0">
                  <a:pos x="0" y="164"/>
                </a:cxn>
                <a:cxn ang="0">
                  <a:pos x="1" y="0"/>
                </a:cxn>
                <a:cxn ang="0">
                  <a:pos x="1" y="0"/>
                </a:cxn>
                <a:cxn ang="0">
                  <a:pos x="164" y="83"/>
                </a:cxn>
              </a:cxnLst>
              <a:rect l="0" t="0" r="r" b="b"/>
              <a:pathLst>
                <a:path w="164" h="164">
                  <a:moveTo>
                    <a:pt x="164" y="83"/>
                  </a:moveTo>
                  <a:lnTo>
                    <a:pt x="0" y="164"/>
                  </a:lnTo>
                  <a:cubicBezTo>
                    <a:pt x="26" y="112"/>
                    <a:pt x="26" y="52"/>
                    <a:pt x="1" y="0"/>
                  </a:cubicBezTo>
                  <a:lnTo>
                    <a:pt x="1" y="0"/>
                  </a:lnTo>
                  <a:lnTo>
                    <a:pt x="164" y="83"/>
                  </a:lnTo>
                  <a:close/>
                </a:path>
              </a:pathLst>
            </a:custGeom>
            <a:solidFill>
              <a:srgbClr val="000000"/>
            </a:solidFill>
            <a:ln w="0">
              <a:solidFill>
                <a:srgbClr val="000000"/>
              </a:solidFill>
              <a:prstDash val="solid"/>
              <a:round/>
              <a:headEnd/>
              <a:tailEnd/>
            </a:ln>
          </p:spPr>
          <p:txBody>
            <a:bodyPr/>
            <a:lstStyle/>
            <a:p>
              <a:endParaRPr lang="en-CA"/>
            </a:p>
          </p:txBody>
        </p:sp>
      </p:grpSp>
      <p:sp>
        <p:nvSpPr>
          <p:cNvPr id="138" name="Slide Number Placeholder 137"/>
          <p:cNvSpPr>
            <a:spLocks noGrp="1"/>
          </p:cNvSpPr>
          <p:nvPr>
            <p:ph type="sldNum" sz="quarter" idx="12"/>
          </p:nvPr>
        </p:nvSpPr>
        <p:spPr/>
        <p:txBody>
          <a:bodyPr/>
          <a:lstStyle/>
          <a:p>
            <a:r>
              <a:rPr lang="en-US" smtClean="0"/>
              <a:t>4.</a:t>
            </a:r>
            <a:fld id="{5F092435-35AC-4890-8608-A6F8B5931844}" type="slidenum">
              <a:rPr lang="en-US" smtClean="0"/>
              <a:pPr/>
              <a:t>13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6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1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2"/>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4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Date Placeholder 3"/>
          <p:cNvSpPr>
            <a:spLocks noGrp="1"/>
          </p:cNvSpPr>
          <p:nvPr>
            <p:ph type="dt" sz="half" idx="10"/>
          </p:nvPr>
        </p:nvSpPr>
        <p:spPr/>
        <p:txBody>
          <a:bodyPr/>
          <a:lstStyle/>
          <a:p>
            <a:r>
              <a:rPr lang="en-US" smtClean="0"/>
              <a:t>December 2012</a:t>
            </a:r>
            <a:endParaRPr lang="en-US"/>
          </a:p>
        </p:txBody>
      </p:sp>
      <p:sp>
        <p:nvSpPr>
          <p:cNvPr id="105" name="Footer Placeholder 4"/>
          <p:cNvSpPr>
            <a:spLocks noGrp="1"/>
          </p:cNvSpPr>
          <p:nvPr>
            <p:ph type="ftr" sz="quarter" idx="11"/>
          </p:nvPr>
        </p:nvSpPr>
        <p:spPr/>
        <p:txBody>
          <a:bodyPr/>
          <a:lstStyle/>
          <a:p>
            <a:r>
              <a:rPr lang="pt-BR" smtClean="0"/>
              <a:t>GPGPU-Sim Tutorial (MICRO 2012) 4: Microarchitecture Model</a:t>
            </a:r>
            <a:endParaRPr lang="en-US"/>
          </a:p>
        </p:txBody>
      </p:sp>
      <p:sp>
        <p:nvSpPr>
          <p:cNvPr id="56322" name="Rectangle 2"/>
          <p:cNvSpPr>
            <a:spLocks noGrp="1" noChangeArrowheads="1"/>
          </p:cNvSpPr>
          <p:nvPr>
            <p:ph type="title"/>
          </p:nvPr>
        </p:nvSpPr>
        <p:spPr/>
        <p:txBody>
          <a:bodyPr/>
          <a:lstStyle/>
          <a:p>
            <a:r>
              <a:rPr lang="en-US"/>
              <a:t>Operand Collector</a:t>
            </a:r>
          </a:p>
        </p:txBody>
      </p:sp>
      <p:grpSp>
        <p:nvGrpSpPr>
          <p:cNvPr id="56426" name="Group 106"/>
          <p:cNvGrpSpPr>
            <a:grpSpLocks/>
          </p:cNvGrpSpPr>
          <p:nvPr/>
        </p:nvGrpSpPr>
        <p:grpSpPr bwMode="auto">
          <a:xfrm>
            <a:off x="6324600" y="5791200"/>
            <a:ext cx="2257425" cy="660400"/>
            <a:chOff x="3984" y="3648"/>
            <a:chExt cx="1422" cy="416"/>
          </a:xfrm>
        </p:grpSpPr>
        <p:sp>
          <p:nvSpPr>
            <p:cNvPr id="56325" name="Rectangle 5"/>
            <p:cNvSpPr>
              <a:spLocks noChangeArrowheads="1"/>
            </p:cNvSpPr>
            <p:nvPr/>
          </p:nvSpPr>
          <p:spPr bwMode="auto">
            <a:xfrm>
              <a:off x="5195" y="3703"/>
              <a:ext cx="169" cy="93"/>
            </a:xfrm>
            <a:prstGeom prst="rect">
              <a:avLst/>
            </a:prstGeom>
            <a:solidFill>
              <a:srgbClr val="FFFF66"/>
            </a:solidFill>
            <a:ln w="9525">
              <a:noFill/>
              <a:miter lim="800000"/>
              <a:headEnd/>
              <a:tailEnd/>
            </a:ln>
          </p:spPr>
          <p:txBody>
            <a:bodyPr/>
            <a:lstStyle/>
            <a:p>
              <a:endParaRPr lang="en-CA"/>
            </a:p>
          </p:txBody>
        </p:sp>
        <p:sp>
          <p:nvSpPr>
            <p:cNvPr id="56326" name="Rectangle 6"/>
            <p:cNvSpPr>
              <a:spLocks noChangeArrowheads="1"/>
            </p:cNvSpPr>
            <p:nvPr/>
          </p:nvSpPr>
          <p:spPr bwMode="auto">
            <a:xfrm>
              <a:off x="5195" y="3703"/>
              <a:ext cx="169" cy="93"/>
            </a:xfrm>
            <a:prstGeom prst="rect">
              <a:avLst/>
            </a:prstGeom>
            <a:noFill/>
            <a:ln w="19050" cap="rnd">
              <a:solidFill>
                <a:srgbClr val="000000"/>
              </a:solidFill>
              <a:round/>
              <a:headEnd/>
              <a:tailEnd/>
            </a:ln>
          </p:spPr>
          <p:txBody>
            <a:bodyPr/>
            <a:lstStyle/>
            <a:p>
              <a:endParaRPr lang="en-CA"/>
            </a:p>
          </p:txBody>
        </p:sp>
        <p:sp>
          <p:nvSpPr>
            <p:cNvPr id="56327" name="Rectangle 7"/>
            <p:cNvSpPr>
              <a:spLocks noChangeArrowheads="1"/>
            </p:cNvSpPr>
            <p:nvPr/>
          </p:nvSpPr>
          <p:spPr bwMode="auto">
            <a:xfrm>
              <a:off x="5186" y="3716"/>
              <a:ext cx="169" cy="92"/>
            </a:xfrm>
            <a:prstGeom prst="rect">
              <a:avLst/>
            </a:prstGeom>
            <a:solidFill>
              <a:srgbClr val="FFFF66"/>
            </a:solidFill>
            <a:ln w="9525">
              <a:noFill/>
              <a:miter lim="800000"/>
              <a:headEnd/>
              <a:tailEnd/>
            </a:ln>
          </p:spPr>
          <p:txBody>
            <a:bodyPr/>
            <a:lstStyle/>
            <a:p>
              <a:endParaRPr lang="en-CA"/>
            </a:p>
          </p:txBody>
        </p:sp>
        <p:sp>
          <p:nvSpPr>
            <p:cNvPr id="56328" name="Rectangle 8"/>
            <p:cNvSpPr>
              <a:spLocks noChangeArrowheads="1"/>
            </p:cNvSpPr>
            <p:nvPr/>
          </p:nvSpPr>
          <p:spPr bwMode="auto">
            <a:xfrm>
              <a:off x="5186" y="3716"/>
              <a:ext cx="169" cy="92"/>
            </a:xfrm>
            <a:prstGeom prst="rect">
              <a:avLst/>
            </a:prstGeom>
            <a:noFill/>
            <a:ln w="19050" cap="rnd">
              <a:solidFill>
                <a:srgbClr val="000000"/>
              </a:solidFill>
              <a:round/>
              <a:headEnd/>
              <a:tailEnd/>
            </a:ln>
          </p:spPr>
          <p:txBody>
            <a:bodyPr/>
            <a:lstStyle/>
            <a:p>
              <a:endParaRPr lang="en-CA"/>
            </a:p>
          </p:txBody>
        </p:sp>
        <p:sp>
          <p:nvSpPr>
            <p:cNvPr id="56329" name="Rectangle 9"/>
            <p:cNvSpPr>
              <a:spLocks noChangeArrowheads="1"/>
            </p:cNvSpPr>
            <p:nvPr/>
          </p:nvSpPr>
          <p:spPr bwMode="auto">
            <a:xfrm>
              <a:off x="5178" y="3728"/>
              <a:ext cx="169" cy="93"/>
            </a:xfrm>
            <a:prstGeom prst="rect">
              <a:avLst/>
            </a:prstGeom>
            <a:solidFill>
              <a:srgbClr val="FFFF66"/>
            </a:solidFill>
            <a:ln w="9525">
              <a:noFill/>
              <a:miter lim="800000"/>
              <a:headEnd/>
              <a:tailEnd/>
            </a:ln>
          </p:spPr>
          <p:txBody>
            <a:bodyPr/>
            <a:lstStyle/>
            <a:p>
              <a:endParaRPr lang="en-CA"/>
            </a:p>
          </p:txBody>
        </p:sp>
        <p:sp>
          <p:nvSpPr>
            <p:cNvPr id="56330" name="Rectangle 10"/>
            <p:cNvSpPr>
              <a:spLocks noChangeArrowheads="1"/>
            </p:cNvSpPr>
            <p:nvPr/>
          </p:nvSpPr>
          <p:spPr bwMode="auto">
            <a:xfrm>
              <a:off x="5178" y="3728"/>
              <a:ext cx="169" cy="93"/>
            </a:xfrm>
            <a:prstGeom prst="rect">
              <a:avLst/>
            </a:prstGeom>
            <a:noFill/>
            <a:ln w="19050" cap="rnd">
              <a:solidFill>
                <a:srgbClr val="000000"/>
              </a:solidFill>
              <a:round/>
              <a:headEnd/>
              <a:tailEnd/>
            </a:ln>
          </p:spPr>
          <p:txBody>
            <a:bodyPr/>
            <a:lstStyle/>
            <a:p>
              <a:endParaRPr lang="en-CA"/>
            </a:p>
          </p:txBody>
        </p:sp>
        <p:sp>
          <p:nvSpPr>
            <p:cNvPr id="56331" name="Oval 11"/>
            <p:cNvSpPr>
              <a:spLocks noChangeArrowheads="1"/>
            </p:cNvSpPr>
            <p:nvPr/>
          </p:nvSpPr>
          <p:spPr bwMode="auto">
            <a:xfrm>
              <a:off x="5368" y="3743"/>
              <a:ext cx="4" cy="7"/>
            </a:xfrm>
            <a:prstGeom prst="ellipse">
              <a:avLst/>
            </a:prstGeom>
            <a:solidFill>
              <a:srgbClr val="FFFF66"/>
            </a:solidFill>
            <a:ln w="0">
              <a:solidFill>
                <a:srgbClr val="000000"/>
              </a:solidFill>
              <a:round/>
              <a:headEnd/>
              <a:tailEnd/>
            </a:ln>
          </p:spPr>
          <p:txBody>
            <a:bodyPr/>
            <a:lstStyle/>
            <a:p>
              <a:endParaRPr lang="en-CA"/>
            </a:p>
          </p:txBody>
        </p:sp>
        <p:sp>
          <p:nvSpPr>
            <p:cNvPr id="56332" name="Oval 12"/>
            <p:cNvSpPr>
              <a:spLocks noChangeArrowheads="1"/>
            </p:cNvSpPr>
            <p:nvPr/>
          </p:nvSpPr>
          <p:spPr bwMode="auto">
            <a:xfrm>
              <a:off x="5368" y="3743"/>
              <a:ext cx="4" cy="7"/>
            </a:xfrm>
            <a:prstGeom prst="ellipse">
              <a:avLst/>
            </a:prstGeom>
            <a:noFill/>
            <a:ln w="3175">
              <a:solidFill>
                <a:srgbClr val="000000"/>
              </a:solidFill>
              <a:miter lim="800000"/>
              <a:headEnd/>
              <a:tailEnd/>
            </a:ln>
          </p:spPr>
          <p:txBody>
            <a:bodyPr/>
            <a:lstStyle/>
            <a:p>
              <a:endParaRPr lang="en-CA"/>
            </a:p>
          </p:txBody>
        </p:sp>
        <p:sp>
          <p:nvSpPr>
            <p:cNvPr id="56333" name="Oval 13"/>
            <p:cNvSpPr>
              <a:spLocks noChangeArrowheads="1"/>
            </p:cNvSpPr>
            <p:nvPr/>
          </p:nvSpPr>
          <p:spPr bwMode="auto">
            <a:xfrm>
              <a:off x="5374" y="3734"/>
              <a:ext cx="4" cy="7"/>
            </a:xfrm>
            <a:prstGeom prst="ellipse">
              <a:avLst/>
            </a:prstGeom>
            <a:solidFill>
              <a:srgbClr val="FFFF66"/>
            </a:solidFill>
            <a:ln w="0">
              <a:solidFill>
                <a:srgbClr val="000000"/>
              </a:solidFill>
              <a:round/>
              <a:headEnd/>
              <a:tailEnd/>
            </a:ln>
          </p:spPr>
          <p:txBody>
            <a:bodyPr/>
            <a:lstStyle/>
            <a:p>
              <a:endParaRPr lang="en-CA"/>
            </a:p>
          </p:txBody>
        </p:sp>
        <p:sp>
          <p:nvSpPr>
            <p:cNvPr id="56334" name="Oval 14"/>
            <p:cNvSpPr>
              <a:spLocks noChangeArrowheads="1"/>
            </p:cNvSpPr>
            <p:nvPr/>
          </p:nvSpPr>
          <p:spPr bwMode="auto">
            <a:xfrm>
              <a:off x="5374" y="3734"/>
              <a:ext cx="4" cy="7"/>
            </a:xfrm>
            <a:prstGeom prst="ellipse">
              <a:avLst/>
            </a:prstGeom>
            <a:noFill/>
            <a:ln w="3175">
              <a:solidFill>
                <a:srgbClr val="000000"/>
              </a:solidFill>
              <a:miter lim="800000"/>
              <a:headEnd/>
              <a:tailEnd/>
            </a:ln>
          </p:spPr>
          <p:txBody>
            <a:bodyPr/>
            <a:lstStyle/>
            <a:p>
              <a:endParaRPr lang="en-CA"/>
            </a:p>
          </p:txBody>
        </p:sp>
        <p:sp>
          <p:nvSpPr>
            <p:cNvPr id="56335" name="Oval 15"/>
            <p:cNvSpPr>
              <a:spLocks noChangeArrowheads="1"/>
            </p:cNvSpPr>
            <p:nvPr/>
          </p:nvSpPr>
          <p:spPr bwMode="auto">
            <a:xfrm>
              <a:off x="5381" y="3725"/>
              <a:ext cx="4" cy="6"/>
            </a:xfrm>
            <a:prstGeom prst="ellipse">
              <a:avLst/>
            </a:prstGeom>
            <a:solidFill>
              <a:srgbClr val="FFFF66"/>
            </a:solidFill>
            <a:ln w="0">
              <a:solidFill>
                <a:srgbClr val="000000"/>
              </a:solidFill>
              <a:round/>
              <a:headEnd/>
              <a:tailEnd/>
            </a:ln>
          </p:spPr>
          <p:txBody>
            <a:bodyPr/>
            <a:lstStyle/>
            <a:p>
              <a:endParaRPr lang="en-CA"/>
            </a:p>
          </p:txBody>
        </p:sp>
        <p:sp>
          <p:nvSpPr>
            <p:cNvPr id="56336" name="Oval 16"/>
            <p:cNvSpPr>
              <a:spLocks noChangeArrowheads="1"/>
            </p:cNvSpPr>
            <p:nvPr/>
          </p:nvSpPr>
          <p:spPr bwMode="auto">
            <a:xfrm>
              <a:off x="5381" y="3725"/>
              <a:ext cx="4" cy="6"/>
            </a:xfrm>
            <a:prstGeom prst="ellipse">
              <a:avLst/>
            </a:prstGeom>
            <a:noFill/>
            <a:ln w="3175">
              <a:solidFill>
                <a:srgbClr val="000000"/>
              </a:solidFill>
              <a:miter lim="800000"/>
              <a:headEnd/>
              <a:tailEnd/>
            </a:ln>
          </p:spPr>
          <p:txBody>
            <a:bodyPr/>
            <a:lstStyle/>
            <a:p>
              <a:endParaRPr lang="en-CA"/>
            </a:p>
          </p:txBody>
        </p:sp>
        <p:sp>
          <p:nvSpPr>
            <p:cNvPr id="56337" name="Line 17"/>
            <p:cNvSpPr>
              <a:spLocks noChangeShapeType="1"/>
            </p:cNvSpPr>
            <p:nvPr/>
          </p:nvSpPr>
          <p:spPr bwMode="auto">
            <a:xfrm>
              <a:off x="4153" y="3879"/>
              <a:ext cx="22" cy="0"/>
            </a:xfrm>
            <a:prstGeom prst="line">
              <a:avLst/>
            </a:prstGeom>
            <a:noFill/>
            <a:ln w="36513">
              <a:solidFill>
                <a:srgbClr val="000000"/>
              </a:solidFill>
              <a:miter lim="800000"/>
              <a:headEnd/>
              <a:tailEnd/>
            </a:ln>
          </p:spPr>
          <p:txBody>
            <a:bodyPr/>
            <a:lstStyle/>
            <a:p>
              <a:endParaRPr lang="en-CA"/>
            </a:p>
          </p:txBody>
        </p:sp>
        <p:sp>
          <p:nvSpPr>
            <p:cNvPr id="56338" name="Freeform 18"/>
            <p:cNvSpPr>
              <a:spLocks/>
            </p:cNvSpPr>
            <p:nvPr/>
          </p:nvSpPr>
          <p:spPr bwMode="auto">
            <a:xfrm>
              <a:off x="4168" y="3859"/>
              <a:ext cx="27" cy="40"/>
            </a:xfrm>
            <a:custGeom>
              <a:avLst/>
              <a:gdLst/>
              <a:ahLst/>
              <a:cxnLst>
                <a:cxn ang="0">
                  <a:pos x="206" y="103"/>
                </a:cxn>
                <a:cxn ang="0">
                  <a:pos x="0" y="207"/>
                </a:cxn>
                <a:cxn ang="0">
                  <a:pos x="0" y="0"/>
                </a:cxn>
                <a:cxn ang="0">
                  <a:pos x="0" y="0"/>
                </a:cxn>
                <a:cxn ang="0">
                  <a:pos x="206" y="103"/>
                </a:cxn>
              </a:cxnLst>
              <a:rect l="0" t="0" r="r" b="b"/>
              <a:pathLst>
                <a:path w="206" h="207">
                  <a:moveTo>
                    <a:pt x="206" y="103"/>
                  </a:moveTo>
                  <a:lnTo>
                    <a:pt x="0" y="207"/>
                  </a:lnTo>
                  <a:cubicBezTo>
                    <a:pt x="33" y="142"/>
                    <a:pt x="33" y="65"/>
                    <a:pt x="0" y="0"/>
                  </a:cubicBezTo>
                  <a:lnTo>
                    <a:pt x="0" y="0"/>
                  </a:lnTo>
                  <a:lnTo>
                    <a:pt x="206" y="103"/>
                  </a:lnTo>
                  <a:close/>
                </a:path>
              </a:pathLst>
            </a:custGeom>
            <a:solidFill>
              <a:srgbClr val="000000"/>
            </a:solidFill>
            <a:ln w="0">
              <a:solidFill>
                <a:srgbClr val="000000"/>
              </a:solidFill>
              <a:prstDash val="solid"/>
              <a:round/>
              <a:headEnd/>
              <a:tailEnd/>
            </a:ln>
          </p:spPr>
          <p:txBody>
            <a:bodyPr/>
            <a:lstStyle/>
            <a:p>
              <a:endParaRPr lang="en-CA"/>
            </a:p>
          </p:txBody>
        </p:sp>
        <p:sp>
          <p:nvSpPr>
            <p:cNvPr id="56339" name="Line 19"/>
            <p:cNvSpPr>
              <a:spLocks noChangeShapeType="1"/>
            </p:cNvSpPr>
            <p:nvPr/>
          </p:nvSpPr>
          <p:spPr bwMode="auto">
            <a:xfrm>
              <a:off x="4365" y="3913"/>
              <a:ext cx="43" cy="17"/>
            </a:xfrm>
            <a:prstGeom prst="line">
              <a:avLst/>
            </a:prstGeom>
            <a:noFill/>
            <a:ln w="36513">
              <a:solidFill>
                <a:srgbClr val="000000"/>
              </a:solidFill>
              <a:miter lim="800000"/>
              <a:headEnd/>
              <a:tailEnd/>
            </a:ln>
          </p:spPr>
          <p:txBody>
            <a:bodyPr/>
            <a:lstStyle/>
            <a:p>
              <a:endParaRPr lang="en-CA"/>
            </a:p>
          </p:txBody>
        </p:sp>
        <p:sp>
          <p:nvSpPr>
            <p:cNvPr id="56340" name="Freeform 20"/>
            <p:cNvSpPr>
              <a:spLocks/>
            </p:cNvSpPr>
            <p:nvPr/>
          </p:nvSpPr>
          <p:spPr bwMode="auto">
            <a:xfrm>
              <a:off x="4398" y="3907"/>
              <a:ext cx="30" cy="39"/>
            </a:xfrm>
            <a:custGeom>
              <a:avLst/>
              <a:gdLst/>
              <a:ahLst/>
              <a:cxnLst>
                <a:cxn ang="0">
                  <a:pos x="227" y="154"/>
                </a:cxn>
                <a:cxn ang="0">
                  <a:pos x="0" y="199"/>
                </a:cxn>
                <a:cxn ang="0">
                  <a:pos x="55" y="0"/>
                </a:cxn>
                <a:cxn ang="0">
                  <a:pos x="55" y="0"/>
                </a:cxn>
                <a:cxn ang="0">
                  <a:pos x="227" y="154"/>
                </a:cxn>
              </a:cxnLst>
              <a:rect l="0" t="0" r="r" b="b"/>
              <a:pathLst>
                <a:path w="227" h="199">
                  <a:moveTo>
                    <a:pt x="227" y="154"/>
                  </a:moveTo>
                  <a:lnTo>
                    <a:pt x="0" y="199"/>
                  </a:lnTo>
                  <a:cubicBezTo>
                    <a:pt x="49" y="145"/>
                    <a:pt x="69" y="71"/>
                    <a:pt x="55" y="0"/>
                  </a:cubicBezTo>
                  <a:lnTo>
                    <a:pt x="55" y="0"/>
                  </a:lnTo>
                  <a:lnTo>
                    <a:pt x="227" y="154"/>
                  </a:lnTo>
                  <a:close/>
                </a:path>
              </a:pathLst>
            </a:custGeom>
            <a:solidFill>
              <a:srgbClr val="000000"/>
            </a:solidFill>
            <a:ln w="0">
              <a:solidFill>
                <a:srgbClr val="000000"/>
              </a:solidFill>
              <a:prstDash val="solid"/>
              <a:round/>
              <a:headEnd/>
              <a:tailEnd/>
            </a:ln>
          </p:spPr>
          <p:txBody>
            <a:bodyPr/>
            <a:lstStyle/>
            <a:p>
              <a:endParaRPr lang="en-CA"/>
            </a:p>
          </p:txBody>
        </p:sp>
        <p:sp>
          <p:nvSpPr>
            <p:cNvPr id="56341" name="Line 21"/>
            <p:cNvSpPr>
              <a:spLocks noChangeShapeType="1"/>
            </p:cNvSpPr>
            <p:nvPr/>
          </p:nvSpPr>
          <p:spPr bwMode="auto">
            <a:xfrm flipV="1">
              <a:off x="4365" y="3828"/>
              <a:ext cx="43" cy="18"/>
            </a:xfrm>
            <a:prstGeom prst="line">
              <a:avLst/>
            </a:prstGeom>
            <a:noFill/>
            <a:ln w="36513">
              <a:solidFill>
                <a:srgbClr val="000000"/>
              </a:solidFill>
              <a:miter lim="800000"/>
              <a:headEnd/>
              <a:tailEnd/>
            </a:ln>
          </p:spPr>
          <p:txBody>
            <a:bodyPr/>
            <a:lstStyle/>
            <a:p>
              <a:endParaRPr lang="en-CA"/>
            </a:p>
          </p:txBody>
        </p:sp>
        <p:sp>
          <p:nvSpPr>
            <p:cNvPr id="56342" name="Freeform 22"/>
            <p:cNvSpPr>
              <a:spLocks/>
            </p:cNvSpPr>
            <p:nvPr/>
          </p:nvSpPr>
          <p:spPr bwMode="auto">
            <a:xfrm>
              <a:off x="4398" y="3811"/>
              <a:ext cx="30" cy="40"/>
            </a:xfrm>
            <a:custGeom>
              <a:avLst/>
              <a:gdLst/>
              <a:ahLst/>
              <a:cxnLst>
                <a:cxn ang="0">
                  <a:pos x="227" y="45"/>
                </a:cxn>
                <a:cxn ang="0">
                  <a:pos x="55" y="199"/>
                </a:cxn>
                <a:cxn ang="0">
                  <a:pos x="0" y="0"/>
                </a:cxn>
                <a:cxn ang="0">
                  <a:pos x="0" y="0"/>
                </a:cxn>
                <a:cxn ang="0">
                  <a:pos x="227" y="45"/>
                </a:cxn>
              </a:cxnLst>
              <a:rect l="0" t="0" r="r" b="b"/>
              <a:pathLst>
                <a:path w="227" h="199">
                  <a:moveTo>
                    <a:pt x="227" y="45"/>
                  </a:moveTo>
                  <a:lnTo>
                    <a:pt x="55" y="199"/>
                  </a:lnTo>
                  <a:cubicBezTo>
                    <a:pt x="69" y="128"/>
                    <a:pt x="49" y="54"/>
                    <a:pt x="0" y="0"/>
                  </a:cubicBezTo>
                  <a:lnTo>
                    <a:pt x="0" y="0"/>
                  </a:lnTo>
                  <a:lnTo>
                    <a:pt x="227" y="45"/>
                  </a:lnTo>
                  <a:close/>
                </a:path>
              </a:pathLst>
            </a:custGeom>
            <a:solidFill>
              <a:srgbClr val="000000"/>
            </a:solidFill>
            <a:ln w="0">
              <a:solidFill>
                <a:srgbClr val="000000"/>
              </a:solidFill>
              <a:prstDash val="solid"/>
              <a:round/>
              <a:headEnd/>
              <a:tailEnd/>
            </a:ln>
          </p:spPr>
          <p:txBody>
            <a:bodyPr/>
            <a:lstStyle/>
            <a:p>
              <a:endParaRPr lang="en-CA"/>
            </a:p>
          </p:txBody>
        </p:sp>
        <p:sp>
          <p:nvSpPr>
            <p:cNvPr id="56343" name="Line 23"/>
            <p:cNvSpPr>
              <a:spLocks noChangeShapeType="1"/>
            </p:cNvSpPr>
            <p:nvPr/>
          </p:nvSpPr>
          <p:spPr bwMode="auto">
            <a:xfrm flipV="1">
              <a:off x="4513" y="3864"/>
              <a:ext cx="0" cy="30"/>
            </a:xfrm>
            <a:prstGeom prst="line">
              <a:avLst/>
            </a:prstGeom>
            <a:noFill/>
            <a:ln w="36513">
              <a:solidFill>
                <a:srgbClr val="000000"/>
              </a:solidFill>
              <a:miter lim="800000"/>
              <a:headEnd/>
              <a:tailEnd/>
            </a:ln>
          </p:spPr>
          <p:txBody>
            <a:bodyPr/>
            <a:lstStyle/>
            <a:p>
              <a:endParaRPr lang="en-CA"/>
            </a:p>
          </p:txBody>
        </p:sp>
        <p:sp>
          <p:nvSpPr>
            <p:cNvPr id="56344" name="Freeform 24"/>
            <p:cNvSpPr>
              <a:spLocks/>
            </p:cNvSpPr>
            <p:nvPr/>
          </p:nvSpPr>
          <p:spPr bwMode="auto">
            <a:xfrm>
              <a:off x="4499" y="3884"/>
              <a:ext cx="28" cy="41"/>
            </a:xfrm>
            <a:custGeom>
              <a:avLst/>
              <a:gdLst/>
              <a:ahLst/>
              <a:cxnLst>
                <a:cxn ang="0">
                  <a:pos x="103" y="207"/>
                </a:cxn>
                <a:cxn ang="0">
                  <a:pos x="0" y="0"/>
                </a:cxn>
                <a:cxn ang="0">
                  <a:pos x="206" y="0"/>
                </a:cxn>
                <a:cxn ang="0">
                  <a:pos x="206" y="0"/>
                </a:cxn>
                <a:cxn ang="0">
                  <a:pos x="103" y="207"/>
                </a:cxn>
              </a:cxnLst>
              <a:rect l="0" t="0" r="r" b="b"/>
              <a:pathLst>
                <a:path w="206" h="207">
                  <a:moveTo>
                    <a:pt x="103" y="207"/>
                  </a:moveTo>
                  <a:lnTo>
                    <a:pt x="0" y="0"/>
                  </a:lnTo>
                  <a:cubicBezTo>
                    <a:pt x="65" y="33"/>
                    <a:pt x="141" y="33"/>
                    <a:pt x="206" y="0"/>
                  </a:cubicBezTo>
                  <a:lnTo>
                    <a:pt x="206" y="0"/>
                  </a:lnTo>
                  <a:lnTo>
                    <a:pt x="103" y="207"/>
                  </a:lnTo>
                  <a:close/>
                </a:path>
              </a:pathLst>
            </a:custGeom>
            <a:solidFill>
              <a:srgbClr val="000000"/>
            </a:solidFill>
            <a:ln w="0">
              <a:solidFill>
                <a:srgbClr val="000000"/>
              </a:solidFill>
              <a:prstDash val="solid"/>
              <a:round/>
              <a:headEnd/>
              <a:tailEnd/>
            </a:ln>
          </p:spPr>
          <p:txBody>
            <a:bodyPr/>
            <a:lstStyle/>
            <a:p>
              <a:endParaRPr lang="en-CA"/>
            </a:p>
          </p:txBody>
        </p:sp>
        <p:sp>
          <p:nvSpPr>
            <p:cNvPr id="56345" name="Freeform 25"/>
            <p:cNvSpPr>
              <a:spLocks/>
            </p:cNvSpPr>
            <p:nvPr/>
          </p:nvSpPr>
          <p:spPr bwMode="auto">
            <a:xfrm>
              <a:off x="4499" y="3833"/>
              <a:ext cx="28" cy="41"/>
            </a:xfrm>
            <a:custGeom>
              <a:avLst/>
              <a:gdLst/>
              <a:ahLst/>
              <a:cxnLst>
                <a:cxn ang="0">
                  <a:pos x="103" y="0"/>
                </a:cxn>
                <a:cxn ang="0">
                  <a:pos x="206" y="206"/>
                </a:cxn>
                <a:cxn ang="0">
                  <a:pos x="0" y="206"/>
                </a:cxn>
                <a:cxn ang="0">
                  <a:pos x="103" y="0"/>
                </a:cxn>
              </a:cxnLst>
              <a:rect l="0" t="0" r="r" b="b"/>
              <a:pathLst>
                <a:path w="206" h="206">
                  <a:moveTo>
                    <a:pt x="103" y="0"/>
                  </a:moveTo>
                  <a:lnTo>
                    <a:pt x="206" y="206"/>
                  </a:lnTo>
                  <a:cubicBezTo>
                    <a:pt x="141" y="174"/>
                    <a:pt x="65" y="174"/>
                    <a:pt x="0" y="206"/>
                  </a:cubicBezTo>
                  <a:lnTo>
                    <a:pt x="103" y="0"/>
                  </a:lnTo>
                  <a:close/>
                </a:path>
              </a:pathLst>
            </a:custGeom>
            <a:solidFill>
              <a:srgbClr val="000000"/>
            </a:solidFill>
            <a:ln w="0">
              <a:solidFill>
                <a:srgbClr val="000000"/>
              </a:solidFill>
              <a:prstDash val="solid"/>
              <a:round/>
              <a:headEnd/>
              <a:tailEnd/>
            </a:ln>
          </p:spPr>
          <p:txBody>
            <a:bodyPr/>
            <a:lstStyle/>
            <a:p>
              <a:endParaRPr lang="en-CA"/>
            </a:p>
          </p:txBody>
        </p:sp>
        <p:sp>
          <p:nvSpPr>
            <p:cNvPr id="56346" name="Line 26"/>
            <p:cNvSpPr>
              <a:spLocks noChangeShapeType="1"/>
            </p:cNvSpPr>
            <p:nvPr/>
          </p:nvSpPr>
          <p:spPr bwMode="auto">
            <a:xfrm flipV="1">
              <a:off x="4598" y="3921"/>
              <a:ext cx="43" cy="17"/>
            </a:xfrm>
            <a:prstGeom prst="line">
              <a:avLst/>
            </a:prstGeom>
            <a:noFill/>
            <a:ln w="36513">
              <a:solidFill>
                <a:srgbClr val="000000"/>
              </a:solidFill>
              <a:miter lim="800000"/>
              <a:headEnd/>
              <a:tailEnd/>
            </a:ln>
          </p:spPr>
          <p:txBody>
            <a:bodyPr/>
            <a:lstStyle/>
            <a:p>
              <a:endParaRPr lang="en-CA"/>
            </a:p>
          </p:txBody>
        </p:sp>
        <p:sp>
          <p:nvSpPr>
            <p:cNvPr id="56347" name="Freeform 27"/>
            <p:cNvSpPr>
              <a:spLocks/>
            </p:cNvSpPr>
            <p:nvPr/>
          </p:nvSpPr>
          <p:spPr bwMode="auto">
            <a:xfrm>
              <a:off x="4631" y="3904"/>
              <a:ext cx="30" cy="39"/>
            </a:xfrm>
            <a:custGeom>
              <a:avLst/>
              <a:gdLst/>
              <a:ahLst/>
              <a:cxnLst>
                <a:cxn ang="0">
                  <a:pos x="226" y="45"/>
                </a:cxn>
                <a:cxn ang="0">
                  <a:pos x="54" y="199"/>
                </a:cxn>
                <a:cxn ang="0">
                  <a:pos x="0" y="0"/>
                </a:cxn>
                <a:cxn ang="0">
                  <a:pos x="0" y="0"/>
                </a:cxn>
                <a:cxn ang="0">
                  <a:pos x="226" y="45"/>
                </a:cxn>
              </a:cxnLst>
              <a:rect l="0" t="0" r="r" b="b"/>
              <a:pathLst>
                <a:path w="226" h="199">
                  <a:moveTo>
                    <a:pt x="226" y="45"/>
                  </a:moveTo>
                  <a:lnTo>
                    <a:pt x="54" y="199"/>
                  </a:lnTo>
                  <a:cubicBezTo>
                    <a:pt x="68" y="128"/>
                    <a:pt x="48" y="54"/>
                    <a:pt x="0" y="0"/>
                  </a:cubicBezTo>
                  <a:lnTo>
                    <a:pt x="0" y="0"/>
                  </a:lnTo>
                  <a:lnTo>
                    <a:pt x="226" y="45"/>
                  </a:lnTo>
                  <a:close/>
                </a:path>
              </a:pathLst>
            </a:custGeom>
            <a:solidFill>
              <a:srgbClr val="000000"/>
            </a:solidFill>
            <a:ln w="0">
              <a:solidFill>
                <a:srgbClr val="000000"/>
              </a:solidFill>
              <a:prstDash val="solid"/>
              <a:round/>
              <a:headEnd/>
              <a:tailEnd/>
            </a:ln>
          </p:spPr>
          <p:txBody>
            <a:bodyPr/>
            <a:lstStyle/>
            <a:p>
              <a:endParaRPr lang="en-CA"/>
            </a:p>
          </p:txBody>
        </p:sp>
        <p:sp>
          <p:nvSpPr>
            <p:cNvPr id="56348" name="Line 28"/>
            <p:cNvSpPr>
              <a:spLocks noChangeShapeType="1"/>
            </p:cNvSpPr>
            <p:nvPr/>
          </p:nvSpPr>
          <p:spPr bwMode="auto">
            <a:xfrm>
              <a:off x="4598" y="3820"/>
              <a:ext cx="43" cy="17"/>
            </a:xfrm>
            <a:prstGeom prst="line">
              <a:avLst/>
            </a:prstGeom>
            <a:noFill/>
            <a:ln w="36513">
              <a:solidFill>
                <a:srgbClr val="000000"/>
              </a:solidFill>
              <a:miter lim="800000"/>
              <a:headEnd/>
              <a:tailEnd/>
            </a:ln>
          </p:spPr>
          <p:txBody>
            <a:bodyPr/>
            <a:lstStyle/>
            <a:p>
              <a:endParaRPr lang="en-CA"/>
            </a:p>
          </p:txBody>
        </p:sp>
        <p:sp>
          <p:nvSpPr>
            <p:cNvPr id="56349" name="Freeform 29"/>
            <p:cNvSpPr>
              <a:spLocks/>
            </p:cNvSpPr>
            <p:nvPr/>
          </p:nvSpPr>
          <p:spPr bwMode="auto">
            <a:xfrm>
              <a:off x="4631" y="3815"/>
              <a:ext cx="30" cy="39"/>
            </a:xfrm>
            <a:custGeom>
              <a:avLst/>
              <a:gdLst/>
              <a:ahLst/>
              <a:cxnLst>
                <a:cxn ang="0">
                  <a:pos x="226" y="154"/>
                </a:cxn>
                <a:cxn ang="0">
                  <a:pos x="0" y="199"/>
                </a:cxn>
                <a:cxn ang="0">
                  <a:pos x="54" y="0"/>
                </a:cxn>
                <a:cxn ang="0">
                  <a:pos x="226" y="154"/>
                </a:cxn>
              </a:cxnLst>
              <a:rect l="0" t="0" r="r" b="b"/>
              <a:pathLst>
                <a:path w="226" h="199">
                  <a:moveTo>
                    <a:pt x="226" y="154"/>
                  </a:moveTo>
                  <a:lnTo>
                    <a:pt x="0" y="199"/>
                  </a:lnTo>
                  <a:cubicBezTo>
                    <a:pt x="48" y="145"/>
                    <a:pt x="68" y="71"/>
                    <a:pt x="54" y="0"/>
                  </a:cubicBezTo>
                  <a:lnTo>
                    <a:pt x="226" y="154"/>
                  </a:lnTo>
                  <a:close/>
                </a:path>
              </a:pathLst>
            </a:custGeom>
            <a:solidFill>
              <a:srgbClr val="000000"/>
            </a:solidFill>
            <a:ln w="0">
              <a:solidFill>
                <a:srgbClr val="000000"/>
              </a:solidFill>
              <a:prstDash val="solid"/>
              <a:round/>
              <a:headEnd/>
              <a:tailEnd/>
            </a:ln>
          </p:spPr>
          <p:txBody>
            <a:bodyPr/>
            <a:lstStyle/>
            <a:p>
              <a:endParaRPr lang="en-CA"/>
            </a:p>
          </p:txBody>
        </p:sp>
        <p:sp>
          <p:nvSpPr>
            <p:cNvPr id="56350" name="Line 30"/>
            <p:cNvSpPr>
              <a:spLocks noChangeShapeType="1"/>
            </p:cNvSpPr>
            <p:nvPr/>
          </p:nvSpPr>
          <p:spPr bwMode="auto">
            <a:xfrm>
              <a:off x="4830" y="3882"/>
              <a:ext cx="64" cy="0"/>
            </a:xfrm>
            <a:prstGeom prst="line">
              <a:avLst/>
            </a:prstGeom>
            <a:noFill/>
            <a:ln w="36513">
              <a:solidFill>
                <a:srgbClr val="000000"/>
              </a:solidFill>
              <a:miter lim="800000"/>
              <a:headEnd/>
              <a:tailEnd/>
            </a:ln>
          </p:spPr>
          <p:txBody>
            <a:bodyPr/>
            <a:lstStyle/>
            <a:p>
              <a:endParaRPr lang="en-CA"/>
            </a:p>
          </p:txBody>
        </p:sp>
        <p:sp>
          <p:nvSpPr>
            <p:cNvPr id="56351" name="Freeform 31"/>
            <p:cNvSpPr>
              <a:spLocks/>
            </p:cNvSpPr>
            <p:nvPr/>
          </p:nvSpPr>
          <p:spPr bwMode="auto">
            <a:xfrm>
              <a:off x="4887" y="3862"/>
              <a:ext cx="28" cy="40"/>
            </a:xfrm>
            <a:custGeom>
              <a:avLst/>
              <a:gdLst/>
              <a:ahLst/>
              <a:cxnLst>
                <a:cxn ang="0">
                  <a:pos x="206" y="103"/>
                </a:cxn>
                <a:cxn ang="0">
                  <a:pos x="0" y="206"/>
                </a:cxn>
                <a:cxn ang="0">
                  <a:pos x="0" y="0"/>
                </a:cxn>
                <a:cxn ang="0">
                  <a:pos x="0" y="0"/>
                </a:cxn>
                <a:cxn ang="0">
                  <a:pos x="206" y="103"/>
                </a:cxn>
              </a:cxnLst>
              <a:rect l="0" t="0" r="r" b="b"/>
              <a:pathLst>
                <a:path w="206" h="206">
                  <a:moveTo>
                    <a:pt x="206" y="103"/>
                  </a:moveTo>
                  <a:lnTo>
                    <a:pt x="0" y="206"/>
                  </a:lnTo>
                  <a:cubicBezTo>
                    <a:pt x="32" y="141"/>
                    <a:pt x="32" y="65"/>
                    <a:pt x="0" y="0"/>
                  </a:cubicBezTo>
                  <a:lnTo>
                    <a:pt x="0" y="0"/>
                  </a:lnTo>
                  <a:lnTo>
                    <a:pt x="206" y="103"/>
                  </a:lnTo>
                  <a:close/>
                </a:path>
              </a:pathLst>
            </a:custGeom>
            <a:solidFill>
              <a:srgbClr val="000000"/>
            </a:solidFill>
            <a:ln w="0">
              <a:solidFill>
                <a:srgbClr val="000000"/>
              </a:solidFill>
              <a:prstDash val="solid"/>
              <a:round/>
              <a:headEnd/>
              <a:tailEnd/>
            </a:ln>
          </p:spPr>
          <p:txBody>
            <a:bodyPr/>
            <a:lstStyle/>
            <a:p>
              <a:endParaRPr lang="en-CA"/>
            </a:p>
          </p:txBody>
        </p:sp>
        <p:sp>
          <p:nvSpPr>
            <p:cNvPr id="56352" name="Line 32"/>
            <p:cNvSpPr>
              <a:spLocks noChangeShapeType="1"/>
            </p:cNvSpPr>
            <p:nvPr/>
          </p:nvSpPr>
          <p:spPr bwMode="auto">
            <a:xfrm>
              <a:off x="5117" y="3921"/>
              <a:ext cx="32" cy="11"/>
            </a:xfrm>
            <a:prstGeom prst="line">
              <a:avLst/>
            </a:prstGeom>
            <a:noFill/>
            <a:ln w="38100">
              <a:solidFill>
                <a:srgbClr val="000000"/>
              </a:solidFill>
              <a:miter lim="800000"/>
              <a:headEnd/>
              <a:tailEnd/>
            </a:ln>
          </p:spPr>
          <p:txBody>
            <a:bodyPr/>
            <a:lstStyle/>
            <a:p>
              <a:endParaRPr lang="en-CA"/>
            </a:p>
          </p:txBody>
        </p:sp>
        <p:sp>
          <p:nvSpPr>
            <p:cNvPr id="56353" name="Freeform 33"/>
            <p:cNvSpPr>
              <a:spLocks/>
            </p:cNvSpPr>
            <p:nvPr/>
          </p:nvSpPr>
          <p:spPr bwMode="auto">
            <a:xfrm>
              <a:off x="5097" y="3886"/>
              <a:ext cx="31" cy="72"/>
            </a:xfrm>
            <a:custGeom>
              <a:avLst/>
              <a:gdLst/>
              <a:ahLst/>
              <a:cxnLst>
                <a:cxn ang="0">
                  <a:pos x="66" y="172"/>
                </a:cxn>
                <a:cxn ang="0">
                  <a:pos x="0" y="66"/>
                </a:cxn>
                <a:cxn ang="0">
                  <a:pos x="107" y="0"/>
                </a:cxn>
                <a:cxn ang="0">
                  <a:pos x="66" y="172"/>
                </a:cxn>
              </a:cxnLst>
              <a:rect l="0" t="0" r="r" b="b"/>
              <a:pathLst>
                <a:path w="107" h="172">
                  <a:moveTo>
                    <a:pt x="66" y="172"/>
                  </a:moveTo>
                  <a:lnTo>
                    <a:pt x="0" y="66"/>
                  </a:lnTo>
                  <a:lnTo>
                    <a:pt x="107" y="0"/>
                  </a:lnTo>
                  <a:lnTo>
                    <a:pt x="66" y="172"/>
                  </a:lnTo>
                  <a:close/>
                </a:path>
              </a:pathLst>
            </a:custGeom>
            <a:solidFill>
              <a:srgbClr val="000000"/>
            </a:solidFill>
            <a:ln w="9525">
              <a:noFill/>
              <a:round/>
              <a:headEnd/>
              <a:tailEnd/>
            </a:ln>
          </p:spPr>
          <p:txBody>
            <a:bodyPr/>
            <a:lstStyle/>
            <a:p>
              <a:endParaRPr lang="en-CA"/>
            </a:p>
          </p:txBody>
        </p:sp>
        <p:sp>
          <p:nvSpPr>
            <p:cNvPr id="56354" name="Freeform 34"/>
            <p:cNvSpPr>
              <a:spLocks/>
            </p:cNvSpPr>
            <p:nvPr/>
          </p:nvSpPr>
          <p:spPr bwMode="auto">
            <a:xfrm>
              <a:off x="5138" y="3894"/>
              <a:ext cx="31" cy="72"/>
            </a:xfrm>
            <a:custGeom>
              <a:avLst/>
              <a:gdLst/>
              <a:ahLst/>
              <a:cxnLst>
                <a:cxn ang="0">
                  <a:pos x="42" y="0"/>
                </a:cxn>
                <a:cxn ang="0">
                  <a:pos x="107" y="107"/>
                </a:cxn>
                <a:cxn ang="0">
                  <a:pos x="0" y="172"/>
                </a:cxn>
                <a:cxn ang="0">
                  <a:pos x="42" y="0"/>
                </a:cxn>
              </a:cxnLst>
              <a:rect l="0" t="0" r="r" b="b"/>
              <a:pathLst>
                <a:path w="107" h="172">
                  <a:moveTo>
                    <a:pt x="42" y="0"/>
                  </a:moveTo>
                  <a:lnTo>
                    <a:pt x="107" y="107"/>
                  </a:lnTo>
                  <a:lnTo>
                    <a:pt x="0" y="172"/>
                  </a:lnTo>
                  <a:lnTo>
                    <a:pt x="42" y="0"/>
                  </a:lnTo>
                  <a:close/>
                </a:path>
              </a:pathLst>
            </a:custGeom>
            <a:solidFill>
              <a:srgbClr val="000000"/>
            </a:solidFill>
            <a:ln w="9525">
              <a:noFill/>
              <a:round/>
              <a:headEnd/>
              <a:tailEnd/>
            </a:ln>
          </p:spPr>
          <p:txBody>
            <a:bodyPr/>
            <a:lstStyle/>
            <a:p>
              <a:endParaRPr lang="en-CA"/>
            </a:p>
          </p:txBody>
        </p:sp>
        <p:sp>
          <p:nvSpPr>
            <p:cNvPr id="56355" name="Line 35"/>
            <p:cNvSpPr>
              <a:spLocks noChangeShapeType="1"/>
            </p:cNvSpPr>
            <p:nvPr/>
          </p:nvSpPr>
          <p:spPr bwMode="auto">
            <a:xfrm flipV="1">
              <a:off x="5117" y="3827"/>
              <a:ext cx="32" cy="12"/>
            </a:xfrm>
            <a:prstGeom prst="line">
              <a:avLst/>
            </a:prstGeom>
            <a:noFill/>
            <a:ln w="38100">
              <a:solidFill>
                <a:srgbClr val="000000"/>
              </a:solidFill>
              <a:miter lim="800000"/>
              <a:headEnd/>
              <a:tailEnd/>
            </a:ln>
          </p:spPr>
          <p:txBody>
            <a:bodyPr/>
            <a:lstStyle/>
            <a:p>
              <a:endParaRPr lang="en-CA"/>
            </a:p>
          </p:txBody>
        </p:sp>
        <p:sp>
          <p:nvSpPr>
            <p:cNvPr id="56356" name="Freeform 36"/>
            <p:cNvSpPr>
              <a:spLocks/>
            </p:cNvSpPr>
            <p:nvPr/>
          </p:nvSpPr>
          <p:spPr bwMode="auto">
            <a:xfrm>
              <a:off x="5097" y="3802"/>
              <a:ext cx="31" cy="71"/>
            </a:xfrm>
            <a:custGeom>
              <a:avLst/>
              <a:gdLst/>
              <a:ahLst/>
              <a:cxnLst>
                <a:cxn ang="0">
                  <a:pos x="109" y="171"/>
                </a:cxn>
                <a:cxn ang="0">
                  <a:pos x="0" y="108"/>
                </a:cxn>
                <a:cxn ang="0">
                  <a:pos x="64" y="0"/>
                </a:cxn>
                <a:cxn ang="0">
                  <a:pos x="109" y="171"/>
                </a:cxn>
              </a:cxnLst>
              <a:rect l="0" t="0" r="r" b="b"/>
              <a:pathLst>
                <a:path w="109" h="171">
                  <a:moveTo>
                    <a:pt x="109" y="171"/>
                  </a:moveTo>
                  <a:lnTo>
                    <a:pt x="0" y="108"/>
                  </a:lnTo>
                  <a:lnTo>
                    <a:pt x="64" y="0"/>
                  </a:lnTo>
                  <a:lnTo>
                    <a:pt x="109" y="171"/>
                  </a:lnTo>
                  <a:close/>
                </a:path>
              </a:pathLst>
            </a:custGeom>
            <a:solidFill>
              <a:srgbClr val="000000"/>
            </a:solidFill>
            <a:ln w="9525">
              <a:noFill/>
              <a:round/>
              <a:headEnd/>
              <a:tailEnd/>
            </a:ln>
          </p:spPr>
          <p:txBody>
            <a:bodyPr/>
            <a:lstStyle/>
            <a:p>
              <a:endParaRPr lang="en-CA"/>
            </a:p>
          </p:txBody>
        </p:sp>
        <p:sp>
          <p:nvSpPr>
            <p:cNvPr id="56357" name="Freeform 37"/>
            <p:cNvSpPr>
              <a:spLocks/>
            </p:cNvSpPr>
            <p:nvPr/>
          </p:nvSpPr>
          <p:spPr bwMode="auto">
            <a:xfrm>
              <a:off x="5138" y="3793"/>
              <a:ext cx="31" cy="71"/>
            </a:xfrm>
            <a:custGeom>
              <a:avLst/>
              <a:gdLst/>
              <a:ahLst/>
              <a:cxnLst>
                <a:cxn ang="0">
                  <a:pos x="0" y="0"/>
                </a:cxn>
                <a:cxn ang="0">
                  <a:pos x="108" y="64"/>
                </a:cxn>
                <a:cxn ang="0">
                  <a:pos x="45" y="172"/>
                </a:cxn>
                <a:cxn ang="0">
                  <a:pos x="0" y="0"/>
                </a:cxn>
              </a:cxnLst>
              <a:rect l="0" t="0" r="r" b="b"/>
              <a:pathLst>
                <a:path w="108" h="172">
                  <a:moveTo>
                    <a:pt x="0" y="0"/>
                  </a:moveTo>
                  <a:lnTo>
                    <a:pt x="108" y="64"/>
                  </a:lnTo>
                  <a:lnTo>
                    <a:pt x="45" y="172"/>
                  </a:lnTo>
                  <a:lnTo>
                    <a:pt x="0" y="0"/>
                  </a:lnTo>
                  <a:close/>
                </a:path>
              </a:pathLst>
            </a:custGeom>
            <a:solidFill>
              <a:srgbClr val="000000"/>
            </a:solidFill>
            <a:ln w="9525">
              <a:noFill/>
              <a:round/>
              <a:headEnd/>
              <a:tailEnd/>
            </a:ln>
          </p:spPr>
          <p:txBody>
            <a:bodyPr/>
            <a:lstStyle/>
            <a:p>
              <a:endParaRPr lang="en-CA"/>
            </a:p>
          </p:txBody>
        </p:sp>
        <p:sp>
          <p:nvSpPr>
            <p:cNvPr id="56358" name="Rectangle 38"/>
            <p:cNvSpPr>
              <a:spLocks noChangeArrowheads="1"/>
            </p:cNvSpPr>
            <p:nvPr/>
          </p:nvSpPr>
          <p:spPr bwMode="auto">
            <a:xfrm>
              <a:off x="3984" y="3833"/>
              <a:ext cx="169" cy="92"/>
            </a:xfrm>
            <a:prstGeom prst="rect">
              <a:avLst/>
            </a:prstGeom>
            <a:gradFill rotWithShape="1">
              <a:gsLst>
                <a:gs pos="0">
                  <a:srgbClr val="009900"/>
                </a:gs>
                <a:gs pos="100000">
                  <a:srgbClr val="009900">
                    <a:gamma/>
                    <a:shade val="46275"/>
                    <a:invGamma/>
                  </a:srgbClr>
                </a:gs>
              </a:gsLst>
              <a:lin ang="2700000" scaled="1"/>
            </a:gradFill>
            <a:ln w="9525">
              <a:noFill/>
              <a:miter lim="800000"/>
              <a:headEnd/>
              <a:tailEnd/>
            </a:ln>
          </p:spPr>
          <p:txBody>
            <a:bodyPr/>
            <a:lstStyle/>
            <a:p>
              <a:endParaRPr lang="en-CA"/>
            </a:p>
          </p:txBody>
        </p:sp>
        <p:sp>
          <p:nvSpPr>
            <p:cNvPr id="56359" name="Rectangle 39"/>
            <p:cNvSpPr>
              <a:spLocks noChangeArrowheads="1"/>
            </p:cNvSpPr>
            <p:nvPr/>
          </p:nvSpPr>
          <p:spPr bwMode="auto">
            <a:xfrm>
              <a:off x="3984" y="3833"/>
              <a:ext cx="169" cy="92"/>
            </a:xfrm>
            <a:prstGeom prst="rect">
              <a:avLst/>
            </a:prstGeom>
            <a:solidFill>
              <a:srgbClr val="99FF99"/>
            </a:solidFill>
            <a:ln w="19050" cap="rnd">
              <a:solidFill>
                <a:srgbClr val="000000"/>
              </a:solidFill>
              <a:round/>
              <a:headEnd/>
              <a:tailEnd/>
            </a:ln>
          </p:spPr>
          <p:txBody>
            <a:bodyPr/>
            <a:lstStyle/>
            <a:p>
              <a:endParaRPr lang="en-CA"/>
            </a:p>
          </p:txBody>
        </p:sp>
        <p:sp>
          <p:nvSpPr>
            <p:cNvPr id="56360" name="Rectangle 40"/>
            <p:cNvSpPr>
              <a:spLocks noChangeArrowheads="1"/>
            </p:cNvSpPr>
            <p:nvPr/>
          </p:nvSpPr>
          <p:spPr bwMode="auto">
            <a:xfrm>
              <a:off x="4195" y="3833"/>
              <a:ext cx="170" cy="92"/>
            </a:xfrm>
            <a:prstGeom prst="rect">
              <a:avLst/>
            </a:prstGeom>
            <a:solidFill>
              <a:srgbClr val="99FF99"/>
            </a:solidFill>
            <a:ln w="9525">
              <a:noFill/>
              <a:miter lim="800000"/>
              <a:headEnd/>
              <a:tailEnd/>
            </a:ln>
          </p:spPr>
          <p:txBody>
            <a:bodyPr/>
            <a:lstStyle/>
            <a:p>
              <a:endParaRPr lang="en-CA"/>
            </a:p>
          </p:txBody>
        </p:sp>
        <p:sp>
          <p:nvSpPr>
            <p:cNvPr id="56361" name="Rectangle 41"/>
            <p:cNvSpPr>
              <a:spLocks noChangeArrowheads="1"/>
            </p:cNvSpPr>
            <p:nvPr/>
          </p:nvSpPr>
          <p:spPr bwMode="auto">
            <a:xfrm>
              <a:off x="4195" y="3833"/>
              <a:ext cx="170" cy="92"/>
            </a:xfrm>
            <a:prstGeom prst="rect">
              <a:avLst/>
            </a:prstGeom>
            <a:noFill/>
            <a:ln w="19050" cap="rnd">
              <a:solidFill>
                <a:srgbClr val="000000"/>
              </a:solidFill>
              <a:round/>
              <a:headEnd/>
              <a:tailEnd/>
            </a:ln>
          </p:spPr>
          <p:txBody>
            <a:bodyPr/>
            <a:lstStyle/>
            <a:p>
              <a:endParaRPr lang="en-CA"/>
            </a:p>
          </p:txBody>
        </p:sp>
        <p:sp>
          <p:nvSpPr>
            <p:cNvPr id="56362" name="Rectangle 42"/>
            <p:cNvSpPr>
              <a:spLocks noChangeArrowheads="1"/>
            </p:cNvSpPr>
            <p:nvPr/>
          </p:nvSpPr>
          <p:spPr bwMode="auto">
            <a:xfrm>
              <a:off x="4428" y="3741"/>
              <a:ext cx="170" cy="92"/>
            </a:xfrm>
            <a:prstGeom prst="rect">
              <a:avLst/>
            </a:prstGeom>
            <a:solidFill>
              <a:srgbClr val="99FF99"/>
            </a:solidFill>
            <a:ln w="9525">
              <a:noFill/>
              <a:miter lim="800000"/>
              <a:headEnd/>
              <a:tailEnd/>
            </a:ln>
          </p:spPr>
          <p:txBody>
            <a:bodyPr/>
            <a:lstStyle/>
            <a:p>
              <a:endParaRPr lang="en-CA"/>
            </a:p>
          </p:txBody>
        </p:sp>
        <p:sp>
          <p:nvSpPr>
            <p:cNvPr id="56363" name="Rectangle 43"/>
            <p:cNvSpPr>
              <a:spLocks noChangeArrowheads="1"/>
            </p:cNvSpPr>
            <p:nvPr/>
          </p:nvSpPr>
          <p:spPr bwMode="auto">
            <a:xfrm>
              <a:off x="4428" y="3741"/>
              <a:ext cx="170" cy="92"/>
            </a:xfrm>
            <a:prstGeom prst="rect">
              <a:avLst/>
            </a:prstGeom>
            <a:noFill/>
            <a:ln w="19050" cap="rnd">
              <a:solidFill>
                <a:srgbClr val="000000"/>
              </a:solidFill>
              <a:round/>
              <a:headEnd/>
              <a:tailEnd/>
            </a:ln>
          </p:spPr>
          <p:txBody>
            <a:bodyPr/>
            <a:lstStyle/>
            <a:p>
              <a:endParaRPr lang="en-CA"/>
            </a:p>
          </p:txBody>
        </p:sp>
        <p:sp>
          <p:nvSpPr>
            <p:cNvPr id="56364" name="Rectangle 44"/>
            <p:cNvSpPr>
              <a:spLocks noChangeArrowheads="1"/>
            </p:cNvSpPr>
            <p:nvPr/>
          </p:nvSpPr>
          <p:spPr bwMode="auto">
            <a:xfrm>
              <a:off x="4428" y="3925"/>
              <a:ext cx="170" cy="92"/>
            </a:xfrm>
            <a:prstGeom prst="rect">
              <a:avLst/>
            </a:prstGeom>
            <a:solidFill>
              <a:srgbClr val="99FF99"/>
            </a:solidFill>
            <a:ln w="9525">
              <a:noFill/>
              <a:miter lim="800000"/>
              <a:headEnd/>
              <a:tailEnd/>
            </a:ln>
          </p:spPr>
          <p:txBody>
            <a:bodyPr/>
            <a:lstStyle/>
            <a:p>
              <a:endParaRPr lang="en-CA"/>
            </a:p>
          </p:txBody>
        </p:sp>
        <p:sp>
          <p:nvSpPr>
            <p:cNvPr id="56365" name="Rectangle 45"/>
            <p:cNvSpPr>
              <a:spLocks noChangeArrowheads="1"/>
            </p:cNvSpPr>
            <p:nvPr/>
          </p:nvSpPr>
          <p:spPr bwMode="auto">
            <a:xfrm>
              <a:off x="4428" y="3925"/>
              <a:ext cx="170" cy="92"/>
            </a:xfrm>
            <a:prstGeom prst="rect">
              <a:avLst/>
            </a:prstGeom>
            <a:noFill/>
            <a:ln w="19050" cap="rnd">
              <a:solidFill>
                <a:srgbClr val="000000"/>
              </a:solidFill>
              <a:round/>
              <a:headEnd/>
              <a:tailEnd/>
            </a:ln>
          </p:spPr>
          <p:txBody>
            <a:bodyPr/>
            <a:lstStyle/>
            <a:p>
              <a:endParaRPr lang="en-CA"/>
            </a:p>
          </p:txBody>
        </p:sp>
        <p:sp>
          <p:nvSpPr>
            <p:cNvPr id="56366" name="Rectangle 46"/>
            <p:cNvSpPr>
              <a:spLocks noChangeArrowheads="1"/>
            </p:cNvSpPr>
            <p:nvPr/>
          </p:nvSpPr>
          <p:spPr bwMode="auto">
            <a:xfrm>
              <a:off x="4661" y="3833"/>
              <a:ext cx="169" cy="92"/>
            </a:xfrm>
            <a:prstGeom prst="rect">
              <a:avLst/>
            </a:prstGeom>
            <a:solidFill>
              <a:srgbClr val="99FF99"/>
            </a:solidFill>
            <a:ln w="9525">
              <a:noFill/>
              <a:miter lim="800000"/>
              <a:headEnd/>
              <a:tailEnd/>
            </a:ln>
          </p:spPr>
          <p:txBody>
            <a:bodyPr/>
            <a:lstStyle/>
            <a:p>
              <a:endParaRPr lang="en-CA"/>
            </a:p>
          </p:txBody>
        </p:sp>
        <p:sp>
          <p:nvSpPr>
            <p:cNvPr id="56367" name="Rectangle 47"/>
            <p:cNvSpPr>
              <a:spLocks noChangeArrowheads="1"/>
            </p:cNvSpPr>
            <p:nvPr/>
          </p:nvSpPr>
          <p:spPr bwMode="auto">
            <a:xfrm>
              <a:off x="4661" y="3833"/>
              <a:ext cx="169" cy="92"/>
            </a:xfrm>
            <a:prstGeom prst="rect">
              <a:avLst/>
            </a:prstGeom>
            <a:noFill/>
            <a:ln w="19050" cap="rnd">
              <a:solidFill>
                <a:srgbClr val="000000"/>
              </a:solidFill>
              <a:round/>
              <a:headEnd/>
              <a:tailEnd/>
            </a:ln>
          </p:spPr>
          <p:txBody>
            <a:bodyPr/>
            <a:lstStyle/>
            <a:p>
              <a:endParaRPr lang="en-CA"/>
            </a:p>
          </p:txBody>
        </p:sp>
        <p:sp>
          <p:nvSpPr>
            <p:cNvPr id="56368" name="Rectangle 48"/>
            <p:cNvSpPr>
              <a:spLocks noChangeArrowheads="1"/>
            </p:cNvSpPr>
            <p:nvPr/>
          </p:nvSpPr>
          <p:spPr bwMode="auto">
            <a:xfrm>
              <a:off x="4915" y="3802"/>
              <a:ext cx="182" cy="160"/>
            </a:xfrm>
            <a:prstGeom prst="rect">
              <a:avLst/>
            </a:prstGeom>
            <a:gradFill rotWithShape="1">
              <a:gsLst>
                <a:gs pos="0">
                  <a:srgbClr val="FF9933">
                    <a:gamma/>
                    <a:shade val="46275"/>
                    <a:invGamma/>
                  </a:srgbClr>
                </a:gs>
                <a:gs pos="50000">
                  <a:srgbClr val="FF9933"/>
                </a:gs>
                <a:gs pos="100000">
                  <a:srgbClr val="FF9933">
                    <a:gamma/>
                    <a:shade val="46275"/>
                    <a:invGamma/>
                  </a:srgbClr>
                </a:gs>
              </a:gsLst>
              <a:lin ang="2700000" scaled="1"/>
            </a:gradFill>
            <a:ln w="9525">
              <a:noFill/>
              <a:miter lim="800000"/>
              <a:headEnd/>
              <a:tailEnd/>
            </a:ln>
          </p:spPr>
          <p:txBody>
            <a:bodyPr/>
            <a:lstStyle/>
            <a:p>
              <a:endParaRPr lang="en-CA"/>
            </a:p>
          </p:txBody>
        </p:sp>
        <p:sp>
          <p:nvSpPr>
            <p:cNvPr id="56369" name="Rectangle 49"/>
            <p:cNvSpPr>
              <a:spLocks noChangeArrowheads="1"/>
            </p:cNvSpPr>
            <p:nvPr/>
          </p:nvSpPr>
          <p:spPr bwMode="auto">
            <a:xfrm>
              <a:off x="4915" y="3802"/>
              <a:ext cx="182" cy="160"/>
            </a:xfrm>
            <a:prstGeom prst="rect">
              <a:avLst/>
            </a:prstGeom>
            <a:noFill/>
            <a:ln w="19050" cap="rnd">
              <a:solidFill>
                <a:srgbClr val="000000"/>
              </a:solidFill>
              <a:round/>
              <a:headEnd/>
              <a:tailEnd/>
            </a:ln>
          </p:spPr>
          <p:txBody>
            <a:bodyPr/>
            <a:lstStyle/>
            <a:p>
              <a:endParaRPr lang="en-CA"/>
            </a:p>
          </p:txBody>
        </p:sp>
        <p:sp>
          <p:nvSpPr>
            <p:cNvPr id="56370" name="Rectangle 50"/>
            <p:cNvSpPr>
              <a:spLocks noChangeArrowheads="1"/>
            </p:cNvSpPr>
            <p:nvPr/>
          </p:nvSpPr>
          <p:spPr bwMode="auto">
            <a:xfrm>
              <a:off x="5169" y="3888"/>
              <a:ext cx="169" cy="160"/>
            </a:xfrm>
            <a:prstGeom prst="rect">
              <a:avLst/>
            </a:prstGeom>
            <a:solidFill>
              <a:srgbClr val="FFFF66"/>
            </a:solidFill>
            <a:ln w="9525">
              <a:noFill/>
              <a:miter lim="800000"/>
              <a:headEnd/>
              <a:tailEnd/>
            </a:ln>
          </p:spPr>
          <p:txBody>
            <a:bodyPr/>
            <a:lstStyle/>
            <a:p>
              <a:endParaRPr lang="en-CA"/>
            </a:p>
          </p:txBody>
        </p:sp>
        <p:sp>
          <p:nvSpPr>
            <p:cNvPr id="56371" name="Rectangle 51"/>
            <p:cNvSpPr>
              <a:spLocks noChangeArrowheads="1"/>
            </p:cNvSpPr>
            <p:nvPr/>
          </p:nvSpPr>
          <p:spPr bwMode="auto">
            <a:xfrm>
              <a:off x="5169" y="3888"/>
              <a:ext cx="169" cy="160"/>
            </a:xfrm>
            <a:prstGeom prst="rect">
              <a:avLst/>
            </a:prstGeom>
            <a:noFill/>
            <a:ln w="19050" cap="rnd">
              <a:solidFill>
                <a:srgbClr val="000000"/>
              </a:solidFill>
              <a:round/>
              <a:headEnd/>
              <a:tailEnd/>
            </a:ln>
          </p:spPr>
          <p:txBody>
            <a:bodyPr/>
            <a:lstStyle/>
            <a:p>
              <a:endParaRPr lang="en-CA"/>
            </a:p>
          </p:txBody>
        </p:sp>
        <p:sp>
          <p:nvSpPr>
            <p:cNvPr id="56372" name="Rectangle 52"/>
            <p:cNvSpPr>
              <a:spLocks noChangeArrowheads="1"/>
            </p:cNvSpPr>
            <p:nvPr/>
          </p:nvSpPr>
          <p:spPr bwMode="auto">
            <a:xfrm>
              <a:off x="5169" y="3741"/>
              <a:ext cx="169" cy="92"/>
            </a:xfrm>
            <a:prstGeom prst="rect">
              <a:avLst/>
            </a:prstGeom>
            <a:solidFill>
              <a:srgbClr val="FFFF66"/>
            </a:solidFill>
            <a:ln w="9525">
              <a:noFill/>
              <a:miter lim="800000"/>
              <a:headEnd/>
              <a:tailEnd/>
            </a:ln>
          </p:spPr>
          <p:txBody>
            <a:bodyPr/>
            <a:lstStyle/>
            <a:p>
              <a:endParaRPr lang="en-CA"/>
            </a:p>
          </p:txBody>
        </p:sp>
        <p:sp>
          <p:nvSpPr>
            <p:cNvPr id="56373" name="Rectangle 53"/>
            <p:cNvSpPr>
              <a:spLocks noChangeArrowheads="1"/>
            </p:cNvSpPr>
            <p:nvPr/>
          </p:nvSpPr>
          <p:spPr bwMode="auto">
            <a:xfrm>
              <a:off x="5169" y="3741"/>
              <a:ext cx="169" cy="92"/>
            </a:xfrm>
            <a:prstGeom prst="rect">
              <a:avLst/>
            </a:prstGeom>
            <a:noFill/>
            <a:ln w="19050" cap="rnd">
              <a:solidFill>
                <a:srgbClr val="000000"/>
              </a:solidFill>
              <a:round/>
              <a:headEnd/>
              <a:tailEnd/>
            </a:ln>
          </p:spPr>
          <p:txBody>
            <a:bodyPr/>
            <a:lstStyle/>
            <a:p>
              <a:endParaRPr lang="en-CA"/>
            </a:p>
          </p:txBody>
        </p:sp>
        <p:sp>
          <p:nvSpPr>
            <p:cNvPr id="56374" name="Rectangle 54"/>
            <p:cNvSpPr>
              <a:spLocks noChangeArrowheads="1"/>
            </p:cNvSpPr>
            <p:nvPr/>
          </p:nvSpPr>
          <p:spPr bwMode="auto">
            <a:xfrm>
              <a:off x="3984" y="3648"/>
              <a:ext cx="169" cy="93"/>
            </a:xfrm>
            <a:prstGeom prst="rect">
              <a:avLst/>
            </a:prstGeom>
            <a:solidFill>
              <a:srgbClr val="99FF99"/>
            </a:solidFill>
            <a:ln w="9525">
              <a:noFill/>
              <a:miter lim="800000"/>
              <a:headEnd/>
              <a:tailEnd/>
            </a:ln>
          </p:spPr>
          <p:txBody>
            <a:bodyPr/>
            <a:lstStyle/>
            <a:p>
              <a:endParaRPr lang="en-CA"/>
            </a:p>
          </p:txBody>
        </p:sp>
        <p:sp>
          <p:nvSpPr>
            <p:cNvPr id="56375" name="Rectangle 55"/>
            <p:cNvSpPr>
              <a:spLocks noChangeArrowheads="1"/>
            </p:cNvSpPr>
            <p:nvPr/>
          </p:nvSpPr>
          <p:spPr bwMode="auto">
            <a:xfrm>
              <a:off x="3984" y="3648"/>
              <a:ext cx="169" cy="93"/>
            </a:xfrm>
            <a:prstGeom prst="rect">
              <a:avLst/>
            </a:prstGeom>
            <a:solidFill>
              <a:srgbClr val="99FF99"/>
            </a:solidFill>
            <a:ln w="19050" cap="rnd">
              <a:solidFill>
                <a:srgbClr val="000000"/>
              </a:solidFill>
              <a:round/>
              <a:headEnd/>
              <a:tailEnd/>
            </a:ln>
          </p:spPr>
          <p:txBody>
            <a:bodyPr/>
            <a:lstStyle/>
            <a:p>
              <a:endParaRPr lang="en-CA"/>
            </a:p>
          </p:txBody>
        </p:sp>
        <p:sp>
          <p:nvSpPr>
            <p:cNvPr id="56376" name="Rectangle 56"/>
            <p:cNvSpPr>
              <a:spLocks noChangeArrowheads="1"/>
            </p:cNvSpPr>
            <p:nvPr/>
          </p:nvSpPr>
          <p:spPr bwMode="auto">
            <a:xfrm>
              <a:off x="4629" y="3650"/>
              <a:ext cx="233" cy="91"/>
            </a:xfrm>
            <a:prstGeom prst="rect">
              <a:avLst/>
            </a:prstGeom>
            <a:gradFill rotWithShape="1">
              <a:gsLst>
                <a:gs pos="0">
                  <a:srgbClr val="009900"/>
                </a:gs>
                <a:gs pos="100000">
                  <a:srgbClr val="009900">
                    <a:gamma/>
                    <a:shade val="46275"/>
                    <a:invGamma/>
                  </a:srgbClr>
                </a:gs>
              </a:gsLst>
              <a:lin ang="2700000" scaled="1"/>
            </a:gradFill>
            <a:ln w="9525">
              <a:noFill/>
              <a:miter lim="800000"/>
              <a:headEnd/>
              <a:tailEnd/>
            </a:ln>
          </p:spPr>
          <p:txBody>
            <a:bodyPr/>
            <a:lstStyle/>
            <a:p>
              <a:endParaRPr lang="en-CA"/>
            </a:p>
          </p:txBody>
        </p:sp>
        <p:sp>
          <p:nvSpPr>
            <p:cNvPr id="56377" name="Rectangle 57"/>
            <p:cNvSpPr>
              <a:spLocks noChangeArrowheads="1"/>
            </p:cNvSpPr>
            <p:nvPr/>
          </p:nvSpPr>
          <p:spPr bwMode="auto">
            <a:xfrm>
              <a:off x="4629" y="3650"/>
              <a:ext cx="233" cy="91"/>
            </a:xfrm>
            <a:prstGeom prst="rect">
              <a:avLst/>
            </a:prstGeom>
            <a:solidFill>
              <a:srgbClr val="99FF99"/>
            </a:solidFill>
            <a:ln w="19050" cap="rnd">
              <a:solidFill>
                <a:srgbClr val="000000"/>
              </a:solidFill>
              <a:round/>
              <a:headEnd/>
              <a:tailEnd/>
            </a:ln>
          </p:spPr>
          <p:txBody>
            <a:bodyPr/>
            <a:lstStyle/>
            <a:p>
              <a:endParaRPr lang="en-CA"/>
            </a:p>
          </p:txBody>
        </p:sp>
        <p:sp>
          <p:nvSpPr>
            <p:cNvPr id="56378" name="Freeform 58"/>
            <p:cNvSpPr>
              <a:spLocks/>
            </p:cNvSpPr>
            <p:nvPr/>
          </p:nvSpPr>
          <p:spPr bwMode="auto">
            <a:xfrm>
              <a:off x="4365" y="3679"/>
              <a:ext cx="1041" cy="385"/>
            </a:xfrm>
            <a:custGeom>
              <a:avLst/>
              <a:gdLst/>
              <a:ahLst/>
              <a:cxnLst>
                <a:cxn ang="0">
                  <a:pos x="1733" y="0"/>
                </a:cxn>
                <a:cxn ang="0">
                  <a:pos x="3628" y="0"/>
                </a:cxn>
                <a:cxn ang="0">
                  <a:pos x="3628" y="924"/>
                </a:cxn>
                <a:cxn ang="0">
                  <a:pos x="0" y="924"/>
                </a:cxn>
                <a:cxn ang="0">
                  <a:pos x="0" y="739"/>
                </a:cxn>
                <a:cxn ang="0">
                  <a:pos x="162" y="739"/>
                </a:cxn>
              </a:cxnLst>
              <a:rect l="0" t="0" r="r" b="b"/>
              <a:pathLst>
                <a:path w="3628" h="924">
                  <a:moveTo>
                    <a:pt x="1733" y="0"/>
                  </a:moveTo>
                  <a:lnTo>
                    <a:pt x="3628" y="0"/>
                  </a:lnTo>
                  <a:lnTo>
                    <a:pt x="3628" y="924"/>
                  </a:lnTo>
                  <a:lnTo>
                    <a:pt x="0" y="924"/>
                  </a:lnTo>
                  <a:lnTo>
                    <a:pt x="0" y="739"/>
                  </a:lnTo>
                  <a:lnTo>
                    <a:pt x="162" y="739"/>
                  </a:lnTo>
                </a:path>
              </a:pathLst>
            </a:custGeom>
            <a:noFill/>
            <a:ln w="19050" cap="flat">
              <a:solidFill>
                <a:srgbClr val="000000"/>
              </a:solidFill>
              <a:prstDash val="solid"/>
              <a:miter lim="800000"/>
              <a:headEnd/>
              <a:tailEnd/>
            </a:ln>
          </p:spPr>
          <p:txBody>
            <a:bodyPr/>
            <a:lstStyle/>
            <a:p>
              <a:endParaRPr lang="en-CA"/>
            </a:p>
          </p:txBody>
        </p:sp>
        <p:sp>
          <p:nvSpPr>
            <p:cNvPr id="56379" name="Freeform 59"/>
            <p:cNvSpPr>
              <a:spLocks/>
            </p:cNvSpPr>
            <p:nvPr/>
          </p:nvSpPr>
          <p:spPr bwMode="auto">
            <a:xfrm>
              <a:off x="4406" y="3971"/>
              <a:ext cx="22" cy="32"/>
            </a:xfrm>
            <a:custGeom>
              <a:avLst/>
              <a:gdLst/>
              <a:ahLst/>
              <a:cxnLst>
                <a:cxn ang="0">
                  <a:pos x="164" y="82"/>
                </a:cxn>
                <a:cxn ang="0">
                  <a:pos x="0" y="164"/>
                </a:cxn>
                <a:cxn ang="0">
                  <a:pos x="0" y="0"/>
                </a:cxn>
                <a:cxn ang="0">
                  <a:pos x="0" y="0"/>
                </a:cxn>
                <a:cxn ang="0">
                  <a:pos x="164" y="82"/>
                </a:cxn>
              </a:cxnLst>
              <a:rect l="0" t="0" r="r" b="b"/>
              <a:pathLst>
                <a:path w="164" h="164">
                  <a:moveTo>
                    <a:pt x="164" y="82"/>
                  </a:moveTo>
                  <a:lnTo>
                    <a:pt x="0" y="164"/>
                  </a:lnTo>
                  <a:cubicBezTo>
                    <a:pt x="25" y="112"/>
                    <a:pt x="25" y="51"/>
                    <a:pt x="0" y="0"/>
                  </a:cubicBezTo>
                  <a:lnTo>
                    <a:pt x="0" y="0"/>
                  </a:lnTo>
                  <a:lnTo>
                    <a:pt x="164" y="82"/>
                  </a:lnTo>
                  <a:close/>
                </a:path>
              </a:pathLst>
            </a:custGeom>
            <a:solidFill>
              <a:srgbClr val="000000"/>
            </a:solidFill>
            <a:ln w="0">
              <a:solidFill>
                <a:srgbClr val="000000"/>
              </a:solidFill>
              <a:prstDash val="solid"/>
              <a:round/>
              <a:headEnd/>
              <a:tailEnd/>
            </a:ln>
          </p:spPr>
          <p:txBody>
            <a:bodyPr/>
            <a:lstStyle/>
            <a:p>
              <a:endParaRPr lang="en-CA"/>
            </a:p>
          </p:txBody>
        </p:sp>
        <p:sp>
          <p:nvSpPr>
            <p:cNvPr id="56380" name="Line 60"/>
            <p:cNvSpPr>
              <a:spLocks noChangeShapeType="1"/>
            </p:cNvSpPr>
            <p:nvPr/>
          </p:nvSpPr>
          <p:spPr bwMode="auto">
            <a:xfrm flipH="1">
              <a:off x="4170" y="3691"/>
              <a:ext cx="459" cy="0"/>
            </a:xfrm>
            <a:prstGeom prst="line">
              <a:avLst/>
            </a:prstGeom>
            <a:noFill/>
            <a:ln w="19050">
              <a:solidFill>
                <a:srgbClr val="000000"/>
              </a:solidFill>
              <a:miter lim="800000"/>
              <a:headEnd/>
              <a:tailEnd/>
            </a:ln>
          </p:spPr>
          <p:txBody>
            <a:bodyPr/>
            <a:lstStyle/>
            <a:p>
              <a:endParaRPr lang="en-CA"/>
            </a:p>
          </p:txBody>
        </p:sp>
        <p:sp>
          <p:nvSpPr>
            <p:cNvPr id="56381" name="Freeform 61"/>
            <p:cNvSpPr>
              <a:spLocks/>
            </p:cNvSpPr>
            <p:nvPr/>
          </p:nvSpPr>
          <p:spPr bwMode="auto">
            <a:xfrm>
              <a:off x="4153" y="3675"/>
              <a:ext cx="23" cy="32"/>
            </a:xfrm>
            <a:custGeom>
              <a:avLst/>
              <a:gdLst/>
              <a:ahLst/>
              <a:cxnLst>
                <a:cxn ang="0">
                  <a:pos x="0" y="82"/>
                </a:cxn>
                <a:cxn ang="0">
                  <a:pos x="164" y="0"/>
                </a:cxn>
                <a:cxn ang="0">
                  <a:pos x="164" y="164"/>
                </a:cxn>
                <a:cxn ang="0">
                  <a:pos x="164" y="164"/>
                </a:cxn>
                <a:cxn ang="0">
                  <a:pos x="0" y="82"/>
                </a:cxn>
              </a:cxnLst>
              <a:rect l="0" t="0" r="r" b="b"/>
              <a:pathLst>
                <a:path w="164" h="164">
                  <a:moveTo>
                    <a:pt x="0" y="82"/>
                  </a:moveTo>
                  <a:lnTo>
                    <a:pt x="164" y="0"/>
                  </a:lnTo>
                  <a:cubicBezTo>
                    <a:pt x="138" y="51"/>
                    <a:pt x="138" y="112"/>
                    <a:pt x="164" y="164"/>
                  </a:cubicBezTo>
                  <a:lnTo>
                    <a:pt x="164" y="164"/>
                  </a:lnTo>
                  <a:lnTo>
                    <a:pt x="0" y="82"/>
                  </a:lnTo>
                  <a:close/>
                </a:path>
              </a:pathLst>
            </a:custGeom>
            <a:solidFill>
              <a:srgbClr val="000000"/>
            </a:solidFill>
            <a:ln w="0">
              <a:solidFill>
                <a:srgbClr val="000000"/>
              </a:solidFill>
              <a:prstDash val="solid"/>
              <a:round/>
              <a:headEnd/>
              <a:tailEnd/>
            </a:ln>
          </p:spPr>
          <p:txBody>
            <a:bodyPr/>
            <a:lstStyle/>
            <a:p>
              <a:endParaRPr lang="en-CA"/>
            </a:p>
          </p:txBody>
        </p:sp>
        <p:sp>
          <p:nvSpPr>
            <p:cNvPr id="56382" name="Line 62"/>
            <p:cNvSpPr>
              <a:spLocks noChangeShapeType="1"/>
            </p:cNvSpPr>
            <p:nvPr/>
          </p:nvSpPr>
          <p:spPr bwMode="auto">
            <a:xfrm>
              <a:off x="4051" y="3741"/>
              <a:ext cx="0" cy="61"/>
            </a:xfrm>
            <a:prstGeom prst="line">
              <a:avLst/>
            </a:prstGeom>
            <a:noFill/>
            <a:ln w="36513">
              <a:solidFill>
                <a:srgbClr val="000000"/>
              </a:solidFill>
              <a:miter lim="800000"/>
              <a:headEnd/>
              <a:tailEnd/>
            </a:ln>
          </p:spPr>
          <p:txBody>
            <a:bodyPr/>
            <a:lstStyle/>
            <a:p>
              <a:endParaRPr lang="en-CA"/>
            </a:p>
          </p:txBody>
        </p:sp>
        <p:sp>
          <p:nvSpPr>
            <p:cNvPr id="56383" name="Freeform 63"/>
            <p:cNvSpPr>
              <a:spLocks/>
            </p:cNvSpPr>
            <p:nvPr/>
          </p:nvSpPr>
          <p:spPr bwMode="auto">
            <a:xfrm>
              <a:off x="4037" y="3792"/>
              <a:ext cx="28" cy="41"/>
            </a:xfrm>
            <a:custGeom>
              <a:avLst/>
              <a:gdLst/>
              <a:ahLst/>
              <a:cxnLst>
                <a:cxn ang="0">
                  <a:pos x="103" y="207"/>
                </a:cxn>
                <a:cxn ang="0">
                  <a:pos x="0" y="0"/>
                </a:cxn>
                <a:cxn ang="0">
                  <a:pos x="206" y="0"/>
                </a:cxn>
                <a:cxn ang="0">
                  <a:pos x="206" y="0"/>
                </a:cxn>
                <a:cxn ang="0">
                  <a:pos x="103" y="207"/>
                </a:cxn>
              </a:cxnLst>
              <a:rect l="0" t="0" r="r" b="b"/>
              <a:pathLst>
                <a:path w="206" h="207">
                  <a:moveTo>
                    <a:pt x="103" y="207"/>
                  </a:moveTo>
                  <a:lnTo>
                    <a:pt x="0" y="0"/>
                  </a:lnTo>
                  <a:cubicBezTo>
                    <a:pt x="65" y="33"/>
                    <a:pt x="141" y="33"/>
                    <a:pt x="206" y="0"/>
                  </a:cubicBezTo>
                  <a:lnTo>
                    <a:pt x="206" y="0"/>
                  </a:lnTo>
                  <a:lnTo>
                    <a:pt x="103" y="207"/>
                  </a:lnTo>
                  <a:close/>
                </a:path>
              </a:pathLst>
            </a:custGeom>
            <a:solidFill>
              <a:srgbClr val="000000"/>
            </a:solidFill>
            <a:ln w="0">
              <a:solidFill>
                <a:srgbClr val="000000"/>
              </a:solidFill>
              <a:prstDash val="solid"/>
              <a:round/>
              <a:headEnd/>
              <a:tailEnd/>
            </a:ln>
          </p:spPr>
          <p:txBody>
            <a:bodyPr/>
            <a:lstStyle/>
            <a:p>
              <a:endParaRPr lang="en-CA"/>
            </a:p>
          </p:txBody>
        </p:sp>
        <p:sp>
          <p:nvSpPr>
            <p:cNvPr id="56384" name="Freeform 64"/>
            <p:cNvSpPr>
              <a:spLocks/>
            </p:cNvSpPr>
            <p:nvPr/>
          </p:nvSpPr>
          <p:spPr bwMode="auto">
            <a:xfrm>
              <a:off x="4128" y="3765"/>
              <a:ext cx="300" cy="25"/>
            </a:xfrm>
            <a:custGeom>
              <a:avLst/>
              <a:gdLst/>
              <a:ahLst/>
              <a:cxnLst>
                <a:cxn ang="0">
                  <a:pos x="1047" y="60"/>
                </a:cxn>
                <a:cxn ang="0">
                  <a:pos x="0" y="60"/>
                </a:cxn>
                <a:cxn ang="0">
                  <a:pos x="0" y="0"/>
                </a:cxn>
              </a:cxnLst>
              <a:rect l="0" t="0" r="r" b="b"/>
              <a:pathLst>
                <a:path w="1047" h="60">
                  <a:moveTo>
                    <a:pt x="1047" y="60"/>
                  </a:moveTo>
                  <a:lnTo>
                    <a:pt x="0" y="60"/>
                  </a:lnTo>
                  <a:lnTo>
                    <a:pt x="0" y="0"/>
                  </a:lnTo>
                </a:path>
              </a:pathLst>
            </a:custGeom>
            <a:noFill/>
            <a:ln w="19050" cap="flat">
              <a:solidFill>
                <a:srgbClr val="000000"/>
              </a:solidFill>
              <a:prstDash val="solid"/>
              <a:miter lim="800000"/>
              <a:headEnd/>
              <a:tailEnd/>
            </a:ln>
          </p:spPr>
          <p:txBody>
            <a:bodyPr/>
            <a:lstStyle/>
            <a:p>
              <a:endParaRPr lang="en-CA"/>
            </a:p>
          </p:txBody>
        </p:sp>
        <p:sp>
          <p:nvSpPr>
            <p:cNvPr id="56385" name="Freeform 65"/>
            <p:cNvSpPr>
              <a:spLocks/>
            </p:cNvSpPr>
            <p:nvPr/>
          </p:nvSpPr>
          <p:spPr bwMode="auto">
            <a:xfrm>
              <a:off x="4117" y="3741"/>
              <a:ext cx="22" cy="32"/>
            </a:xfrm>
            <a:custGeom>
              <a:avLst/>
              <a:gdLst/>
              <a:ahLst/>
              <a:cxnLst>
                <a:cxn ang="0">
                  <a:pos x="82" y="0"/>
                </a:cxn>
                <a:cxn ang="0">
                  <a:pos x="164" y="164"/>
                </a:cxn>
                <a:cxn ang="0">
                  <a:pos x="0" y="164"/>
                </a:cxn>
                <a:cxn ang="0">
                  <a:pos x="0" y="164"/>
                </a:cxn>
                <a:cxn ang="0">
                  <a:pos x="82" y="0"/>
                </a:cxn>
              </a:cxnLst>
              <a:rect l="0" t="0" r="r" b="b"/>
              <a:pathLst>
                <a:path w="164" h="164">
                  <a:moveTo>
                    <a:pt x="82" y="0"/>
                  </a:moveTo>
                  <a:lnTo>
                    <a:pt x="164" y="164"/>
                  </a:lnTo>
                  <a:cubicBezTo>
                    <a:pt x="112" y="138"/>
                    <a:pt x="52" y="138"/>
                    <a:pt x="0" y="164"/>
                  </a:cubicBezTo>
                  <a:lnTo>
                    <a:pt x="0" y="164"/>
                  </a:lnTo>
                  <a:lnTo>
                    <a:pt x="82" y="0"/>
                  </a:lnTo>
                  <a:close/>
                </a:path>
              </a:pathLst>
            </a:custGeom>
            <a:solidFill>
              <a:srgbClr val="000000"/>
            </a:solidFill>
            <a:ln w="0">
              <a:solidFill>
                <a:srgbClr val="000000"/>
              </a:solidFill>
              <a:prstDash val="solid"/>
              <a:round/>
              <a:headEnd/>
              <a:tailEnd/>
            </a:ln>
          </p:spPr>
          <p:txBody>
            <a:bodyPr/>
            <a:lstStyle/>
            <a:p>
              <a:endParaRPr lang="en-CA"/>
            </a:p>
          </p:txBody>
        </p:sp>
        <p:sp>
          <p:nvSpPr>
            <p:cNvPr id="56386" name="Line 66"/>
            <p:cNvSpPr>
              <a:spLocks noChangeShapeType="1"/>
            </p:cNvSpPr>
            <p:nvPr/>
          </p:nvSpPr>
          <p:spPr bwMode="auto">
            <a:xfrm flipV="1">
              <a:off x="4737" y="3741"/>
              <a:ext cx="0" cy="61"/>
            </a:xfrm>
            <a:prstGeom prst="line">
              <a:avLst/>
            </a:prstGeom>
            <a:noFill/>
            <a:ln w="36513">
              <a:solidFill>
                <a:srgbClr val="000000"/>
              </a:solidFill>
              <a:miter lim="800000"/>
              <a:headEnd/>
              <a:tailEnd/>
            </a:ln>
          </p:spPr>
          <p:txBody>
            <a:bodyPr/>
            <a:lstStyle/>
            <a:p>
              <a:endParaRPr lang="en-CA"/>
            </a:p>
          </p:txBody>
        </p:sp>
        <p:sp>
          <p:nvSpPr>
            <p:cNvPr id="56387" name="Freeform 67"/>
            <p:cNvSpPr>
              <a:spLocks/>
            </p:cNvSpPr>
            <p:nvPr/>
          </p:nvSpPr>
          <p:spPr bwMode="auto">
            <a:xfrm>
              <a:off x="4723" y="3792"/>
              <a:ext cx="29" cy="41"/>
            </a:xfrm>
            <a:custGeom>
              <a:avLst/>
              <a:gdLst/>
              <a:ahLst/>
              <a:cxnLst>
                <a:cxn ang="0">
                  <a:pos x="104" y="207"/>
                </a:cxn>
                <a:cxn ang="0">
                  <a:pos x="0" y="0"/>
                </a:cxn>
                <a:cxn ang="0">
                  <a:pos x="207" y="0"/>
                </a:cxn>
                <a:cxn ang="0">
                  <a:pos x="207" y="0"/>
                </a:cxn>
                <a:cxn ang="0">
                  <a:pos x="104" y="207"/>
                </a:cxn>
              </a:cxnLst>
              <a:rect l="0" t="0" r="r" b="b"/>
              <a:pathLst>
                <a:path w="207" h="207">
                  <a:moveTo>
                    <a:pt x="104" y="207"/>
                  </a:moveTo>
                  <a:lnTo>
                    <a:pt x="0" y="0"/>
                  </a:lnTo>
                  <a:cubicBezTo>
                    <a:pt x="65" y="33"/>
                    <a:pt x="142" y="33"/>
                    <a:pt x="207" y="0"/>
                  </a:cubicBezTo>
                  <a:lnTo>
                    <a:pt x="207" y="0"/>
                  </a:lnTo>
                  <a:lnTo>
                    <a:pt x="104" y="207"/>
                  </a:lnTo>
                  <a:close/>
                </a:path>
              </a:pathLst>
            </a:custGeom>
            <a:solidFill>
              <a:srgbClr val="000000"/>
            </a:solidFill>
            <a:ln w="0">
              <a:solidFill>
                <a:srgbClr val="000000"/>
              </a:solidFill>
              <a:prstDash val="solid"/>
              <a:round/>
              <a:headEnd/>
              <a:tailEnd/>
            </a:ln>
          </p:spPr>
          <p:txBody>
            <a:bodyPr/>
            <a:lstStyle/>
            <a:p>
              <a:endParaRPr lang="en-CA"/>
            </a:p>
          </p:txBody>
        </p:sp>
        <p:sp>
          <p:nvSpPr>
            <p:cNvPr id="56388" name="Line 68"/>
            <p:cNvSpPr>
              <a:spLocks noChangeShapeType="1"/>
            </p:cNvSpPr>
            <p:nvPr/>
          </p:nvSpPr>
          <p:spPr bwMode="auto">
            <a:xfrm>
              <a:off x="4879" y="3760"/>
              <a:ext cx="36" cy="42"/>
            </a:xfrm>
            <a:prstGeom prst="line">
              <a:avLst/>
            </a:prstGeom>
            <a:noFill/>
            <a:ln w="36513">
              <a:solidFill>
                <a:srgbClr val="000000"/>
              </a:solidFill>
              <a:miter lim="800000"/>
              <a:headEnd/>
              <a:tailEnd/>
            </a:ln>
          </p:spPr>
          <p:txBody>
            <a:bodyPr/>
            <a:lstStyle/>
            <a:p>
              <a:endParaRPr lang="en-CA"/>
            </a:p>
          </p:txBody>
        </p:sp>
        <p:sp>
          <p:nvSpPr>
            <p:cNvPr id="56389" name="Freeform 69"/>
            <p:cNvSpPr>
              <a:spLocks/>
            </p:cNvSpPr>
            <p:nvPr/>
          </p:nvSpPr>
          <p:spPr bwMode="auto">
            <a:xfrm>
              <a:off x="4862" y="3741"/>
              <a:ext cx="31" cy="41"/>
            </a:xfrm>
            <a:custGeom>
              <a:avLst/>
              <a:gdLst/>
              <a:ahLst/>
              <a:cxnLst>
                <a:cxn ang="0">
                  <a:pos x="0" y="0"/>
                </a:cxn>
                <a:cxn ang="0">
                  <a:pos x="225" y="48"/>
                </a:cxn>
                <a:cxn ang="0">
                  <a:pos x="96" y="209"/>
                </a:cxn>
                <a:cxn ang="0">
                  <a:pos x="96" y="209"/>
                </a:cxn>
                <a:cxn ang="0">
                  <a:pos x="0" y="0"/>
                </a:cxn>
              </a:cxnLst>
              <a:rect l="0" t="0" r="r" b="b"/>
              <a:pathLst>
                <a:path w="225" h="209">
                  <a:moveTo>
                    <a:pt x="0" y="0"/>
                  </a:moveTo>
                  <a:lnTo>
                    <a:pt x="225" y="48"/>
                  </a:lnTo>
                  <a:cubicBezTo>
                    <a:pt x="159" y="79"/>
                    <a:pt x="111" y="138"/>
                    <a:pt x="96" y="209"/>
                  </a:cubicBezTo>
                  <a:lnTo>
                    <a:pt x="96" y="209"/>
                  </a:lnTo>
                  <a:lnTo>
                    <a:pt x="0" y="0"/>
                  </a:lnTo>
                  <a:close/>
                </a:path>
              </a:pathLst>
            </a:custGeom>
            <a:solidFill>
              <a:srgbClr val="000000"/>
            </a:solidFill>
            <a:ln w="0">
              <a:solidFill>
                <a:srgbClr val="000000"/>
              </a:solidFill>
              <a:prstDash val="solid"/>
              <a:round/>
              <a:headEnd/>
              <a:tailEnd/>
            </a:ln>
          </p:spPr>
          <p:txBody>
            <a:bodyPr/>
            <a:lstStyle/>
            <a:p>
              <a:endParaRPr lang="en-CA"/>
            </a:p>
          </p:txBody>
        </p:sp>
        <p:sp>
          <p:nvSpPr>
            <p:cNvPr id="56390" name="Line 70"/>
            <p:cNvSpPr>
              <a:spLocks noChangeShapeType="1"/>
            </p:cNvSpPr>
            <p:nvPr/>
          </p:nvSpPr>
          <p:spPr bwMode="auto">
            <a:xfrm>
              <a:off x="5338" y="3790"/>
              <a:ext cx="51" cy="0"/>
            </a:xfrm>
            <a:prstGeom prst="line">
              <a:avLst/>
            </a:prstGeom>
            <a:noFill/>
            <a:ln w="19050">
              <a:solidFill>
                <a:srgbClr val="000000"/>
              </a:solidFill>
              <a:miter lim="800000"/>
              <a:headEnd/>
              <a:tailEnd/>
            </a:ln>
          </p:spPr>
          <p:txBody>
            <a:bodyPr/>
            <a:lstStyle/>
            <a:p>
              <a:endParaRPr lang="en-CA"/>
            </a:p>
          </p:txBody>
        </p:sp>
        <p:sp>
          <p:nvSpPr>
            <p:cNvPr id="56391" name="Freeform 71"/>
            <p:cNvSpPr>
              <a:spLocks/>
            </p:cNvSpPr>
            <p:nvPr/>
          </p:nvSpPr>
          <p:spPr bwMode="auto">
            <a:xfrm>
              <a:off x="5384" y="3773"/>
              <a:ext cx="22" cy="33"/>
            </a:xfrm>
            <a:custGeom>
              <a:avLst/>
              <a:gdLst/>
              <a:ahLst/>
              <a:cxnLst>
                <a:cxn ang="0">
                  <a:pos x="164" y="82"/>
                </a:cxn>
                <a:cxn ang="0">
                  <a:pos x="0" y="164"/>
                </a:cxn>
                <a:cxn ang="0">
                  <a:pos x="0" y="0"/>
                </a:cxn>
                <a:cxn ang="0">
                  <a:pos x="0" y="0"/>
                </a:cxn>
                <a:cxn ang="0">
                  <a:pos x="164" y="82"/>
                </a:cxn>
              </a:cxnLst>
              <a:rect l="0" t="0" r="r" b="b"/>
              <a:pathLst>
                <a:path w="164" h="164">
                  <a:moveTo>
                    <a:pt x="164" y="82"/>
                  </a:moveTo>
                  <a:lnTo>
                    <a:pt x="0" y="164"/>
                  </a:lnTo>
                  <a:cubicBezTo>
                    <a:pt x="26" y="112"/>
                    <a:pt x="26" y="52"/>
                    <a:pt x="0" y="0"/>
                  </a:cubicBezTo>
                  <a:lnTo>
                    <a:pt x="0" y="0"/>
                  </a:lnTo>
                  <a:lnTo>
                    <a:pt x="164" y="82"/>
                  </a:lnTo>
                  <a:close/>
                </a:path>
              </a:pathLst>
            </a:custGeom>
            <a:solidFill>
              <a:srgbClr val="000000"/>
            </a:solidFill>
            <a:ln w="0">
              <a:solidFill>
                <a:srgbClr val="000000"/>
              </a:solidFill>
              <a:prstDash val="solid"/>
              <a:round/>
              <a:headEnd/>
              <a:tailEnd/>
            </a:ln>
          </p:spPr>
          <p:txBody>
            <a:bodyPr/>
            <a:lstStyle/>
            <a:p>
              <a:endParaRPr lang="en-CA"/>
            </a:p>
          </p:txBody>
        </p:sp>
        <p:sp>
          <p:nvSpPr>
            <p:cNvPr id="56392" name="Line 72"/>
            <p:cNvSpPr>
              <a:spLocks noChangeShapeType="1"/>
            </p:cNvSpPr>
            <p:nvPr/>
          </p:nvSpPr>
          <p:spPr bwMode="auto">
            <a:xfrm>
              <a:off x="5338" y="3974"/>
              <a:ext cx="51" cy="0"/>
            </a:xfrm>
            <a:prstGeom prst="line">
              <a:avLst/>
            </a:prstGeom>
            <a:noFill/>
            <a:ln w="19050">
              <a:solidFill>
                <a:srgbClr val="000000"/>
              </a:solidFill>
              <a:miter lim="800000"/>
              <a:headEnd/>
              <a:tailEnd/>
            </a:ln>
          </p:spPr>
          <p:txBody>
            <a:bodyPr/>
            <a:lstStyle/>
            <a:p>
              <a:endParaRPr lang="en-CA"/>
            </a:p>
          </p:txBody>
        </p:sp>
        <p:sp>
          <p:nvSpPr>
            <p:cNvPr id="56393" name="Freeform 73"/>
            <p:cNvSpPr>
              <a:spLocks/>
            </p:cNvSpPr>
            <p:nvPr/>
          </p:nvSpPr>
          <p:spPr bwMode="auto">
            <a:xfrm>
              <a:off x="5384" y="3958"/>
              <a:ext cx="22" cy="32"/>
            </a:xfrm>
            <a:custGeom>
              <a:avLst/>
              <a:gdLst/>
              <a:ahLst/>
              <a:cxnLst>
                <a:cxn ang="0">
                  <a:pos x="164" y="83"/>
                </a:cxn>
                <a:cxn ang="0">
                  <a:pos x="0" y="164"/>
                </a:cxn>
                <a:cxn ang="0">
                  <a:pos x="1" y="0"/>
                </a:cxn>
                <a:cxn ang="0">
                  <a:pos x="1" y="0"/>
                </a:cxn>
                <a:cxn ang="0">
                  <a:pos x="164" y="83"/>
                </a:cxn>
              </a:cxnLst>
              <a:rect l="0" t="0" r="r" b="b"/>
              <a:pathLst>
                <a:path w="164" h="164">
                  <a:moveTo>
                    <a:pt x="164" y="83"/>
                  </a:moveTo>
                  <a:lnTo>
                    <a:pt x="0" y="164"/>
                  </a:lnTo>
                  <a:cubicBezTo>
                    <a:pt x="26" y="112"/>
                    <a:pt x="26" y="52"/>
                    <a:pt x="1" y="0"/>
                  </a:cubicBezTo>
                  <a:lnTo>
                    <a:pt x="1" y="0"/>
                  </a:lnTo>
                  <a:lnTo>
                    <a:pt x="164" y="83"/>
                  </a:lnTo>
                  <a:close/>
                </a:path>
              </a:pathLst>
            </a:custGeom>
            <a:solidFill>
              <a:srgbClr val="000000"/>
            </a:solidFill>
            <a:ln w="0">
              <a:solidFill>
                <a:srgbClr val="000000"/>
              </a:solidFill>
              <a:prstDash val="solid"/>
              <a:round/>
              <a:headEnd/>
              <a:tailEnd/>
            </a:ln>
          </p:spPr>
          <p:txBody>
            <a:bodyPr/>
            <a:lstStyle/>
            <a:p>
              <a:endParaRPr lang="en-CA"/>
            </a:p>
          </p:txBody>
        </p:sp>
      </p:grpSp>
      <p:sp>
        <p:nvSpPr>
          <p:cNvPr id="56394" name="Text Placeholder 2"/>
          <p:cNvSpPr>
            <a:spLocks/>
          </p:cNvSpPr>
          <p:nvPr/>
        </p:nvSpPr>
        <p:spPr bwMode="auto">
          <a:xfrm>
            <a:off x="457200" y="4953000"/>
            <a:ext cx="8001000" cy="762000"/>
          </a:xfrm>
          <a:prstGeom prst="rect">
            <a:avLst/>
          </a:prstGeom>
          <a:noFill/>
          <a:ln w="9525">
            <a:noFill/>
            <a:miter lim="800000"/>
            <a:headEnd/>
            <a:tailEnd/>
          </a:ln>
        </p:spPr>
        <p:txBody>
          <a:bodyPr/>
          <a:lstStyle/>
          <a:p>
            <a:pPr marL="342900" indent="-342900" defTabSz="457200">
              <a:spcBef>
                <a:spcPct val="20000"/>
              </a:spcBef>
              <a:buFont typeface="Arial" pitchFamily="34" charset="0"/>
              <a:buChar char="•"/>
            </a:pPr>
            <a:r>
              <a:rPr lang="en-CA" sz="2000" b="1" dirty="0">
                <a:latin typeface="Calibri" pitchFamily="34" charset="0"/>
              </a:rPr>
              <a:t>Operand Collector Architecture (US </a:t>
            </a:r>
            <a:r>
              <a:rPr lang="en-CA" sz="2000" b="1" dirty="0" smtClean="0">
                <a:latin typeface="Calibri" pitchFamily="34" charset="0"/>
              </a:rPr>
              <a:t>Patent: 7834881)</a:t>
            </a:r>
            <a:endParaRPr lang="en-CA" sz="2000" b="1" dirty="0">
              <a:latin typeface="Calibri" pitchFamily="34" charset="0"/>
            </a:endParaRPr>
          </a:p>
          <a:p>
            <a:pPr marL="742950" lvl="1" indent="-285750" defTabSz="457200">
              <a:spcBef>
                <a:spcPct val="20000"/>
              </a:spcBef>
              <a:buFont typeface="Arial" pitchFamily="34" charset="0"/>
              <a:buChar char="–"/>
            </a:pPr>
            <a:r>
              <a:rPr lang="en-CA" b="1" dirty="0">
                <a:latin typeface="Calibri" pitchFamily="34" charset="0"/>
              </a:rPr>
              <a:t>Interleave operand fetch from different threads to achieve full utilization</a:t>
            </a:r>
          </a:p>
        </p:txBody>
      </p:sp>
      <p:sp>
        <p:nvSpPr>
          <p:cNvPr id="56395" name="Rectangle 6"/>
          <p:cNvSpPr>
            <a:spLocks noChangeArrowheads="1"/>
          </p:cNvSpPr>
          <p:nvPr/>
        </p:nvSpPr>
        <p:spPr bwMode="auto">
          <a:xfrm>
            <a:off x="1250950" y="1600200"/>
            <a:ext cx="1441450" cy="1871663"/>
          </a:xfrm>
          <a:prstGeom prst="rect">
            <a:avLst/>
          </a:prstGeom>
          <a:solidFill>
            <a:schemeClr val="bg1"/>
          </a:solidFill>
          <a:ln w="9525">
            <a:solidFill>
              <a:schemeClr val="tx1"/>
            </a:solidFill>
            <a:miter lim="800000"/>
            <a:headEnd/>
            <a:tailEnd/>
          </a:ln>
        </p:spPr>
        <p:txBody>
          <a:bodyPr wrap="none"/>
          <a:lstStyle/>
          <a:p>
            <a:pPr algn="ctr"/>
            <a:r>
              <a:rPr lang="en-US" b="1"/>
              <a:t>Bank 0</a:t>
            </a:r>
          </a:p>
        </p:txBody>
      </p:sp>
      <p:sp>
        <p:nvSpPr>
          <p:cNvPr id="56396" name="Rectangle 7"/>
          <p:cNvSpPr>
            <a:spLocks noChangeArrowheads="1"/>
          </p:cNvSpPr>
          <p:nvPr/>
        </p:nvSpPr>
        <p:spPr bwMode="auto">
          <a:xfrm>
            <a:off x="2835275" y="1600200"/>
            <a:ext cx="1441450" cy="1871663"/>
          </a:xfrm>
          <a:prstGeom prst="rect">
            <a:avLst/>
          </a:prstGeom>
          <a:solidFill>
            <a:schemeClr val="bg1"/>
          </a:solidFill>
          <a:ln w="9525">
            <a:solidFill>
              <a:schemeClr val="tx1"/>
            </a:solidFill>
            <a:miter lim="800000"/>
            <a:headEnd/>
            <a:tailEnd/>
          </a:ln>
        </p:spPr>
        <p:txBody>
          <a:bodyPr wrap="none"/>
          <a:lstStyle/>
          <a:p>
            <a:pPr algn="ctr"/>
            <a:r>
              <a:rPr lang="en-US" b="1"/>
              <a:t>Bank 1</a:t>
            </a:r>
          </a:p>
        </p:txBody>
      </p:sp>
      <p:sp>
        <p:nvSpPr>
          <p:cNvPr id="56397" name="Rectangle 8"/>
          <p:cNvSpPr>
            <a:spLocks noChangeArrowheads="1"/>
          </p:cNvSpPr>
          <p:nvPr/>
        </p:nvSpPr>
        <p:spPr bwMode="auto">
          <a:xfrm>
            <a:off x="4419600" y="1600200"/>
            <a:ext cx="1441450" cy="1871663"/>
          </a:xfrm>
          <a:prstGeom prst="rect">
            <a:avLst/>
          </a:prstGeom>
          <a:solidFill>
            <a:schemeClr val="bg1"/>
          </a:solidFill>
          <a:ln w="9525">
            <a:solidFill>
              <a:schemeClr val="tx1"/>
            </a:solidFill>
            <a:miter lim="800000"/>
            <a:headEnd/>
            <a:tailEnd/>
          </a:ln>
        </p:spPr>
        <p:txBody>
          <a:bodyPr wrap="none"/>
          <a:lstStyle/>
          <a:p>
            <a:pPr algn="ctr"/>
            <a:r>
              <a:rPr lang="en-US" b="1"/>
              <a:t>Bank 2</a:t>
            </a:r>
          </a:p>
        </p:txBody>
      </p:sp>
      <p:sp>
        <p:nvSpPr>
          <p:cNvPr id="56398" name="Rectangle 9"/>
          <p:cNvSpPr>
            <a:spLocks noChangeArrowheads="1"/>
          </p:cNvSpPr>
          <p:nvPr/>
        </p:nvSpPr>
        <p:spPr bwMode="auto">
          <a:xfrm>
            <a:off x="6003925" y="1600200"/>
            <a:ext cx="1441450" cy="1871663"/>
          </a:xfrm>
          <a:prstGeom prst="rect">
            <a:avLst/>
          </a:prstGeom>
          <a:solidFill>
            <a:schemeClr val="bg1"/>
          </a:solidFill>
          <a:ln w="9525">
            <a:solidFill>
              <a:schemeClr val="tx1"/>
            </a:solidFill>
            <a:miter lim="800000"/>
            <a:headEnd/>
            <a:tailEnd/>
          </a:ln>
        </p:spPr>
        <p:txBody>
          <a:bodyPr wrap="none"/>
          <a:lstStyle/>
          <a:p>
            <a:pPr algn="ctr"/>
            <a:r>
              <a:rPr lang="en-US" b="1"/>
              <a:t>Bank 3</a:t>
            </a:r>
          </a:p>
        </p:txBody>
      </p:sp>
      <p:sp>
        <p:nvSpPr>
          <p:cNvPr id="56399" name="Rectangle 11"/>
          <p:cNvSpPr>
            <a:spLocks noChangeArrowheads="1"/>
          </p:cNvSpPr>
          <p:nvPr/>
        </p:nvSpPr>
        <p:spPr bwMode="auto">
          <a:xfrm>
            <a:off x="1466850" y="2032000"/>
            <a:ext cx="1052513" cy="360363"/>
          </a:xfrm>
          <a:prstGeom prst="rect">
            <a:avLst/>
          </a:prstGeom>
          <a:solidFill>
            <a:srgbClr val="CCFFCC"/>
          </a:solidFill>
          <a:ln w="9525">
            <a:solidFill>
              <a:schemeClr val="tx1"/>
            </a:solidFill>
            <a:miter lim="800000"/>
            <a:headEnd/>
            <a:tailEnd/>
          </a:ln>
        </p:spPr>
        <p:txBody>
          <a:bodyPr wrap="none" anchor="ctr"/>
          <a:lstStyle/>
          <a:p>
            <a:pPr algn="ctr"/>
            <a:r>
              <a:rPr lang="en-US"/>
              <a:t>R0</a:t>
            </a:r>
          </a:p>
        </p:txBody>
      </p:sp>
      <p:sp>
        <p:nvSpPr>
          <p:cNvPr id="56400" name="Rectangle 12"/>
          <p:cNvSpPr>
            <a:spLocks noChangeArrowheads="1"/>
          </p:cNvSpPr>
          <p:nvPr/>
        </p:nvSpPr>
        <p:spPr bwMode="auto">
          <a:xfrm>
            <a:off x="3051175" y="2032000"/>
            <a:ext cx="1052513" cy="360363"/>
          </a:xfrm>
          <a:prstGeom prst="rect">
            <a:avLst/>
          </a:prstGeom>
          <a:solidFill>
            <a:srgbClr val="FFCCFF"/>
          </a:solidFill>
          <a:ln w="9525">
            <a:solidFill>
              <a:schemeClr val="tx1"/>
            </a:solidFill>
            <a:miter lim="800000"/>
            <a:headEnd/>
            <a:tailEnd/>
          </a:ln>
        </p:spPr>
        <p:txBody>
          <a:bodyPr wrap="none" anchor="ctr"/>
          <a:lstStyle/>
          <a:p>
            <a:pPr algn="ctr"/>
            <a:r>
              <a:rPr lang="en-US"/>
              <a:t>R1</a:t>
            </a:r>
          </a:p>
        </p:txBody>
      </p:sp>
      <p:sp>
        <p:nvSpPr>
          <p:cNvPr id="56401" name="Rectangle 13"/>
          <p:cNvSpPr>
            <a:spLocks noChangeArrowheads="1"/>
          </p:cNvSpPr>
          <p:nvPr/>
        </p:nvSpPr>
        <p:spPr bwMode="auto">
          <a:xfrm>
            <a:off x="4635500" y="2032000"/>
            <a:ext cx="1052513" cy="360363"/>
          </a:xfrm>
          <a:prstGeom prst="rect">
            <a:avLst/>
          </a:prstGeom>
          <a:solidFill>
            <a:srgbClr val="FFFF99"/>
          </a:solidFill>
          <a:ln w="9525">
            <a:solidFill>
              <a:schemeClr val="tx1"/>
            </a:solidFill>
            <a:miter lim="800000"/>
            <a:headEnd/>
            <a:tailEnd/>
          </a:ln>
        </p:spPr>
        <p:txBody>
          <a:bodyPr wrap="none" anchor="ctr"/>
          <a:lstStyle/>
          <a:p>
            <a:pPr algn="ctr"/>
            <a:r>
              <a:rPr lang="en-US"/>
              <a:t>R2</a:t>
            </a:r>
          </a:p>
        </p:txBody>
      </p:sp>
      <p:sp>
        <p:nvSpPr>
          <p:cNvPr id="56402" name="Rectangle 14"/>
          <p:cNvSpPr>
            <a:spLocks noChangeArrowheads="1"/>
          </p:cNvSpPr>
          <p:nvPr/>
        </p:nvSpPr>
        <p:spPr bwMode="auto">
          <a:xfrm>
            <a:off x="6219825" y="2032000"/>
            <a:ext cx="1052513" cy="360363"/>
          </a:xfrm>
          <a:prstGeom prst="rect">
            <a:avLst/>
          </a:prstGeom>
          <a:solidFill>
            <a:srgbClr val="CCCCFF"/>
          </a:solidFill>
          <a:ln w="9525">
            <a:solidFill>
              <a:schemeClr val="tx1"/>
            </a:solidFill>
            <a:miter lim="800000"/>
            <a:headEnd/>
            <a:tailEnd/>
          </a:ln>
        </p:spPr>
        <p:txBody>
          <a:bodyPr wrap="none" anchor="ctr"/>
          <a:lstStyle/>
          <a:p>
            <a:pPr algn="ctr"/>
            <a:r>
              <a:rPr lang="en-US"/>
              <a:t>R3</a:t>
            </a:r>
          </a:p>
        </p:txBody>
      </p:sp>
      <p:sp>
        <p:nvSpPr>
          <p:cNvPr id="56403" name="Rectangle 15"/>
          <p:cNvSpPr>
            <a:spLocks noChangeArrowheads="1"/>
          </p:cNvSpPr>
          <p:nvPr/>
        </p:nvSpPr>
        <p:spPr bwMode="auto">
          <a:xfrm>
            <a:off x="1466850" y="2392363"/>
            <a:ext cx="1052513" cy="360362"/>
          </a:xfrm>
          <a:prstGeom prst="rect">
            <a:avLst/>
          </a:prstGeom>
          <a:solidFill>
            <a:srgbClr val="CCFFCC"/>
          </a:solidFill>
          <a:ln w="9525">
            <a:solidFill>
              <a:schemeClr val="tx1"/>
            </a:solidFill>
            <a:miter lim="800000"/>
            <a:headEnd/>
            <a:tailEnd/>
          </a:ln>
        </p:spPr>
        <p:txBody>
          <a:bodyPr wrap="none" anchor="ctr"/>
          <a:lstStyle/>
          <a:p>
            <a:pPr algn="ctr"/>
            <a:r>
              <a:rPr lang="en-US"/>
              <a:t>R4</a:t>
            </a:r>
          </a:p>
        </p:txBody>
      </p:sp>
      <p:sp>
        <p:nvSpPr>
          <p:cNvPr id="56404" name="Rectangle 16"/>
          <p:cNvSpPr>
            <a:spLocks noChangeArrowheads="1"/>
          </p:cNvSpPr>
          <p:nvPr/>
        </p:nvSpPr>
        <p:spPr bwMode="auto">
          <a:xfrm>
            <a:off x="3051175" y="2392363"/>
            <a:ext cx="1052513" cy="360362"/>
          </a:xfrm>
          <a:prstGeom prst="rect">
            <a:avLst/>
          </a:prstGeom>
          <a:solidFill>
            <a:srgbClr val="FFCCFF"/>
          </a:solidFill>
          <a:ln w="9525">
            <a:solidFill>
              <a:schemeClr val="tx1"/>
            </a:solidFill>
            <a:miter lim="800000"/>
            <a:headEnd/>
            <a:tailEnd/>
          </a:ln>
        </p:spPr>
        <p:txBody>
          <a:bodyPr wrap="none" anchor="ctr"/>
          <a:lstStyle/>
          <a:p>
            <a:pPr algn="ctr"/>
            <a:r>
              <a:rPr lang="en-US"/>
              <a:t>R5</a:t>
            </a:r>
          </a:p>
        </p:txBody>
      </p:sp>
      <p:sp>
        <p:nvSpPr>
          <p:cNvPr id="56405" name="Rectangle 17"/>
          <p:cNvSpPr>
            <a:spLocks noChangeArrowheads="1"/>
          </p:cNvSpPr>
          <p:nvPr/>
        </p:nvSpPr>
        <p:spPr bwMode="auto">
          <a:xfrm>
            <a:off x="4635500" y="2392363"/>
            <a:ext cx="1052513" cy="360362"/>
          </a:xfrm>
          <a:prstGeom prst="rect">
            <a:avLst/>
          </a:prstGeom>
          <a:solidFill>
            <a:srgbClr val="FFFF99"/>
          </a:solidFill>
          <a:ln w="9525">
            <a:solidFill>
              <a:schemeClr val="tx1"/>
            </a:solidFill>
            <a:miter lim="800000"/>
            <a:headEnd/>
            <a:tailEnd/>
          </a:ln>
        </p:spPr>
        <p:txBody>
          <a:bodyPr wrap="none" anchor="ctr"/>
          <a:lstStyle/>
          <a:p>
            <a:pPr algn="ctr"/>
            <a:r>
              <a:rPr lang="en-US"/>
              <a:t>R6</a:t>
            </a:r>
          </a:p>
        </p:txBody>
      </p:sp>
      <p:sp>
        <p:nvSpPr>
          <p:cNvPr id="56406" name="Rectangle 18"/>
          <p:cNvSpPr>
            <a:spLocks noChangeArrowheads="1"/>
          </p:cNvSpPr>
          <p:nvPr/>
        </p:nvSpPr>
        <p:spPr bwMode="auto">
          <a:xfrm>
            <a:off x="6219825" y="2392363"/>
            <a:ext cx="1052513" cy="360362"/>
          </a:xfrm>
          <a:prstGeom prst="rect">
            <a:avLst/>
          </a:prstGeom>
          <a:solidFill>
            <a:srgbClr val="CCCCFF"/>
          </a:solidFill>
          <a:ln w="9525">
            <a:solidFill>
              <a:schemeClr val="tx1"/>
            </a:solidFill>
            <a:miter lim="800000"/>
            <a:headEnd/>
            <a:tailEnd/>
          </a:ln>
        </p:spPr>
        <p:txBody>
          <a:bodyPr wrap="none" anchor="ctr"/>
          <a:lstStyle/>
          <a:p>
            <a:pPr algn="ctr"/>
            <a:r>
              <a:rPr lang="en-US"/>
              <a:t>R7</a:t>
            </a:r>
          </a:p>
        </p:txBody>
      </p:sp>
      <p:sp>
        <p:nvSpPr>
          <p:cNvPr id="56407" name="Rectangle 19"/>
          <p:cNvSpPr>
            <a:spLocks noChangeArrowheads="1"/>
          </p:cNvSpPr>
          <p:nvPr/>
        </p:nvSpPr>
        <p:spPr bwMode="auto">
          <a:xfrm>
            <a:off x="1466850" y="2751138"/>
            <a:ext cx="1052513" cy="360362"/>
          </a:xfrm>
          <a:prstGeom prst="rect">
            <a:avLst/>
          </a:prstGeom>
          <a:solidFill>
            <a:srgbClr val="CCFFCC"/>
          </a:solidFill>
          <a:ln w="9525">
            <a:solidFill>
              <a:schemeClr val="tx1"/>
            </a:solidFill>
            <a:miter lim="800000"/>
            <a:headEnd/>
            <a:tailEnd/>
          </a:ln>
        </p:spPr>
        <p:txBody>
          <a:bodyPr wrap="none" anchor="ctr"/>
          <a:lstStyle/>
          <a:p>
            <a:pPr algn="ctr"/>
            <a:r>
              <a:rPr lang="en-US"/>
              <a:t>R8</a:t>
            </a:r>
          </a:p>
        </p:txBody>
      </p:sp>
      <p:sp>
        <p:nvSpPr>
          <p:cNvPr id="56408" name="Rectangle 20"/>
          <p:cNvSpPr>
            <a:spLocks noChangeArrowheads="1"/>
          </p:cNvSpPr>
          <p:nvPr/>
        </p:nvSpPr>
        <p:spPr bwMode="auto">
          <a:xfrm>
            <a:off x="3051175" y="2751138"/>
            <a:ext cx="1052513" cy="360362"/>
          </a:xfrm>
          <a:prstGeom prst="rect">
            <a:avLst/>
          </a:prstGeom>
          <a:solidFill>
            <a:srgbClr val="FFCCFF"/>
          </a:solidFill>
          <a:ln w="9525">
            <a:solidFill>
              <a:schemeClr val="tx1"/>
            </a:solidFill>
            <a:miter lim="800000"/>
            <a:headEnd/>
            <a:tailEnd/>
          </a:ln>
        </p:spPr>
        <p:txBody>
          <a:bodyPr wrap="none" anchor="ctr"/>
          <a:lstStyle/>
          <a:p>
            <a:pPr algn="ctr"/>
            <a:r>
              <a:rPr lang="en-US"/>
              <a:t>R9</a:t>
            </a:r>
          </a:p>
        </p:txBody>
      </p:sp>
      <p:sp>
        <p:nvSpPr>
          <p:cNvPr id="56409" name="Rectangle 21"/>
          <p:cNvSpPr>
            <a:spLocks noChangeArrowheads="1"/>
          </p:cNvSpPr>
          <p:nvPr/>
        </p:nvSpPr>
        <p:spPr bwMode="auto">
          <a:xfrm>
            <a:off x="4635500" y="2751138"/>
            <a:ext cx="1052513" cy="360362"/>
          </a:xfrm>
          <a:prstGeom prst="rect">
            <a:avLst/>
          </a:prstGeom>
          <a:solidFill>
            <a:srgbClr val="FFFF99"/>
          </a:solidFill>
          <a:ln w="9525">
            <a:solidFill>
              <a:schemeClr val="tx1"/>
            </a:solidFill>
            <a:miter lim="800000"/>
            <a:headEnd/>
            <a:tailEnd/>
          </a:ln>
        </p:spPr>
        <p:txBody>
          <a:bodyPr wrap="none" anchor="ctr"/>
          <a:lstStyle/>
          <a:p>
            <a:pPr algn="ctr"/>
            <a:r>
              <a:rPr lang="en-US"/>
              <a:t>R10</a:t>
            </a:r>
          </a:p>
        </p:txBody>
      </p:sp>
      <p:sp>
        <p:nvSpPr>
          <p:cNvPr id="56410" name="Rectangle 22"/>
          <p:cNvSpPr>
            <a:spLocks noChangeArrowheads="1"/>
          </p:cNvSpPr>
          <p:nvPr/>
        </p:nvSpPr>
        <p:spPr bwMode="auto">
          <a:xfrm>
            <a:off x="6219825" y="2751138"/>
            <a:ext cx="1052513" cy="360362"/>
          </a:xfrm>
          <a:prstGeom prst="rect">
            <a:avLst/>
          </a:prstGeom>
          <a:solidFill>
            <a:srgbClr val="CCCCFF"/>
          </a:solidFill>
          <a:ln w="9525">
            <a:solidFill>
              <a:schemeClr val="tx1"/>
            </a:solidFill>
            <a:miter lim="800000"/>
            <a:headEnd/>
            <a:tailEnd/>
          </a:ln>
        </p:spPr>
        <p:txBody>
          <a:bodyPr wrap="none" anchor="ctr"/>
          <a:lstStyle/>
          <a:p>
            <a:pPr algn="ctr"/>
            <a:r>
              <a:rPr lang="en-US"/>
              <a:t>R11</a:t>
            </a:r>
          </a:p>
        </p:txBody>
      </p:sp>
      <p:sp>
        <p:nvSpPr>
          <p:cNvPr id="56411" name="Text Box 23"/>
          <p:cNvSpPr txBox="1">
            <a:spLocks noChangeArrowheads="1"/>
          </p:cNvSpPr>
          <p:nvPr/>
        </p:nvSpPr>
        <p:spPr bwMode="auto">
          <a:xfrm>
            <a:off x="1466850" y="3040063"/>
            <a:ext cx="1052513" cy="366712"/>
          </a:xfrm>
          <a:prstGeom prst="rect">
            <a:avLst/>
          </a:prstGeom>
          <a:noFill/>
          <a:ln w="9525">
            <a:noFill/>
            <a:miter lim="800000"/>
            <a:headEnd/>
            <a:tailEnd/>
          </a:ln>
        </p:spPr>
        <p:txBody>
          <a:bodyPr>
            <a:spAutoFit/>
          </a:bodyPr>
          <a:lstStyle/>
          <a:p>
            <a:pPr algn="ctr"/>
            <a:r>
              <a:rPr lang="en-US" b="1"/>
              <a:t>…</a:t>
            </a:r>
          </a:p>
        </p:txBody>
      </p:sp>
      <p:sp>
        <p:nvSpPr>
          <p:cNvPr id="56412" name="Text Box 26"/>
          <p:cNvSpPr txBox="1">
            <a:spLocks noChangeArrowheads="1"/>
          </p:cNvSpPr>
          <p:nvPr/>
        </p:nvSpPr>
        <p:spPr bwMode="auto">
          <a:xfrm>
            <a:off x="3051175" y="3040063"/>
            <a:ext cx="1052513" cy="366712"/>
          </a:xfrm>
          <a:prstGeom prst="rect">
            <a:avLst/>
          </a:prstGeom>
          <a:noFill/>
          <a:ln w="9525">
            <a:noFill/>
            <a:miter lim="800000"/>
            <a:headEnd/>
            <a:tailEnd/>
          </a:ln>
        </p:spPr>
        <p:txBody>
          <a:bodyPr>
            <a:spAutoFit/>
          </a:bodyPr>
          <a:lstStyle/>
          <a:p>
            <a:pPr algn="ctr"/>
            <a:r>
              <a:rPr lang="en-US" b="1"/>
              <a:t>…</a:t>
            </a:r>
          </a:p>
        </p:txBody>
      </p:sp>
      <p:sp>
        <p:nvSpPr>
          <p:cNvPr id="56413" name="Text Box 27"/>
          <p:cNvSpPr txBox="1">
            <a:spLocks noChangeArrowheads="1"/>
          </p:cNvSpPr>
          <p:nvPr/>
        </p:nvSpPr>
        <p:spPr bwMode="auto">
          <a:xfrm>
            <a:off x="4635500" y="3040063"/>
            <a:ext cx="1052513" cy="366712"/>
          </a:xfrm>
          <a:prstGeom prst="rect">
            <a:avLst/>
          </a:prstGeom>
          <a:noFill/>
          <a:ln w="9525">
            <a:noFill/>
            <a:miter lim="800000"/>
            <a:headEnd/>
            <a:tailEnd/>
          </a:ln>
        </p:spPr>
        <p:txBody>
          <a:bodyPr>
            <a:spAutoFit/>
          </a:bodyPr>
          <a:lstStyle/>
          <a:p>
            <a:pPr algn="ctr"/>
            <a:r>
              <a:rPr lang="en-US" b="1"/>
              <a:t>…</a:t>
            </a:r>
          </a:p>
        </p:txBody>
      </p:sp>
      <p:sp>
        <p:nvSpPr>
          <p:cNvPr id="56414" name="Text Box 28"/>
          <p:cNvSpPr txBox="1">
            <a:spLocks noChangeArrowheads="1"/>
          </p:cNvSpPr>
          <p:nvPr/>
        </p:nvSpPr>
        <p:spPr bwMode="auto">
          <a:xfrm>
            <a:off x="6219825" y="3040063"/>
            <a:ext cx="1052513" cy="366712"/>
          </a:xfrm>
          <a:prstGeom prst="rect">
            <a:avLst/>
          </a:prstGeom>
          <a:noFill/>
          <a:ln w="9525">
            <a:noFill/>
            <a:miter lim="800000"/>
            <a:headEnd/>
            <a:tailEnd/>
          </a:ln>
        </p:spPr>
        <p:txBody>
          <a:bodyPr>
            <a:spAutoFit/>
          </a:bodyPr>
          <a:lstStyle/>
          <a:p>
            <a:pPr algn="ctr"/>
            <a:r>
              <a:rPr lang="en-US" b="1"/>
              <a:t>…</a:t>
            </a:r>
          </a:p>
        </p:txBody>
      </p:sp>
      <p:grpSp>
        <p:nvGrpSpPr>
          <p:cNvPr id="3" name="Group 35"/>
          <p:cNvGrpSpPr>
            <a:grpSpLocks/>
          </p:cNvGrpSpPr>
          <p:nvPr/>
        </p:nvGrpSpPr>
        <p:grpSpPr bwMode="auto">
          <a:xfrm>
            <a:off x="1971675" y="3471863"/>
            <a:ext cx="4810125" cy="828675"/>
            <a:chOff x="1247" y="2296"/>
            <a:chExt cx="3030" cy="522"/>
          </a:xfrm>
        </p:grpSpPr>
        <p:sp>
          <p:nvSpPr>
            <p:cNvPr id="56416" name="Text Box 29"/>
            <p:cNvSpPr txBox="1">
              <a:spLocks noChangeArrowheads="1"/>
            </p:cNvSpPr>
            <p:nvPr/>
          </p:nvSpPr>
          <p:spPr bwMode="auto">
            <a:xfrm>
              <a:off x="1247" y="2568"/>
              <a:ext cx="2112" cy="250"/>
            </a:xfrm>
            <a:prstGeom prst="rect">
              <a:avLst/>
            </a:prstGeom>
            <a:noFill/>
            <a:ln w="9525">
              <a:noFill/>
              <a:miter lim="800000"/>
              <a:headEnd/>
              <a:tailEnd/>
            </a:ln>
          </p:spPr>
          <p:txBody>
            <a:bodyPr wrap="none">
              <a:spAutoFit/>
            </a:bodyPr>
            <a:lstStyle/>
            <a:p>
              <a:r>
                <a:rPr lang="en-US" sz="2000" b="1"/>
                <a:t>add.s32 	R3, R1, R2;</a:t>
              </a:r>
            </a:p>
          </p:txBody>
        </p:sp>
        <p:sp>
          <p:nvSpPr>
            <p:cNvPr id="56417" name="Line 32"/>
            <p:cNvSpPr>
              <a:spLocks noChangeShapeType="1"/>
            </p:cNvSpPr>
            <p:nvPr/>
          </p:nvSpPr>
          <p:spPr bwMode="auto">
            <a:xfrm>
              <a:off x="2245" y="2296"/>
              <a:ext cx="590" cy="318"/>
            </a:xfrm>
            <a:prstGeom prst="line">
              <a:avLst/>
            </a:prstGeom>
            <a:noFill/>
            <a:ln w="38100">
              <a:solidFill>
                <a:schemeClr val="tx1"/>
              </a:solidFill>
              <a:round/>
              <a:headEnd/>
              <a:tailEnd type="triangle" w="med" len="med"/>
            </a:ln>
          </p:spPr>
          <p:txBody>
            <a:bodyPr/>
            <a:lstStyle/>
            <a:p>
              <a:endParaRPr lang="en-CA"/>
            </a:p>
          </p:txBody>
        </p:sp>
        <p:sp>
          <p:nvSpPr>
            <p:cNvPr id="56418" name="Line 33"/>
            <p:cNvSpPr>
              <a:spLocks noChangeShapeType="1"/>
            </p:cNvSpPr>
            <p:nvPr/>
          </p:nvSpPr>
          <p:spPr bwMode="auto">
            <a:xfrm flipH="1">
              <a:off x="3198" y="2296"/>
              <a:ext cx="90" cy="317"/>
            </a:xfrm>
            <a:prstGeom prst="line">
              <a:avLst/>
            </a:prstGeom>
            <a:noFill/>
            <a:ln w="38100">
              <a:solidFill>
                <a:schemeClr val="tx1"/>
              </a:solidFill>
              <a:round/>
              <a:headEnd/>
              <a:tailEnd type="triangle" w="med" len="med"/>
            </a:ln>
          </p:spPr>
          <p:txBody>
            <a:bodyPr/>
            <a:lstStyle/>
            <a:p>
              <a:endParaRPr lang="en-CA"/>
            </a:p>
          </p:txBody>
        </p:sp>
        <p:sp>
          <p:nvSpPr>
            <p:cNvPr id="56419" name="Text Box 34"/>
            <p:cNvSpPr txBox="1">
              <a:spLocks noChangeArrowheads="1"/>
            </p:cNvSpPr>
            <p:nvPr/>
          </p:nvSpPr>
          <p:spPr bwMode="auto">
            <a:xfrm>
              <a:off x="3457" y="2581"/>
              <a:ext cx="820" cy="231"/>
            </a:xfrm>
            <a:prstGeom prst="rect">
              <a:avLst/>
            </a:prstGeom>
            <a:noFill/>
            <a:ln w="9525">
              <a:noFill/>
              <a:miter lim="800000"/>
              <a:headEnd/>
              <a:tailEnd/>
            </a:ln>
          </p:spPr>
          <p:txBody>
            <a:bodyPr wrap="none">
              <a:spAutoFit/>
            </a:bodyPr>
            <a:lstStyle/>
            <a:p>
              <a:r>
                <a:rPr lang="en-US"/>
                <a:t>No Conflict</a:t>
              </a:r>
            </a:p>
          </p:txBody>
        </p:sp>
      </p:grpSp>
      <p:grpSp>
        <p:nvGrpSpPr>
          <p:cNvPr id="4" name="Group 41"/>
          <p:cNvGrpSpPr>
            <a:grpSpLocks/>
          </p:cNvGrpSpPr>
          <p:nvPr/>
        </p:nvGrpSpPr>
        <p:grpSpPr bwMode="auto">
          <a:xfrm>
            <a:off x="1971675" y="3471863"/>
            <a:ext cx="5457825" cy="1333500"/>
            <a:chOff x="1247" y="2296"/>
            <a:chExt cx="3438" cy="840"/>
          </a:xfrm>
        </p:grpSpPr>
        <p:sp>
          <p:nvSpPr>
            <p:cNvPr id="56421" name="Text Box 37"/>
            <p:cNvSpPr txBox="1">
              <a:spLocks noChangeArrowheads="1"/>
            </p:cNvSpPr>
            <p:nvPr/>
          </p:nvSpPr>
          <p:spPr bwMode="auto">
            <a:xfrm>
              <a:off x="1247" y="2886"/>
              <a:ext cx="2112" cy="250"/>
            </a:xfrm>
            <a:prstGeom prst="rect">
              <a:avLst/>
            </a:prstGeom>
            <a:noFill/>
            <a:ln w="9525">
              <a:noFill/>
              <a:miter lim="800000"/>
              <a:headEnd/>
              <a:tailEnd/>
            </a:ln>
          </p:spPr>
          <p:txBody>
            <a:bodyPr wrap="none">
              <a:spAutoFit/>
            </a:bodyPr>
            <a:lstStyle/>
            <a:p>
              <a:r>
                <a:rPr lang="en-US" sz="2000" b="1"/>
                <a:t>mul.s32 	R3, R0, R4;</a:t>
              </a:r>
            </a:p>
          </p:txBody>
        </p:sp>
        <p:sp>
          <p:nvSpPr>
            <p:cNvPr id="56422" name="Line 38"/>
            <p:cNvSpPr>
              <a:spLocks noChangeShapeType="1"/>
            </p:cNvSpPr>
            <p:nvPr/>
          </p:nvSpPr>
          <p:spPr bwMode="auto">
            <a:xfrm>
              <a:off x="1247" y="2296"/>
              <a:ext cx="1588" cy="636"/>
            </a:xfrm>
            <a:prstGeom prst="line">
              <a:avLst/>
            </a:prstGeom>
            <a:noFill/>
            <a:ln w="38100">
              <a:solidFill>
                <a:schemeClr val="tx1"/>
              </a:solidFill>
              <a:round/>
              <a:headEnd/>
              <a:tailEnd type="triangle" w="med" len="med"/>
            </a:ln>
          </p:spPr>
          <p:txBody>
            <a:bodyPr/>
            <a:lstStyle/>
            <a:p>
              <a:endParaRPr lang="en-CA"/>
            </a:p>
          </p:txBody>
        </p:sp>
        <p:sp>
          <p:nvSpPr>
            <p:cNvPr id="56423" name="Line 39"/>
            <p:cNvSpPr>
              <a:spLocks noChangeShapeType="1"/>
            </p:cNvSpPr>
            <p:nvPr/>
          </p:nvSpPr>
          <p:spPr bwMode="auto">
            <a:xfrm>
              <a:off x="1292" y="2296"/>
              <a:ext cx="1906" cy="635"/>
            </a:xfrm>
            <a:prstGeom prst="line">
              <a:avLst/>
            </a:prstGeom>
            <a:noFill/>
            <a:ln w="38100">
              <a:solidFill>
                <a:schemeClr val="tx1"/>
              </a:solidFill>
              <a:round/>
              <a:headEnd/>
              <a:tailEnd type="triangle" w="med" len="med"/>
            </a:ln>
          </p:spPr>
          <p:txBody>
            <a:bodyPr/>
            <a:lstStyle/>
            <a:p>
              <a:endParaRPr lang="en-CA"/>
            </a:p>
          </p:txBody>
        </p:sp>
        <p:sp>
          <p:nvSpPr>
            <p:cNvPr id="56424" name="Text Box 40"/>
            <p:cNvSpPr txBox="1">
              <a:spLocks noChangeArrowheads="1"/>
            </p:cNvSpPr>
            <p:nvPr/>
          </p:nvSpPr>
          <p:spPr bwMode="auto">
            <a:xfrm>
              <a:off x="3457" y="2899"/>
              <a:ext cx="1228" cy="231"/>
            </a:xfrm>
            <a:prstGeom prst="rect">
              <a:avLst/>
            </a:prstGeom>
            <a:noFill/>
            <a:ln w="9525">
              <a:noFill/>
              <a:miter lim="800000"/>
              <a:headEnd/>
              <a:tailEnd/>
            </a:ln>
          </p:spPr>
          <p:txBody>
            <a:bodyPr wrap="none">
              <a:spAutoFit/>
            </a:bodyPr>
            <a:lstStyle/>
            <a:p>
              <a:r>
                <a:rPr lang="en-US"/>
                <a:t>Conflict at bank 0</a:t>
              </a:r>
            </a:p>
          </p:txBody>
        </p:sp>
      </p:grpSp>
      <p:sp>
        <p:nvSpPr>
          <p:cNvPr id="107" name="Slide Number Placeholder 106"/>
          <p:cNvSpPr>
            <a:spLocks noGrp="1"/>
          </p:cNvSpPr>
          <p:nvPr>
            <p:ph type="sldNum" sz="quarter" idx="12"/>
          </p:nvPr>
        </p:nvSpPr>
        <p:spPr/>
        <p:txBody>
          <a:bodyPr/>
          <a:lstStyle/>
          <a:p>
            <a:r>
              <a:rPr lang="en-US" smtClean="0"/>
              <a:t>4.</a:t>
            </a:r>
            <a:fld id="{5F092435-35AC-4890-8608-A6F8B5931844}" type="slidenum">
              <a:rPr lang="en-US" smtClean="0"/>
              <a:pPr/>
              <a:t>14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Date Placeholder 3"/>
          <p:cNvSpPr>
            <a:spLocks noGrp="1"/>
          </p:cNvSpPr>
          <p:nvPr>
            <p:ph type="dt" sz="half" idx="10"/>
          </p:nvPr>
        </p:nvSpPr>
        <p:spPr/>
        <p:txBody>
          <a:bodyPr/>
          <a:lstStyle/>
          <a:p>
            <a:r>
              <a:rPr lang="en-US" smtClean="0"/>
              <a:t>December 2012</a:t>
            </a:r>
            <a:endParaRPr lang="en-US"/>
          </a:p>
        </p:txBody>
      </p:sp>
      <p:sp>
        <p:nvSpPr>
          <p:cNvPr id="75" name="Footer Placeholder 4"/>
          <p:cNvSpPr>
            <a:spLocks noGrp="1"/>
          </p:cNvSpPr>
          <p:nvPr>
            <p:ph type="ftr" sz="quarter" idx="11"/>
          </p:nvPr>
        </p:nvSpPr>
        <p:spPr/>
        <p:txBody>
          <a:bodyPr/>
          <a:lstStyle/>
          <a:p>
            <a:r>
              <a:rPr lang="pt-BR" smtClean="0"/>
              <a:t>GPGPU-Sim Tutorial (MICRO 2012) 4: Microarchitecture Model</a:t>
            </a:r>
            <a:endParaRPr lang="en-US"/>
          </a:p>
        </p:txBody>
      </p:sp>
      <p:grpSp>
        <p:nvGrpSpPr>
          <p:cNvPr id="59398" name="Group 6"/>
          <p:cNvGrpSpPr>
            <a:grpSpLocks/>
          </p:cNvGrpSpPr>
          <p:nvPr/>
        </p:nvGrpSpPr>
        <p:grpSpPr bwMode="auto">
          <a:xfrm>
            <a:off x="6324600" y="5791200"/>
            <a:ext cx="2257425" cy="660400"/>
            <a:chOff x="3984" y="3648"/>
            <a:chExt cx="1422" cy="416"/>
          </a:xfrm>
        </p:grpSpPr>
        <p:sp>
          <p:nvSpPr>
            <p:cNvPr id="59399" name="Rectangle 7"/>
            <p:cNvSpPr>
              <a:spLocks noChangeArrowheads="1"/>
            </p:cNvSpPr>
            <p:nvPr/>
          </p:nvSpPr>
          <p:spPr bwMode="auto">
            <a:xfrm>
              <a:off x="5195" y="3703"/>
              <a:ext cx="169" cy="93"/>
            </a:xfrm>
            <a:prstGeom prst="rect">
              <a:avLst/>
            </a:prstGeom>
            <a:solidFill>
              <a:srgbClr val="FFFF66"/>
            </a:solidFill>
            <a:ln w="9525">
              <a:noFill/>
              <a:miter lim="800000"/>
              <a:headEnd/>
              <a:tailEnd/>
            </a:ln>
          </p:spPr>
          <p:txBody>
            <a:bodyPr/>
            <a:lstStyle/>
            <a:p>
              <a:endParaRPr lang="en-CA"/>
            </a:p>
          </p:txBody>
        </p:sp>
        <p:sp>
          <p:nvSpPr>
            <p:cNvPr id="59400" name="Rectangle 8"/>
            <p:cNvSpPr>
              <a:spLocks noChangeArrowheads="1"/>
            </p:cNvSpPr>
            <p:nvPr/>
          </p:nvSpPr>
          <p:spPr bwMode="auto">
            <a:xfrm>
              <a:off x="5195" y="3703"/>
              <a:ext cx="169" cy="93"/>
            </a:xfrm>
            <a:prstGeom prst="rect">
              <a:avLst/>
            </a:prstGeom>
            <a:noFill/>
            <a:ln w="19050" cap="rnd">
              <a:solidFill>
                <a:srgbClr val="000000"/>
              </a:solidFill>
              <a:round/>
              <a:headEnd/>
              <a:tailEnd/>
            </a:ln>
          </p:spPr>
          <p:txBody>
            <a:bodyPr/>
            <a:lstStyle/>
            <a:p>
              <a:endParaRPr lang="en-CA"/>
            </a:p>
          </p:txBody>
        </p:sp>
        <p:sp>
          <p:nvSpPr>
            <p:cNvPr id="59401" name="Rectangle 9"/>
            <p:cNvSpPr>
              <a:spLocks noChangeArrowheads="1"/>
            </p:cNvSpPr>
            <p:nvPr/>
          </p:nvSpPr>
          <p:spPr bwMode="auto">
            <a:xfrm>
              <a:off x="5186" y="3716"/>
              <a:ext cx="169" cy="92"/>
            </a:xfrm>
            <a:prstGeom prst="rect">
              <a:avLst/>
            </a:prstGeom>
            <a:solidFill>
              <a:srgbClr val="FFFF66"/>
            </a:solidFill>
            <a:ln w="9525">
              <a:noFill/>
              <a:miter lim="800000"/>
              <a:headEnd/>
              <a:tailEnd/>
            </a:ln>
          </p:spPr>
          <p:txBody>
            <a:bodyPr/>
            <a:lstStyle/>
            <a:p>
              <a:endParaRPr lang="en-CA"/>
            </a:p>
          </p:txBody>
        </p:sp>
        <p:sp>
          <p:nvSpPr>
            <p:cNvPr id="59402" name="Rectangle 10"/>
            <p:cNvSpPr>
              <a:spLocks noChangeArrowheads="1"/>
            </p:cNvSpPr>
            <p:nvPr/>
          </p:nvSpPr>
          <p:spPr bwMode="auto">
            <a:xfrm>
              <a:off x="5186" y="3716"/>
              <a:ext cx="169" cy="92"/>
            </a:xfrm>
            <a:prstGeom prst="rect">
              <a:avLst/>
            </a:prstGeom>
            <a:noFill/>
            <a:ln w="19050" cap="rnd">
              <a:solidFill>
                <a:srgbClr val="000000"/>
              </a:solidFill>
              <a:round/>
              <a:headEnd/>
              <a:tailEnd/>
            </a:ln>
          </p:spPr>
          <p:txBody>
            <a:bodyPr/>
            <a:lstStyle/>
            <a:p>
              <a:endParaRPr lang="en-CA"/>
            </a:p>
          </p:txBody>
        </p:sp>
        <p:sp>
          <p:nvSpPr>
            <p:cNvPr id="59403" name="Rectangle 11"/>
            <p:cNvSpPr>
              <a:spLocks noChangeArrowheads="1"/>
            </p:cNvSpPr>
            <p:nvPr/>
          </p:nvSpPr>
          <p:spPr bwMode="auto">
            <a:xfrm>
              <a:off x="5178" y="3728"/>
              <a:ext cx="169" cy="93"/>
            </a:xfrm>
            <a:prstGeom prst="rect">
              <a:avLst/>
            </a:prstGeom>
            <a:solidFill>
              <a:srgbClr val="FFFF66"/>
            </a:solidFill>
            <a:ln w="9525">
              <a:noFill/>
              <a:miter lim="800000"/>
              <a:headEnd/>
              <a:tailEnd/>
            </a:ln>
          </p:spPr>
          <p:txBody>
            <a:bodyPr/>
            <a:lstStyle/>
            <a:p>
              <a:endParaRPr lang="en-CA"/>
            </a:p>
          </p:txBody>
        </p:sp>
        <p:sp>
          <p:nvSpPr>
            <p:cNvPr id="59404" name="Rectangle 12"/>
            <p:cNvSpPr>
              <a:spLocks noChangeArrowheads="1"/>
            </p:cNvSpPr>
            <p:nvPr/>
          </p:nvSpPr>
          <p:spPr bwMode="auto">
            <a:xfrm>
              <a:off x="5178" y="3728"/>
              <a:ext cx="169" cy="93"/>
            </a:xfrm>
            <a:prstGeom prst="rect">
              <a:avLst/>
            </a:prstGeom>
            <a:noFill/>
            <a:ln w="19050" cap="rnd">
              <a:solidFill>
                <a:srgbClr val="000000"/>
              </a:solidFill>
              <a:round/>
              <a:headEnd/>
              <a:tailEnd/>
            </a:ln>
          </p:spPr>
          <p:txBody>
            <a:bodyPr/>
            <a:lstStyle/>
            <a:p>
              <a:endParaRPr lang="en-CA"/>
            </a:p>
          </p:txBody>
        </p:sp>
        <p:sp>
          <p:nvSpPr>
            <p:cNvPr id="59405" name="Oval 13"/>
            <p:cNvSpPr>
              <a:spLocks noChangeArrowheads="1"/>
            </p:cNvSpPr>
            <p:nvPr/>
          </p:nvSpPr>
          <p:spPr bwMode="auto">
            <a:xfrm>
              <a:off x="5368" y="3743"/>
              <a:ext cx="4" cy="7"/>
            </a:xfrm>
            <a:prstGeom prst="ellipse">
              <a:avLst/>
            </a:prstGeom>
            <a:solidFill>
              <a:srgbClr val="FFFF66"/>
            </a:solidFill>
            <a:ln w="0">
              <a:solidFill>
                <a:srgbClr val="000000"/>
              </a:solidFill>
              <a:round/>
              <a:headEnd/>
              <a:tailEnd/>
            </a:ln>
          </p:spPr>
          <p:txBody>
            <a:bodyPr/>
            <a:lstStyle/>
            <a:p>
              <a:endParaRPr lang="en-CA"/>
            </a:p>
          </p:txBody>
        </p:sp>
        <p:sp>
          <p:nvSpPr>
            <p:cNvPr id="59406" name="Oval 14"/>
            <p:cNvSpPr>
              <a:spLocks noChangeArrowheads="1"/>
            </p:cNvSpPr>
            <p:nvPr/>
          </p:nvSpPr>
          <p:spPr bwMode="auto">
            <a:xfrm>
              <a:off x="5368" y="3743"/>
              <a:ext cx="4" cy="7"/>
            </a:xfrm>
            <a:prstGeom prst="ellipse">
              <a:avLst/>
            </a:prstGeom>
            <a:noFill/>
            <a:ln w="3175">
              <a:solidFill>
                <a:srgbClr val="000000"/>
              </a:solidFill>
              <a:miter lim="800000"/>
              <a:headEnd/>
              <a:tailEnd/>
            </a:ln>
          </p:spPr>
          <p:txBody>
            <a:bodyPr/>
            <a:lstStyle/>
            <a:p>
              <a:endParaRPr lang="en-CA"/>
            </a:p>
          </p:txBody>
        </p:sp>
        <p:sp>
          <p:nvSpPr>
            <p:cNvPr id="59407" name="Oval 15"/>
            <p:cNvSpPr>
              <a:spLocks noChangeArrowheads="1"/>
            </p:cNvSpPr>
            <p:nvPr/>
          </p:nvSpPr>
          <p:spPr bwMode="auto">
            <a:xfrm>
              <a:off x="5374" y="3734"/>
              <a:ext cx="4" cy="7"/>
            </a:xfrm>
            <a:prstGeom prst="ellipse">
              <a:avLst/>
            </a:prstGeom>
            <a:solidFill>
              <a:srgbClr val="FFFF66"/>
            </a:solidFill>
            <a:ln w="0">
              <a:solidFill>
                <a:srgbClr val="000000"/>
              </a:solidFill>
              <a:round/>
              <a:headEnd/>
              <a:tailEnd/>
            </a:ln>
          </p:spPr>
          <p:txBody>
            <a:bodyPr/>
            <a:lstStyle/>
            <a:p>
              <a:endParaRPr lang="en-CA"/>
            </a:p>
          </p:txBody>
        </p:sp>
        <p:sp>
          <p:nvSpPr>
            <p:cNvPr id="59408" name="Oval 16"/>
            <p:cNvSpPr>
              <a:spLocks noChangeArrowheads="1"/>
            </p:cNvSpPr>
            <p:nvPr/>
          </p:nvSpPr>
          <p:spPr bwMode="auto">
            <a:xfrm>
              <a:off x="5374" y="3734"/>
              <a:ext cx="4" cy="7"/>
            </a:xfrm>
            <a:prstGeom prst="ellipse">
              <a:avLst/>
            </a:prstGeom>
            <a:noFill/>
            <a:ln w="3175">
              <a:solidFill>
                <a:srgbClr val="000000"/>
              </a:solidFill>
              <a:miter lim="800000"/>
              <a:headEnd/>
              <a:tailEnd/>
            </a:ln>
          </p:spPr>
          <p:txBody>
            <a:bodyPr/>
            <a:lstStyle/>
            <a:p>
              <a:endParaRPr lang="en-CA"/>
            </a:p>
          </p:txBody>
        </p:sp>
        <p:sp>
          <p:nvSpPr>
            <p:cNvPr id="59409" name="Oval 17"/>
            <p:cNvSpPr>
              <a:spLocks noChangeArrowheads="1"/>
            </p:cNvSpPr>
            <p:nvPr/>
          </p:nvSpPr>
          <p:spPr bwMode="auto">
            <a:xfrm>
              <a:off x="5381" y="3725"/>
              <a:ext cx="4" cy="6"/>
            </a:xfrm>
            <a:prstGeom prst="ellipse">
              <a:avLst/>
            </a:prstGeom>
            <a:solidFill>
              <a:srgbClr val="FFFF66"/>
            </a:solidFill>
            <a:ln w="0">
              <a:solidFill>
                <a:srgbClr val="000000"/>
              </a:solidFill>
              <a:round/>
              <a:headEnd/>
              <a:tailEnd/>
            </a:ln>
          </p:spPr>
          <p:txBody>
            <a:bodyPr/>
            <a:lstStyle/>
            <a:p>
              <a:endParaRPr lang="en-CA"/>
            </a:p>
          </p:txBody>
        </p:sp>
        <p:sp>
          <p:nvSpPr>
            <p:cNvPr id="59410" name="Oval 18"/>
            <p:cNvSpPr>
              <a:spLocks noChangeArrowheads="1"/>
            </p:cNvSpPr>
            <p:nvPr/>
          </p:nvSpPr>
          <p:spPr bwMode="auto">
            <a:xfrm>
              <a:off x="5381" y="3725"/>
              <a:ext cx="4" cy="6"/>
            </a:xfrm>
            <a:prstGeom prst="ellipse">
              <a:avLst/>
            </a:prstGeom>
            <a:noFill/>
            <a:ln w="3175">
              <a:solidFill>
                <a:srgbClr val="000000"/>
              </a:solidFill>
              <a:miter lim="800000"/>
              <a:headEnd/>
              <a:tailEnd/>
            </a:ln>
          </p:spPr>
          <p:txBody>
            <a:bodyPr/>
            <a:lstStyle/>
            <a:p>
              <a:endParaRPr lang="en-CA"/>
            </a:p>
          </p:txBody>
        </p:sp>
        <p:sp>
          <p:nvSpPr>
            <p:cNvPr id="59411" name="Line 19"/>
            <p:cNvSpPr>
              <a:spLocks noChangeShapeType="1"/>
            </p:cNvSpPr>
            <p:nvPr/>
          </p:nvSpPr>
          <p:spPr bwMode="auto">
            <a:xfrm>
              <a:off x="4153" y="3879"/>
              <a:ext cx="22" cy="0"/>
            </a:xfrm>
            <a:prstGeom prst="line">
              <a:avLst/>
            </a:prstGeom>
            <a:noFill/>
            <a:ln w="36513">
              <a:solidFill>
                <a:srgbClr val="000000"/>
              </a:solidFill>
              <a:miter lim="800000"/>
              <a:headEnd/>
              <a:tailEnd/>
            </a:ln>
          </p:spPr>
          <p:txBody>
            <a:bodyPr/>
            <a:lstStyle/>
            <a:p>
              <a:endParaRPr lang="en-CA"/>
            </a:p>
          </p:txBody>
        </p:sp>
        <p:sp>
          <p:nvSpPr>
            <p:cNvPr id="59412" name="Freeform 20"/>
            <p:cNvSpPr>
              <a:spLocks/>
            </p:cNvSpPr>
            <p:nvPr/>
          </p:nvSpPr>
          <p:spPr bwMode="auto">
            <a:xfrm>
              <a:off x="4168" y="3859"/>
              <a:ext cx="27" cy="40"/>
            </a:xfrm>
            <a:custGeom>
              <a:avLst/>
              <a:gdLst/>
              <a:ahLst/>
              <a:cxnLst>
                <a:cxn ang="0">
                  <a:pos x="206" y="103"/>
                </a:cxn>
                <a:cxn ang="0">
                  <a:pos x="0" y="207"/>
                </a:cxn>
                <a:cxn ang="0">
                  <a:pos x="0" y="0"/>
                </a:cxn>
                <a:cxn ang="0">
                  <a:pos x="0" y="0"/>
                </a:cxn>
                <a:cxn ang="0">
                  <a:pos x="206" y="103"/>
                </a:cxn>
              </a:cxnLst>
              <a:rect l="0" t="0" r="r" b="b"/>
              <a:pathLst>
                <a:path w="206" h="207">
                  <a:moveTo>
                    <a:pt x="206" y="103"/>
                  </a:moveTo>
                  <a:lnTo>
                    <a:pt x="0" y="207"/>
                  </a:lnTo>
                  <a:cubicBezTo>
                    <a:pt x="33" y="142"/>
                    <a:pt x="33" y="65"/>
                    <a:pt x="0" y="0"/>
                  </a:cubicBezTo>
                  <a:lnTo>
                    <a:pt x="0" y="0"/>
                  </a:lnTo>
                  <a:lnTo>
                    <a:pt x="206" y="103"/>
                  </a:lnTo>
                  <a:close/>
                </a:path>
              </a:pathLst>
            </a:custGeom>
            <a:solidFill>
              <a:srgbClr val="000000"/>
            </a:solidFill>
            <a:ln w="0">
              <a:solidFill>
                <a:srgbClr val="000000"/>
              </a:solidFill>
              <a:prstDash val="solid"/>
              <a:round/>
              <a:headEnd/>
              <a:tailEnd/>
            </a:ln>
          </p:spPr>
          <p:txBody>
            <a:bodyPr/>
            <a:lstStyle/>
            <a:p>
              <a:endParaRPr lang="en-CA"/>
            </a:p>
          </p:txBody>
        </p:sp>
        <p:sp>
          <p:nvSpPr>
            <p:cNvPr id="59413" name="Line 21"/>
            <p:cNvSpPr>
              <a:spLocks noChangeShapeType="1"/>
            </p:cNvSpPr>
            <p:nvPr/>
          </p:nvSpPr>
          <p:spPr bwMode="auto">
            <a:xfrm>
              <a:off x="4365" y="3913"/>
              <a:ext cx="43" cy="17"/>
            </a:xfrm>
            <a:prstGeom prst="line">
              <a:avLst/>
            </a:prstGeom>
            <a:noFill/>
            <a:ln w="36513">
              <a:solidFill>
                <a:srgbClr val="000000"/>
              </a:solidFill>
              <a:miter lim="800000"/>
              <a:headEnd/>
              <a:tailEnd/>
            </a:ln>
          </p:spPr>
          <p:txBody>
            <a:bodyPr/>
            <a:lstStyle/>
            <a:p>
              <a:endParaRPr lang="en-CA"/>
            </a:p>
          </p:txBody>
        </p:sp>
        <p:sp>
          <p:nvSpPr>
            <p:cNvPr id="59414" name="Freeform 22"/>
            <p:cNvSpPr>
              <a:spLocks/>
            </p:cNvSpPr>
            <p:nvPr/>
          </p:nvSpPr>
          <p:spPr bwMode="auto">
            <a:xfrm>
              <a:off x="4398" y="3907"/>
              <a:ext cx="30" cy="39"/>
            </a:xfrm>
            <a:custGeom>
              <a:avLst/>
              <a:gdLst/>
              <a:ahLst/>
              <a:cxnLst>
                <a:cxn ang="0">
                  <a:pos x="227" y="154"/>
                </a:cxn>
                <a:cxn ang="0">
                  <a:pos x="0" y="199"/>
                </a:cxn>
                <a:cxn ang="0">
                  <a:pos x="55" y="0"/>
                </a:cxn>
                <a:cxn ang="0">
                  <a:pos x="55" y="0"/>
                </a:cxn>
                <a:cxn ang="0">
                  <a:pos x="227" y="154"/>
                </a:cxn>
              </a:cxnLst>
              <a:rect l="0" t="0" r="r" b="b"/>
              <a:pathLst>
                <a:path w="227" h="199">
                  <a:moveTo>
                    <a:pt x="227" y="154"/>
                  </a:moveTo>
                  <a:lnTo>
                    <a:pt x="0" y="199"/>
                  </a:lnTo>
                  <a:cubicBezTo>
                    <a:pt x="49" y="145"/>
                    <a:pt x="69" y="71"/>
                    <a:pt x="55" y="0"/>
                  </a:cubicBezTo>
                  <a:lnTo>
                    <a:pt x="55" y="0"/>
                  </a:lnTo>
                  <a:lnTo>
                    <a:pt x="227" y="154"/>
                  </a:lnTo>
                  <a:close/>
                </a:path>
              </a:pathLst>
            </a:custGeom>
            <a:solidFill>
              <a:srgbClr val="000000"/>
            </a:solidFill>
            <a:ln w="0">
              <a:solidFill>
                <a:srgbClr val="000000"/>
              </a:solidFill>
              <a:prstDash val="solid"/>
              <a:round/>
              <a:headEnd/>
              <a:tailEnd/>
            </a:ln>
          </p:spPr>
          <p:txBody>
            <a:bodyPr/>
            <a:lstStyle/>
            <a:p>
              <a:endParaRPr lang="en-CA"/>
            </a:p>
          </p:txBody>
        </p:sp>
        <p:sp>
          <p:nvSpPr>
            <p:cNvPr id="59415" name="Line 23"/>
            <p:cNvSpPr>
              <a:spLocks noChangeShapeType="1"/>
            </p:cNvSpPr>
            <p:nvPr/>
          </p:nvSpPr>
          <p:spPr bwMode="auto">
            <a:xfrm flipV="1">
              <a:off x="4365" y="3828"/>
              <a:ext cx="43" cy="18"/>
            </a:xfrm>
            <a:prstGeom prst="line">
              <a:avLst/>
            </a:prstGeom>
            <a:noFill/>
            <a:ln w="36513">
              <a:solidFill>
                <a:srgbClr val="000000"/>
              </a:solidFill>
              <a:miter lim="800000"/>
              <a:headEnd/>
              <a:tailEnd/>
            </a:ln>
          </p:spPr>
          <p:txBody>
            <a:bodyPr/>
            <a:lstStyle/>
            <a:p>
              <a:endParaRPr lang="en-CA"/>
            </a:p>
          </p:txBody>
        </p:sp>
        <p:sp>
          <p:nvSpPr>
            <p:cNvPr id="59416" name="Freeform 24"/>
            <p:cNvSpPr>
              <a:spLocks/>
            </p:cNvSpPr>
            <p:nvPr/>
          </p:nvSpPr>
          <p:spPr bwMode="auto">
            <a:xfrm>
              <a:off x="4398" y="3811"/>
              <a:ext cx="30" cy="40"/>
            </a:xfrm>
            <a:custGeom>
              <a:avLst/>
              <a:gdLst/>
              <a:ahLst/>
              <a:cxnLst>
                <a:cxn ang="0">
                  <a:pos x="227" y="45"/>
                </a:cxn>
                <a:cxn ang="0">
                  <a:pos x="55" y="199"/>
                </a:cxn>
                <a:cxn ang="0">
                  <a:pos x="0" y="0"/>
                </a:cxn>
                <a:cxn ang="0">
                  <a:pos x="0" y="0"/>
                </a:cxn>
                <a:cxn ang="0">
                  <a:pos x="227" y="45"/>
                </a:cxn>
              </a:cxnLst>
              <a:rect l="0" t="0" r="r" b="b"/>
              <a:pathLst>
                <a:path w="227" h="199">
                  <a:moveTo>
                    <a:pt x="227" y="45"/>
                  </a:moveTo>
                  <a:lnTo>
                    <a:pt x="55" y="199"/>
                  </a:lnTo>
                  <a:cubicBezTo>
                    <a:pt x="69" y="128"/>
                    <a:pt x="49" y="54"/>
                    <a:pt x="0" y="0"/>
                  </a:cubicBezTo>
                  <a:lnTo>
                    <a:pt x="0" y="0"/>
                  </a:lnTo>
                  <a:lnTo>
                    <a:pt x="227" y="45"/>
                  </a:lnTo>
                  <a:close/>
                </a:path>
              </a:pathLst>
            </a:custGeom>
            <a:solidFill>
              <a:srgbClr val="000000"/>
            </a:solidFill>
            <a:ln w="0">
              <a:solidFill>
                <a:srgbClr val="000000"/>
              </a:solidFill>
              <a:prstDash val="solid"/>
              <a:round/>
              <a:headEnd/>
              <a:tailEnd/>
            </a:ln>
          </p:spPr>
          <p:txBody>
            <a:bodyPr/>
            <a:lstStyle/>
            <a:p>
              <a:endParaRPr lang="en-CA"/>
            </a:p>
          </p:txBody>
        </p:sp>
        <p:sp>
          <p:nvSpPr>
            <p:cNvPr id="59417" name="Line 25"/>
            <p:cNvSpPr>
              <a:spLocks noChangeShapeType="1"/>
            </p:cNvSpPr>
            <p:nvPr/>
          </p:nvSpPr>
          <p:spPr bwMode="auto">
            <a:xfrm flipV="1">
              <a:off x="4513" y="3864"/>
              <a:ext cx="0" cy="30"/>
            </a:xfrm>
            <a:prstGeom prst="line">
              <a:avLst/>
            </a:prstGeom>
            <a:noFill/>
            <a:ln w="36513">
              <a:solidFill>
                <a:srgbClr val="000000"/>
              </a:solidFill>
              <a:miter lim="800000"/>
              <a:headEnd/>
              <a:tailEnd/>
            </a:ln>
          </p:spPr>
          <p:txBody>
            <a:bodyPr/>
            <a:lstStyle/>
            <a:p>
              <a:endParaRPr lang="en-CA"/>
            </a:p>
          </p:txBody>
        </p:sp>
        <p:sp>
          <p:nvSpPr>
            <p:cNvPr id="59418" name="Freeform 26"/>
            <p:cNvSpPr>
              <a:spLocks/>
            </p:cNvSpPr>
            <p:nvPr/>
          </p:nvSpPr>
          <p:spPr bwMode="auto">
            <a:xfrm>
              <a:off x="4499" y="3884"/>
              <a:ext cx="28" cy="41"/>
            </a:xfrm>
            <a:custGeom>
              <a:avLst/>
              <a:gdLst/>
              <a:ahLst/>
              <a:cxnLst>
                <a:cxn ang="0">
                  <a:pos x="103" y="207"/>
                </a:cxn>
                <a:cxn ang="0">
                  <a:pos x="0" y="0"/>
                </a:cxn>
                <a:cxn ang="0">
                  <a:pos x="206" y="0"/>
                </a:cxn>
                <a:cxn ang="0">
                  <a:pos x="206" y="0"/>
                </a:cxn>
                <a:cxn ang="0">
                  <a:pos x="103" y="207"/>
                </a:cxn>
              </a:cxnLst>
              <a:rect l="0" t="0" r="r" b="b"/>
              <a:pathLst>
                <a:path w="206" h="207">
                  <a:moveTo>
                    <a:pt x="103" y="207"/>
                  </a:moveTo>
                  <a:lnTo>
                    <a:pt x="0" y="0"/>
                  </a:lnTo>
                  <a:cubicBezTo>
                    <a:pt x="65" y="33"/>
                    <a:pt x="141" y="33"/>
                    <a:pt x="206" y="0"/>
                  </a:cubicBezTo>
                  <a:lnTo>
                    <a:pt x="206" y="0"/>
                  </a:lnTo>
                  <a:lnTo>
                    <a:pt x="103" y="207"/>
                  </a:lnTo>
                  <a:close/>
                </a:path>
              </a:pathLst>
            </a:custGeom>
            <a:solidFill>
              <a:srgbClr val="000000"/>
            </a:solidFill>
            <a:ln w="0">
              <a:solidFill>
                <a:srgbClr val="000000"/>
              </a:solidFill>
              <a:prstDash val="solid"/>
              <a:round/>
              <a:headEnd/>
              <a:tailEnd/>
            </a:ln>
          </p:spPr>
          <p:txBody>
            <a:bodyPr/>
            <a:lstStyle/>
            <a:p>
              <a:endParaRPr lang="en-CA"/>
            </a:p>
          </p:txBody>
        </p:sp>
        <p:sp>
          <p:nvSpPr>
            <p:cNvPr id="59419" name="Freeform 27"/>
            <p:cNvSpPr>
              <a:spLocks/>
            </p:cNvSpPr>
            <p:nvPr/>
          </p:nvSpPr>
          <p:spPr bwMode="auto">
            <a:xfrm>
              <a:off x="4499" y="3833"/>
              <a:ext cx="28" cy="41"/>
            </a:xfrm>
            <a:custGeom>
              <a:avLst/>
              <a:gdLst/>
              <a:ahLst/>
              <a:cxnLst>
                <a:cxn ang="0">
                  <a:pos x="103" y="0"/>
                </a:cxn>
                <a:cxn ang="0">
                  <a:pos x="206" y="206"/>
                </a:cxn>
                <a:cxn ang="0">
                  <a:pos x="0" y="206"/>
                </a:cxn>
                <a:cxn ang="0">
                  <a:pos x="103" y="0"/>
                </a:cxn>
              </a:cxnLst>
              <a:rect l="0" t="0" r="r" b="b"/>
              <a:pathLst>
                <a:path w="206" h="206">
                  <a:moveTo>
                    <a:pt x="103" y="0"/>
                  </a:moveTo>
                  <a:lnTo>
                    <a:pt x="206" y="206"/>
                  </a:lnTo>
                  <a:cubicBezTo>
                    <a:pt x="141" y="174"/>
                    <a:pt x="65" y="174"/>
                    <a:pt x="0" y="206"/>
                  </a:cubicBezTo>
                  <a:lnTo>
                    <a:pt x="103" y="0"/>
                  </a:lnTo>
                  <a:close/>
                </a:path>
              </a:pathLst>
            </a:custGeom>
            <a:solidFill>
              <a:srgbClr val="000000"/>
            </a:solidFill>
            <a:ln w="0">
              <a:solidFill>
                <a:srgbClr val="000000"/>
              </a:solidFill>
              <a:prstDash val="solid"/>
              <a:round/>
              <a:headEnd/>
              <a:tailEnd/>
            </a:ln>
          </p:spPr>
          <p:txBody>
            <a:bodyPr/>
            <a:lstStyle/>
            <a:p>
              <a:endParaRPr lang="en-CA"/>
            </a:p>
          </p:txBody>
        </p:sp>
        <p:sp>
          <p:nvSpPr>
            <p:cNvPr id="59420" name="Line 28"/>
            <p:cNvSpPr>
              <a:spLocks noChangeShapeType="1"/>
            </p:cNvSpPr>
            <p:nvPr/>
          </p:nvSpPr>
          <p:spPr bwMode="auto">
            <a:xfrm flipV="1">
              <a:off x="4598" y="3921"/>
              <a:ext cx="43" cy="17"/>
            </a:xfrm>
            <a:prstGeom prst="line">
              <a:avLst/>
            </a:prstGeom>
            <a:noFill/>
            <a:ln w="36513">
              <a:solidFill>
                <a:srgbClr val="000000"/>
              </a:solidFill>
              <a:miter lim="800000"/>
              <a:headEnd/>
              <a:tailEnd/>
            </a:ln>
          </p:spPr>
          <p:txBody>
            <a:bodyPr/>
            <a:lstStyle/>
            <a:p>
              <a:endParaRPr lang="en-CA"/>
            </a:p>
          </p:txBody>
        </p:sp>
        <p:sp>
          <p:nvSpPr>
            <p:cNvPr id="59421" name="Freeform 29"/>
            <p:cNvSpPr>
              <a:spLocks/>
            </p:cNvSpPr>
            <p:nvPr/>
          </p:nvSpPr>
          <p:spPr bwMode="auto">
            <a:xfrm>
              <a:off x="4631" y="3904"/>
              <a:ext cx="30" cy="39"/>
            </a:xfrm>
            <a:custGeom>
              <a:avLst/>
              <a:gdLst/>
              <a:ahLst/>
              <a:cxnLst>
                <a:cxn ang="0">
                  <a:pos x="226" y="45"/>
                </a:cxn>
                <a:cxn ang="0">
                  <a:pos x="54" y="199"/>
                </a:cxn>
                <a:cxn ang="0">
                  <a:pos x="0" y="0"/>
                </a:cxn>
                <a:cxn ang="0">
                  <a:pos x="0" y="0"/>
                </a:cxn>
                <a:cxn ang="0">
                  <a:pos x="226" y="45"/>
                </a:cxn>
              </a:cxnLst>
              <a:rect l="0" t="0" r="r" b="b"/>
              <a:pathLst>
                <a:path w="226" h="199">
                  <a:moveTo>
                    <a:pt x="226" y="45"/>
                  </a:moveTo>
                  <a:lnTo>
                    <a:pt x="54" y="199"/>
                  </a:lnTo>
                  <a:cubicBezTo>
                    <a:pt x="68" y="128"/>
                    <a:pt x="48" y="54"/>
                    <a:pt x="0" y="0"/>
                  </a:cubicBezTo>
                  <a:lnTo>
                    <a:pt x="0" y="0"/>
                  </a:lnTo>
                  <a:lnTo>
                    <a:pt x="226" y="45"/>
                  </a:lnTo>
                  <a:close/>
                </a:path>
              </a:pathLst>
            </a:custGeom>
            <a:solidFill>
              <a:srgbClr val="000000"/>
            </a:solidFill>
            <a:ln w="0">
              <a:solidFill>
                <a:srgbClr val="000000"/>
              </a:solidFill>
              <a:prstDash val="solid"/>
              <a:round/>
              <a:headEnd/>
              <a:tailEnd/>
            </a:ln>
          </p:spPr>
          <p:txBody>
            <a:bodyPr/>
            <a:lstStyle/>
            <a:p>
              <a:endParaRPr lang="en-CA"/>
            </a:p>
          </p:txBody>
        </p:sp>
        <p:sp>
          <p:nvSpPr>
            <p:cNvPr id="59422" name="Line 30"/>
            <p:cNvSpPr>
              <a:spLocks noChangeShapeType="1"/>
            </p:cNvSpPr>
            <p:nvPr/>
          </p:nvSpPr>
          <p:spPr bwMode="auto">
            <a:xfrm>
              <a:off x="4598" y="3820"/>
              <a:ext cx="43" cy="17"/>
            </a:xfrm>
            <a:prstGeom prst="line">
              <a:avLst/>
            </a:prstGeom>
            <a:noFill/>
            <a:ln w="36513">
              <a:solidFill>
                <a:srgbClr val="000000"/>
              </a:solidFill>
              <a:miter lim="800000"/>
              <a:headEnd/>
              <a:tailEnd/>
            </a:ln>
          </p:spPr>
          <p:txBody>
            <a:bodyPr/>
            <a:lstStyle/>
            <a:p>
              <a:endParaRPr lang="en-CA"/>
            </a:p>
          </p:txBody>
        </p:sp>
        <p:sp>
          <p:nvSpPr>
            <p:cNvPr id="59423" name="Freeform 31"/>
            <p:cNvSpPr>
              <a:spLocks/>
            </p:cNvSpPr>
            <p:nvPr/>
          </p:nvSpPr>
          <p:spPr bwMode="auto">
            <a:xfrm>
              <a:off x="4631" y="3815"/>
              <a:ext cx="30" cy="39"/>
            </a:xfrm>
            <a:custGeom>
              <a:avLst/>
              <a:gdLst/>
              <a:ahLst/>
              <a:cxnLst>
                <a:cxn ang="0">
                  <a:pos x="226" y="154"/>
                </a:cxn>
                <a:cxn ang="0">
                  <a:pos x="0" y="199"/>
                </a:cxn>
                <a:cxn ang="0">
                  <a:pos x="54" y="0"/>
                </a:cxn>
                <a:cxn ang="0">
                  <a:pos x="226" y="154"/>
                </a:cxn>
              </a:cxnLst>
              <a:rect l="0" t="0" r="r" b="b"/>
              <a:pathLst>
                <a:path w="226" h="199">
                  <a:moveTo>
                    <a:pt x="226" y="154"/>
                  </a:moveTo>
                  <a:lnTo>
                    <a:pt x="0" y="199"/>
                  </a:lnTo>
                  <a:cubicBezTo>
                    <a:pt x="48" y="145"/>
                    <a:pt x="68" y="71"/>
                    <a:pt x="54" y="0"/>
                  </a:cubicBezTo>
                  <a:lnTo>
                    <a:pt x="226" y="154"/>
                  </a:lnTo>
                  <a:close/>
                </a:path>
              </a:pathLst>
            </a:custGeom>
            <a:solidFill>
              <a:srgbClr val="000000"/>
            </a:solidFill>
            <a:ln w="0">
              <a:solidFill>
                <a:srgbClr val="000000"/>
              </a:solidFill>
              <a:prstDash val="solid"/>
              <a:round/>
              <a:headEnd/>
              <a:tailEnd/>
            </a:ln>
          </p:spPr>
          <p:txBody>
            <a:bodyPr/>
            <a:lstStyle/>
            <a:p>
              <a:endParaRPr lang="en-CA"/>
            </a:p>
          </p:txBody>
        </p:sp>
        <p:sp>
          <p:nvSpPr>
            <p:cNvPr id="59424" name="Line 32"/>
            <p:cNvSpPr>
              <a:spLocks noChangeShapeType="1"/>
            </p:cNvSpPr>
            <p:nvPr/>
          </p:nvSpPr>
          <p:spPr bwMode="auto">
            <a:xfrm>
              <a:off x="4830" y="3882"/>
              <a:ext cx="64" cy="0"/>
            </a:xfrm>
            <a:prstGeom prst="line">
              <a:avLst/>
            </a:prstGeom>
            <a:noFill/>
            <a:ln w="36513">
              <a:solidFill>
                <a:srgbClr val="000000"/>
              </a:solidFill>
              <a:miter lim="800000"/>
              <a:headEnd/>
              <a:tailEnd/>
            </a:ln>
          </p:spPr>
          <p:txBody>
            <a:bodyPr/>
            <a:lstStyle/>
            <a:p>
              <a:endParaRPr lang="en-CA"/>
            </a:p>
          </p:txBody>
        </p:sp>
        <p:sp>
          <p:nvSpPr>
            <p:cNvPr id="59425" name="Freeform 33"/>
            <p:cNvSpPr>
              <a:spLocks/>
            </p:cNvSpPr>
            <p:nvPr/>
          </p:nvSpPr>
          <p:spPr bwMode="auto">
            <a:xfrm>
              <a:off x="4887" y="3862"/>
              <a:ext cx="28" cy="40"/>
            </a:xfrm>
            <a:custGeom>
              <a:avLst/>
              <a:gdLst/>
              <a:ahLst/>
              <a:cxnLst>
                <a:cxn ang="0">
                  <a:pos x="206" y="103"/>
                </a:cxn>
                <a:cxn ang="0">
                  <a:pos x="0" y="206"/>
                </a:cxn>
                <a:cxn ang="0">
                  <a:pos x="0" y="0"/>
                </a:cxn>
                <a:cxn ang="0">
                  <a:pos x="0" y="0"/>
                </a:cxn>
                <a:cxn ang="0">
                  <a:pos x="206" y="103"/>
                </a:cxn>
              </a:cxnLst>
              <a:rect l="0" t="0" r="r" b="b"/>
              <a:pathLst>
                <a:path w="206" h="206">
                  <a:moveTo>
                    <a:pt x="206" y="103"/>
                  </a:moveTo>
                  <a:lnTo>
                    <a:pt x="0" y="206"/>
                  </a:lnTo>
                  <a:cubicBezTo>
                    <a:pt x="32" y="141"/>
                    <a:pt x="32" y="65"/>
                    <a:pt x="0" y="0"/>
                  </a:cubicBezTo>
                  <a:lnTo>
                    <a:pt x="0" y="0"/>
                  </a:lnTo>
                  <a:lnTo>
                    <a:pt x="206" y="103"/>
                  </a:lnTo>
                  <a:close/>
                </a:path>
              </a:pathLst>
            </a:custGeom>
            <a:solidFill>
              <a:srgbClr val="000000"/>
            </a:solidFill>
            <a:ln w="0">
              <a:solidFill>
                <a:srgbClr val="000000"/>
              </a:solidFill>
              <a:prstDash val="solid"/>
              <a:round/>
              <a:headEnd/>
              <a:tailEnd/>
            </a:ln>
          </p:spPr>
          <p:txBody>
            <a:bodyPr/>
            <a:lstStyle/>
            <a:p>
              <a:endParaRPr lang="en-CA"/>
            </a:p>
          </p:txBody>
        </p:sp>
        <p:sp>
          <p:nvSpPr>
            <p:cNvPr id="59426" name="Line 34"/>
            <p:cNvSpPr>
              <a:spLocks noChangeShapeType="1"/>
            </p:cNvSpPr>
            <p:nvPr/>
          </p:nvSpPr>
          <p:spPr bwMode="auto">
            <a:xfrm>
              <a:off x="5117" y="3921"/>
              <a:ext cx="32" cy="11"/>
            </a:xfrm>
            <a:prstGeom prst="line">
              <a:avLst/>
            </a:prstGeom>
            <a:noFill/>
            <a:ln w="38100">
              <a:solidFill>
                <a:srgbClr val="000000"/>
              </a:solidFill>
              <a:miter lim="800000"/>
              <a:headEnd/>
              <a:tailEnd/>
            </a:ln>
          </p:spPr>
          <p:txBody>
            <a:bodyPr/>
            <a:lstStyle/>
            <a:p>
              <a:endParaRPr lang="en-CA"/>
            </a:p>
          </p:txBody>
        </p:sp>
        <p:sp>
          <p:nvSpPr>
            <p:cNvPr id="59427" name="Freeform 35"/>
            <p:cNvSpPr>
              <a:spLocks/>
            </p:cNvSpPr>
            <p:nvPr/>
          </p:nvSpPr>
          <p:spPr bwMode="auto">
            <a:xfrm>
              <a:off x="5097" y="3886"/>
              <a:ext cx="31" cy="72"/>
            </a:xfrm>
            <a:custGeom>
              <a:avLst/>
              <a:gdLst/>
              <a:ahLst/>
              <a:cxnLst>
                <a:cxn ang="0">
                  <a:pos x="66" y="172"/>
                </a:cxn>
                <a:cxn ang="0">
                  <a:pos x="0" y="66"/>
                </a:cxn>
                <a:cxn ang="0">
                  <a:pos x="107" y="0"/>
                </a:cxn>
                <a:cxn ang="0">
                  <a:pos x="66" y="172"/>
                </a:cxn>
              </a:cxnLst>
              <a:rect l="0" t="0" r="r" b="b"/>
              <a:pathLst>
                <a:path w="107" h="172">
                  <a:moveTo>
                    <a:pt x="66" y="172"/>
                  </a:moveTo>
                  <a:lnTo>
                    <a:pt x="0" y="66"/>
                  </a:lnTo>
                  <a:lnTo>
                    <a:pt x="107" y="0"/>
                  </a:lnTo>
                  <a:lnTo>
                    <a:pt x="66" y="172"/>
                  </a:lnTo>
                  <a:close/>
                </a:path>
              </a:pathLst>
            </a:custGeom>
            <a:solidFill>
              <a:srgbClr val="000000"/>
            </a:solidFill>
            <a:ln w="9525">
              <a:noFill/>
              <a:round/>
              <a:headEnd/>
              <a:tailEnd/>
            </a:ln>
          </p:spPr>
          <p:txBody>
            <a:bodyPr/>
            <a:lstStyle/>
            <a:p>
              <a:endParaRPr lang="en-CA"/>
            </a:p>
          </p:txBody>
        </p:sp>
        <p:sp>
          <p:nvSpPr>
            <p:cNvPr id="59428" name="Freeform 36"/>
            <p:cNvSpPr>
              <a:spLocks/>
            </p:cNvSpPr>
            <p:nvPr/>
          </p:nvSpPr>
          <p:spPr bwMode="auto">
            <a:xfrm>
              <a:off x="5138" y="3894"/>
              <a:ext cx="31" cy="72"/>
            </a:xfrm>
            <a:custGeom>
              <a:avLst/>
              <a:gdLst/>
              <a:ahLst/>
              <a:cxnLst>
                <a:cxn ang="0">
                  <a:pos x="42" y="0"/>
                </a:cxn>
                <a:cxn ang="0">
                  <a:pos x="107" y="107"/>
                </a:cxn>
                <a:cxn ang="0">
                  <a:pos x="0" y="172"/>
                </a:cxn>
                <a:cxn ang="0">
                  <a:pos x="42" y="0"/>
                </a:cxn>
              </a:cxnLst>
              <a:rect l="0" t="0" r="r" b="b"/>
              <a:pathLst>
                <a:path w="107" h="172">
                  <a:moveTo>
                    <a:pt x="42" y="0"/>
                  </a:moveTo>
                  <a:lnTo>
                    <a:pt x="107" y="107"/>
                  </a:lnTo>
                  <a:lnTo>
                    <a:pt x="0" y="172"/>
                  </a:lnTo>
                  <a:lnTo>
                    <a:pt x="42" y="0"/>
                  </a:lnTo>
                  <a:close/>
                </a:path>
              </a:pathLst>
            </a:custGeom>
            <a:solidFill>
              <a:srgbClr val="000000"/>
            </a:solidFill>
            <a:ln w="9525">
              <a:noFill/>
              <a:round/>
              <a:headEnd/>
              <a:tailEnd/>
            </a:ln>
          </p:spPr>
          <p:txBody>
            <a:bodyPr/>
            <a:lstStyle/>
            <a:p>
              <a:endParaRPr lang="en-CA"/>
            </a:p>
          </p:txBody>
        </p:sp>
        <p:sp>
          <p:nvSpPr>
            <p:cNvPr id="59429" name="Line 37"/>
            <p:cNvSpPr>
              <a:spLocks noChangeShapeType="1"/>
            </p:cNvSpPr>
            <p:nvPr/>
          </p:nvSpPr>
          <p:spPr bwMode="auto">
            <a:xfrm flipV="1">
              <a:off x="5117" y="3827"/>
              <a:ext cx="32" cy="12"/>
            </a:xfrm>
            <a:prstGeom prst="line">
              <a:avLst/>
            </a:prstGeom>
            <a:noFill/>
            <a:ln w="38100">
              <a:solidFill>
                <a:srgbClr val="000000"/>
              </a:solidFill>
              <a:miter lim="800000"/>
              <a:headEnd/>
              <a:tailEnd/>
            </a:ln>
          </p:spPr>
          <p:txBody>
            <a:bodyPr/>
            <a:lstStyle/>
            <a:p>
              <a:endParaRPr lang="en-CA"/>
            </a:p>
          </p:txBody>
        </p:sp>
        <p:sp>
          <p:nvSpPr>
            <p:cNvPr id="59430" name="Freeform 38"/>
            <p:cNvSpPr>
              <a:spLocks/>
            </p:cNvSpPr>
            <p:nvPr/>
          </p:nvSpPr>
          <p:spPr bwMode="auto">
            <a:xfrm>
              <a:off x="5097" y="3802"/>
              <a:ext cx="31" cy="71"/>
            </a:xfrm>
            <a:custGeom>
              <a:avLst/>
              <a:gdLst/>
              <a:ahLst/>
              <a:cxnLst>
                <a:cxn ang="0">
                  <a:pos x="109" y="171"/>
                </a:cxn>
                <a:cxn ang="0">
                  <a:pos x="0" y="108"/>
                </a:cxn>
                <a:cxn ang="0">
                  <a:pos x="64" y="0"/>
                </a:cxn>
                <a:cxn ang="0">
                  <a:pos x="109" y="171"/>
                </a:cxn>
              </a:cxnLst>
              <a:rect l="0" t="0" r="r" b="b"/>
              <a:pathLst>
                <a:path w="109" h="171">
                  <a:moveTo>
                    <a:pt x="109" y="171"/>
                  </a:moveTo>
                  <a:lnTo>
                    <a:pt x="0" y="108"/>
                  </a:lnTo>
                  <a:lnTo>
                    <a:pt x="64" y="0"/>
                  </a:lnTo>
                  <a:lnTo>
                    <a:pt x="109" y="171"/>
                  </a:lnTo>
                  <a:close/>
                </a:path>
              </a:pathLst>
            </a:custGeom>
            <a:solidFill>
              <a:srgbClr val="000000"/>
            </a:solidFill>
            <a:ln w="9525">
              <a:noFill/>
              <a:round/>
              <a:headEnd/>
              <a:tailEnd/>
            </a:ln>
          </p:spPr>
          <p:txBody>
            <a:bodyPr/>
            <a:lstStyle/>
            <a:p>
              <a:endParaRPr lang="en-CA"/>
            </a:p>
          </p:txBody>
        </p:sp>
        <p:sp>
          <p:nvSpPr>
            <p:cNvPr id="59431" name="Freeform 39"/>
            <p:cNvSpPr>
              <a:spLocks/>
            </p:cNvSpPr>
            <p:nvPr/>
          </p:nvSpPr>
          <p:spPr bwMode="auto">
            <a:xfrm>
              <a:off x="5138" y="3793"/>
              <a:ext cx="31" cy="71"/>
            </a:xfrm>
            <a:custGeom>
              <a:avLst/>
              <a:gdLst/>
              <a:ahLst/>
              <a:cxnLst>
                <a:cxn ang="0">
                  <a:pos x="0" y="0"/>
                </a:cxn>
                <a:cxn ang="0">
                  <a:pos x="108" y="64"/>
                </a:cxn>
                <a:cxn ang="0">
                  <a:pos x="45" y="172"/>
                </a:cxn>
                <a:cxn ang="0">
                  <a:pos x="0" y="0"/>
                </a:cxn>
              </a:cxnLst>
              <a:rect l="0" t="0" r="r" b="b"/>
              <a:pathLst>
                <a:path w="108" h="172">
                  <a:moveTo>
                    <a:pt x="0" y="0"/>
                  </a:moveTo>
                  <a:lnTo>
                    <a:pt x="108" y="64"/>
                  </a:lnTo>
                  <a:lnTo>
                    <a:pt x="45" y="172"/>
                  </a:lnTo>
                  <a:lnTo>
                    <a:pt x="0" y="0"/>
                  </a:lnTo>
                  <a:close/>
                </a:path>
              </a:pathLst>
            </a:custGeom>
            <a:solidFill>
              <a:srgbClr val="000000"/>
            </a:solidFill>
            <a:ln w="9525">
              <a:noFill/>
              <a:round/>
              <a:headEnd/>
              <a:tailEnd/>
            </a:ln>
          </p:spPr>
          <p:txBody>
            <a:bodyPr/>
            <a:lstStyle/>
            <a:p>
              <a:endParaRPr lang="en-CA"/>
            </a:p>
          </p:txBody>
        </p:sp>
        <p:sp>
          <p:nvSpPr>
            <p:cNvPr id="59432" name="Rectangle 40"/>
            <p:cNvSpPr>
              <a:spLocks noChangeArrowheads="1"/>
            </p:cNvSpPr>
            <p:nvPr/>
          </p:nvSpPr>
          <p:spPr bwMode="auto">
            <a:xfrm>
              <a:off x="3984" y="3833"/>
              <a:ext cx="169" cy="92"/>
            </a:xfrm>
            <a:prstGeom prst="rect">
              <a:avLst/>
            </a:prstGeom>
            <a:gradFill rotWithShape="1">
              <a:gsLst>
                <a:gs pos="0">
                  <a:srgbClr val="009900"/>
                </a:gs>
                <a:gs pos="100000">
                  <a:srgbClr val="009900">
                    <a:gamma/>
                    <a:shade val="46275"/>
                    <a:invGamma/>
                  </a:srgbClr>
                </a:gs>
              </a:gsLst>
              <a:lin ang="2700000" scaled="1"/>
            </a:gradFill>
            <a:ln w="9525">
              <a:noFill/>
              <a:miter lim="800000"/>
              <a:headEnd/>
              <a:tailEnd/>
            </a:ln>
          </p:spPr>
          <p:txBody>
            <a:bodyPr/>
            <a:lstStyle/>
            <a:p>
              <a:endParaRPr lang="en-CA"/>
            </a:p>
          </p:txBody>
        </p:sp>
        <p:sp>
          <p:nvSpPr>
            <p:cNvPr id="59433" name="Rectangle 41"/>
            <p:cNvSpPr>
              <a:spLocks noChangeArrowheads="1"/>
            </p:cNvSpPr>
            <p:nvPr/>
          </p:nvSpPr>
          <p:spPr bwMode="auto">
            <a:xfrm>
              <a:off x="3984" y="3833"/>
              <a:ext cx="169" cy="92"/>
            </a:xfrm>
            <a:prstGeom prst="rect">
              <a:avLst/>
            </a:prstGeom>
            <a:solidFill>
              <a:srgbClr val="99FF99"/>
            </a:solidFill>
            <a:ln w="19050" cap="rnd">
              <a:solidFill>
                <a:srgbClr val="000000"/>
              </a:solidFill>
              <a:round/>
              <a:headEnd/>
              <a:tailEnd/>
            </a:ln>
          </p:spPr>
          <p:txBody>
            <a:bodyPr/>
            <a:lstStyle/>
            <a:p>
              <a:endParaRPr lang="en-CA"/>
            </a:p>
          </p:txBody>
        </p:sp>
        <p:sp>
          <p:nvSpPr>
            <p:cNvPr id="59434" name="Rectangle 42"/>
            <p:cNvSpPr>
              <a:spLocks noChangeArrowheads="1"/>
            </p:cNvSpPr>
            <p:nvPr/>
          </p:nvSpPr>
          <p:spPr bwMode="auto">
            <a:xfrm>
              <a:off x="4195" y="3833"/>
              <a:ext cx="170" cy="92"/>
            </a:xfrm>
            <a:prstGeom prst="rect">
              <a:avLst/>
            </a:prstGeom>
            <a:solidFill>
              <a:srgbClr val="99FF99"/>
            </a:solidFill>
            <a:ln w="9525">
              <a:noFill/>
              <a:miter lim="800000"/>
              <a:headEnd/>
              <a:tailEnd/>
            </a:ln>
          </p:spPr>
          <p:txBody>
            <a:bodyPr/>
            <a:lstStyle/>
            <a:p>
              <a:endParaRPr lang="en-CA"/>
            </a:p>
          </p:txBody>
        </p:sp>
        <p:sp>
          <p:nvSpPr>
            <p:cNvPr id="59435" name="Rectangle 43"/>
            <p:cNvSpPr>
              <a:spLocks noChangeArrowheads="1"/>
            </p:cNvSpPr>
            <p:nvPr/>
          </p:nvSpPr>
          <p:spPr bwMode="auto">
            <a:xfrm>
              <a:off x="4195" y="3833"/>
              <a:ext cx="170" cy="92"/>
            </a:xfrm>
            <a:prstGeom prst="rect">
              <a:avLst/>
            </a:prstGeom>
            <a:noFill/>
            <a:ln w="19050" cap="rnd">
              <a:solidFill>
                <a:srgbClr val="000000"/>
              </a:solidFill>
              <a:round/>
              <a:headEnd/>
              <a:tailEnd/>
            </a:ln>
          </p:spPr>
          <p:txBody>
            <a:bodyPr/>
            <a:lstStyle/>
            <a:p>
              <a:endParaRPr lang="en-CA"/>
            </a:p>
          </p:txBody>
        </p:sp>
        <p:sp>
          <p:nvSpPr>
            <p:cNvPr id="59436" name="Rectangle 44"/>
            <p:cNvSpPr>
              <a:spLocks noChangeArrowheads="1"/>
            </p:cNvSpPr>
            <p:nvPr/>
          </p:nvSpPr>
          <p:spPr bwMode="auto">
            <a:xfrm>
              <a:off x="4428" y="3741"/>
              <a:ext cx="170" cy="92"/>
            </a:xfrm>
            <a:prstGeom prst="rect">
              <a:avLst/>
            </a:prstGeom>
            <a:solidFill>
              <a:srgbClr val="99FF99"/>
            </a:solidFill>
            <a:ln w="9525">
              <a:noFill/>
              <a:miter lim="800000"/>
              <a:headEnd/>
              <a:tailEnd/>
            </a:ln>
          </p:spPr>
          <p:txBody>
            <a:bodyPr/>
            <a:lstStyle/>
            <a:p>
              <a:endParaRPr lang="en-CA"/>
            </a:p>
          </p:txBody>
        </p:sp>
        <p:sp>
          <p:nvSpPr>
            <p:cNvPr id="59437" name="Rectangle 45"/>
            <p:cNvSpPr>
              <a:spLocks noChangeArrowheads="1"/>
            </p:cNvSpPr>
            <p:nvPr/>
          </p:nvSpPr>
          <p:spPr bwMode="auto">
            <a:xfrm>
              <a:off x="4428" y="3741"/>
              <a:ext cx="170" cy="92"/>
            </a:xfrm>
            <a:prstGeom prst="rect">
              <a:avLst/>
            </a:prstGeom>
            <a:noFill/>
            <a:ln w="19050" cap="rnd">
              <a:solidFill>
                <a:srgbClr val="000000"/>
              </a:solidFill>
              <a:round/>
              <a:headEnd/>
              <a:tailEnd/>
            </a:ln>
          </p:spPr>
          <p:txBody>
            <a:bodyPr/>
            <a:lstStyle/>
            <a:p>
              <a:endParaRPr lang="en-CA"/>
            </a:p>
          </p:txBody>
        </p:sp>
        <p:sp>
          <p:nvSpPr>
            <p:cNvPr id="59438" name="Rectangle 46"/>
            <p:cNvSpPr>
              <a:spLocks noChangeArrowheads="1"/>
            </p:cNvSpPr>
            <p:nvPr/>
          </p:nvSpPr>
          <p:spPr bwMode="auto">
            <a:xfrm>
              <a:off x="4428" y="3925"/>
              <a:ext cx="170" cy="92"/>
            </a:xfrm>
            <a:prstGeom prst="rect">
              <a:avLst/>
            </a:prstGeom>
            <a:solidFill>
              <a:srgbClr val="99FF99"/>
            </a:solidFill>
            <a:ln w="9525">
              <a:noFill/>
              <a:miter lim="800000"/>
              <a:headEnd/>
              <a:tailEnd/>
            </a:ln>
          </p:spPr>
          <p:txBody>
            <a:bodyPr/>
            <a:lstStyle/>
            <a:p>
              <a:endParaRPr lang="en-CA"/>
            </a:p>
          </p:txBody>
        </p:sp>
        <p:sp>
          <p:nvSpPr>
            <p:cNvPr id="59439" name="Rectangle 47"/>
            <p:cNvSpPr>
              <a:spLocks noChangeArrowheads="1"/>
            </p:cNvSpPr>
            <p:nvPr/>
          </p:nvSpPr>
          <p:spPr bwMode="auto">
            <a:xfrm>
              <a:off x="4428" y="3925"/>
              <a:ext cx="170" cy="92"/>
            </a:xfrm>
            <a:prstGeom prst="rect">
              <a:avLst/>
            </a:prstGeom>
            <a:noFill/>
            <a:ln w="19050" cap="rnd">
              <a:solidFill>
                <a:srgbClr val="000000"/>
              </a:solidFill>
              <a:round/>
              <a:headEnd/>
              <a:tailEnd/>
            </a:ln>
          </p:spPr>
          <p:txBody>
            <a:bodyPr/>
            <a:lstStyle/>
            <a:p>
              <a:endParaRPr lang="en-CA"/>
            </a:p>
          </p:txBody>
        </p:sp>
        <p:sp>
          <p:nvSpPr>
            <p:cNvPr id="59440" name="Rectangle 48"/>
            <p:cNvSpPr>
              <a:spLocks noChangeArrowheads="1"/>
            </p:cNvSpPr>
            <p:nvPr/>
          </p:nvSpPr>
          <p:spPr bwMode="auto">
            <a:xfrm>
              <a:off x="4661" y="3833"/>
              <a:ext cx="169" cy="92"/>
            </a:xfrm>
            <a:prstGeom prst="rect">
              <a:avLst/>
            </a:prstGeom>
            <a:solidFill>
              <a:srgbClr val="99FF99"/>
            </a:solidFill>
            <a:ln w="9525">
              <a:noFill/>
              <a:miter lim="800000"/>
              <a:headEnd/>
              <a:tailEnd/>
            </a:ln>
          </p:spPr>
          <p:txBody>
            <a:bodyPr/>
            <a:lstStyle/>
            <a:p>
              <a:endParaRPr lang="en-CA"/>
            </a:p>
          </p:txBody>
        </p:sp>
        <p:sp>
          <p:nvSpPr>
            <p:cNvPr id="59441" name="Rectangle 49"/>
            <p:cNvSpPr>
              <a:spLocks noChangeArrowheads="1"/>
            </p:cNvSpPr>
            <p:nvPr/>
          </p:nvSpPr>
          <p:spPr bwMode="auto">
            <a:xfrm>
              <a:off x="4661" y="3833"/>
              <a:ext cx="169" cy="92"/>
            </a:xfrm>
            <a:prstGeom prst="rect">
              <a:avLst/>
            </a:prstGeom>
            <a:noFill/>
            <a:ln w="19050" cap="rnd">
              <a:solidFill>
                <a:srgbClr val="000000"/>
              </a:solidFill>
              <a:round/>
              <a:headEnd/>
              <a:tailEnd/>
            </a:ln>
          </p:spPr>
          <p:txBody>
            <a:bodyPr/>
            <a:lstStyle/>
            <a:p>
              <a:endParaRPr lang="en-CA"/>
            </a:p>
          </p:txBody>
        </p:sp>
        <p:sp>
          <p:nvSpPr>
            <p:cNvPr id="59442" name="Rectangle 50"/>
            <p:cNvSpPr>
              <a:spLocks noChangeArrowheads="1"/>
            </p:cNvSpPr>
            <p:nvPr/>
          </p:nvSpPr>
          <p:spPr bwMode="auto">
            <a:xfrm>
              <a:off x="4915" y="3802"/>
              <a:ext cx="182" cy="160"/>
            </a:xfrm>
            <a:prstGeom prst="rect">
              <a:avLst/>
            </a:prstGeom>
            <a:gradFill rotWithShape="1">
              <a:gsLst>
                <a:gs pos="0">
                  <a:srgbClr val="FF9933">
                    <a:gamma/>
                    <a:shade val="46275"/>
                    <a:invGamma/>
                  </a:srgbClr>
                </a:gs>
                <a:gs pos="50000">
                  <a:srgbClr val="FF9933"/>
                </a:gs>
                <a:gs pos="100000">
                  <a:srgbClr val="FF9933">
                    <a:gamma/>
                    <a:shade val="46275"/>
                    <a:invGamma/>
                  </a:srgbClr>
                </a:gs>
              </a:gsLst>
              <a:lin ang="2700000" scaled="1"/>
            </a:gradFill>
            <a:ln w="9525">
              <a:noFill/>
              <a:miter lim="800000"/>
              <a:headEnd/>
              <a:tailEnd/>
            </a:ln>
          </p:spPr>
          <p:txBody>
            <a:bodyPr/>
            <a:lstStyle/>
            <a:p>
              <a:endParaRPr lang="en-CA"/>
            </a:p>
          </p:txBody>
        </p:sp>
        <p:sp>
          <p:nvSpPr>
            <p:cNvPr id="59443" name="Rectangle 51"/>
            <p:cNvSpPr>
              <a:spLocks noChangeArrowheads="1"/>
            </p:cNvSpPr>
            <p:nvPr/>
          </p:nvSpPr>
          <p:spPr bwMode="auto">
            <a:xfrm>
              <a:off x="4915" y="3802"/>
              <a:ext cx="182" cy="160"/>
            </a:xfrm>
            <a:prstGeom prst="rect">
              <a:avLst/>
            </a:prstGeom>
            <a:noFill/>
            <a:ln w="19050" cap="rnd">
              <a:solidFill>
                <a:srgbClr val="000000"/>
              </a:solidFill>
              <a:round/>
              <a:headEnd/>
              <a:tailEnd/>
            </a:ln>
          </p:spPr>
          <p:txBody>
            <a:bodyPr/>
            <a:lstStyle/>
            <a:p>
              <a:endParaRPr lang="en-CA"/>
            </a:p>
          </p:txBody>
        </p:sp>
        <p:sp>
          <p:nvSpPr>
            <p:cNvPr id="59444" name="Rectangle 52"/>
            <p:cNvSpPr>
              <a:spLocks noChangeArrowheads="1"/>
            </p:cNvSpPr>
            <p:nvPr/>
          </p:nvSpPr>
          <p:spPr bwMode="auto">
            <a:xfrm>
              <a:off x="5169" y="3888"/>
              <a:ext cx="169" cy="160"/>
            </a:xfrm>
            <a:prstGeom prst="rect">
              <a:avLst/>
            </a:prstGeom>
            <a:solidFill>
              <a:srgbClr val="FFFF66"/>
            </a:solidFill>
            <a:ln w="9525">
              <a:noFill/>
              <a:miter lim="800000"/>
              <a:headEnd/>
              <a:tailEnd/>
            </a:ln>
          </p:spPr>
          <p:txBody>
            <a:bodyPr/>
            <a:lstStyle/>
            <a:p>
              <a:endParaRPr lang="en-CA"/>
            </a:p>
          </p:txBody>
        </p:sp>
        <p:sp>
          <p:nvSpPr>
            <p:cNvPr id="59445" name="Rectangle 53"/>
            <p:cNvSpPr>
              <a:spLocks noChangeArrowheads="1"/>
            </p:cNvSpPr>
            <p:nvPr/>
          </p:nvSpPr>
          <p:spPr bwMode="auto">
            <a:xfrm>
              <a:off x="5169" y="3888"/>
              <a:ext cx="169" cy="160"/>
            </a:xfrm>
            <a:prstGeom prst="rect">
              <a:avLst/>
            </a:prstGeom>
            <a:noFill/>
            <a:ln w="19050" cap="rnd">
              <a:solidFill>
                <a:srgbClr val="000000"/>
              </a:solidFill>
              <a:round/>
              <a:headEnd/>
              <a:tailEnd/>
            </a:ln>
          </p:spPr>
          <p:txBody>
            <a:bodyPr/>
            <a:lstStyle/>
            <a:p>
              <a:endParaRPr lang="en-CA"/>
            </a:p>
          </p:txBody>
        </p:sp>
        <p:sp>
          <p:nvSpPr>
            <p:cNvPr id="59446" name="Rectangle 54"/>
            <p:cNvSpPr>
              <a:spLocks noChangeArrowheads="1"/>
            </p:cNvSpPr>
            <p:nvPr/>
          </p:nvSpPr>
          <p:spPr bwMode="auto">
            <a:xfrm>
              <a:off x="5169" y="3741"/>
              <a:ext cx="169" cy="92"/>
            </a:xfrm>
            <a:prstGeom prst="rect">
              <a:avLst/>
            </a:prstGeom>
            <a:solidFill>
              <a:srgbClr val="FFFF66"/>
            </a:solidFill>
            <a:ln w="9525">
              <a:noFill/>
              <a:miter lim="800000"/>
              <a:headEnd/>
              <a:tailEnd/>
            </a:ln>
          </p:spPr>
          <p:txBody>
            <a:bodyPr/>
            <a:lstStyle/>
            <a:p>
              <a:endParaRPr lang="en-CA"/>
            </a:p>
          </p:txBody>
        </p:sp>
        <p:sp>
          <p:nvSpPr>
            <p:cNvPr id="59447" name="Rectangle 55"/>
            <p:cNvSpPr>
              <a:spLocks noChangeArrowheads="1"/>
            </p:cNvSpPr>
            <p:nvPr/>
          </p:nvSpPr>
          <p:spPr bwMode="auto">
            <a:xfrm>
              <a:off x="5169" y="3741"/>
              <a:ext cx="169" cy="92"/>
            </a:xfrm>
            <a:prstGeom prst="rect">
              <a:avLst/>
            </a:prstGeom>
            <a:noFill/>
            <a:ln w="19050" cap="rnd">
              <a:solidFill>
                <a:srgbClr val="000000"/>
              </a:solidFill>
              <a:round/>
              <a:headEnd/>
              <a:tailEnd/>
            </a:ln>
          </p:spPr>
          <p:txBody>
            <a:bodyPr/>
            <a:lstStyle/>
            <a:p>
              <a:endParaRPr lang="en-CA"/>
            </a:p>
          </p:txBody>
        </p:sp>
        <p:sp>
          <p:nvSpPr>
            <p:cNvPr id="59448" name="Rectangle 56"/>
            <p:cNvSpPr>
              <a:spLocks noChangeArrowheads="1"/>
            </p:cNvSpPr>
            <p:nvPr/>
          </p:nvSpPr>
          <p:spPr bwMode="auto">
            <a:xfrm>
              <a:off x="3984" y="3648"/>
              <a:ext cx="169" cy="93"/>
            </a:xfrm>
            <a:prstGeom prst="rect">
              <a:avLst/>
            </a:prstGeom>
            <a:solidFill>
              <a:srgbClr val="99FF99"/>
            </a:solidFill>
            <a:ln w="9525">
              <a:noFill/>
              <a:miter lim="800000"/>
              <a:headEnd/>
              <a:tailEnd/>
            </a:ln>
          </p:spPr>
          <p:txBody>
            <a:bodyPr/>
            <a:lstStyle/>
            <a:p>
              <a:endParaRPr lang="en-CA"/>
            </a:p>
          </p:txBody>
        </p:sp>
        <p:sp>
          <p:nvSpPr>
            <p:cNvPr id="59449" name="Rectangle 57"/>
            <p:cNvSpPr>
              <a:spLocks noChangeArrowheads="1"/>
            </p:cNvSpPr>
            <p:nvPr/>
          </p:nvSpPr>
          <p:spPr bwMode="auto">
            <a:xfrm>
              <a:off x="3984" y="3648"/>
              <a:ext cx="169" cy="93"/>
            </a:xfrm>
            <a:prstGeom prst="rect">
              <a:avLst/>
            </a:prstGeom>
            <a:solidFill>
              <a:srgbClr val="99FF99"/>
            </a:solidFill>
            <a:ln w="19050" cap="rnd">
              <a:solidFill>
                <a:srgbClr val="000000"/>
              </a:solidFill>
              <a:round/>
              <a:headEnd/>
              <a:tailEnd/>
            </a:ln>
          </p:spPr>
          <p:txBody>
            <a:bodyPr/>
            <a:lstStyle/>
            <a:p>
              <a:endParaRPr lang="en-CA"/>
            </a:p>
          </p:txBody>
        </p:sp>
        <p:sp>
          <p:nvSpPr>
            <p:cNvPr id="59450" name="Rectangle 58"/>
            <p:cNvSpPr>
              <a:spLocks noChangeArrowheads="1"/>
            </p:cNvSpPr>
            <p:nvPr/>
          </p:nvSpPr>
          <p:spPr bwMode="auto">
            <a:xfrm>
              <a:off x="4629" y="3650"/>
              <a:ext cx="233" cy="91"/>
            </a:xfrm>
            <a:prstGeom prst="rect">
              <a:avLst/>
            </a:prstGeom>
            <a:gradFill rotWithShape="1">
              <a:gsLst>
                <a:gs pos="0">
                  <a:srgbClr val="009900"/>
                </a:gs>
                <a:gs pos="100000">
                  <a:srgbClr val="009900">
                    <a:gamma/>
                    <a:shade val="46275"/>
                    <a:invGamma/>
                  </a:srgbClr>
                </a:gs>
              </a:gsLst>
              <a:lin ang="2700000" scaled="1"/>
            </a:gradFill>
            <a:ln w="9525">
              <a:noFill/>
              <a:miter lim="800000"/>
              <a:headEnd/>
              <a:tailEnd/>
            </a:ln>
          </p:spPr>
          <p:txBody>
            <a:bodyPr/>
            <a:lstStyle/>
            <a:p>
              <a:endParaRPr lang="en-CA"/>
            </a:p>
          </p:txBody>
        </p:sp>
        <p:sp>
          <p:nvSpPr>
            <p:cNvPr id="59451" name="Rectangle 59"/>
            <p:cNvSpPr>
              <a:spLocks noChangeArrowheads="1"/>
            </p:cNvSpPr>
            <p:nvPr/>
          </p:nvSpPr>
          <p:spPr bwMode="auto">
            <a:xfrm>
              <a:off x="4629" y="3650"/>
              <a:ext cx="233" cy="91"/>
            </a:xfrm>
            <a:prstGeom prst="rect">
              <a:avLst/>
            </a:prstGeom>
            <a:solidFill>
              <a:srgbClr val="99FF99"/>
            </a:solidFill>
            <a:ln w="19050" cap="rnd">
              <a:solidFill>
                <a:srgbClr val="000000"/>
              </a:solidFill>
              <a:round/>
              <a:headEnd/>
              <a:tailEnd/>
            </a:ln>
          </p:spPr>
          <p:txBody>
            <a:bodyPr/>
            <a:lstStyle/>
            <a:p>
              <a:endParaRPr lang="en-CA"/>
            </a:p>
          </p:txBody>
        </p:sp>
        <p:sp>
          <p:nvSpPr>
            <p:cNvPr id="59452" name="Freeform 60"/>
            <p:cNvSpPr>
              <a:spLocks/>
            </p:cNvSpPr>
            <p:nvPr/>
          </p:nvSpPr>
          <p:spPr bwMode="auto">
            <a:xfrm>
              <a:off x="4365" y="3679"/>
              <a:ext cx="1041" cy="385"/>
            </a:xfrm>
            <a:custGeom>
              <a:avLst/>
              <a:gdLst/>
              <a:ahLst/>
              <a:cxnLst>
                <a:cxn ang="0">
                  <a:pos x="1733" y="0"/>
                </a:cxn>
                <a:cxn ang="0">
                  <a:pos x="3628" y="0"/>
                </a:cxn>
                <a:cxn ang="0">
                  <a:pos x="3628" y="924"/>
                </a:cxn>
                <a:cxn ang="0">
                  <a:pos x="0" y="924"/>
                </a:cxn>
                <a:cxn ang="0">
                  <a:pos x="0" y="739"/>
                </a:cxn>
                <a:cxn ang="0">
                  <a:pos x="162" y="739"/>
                </a:cxn>
              </a:cxnLst>
              <a:rect l="0" t="0" r="r" b="b"/>
              <a:pathLst>
                <a:path w="3628" h="924">
                  <a:moveTo>
                    <a:pt x="1733" y="0"/>
                  </a:moveTo>
                  <a:lnTo>
                    <a:pt x="3628" y="0"/>
                  </a:lnTo>
                  <a:lnTo>
                    <a:pt x="3628" y="924"/>
                  </a:lnTo>
                  <a:lnTo>
                    <a:pt x="0" y="924"/>
                  </a:lnTo>
                  <a:lnTo>
                    <a:pt x="0" y="739"/>
                  </a:lnTo>
                  <a:lnTo>
                    <a:pt x="162" y="739"/>
                  </a:lnTo>
                </a:path>
              </a:pathLst>
            </a:custGeom>
            <a:noFill/>
            <a:ln w="19050" cap="flat">
              <a:solidFill>
                <a:srgbClr val="000000"/>
              </a:solidFill>
              <a:prstDash val="solid"/>
              <a:miter lim="800000"/>
              <a:headEnd/>
              <a:tailEnd/>
            </a:ln>
          </p:spPr>
          <p:txBody>
            <a:bodyPr/>
            <a:lstStyle/>
            <a:p>
              <a:endParaRPr lang="en-CA"/>
            </a:p>
          </p:txBody>
        </p:sp>
        <p:sp>
          <p:nvSpPr>
            <p:cNvPr id="59453" name="Freeform 61"/>
            <p:cNvSpPr>
              <a:spLocks/>
            </p:cNvSpPr>
            <p:nvPr/>
          </p:nvSpPr>
          <p:spPr bwMode="auto">
            <a:xfrm>
              <a:off x="4406" y="3971"/>
              <a:ext cx="22" cy="32"/>
            </a:xfrm>
            <a:custGeom>
              <a:avLst/>
              <a:gdLst/>
              <a:ahLst/>
              <a:cxnLst>
                <a:cxn ang="0">
                  <a:pos x="164" y="82"/>
                </a:cxn>
                <a:cxn ang="0">
                  <a:pos x="0" y="164"/>
                </a:cxn>
                <a:cxn ang="0">
                  <a:pos x="0" y="0"/>
                </a:cxn>
                <a:cxn ang="0">
                  <a:pos x="0" y="0"/>
                </a:cxn>
                <a:cxn ang="0">
                  <a:pos x="164" y="82"/>
                </a:cxn>
              </a:cxnLst>
              <a:rect l="0" t="0" r="r" b="b"/>
              <a:pathLst>
                <a:path w="164" h="164">
                  <a:moveTo>
                    <a:pt x="164" y="82"/>
                  </a:moveTo>
                  <a:lnTo>
                    <a:pt x="0" y="164"/>
                  </a:lnTo>
                  <a:cubicBezTo>
                    <a:pt x="25" y="112"/>
                    <a:pt x="25" y="51"/>
                    <a:pt x="0" y="0"/>
                  </a:cubicBezTo>
                  <a:lnTo>
                    <a:pt x="0" y="0"/>
                  </a:lnTo>
                  <a:lnTo>
                    <a:pt x="164" y="82"/>
                  </a:lnTo>
                  <a:close/>
                </a:path>
              </a:pathLst>
            </a:custGeom>
            <a:solidFill>
              <a:srgbClr val="000000"/>
            </a:solidFill>
            <a:ln w="0">
              <a:solidFill>
                <a:srgbClr val="000000"/>
              </a:solidFill>
              <a:prstDash val="solid"/>
              <a:round/>
              <a:headEnd/>
              <a:tailEnd/>
            </a:ln>
          </p:spPr>
          <p:txBody>
            <a:bodyPr/>
            <a:lstStyle/>
            <a:p>
              <a:endParaRPr lang="en-CA"/>
            </a:p>
          </p:txBody>
        </p:sp>
        <p:sp>
          <p:nvSpPr>
            <p:cNvPr id="59454" name="Line 62"/>
            <p:cNvSpPr>
              <a:spLocks noChangeShapeType="1"/>
            </p:cNvSpPr>
            <p:nvPr/>
          </p:nvSpPr>
          <p:spPr bwMode="auto">
            <a:xfrm flipH="1">
              <a:off x="4170" y="3691"/>
              <a:ext cx="459" cy="0"/>
            </a:xfrm>
            <a:prstGeom prst="line">
              <a:avLst/>
            </a:prstGeom>
            <a:noFill/>
            <a:ln w="19050">
              <a:solidFill>
                <a:srgbClr val="000000"/>
              </a:solidFill>
              <a:miter lim="800000"/>
              <a:headEnd/>
              <a:tailEnd/>
            </a:ln>
          </p:spPr>
          <p:txBody>
            <a:bodyPr/>
            <a:lstStyle/>
            <a:p>
              <a:endParaRPr lang="en-CA"/>
            </a:p>
          </p:txBody>
        </p:sp>
        <p:sp>
          <p:nvSpPr>
            <p:cNvPr id="59455" name="Freeform 63"/>
            <p:cNvSpPr>
              <a:spLocks/>
            </p:cNvSpPr>
            <p:nvPr/>
          </p:nvSpPr>
          <p:spPr bwMode="auto">
            <a:xfrm>
              <a:off x="4153" y="3675"/>
              <a:ext cx="23" cy="32"/>
            </a:xfrm>
            <a:custGeom>
              <a:avLst/>
              <a:gdLst/>
              <a:ahLst/>
              <a:cxnLst>
                <a:cxn ang="0">
                  <a:pos x="0" y="82"/>
                </a:cxn>
                <a:cxn ang="0">
                  <a:pos x="164" y="0"/>
                </a:cxn>
                <a:cxn ang="0">
                  <a:pos x="164" y="164"/>
                </a:cxn>
                <a:cxn ang="0">
                  <a:pos x="164" y="164"/>
                </a:cxn>
                <a:cxn ang="0">
                  <a:pos x="0" y="82"/>
                </a:cxn>
              </a:cxnLst>
              <a:rect l="0" t="0" r="r" b="b"/>
              <a:pathLst>
                <a:path w="164" h="164">
                  <a:moveTo>
                    <a:pt x="0" y="82"/>
                  </a:moveTo>
                  <a:lnTo>
                    <a:pt x="164" y="0"/>
                  </a:lnTo>
                  <a:cubicBezTo>
                    <a:pt x="138" y="51"/>
                    <a:pt x="138" y="112"/>
                    <a:pt x="164" y="164"/>
                  </a:cubicBezTo>
                  <a:lnTo>
                    <a:pt x="164" y="164"/>
                  </a:lnTo>
                  <a:lnTo>
                    <a:pt x="0" y="82"/>
                  </a:lnTo>
                  <a:close/>
                </a:path>
              </a:pathLst>
            </a:custGeom>
            <a:solidFill>
              <a:srgbClr val="000000"/>
            </a:solidFill>
            <a:ln w="0">
              <a:solidFill>
                <a:srgbClr val="000000"/>
              </a:solidFill>
              <a:prstDash val="solid"/>
              <a:round/>
              <a:headEnd/>
              <a:tailEnd/>
            </a:ln>
          </p:spPr>
          <p:txBody>
            <a:bodyPr/>
            <a:lstStyle/>
            <a:p>
              <a:endParaRPr lang="en-CA"/>
            </a:p>
          </p:txBody>
        </p:sp>
        <p:sp>
          <p:nvSpPr>
            <p:cNvPr id="59456" name="Line 64"/>
            <p:cNvSpPr>
              <a:spLocks noChangeShapeType="1"/>
            </p:cNvSpPr>
            <p:nvPr/>
          </p:nvSpPr>
          <p:spPr bwMode="auto">
            <a:xfrm>
              <a:off x="4051" y="3741"/>
              <a:ext cx="0" cy="61"/>
            </a:xfrm>
            <a:prstGeom prst="line">
              <a:avLst/>
            </a:prstGeom>
            <a:noFill/>
            <a:ln w="36513">
              <a:solidFill>
                <a:srgbClr val="000000"/>
              </a:solidFill>
              <a:miter lim="800000"/>
              <a:headEnd/>
              <a:tailEnd/>
            </a:ln>
          </p:spPr>
          <p:txBody>
            <a:bodyPr/>
            <a:lstStyle/>
            <a:p>
              <a:endParaRPr lang="en-CA"/>
            </a:p>
          </p:txBody>
        </p:sp>
        <p:sp>
          <p:nvSpPr>
            <p:cNvPr id="59457" name="Freeform 65"/>
            <p:cNvSpPr>
              <a:spLocks/>
            </p:cNvSpPr>
            <p:nvPr/>
          </p:nvSpPr>
          <p:spPr bwMode="auto">
            <a:xfrm>
              <a:off x="4037" y="3792"/>
              <a:ext cx="28" cy="41"/>
            </a:xfrm>
            <a:custGeom>
              <a:avLst/>
              <a:gdLst/>
              <a:ahLst/>
              <a:cxnLst>
                <a:cxn ang="0">
                  <a:pos x="103" y="207"/>
                </a:cxn>
                <a:cxn ang="0">
                  <a:pos x="0" y="0"/>
                </a:cxn>
                <a:cxn ang="0">
                  <a:pos x="206" y="0"/>
                </a:cxn>
                <a:cxn ang="0">
                  <a:pos x="206" y="0"/>
                </a:cxn>
                <a:cxn ang="0">
                  <a:pos x="103" y="207"/>
                </a:cxn>
              </a:cxnLst>
              <a:rect l="0" t="0" r="r" b="b"/>
              <a:pathLst>
                <a:path w="206" h="207">
                  <a:moveTo>
                    <a:pt x="103" y="207"/>
                  </a:moveTo>
                  <a:lnTo>
                    <a:pt x="0" y="0"/>
                  </a:lnTo>
                  <a:cubicBezTo>
                    <a:pt x="65" y="33"/>
                    <a:pt x="141" y="33"/>
                    <a:pt x="206" y="0"/>
                  </a:cubicBezTo>
                  <a:lnTo>
                    <a:pt x="206" y="0"/>
                  </a:lnTo>
                  <a:lnTo>
                    <a:pt x="103" y="207"/>
                  </a:lnTo>
                  <a:close/>
                </a:path>
              </a:pathLst>
            </a:custGeom>
            <a:solidFill>
              <a:srgbClr val="000000"/>
            </a:solidFill>
            <a:ln w="0">
              <a:solidFill>
                <a:srgbClr val="000000"/>
              </a:solidFill>
              <a:prstDash val="solid"/>
              <a:round/>
              <a:headEnd/>
              <a:tailEnd/>
            </a:ln>
          </p:spPr>
          <p:txBody>
            <a:bodyPr/>
            <a:lstStyle/>
            <a:p>
              <a:endParaRPr lang="en-CA"/>
            </a:p>
          </p:txBody>
        </p:sp>
        <p:sp>
          <p:nvSpPr>
            <p:cNvPr id="59458" name="Freeform 66"/>
            <p:cNvSpPr>
              <a:spLocks/>
            </p:cNvSpPr>
            <p:nvPr/>
          </p:nvSpPr>
          <p:spPr bwMode="auto">
            <a:xfrm>
              <a:off x="4128" y="3765"/>
              <a:ext cx="300" cy="25"/>
            </a:xfrm>
            <a:custGeom>
              <a:avLst/>
              <a:gdLst/>
              <a:ahLst/>
              <a:cxnLst>
                <a:cxn ang="0">
                  <a:pos x="1047" y="60"/>
                </a:cxn>
                <a:cxn ang="0">
                  <a:pos x="0" y="60"/>
                </a:cxn>
                <a:cxn ang="0">
                  <a:pos x="0" y="0"/>
                </a:cxn>
              </a:cxnLst>
              <a:rect l="0" t="0" r="r" b="b"/>
              <a:pathLst>
                <a:path w="1047" h="60">
                  <a:moveTo>
                    <a:pt x="1047" y="60"/>
                  </a:moveTo>
                  <a:lnTo>
                    <a:pt x="0" y="60"/>
                  </a:lnTo>
                  <a:lnTo>
                    <a:pt x="0" y="0"/>
                  </a:lnTo>
                </a:path>
              </a:pathLst>
            </a:custGeom>
            <a:noFill/>
            <a:ln w="19050" cap="flat">
              <a:solidFill>
                <a:srgbClr val="000000"/>
              </a:solidFill>
              <a:prstDash val="solid"/>
              <a:miter lim="800000"/>
              <a:headEnd/>
              <a:tailEnd/>
            </a:ln>
          </p:spPr>
          <p:txBody>
            <a:bodyPr/>
            <a:lstStyle/>
            <a:p>
              <a:endParaRPr lang="en-CA"/>
            </a:p>
          </p:txBody>
        </p:sp>
        <p:sp>
          <p:nvSpPr>
            <p:cNvPr id="59459" name="Freeform 67"/>
            <p:cNvSpPr>
              <a:spLocks/>
            </p:cNvSpPr>
            <p:nvPr/>
          </p:nvSpPr>
          <p:spPr bwMode="auto">
            <a:xfrm>
              <a:off x="4117" y="3741"/>
              <a:ext cx="22" cy="32"/>
            </a:xfrm>
            <a:custGeom>
              <a:avLst/>
              <a:gdLst/>
              <a:ahLst/>
              <a:cxnLst>
                <a:cxn ang="0">
                  <a:pos x="82" y="0"/>
                </a:cxn>
                <a:cxn ang="0">
                  <a:pos x="164" y="164"/>
                </a:cxn>
                <a:cxn ang="0">
                  <a:pos x="0" y="164"/>
                </a:cxn>
                <a:cxn ang="0">
                  <a:pos x="0" y="164"/>
                </a:cxn>
                <a:cxn ang="0">
                  <a:pos x="82" y="0"/>
                </a:cxn>
              </a:cxnLst>
              <a:rect l="0" t="0" r="r" b="b"/>
              <a:pathLst>
                <a:path w="164" h="164">
                  <a:moveTo>
                    <a:pt x="82" y="0"/>
                  </a:moveTo>
                  <a:lnTo>
                    <a:pt x="164" y="164"/>
                  </a:lnTo>
                  <a:cubicBezTo>
                    <a:pt x="112" y="138"/>
                    <a:pt x="52" y="138"/>
                    <a:pt x="0" y="164"/>
                  </a:cubicBezTo>
                  <a:lnTo>
                    <a:pt x="0" y="164"/>
                  </a:lnTo>
                  <a:lnTo>
                    <a:pt x="82" y="0"/>
                  </a:lnTo>
                  <a:close/>
                </a:path>
              </a:pathLst>
            </a:custGeom>
            <a:solidFill>
              <a:srgbClr val="000000"/>
            </a:solidFill>
            <a:ln w="0">
              <a:solidFill>
                <a:srgbClr val="000000"/>
              </a:solidFill>
              <a:prstDash val="solid"/>
              <a:round/>
              <a:headEnd/>
              <a:tailEnd/>
            </a:ln>
          </p:spPr>
          <p:txBody>
            <a:bodyPr/>
            <a:lstStyle/>
            <a:p>
              <a:endParaRPr lang="en-CA"/>
            </a:p>
          </p:txBody>
        </p:sp>
        <p:sp>
          <p:nvSpPr>
            <p:cNvPr id="59460" name="Line 68"/>
            <p:cNvSpPr>
              <a:spLocks noChangeShapeType="1"/>
            </p:cNvSpPr>
            <p:nvPr/>
          </p:nvSpPr>
          <p:spPr bwMode="auto">
            <a:xfrm flipV="1">
              <a:off x="4737" y="3741"/>
              <a:ext cx="0" cy="61"/>
            </a:xfrm>
            <a:prstGeom prst="line">
              <a:avLst/>
            </a:prstGeom>
            <a:noFill/>
            <a:ln w="36513">
              <a:solidFill>
                <a:srgbClr val="000000"/>
              </a:solidFill>
              <a:miter lim="800000"/>
              <a:headEnd/>
              <a:tailEnd/>
            </a:ln>
          </p:spPr>
          <p:txBody>
            <a:bodyPr/>
            <a:lstStyle/>
            <a:p>
              <a:endParaRPr lang="en-CA"/>
            </a:p>
          </p:txBody>
        </p:sp>
        <p:sp>
          <p:nvSpPr>
            <p:cNvPr id="59461" name="Freeform 69"/>
            <p:cNvSpPr>
              <a:spLocks/>
            </p:cNvSpPr>
            <p:nvPr/>
          </p:nvSpPr>
          <p:spPr bwMode="auto">
            <a:xfrm>
              <a:off x="4723" y="3792"/>
              <a:ext cx="29" cy="41"/>
            </a:xfrm>
            <a:custGeom>
              <a:avLst/>
              <a:gdLst/>
              <a:ahLst/>
              <a:cxnLst>
                <a:cxn ang="0">
                  <a:pos x="104" y="207"/>
                </a:cxn>
                <a:cxn ang="0">
                  <a:pos x="0" y="0"/>
                </a:cxn>
                <a:cxn ang="0">
                  <a:pos x="207" y="0"/>
                </a:cxn>
                <a:cxn ang="0">
                  <a:pos x="207" y="0"/>
                </a:cxn>
                <a:cxn ang="0">
                  <a:pos x="104" y="207"/>
                </a:cxn>
              </a:cxnLst>
              <a:rect l="0" t="0" r="r" b="b"/>
              <a:pathLst>
                <a:path w="207" h="207">
                  <a:moveTo>
                    <a:pt x="104" y="207"/>
                  </a:moveTo>
                  <a:lnTo>
                    <a:pt x="0" y="0"/>
                  </a:lnTo>
                  <a:cubicBezTo>
                    <a:pt x="65" y="33"/>
                    <a:pt x="142" y="33"/>
                    <a:pt x="207" y="0"/>
                  </a:cubicBezTo>
                  <a:lnTo>
                    <a:pt x="207" y="0"/>
                  </a:lnTo>
                  <a:lnTo>
                    <a:pt x="104" y="207"/>
                  </a:lnTo>
                  <a:close/>
                </a:path>
              </a:pathLst>
            </a:custGeom>
            <a:solidFill>
              <a:srgbClr val="000000"/>
            </a:solidFill>
            <a:ln w="0">
              <a:solidFill>
                <a:srgbClr val="000000"/>
              </a:solidFill>
              <a:prstDash val="solid"/>
              <a:round/>
              <a:headEnd/>
              <a:tailEnd/>
            </a:ln>
          </p:spPr>
          <p:txBody>
            <a:bodyPr/>
            <a:lstStyle/>
            <a:p>
              <a:endParaRPr lang="en-CA"/>
            </a:p>
          </p:txBody>
        </p:sp>
        <p:sp>
          <p:nvSpPr>
            <p:cNvPr id="59462" name="Line 70"/>
            <p:cNvSpPr>
              <a:spLocks noChangeShapeType="1"/>
            </p:cNvSpPr>
            <p:nvPr/>
          </p:nvSpPr>
          <p:spPr bwMode="auto">
            <a:xfrm>
              <a:off x="4879" y="3760"/>
              <a:ext cx="36" cy="42"/>
            </a:xfrm>
            <a:prstGeom prst="line">
              <a:avLst/>
            </a:prstGeom>
            <a:noFill/>
            <a:ln w="36513">
              <a:solidFill>
                <a:srgbClr val="000000"/>
              </a:solidFill>
              <a:miter lim="800000"/>
              <a:headEnd/>
              <a:tailEnd/>
            </a:ln>
          </p:spPr>
          <p:txBody>
            <a:bodyPr/>
            <a:lstStyle/>
            <a:p>
              <a:endParaRPr lang="en-CA"/>
            </a:p>
          </p:txBody>
        </p:sp>
        <p:sp>
          <p:nvSpPr>
            <p:cNvPr id="59463" name="Freeform 71"/>
            <p:cNvSpPr>
              <a:spLocks/>
            </p:cNvSpPr>
            <p:nvPr/>
          </p:nvSpPr>
          <p:spPr bwMode="auto">
            <a:xfrm>
              <a:off x="4862" y="3741"/>
              <a:ext cx="31" cy="41"/>
            </a:xfrm>
            <a:custGeom>
              <a:avLst/>
              <a:gdLst/>
              <a:ahLst/>
              <a:cxnLst>
                <a:cxn ang="0">
                  <a:pos x="0" y="0"/>
                </a:cxn>
                <a:cxn ang="0">
                  <a:pos x="225" y="48"/>
                </a:cxn>
                <a:cxn ang="0">
                  <a:pos x="96" y="209"/>
                </a:cxn>
                <a:cxn ang="0">
                  <a:pos x="96" y="209"/>
                </a:cxn>
                <a:cxn ang="0">
                  <a:pos x="0" y="0"/>
                </a:cxn>
              </a:cxnLst>
              <a:rect l="0" t="0" r="r" b="b"/>
              <a:pathLst>
                <a:path w="225" h="209">
                  <a:moveTo>
                    <a:pt x="0" y="0"/>
                  </a:moveTo>
                  <a:lnTo>
                    <a:pt x="225" y="48"/>
                  </a:lnTo>
                  <a:cubicBezTo>
                    <a:pt x="159" y="79"/>
                    <a:pt x="111" y="138"/>
                    <a:pt x="96" y="209"/>
                  </a:cubicBezTo>
                  <a:lnTo>
                    <a:pt x="96" y="209"/>
                  </a:lnTo>
                  <a:lnTo>
                    <a:pt x="0" y="0"/>
                  </a:lnTo>
                  <a:close/>
                </a:path>
              </a:pathLst>
            </a:custGeom>
            <a:solidFill>
              <a:srgbClr val="000000"/>
            </a:solidFill>
            <a:ln w="0">
              <a:solidFill>
                <a:srgbClr val="000000"/>
              </a:solidFill>
              <a:prstDash val="solid"/>
              <a:round/>
              <a:headEnd/>
              <a:tailEnd/>
            </a:ln>
          </p:spPr>
          <p:txBody>
            <a:bodyPr/>
            <a:lstStyle/>
            <a:p>
              <a:endParaRPr lang="en-CA"/>
            </a:p>
          </p:txBody>
        </p:sp>
        <p:sp>
          <p:nvSpPr>
            <p:cNvPr id="59464" name="Line 72"/>
            <p:cNvSpPr>
              <a:spLocks noChangeShapeType="1"/>
            </p:cNvSpPr>
            <p:nvPr/>
          </p:nvSpPr>
          <p:spPr bwMode="auto">
            <a:xfrm>
              <a:off x="5338" y="3790"/>
              <a:ext cx="51" cy="0"/>
            </a:xfrm>
            <a:prstGeom prst="line">
              <a:avLst/>
            </a:prstGeom>
            <a:noFill/>
            <a:ln w="19050">
              <a:solidFill>
                <a:srgbClr val="000000"/>
              </a:solidFill>
              <a:miter lim="800000"/>
              <a:headEnd/>
              <a:tailEnd/>
            </a:ln>
          </p:spPr>
          <p:txBody>
            <a:bodyPr/>
            <a:lstStyle/>
            <a:p>
              <a:endParaRPr lang="en-CA"/>
            </a:p>
          </p:txBody>
        </p:sp>
        <p:sp>
          <p:nvSpPr>
            <p:cNvPr id="59465" name="Freeform 73"/>
            <p:cNvSpPr>
              <a:spLocks/>
            </p:cNvSpPr>
            <p:nvPr/>
          </p:nvSpPr>
          <p:spPr bwMode="auto">
            <a:xfrm>
              <a:off x="5384" y="3773"/>
              <a:ext cx="22" cy="33"/>
            </a:xfrm>
            <a:custGeom>
              <a:avLst/>
              <a:gdLst/>
              <a:ahLst/>
              <a:cxnLst>
                <a:cxn ang="0">
                  <a:pos x="164" y="82"/>
                </a:cxn>
                <a:cxn ang="0">
                  <a:pos x="0" y="164"/>
                </a:cxn>
                <a:cxn ang="0">
                  <a:pos x="0" y="0"/>
                </a:cxn>
                <a:cxn ang="0">
                  <a:pos x="0" y="0"/>
                </a:cxn>
                <a:cxn ang="0">
                  <a:pos x="164" y="82"/>
                </a:cxn>
              </a:cxnLst>
              <a:rect l="0" t="0" r="r" b="b"/>
              <a:pathLst>
                <a:path w="164" h="164">
                  <a:moveTo>
                    <a:pt x="164" y="82"/>
                  </a:moveTo>
                  <a:lnTo>
                    <a:pt x="0" y="164"/>
                  </a:lnTo>
                  <a:cubicBezTo>
                    <a:pt x="26" y="112"/>
                    <a:pt x="26" y="52"/>
                    <a:pt x="0" y="0"/>
                  </a:cubicBezTo>
                  <a:lnTo>
                    <a:pt x="0" y="0"/>
                  </a:lnTo>
                  <a:lnTo>
                    <a:pt x="164" y="82"/>
                  </a:lnTo>
                  <a:close/>
                </a:path>
              </a:pathLst>
            </a:custGeom>
            <a:solidFill>
              <a:srgbClr val="000000"/>
            </a:solidFill>
            <a:ln w="0">
              <a:solidFill>
                <a:srgbClr val="000000"/>
              </a:solidFill>
              <a:prstDash val="solid"/>
              <a:round/>
              <a:headEnd/>
              <a:tailEnd/>
            </a:ln>
          </p:spPr>
          <p:txBody>
            <a:bodyPr/>
            <a:lstStyle/>
            <a:p>
              <a:endParaRPr lang="en-CA"/>
            </a:p>
          </p:txBody>
        </p:sp>
        <p:sp>
          <p:nvSpPr>
            <p:cNvPr id="59466" name="Line 74"/>
            <p:cNvSpPr>
              <a:spLocks noChangeShapeType="1"/>
            </p:cNvSpPr>
            <p:nvPr/>
          </p:nvSpPr>
          <p:spPr bwMode="auto">
            <a:xfrm>
              <a:off x="5338" y="3974"/>
              <a:ext cx="51" cy="0"/>
            </a:xfrm>
            <a:prstGeom prst="line">
              <a:avLst/>
            </a:prstGeom>
            <a:noFill/>
            <a:ln w="19050">
              <a:solidFill>
                <a:srgbClr val="000000"/>
              </a:solidFill>
              <a:miter lim="800000"/>
              <a:headEnd/>
              <a:tailEnd/>
            </a:ln>
          </p:spPr>
          <p:txBody>
            <a:bodyPr/>
            <a:lstStyle/>
            <a:p>
              <a:endParaRPr lang="en-CA"/>
            </a:p>
          </p:txBody>
        </p:sp>
        <p:sp>
          <p:nvSpPr>
            <p:cNvPr id="59467" name="Freeform 75"/>
            <p:cNvSpPr>
              <a:spLocks/>
            </p:cNvSpPr>
            <p:nvPr/>
          </p:nvSpPr>
          <p:spPr bwMode="auto">
            <a:xfrm>
              <a:off x="5384" y="3958"/>
              <a:ext cx="22" cy="32"/>
            </a:xfrm>
            <a:custGeom>
              <a:avLst/>
              <a:gdLst/>
              <a:ahLst/>
              <a:cxnLst>
                <a:cxn ang="0">
                  <a:pos x="164" y="83"/>
                </a:cxn>
                <a:cxn ang="0">
                  <a:pos x="0" y="164"/>
                </a:cxn>
                <a:cxn ang="0">
                  <a:pos x="1" y="0"/>
                </a:cxn>
                <a:cxn ang="0">
                  <a:pos x="1" y="0"/>
                </a:cxn>
                <a:cxn ang="0">
                  <a:pos x="164" y="83"/>
                </a:cxn>
              </a:cxnLst>
              <a:rect l="0" t="0" r="r" b="b"/>
              <a:pathLst>
                <a:path w="164" h="164">
                  <a:moveTo>
                    <a:pt x="164" y="83"/>
                  </a:moveTo>
                  <a:lnTo>
                    <a:pt x="0" y="164"/>
                  </a:lnTo>
                  <a:cubicBezTo>
                    <a:pt x="26" y="112"/>
                    <a:pt x="26" y="52"/>
                    <a:pt x="1" y="0"/>
                  </a:cubicBezTo>
                  <a:lnTo>
                    <a:pt x="1" y="0"/>
                  </a:lnTo>
                  <a:lnTo>
                    <a:pt x="164" y="83"/>
                  </a:lnTo>
                  <a:close/>
                </a:path>
              </a:pathLst>
            </a:custGeom>
            <a:solidFill>
              <a:srgbClr val="000000"/>
            </a:solidFill>
            <a:ln w="0">
              <a:solidFill>
                <a:srgbClr val="000000"/>
              </a:solidFill>
              <a:prstDash val="solid"/>
              <a:round/>
              <a:headEnd/>
              <a:tailEnd/>
            </a:ln>
          </p:spPr>
          <p:txBody>
            <a:bodyPr/>
            <a:lstStyle/>
            <a:p>
              <a:endParaRPr lang="en-CA"/>
            </a:p>
          </p:txBody>
        </p:sp>
      </p:grpSp>
      <p:sp>
        <p:nvSpPr>
          <p:cNvPr id="59394" name="Rectangle 2"/>
          <p:cNvSpPr>
            <a:spLocks noGrp="1" noChangeArrowheads="1"/>
          </p:cNvSpPr>
          <p:nvPr>
            <p:ph type="title"/>
          </p:nvPr>
        </p:nvSpPr>
        <p:spPr/>
        <p:txBody>
          <a:bodyPr/>
          <a:lstStyle/>
          <a:p>
            <a:r>
              <a:rPr lang="en-US"/>
              <a:t>Operand Collector</a:t>
            </a:r>
          </a:p>
        </p:txBody>
      </p:sp>
      <p:pic>
        <p:nvPicPr>
          <p:cNvPr id="59397" name="Picture 5" descr="Operandcollector"/>
          <p:cNvPicPr>
            <a:picLocks noGrp="1" noChangeAspect="1" noChangeArrowheads="1"/>
          </p:cNvPicPr>
          <p:nvPr>
            <p:ph idx="1"/>
          </p:nvPr>
        </p:nvPicPr>
        <p:blipFill>
          <a:blip r:embed="rId2" cstate="print"/>
          <a:srcRect/>
          <a:stretch>
            <a:fillRect/>
          </a:stretch>
        </p:blipFill>
        <p:spPr>
          <a:xfrm>
            <a:off x="457200" y="1676400"/>
            <a:ext cx="8229600" cy="4114800"/>
          </a:xfrm>
          <a:noFill/>
          <a:ln/>
        </p:spPr>
      </p:pic>
      <p:sp>
        <p:nvSpPr>
          <p:cNvPr id="77" name="Rectangle 76"/>
          <p:cNvSpPr/>
          <p:nvPr/>
        </p:nvSpPr>
        <p:spPr>
          <a:xfrm>
            <a:off x="2133600" y="1600200"/>
            <a:ext cx="28956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36000" rtlCol="0" anchor="ctr"/>
          <a:lstStyle/>
          <a:p>
            <a:pPr algn="r"/>
            <a:r>
              <a:rPr lang="en-CA" sz="1600" i="1" dirty="0" smtClean="0">
                <a:solidFill>
                  <a:schemeClr val="tx1"/>
                </a:solidFill>
              </a:rPr>
              <a:t>(from instruction issue stage)</a:t>
            </a:r>
            <a:endParaRPr lang="en-CA" sz="1600" i="1" dirty="0">
              <a:solidFill>
                <a:schemeClr val="tx1"/>
              </a:solidFill>
            </a:endParaRPr>
          </a:p>
        </p:txBody>
      </p:sp>
      <p:sp>
        <p:nvSpPr>
          <p:cNvPr id="79" name="Rectangle 78"/>
          <p:cNvSpPr/>
          <p:nvPr/>
        </p:nvSpPr>
        <p:spPr>
          <a:xfrm>
            <a:off x="5981700" y="2011680"/>
            <a:ext cx="914400" cy="24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CA" sz="1600" dirty="0" smtClean="0">
                <a:solidFill>
                  <a:schemeClr val="tx1"/>
                </a:solidFill>
              </a:rPr>
              <a:t>dispatch</a:t>
            </a:r>
            <a:endParaRPr lang="en-CA" sz="1600" dirty="0">
              <a:solidFill>
                <a:schemeClr val="tx1"/>
              </a:solidFill>
            </a:endParaRPr>
          </a:p>
        </p:txBody>
      </p:sp>
      <p:sp>
        <p:nvSpPr>
          <p:cNvPr id="80" name="Slide Number Placeholder 79"/>
          <p:cNvSpPr>
            <a:spLocks noGrp="1"/>
          </p:cNvSpPr>
          <p:nvPr>
            <p:ph type="sldNum" sz="quarter" idx="12"/>
          </p:nvPr>
        </p:nvSpPr>
        <p:spPr/>
        <p:txBody>
          <a:bodyPr/>
          <a:lstStyle/>
          <a:p>
            <a:r>
              <a:rPr lang="en-US" smtClean="0"/>
              <a:t>4.</a:t>
            </a:r>
            <a:fld id="{5F092435-35AC-4890-8608-A6F8B5931844}"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Date Placeholder 3"/>
          <p:cNvSpPr>
            <a:spLocks noGrp="1"/>
          </p:cNvSpPr>
          <p:nvPr>
            <p:ph type="dt" sz="half" idx="10"/>
          </p:nvPr>
        </p:nvSpPr>
        <p:spPr/>
        <p:txBody>
          <a:bodyPr/>
          <a:lstStyle/>
          <a:p>
            <a:r>
              <a:rPr lang="en-US" smtClean="0"/>
              <a:t>December 2012</a:t>
            </a:r>
            <a:endParaRPr lang="en-US"/>
          </a:p>
        </p:txBody>
      </p:sp>
      <p:sp>
        <p:nvSpPr>
          <p:cNvPr id="75" name="Footer Placeholder 4"/>
          <p:cNvSpPr>
            <a:spLocks noGrp="1"/>
          </p:cNvSpPr>
          <p:nvPr>
            <p:ph type="ftr" sz="quarter" idx="11"/>
          </p:nvPr>
        </p:nvSpPr>
        <p:spPr/>
        <p:txBody>
          <a:bodyPr/>
          <a:lstStyle/>
          <a:p>
            <a:r>
              <a:rPr lang="pt-BR" smtClean="0"/>
              <a:t>GPGPU-Sim Tutorial (MICRO 2012) 4: Microarchitecture Model</a:t>
            </a:r>
            <a:endParaRPr lang="en-US"/>
          </a:p>
        </p:txBody>
      </p:sp>
      <p:sp>
        <p:nvSpPr>
          <p:cNvPr id="57346" name="Rectangle 2"/>
          <p:cNvSpPr>
            <a:spLocks noGrp="1" noChangeArrowheads="1"/>
          </p:cNvSpPr>
          <p:nvPr>
            <p:ph type="title"/>
          </p:nvPr>
        </p:nvSpPr>
        <p:spPr/>
        <p:txBody>
          <a:bodyPr/>
          <a:lstStyle/>
          <a:p>
            <a:r>
              <a:rPr lang="en-US"/>
              <a:t>ALU Pipelines</a:t>
            </a:r>
          </a:p>
        </p:txBody>
      </p:sp>
      <p:sp>
        <p:nvSpPr>
          <p:cNvPr id="57347" name="Rectangle 3"/>
          <p:cNvSpPr>
            <a:spLocks noGrp="1" noChangeArrowheads="1"/>
          </p:cNvSpPr>
          <p:nvPr>
            <p:ph type="body" idx="1"/>
          </p:nvPr>
        </p:nvSpPr>
        <p:spPr/>
        <p:txBody>
          <a:bodyPr/>
          <a:lstStyle/>
          <a:p>
            <a:r>
              <a:rPr lang="en-US" dirty="0"/>
              <a:t>SIMD Execution Unit</a:t>
            </a:r>
          </a:p>
          <a:p>
            <a:r>
              <a:rPr lang="en-US" dirty="0"/>
              <a:t>Fully Pipelined</a:t>
            </a:r>
          </a:p>
          <a:p>
            <a:r>
              <a:rPr lang="en-US" dirty="0"/>
              <a:t>Each pipe may execute a subset of instructions</a:t>
            </a:r>
          </a:p>
          <a:p>
            <a:r>
              <a:rPr lang="en-US" dirty="0"/>
              <a:t>Configurable bandwidth and latency (depending on the instruction)</a:t>
            </a:r>
          </a:p>
          <a:p>
            <a:r>
              <a:rPr lang="en-US" dirty="0"/>
              <a:t>Default: SP + SFU pipes</a:t>
            </a:r>
          </a:p>
        </p:txBody>
      </p:sp>
      <p:grpSp>
        <p:nvGrpSpPr>
          <p:cNvPr id="57348" name="Group 4"/>
          <p:cNvGrpSpPr>
            <a:grpSpLocks/>
          </p:cNvGrpSpPr>
          <p:nvPr/>
        </p:nvGrpSpPr>
        <p:grpSpPr bwMode="auto">
          <a:xfrm>
            <a:off x="6324600" y="5791200"/>
            <a:ext cx="2257425" cy="660400"/>
            <a:chOff x="3984" y="3648"/>
            <a:chExt cx="1422" cy="416"/>
          </a:xfrm>
        </p:grpSpPr>
        <p:sp>
          <p:nvSpPr>
            <p:cNvPr id="57349" name="Rectangle 5"/>
            <p:cNvSpPr>
              <a:spLocks noChangeArrowheads="1"/>
            </p:cNvSpPr>
            <p:nvPr/>
          </p:nvSpPr>
          <p:spPr bwMode="auto">
            <a:xfrm>
              <a:off x="5195" y="3703"/>
              <a:ext cx="169" cy="93"/>
            </a:xfrm>
            <a:prstGeom prst="rect">
              <a:avLst/>
            </a:prstGeom>
            <a:solidFill>
              <a:srgbClr val="FFFF66"/>
            </a:solidFill>
            <a:ln w="9525">
              <a:noFill/>
              <a:miter lim="800000"/>
              <a:headEnd/>
              <a:tailEnd/>
            </a:ln>
          </p:spPr>
          <p:txBody>
            <a:bodyPr/>
            <a:lstStyle/>
            <a:p>
              <a:endParaRPr lang="en-CA"/>
            </a:p>
          </p:txBody>
        </p:sp>
        <p:sp>
          <p:nvSpPr>
            <p:cNvPr id="57350" name="Rectangle 6"/>
            <p:cNvSpPr>
              <a:spLocks noChangeArrowheads="1"/>
            </p:cNvSpPr>
            <p:nvPr/>
          </p:nvSpPr>
          <p:spPr bwMode="auto">
            <a:xfrm>
              <a:off x="5195" y="3703"/>
              <a:ext cx="169" cy="93"/>
            </a:xfrm>
            <a:prstGeom prst="rect">
              <a:avLst/>
            </a:prstGeom>
            <a:noFill/>
            <a:ln w="19050" cap="rnd">
              <a:solidFill>
                <a:srgbClr val="000000"/>
              </a:solidFill>
              <a:round/>
              <a:headEnd/>
              <a:tailEnd/>
            </a:ln>
          </p:spPr>
          <p:txBody>
            <a:bodyPr/>
            <a:lstStyle/>
            <a:p>
              <a:endParaRPr lang="en-CA"/>
            </a:p>
          </p:txBody>
        </p:sp>
        <p:sp>
          <p:nvSpPr>
            <p:cNvPr id="57351" name="Rectangle 7"/>
            <p:cNvSpPr>
              <a:spLocks noChangeArrowheads="1"/>
            </p:cNvSpPr>
            <p:nvPr/>
          </p:nvSpPr>
          <p:spPr bwMode="auto">
            <a:xfrm>
              <a:off x="5186" y="3716"/>
              <a:ext cx="169" cy="92"/>
            </a:xfrm>
            <a:prstGeom prst="rect">
              <a:avLst/>
            </a:prstGeom>
            <a:solidFill>
              <a:srgbClr val="FFFF66"/>
            </a:solidFill>
            <a:ln w="9525">
              <a:noFill/>
              <a:miter lim="800000"/>
              <a:headEnd/>
              <a:tailEnd/>
            </a:ln>
          </p:spPr>
          <p:txBody>
            <a:bodyPr/>
            <a:lstStyle/>
            <a:p>
              <a:endParaRPr lang="en-CA"/>
            </a:p>
          </p:txBody>
        </p:sp>
        <p:sp>
          <p:nvSpPr>
            <p:cNvPr id="57352" name="Rectangle 8"/>
            <p:cNvSpPr>
              <a:spLocks noChangeArrowheads="1"/>
            </p:cNvSpPr>
            <p:nvPr/>
          </p:nvSpPr>
          <p:spPr bwMode="auto">
            <a:xfrm>
              <a:off x="5186" y="3716"/>
              <a:ext cx="169" cy="92"/>
            </a:xfrm>
            <a:prstGeom prst="rect">
              <a:avLst/>
            </a:prstGeom>
            <a:noFill/>
            <a:ln w="19050" cap="rnd">
              <a:solidFill>
                <a:srgbClr val="000000"/>
              </a:solidFill>
              <a:round/>
              <a:headEnd/>
              <a:tailEnd/>
            </a:ln>
          </p:spPr>
          <p:txBody>
            <a:bodyPr/>
            <a:lstStyle/>
            <a:p>
              <a:endParaRPr lang="en-CA"/>
            </a:p>
          </p:txBody>
        </p:sp>
        <p:sp>
          <p:nvSpPr>
            <p:cNvPr id="57353" name="Rectangle 9"/>
            <p:cNvSpPr>
              <a:spLocks noChangeArrowheads="1"/>
            </p:cNvSpPr>
            <p:nvPr/>
          </p:nvSpPr>
          <p:spPr bwMode="auto">
            <a:xfrm>
              <a:off x="5178" y="3728"/>
              <a:ext cx="169" cy="93"/>
            </a:xfrm>
            <a:prstGeom prst="rect">
              <a:avLst/>
            </a:prstGeom>
            <a:solidFill>
              <a:srgbClr val="FFFF66"/>
            </a:solidFill>
            <a:ln w="9525">
              <a:noFill/>
              <a:miter lim="800000"/>
              <a:headEnd/>
              <a:tailEnd/>
            </a:ln>
          </p:spPr>
          <p:txBody>
            <a:bodyPr/>
            <a:lstStyle/>
            <a:p>
              <a:endParaRPr lang="en-CA"/>
            </a:p>
          </p:txBody>
        </p:sp>
        <p:sp>
          <p:nvSpPr>
            <p:cNvPr id="57354" name="Rectangle 10"/>
            <p:cNvSpPr>
              <a:spLocks noChangeArrowheads="1"/>
            </p:cNvSpPr>
            <p:nvPr/>
          </p:nvSpPr>
          <p:spPr bwMode="auto">
            <a:xfrm>
              <a:off x="5178" y="3728"/>
              <a:ext cx="169" cy="93"/>
            </a:xfrm>
            <a:prstGeom prst="rect">
              <a:avLst/>
            </a:prstGeom>
            <a:noFill/>
            <a:ln w="19050" cap="rnd">
              <a:solidFill>
                <a:srgbClr val="000000"/>
              </a:solidFill>
              <a:round/>
              <a:headEnd/>
              <a:tailEnd/>
            </a:ln>
          </p:spPr>
          <p:txBody>
            <a:bodyPr/>
            <a:lstStyle/>
            <a:p>
              <a:endParaRPr lang="en-CA"/>
            </a:p>
          </p:txBody>
        </p:sp>
        <p:sp>
          <p:nvSpPr>
            <p:cNvPr id="57355" name="Oval 11"/>
            <p:cNvSpPr>
              <a:spLocks noChangeArrowheads="1"/>
            </p:cNvSpPr>
            <p:nvPr/>
          </p:nvSpPr>
          <p:spPr bwMode="auto">
            <a:xfrm>
              <a:off x="5368" y="3743"/>
              <a:ext cx="4" cy="7"/>
            </a:xfrm>
            <a:prstGeom prst="ellipse">
              <a:avLst/>
            </a:prstGeom>
            <a:solidFill>
              <a:srgbClr val="FFFF66"/>
            </a:solidFill>
            <a:ln w="0">
              <a:solidFill>
                <a:srgbClr val="000000"/>
              </a:solidFill>
              <a:round/>
              <a:headEnd/>
              <a:tailEnd/>
            </a:ln>
          </p:spPr>
          <p:txBody>
            <a:bodyPr/>
            <a:lstStyle/>
            <a:p>
              <a:endParaRPr lang="en-CA"/>
            </a:p>
          </p:txBody>
        </p:sp>
        <p:sp>
          <p:nvSpPr>
            <p:cNvPr id="57356" name="Oval 12"/>
            <p:cNvSpPr>
              <a:spLocks noChangeArrowheads="1"/>
            </p:cNvSpPr>
            <p:nvPr/>
          </p:nvSpPr>
          <p:spPr bwMode="auto">
            <a:xfrm>
              <a:off x="5368" y="3743"/>
              <a:ext cx="4" cy="7"/>
            </a:xfrm>
            <a:prstGeom prst="ellipse">
              <a:avLst/>
            </a:prstGeom>
            <a:noFill/>
            <a:ln w="3175">
              <a:solidFill>
                <a:srgbClr val="000000"/>
              </a:solidFill>
              <a:miter lim="800000"/>
              <a:headEnd/>
              <a:tailEnd/>
            </a:ln>
          </p:spPr>
          <p:txBody>
            <a:bodyPr/>
            <a:lstStyle/>
            <a:p>
              <a:endParaRPr lang="en-CA"/>
            </a:p>
          </p:txBody>
        </p:sp>
        <p:sp>
          <p:nvSpPr>
            <p:cNvPr id="57357" name="Oval 13"/>
            <p:cNvSpPr>
              <a:spLocks noChangeArrowheads="1"/>
            </p:cNvSpPr>
            <p:nvPr/>
          </p:nvSpPr>
          <p:spPr bwMode="auto">
            <a:xfrm>
              <a:off x="5374" y="3734"/>
              <a:ext cx="4" cy="7"/>
            </a:xfrm>
            <a:prstGeom prst="ellipse">
              <a:avLst/>
            </a:prstGeom>
            <a:solidFill>
              <a:srgbClr val="FFFF66"/>
            </a:solidFill>
            <a:ln w="0">
              <a:solidFill>
                <a:srgbClr val="000000"/>
              </a:solidFill>
              <a:round/>
              <a:headEnd/>
              <a:tailEnd/>
            </a:ln>
          </p:spPr>
          <p:txBody>
            <a:bodyPr/>
            <a:lstStyle/>
            <a:p>
              <a:endParaRPr lang="en-CA"/>
            </a:p>
          </p:txBody>
        </p:sp>
        <p:sp>
          <p:nvSpPr>
            <p:cNvPr id="57358" name="Oval 14"/>
            <p:cNvSpPr>
              <a:spLocks noChangeArrowheads="1"/>
            </p:cNvSpPr>
            <p:nvPr/>
          </p:nvSpPr>
          <p:spPr bwMode="auto">
            <a:xfrm>
              <a:off x="5374" y="3734"/>
              <a:ext cx="4" cy="7"/>
            </a:xfrm>
            <a:prstGeom prst="ellipse">
              <a:avLst/>
            </a:prstGeom>
            <a:noFill/>
            <a:ln w="3175">
              <a:solidFill>
                <a:srgbClr val="000000"/>
              </a:solidFill>
              <a:miter lim="800000"/>
              <a:headEnd/>
              <a:tailEnd/>
            </a:ln>
          </p:spPr>
          <p:txBody>
            <a:bodyPr/>
            <a:lstStyle/>
            <a:p>
              <a:endParaRPr lang="en-CA"/>
            </a:p>
          </p:txBody>
        </p:sp>
        <p:sp>
          <p:nvSpPr>
            <p:cNvPr id="57359" name="Oval 15"/>
            <p:cNvSpPr>
              <a:spLocks noChangeArrowheads="1"/>
            </p:cNvSpPr>
            <p:nvPr/>
          </p:nvSpPr>
          <p:spPr bwMode="auto">
            <a:xfrm>
              <a:off x="5381" y="3725"/>
              <a:ext cx="4" cy="6"/>
            </a:xfrm>
            <a:prstGeom prst="ellipse">
              <a:avLst/>
            </a:prstGeom>
            <a:solidFill>
              <a:srgbClr val="FFFF66"/>
            </a:solidFill>
            <a:ln w="0">
              <a:solidFill>
                <a:srgbClr val="000000"/>
              </a:solidFill>
              <a:round/>
              <a:headEnd/>
              <a:tailEnd/>
            </a:ln>
          </p:spPr>
          <p:txBody>
            <a:bodyPr/>
            <a:lstStyle/>
            <a:p>
              <a:endParaRPr lang="en-CA"/>
            </a:p>
          </p:txBody>
        </p:sp>
        <p:sp>
          <p:nvSpPr>
            <p:cNvPr id="57360" name="Oval 16"/>
            <p:cNvSpPr>
              <a:spLocks noChangeArrowheads="1"/>
            </p:cNvSpPr>
            <p:nvPr/>
          </p:nvSpPr>
          <p:spPr bwMode="auto">
            <a:xfrm>
              <a:off x="5381" y="3725"/>
              <a:ext cx="4" cy="6"/>
            </a:xfrm>
            <a:prstGeom prst="ellipse">
              <a:avLst/>
            </a:prstGeom>
            <a:noFill/>
            <a:ln w="3175">
              <a:solidFill>
                <a:srgbClr val="000000"/>
              </a:solidFill>
              <a:miter lim="800000"/>
              <a:headEnd/>
              <a:tailEnd/>
            </a:ln>
          </p:spPr>
          <p:txBody>
            <a:bodyPr/>
            <a:lstStyle/>
            <a:p>
              <a:endParaRPr lang="en-CA"/>
            </a:p>
          </p:txBody>
        </p:sp>
        <p:sp>
          <p:nvSpPr>
            <p:cNvPr id="57361" name="Line 17"/>
            <p:cNvSpPr>
              <a:spLocks noChangeShapeType="1"/>
            </p:cNvSpPr>
            <p:nvPr/>
          </p:nvSpPr>
          <p:spPr bwMode="auto">
            <a:xfrm>
              <a:off x="4153" y="3879"/>
              <a:ext cx="22" cy="0"/>
            </a:xfrm>
            <a:prstGeom prst="line">
              <a:avLst/>
            </a:prstGeom>
            <a:noFill/>
            <a:ln w="36513">
              <a:solidFill>
                <a:srgbClr val="000000"/>
              </a:solidFill>
              <a:miter lim="800000"/>
              <a:headEnd/>
              <a:tailEnd/>
            </a:ln>
          </p:spPr>
          <p:txBody>
            <a:bodyPr/>
            <a:lstStyle/>
            <a:p>
              <a:endParaRPr lang="en-CA"/>
            </a:p>
          </p:txBody>
        </p:sp>
        <p:sp>
          <p:nvSpPr>
            <p:cNvPr id="57362" name="Freeform 18"/>
            <p:cNvSpPr>
              <a:spLocks/>
            </p:cNvSpPr>
            <p:nvPr/>
          </p:nvSpPr>
          <p:spPr bwMode="auto">
            <a:xfrm>
              <a:off x="4168" y="3859"/>
              <a:ext cx="27" cy="40"/>
            </a:xfrm>
            <a:custGeom>
              <a:avLst/>
              <a:gdLst/>
              <a:ahLst/>
              <a:cxnLst>
                <a:cxn ang="0">
                  <a:pos x="206" y="103"/>
                </a:cxn>
                <a:cxn ang="0">
                  <a:pos x="0" y="207"/>
                </a:cxn>
                <a:cxn ang="0">
                  <a:pos x="0" y="0"/>
                </a:cxn>
                <a:cxn ang="0">
                  <a:pos x="0" y="0"/>
                </a:cxn>
                <a:cxn ang="0">
                  <a:pos x="206" y="103"/>
                </a:cxn>
              </a:cxnLst>
              <a:rect l="0" t="0" r="r" b="b"/>
              <a:pathLst>
                <a:path w="206" h="207">
                  <a:moveTo>
                    <a:pt x="206" y="103"/>
                  </a:moveTo>
                  <a:lnTo>
                    <a:pt x="0" y="207"/>
                  </a:lnTo>
                  <a:cubicBezTo>
                    <a:pt x="33" y="142"/>
                    <a:pt x="33" y="65"/>
                    <a:pt x="0" y="0"/>
                  </a:cubicBezTo>
                  <a:lnTo>
                    <a:pt x="0" y="0"/>
                  </a:lnTo>
                  <a:lnTo>
                    <a:pt x="206" y="103"/>
                  </a:lnTo>
                  <a:close/>
                </a:path>
              </a:pathLst>
            </a:custGeom>
            <a:solidFill>
              <a:srgbClr val="000000"/>
            </a:solidFill>
            <a:ln w="0">
              <a:solidFill>
                <a:srgbClr val="000000"/>
              </a:solidFill>
              <a:prstDash val="solid"/>
              <a:round/>
              <a:headEnd/>
              <a:tailEnd/>
            </a:ln>
          </p:spPr>
          <p:txBody>
            <a:bodyPr/>
            <a:lstStyle/>
            <a:p>
              <a:endParaRPr lang="en-CA"/>
            </a:p>
          </p:txBody>
        </p:sp>
        <p:sp>
          <p:nvSpPr>
            <p:cNvPr id="57363" name="Line 19"/>
            <p:cNvSpPr>
              <a:spLocks noChangeShapeType="1"/>
            </p:cNvSpPr>
            <p:nvPr/>
          </p:nvSpPr>
          <p:spPr bwMode="auto">
            <a:xfrm>
              <a:off x="4365" y="3913"/>
              <a:ext cx="43" cy="17"/>
            </a:xfrm>
            <a:prstGeom prst="line">
              <a:avLst/>
            </a:prstGeom>
            <a:noFill/>
            <a:ln w="36513">
              <a:solidFill>
                <a:srgbClr val="000000"/>
              </a:solidFill>
              <a:miter lim="800000"/>
              <a:headEnd/>
              <a:tailEnd/>
            </a:ln>
          </p:spPr>
          <p:txBody>
            <a:bodyPr/>
            <a:lstStyle/>
            <a:p>
              <a:endParaRPr lang="en-CA"/>
            </a:p>
          </p:txBody>
        </p:sp>
        <p:sp>
          <p:nvSpPr>
            <p:cNvPr id="57364" name="Freeform 20"/>
            <p:cNvSpPr>
              <a:spLocks/>
            </p:cNvSpPr>
            <p:nvPr/>
          </p:nvSpPr>
          <p:spPr bwMode="auto">
            <a:xfrm>
              <a:off x="4398" y="3907"/>
              <a:ext cx="30" cy="39"/>
            </a:xfrm>
            <a:custGeom>
              <a:avLst/>
              <a:gdLst/>
              <a:ahLst/>
              <a:cxnLst>
                <a:cxn ang="0">
                  <a:pos x="227" y="154"/>
                </a:cxn>
                <a:cxn ang="0">
                  <a:pos x="0" y="199"/>
                </a:cxn>
                <a:cxn ang="0">
                  <a:pos x="55" y="0"/>
                </a:cxn>
                <a:cxn ang="0">
                  <a:pos x="55" y="0"/>
                </a:cxn>
                <a:cxn ang="0">
                  <a:pos x="227" y="154"/>
                </a:cxn>
              </a:cxnLst>
              <a:rect l="0" t="0" r="r" b="b"/>
              <a:pathLst>
                <a:path w="227" h="199">
                  <a:moveTo>
                    <a:pt x="227" y="154"/>
                  </a:moveTo>
                  <a:lnTo>
                    <a:pt x="0" y="199"/>
                  </a:lnTo>
                  <a:cubicBezTo>
                    <a:pt x="49" y="145"/>
                    <a:pt x="69" y="71"/>
                    <a:pt x="55" y="0"/>
                  </a:cubicBezTo>
                  <a:lnTo>
                    <a:pt x="55" y="0"/>
                  </a:lnTo>
                  <a:lnTo>
                    <a:pt x="227" y="154"/>
                  </a:lnTo>
                  <a:close/>
                </a:path>
              </a:pathLst>
            </a:custGeom>
            <a:solidFill>
              <a:srgbClr val="000000"/>
            </a:solidFill>
            <a:ln w="0">
              <a:solidFill>
                <a:srgbClr val="000000"/>
              </a:solidFill>
              <a:prstDash val="solid"/>
              <a:round/>
              <a:headEnd/>
              <a:tailEnd/>
            </a:ln>
          </p:spPr>
          <p:txBody>
            <a:bodyPr/>
            <a:lstStyle/>
            <a:p>
              <a:endParaRPr lang="en-CA"/>
            </a:p>
          </p:txBody>
        </p:sp>
        <p:sp>
          <p:nvSpPr>
            <p:cNvPr id="57365" name="Line 21"/>
            <p:cNvSpPr>
              <a:spLocks noChangeShapeType="1"/>
            </p:cNvSpPr>
            <p:nvPr/>
          </p:nvSpPr>
          <p:spPr bwMode="auto">
            <a:xfrm flipV="1">
              <a:off x="4365" y="3828"/>
              <a:ext cx="43" cy="18"/>
            </a:xfrm>
            <a:prstGeom prst="line">
              <a:avLst/>
            </a:prstGeom>
            <a:noFill/>
            <a:ln w="36513">
              <a:solidFill>
                <a:srgbClr val="000000"/>
              </a:solidFill>
              <a:miter lim="800000"/>
              <a:headEnd/>
              <a:tailEnd/>
            </a:ln>
          </p:spPr>
          <p:txBody>
            <a:bodyPr/>
            <a:lstStyle/>
            <a:p>
              <a:endParaRPr lang="en-CA"/>
            </a:p>
          </p:txBody>
        </p:sp>
        <p:sp>
          <p:nvSpPr>
            <p:cNvPr id="57366" name="Freeform 22"/>
            <p:cNvSpPr>
              <a:spLocks/>
            </p:cNvSpPr>
            <p:nvPr/>
          </p:nvSpPr>
          <p:spPr bwMode="auto">
            <a:xfrm>
              <a:off x="4398" y="3811"/>
              <a:ext cx="30" cy="40"/>
            </a:xfrm>
            <a:custGeom>
              <a:avLst/>
              <a:gdLst/>
              <a:ahLst/>
              <a:cxnLst>
                <a:cxn ang="0">
                  <a:pos x="227" y="45"/>
                </a:cxn>
                <a:cxn ang="0">
                  <a:pos x="55" y="199"/>
                </a:cxn>
                <a:cxn ang="0">
                  <a:pos x="0" y="0"/>
                </a:cxn>
                <a:cxn ang="0">
                  <a:pos x="0" y="0"/>
                </a:cxn>
                <a:cxn ang="0">
                  <a:pos x="227" y="45"/>
                </a:cxn>
              </a:cxnLst>
              <a:rect l="0" t="0" r="r" b="b"/>
              <a:pathLst>
                <a:path w="227" h="199">
                  <a:moveTo>
                    <a:pt x="227" y="45"/>
                  </a:moveTo>
                  <a:lnTo>
                    <a:pt x="55" y="199"/>
                  </a:lnTo>
                  <a:cubicBezTo>
                    <a:pt x="69" y="128"/>
                    <a:pt x="49" y="54"/>
                    <a:pt x="0" y="0"/>
                  </a:cubicBezTo>
                  <a:lnTo>
                    <a:pt x="0" y="0"/>
                  </a:lnTo>
                  <a:lnTo>
                    <a:pt x="227" y="45"/>
                  </a:lnTo>
                  <a:close/>
                </a:path>
              </a:pathLst>
            </a:custGeom>
            <a:solidFill>
              <a:srgbClr val="000000"/>
            </a:solidFill>
            <a:ln w="0">
              <a:solidFill>
                <a:srgbClr val="000000"/>
              </a:solidFill>
              <a:prstDash val="solid"/>
              <a:round/>
              <a:headEnd/>
              <a:tailEnd/>
            </a:ln>
          </p:spPr>
          <p:txBody>
            <a:bodyPr/>
            <a:lstStyle/>
            <a:p>
              <a:endParaRPr lang="en-CA"/>
            </a:p>
          </p:txBody>
        </p:sp>
        <p:sp>
          <p:nvSpPr>
            <p:cNvPr id="57367" name="Line 23"/>
            <p:cNvSpPr>
              <a:spLocks noChangeShapeType="1"/>
            </p:cNvSpPr>
            <p:nvPr/>
          </p:nvSpPr>
          <p:spPr bwMode="auto">
            <a:xfrm flipV="1">
              <a:off x="4513" y="3864"/>
              <a:ext cx="0" cy="30"/>
            </a:xfrm>
            <a:prstGeom prst="line">
              <a:avLst/>
            </a:prstGeom>
            <a:noFill/>
            <a:ln w="36513">
              <a:solidFill>
                <a:srgbClr val="000000"/>
              </a:solidFill>
              <a:miter lim="800000"/>
              <a:headEnd/>
              <a:tailEnd/>
            </a:ln>
          </p:spPr>
          <p:txBody>
            <a:bodyPr/>
            <a:lstStyle/>
            <a:p>
              <a:endParaRPr lang="en-CA"/>
            </a:p>
          </p:txBody>
        </p:sp>
        <p:sp>
          <p:nvSpPr>
            <p:cNvPr id="57368" name="Freeform 24"/>
            <p:cNvSpPr>
              <a:spLocks/>
            </p:cNvSpPr>
            <p:nvPr/>
          </p:nvSpPr>
          <p:spPr bwMode="auto">
            <a:xfrm>
              <a:off x="4499" y="3884"/>
              <a:ext cx="28" cy="41"/>
            </a:xfrm>
            <a:custGeom>
              <a:avLst/>
              <a:gdLst/>
              <a:ahLst/>
              <a:cxnLst>
                <a:cxn ang="0">
                  <a:pos x="103" y="207"/>
                </a:cxn>
                <a:cxn ang="0">
                  <a:pos x="0" y="0"/>
                </a:cxn>
                <a:cxn ang="0">
                  <a:pos x="206" y="0"/>
                </a:cxn>
                <a:cxn ang="0">
                  <a:pos x="206" y="0"/>
                </a:cxn>
                <a:cxn ang="0">
                  <a:pos x="103" y="207"/>
                </a:cxn>
              </a:cxnLst>
              <a:rect l="0" t="0" r="r" b="b"/>
              <a:pathLst>
                <a:path w="206" h="207">
                  <a:moveTo>
                    <a:pt x="103" y="207"/>
                  </a:moveTo>
                  <a:lnTo>
                    <a:pt x="0" y="0"/>
                  </a:lnTo>
                  <a:cubicBezTo>
                    <a:pt x="65" y="33"/>
                    <a:pt x="141" y="33"/>
                    <a:pt x="206" y="0"/>
                  </a:cubicBezTo>
                  <a:lnTo>
                    <a:pt x="206" y="0"/>
                  </a:lnTo>
                  <a:lnTo>
                    <a:pt x="103" y="207"/>
                  </a:lnTo>
                  <a:close/>
                </a:path>
              </a:pathLst>
            </a:custGeom>
            <a:solidFill>
              <a:srgbClr val="000000"/>
            </a:solidFill>
            <a:ln w="0">
              <a:solidFill>
                <a:srgbClr val="000000"/>
              </a:solidFill>
              <a:prstDash val="solid"/>
              <a:round/>
              <a:headEnd/>
              <a:tailEnd/>
            </a:ln>
          </p:spPr>
          <p:txBody>
            <a:bodyPr/>
            <a:lstStyle/>
            <a:p>
              <a:endParaRPr lang="en-CA"/>
            </a:p>
          </p:txBody>
        </p:sp>
        <p:sp>
          <p:nvSpPr>
            <p:cNvPr id="57369" name="Freeform 25"/>
            <p:cNvSpPr>
              <a:spLocks/>
            </p:cNvSpPr>
            <p:nvPr/>
          </p:nvSpPr>
          <p:spPr bwMode="auto">
            <a:xfrm>
              <a:off x="4499" y="3833"/>
              <a:ext cx="28" cy="41"/>
            </a:xfrm>
            <a:custGeom>
              <a:avLst/>
              <a:gdLst/>
              <a:ahLst/>
              <a:cxnLst>
                <a:cxn ang="0">
                  <a:pos x="103" y="0"/>
                </a:cxn>
                <a:cxn ang="0">
                  <a:pos x="206" y="206"/>
                </a:cxn>
                <a:cxn ang="0">
                  <a:pos x="0" y="206"/>
                </a:cxn>
                <a:cxn ang="0">
                  <a:pos x="103" y="0"/>
                </a:cxn>
              </a:cxnLst>
              <a:rect l="0" t="0" r="r" b="b"/>
              <a:pathLst>
                <a:path w="206" h="206">
                  <a:moveTo>
                    <a:pt x="103" y="0"/>
                  </a:moveTo>
                  <a:lnTo>
                    <a:pt x="206" y="206"/>
                  </a:lnTo>
                  <a:cubicBezTo>
                    <a:pt x="141" y="174"/>
                    <a:pt x="65" y="174"/>
                    <a:pt x="0" y="206"/>
                  </a:cubicBezTo>
                  <a:lnTo>
                    <a:pt x="103" y="0"/>
                  </a:lnTo>
                  <a:close/>
                </a:path>
              </a:pathLst>
            </a:custGeom>
            <a:solidFill>
              <a:srgbClr val="000000"/>
            </a:solidFill>
            <a:ln w="0">
              <a:solidFill>
                <a:srgbClr val="000000"/>
              </a:solidFill>
              <a:prstDash val="solid"/>
              <a:round/>
              <a:headEnd/>
              <a:tailEnd/>
            </a:ln>
          </p:spPr>
          <p:txBody>
            <a:bodyPr/>
            <a:lstStyle/>
            <a:p>
              <a:endParaRPr lang="en-CA"/>
            </a:p>
          </p:txBody>
        </p:sp>
        <p:sp>
          <p:nvSpPr>
            <p:cNvPr id="57370" name="Line 26"/>
            <p:cNvSpPr>
              <a:spLocks noChangeShapeType="1"/>
            </p:cNvSpPr>
            <p:nvPr/>
          </p:nvSpPr>
          <p:spPr bwMode="auto">
            <a:xfrm flipV="1">
              <a:off x="4598" y="3921"/>
              <a:ext cx="43" cy="17"/>
            </a:xfrm>
            <a:prstGeom prst="line">
              <a:avLst/>
            </a:prstGeom>
            <a:noFill/>
            <a:ln w="36513">
              <a:solidFill>
                <a:srgbClr val="000000"/>
              </a:solidFill>
              <a:miter lim="800000"/>
              <a:headEnd/>
              <a:tailEnd/>
            </a:ln>
          </p:spPr>
          <p:txBody>
            <a:bodyPr/>
            <a:lstStyle/>
            <a:p>
              <a:endParaRPr lang="en-CA"/>
            </a:p>
          </p:txBody>
        </p:sp>
        <p:sp>
          <p:nvSpPr>
            <p:cNvPr id="57371" name="Freeform 27"/>
            <p:cNvSpPr>
              <a:spLocks/>
            </p:cNvSpPr>
            <p:nvPr/>
          </p:nvSpPr>
          <p:spPr bwMode="auto">
            <a:xfrm>
              <a:off x="4631" y="3904"/>
              <a:ext cx="30" cy="39"/>
            </a:xfrm>
            <a:custGeom>
              <a:avLst/>
              <a:gdLst/>
              <a:ahLst/>
              <a:cxnLst>
                <a:cxn ang="0">
                  <a:pos x="226" y="45"/>
                </a:cxn>
                <a:cxn ang="0">
                  <a:pos x="54" y="199"/>
                </a:cxn>
                <a:cxn ang="0">
                  <a:pos x="0" y="0"/>
                </a:cxn>
                <a:cxn ang="0">
                  <a:pos x="0" y="0"/>
                </a:cxn>
                <a:cxn ang="0">
                  <a:pos x="226" y="45"/>
                </a:cxn>
              </a:cxnLst>
              <a:rect l="0" t="0" r="r" b="b"/>
              <a:pathLst>
                <a:path w="226" h="199">
                  <a:moveTo>
                    <a:pt x="226" y="45"/>
                  </a:moveTo>
                  <a:lnTo>
                    <a:pt x="54" y="199"/>
                  </a:lnTo>
                  <a:cubicBezTo>
                    <a:pt x="68" y="128"/>
                    <a:pt x="48" y="54"/>
                    <a:pt x="0" y="0"/>
                  </a:cubicBezTo>
                  <a:lnTo>
                    <a:pt x="0" y="0"/>
                  </a:lnTo>
                  <a:lnTo>
                    <a:pt x="226" y="45"/>
                  </a:lnTo>
                  <a:close/>
                </a:path>
              </a:pathLst>
            </a:custGeom>
            <a:solidFill>
              <a:srgbClr val="000000"/>
            </a:solidFill>
            <a:ln w="0">
              <a:solidFill>
                <a:srgbClr val="000000"/>
              </a:solidFill>
              <a:prstDash val="solid"/>
              <a:round/>
              <a:headEnd/>
              <a:tailEnd/>
            </a:ln>
          </p:spPr>
          <p:txBody>
            <a:bodyPr/>
            <a:lstStyle/>
            <a:p>
              <a:endParaRPr lang="en-CA"/>
            </a:p>
          </p:txBody>
        </p:sp>
        <p:sp>
          <p:nvSpPr>
            <p:cNvPr id="57372" name="Line 28"/>
            <p:cNvSpPr>
              <a:spLocks noChangeShapeType="1"/>
            </p:cNvSpPr>
            <p:nvPr/>
          </p:nvSpPr>
          <p:spPr bwMode="auto">
            <a:xfrm>
              <a:off x="4598" y="3820"/>
              <a:ext cx="43" cy="17"/>
            </a:xfrm>
            <a:prstGeom prst="line">
              <a:avLst/>
            </a:prstGeom>
            <a:noFill/>
            <a:ln w="36513">
              <a:solidFill>
                <a:srgbClr val="000000"/>
              </a:solidFill>
              <a:miter lim="800000"/>
              <a:headEnd/>
              <a:tailEnd/>
            </a:ln>
          </p:spPr>
          <p:txBody>
            <a:bodyPr/>
            <a:lstStyle/>
            <a:p>
              <a:endParaRPr lang="en-CA"/>
            </a:p>
          </p:txBody>
        </p:sp>
        <p:sp>
          <p:nvSpPr>
            <p:cNvPr id="57373" name="Freeform 29"/>
            <p:cNvSpPr>
              <a:spLocks/>
            </p:cNvSpPr>
            <p:nvPr/>
          </p:nvSpPr>
          <p:spPr bwMode="auto">
            <a:xfrm>
              <a:off x="4631" y="3815"/>
              <a:ext cx="30" cy="39"/>
            </a:xfrm>
            <a:custGeom>
              <a:avLst/>
              <a:gdLst/>
              <a:ahLst/>
              <a:cxnLst>
                <a:cxn ang="0">
                  <a:pos x="226" y="154"/>
                </a:cxn>
                <a:cxn ang="0">
                  <a:pos x="0" y="199"/>
                </a:cxn>
                <a:cxn ang="0">
                  <a:pos x="54" y="0"/>
                </a:cxn>
                <a:cxn ang="0">
                  <a:pos x="226" y="154"/>
                </a:cxn>
              </a:cxnLst>
              <a:rect l="0" t="0" r="r" b="b"/>
              <a:pathLst>
                <a:path w="226" h="199">
                  <a:moveTo>
                    <a:pt x="226" y="154"/>
                  </a:moveTo>
                  <a:lnTo>
                    <a:pt x="0" y="199"/>
                  </a:lnTo>
                  <a:cubicBezTo>
                    <a:pt x="48" y="145"/>
                    <a:pt x="68" y="71"/>
                    <a:pt x="54" y="0"/>
                  </a:cubicBezTo>
                  <a:lnTo>
                    <a:pt x="226" y="154"/>
                  </a:lnTo>
                  <a:close/>
                </a:path>
              </a:pathLst>
            </a:custGeom>
            <a:solidFill>
              <a:srgbClr val="000000"/>
            </a:solidFill>
            <a:ln w="0">
              <a:solidFill>
                <a:srgbClr val="000000"/>
              </a:solidFill>
              <a:prstDash val="solid"/>
              <a:round/>
              <a:headEnd/>
              <a:tailEnd/>
            </a:ln>
          </p:spPr>
          <p:txBody>
            <a:bodyPr/>
            <a:lstStyle/>
            <a:p>
              <a:endParaRPr lang="en-CA"/>
            </a:p>
          </p:txBody>
        </p:sp>
        <p:sp>
          <p:nvSpPr>
            <p:cNvPr id="57374" name="Line 30"/>
            <p:cNvSpPr>
              <a:spLocks noChangeShapeType="1"/>
            </p:cNvSpPr>
            <p:nvPr/>
          </p:nvSpPr>
          <p:spPr bwMode="auto">
            <a:xfrm>
              <a:off x="4830" y="3882"/>
              <a:ext cx="64" cy="0"/>
            </a:xfrm>
            <a:prstGeom prst="line">
              <a:avLst/>
            </a:prstGeom>
            <a:noFill/>
            <a:ln w="36513">
              <a:solidFill>
                <a:srgbClr val="000000"/>
              </a:solidFill>
              <a:miter lim="800000"/>
              <a:headEnd/>
              <a:tailEnd/>
            </a:ln>
          </p:spPr>
          <p:txBody>
            <a:bodyPr/>
            <a:lstStyle/>
            <a:p>
              <a:endParaRPr lang="en-CA"/>
            </a:p>
          </p:txBody>
        </p:sp>
        <p:sp>
          <p:nvSpPr>
            <p:cNvPr id="57375" name="Freeform 31"/>
            <p:cNvSpPr>
              <a:spLocks/>
            </p:cNvSpPr>
            <p:nvPr/>
          </p:nvSpPr>
          <p:spPr bwMode="auto">
            <a:xfrm>
              <a:off x="4887" y="3862"/>
              <a:ext cx="28" cy="40"/>
            </a:xfrm>
            <a:custGeom>
              <a:avLst/>
              <a:gdLst/>
              <a:ahLst/>
              <a:cxnLst>
                <a:cxn ang="0">
                  <a:pos x="206" y="103"/>
                </a:cxn>
                <a:cxn ang="0">
                  <a:pos x="0" y="206"/>
                </a:cxn>
                <a:cxn ang="0">
                  <a:pos x="0" y="0"/>
                </a:cxn>
                <a:cxn ang="0">
                  <a:pos x="0" y="0"/>
                </a:cxn>
                <a:cxn ang="0">
                  <a:pos x="206" y="103"/>
                </a:cxn>
              </a:cxnLst>
              <a:rect l="0" t="0" r="r" b="b"/>
              <a:pathLst>
                <a:path w="206" h="206">
                  <a:moveTo>
                    <a:pt x="206" y="103"/>
                  </a:moveTo>
                  <a:lnTo>
                    <a:pt x="0" y="206"/>
                  </a:lnTo>
                  <a:cubicBezTo>
                    <a:pt x="32" y="141"/>
                    <a:pt x="32" y="65"/>
                    <a:pt x="0" y="0"/>
                  </a:cubicBezTo>
                  <a:lnTo>
                    <a:pt x="0" y="0"/>
                  </a:lnTo>
                  <a:lnTo>
                    <a:pt x="206" y="103"/>
                  </a:lnTo>
                  <a:close/>
                </a:path>
              </a:pathLst>
            </a:custGeom>
            <a:solidFill>
              <a:srgbClr val="000000"/>
            </a:solidFill>
            <a:ln w="0">
              <a:solidFill>
                <a:srgbClr val="000000"/>
              </a:solidFill>
              <a:prstDash val="solid"/>
              <a:round/>
              <a:headEnd/>
              <a:tailEnd/>
            </a:ln>
          </p:spPr>
          <p:txBody>
            <a:bodyPr/>
            <a:lstStyle/>
            <a:p>
              <a:endParaRPr lang="en-CA"/>
            </a:p>
          </p:txBody>
        </p:sp>
        <p:sp>
          <p:nvSpPr>
            <p:cNvPr id="57376" name="Line 32"/>
            <p:cNvSpPr>
              <a:spLocks noChangeShapeType="1"/>
            </p:cNvSpPr>
            <p:nvPr/>
          </p:nvSpPr>
          <p:spPr bwMode="auto">
            <a:xfrm>
              <a:off x="5117" y="3921"/>
              <a:ext cx="32" cy="11"/>
            </a:xfrm>
            <a:prstGeom prst="line">
              <a:avLst/>
            </a:prstGeom>
            <a:noFill/>
            <a:ln w="38100">
              <a:solidFill>
                <a:srgbClr val="000000"/>
              </a:solidFill>
              <a:miter lim="800000"/>
              <a:headEnd/>
              <a:tailEnd/>
            </a:ln>
          </p:spPr>
          <p:txBody>
            <a:bodyPr/>
            <a:lstStyle/>
            <a:p>
              <a:endParaRPr lang="en-CA"/>
            </a:p>
          </p:txBody>
        </p:sp>
        <p:sp>
          <p:nvSpPr>
            <p:cNvPr id="57377" name="Freeform 33"/>
            <p:cNvSpPr>
              <a:spLocks/>
            </p:cNvSpPr>
            <p:nvPr/>
          </p:nvSpPr>
          <p:spPr bwMode="auto">
            <a:xfrm>
              <a:off x="5097" y="3886"/>
              <a:ext cx="31" cy="72"/>
            </a:xfrm>
            <a:custGeom>
              <a:avLst/>
              <a:gdLst/>
              <a:ahLst/>
              <a:cxnLst>
                <a:cxn ang="0">
                  <a:pos x="66" y="172"/>
                </a:cxn>
                <a:cxn ang="0">
                  <a:pos x="0" y="66"/>
                </a:cxn>
                <a:cxn ang="0">
                  <a:pos x="107" y="0"/>
                </a:cxn>
                <a:cxn ang="0">
                  <a:pos x="66" y="172"/>
                </a:cxn>
              </a:cxnLst>
              <a:rect l="0" t="0" r="r" b="b"/>
              <a:pathLst>
                <a:path w="107" h="172">
                  <a:moveTo>
                    <a:pt x="66" y="172"/>
                  </a:moveTo>
                  <a:lnTo>
                    <a:pt x="0" y="66"/>
                  </a:lnTo>
                  <a:lnTo>
                    <a:pt x="107" y="0"/>
                  </a:lnTo>
                  <a:lnTo>
                    <a:pt x="66" y="172"/>
                  </a:lnTo>
                  <a:close/>
                </a:path>
              </a:pathLst>
            </a:custGeom>
            <a:solidFill>
              <a:srgbClr val="000000"/>
            </a:solidFill>
            <a:ln w="9525">
              <a:noFill/>
              <a:round/>
              <a:headEnd/>
              <a:tailEnd/>
            </a:ln>
          </p:spPr>
          <p:txBody>
            <a:bodyPr/>
            <a:lstStyle/>
            <a:p>
              <a:endParaRPr lang="en-CA"/>
            </a:p>
          </p:txBody>
        </p:sp>
        <p:sp>
          <p:nvSpPr>
            <p:cNvPr id="57378" name="Freeform 34"/>
            <p:cNvSpPr>
              <a:spLocks/>
            </p:cNvSpPr>
            <p:nvPr/>
          </p:nvSpPr>
          <p:spPr bwMode="auto">
            <a:xfrm>
              <a:off x="5138" y="3894"/>
              <a:ext cx="31" cy="72"/>
            </a:xfrm>
            <a:custGeom>
              <a:avLst/>
              <a:gdLst/>
              <a:ahLst/>
              <a:cxnLst>
                <a:cxn ang="0">
                  <a:pos x="42" y="0"/>
                </a:cxn>
                <a:cxn ang="0">
                  <a:pos x="107" y="107"/>
                </a:cxn>
                <a:cxn ang="0">
                  <a:pos x="0" y="172"/>
                </a:cxn>
                <a:cxn ang="0">
                  <a:pos x="42" y="0"/>
                </a:cxn>
              </a:cxnLst>
              <a:rect l="0" t="0" r="r" b="b"/>
              <a:pathLst>
                <a:path w="107" h="172">
                  <a:moveTo>
                    <a:pt x="42" y="0"/>
                  </a:moveTo>
                  <a:lnTo>
                    <a:pt x="107" y="107"/>
                  </a:lnTo>
                  <a:lnTo>
                    <a:pt x="0" y="172"/>
                  </a:lnTo>
                  <a:lnTo>
                    <a:pt x="42" y="0"/>
                  </a:lnTo>
                  <a:close/>
                </a:path>
              </a:pathLst>
            </a:custGeom>
            <a:solidFill>
              <a:srgbClr val="000000"/>
            </a:solidFill>
            <a:ln w="9525">
              <a:noFill/>
              <a:round/>
              <a:headEnd/>
              <a:tailEnd/>
            </a:ln>
          </p:spPr>
          <p:txBody>
            <a:bodyPr/>
            <a:lstStyle/>
            <a:p>
              <a:endParaRPr lang="en-CA"/>
            </a:p>
          </p:txBody>
        </p:sp>
        <p:sp>
          <p:nvSpPr>
            <p:cNvPr id="57379" name="Line 35"/>
            <p:cNvSpPr>
              <a:spLocks noChangeShapeType="1"/>
            </p:cNvSpPr>
            <p:nvPr/>
          </p:nvSpPr>
          <p:spPr bwMode="auto">
            <a:xfrm flipV="1">
              <a:off x="5117" y="3827"/>
              <a:ext cx="32" cy="12"/>
            </a:xfrm>
            <a:prstGeom prst="line">
              <a:avLst/>
            </a:prstGeom>
            <a:noFill/>
            <a:ln w="38100">
              <a:solidFill>
                <a:srgbClr val="000000"/>
              </a:solidFill>
              <a:miter lim="800000"/>
              <a:headEnd/>
              <a:tailEnd/>
            </a:ln>
          </p:spPr>
          <p:txBody>
            <a:bodyPr/>
            <a:lstStyle/>
            <a:p>
              <a:endParaRPr lang="en-CA"/>
            </a:p>
          </p:txBody>
        </p:sp>
        <p:sp>
          <p:nvSpPr>
            <p:cNvPr id="57380" name="Freeform 36"/>
            <p:cNvSpPr>
              <a:spLocks/>
            </p:cNvSpPr>
            <p:nvPr/>
          </p:nvSpPr>
          <p:spPr bwMode="auto">
            <a:xfrm>
              <a:off x="5097" y="3802"/>
              <a:ext cx="31" cy="71"/>
            </a:xfrm>
            <a:custGeom>
              <a:avLst/>
              <a:gdLst/>
              <a:ahLst/>
              <a:cxnLst>
                <a:cxn ang="0">
                  <a:pos x="109" y="171"/>
                </a:cxn>
                <a:cxn ang="0">
                  <a:pos x="0" y="108"/>
                </a:cxn>
                <a:cxn ang="0">
                  <a:pos x="64" y="0"/>
                </a:cxn>
                <a:cxn ang="0">
                  <a:pos x="109" y="171"/>
                </a:cxn>
              </a:cxnLst>
              <a:rect l="0" t="0" r="r" b="b"/>
              <a:pathLst>
                <a:path w="109" h="171">
                  <a:moveTo>
                    <a:pt x="109" y="171"/>
                  </a:moveTo>
                  <a:lnTo>
                    <a:pt x="0" y="108"/>
                  </a:lnTo>
                  <a:lnTo>
                    <a:pt x="64" y="0"/>
                  </a:lnTo>
                  <a:lnTo>
                    <a:pt x="109" y="171"/>
                  </a:lnTo>
                  <a:close/>
                </a:path>
              </a:pathLst>
            </a:custGeom>
            <a:solidFill>
              <a:srgbClr val="000000"/>
            </a:solidFill>
            <a:ln w="9525">
              <a:noFill/>
              <a:round/>
              <a:headEnd/>
              <a:tailEnd/>
            </a:ln>
          </p:spPr>
          <p:txBody>
            <a:bodyPr/>
            <a:lstStyle/>
            <a:p>
              <a:endParaRPr lang="en-CA"/>
            </a:p>
          </p:txBody>
        </p:sp>
        <p:sp>
          <p:nvSpPr>
            <p:cNvPr id="57381" name="Freeform 37"/>
            <p:cNvSpPr>
              <a:spLocks/>
            </p:cNvSpPr>
            <p:nvPr/>
          </p:nvSpPr>
          <p:spPr bwMode="auto">
            <a:xfrm>
              <a:off x="5138" y="3793"/>
              <a:ext cx="31" cy="71"/>
            </a:xfrm>
            <a:custGeom>
              <a:avLst/>
              <a:gdLst/>
              <a:ahLst/>
              <a:cxnLst>
                <a:cxn ang="0">
                  <a:pos x="0" y="0"/>
                </a:cxn>
                <a:cxn ang="0">
                  <a:pos x="108" y="64"/>
                </a:cxn>
                <a:cxn ang="0">
                  <a:pos x="45" y="172"/>
                </a:cxn>
                <a:cxn ang="0">
                  <a:pos x="0" y="0"/>
                </a:cxn>
              </a:cxnLst>
              <a:rect l="0" t="0" r="r" b="b"/>
              <a:pathLst>
                <a:path w="108" h="172">
                  <a:moveTo>
                    <a:pt x="0" y="0"/>
                  </a:moveTo>
                  <a:lnTo>
                    <a:pt x="108" y="64"/>
                  </a:lnTo>
                  <a:lnTo>
                    <a:pt x="45" y="172"/>
                  </a:lnTo>
                  <a:lnTo>
                    <a:pt x="0" y="0"/>
                  </a:lnTo>
                  <a:close/>
                </a:path>
              </a:pathLst>
            </a:custGeom>
            <a:solidFill>
              <a:srgbClr val="000000"/>
            </a:solidFill>
            <a:ln w="9525">
              <a:noFill/>
              <a:round/>
              <a:headEnd/>
              <a:tailEnd/>
            </a:ln>
          </p:spPr>
          <p:txBody>
            <a:bodyPr/>
            <a:lstStyle/>
            <a:p>
              <a:endParaRPr lang="en-CA"/>
            </a:p>
          </p:txBody>
        </p:sp>
        <p:sp>
          <p:nvSpPr>
            <p:cNvPr id="57382" name="Rectangle 38"/>
            <p:cNvSpPr>
              <a:spLocks noChangeArrowheads="1"/>
            </p:cNvSpPr>
            <p:nvPr/>
          </p:nvSpPr>
          <p:spPr bwMode="auto">
            <a:xfrm>
              <a:off x="3984" y="3833"/>
              <a:ext cx="169" cy="92"/>
            </a:xfrm>
            <a:prstGeom prst="rect">
              <a:avLst/>
            </a:prstGeom>
            <a:gradFill rotWithShape="1">
              <a:gsLst>
                <a:gs pos="0">
                  <a:srgbClr val="009900"/>
                </a:gs>
                <a:gs pos="100000">
                  <a:srgbClr val="009900">
                    <a:gamma/>
                    <a:shade val="46275"/>
                    <a:invGamma/>
                  </a:srgbClr>
                </a:gs>
              </a:gsLst>
              <a:lin ang="2700000" scaled="1"/>
            </a:gradFill>
            <a:ln w="9525">
              <a:noFill/>
              <a:miter lim="800000"/>
              <a:headEnd/>
              <a:tailEnd/>
            </a:ln>
          </p:spPr>
          <p:txBody>
            <a:bodyPr/>
            <a:lstStyle/>
            <a:p>
              <a:endParaRPr lang="en-CA"/>
            </a:p>
          </p:txBody>
        </p:sp>
        <p:sp>
          <p:nvSpPr>
            <p:cNvPr id="57383" name="Rectangle 39"/>
            <p:cNvSpPr>
              <a:spLocks noChangeArrowheads="1"/>
            </p:cNvSpPr>
            <p:nvPr/>
          </p:nvSpPr>
          <p:spPr bwMode="auto">
            <a:xfrm>
              <a:off x="3984" y="3833"/>
              <a:ext cx="169" cy="92"/>
            </a:xfrm>
            <a:prstGeom prst="rect">
              <a:avLst/>
            </a:prstGeom>
            <a:solidFill>
              <a:srgbClr val="99FF99"/>
            </a:solidFill>
            <a:ln w="19050" cap="rnd">
              <a:solidFill>
                <a:srgbClr val="000000"/>
              </a:solidFill>
              <a:round/>
              <a:headEnd/>
              <a:tailEnd/>
            </a:ln>
          </p:spPr>
          <p:txBody>
            <a:bodyPr/>
            <a:lstStyle/>
            <a:p>
              <a:endParaRPr lang="en-CA"/>
            </a:p>
          </p:txBody>
        </p:sp>
        <p:sp>
          <p:nvSpPr>
            <p:cNvPr id="57384" name="Rectangle 40"/>
            <p:cNvSpPr>
              <a:spLocks noChangeArrowheads="1"/>
            </p:cNvSpPr>
            <p:nvPr/>
          </p:nvSpPr>
          <p:spPr bwMode="auto">
            <a:xfrm>
              <a:off x="4195" y="3833"/>
              <a:ext cx="170" cy="92"/>
            </a:xfrm>
            <a:prstGeom prst="rect">
              <a:avLst/>
            </a:prstGeom>
            <a:solidFill>
              <a:srgbClr val="99FF99"/>
            </a:solidFill>
            <a:ln w="9525">
              <a:noFill/>
              <a:miter lim="800000"/>
              <a:headEnd/>
              <a:tailEnd/>
            </a:ln>
          </p:spPr>
          <p:txBody>
            <a:bodyPr/>
            <a:lstStyle/>
            <a:p>
              <a:endParaRPr lang="en-CA"/>
            </a:p>
          </p:txBody>
        </p:sp>
        <p:sp>
          <p:nvSpPr>
            <p:cNvPr id="57385" name="Rectangle 41"/>
            <p:cNvSpPr>
              <a:spLocks noChangeArrowheads="1"/>
            </p:cNvSpPr>
            <p:nvPr/>
          </p:nvSpPr>
          <p:spPr bwMode="auto">
            <a:xfrm>
              <a:off x="4195" y="3833"/>
              <a:ext cx="170" cy="92"/>
            </a:xfrm>
            <a:prstGeom prst="rect">
              <a:avLst/>
            </a:prstGeom>
            <a:noFill/>
            <a:ln w="19050" cap="rnd">
              <a:solidFill>
                <a:srgbClr val="000000"/>
              </a:solidFill>
              <a:round/>
              <a:headEnd/>
              <a:tailEnd/>
            </a:ln>
          </p:spPr>
          <p:txBody>
            <a:bodyPr/>
            <a:lstStyle/>
            <a:p>
              <a:endParaRPr lang="en-CA"/>
            </a:p>
          </p:txBody>
        </p:sp>
        <p:sp>
          <p:nvSpPr>
            <p:cNvPr id="57386" name="Rectangle 42"/>
            <p:cNvSpPr>
              <a:spLocks noChangeArrowheads="1"/>
            </p:cNvSpPr>
            <p:nvPr/>
          </p:nvSpPr>
          <p:spPr bwMode="auto">
            <a:xfrm>
              <a:off x="4428" y="3741"/>
              <a:ext cx="170" cy="92"/>
            </a:xfrm>
            <a:prstGeom prst="rect">
              <a:avLst/>
            </a:prstGeom>
            <a:solidFill>
              <a:srgbClr val="99FF99"/>
            </a:solidFill>
            <a:ln w="9525">
              <a:noFill/>
              <a:miter lim="800000"/>
              <a:headEnd/>
              <a:tailEnd/>
            </a:ln>
          </p:spPr>
          <p:txBody>
            <a:bodyPr/>
            <a:lstStyle/>
            <a:p>
              <a:endParaRPr lang="en-CA"/>
            </a:p>
          </p:txBody>
        </p:sp>
        <p:sp>
          <p:nvSpPr>
            <p:cNvPr id="57387" name="Rectangle 43"/>
            <p:cNvSpPr>
              <a:spLocks noChangeArrowheads="1"/>
            </p:cNvSpPr>
            <p:nvPr/>
          </p:nvSpPr>
          <p:spPr bwMode="auto">
            <a:xfrm>
              <a:off x="4428" y="3741"/>
              <a:ext cx="170" cy="92"/>
            </a:xfrm>
            <a:prstGeom prst="rect">
              <a:avLst/>
            </a:prstGeom>
            <a:noFill/>
            <a:ln w="19050" cap="rnd">
              <a:solidFill>
                <a:srgbClr val="000000"/>
              </a:solidFill>
              <a:round/>
              <a:headEnd/>
              <a:tailEnd/>
            </a:ln>
          </p:spPr>
          <p:txBody>
            <a:bodyPr/>
            <a:lstStyle/>
            <a:p>
              <a:endParaRPr lang="en-CA"/>
            </a:p>
          </p:txBody>
        </p:sp>
        <p:sp>
          <p:nvSpPr>
            <p:cNvPr id="57388" name="Rectangle 44"/>
            <p:cNvSpPr>
              <a:spLocks noChangeArrowheads="1"/>
            </p:cNvSpPr>
            <p:nvPr/>
          </p:nvSpPr>
          <p:spPr bwMode="auto">
            <a:xfrm>
              <a:off x="4428" y="3925"/>
              <a:ext cx="170" cy="92"/>
            </a:xfrm>
            <a:prstGeom prst="rect">
              <a:avLst/>
            </a:prstGeom>
            <a:solidFill>
              <a:srgbClr val="99FF99"/>
            </a:solidFill>
            <a:ln w="9525">
              <a:noFill/>
              <a:miter lim="800000"/>
              <a:headEnd/>
              <a:tailEnd/>
            </a:ln>
          </p:spPr>
          <p:txBody>
            <a:bodyPr/>
            <a:lstStyle/>
            <a:p>
              <a:endParaRPr lang="en-CA"/>
            </a:p>
          </p:txBody>
        </p:sp>
        <p:sp>
          <p:nvSpPr>
            <p:cNvPr id="57389" name="Rectangle 45"/>
            <p:cNvSpPr>
              <a:spLocks noChangeArrowheads="1"/>
            </p:cNvSpPr>
            <p:nvPr/>
          </p:nvSpPr>
          <p:spPr bwMode="auto">
            <a:xfrm>
              <a:off x="4428" y="3925"/>
              <a:ext cx="170" cy="92"/>
            </a:xfrm>
            <a:prstGeom prst="rect">
              <a:avLst/>
            </a:prstGeom>
            <a:noFill/>
            <a:ln w="19050" cap="rnd">
              <a:solidFill>
                <a:srgbClr val="000000"/>
              </a:solidFill>
              <a:round/>
              <a:headEnd/>
              <a:tailEnd/>
            </a:ln>
          </p:spPr>
          <p:txBody>
            <a:bodyPr/>
            <a:lstStyle/>
            <a:p>
              <a:endParaRPr lang="en-CA"/>
            </a:p>
          </p:txBody>
        </p:sp>
        <p:sp>
          <p:nvSpPr>
            <p:cNvPr id="57390" name="Rectangle 46"/>
            <p:cNvSpPr>
              <a:spLocks noChangeArrowheads="1"/>
            </p:cNvSpPr>
            <p:nvPr/>
          </p:nvSpPr>
          <p:spPr bwMode="auto">
            <a:xfrm>
              <a:off x="4661" y="3833"/>
              <a:ext cx="169" cy="92"/>
            </a:xfrm>
            <a:prstGeom prst="rect">
              <a:avLst/>
            </a:prstGeom>
            <a:solidFill>
              <a:srgbClr val="99FF99"/>
            </a:solidFill>
            <a:ln w="9525">
              <a:noFill/>
              <a:miter lim="800000"/>
              <a:headEnd/>
              <a:tailEnd/>
            </a:ln>
          </p:spPr>
          <p:txBody>
            <a:bodyPr/>
            <a:lstStyle/>
            <a:p>
              <a:endParaRPr lang="en-CA"/>
            </a:p>
          </p:txBody>
        </p:sp>
        <p:sp>
          <p:nvSpPr>
            <p:cNvPr id="57391" name="Rectangle 47"/>
            <p:cNvSpPr>
              <a:spLocks noChangeArrowheads="1"/>
            </p:cNvSpPr>
            <p:nvPr/>
          </p:nvSpPr>
          <p:spPr bwMode="auto">
            <a:xfrm>
              <a:off x="4661" y="3833"/>
              <a:ext cx="169" cy="92"/>
            </a:xfrm>
            <a:prstGeom prst="rect">
              <a:avLst/>
            </a:prstGeom>
            <a:noFill/>
            <a:ln w="19050" cap="rnd">
              <a:solidFill>
                <a:srgbClr val="000000"/>
              </a:solidFill>
              <a:round/>
              <a:headEnd/>
              <a:tailEnd/>
            </a:ln>
          </p:spPr>
          <p:txBody>
            <a:bodyPr/>
            <a:lstStyle/>
            <a:p>
              <a:endParaRPr lang="en-CA"/>
            </a:p>
          </p:txBody>
        </p:sp>
        <p:sp>
          <p:nvSpPr>
            <p:cNvPr id="57392" name="Rectangle 48"/>
            <p:cNvSpPr>
              <a:spLocks noChangeArrowheads="1"/>
            </p:cNvSpPr>
            <p:nvPr/>
          </p:nvSpPr>
          <p:spPr bwMode="auto">
            <a:xfrm>
              <a:off x="4915" y="3802"/>
              <a:ext cx="182" cy="160"/>
            </a:xfrm>
            <a:prstGeom prst="rect">
              <a:avLst/>
            </a:prstGeom>
            <a:solidFill>
              <a:srgbClr val="FFFF66"/>
            </a:solidFill>
            <a:ln w="9525">
              <a:noFill/>
              <a:miter lim="800000"/>
              <a:headEnd/>
              <a:tailEnd/>
            </a:ln>
          </p:spPr>
          <p:txBody>
            <a:bodyPr/>
            <a:lstStyle/>
            <a:p>
              <a:endParaRPr lang="en-CA"/>
            </a:p>
          </p:txBody>
        </p:sp>
        <p:sp>
          <p:nvSpPr>
            <p:cNvPr id="57393" name="Rectangle 49"/>
            <p:cNvSpPr>
              <a:spLocks noChangeArrowheads="1"/>
            </p:cNvSpPr>
            <p:nvPr/>
          </p:nvSpPr>
          <p:spPr bwMode="auto">
            <a:xfrm>
              <a:off x="4915" y="3802"/>
              <a:ext cx="182" cy="160"/>
            </a:xfrm>
            <a:prstGeom prst="rect">
              <a:avLst/>
            </a:prstGeom>
            <a:noFill/>
            <a:ln w="19050" cap="rnd">
              <a:solidFill>
                <a:srgbClr val="000000"/>
              </a:solidFill>
              <a:round/>
              <a:headEnd/>
              <a:tailEnd/>
            </a:ln>
          </p:spPr>
          <p:txBody>
            <a:bodyPr/>
            <a:lstStyle/>
            <a:p>
              <a:endParaRPr lang="en-CA"/>
            </a:p>
          </p:txBody>
        </p:sp>
        <p:sp>
          <p:nvSpPr>
            <p:cNvPr id="57394" name="Rectangle 50"/>
            <p:cNvSpPr>
              <a:spLocks noChangeArrowheads="1"/>
            </p:cNvSpPr>
            <p:nvPr/>
          </p:nvSpPr>
          <p:spPr bwMode="auto">
            <a:xfrm>
              <a:off x="5169" y="3888"/>
              <a:ext cx="169" cy="160"/>
            </a:xfrm>
            <a:prstGeom prst="rect">
              <a:avLst/>
            </a:prstGeom>
            <a:solidFill>
              <a:srgbClr val="FFFF66"/>
            </a:solidFill>
            <a:ln w="9525">
              <a:noFill/>
              <a:miter lim="800000"/>
              <a:headEnd/>
              <a:tailEnd/>
            </a:ln>
          </p:spPr>
          <p:txBody>
            <a:bodyPr/>
            <a:lstStyle/>
            <a:p>
              <a:endParaRPr lang="en-CA"/>
            </a:p>
          </p:txBody>
        </p:sp>
        <p:sp>
          <p:nvSpPr>
            <p:cNvPr id="57395" name="Rectangle 51"/>
            <p:cNvSpPr>
              <a:spLocks noChangeArrowheads="1"/>
            </p:cNvSpPr>
            <p:nvPr/>
          </p:nvSpPr>
          <p:spPr bwMode="auto">
            <a:xfrm>
              <a:off x="5169" y="3888"/>
              <a:ext cx="169" cy="160"/>
            </a:xfrm>
            <a:prstGeom prst="rect">
              <a:avLst/>
            </a:prstGeom>
            <a:noFill/>
            <a:ln w="19050" cap="rnd">
              <a:solidFill>
                <a:srgbClr val="000000"/>
              </a:solidFill>
              <a:round/>
              <a:headEnd/>
              <a:tailEnd/>
            </a:ln>
          </p:spPr>
          <p:txBody>
            <a:bodyPr/>
            <a:lstStyle/>
            <a:p>
              <a:endParaRPr lang="en-CA"/>
            </a:p>
          </p:txBody>
        </p:sp>
        <p:sp>
          <p:nvSpPr>
            <p:cNvPr id="57396" name="Rectangle 52"/>
            <p:cNvSpPr>
              <a:spLocks noChangeArrowheads="1"/>
            </p:cNvSpPr>
            <p:nvPr/>
          </p:nvSpPr>
          <p:spPr bwMode="auto">
            <a:xfrm>
              <a:off x="5169" y="3741"/>
              <a:ext cx="169" cy="92"/>
            </a:xfrm>
            <a:prstGeom prst="rect">
              <a:avLst/>
            </a:prstGeom>
            <a:gradFill rotWithShape="1">
              <a:gsLst>
                <a:gs pos="0">
                  <a:srgbClr val="FF9933">
                    <a:gamma/>
                    <a:shade val="46275"/>
                    <a:invGamma/>
                  </a:srgbClr>
                </a:gs>
                <a:gs pos="50000">
                  <a:srgbClr val="FF9933"/>
                </a:gs>
                <a:gs pos="100000">
                  <a:srgbClr val="FF9933">
                    <a:gamma/>
                    <a:shade val="46275"/>
                    <a:invGamma/>
                  </a:srgbClr>
                </a:gs>
              </a:gsLst>
              <a:lin ang="2700000" scaled="1"/>
            </a:gradFill>
            <a:ln w="9525">
              <a:noFill/>
              <a:miter lim="800000"/>
              <a:headEnd/>
              <a:tailEnd/>
            </a:ln>
          </p:spPr>
          <p:txBody>
            <a:bodyPr/>
            <a:lstStyle/>
            <a:p>
              <a:endParaRPr lang="en-CA"/>
            </a:p>
          </p:txBody>
        </p:sp>
        <p:sp>
          <p:nvSpPr>
            <p:cNvPr id="57397" name="Rectangle 53"/>
            <p:cNvSpPr>
              <a:spLocks noChangeArrowheads="1"/>
            </p:cNvSpPr>
            <p:nvPr/>
          </p:nvSpPr>
          <p:spPr bwMode="auto">
            <a:xfrm>
              <a:off x="5169" y="3741"/>
              <a:ext cx="169" cy="92"/>
            </a:xfrm>
            <a:prstGeom prst="rect">
              <a:avLst/>
            </a:prstGeom>
            <a:noFill/>
            <a:ln w="19050" cap="rnd">
              <a:solidFill>
                <a:srgbClr val="000000"/>
              </a:solidFill>
              <a:round/>
              <a:headEnd/>
              <a:tailEnd/>
            </a:ln>
          </p:spPr>
          <p:txBody>
            <a:bodyPr/>
            <a:lstStyle/>
            <a:p>
              <a:endParaRPr lang="en-CA"/>
            </a:p>
          </p:txBody>
        </p:sp>
        <p:sp>
          <p:nvSpPr>
            <p:cNvPr id="57398" name="Rectangle 54"/>
            <p:cNvSpPr>
              <a:spLocks noChangeArrowheads="1"/>
            </p:cNvSpPr>
            <p:nvPr/>
          </p:nvSpPr>
          <p:spPr bwMode="auto">
            <a:xfrm>
              <a:off x="3984" y="3648"/>
              <a:ext cx="169" cy="93"/>
            </a:xfrm>
            <a:prstGeom prst="rect">
              <a:avLst/>
            </a:prstGeom>
            <a:solidFill>
              <a:srgbClr val="99FF99"/>
            </a:solidFill>
            <a:ln w="9525">
              <a:noFill/>
              <a:miter lim="800000"/>
              <a:headEnd/>
              <a:tailEnd/>
            </a:ln>
          </p:spPr>
          <p:txBody>
            <a:bodyPr/>
            <a:lstStyle/>
            <a:p>
              <a:endParaRPr lang="en-CA"/>
            </a:p>
          </p:txBody>
        </p:sp>
        <p:sp>
          <p:nvSpPr>
            <p:cNvPr id="57399" name="Rectangle 55"/>
            <p:cNvSpPr>
              <a:spLocks noChangeArrowheads="1"/>
            </p:cNvSpPr>
            <p:nvPr/>
          </p:nvSpPr>
          <p:spPr bwMode="auto">
            <a:xfrm>
              <a:off x="3984" y="3648"/>
              <a:ext cx="169" cy="93"/>
            </a:xfrm>
            <a:prstGeom prst="rect">
              <a:avLst/>
            </a:prstGeom>
            <a:solidFill>
              <a:srgbClr val="99FF99"/>
            </a:solidFill>
            <a:ln w="19050" cap="rnd">
              <a:solidFill>
                <a:srgbClr val="000000"/>
              </a:solidFill>
              <a:round/>
              <a:headEnd/>
              <a:tailEnd/>
            </a:ln>
          </p:spPr>
          <p:txBody>
            <a:bodyPr/>
            <a:lstStyle/>
            <a:p>
              <a:endParaRPr lang="en-CA"/>
            </a:p>
          </p:txBody>
        </p:sp>
        <p:sp>
          <p:nvSpPr>
            <p:cNvPr id="57400" name="Rectangle 56"/>
            <p:cNvSpPr>
              <a:spLocks noChangeArrowheads="1"/>
            </p:cNvSpPr>
            <p:nvPr/>
          </p:nvSpPr>
          <p:spPr bwMode="auto">
            <a:xfrm>
              <a:off x="4629" y="3650"/>
              <a:ext cx="233" cy="91"/>
            </a:xfrm>
            <a:prstGeom prst="rect">
              <a:avLst/>
            </a:prstGeom>
            <a:gradFill rotWithShape="1">
              <a:gsLst>
                <a:gs pos="0">
                  <a:srgbClr val="009900"/>
                </a:gs>
                <a:gs pos="100000">
                  <a:srgbClr val="009900">
                    <a:gamma/>
                    <a:shade val="46275"/>
                    <a:invGamma/>
                  </a:srgbClr>
                </a:gs>
              </a:gsLst>
              <a:lin ang="2700000" scaled="1"/>
            </a:gradFill>
            <a:ln w="9525">
              <a:noFill/>
              <a:miter lim="800000"/>
              <a:headEnd/>
              <a:tailEnd/>
            </a:ln>
          </p:spPr>
          <p:txBody>
            <a:bodyPr/>
            <a:lstStyle/>
            <a:p>
              <a:endParaRPr lang="en-CA"/>
            </a:p>
          </p:txBody>
        </p:sp>
        <p:sp>
          <p:nvSpPr>
            <p:cNvPr id="57401" name="Rectangle 57"/>
            <p:cNvSpPr>
              <a:spLocks noChangeArrowheads="1"/>
            </p:cNvSpPr>
            <p:nvPr/>
          </p:nvSpPr>
          <p:spPr bwMode="auto">
            <a:xfrm>
              <a:off x="4629" y="3650"/>
              <a:ext cx="233" cy="91"/>
            </a:xfrm>
            <a:prstGeom prst="rect">
              <a:avLst/>
            </a:prstGeom>
            <a:solidFill>
              <a:srgbClr val="99FF99"/>
            </a:solidFill>
            <a:ln w="19050" cap="rnd">
              <a:solidFill>
                <a:srgbClr val="000000"/>
              </a:solidFill>
              <a:round/>
              <a:headEnd/>
              <a:tailEnd/>
            </a:ln>
          </p:spPr>
          <p:txBody>
            <a:bodyPr/>
            <a:lstStyle/>
            <a:p>
              <a:endParaRPr lang="en-CA"/>
            </a:p>
          </p:txBody>
        </p:sp>
        <p:sp>
          <p:nvSpPr>
            <p:cNvPr id="57402" name="Freeform 58"/>
            <p:cNvSpPr>
              <a:spLocks/>
            </p:cNvSpPr>
            <p:nvPr/>
          </p:nvSpPr>
          <p:spPr bwMode="auto">
            <a:xfrm>
              <a:off x="4365" y="3679"/>
              <a:ext cx="1041" cy="385"/>
            </a:xfrm>
            <a:custGeom>
              <a:avLst/>
              <a:gdLst/>
              <a:ahLst/>
              <a:cxnLst>
                <a:cxn ang="0">
                  <a:pos x="1733" y="0"/>
                </a:cxn>
                <a:cxn ang="0">
                  <a:pos x="3628" y="0"/>
                </a:cxn>
                <a:cxn ang="0">
                  <a:pos x="3628" y="924"/>
                </a:cxn>
                <a:cxn ang="0">
                  <a:pos x="0" y="924"/>
                </a:cxn>
                <a:cxn ang="0">
                  <a:pos x="0" y="739"/>
                </a:cxn>
                <a:cxn ang="0">
                  <a:pos x="162" y="739"/>
                </a:cxn>
              </a:cxnLst>
              <a:rect l="0" t="0" r="r" b="b"/>
              <a:pathLst>
                <a:path w="3628" h="924">
                  <a:moveTo>
                    <a:pt x="1733" y="0"/>
                  </a:moveTo>
                  <a:lnTo>
                    <a:pt x="3628" y="0"/>
                  </a:lnTo>
                  <a:lnTo>
                    <a:pt x="3628" y="924"/>
                  </a:lnTo>
                  <a:lnTo>
                    <a:pt x="0" y="924"/>
                  </a:lnTo>
                  <a:lnTo>
                    <a:pt x="0" y="739"/>
                  </a:lnTo>
                  <a:lnTo>
                    <a:pt x="162" y="739"/>
                  </a:lnTo>
                </a:path>
              </a:pathLst>
            </a:custGeom>
            <a:noFill/>
            <a:ln w="19050" cap="flat">
              <a:solidFill>
                <a:srgbClr val="000000"/>
              </a:solidFill>
              <a:prstDash val="solid"/>
              <a:miter lim="800000"/>
              <a:headEnd/>
              <a:tailEnd/>
            </a:ln>
          </p:spPr>
          <p:txBody>
            <a:bodyPr/>
            <a:lstStyle/>
            <a:p>
              <a:endParaRPr lang="en-CA"/>
            </a:p>
          </p:txBody>
        </p:sp>
        <p:sp>
          <p:nvSpPr>
            <p:cNvPr id="57403" name="Freeform 59"/>
            <p:cNvSpPr>
              <a:spLocks/>
            </p:cNvSpPr>
            <p:nvPr/>
          </p:nvSpPr>
          <p:spPr bwMode="auto">
            <a:xfrm>
              <a:off x="4406" y="3971"/>
              <a:ext cx="22" cy="32"/>
            </a:xfrm>
            <a:custGeom>
              <a:avLst/>
              <a:gdLst/>
              <a:ahLst/>
              <a:cxnLst>
                <a:cxn ang="0">
                  <a:pos x="164" y="82"/>
                </a:cxn>
                <a:cxn ang="0">
                  <a:pos x="0" y="164"/>
                </a:cxn>
                <a:cxn ang="0">
                  <a:pos x="0" y="0"/>
                </a:cxn>
                <a:cxn ang="0">
                  <a:pos x="0" y="0"/>
                </a:cxn>
                <a:cxn ang="0">
                  <a:pos x="164" y="82"/>
                </a:cxn>
              </a:cxnLst>
              <a:rect l="0" t="0" r="r" b="b"/>
              <a:pathLst>
                <a:path w="164" h="164">
                  <a:moveTo>
                    <a:pt x="164" y="82"/>
                  </a:moveTo>
                  <a:lnTo>
                    <a:pt x="0" y="164"/>
                  </a:lnTo>
                  <a:cubicBezTo>
                    <a:pt x="25" y="112"/>
                    <a:pt x="25" y="51"/>
                    <a:pt x="0" y="0"/>
                  </a:cubicBezTo>
                  <a:lnTo>
                    <a:pt x="0" y="0"/>
                  </a:lnTo>
                  <a:lnTo>
                    <a:pt x="164" y="82"/>
                  </a:lnTo>
                  <a:close/>
                </a:path>
              </a:pathLst>
            </a:custGeom>
            <a:solidFill>
              <a:srgbClr val="000000"/>
            </a:solidFill>
            <a:ln w="0">
              <a:solidFill>
                <a:srgbClr val="000000"/>
              </a:solidFill>
              <a:prstDash val="solid"/>
              <a:round/>
              <a:headEnd/>
              <a:tailEnd/>
            </a:ln>
          </p:spPr>
          <p:txBody>
            <a:bodyPr/>
            <a:lstStyle/>
            <a:p>
              <a:endParaRPr lang="en-CA"/>
            </a:p>
          </p:txBody>
        </p:sp>
        <p:sp>
          <p:nvSpPr>
            <p:cNvPr id="57404" name="Line 60"/>
            <p:cNvSpPr>
              <a:spLocks noChangeShapeType="1"/>
            </p:cNvSpPr>
            <p:nvPr/>
          </p:nvSpPr>
          <p:spPr bwMode="auto">
            <a:xfrm flipH="1">
              <a:off x="4170" y="3691"/>
              <a:ext cx="459" cy="0"/>
            </a:xfrm>
            <a:prstGeom prst="line">
              <a:avLst/>
            </a:prstGeom>
            <a:noFill/>
            <a:ln w="19050">
              <a:solidFill>
                <a:srgbClr val="000000"/>
              </a:solidFill>
              <a:miter lim="800000"/>
              <a:headEnd/>
              <a:tailEnd/>
            </a:ln>
          </p:spPr>
          <p:txBody>
            <a:bodyPr/>
            <a:lstStyle/>
            <a:p>
              <a:endParaRPr lang="en-CA"/>
            </a:p>
          </p:txBody>
        </p:sp>
        <p:sp>
          <p:nvSpPr>
            <p:cNvPr id="57405" name="Freeform 61"/>
            <p:cNvSpPr>
              <a:spLocks/>
            </p:cNvSpPr>
            <p:nvPr/>
          </p:nvSpPr>
          <p:spPr bwMode="auto">
            <a:xfrm>
              <a:off x="4153" y="3675"/>
              <a:ext cx="23" cy="32"/>
            </a:xfrm>
            <a:custGeom>
              <a:avLst/>
              <a:gdLst/>
              <a:ahLst/>
              <a:cxnLst>
                <a:cxn ang="0">
                  <a:pos x="0" y="82"/>
                </a:cxn>
                <a:cxn ang="0">
                  <a:pos x="164" y="0"/>
                </a:cxn>
                <a:cxn ang="0">
                  <a:pos x="164" y="164"/>
                </a:cxn>
                <a:cxn ang="0">
                  <a:pos x="164" y="164"/>
                </a:cxn>
                <a:cxn ang="0">
                  <a:pos x="0" y="82"/>
                </a:cxn>
              </a:cxnLst>
              <a:rect l="0" t="0" r="r" b="b"/>
              <a:pathLst>
                <a:path w="164" h="164">
                  <a:moveTo>
                    <a:pt x="0" y="82"/>
                  </a:moveTo>
                  <a:lnTo>
                    <a:pt x="164" y="0"/>
                  </a:lnTo>
                  <a:cubicBezTo>
                    <a:pt x="138" y="51"/>
                    <a:pt x="138" y="112"/>
                    <a:pt x="164" y="164"/>
                  </a:cubicBezTo>
                  <a:lnTo>
                    <a:pt x="164" y="164"/>
                  </a:lnTo>
                  <a:lnTo>
                    <a:pt x="0" y="82"/>
                  </a:lnTo>
                  <a:close/>
                </a:path>
              </a:pathLst>
            </a:custGeom>
            <a:solidFill>
              <a:srgbClr val="000000"/>
            </a:solidFill>
            <a:ln w="0">
              <a:solidFill>
                <a:srgbClr val="000000"/>
              </a:solidFill>
              <a:prstDash val="solid"/>
              <a:round/>
              <a:headEnd/>
              <a:tailEnd/>
            </a:ln>
          </p:spPr>
          <p:txBody>
            <a:bodyPr/>
            <a:lstStyle/>
            <a:p>
              <a:endParaRPr lang="en-CA"/>
            </a:p>
          </p:txBody>
        </p:sp>
        <p:sp>
          <p:nvSpPr>
            <p:cNvPr id="57406" name="Line 62"/>
            <p:cNvSpPr>
              <a:spLocks noChangeShapeType="1"/>
            </p:cNvSpPr>
            <p:nvPr/>
          </p:nvSpPr>
          <p:spPr bwMode="auto">
            <a:xfrm>
              <a:off x="4051" y="3741"/>
              <a:ext cx="0" cy="61"/>
            </a:xfrm>
            <a:prstGeom prst="line">
              <a:avLst/>
            </a:prstGeom>
            <a:noFill/>
            <a:ln w="36513">
              <a:solidFill>
                <a:srgbClr val="000000"/>
              </a:solidFill>
              <a:miter lim="800000"/>
              <a:headEnd/>
              <a:tailEnd/>
            </a:ln>
          </p:spPr>
          <p:txBody>
            <a:bodyPr/>
            <a:lstStyle/>
            <a:p>
              <a:endParaRPr lang="en-CA"/>
            </a:p>
          </p:txBody>
        </p:sp>
        <p:sp>
          <p:nvSpPr>
            <p:cNvPr id="57407" name="Freeform 63"/>
            <p:cNvSpPr>
              <a:spLocks/>
            </p:cNvSpPr>
            <p:nvPr/>
          </p:nvSpPr>
          <p:spPr bwMode="auto">
            <a:xfrm>
              <a:off x="4037" y="3792"/>
              <a:ext cx="28" cy="41"/>
            </a:xfrm>
            <a:custGeom>
              <a:avLst/>
              <a:gdLst/>
              <a:ahLst/>
              <a:cxnLst>
                <a:cxn ang="0">
                  <a:pos x="103" y="207"/>
                </a:cxn>
                <a:cxn ang="0">
                  <a:pos x="0" y="0"/>
                </a:cxn>
                <a:cxn ang="0">
                  <a:pos x="206" y="0"/>
                </a:cxn>
                <a:cxn ang="0">
                  <a:pos x="206" y="0"/>
                </a:cxn>
                <a:cxn ang="0">
                  <a:pos x="103" y="207"/>
                </a:cxn>
              </a:cxnLst>
              <a:rect l="0" t="0" r="r" b="b"/>
              <a:pathLst>
                <a:path w="206" h="207">
                  <a:moveTo>
                    <a:pt x="103" y="207"/>
                  </a:moveTo>
                  <a:lnTo>
                    <a:pt x="0" y="0"/>
                  </a:lnTo>
                  <a:cubicBezTo>
                    <a:pt x="65" y="33"/>
                    <a:pt x="141" y="33"/>
                    <a:pt x="206" y="0"/>
                  </a:cubicBezTo>
                  <a:lnTo>
                    <a:pt x="206" y="0"/>
                  </a:lnTo>
                  <a:lnTo>
                    <a:pt x="103" y="207"/>
                  </a:lnTo>
                  <a:close/>
                </a:path>
              </a:pathLst>
            </a:custGeom>
            <a:solidFill>
              <a:srgbClr val="000000"/>
            </a:solidFill>
            <a:ln w="0">
              <a:solidFill>
                <a:srgbClr val="000000"/>
              </a:solidFill>
              <a:prstDash val="solid"/>
              <a:round/>
              <a:headEnd/>
              <a:tailEnd/>
            </a:ln>
          </p:spPr>
          <p:txBody>
            <a:bodyPr/>
            <a:lstStyle/>
            <a:p>
              <a:endParaRPr lang="en-CA"/>
            </a:p>
          </p:txBody>
        </p:sp>
        <p:sp>
          <p:nvSpPr>
            <p:cNvPr id="57408" name="Freeform 64"/>
            <p:cNvSpPr>
              <a:spLocks/>
            </p:cNvSpPr>
            <p:nvPr/>
          </p:nvSpPr>
          <p:spPr bwMode="auto">
            <a:xfrm>
              <a:off x="4128" y="3765"/>
              <a:ext cx="300" cy="25"/>
            </a:xfrm>
            <a:custGeom>
              <a:avLst/>
              <a:gdLst/>
              <a:ahLst/>
              <a:cxnLst>
                <a:cxn ang="0">
                  <a:pos x="1047" y="60"/>
                </a:cxn>
                <a:cxn ang="0">
                  <a:pos x="0" y="60"/>
                </a:cxn>
                <a:cxn ang="0">
                  <a:pos x="0" y="0"/>
                </a:cxn>
              </a:cxnLst>
              <a:rect l="0" t="0" r="r" b="b"/>
              <a:pathLst>
                <a:path w="1047" h="60">
                  <a:moveTo>
                    <a:pt x="1047" y="60"/>
                  </a:moveTo>
                  <a:lnTo>
                    <a:pt x="0" y="60"/>
                  </a:lnTo>
                  <a:lnTo>
                    <a:pt x="0" y="0"/>
                  </a:lnTo>
                </a:path>
              </a:pathLst>
            </a:custGeom>
            <a:noFill/>
            <a:ln w="19050" cap="flat">
              <a:solidFill>
                <a:srgbClr val="000000"/>
              </a:solidFill>
              <a:prstDash val="solid"/>
              <a:miter lim="800000"/>
              <a:headEnd/>
              <a:tailEnd/>
            </a:ln>
          </p:spPr>
          <p:txBody>
            <a:bodyPr/>
            <a:lstStyle/>
            <a:p>
              <a:endParaRPr lang="en-CA"/>
            </a:p>
          </p:txBody>
        </p:sp>
        <p:sp>
          <p:nvSpPr>
            <p:cNvPr id="57409" name="Freeform 65"/>
            <p:cNvSpPr>
              <a:spLocks/>
            </p:cNvSpPr>
            <p:nvPr/>
          </p:nvSpPr>
          <p:spPr bwMode="auto">
            <a:xfrm>
              <a:off x="4117" y="3741"/>
              <a:ext cx="22" cy="32"/>
            </a:xfrm>
            <a:custGeom>
              <a:avLst/>
              <a:gdLst/>
              <a:ahLst/>
              <a:cxnLst>
                <a:cxn ang="0">
                  <a:pos x="82" y="0"/>
                </a:cxn>
                <a:cxn ang="0">
                  <a:pos x="164" y="164"/>
                </a:cxn>
                <a:cxn ang="0">
                  <a:pos x="0" y="164"/>
                </a:cxn>
                <a:cxn ang="0">
                  <a:pos x="0" y="164"/>
                </a:cxn>
                <a:cxn ang="0">
                  <a:pos x="82" y="0"/>
                </a:cxn>
              </a:cxnLst>
              <a:rect l="0" t="0" r="r" b="b"/>
              <a:pathLst>
                <a:path w="164" h="164">
                  <a:moveTo>
                    <a:pt x="82" y="0"/>
                  </a:moveTo>
                  <a:lnTo>
                    <a:pt x="164" y="164"/>
                  </a:lnTo>
                  <a:cubicBezTo>
                    <a:pt x="112" y="138"/>
                    <a:pt x="52" y="138"/>
                    <a:pt x="0" y="164"/>
                  </a:cubicBezTo>
                  <a:lnTo>
                    <a:pt x="0" y="164"/>
                  </a:lnTo>
                  <a:lnTo>
                    <a:pt x="82" y="0"/>
                  </a:lnTo>
                  <a:close/>
                </a:path>
              </a:pathLst>
            </a:custGeom>
            <a:solidFill>
              <a:srgbClr val="000000"/>
            </a:solidFill>
            <a:ln w="0">
              <a:solidFill>
                <a:srgbClr val="000000"/>
              </a:solidFill>
              <a:prstDash val="solid"/>
              <a:round/>
              <a:headEnd/>
              <a:tailEnd/>
            </a:ln>
          </p:spPr>
          <p:txBody>
            <a:bodyPr/>
            <a:lstStyle/>
            <a:p>
              <a:endParaRPr lang="en-CA"/>
            </a:p>
          </p:txBody>
        </p:sp>
        <p:sp>
          <p:nvSpPr>
            <p:cNvPr id="57410" name="Line 66"/>
            <p:cNvSpPr>
              <a:spLocks noChangeShapeType="1"/>
            </p:cNvSpPr>
            <p:nvPr/>
          </p:nvSpPr>
          <p:spPr bwMode="auto">
            <a:xfrm flipV="1">
              <a:off x="4737" y="3741"/>
              <a:ext cx="0" cy="61"/>
            </a:xfrm>
            <a:prstGeom prst="line">
              <a:avLst/>
            </a:prstGeom>
            <a:noFill/>
            <a:ln w="36513">
              <a:solidFill>
                <a:srgbClr val="000000"/>
              </a:solidFill>
              <a:miter lim="800000"/>
              <a:headEnd/>
              <a:tailEnd/>
            </a:ln>
          </p:spPr>
          <p:txBody>
            <a:bodyPr/>
            <a:lstStyle/>
            <a:p>
              <a:endParaRPr lang="en-CA"/>
            </a:p>
          </p:txBody>
        </p:sp>
        <p:sp>
          <p:nvSpPr>
            <p:cNvPr id="57411" name="Freeform 67"/>
            <p:cNvSpPr>
              <a:spLocks/>
            </p:cNvSpPr>
            <p:nvPr/>
          </p:nvSpPr>
          <p:spPr bwMode="auto">
            <a:xfrm>
              <a:off x="4723" y="3792"/>
              <a:ext cx="29" cy="41"/>
            </a:xfrm>
            <a:custGeom>
              <a:avLst/>
              <a:gdLst/>
              <a:ahLst/>
              <a:cxnLst>
                <a:cxn ang="0">
                  <a:pos x="104" y="207"/>
                </a:cxn>
                <a:cxn ang="0">
                  <a:pos x="0" y="0"/>
                </a:cxn>
                <a:cxn ang="0">
                  <a:pos x="207" y="0"/>
                </a:cxn>
                <a:cxn ang="0">
                  <a:pos x="207" y="0"/>
                </a:cxn>
                <a:cxn ang="0">
                  <a:pos x="104" y="207"/>
                </a:cxn>
              </a:cxnLst>
              <a:rect l="0" t="0" r="r" b="b"/>
              <a:pathLst>
                <a:path w="207" h="207">
                  <a:moveTo>
                    <a:pt x="104" y="207"/>
                  </a:moveTo>
                  <a:lnTo>
                    <a:pt x="0" y="0"/>
                  </a:lnTo>
                  <a:cubicBezTo>
                    <a:pt x="65" y="33"/>
                    <a:pt x="142" y="33"/>
                    <a:pt x="207" y="0"/>
                  </a:cubicBezTo>
                  <a:lnTo>
                    <a:pt x="207" y="0"/>
                  </a:lnTo>
                  <a:lnTo>
                    <a:pt x="104" y="207"/>
                  </a:lnTo>
                  <a:close/>
                </a:path>
              </a:pathLst>
            </a:custGeom>
            <a:solidFill>
              <a:srgbClr val="000000"/>
            </a:solidFill>
            <a:ln w="0">
              <a:solidFill>
                <a:srgbClr val="000000"/>
              </a:solidFill>
              <a:prstDash val="solid"/>
              <a:round/>
              <a:headEnd/>
              <a:tailEnd/>
            </a:ln>
          </p:spPr>
          <p:txBody>
            <a:bodyPr/>
            <a:lstStyle/>
            <a:p>
              <a:endParaRPr lang="en-CA"/>
            </a:p>
          </p:txBody>
        </p:sp>
        <p:sp>
          <p:nvSpPr>
            <p:cNvPr id="57412" name="Line 68"/>
            <p:cNvSpPr>
              <a:spLocks noChangeShapeType="1"/>
            </p:cNvSpPr>
            <p:nvPr/>
          </p:nvSpPr>
          <p:spPr bwMode="auto">
            <a:xfrm>
              <a:off x="4879" y="3760"/>
              <a:ext cx="36" cy="42"/>
            </a:xfrm>
            <a:prstGeom prst="line">
              <a:avLst/>
            </a:prstGeom>
            <a:noFill/>
            <a:ln w="36513">
              <a:solidFill>
                <a:srgbClr val="000000"/>
              </a:solidFill>
              <a:miter lim="800000"/>
              <a:headEnd/>
              <a:tailEnd/>
            </a:ln>
          </p:spPr>
          <p:txBody>
            <a:bodyPr/>
            <a:lstStyle/>
            <a:p>
              <a:endParaRPr lang="en-CA"/>
            </a:p>
          </p:txBody>
        </p:sp>
        <p:sp>
          <p:nvSpPr>
            <p:cNvPr id="57413" name="Freeform 69"/>
            <p:cNvSpPr>
              <a:spLocks/>
            </p:cNvSpPr>
            <p:nvPr/>
          </p:nvSpPr>
          <p:spPr bwMode="auto">
            <a:xfrm>
              <a:off x="4862" y="3741"/>
              <a:ext cx="31" cy="41"/>
            </a:xfrm>
            <a:custGeom>
              <a:avLst/>
              <a:gdLst/>
              <a:ahLst/>
              <a:cxnLst>
                <a:cxn ang="0">
                  <a:pos x="0" y="0"/>
                </a:cxn>
                <a:cxn ang="0">
                  <a:pos x="225" y="48"/>
                </a:cxn>
                <a:cxn ang="0">
                  <a:pos x="96" y="209"/>
                </a:cxn>
                <a:cxn ang="0">
                  <a:pos x="96" y="209"/>
                </a:cxn>
                <a:cxn ang="0">
                  <a:pos x="0" y="0"/>
                </a:cxn>
              </a:cxnLst>
              <a:rect l="0" t="0" r="r" b="b"/>
              <a:pathLst>
                <a:path w="225" h="209">
                  <a:moveTo>
                    <a:pt x="0" y="0"/>
                  </a:moveTo>
                  <a:lnTo>
                    <a:pt x="225" y="48"/>
                  </a:lnTo>
                  <a:cubicBezTo>
                    <a:pt x="159" y="79"/>
                    <a:pt x="111" y="138"/>
                    <a:pt x="96" y="209"/>
                  </a:cubicBezTo>
                  <a:lnTo>
                    <a:pt x="96" y="209"/>
                  </a:lnTo>
                  <a:lnTo>
                    <a:pt x="0" y="0"/>
                  </a:lnTo>
                  <a:close/>
                </a:path>
              </a:pathLst>
            </a:custGeom>
            <a:solidFill>
              <a:srgbClr val="000000"/>
            </a:solidFill>
            <a:ln w="0">
              <a:solidFill>
                <a:srgbClr val="000000"/>
              </a:solidFill>
              <a:prstDash val="solid"/>
              <a:round/>
              <a:headEnd/>
              <a:tailEnd/>
            </a:ln>
          </p:spPr>
          <p:txBody>
            <a:bodyPr/>
            <a:lstStyle/>
            <a:p>
              <a:endParaRPr lang="en-CA"/>
            </a:p>
          </p:txBody>
        </p:sp>
        <p:sp>
          <p:nvSpPr>
            <p:cNvPr id="57414" name="Line 70"/>
            <p:cNvSpPr>
              <a:spLocks noChangeShapeType="1"/>
            </p:cNvSpPr>
            <p:nvPr/>
          </p:nvSpPr>
          <p:spPr bwMode="auto">
            <a:xfrm>
              <a:off x="5338" y="3790"/>
              <a:ext cx="51" cy="0"/>
            </a:xfrm>
            <a:prstGeom prst="line">
              <a:avLst/>
            </a:prstGeom>
            <a:noFill/>
            <a:ln w="19050">
              <a:solidFill>
                <a:srgbClr val="000000"/>
              </a:solidFill>
              <a:miter lim="800000"/>
              <a:headEnd/>
              <a:tailEnd/>
            </a:ln>
          </p:spPr>
          <p:txBody>
            <a:bodyPr/>
            <a:lstStyle/>
            <a:p>
              <a:endParaRPr lang="en-CA"/>
            </a:p>
          </p:txBody>
        </p:sp>
        <p:sp>
          <p:nvSpPr>
            <p:cNvPr id="57415" name="Freeform 71"/>
            <p:cNvSpPr>
              <a:spLocks/>
            </p:cNvSpPr>
            <p:nvPr/>
          </p:nvSpPr>
          <p:spPr bwMode="auto">
            <a:xfrm>
              <a:off x="5384" y="3773"/>
              <a:ext cx="22" cy="33"/>
            </a:xfrm>
            <a:custGeom>
              <a:avLst/>
              <a:gdLst/>
              <a:ahLst/>
              <a:cxnLst>
                <a:cxn ang="0">
                  <a:pos x="164" y="82"/>
                </a:cxn>
                <a:cxn ang="0">
                  <a:pos x="0" y="164"/>
                </a:cxn>
                <a:cxn ang="0">
                  <a:pos x="0" y="0"/>
                </a:cxn>
                <a:cxn ang="0">
                  <a:pos x="0" y="0"/>
                </a:cxn>
                <a:cxn ang="0">
                  <a:pos x="164" y="82"/>
                </a:cxn>
              </a:cxnLst>
              <a:rect l="0" t="0" r="r" b="b"/>
              <a:pathLst>
                <a:path w="164" h="164">
                  <a:moveTo>
                    <a:pt x="164" y="82"/>
                  </a:moveTo>
                  <a:lnTo>
                    <a:pt x="0" y="164"/>
                  </a:lnTo>
                  <a:cubicBezTo>
                    <a:pt x="26" y="112"/>
                    <a:pt x="26" y="52"/>
                    <a:pt x="0" y="0"/>
                  </a:cubicBezTo>
                  <a:lnTo>
                    <a:pt x="0" y="0"/>
                  </a:lnTo>
                  <a:lnTo>
                    <a:pt x="164" y="82"/>
                  </a:lnTo>
                  <a:close/>
                </a:path>
              </a:pathLst>
            </a:custGeom>
            <a:solidFill>
              <a:srgbClr val="000000"/>
            </a:solidFill>
            <a:ln w="0">
              <a:solidFill>
                <a:srgbClr val="000000"/>
              </a:solidFill>
              <a:prstDash val="solid"/>
              <a:round/>
              <a:headEnd/>
              <a:tailEnd/>
            </a:ln>
          </p:spPr>
          <p:txBody>
            <a:bodyPr/>
            <a:lstStyle/>
            <a:p>
              <a:endParaRPr lang="en-CA"/>
            </a:p>
          </p:txBody>
        </p:sp>
        <p:sp>
          <p:nvSpPr>
            <p:cNvPr id="57416" name="Line 72"/>
            <p:cNvSpPr>
              <a:spLocks noChangeShapeType="1"/>
            </p:cNvSpPr>
            <p:nvPr/>
          </p:nvSpPr>
          <p:spPr bwMode="auto">
            <a:xfrm>
              <a:off x="5338" y="3974"/>
              <a:ext cx="51" cy="0"/>
            </a:xfrm>
            <a:prstGeom prst="line">
              <a:avLst/>
            </a:prstGeom>
            <a:noFill/>
            <a:ln w="19050">
              <a:solidFill>
                <a:srgbClr val="000000"/>
              </a:solidFill>
              <a:miter lim="800000"/>
              <a:headEnd/>
              <a:tailEnd/>
            </a:ln>
          </p:spPr>
          <p:txBody>
            <a:bodyPr/>
            <a:lstStyle/>
            <a:p>
              <a:endParaRPr lang="en-CA"/>
            </a:p>
          </p:txBody>
        </p:sp>
        <p:sp>
          <p:nvSpPr>
            <p:cNvPr id="57417" name="Freeform 73"/>
            <p:cNvSpPr>
              <a:spLocks/>
            </p:cNvSpPr>
            <p:nvPr/>
          </p:nvSpPr>
          <p:spPr bwMode="auto">
            <a:xfrm>
              <a:off x="5384" y="3958"/>
              <a:ext cx="22" cy="32"/>
            </a:xfrm>
            <a:custGeom>
              <a:avLst/>
              <a:gdLst/>
              <a:ahLst/>
              <a:cxnLst>
                <a:cxn ang="0">
                  <a:pos x="164" y="83"/>
                </a:cxn>
                <a:cxn ang="0">
                  <a:pos x="0" y="164"/>
                </a:cxn>
                <a:cxn ang="0">
                  <a:pos x="1" y="0"/>
                </a:cxn>
                <a:cxn ang="0">
                  <a:pos x="1" y="0"/>
                </a:cxn>
                <a:cxn ang="0">
                  <a:pos x="164" y="83"/>
                </a:cxn>
              </a:cxnLst>
              <a:rect l="0" t="0" r="r" b="b"/>
              <a:pathLst>
                <a:path w="164" h="164">
                  <a:moveTo>
                    <a:pt x="164" y="83"/>
                  </a:moveTo>
                  <a:lnTo>
                    <a:pt x="0" y="164"/>
                  </a:lnTo>
                  <a:cubicBezTo>
                    <a:pt x="26" y="112"/>
                    <a:pt x="26" y="52"/>
                    <a:pt x="1" y="0"/>
                  </a:cubicBezTo>
                  <a:lnTo>
                    <a:pt x="1" y="0"/>
                  </a:lnTo>
                  <a:lnTo>
                    <a:pt x="164" y="83"/>
                  </a:lnTo>
                  <a:close/>
                </a:path>
              </a:pathLst>
            </a:custGeom>
            <a:solidFill>
              <a:srgbClr val="000000"/>
            </a:solidFill>
            <a:ln w="0">
              <a:solidFill>
                <a:srgbClr val="000000"/>
              </a:solidFill>
              <a:prstDash val="solid"/>
              <a:round/>
              <a:headEnd/>
              <a:tailEnd/>
            </a:ln>
          </p:spPr>
          <p:txBody>
            <a:bodyPr/>
            <a:lstStyle/>
            <a:p>
              <a:endParaRPr lang="en-CA"/>
            </a:p>
          </p:txBody>
        </p:sp>
      </p:grpSp>
      <p:sp>
        <p:nvSpPr>
          <p:cNvPr id="77" name="Slide Number Placeholder 76"/>
          <p:cNvSpPr>
            <a:spLocks noGrp="1"/>
          </p:cNvSpPr>
          <p:nvPr>
            <p:ph type="sldNum" sz="quarter" idx="12"/>
          </p:nvPr>
        </p:nvSpPr>
        <p:spPr/>
        <p:txBody>
          <a:bodyPr/>
          <a:lstStyle/>
          <a:p>
            <a:r>
              <a:rPr lang="en-US" smtClean="0"/>
              <a:t>4.</a:t>
            </a:r>
            <a:fld id="{5F092435-35AC-4890-8608-A6F8B5931844}"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Date Placeholder 3"/>
          <p:cNvSpPr>
            <a:spLocks noGrp="1"/>
          </p:cNvSpPr>
          <p:nvPr>
            <p:ph type="dt" sz="half" idx="10"/>
          </p:nvPr>
        </p:nvSpPr>
        <p:spPr/>
        <p:txBody>
          <a:bodyPr/>
          <a:lstStyle/>
          <a:p>
            <a:r>
              <a:rPr lang="en-US" smtClean="0"/>
              <a:t>December 2012</a:t>
            </a:r>
            <a:endParaRPr lang="en-US"/>
          </a:p>
        </p:txBody>
      </p:sp>
      <p:sp>
        <p:nvSpPr>
          <p:cNvPr id="75" name="Footer Placeholder 4"/>
          <p:cNvSpPr>
            <a:spLocks noGrp="1"/>
          </p:cNvSpPr>
          <p:nvPr>
            <p:ph type="ftr" sz="quarter" idx="11"/>
          </p:nvPr>
        </p:nvSpPr>
        <p:spPr/>
        <p:txBody>
          <a:bodyPr/>
          <a:lstStyle/>
          <a:p>
            <a:r>
              <a:rPr lang="pt-BR" smtClean="0"/>
              <a:t>GPGPU-Sim Tutorial (MICRO 2012) 4: Microarchitecture Model</a:t>
            </a:r>
            <a:endParaRPr lang="en-US"/>
          </a:p>
        </p:txBody>
      </p:sp>
      <p:sp>
        <p:nvSpPr>
          <p:cNvPr id="58370" name="Rectangle 2"/>
          <p:cNvSpPr>
            <a:spLocks noGrp="1" noChangeArrowheads="1"/>
          </p:cNvSpPr>
          <p:nvPr>
            <p:ph type="title"/>
          </p:nvPr>
        </p:nvSpPr>
        <p:spPr/>
        <p:txBody>
          <a:bodyPr/>
          <a:lstStyle/>
          <a:p>
            <a:r>
              <a:rPr lang="en-US"/>
              <a:t>Writeback</a:t>
            </a:r>
          </a:p>
        </p:txBody>
      </p:sp>
      <p:grpSp>
        <p:nvGrpSpPr>
          <p:cNvPr id="58372" name="Group 4"/>
          <p:cNvGrpSpPr>
            <a:grpSpLocks/>
          </p:cNvGrpSpPr>
          <p:nvPr/>
        </p:nvGrpSpPr>
        <p:grpSpPr bwMode="auto">
          <a:xfrm>
            <a:off x="6324600" y="5791200"/>
            <a:ext cx="2257425" cy="660400"/>
            <a:chOff x="3984" y="3648"/>
            <a:chExt cx="1422" cy="416"/>
          </a:xfrm>
        </p:grpSpPr>
        <p:sp>
          <p:nvSpPr>
            <p:cNvPr id="58373" name="Rectangle 5"/>
            <p:cNvSpPr>
              <a:spLocks noChangeArrowheads="1"/>
            </p:cNvSpPr>
            <p:nvPr/>
          </p:nvSpPr>
          <p:spPr bwMode="auto">
            <a:xfrm>
              <a:off x="5195" y="3703"/>
              <a:ext cx="169" cy="93"/>
            </a:xfrm>
            <a:prstGeom prst="rect">
              <a:avLst/>
            </a:prstGeom>
            <a:solidFill>
              <a:srgbClr val="FFFF66"/>
            </a:solidFill>
            <a:ln w="9525">
              <a:noFill/>
              <a:miter lim="800000"/>
              <a:headEnd/>
              <a:tailEnd/>
            </a:ln>
          </p:spPr>
          <p:txBody>
            <a:bodyPr/>
            <a:lstStyle/>
            <a:p>
              <a:endParaRPr lang="en-CA"/>
            </a:p>
          </p:txBody>
        </p:sp>
        <p:sp>
          <p:nvSpPr>
            <p:cNvPr id="58374" name="Rectangle 6"/>
            <p:cNvSpPr>
              <a:spLocks noChangeArrowheads="1"/>
            </p:cNvSpPr>
            <p:nvPr/>
          </p:nvSpPr>
          <p:spPr bwMode="auto">
            <a:xfrm>
              <a:off x="5195" y="3703"/>
              <a:ext cx="169" cy="93"/>
            </a:xfrm>
            <a:prstGeom prst="rect">
              <a:avLst/>
            </a:prstGeom>
            <a:noFill/>
            <a:ln w="19050" cap="rnd">
              <a:solidFill>
                <a:srgbClr val="000000"/>
              </a:solidFill>
              <a:round/>
              <a:headEnd/>
              <a:tailEnd/>
            </a:ln>
          </p:spPr>
          <p:txBody>
            <a:bodyPr/>
            <a:lstStyle/>
            <a:p>
              <a:endParaRPr lang="en-CA"/>
            </a:p>
          </p:txBody>
        </p:sp>
        <p:sp>
          <p:nvSpPr>
            <p:cNvPr id="58375" name="Rectangle 7"/>
            <p:cNvSpPr>
              <a:spLocks noChangeArrowheads="1"/>
            </p:cNvSpPr>
            <p:nvPr/>
          </p:nvSpPr>
          <p:spPr bwMode="auto">
            <a:xfrm>
              <a:off x="5186" y="3716"/>
              <a:ext cx="169" cy="92"/>
            </a:xfrm>
            <a:prstGeom prst="rect">
              <a:avLst/>
            </a:prstGeom>
            <a:solidFill>
              <a:srgbClr val="FFFF66"/>
            </a:solidFill>
            <a:ln w="9525">
              <a:noFill/>
              <a:miter lim="800000"/>
              <a:headEnd/>
              <a:tailEnd/>
            </a:ln>
          </p:spPr>
          <p:txBody>
            <a:bodyPr/>
            <a:lstStyle/>
            <a:p>
              <a:endParaRPr lang="en-CA"/>
            </a:p>
          </p:txBody>
        </p:sp>
        <p:sp>
          <p:nvSpPr>
            <p:cNvPr id="58376" name="Rectangle 8"/>
            <p:cNvSpPr>
              <a:spLocks noChangeArrowheads="1"/>
            </p:cNvSpPr>
            <p:nvPr/>
          </p:nvSpPr>
          <p:spPr bwMode="auto">
            <a:xfrm>
              <a:off x="5186" y="3716"/>
              <a:ext cx="169" cy="92"/>
            </a:xfrm>
            <a:prstGeom prst="rect">
              <a:avLst/>
            </a:prstGeom>
            <a:noFill/>
            <a:ln w="19050" cap="rnd">
              <a:solidFill>
                <a:srgbClr val="000000"/>
              </a:solidFill>
              <a:round/>
              <a:headEnd/>
              <a:tailEnd/>
            </a:ln>
          </p:spPr>
          <p:txBody>
            <a:bodyPr/>
            <a:lstStyle/>
            <a:p>
              <a:endParaRPr lang="en-CA"/>
            </a:p>
          </p:txBody>
        </p:sp>
        <p:sp>
          <p:nvSpPr>
            <p:cNvPr id="58377" name="Rectangle 9"/>
            <p:cNvSpPr>
              <a:spLocks noChangeArrowheads="1"/>
            </p:cNvSpPr>
            <p:nvPr/>
          </p:nvSpPr>
          <p:spPr bwMode="auto">
            <a:xfrm>
              <a:off x="5178" y="3728"/>
              <a:ext cx="169" cy="93"/>
            </a:xfrm>
            <a:prstGeom prst="rect">
              <a:avLst/>
            </a:prstGeom>
            <a:solidFill>
              <a:srgbClr val="FFFF66"/>
            </a:solidFill>
            <a:ln w="9525">
              <a:noFill/>
              <a:miter lim="800000"/>
              <a:headEnd/>
              <a:tailEnd/>
            </a:ln>
          </p:spPr>
          <p:txBody>
            <a:bodyPr/>
            <a:lstStyle/>
            <a:p>
              <a:endParaRPr lang="en-CA"/>
            </a:p>
          </p:txBody>
        </p:sp>
        <p:sp>
          <p:nvSpPr>
            <p:cNvPr id="58378" name="Rectangle 10"/>
            <p:cNvSpPr>
              <a:spLocks noChangeArrowheads="1"/>
            </p:cNvSpPr>
            <p:nvPr/>
          </p:nvSpPr>
          <p:spPr bwMode="auto">
            <a:xfrm>
              <a:off x="5178" y="3728"/>
              <a:ext cx="169" cy="93"/>
            </a:xfrm>
            <a:prstGeom prst="rect">
              <a:avLst/>
            </a:prstGeom>
            <a:noFill/>
            <a:ln w="19050" cap="rnd">
              <a:solidFill>
                <a:srgbClr val="000000"/>
              </a:solidFill>
              <a:round/>
              <a:headEnd/>
              <a:tailEnd/>
            </a:ln>
          </p:spPr>
          <p:txBody>
            <a:bodyPr/>
            <a:lstStyle/>
            <a:p>
              <a:endParaRPr lang="en-CA"/>
            </a:p>
          </p:txBody>
        </p:sp>
        <p:sp>
          <p:nvSpPr>
            <p:cNvPr id="58379" name="Oval 11"/>
            <p:cNvSpPr>
              <a:spLocks noChangeArrowheads="1"/>
            </p:cNvSpPr>
            <p:nvPr/>
          </p:nvSpPr>
          <p:spPr bwMode="auto">
            <a:xfrm>
              <a:off x="5368" y="3743"/>
              <a:ext cx="4" cy="7"/>
            </a:xfrm>
            <a:prstGeom prst="ellipse">
              <a:avLst/>
            </a:prstGeom>
            <a:solidFill>
              <a:srgbClr val="FFFF66"/>
            </a:solidFill>
            <a:ln w="0">
              <a:solidFill>
                <a:srgbClr val="000000"/>
              </a:solidFill>
              <a:round/>
              <a:headEnd/>
              <a:tailEnd/>
            </a:ln>
          </p:spPr>
          <p:txBody>
            <a:bodyPr/>
            <a:lstStyle/>
            <a:p>
              <a:endParaRPr lang="en-CA"/>
            </a:p>
          </p:txBody>
        </p:sp>
        <p:sp>
          <p:nvSpPr>
            <p:cNvPr id="58380" name="Oval 12"/>
            <p:cNvSpPr>
              <a:spLocks noChangeArrowheads="1"/>
            </p:cNvSpPr>
            <p:nvPr/>
          </p:nvSpPr>
          <p:spPr bwMode="auto">
            <a:xfrm>
              <a:off x="5368" y="3743"/>
              <a:ext cx="4" cy="7"/>
            </a:xfrm>
            <a:prstGeom prst="ellipse">
              <a:avLst/>
            </a:prstGeom>
            <a:noFill/>
            <a:ln w="3175">
              <a:solidFill>
                <a:srgbClr val="000000"/>
              </a:solidFill>
              <a:miter lim="800000"/>
              <a:headEnd/>
              <a:tailEnd/>
            </a:ln>
          </p:spPr>
          <p:txBody>
            <a:bodyPr/>
            <a:lstStyle/>
            <a:p>
              <a:endParaRPr lang="en-CA"/>
            </a:p>
          </p:txBody>
        </p:sp>
        <p:sp>
          <p:nvSpPr>
            <p:cNvPr id="58381" name="Oval 13"/>
            <p:cNvSpPr>
              <a:spLocks noChangeArrowheads="1"/>
            </p:cNvSpPr>
            <p:nvPr/>
          </p:nvSpPr>
          <p:spPr bwMode="auto">
            <a:xfrm>
              <a:off x="5374" y="3734"/>
              <a:ext cx="4" cy="7"/>
            </a:xfrm>
            <a:prstGeom prst="ellipse">
              <a:avLst/>
            </a:prstGeom>
            <a:solidFill>
              <a:srgbClr val="FFFF66"/>
            </a:solidFill>
            <a:ln w="0">
              <a:solidFill>
                <a:srgbClr val="000000"/>
              </a:solidFill>
              <a:round/>
              <a:headEnd/>
              <a:tailEnd/>
            </a:ln>
          </p:spPr>
          <p:txBody>
            <a:bodyPr/>
            <a:lstStyle/>
            <a:p>
              <a:endParaRPr lang="en-CA"/>
            </a:p>
          </p:txBody>
        </p:sp>
        <p:sp>
          <p:nvSpPr>
            <p:cNvPr id="58382" name="Oval 14"/>
            <p:cNvSpPr>
              <a:spLocks noChangeArrowheads="1"/>
            </p:cNvSpPr>
            <p:nvPr/>
          </p:nvSpPr>
          <p:spPr bwMode="auto">
            <a:xfrm>
              <a:off x="5374" y="3734"/>
              <a:ext cx="4" cy="7"/>
            </a:xfrm>
            <a:prstGeom prst="ellipse">
              <a:avLst/>
            </a:prstGeom>
            <a:noFill/>
            <a:ln w="3175">
              <a:solidFill>
                <a:srgbClr val="000000"/>
              </a:solidFill>
              <a:miter lim="800000"/>
              <a:headEnd/>
              <a:tailEnd/>
            </a:ln>
          </p:spPr>
          <p:txBody>
            <a:bodyPr/>
            <a:lstStyle/>
            <a:p>
              <a:endParaRPr lang="en-CA"/>
            </a:p>
          </p:txBody>
        </p:sp>
        <p:sp>
          <p:nvSpPr>
            <p:cNvPr id="58383" name="Oval 15"/>
            <p:cNvSpPr>
              <a:spLocks noChangeArrowheads="1"/>
            </p:cNvSpPr>
            <p:nvPr/>
          </p:nvSpPr>
          <p:spPr bwMode="auto">
            <a:xfrm>
              <a:off x="5381" y="3725"/>
              <a:ext cx="4" cy="6"/>
            </a:xfrm>
            <a:prstGeom prst="ellipse">
              <a:avLst/>
            </a:prstGeom>
            <a:solidFill>
              <a:srgbClr val="FFFF66"/>
            </a:solidFill>
            <a:ln w="0">
              <a:solidFill>
                <a:srgbClr val="000000"/>
              </a:solidFill>
              <a:round/>
              <a:headEnd/>
              <a:tailEnd/>
            </a:ln>
          </p:spPr>
          <p:txBody>
            <a:bodyPr/>
            <a:lstStyle/>
            <a:p>
              <a:endParaRPr lang="en-CA"/>
            </a:p>
          </p:txBody>
        </p:sp>
        <p:sp>
          <p:nvSpPr>
            <p:cNvPr id="58384" name="Oval 16"/>
            <p:cNvSpPr>
              <a:spLocks noChangeArrowheads="1"/>
            </p:cNvSpPr>
            <p:nvPr/>
          </p:nvSpPr>
          <p:spPr bwMode="auto">
            <a:xfrm>
              <a:off x="5381" y="3725"/>
              <a:ext cx="4" cy="6"/>
            </a:xfrm>
            <a:prstGeom prst="ellipse">
              <a:avLst/>
            </a:prstGeom>
            <a:noFill/>
            <a:ln w="3175">
              <a:solidFill>
                <a:srgbClr val="000000"/>
              </a:solidFill>
              <a:miter lim="800000"/>
              <a:headEnd/>
              <a:tailEnd/>
            </a:ln>
          </p:spPr>
          <p:txBody>
            <a:bodyPr/>
            <a:lstStyle/>
            <a:p>
              <a:endParaRPr lang="en-CA"/>
            </a:p>
          </p:txBody>
        </p:sp>
        <p:sp>
          <p:nvSpPr>
            <p:cNvPr id="58385" name="Line 17"/>
            <p:cNvSpPr>
              <a:spLocks noChangeShapeType="1"/>
            </p:cNvSpPr>
            <p:nvPr/>
          </p:nvSpPr>
          <p:spPr bwMode="auto">
            <a:xfrm>
              <a:off x="4153" y="3879"/>
              <a:ext cx="22" cy="0"/>
            </a:xfrm>
            <a:prstGeom prst="line">
              <a:avLst/>
            </a:prstGeom>
            <a:noFill/>
            <a:ln w="36513">
              <a:solidFill>
                <a:srgbClr val="000000"/>
              </a:solidFill>
              <a:miter lim="800000"/>
              <a:headEnd/>
              <a:tailEnd/>
            </a:ln>
          </p:spPr>
          <p:txBody>
            <a:bodyPr/>
            <a:lstStyle/>
            <a:p>
              <a:endParaRPr lang="en-CA"/>
            </a:p>
          </p:txBody>
        </p:sp>
        <p:sp>
          <p:nvSpPr>
            <p:cNvPr id="58386" name="Freeform 18"/>
            <p:cNvSpPr>
              <a:spLocks/>
            </p:cNvSpPr>
            <p:nvPr/>
          </p:nvSpPr>
          <p:spPr bwMode="auto">
            <a:xfrm>
              <a:off x="4168" y="3859"/>
              <a:ext cx="27" cy="40"/>
            </a:xfrm>
            <a:custGeom>
              <a:avLst/>
              <a:gdLst/>
              <a:ahLst/>
              <a:cxnLst>
                <a:cxn ang="0">
                  <a:pos x="206" y="103"/>
                </a:cxn>
                <a:cxn ang="0">
                  <a:pos x="0" y="207"/>
                </a:cxn>
                <a:cxn ang="0">
                  <a:pos x="0" y="0"/>
                </a:cxn>
                <a:cxn ang="0">
                  <a:pos x="0" y="0"/>
                </a:cxn>
                <a:cxn ang="0">
                  <a:pos x="206" y="103"/>
                </a:cxn>
              </a:cxnLst>
              <a:rect l="0" t="0" r="r" b="b"/>
              <a:pathLst>
                <a:path w="206" h="207">
                  <a:moveTo>
                    <a:pt x="206" y="103"/>
                  </a:moveTo>
                  <a:lnTo>
                    <a:pt x="0" y="207"/>
                  </a:lnTo>
                  <a:cubicBezTo>
                    <a:pt x="33" y="142"/>
                    <a:pt x="33" y="65"/>
                    <a:pt x="0" y="0"/>
                  </a:cubicBezTo>
                  <a:lnTo>
                    <a:pt x="0" y="0"/>
                  </a:lnTo>
                  <a:lnTo>
                    <a:pt x="206" y="103"/>
                  </a:lnTo>
                  <a:close/>
                </a:path>
              </a:pathLst>
            </a:custGeom>
            <a:solidFill>
              <a:srgbClr val="000000"/>
            </a:solidFill>
            <a:ln w="0">
              <a:solidFill>
                <a:srgbClr val="000000"/>
              </a:solidFill>
              <a:prstDash val="solid"/>
              <a:round/>
              <a:headEnd/>
              <a:tailEnd/>
            </a:ln>
          </p:spPr>
          <p:txBody>
            <a:bodyPr/>
            <a:lstStyle/>
            <a:p>
              <a:endParaRPr lang="en-CA"/>
            </a:p>
          </p:txBody>
        </p:sp>
        <p:sp>
          <p:nvSpPr>
            <p:cNvPr id="58387" name="Line 19"/>
            <p:cNvSpPr>
              <a:spLocks noChangeShapeType="1"/>
            </p:cNvSpPr>
            <p:nvPr/>
          </p:nvSpPr>
          <p:spPr bwMode="auto">
            <a:xfrm>
              <a:off x="4365" y="3913"/>
              <a:ext cx="43" cy="17"/>
            </a:xfrm>
            <a:prstGeom prst="line">
              <a:avLst/>
            </a:prstGeom>
            <a:noFill/>
            <a:ln w="36513">
              <a:solidFill>
                <a:srgbClr val="000000"/>
              </a:solidFill>
              <a:miter lim="800000"/>
              <a:headEnd/>
              <a:tailEnd/>
            </a:ln>
          </p:spPr>
          <p:txBody>
            <a:bodyPr/>
            <a:lstStyle/>
            <a:p>
              <a:endParaRPr lang="en-CA"/>
            </a:p>
          </p:txBody>
        </p:sp>
        <p:sp>
          <p:nvSpPr>
            <p:cNvPr id="58388" name="Freeform 20"/>
            <p:cNvSpPr>
              <a:spLocks/>
            </p:cNvSpPr>
            <p:nvPr/>
          </p:nvSpPr>
          <p:spPr bwMode="auto">
            <a:xfrm>
              <a:off x="4398" y="3907"/>
              <a:ext cx="30" cy="39"/>
            </a:xfrm>
            <a:custGeom>
              <a:avLst/>
              <a:gdLst/>
              <a:ahLst/>
              <a:cxnLst>
                <a:cxn ang="0">
                  <a:pos x="227" y="154"/>
                </a:cxn>
                <a:cxn ang="0">
                  <a:pos x="0" y="199"/>
                </a:cxn>
                <a:cxn ang="0">
                  <a:pos x="55" y="0"/>
                </a:cxn>
                <a:cxn ang="0">
                  <a:pos x="55" y="0"/>
                </a:cxn>
                <a:cxn ang="0">
                  <a:pos x="227" y="154"/>
                </a:cxn>
              </a:cxnLst>
              <a:rect l="0" t="0" r="r" b="b"/>
              <a:pathLst>
                <a:path w="227" h="199">
                  <a:moveTo>
                    <a:pt x="227" y="154"/>
                  </a:moveTo>
                  <a:lnTo>
                    <a:pt x="0" y="199"/>
                  </a:lnTo>
                  <a:cubicBezTo>
                    <a:pt x="49" y="145"/>
                    <a:pt x="69" y="71"/>
                    <a:pt x="55" y="0"/>
                  </a:cubicBezTo>
                  <a:lnTo>
                    <a:pt x="55" y="0"/>
                  </a:lnTo>
                  <a:lnTo>
                    <a:pt x="227" y="154"/>
                  </a:lnTo>
                  <a:close/>
                </a:path>
              </a:pathLst>
            </a:custGeom>
            <a:solidFill>
              <a:srgbClr val="000000"/>
            </a:solidFill>
            <a:ln w="0">
              <a:solidFill>
                <a:srgbClr val="000000"/>
              </a:solidFill>
              <a:prstDash val="solid"/>
              <a:round/>
              <a:headEnd/>
              <a:tailEnd/>
            </a:ln>
          </p:spPr>
          <p:txBody>
            <a:bodyPr/>
            <a:lstStyle/>
            <a:p>
              <a:endParaRPr lang="en-CA"/>
            </a:p>
          </p:txBody>
        </p:sp>
        <p:sp>
          <p:nvSpPr>
            <p:cNvPr id="58389" name="Line 21"/>
            <p:cNvSpPr>
              <a:spLocks noChangeShapeType="1"/>
            </p:cNvSpPr>
            <p:nvPr/>
          </p:nvSpPr>
          <p:spPr bwMode="auto">
            <a:xfrm flipV="1">
              <a:off x="4365" y="3828"/>
              <a:ext cx="43" cy="18"/>
            </a:xfrm>
            <a:prstGeom prst="line">
              <a:avLst/>
            </a:prstGeom>
            <a:noFill/>
            <a:ln w="36513">
              <a:solidFill>
                <a:srgbClr val="000000"/>
              </a:solidFill>
              <a:miter lim="800000"/>
              <a:headEnd/>
              <a:tailEnd/>
            </a:ln>
          </p:spPr>
          <p:txBody>
            <a:bodyPr/>
            <a:lstStyle/>
            <a:p>
              <a:endParaRPr lang="en-CA"/>
            </a:p>
          </p:txBody>
        </p:sp>
        <p:sp>
          <p:nvSpPr>
            <p:cNvPr id="58390" name="Freeform 22"/>
            <p:cNvSpPr>
              <a:spLocks/>
            </p:cNvSpPr>
            <p:nvPr/>
          </p:nvSpPr>
          <p:spPr bwMode="auto">
            <a:xfrm>
              <a:off x="4398" y="3811"/>
              <a:ext cx="30" cy="40"/>
            </a:xfrm>
            <a:custGeom>
              <a:avLst/>
              <a:gdLst/>
              <a:ahLst/>
              <a:cxnLst>
                <a:cxn ang="0">
                  <a:pos x="227" y="45"/>
                </a:cxn>
                <a:cxn ang="0">
                  <a:pos x="55" y="199"/>
                </a:cxn>
                <a:cxn ang="0">
                  <a:pos x="0" y="0"/>
                </a:cxn>
                <a:cxn ang="0">
                  <a:pos x="0" y="0"/>
                </a:cxn>
                <a:cxn ang="0">
                  <a:pos x="227" y="45"/>
                </a:cxn>
              </a:cxnLst>
              <a:rect l="0" t="0" r="r" b="b"/>
              <a:pathLst>
                <a:path w="227" h="199">
                  <a:moveTo>
                    <a:pt x="227" y="45"/>
                  </a:moveTo>
                  <a:lnTo>
                    <a:pt x="55" y="199"/>
                  </a:lnTo>
                  <a:cubicBezTo>
                    <a:pt x="69" y="128"/>
                    <a:pt x="49" y="54"/>
                    <a:pt x="0" y="0"/>
                  </a:cubicBezTo>
                  <a:lnTo>
                    <a:pt x="0" y="0"/>
                  </a:lnTo>
                  <a:lnTo>
                    <a:pt x="227" y="45"/>
                  </a:lnTo>
                  <a:close/>
                </a:path>
              </a:pathLst>
            </a:custGeom>
            <a:solidFill>
              <a:srgbClr val="000000"/>
            </a:solidFill>
            <a:ln w="0">
              <a:solidFill>
                <a:srgbClr val="000000"/>
              </a:solidFill>
              <a:prstDash val="solid"/>
              <a:round/>
              <a:headEnd/>
              <a:tailEnd/>
            </a:ln>
          </p:spPr>
          <p:txBody>
            <a:bodyPr/>
            <a:lstStyle/>
            <a:p>
              <a:endParaRPr lang="en-CA"/>
            </a:p>
          </p:txBody>
        </p:sp>
        <p:sp>
          <p:nvSpPr>
            <p:cNvPr id="58391" name="Line 23"/>
            <p:cNvSpPr>
              <a:spLocks noChangeShapeType="1"/>
            </p:cNvSpPr>
            <p:nvPr/>
          </p:nvSpPr>
          <p:spPr bwMode="auto">
            <a:xfrm flipV="1">
              <a:off x="4513" y="3864"/>
              <a:ext cx="0" cy="30"/>
            </a:xfrm>
            <a:prstGeom prst="line">
              <a:avLst/>
            </a:prstGeom>
            <a:noFill/>
            <a:ln w="36513">
              <a:solidFill>
                <a:srgbClr val="000000"/>
              </a:solidFill>
              <a:miter lim="800000"/>
              <a:headEnd/>
              <a:tailEnd/>
            </a:ln>
          </p:spPr>
          <p:txBody>
            <a:bodyPr/>
            <a:lstStyle/>
            <a:p>
              <a:endParaRPr lang="en-CA"/>
            </a:p>
          </p:txBody>
        </p:sp>
        <p:sp>
          <p:nvSpPr>
            <p:cNvPr id="58392" name="Freeform 24"/>
            <p:cNvSpPr>
              <a:spLocks/>
            </p:cNvSpPr>
            <p:nvPr/>
          </p:nvSpPr>
          <p:spPr bwMode="auto">
            <a:xfrm>
              <a:off x="4499" y="3884"/>
              <a:ext cx="28" cy="41"/>
            </a:xfrm>
            <a:custGeom>
              <a:avLst/>
              <a:gdLst/>
              <a:ahLst/>
              <a:cxnLst>
                <a:cxn ang="0">
                  <a:pos x="103" y="207"/>
                </a:cxn>
                <a:cxn ang="0">
                  <a:pos x="0" y="0"/>
                </a:cxn>
                <a:cxn ang="0">
                  <a:pos x="206" y="0"/>
                </a:cxn>
                <a:cxn ang="0">
                  <a:pos x="206" y="0"/>
                </a:cxn>
                <a:cxn ang="0">
                  <a:pos x="103" y="207"/>
                </a:cxn>
              </a:cxnLst>
              <a:rect l="0" t="0" r="r" b="b"/>
              <a:pathLst>
                <a:path w="206" h="207">
                  <a:moveTo>
                    <a:pt x="103" y="207"/>
                  </a:moveTo>
                  <a:lnTo>
                    <a:pt x="0" y="0"/>
                  </a:lnTo>
                  <a:cubicBezTo>
                    <a:pt x="65" y="33"/>
                    <a:pt x="141" y="33"/>
                    <a:pt x="206" y="0"/>
                  </a:cubicBezTo>
                  <a:lnTo>
                    <a:pt x="206" y="0"/>
                  </a:lnTo>
                  <a:lnTo>
                    <a:pt x="103" y="207"/>
                  </a:lnTo>
                  <a:close/>
                </a:path>
              </a:pathLst>
            </a:custGeom>
            <a:solidFill>
              <a:srgbClr val="000000"/>
            </a:solidFill>
            <a:ln w="0">
              <a:solidFill>
                <a:srgbClr val="000000"/>
              </a:solidFill>
              <a:prstDash val="solid"/>
              <a:round/>
              <a:headEnd/>
              <a:tailEnd/>
            </a:ln>
          </p:spPr>
          <p:txBody>
            <a:bodyPr/>
            <a:lstStyle/>
            <a:p>
              <a:endParaRPr lang="en-CA"/>
            </a:p>
          </p:txBody>
        </p:sp>
        <p:sp>
          <p:nvSpPr>
            <p:cNvPr id="58393" name="Freeform 25"/>
            <p:cNvSpPr>
              <a:spLocks/>
            </p:cNvSpPr>
            <p:nvPr/>
          </p:nvSpPr>
          <p:spPr bwMode="auto">
            <a:xfrm>
              <a:off x="4499" y="3833"/>
              <a:ext cx="28" cy="41"/>
            </a:xfrm>
            <a:custGeom>
              <a:avLst/>
              <a:gdLst/>
              <a:ahLst/>
              <a:cxnLst>
                <a:cxn ang="0">
                  <a:pos x="103" y="0"/>
                </a:cxn>
                <a:cxn ang="0">
                  <a:pos x="206" y="206"/>
                </a:cxn>
                <a:cxn ang="0">
                  <a:pos x="0" y="206"/>
                </a:cxn>
                <a:cxn ang="0">
                  <a:pos x="103" y="0"/>
                </a:cxn>
              </a:cxnLst>
              <a:rect l="0" t="0" r="r" b="b"/>
              <a:pathLst>
                <a:path w="206" h="206">
                  <a:moveTo>
                    <a:pt x="103" y="0"/>
                  </a:moveTo>
                  <a:lnTo>
                    <a:pt x="206" y="206"/>
                  </a:lnTo>
                  <a:cubicBezTo>
                    <a:pt x="141" y="174"/>
                    <a:pt x="65" y="174"/>
                    <a:pt x="0" y="206"/>
                  </a:cubicBezTo>
                  <a:lnTo>
                    <a:pt x="103" y="0"/>
                  </a:lnTo>
                  <a:close/>
                </a:path>
              </a:pathLst>
            </a:custGeom>
            <a:solidFill>
              <a:srgbClr val="000000"/>
            </a:solidFill>
            <a:ln w="0">
              <a:solidFill>
                <a:srgbClr val="000000"/>
              </a:solidFill>
              <a:prstDash val="solid"/>
              <a:round/>
              <a:headEnd/>
              <a:tailEnd/>
            </a:ln>
          </p:spPr>
          <p:txBody>
            <a:bodyPr/>
            <a:lstStyle/>
            <a:p>
              <a:endParaRPr lang="en-CA"/>
            </a:p>
          </p:txBody>
        </p:sp>
        <p:sp>
          <p:nvSpPr>
            <p:cNvPr id="58394" name="Line 26"/>
            <p:cNvSpPr>
              <a:spLocks noChangeShapeType="1"/>
            </p:cNvSpPr>
            <p:nvPr/>
          </p:nvSpPr>
          <p:spPr bwMode="auto">
            <a:xfrm flipV="1">
              <a:off x="4598" y="3921"/>
              <a:ext cx="43" cy="17"/>
            </a:xfrm>
            <a:prstGeom prst="line">
              <a:avLst/>
            </a:prstGeom>
            <a:noFill/>
            <a:ln w="36513">
              <a:solidFill>
                <a:srgbClr val="000000"/>
              </a:solidFill>
              <a:miter lim="800000"/>
              <a:headEnd/>
              <a:tailEnd/>
            </a:ln>
          </p:spPr>
          <p:txBody>
            <a:bodyPr/>
            <a:lstStyle/>
            <a:p>
              <a:endParaRPr lang="en-CA"/>
            </a:p>
          </p:txBody>
        </p:sp>
        <p:sp>
          <p:nvSpPr>
            <p:cNvPr id="58395" name="Freeform 27"/>
            <p:cNvSpPr>
              <a:spLocks/>
            </p:cNvSpPr>
            <p:nvPr/>
          </p:nvSpPr>
          <p:spPr bwMode="auto">
            <a:xfrm>
              <a:off x="4631" y="3904"/>
              <a:ext cx="30" cy="39"/>
            </a:xfrm>
            <a:custGeom>
              <a:avLst/>
              <a:gdLst/>
              <a:ahLst/>
              <a:cxnLst>
                <a:cxn ang="0">
                  <a:pos x="226" y="45"/>
                </a:cxn>
                <a:cxn ang="0">
                  <a:pos x="54" y="199"/>
                </a:cxn>
                <a:cxn ang="0">
                  <a:pos x="0" y="0"/>
                </a:cxn>
                <a:cxn ang="0">
                  <a:pos x="0" y="0"/>
                </a:cxn>
                <a:cxn ang="0">
                  <a:pos x="226" y="45"/>
                </a:cxn>
              </a:cxnLst>
              <a:rect l="0" t="0" r="r" b="b"/>
              <a:pathLst>
                <a:path w="226" h="199">
                  <a:moveTo>
                    <a:pt x="226" y="45"/>
                  </a:moveTo>
                  <a:lnTo>
                    <a:pt x="54" y="199"/>
                  </a:lnTo>
                  <a:cubicBezTo>
                    <a:pt x="68" y="128"/>
                    <a:pt x="48" y="54"/>
                    <a:pt x="0" y="0"/>
                  </a:cubicBezTo>
                  <a:lnTo>
                    <a:pt x="0" y="0"/>
                  </a:lnTo>
                  <a:lnTo>
                    <a:pt x="226" y="45"/>
                  </a:lnTo>
                  <a:close/>
                </a:path>
              </a:pathLst>
            </a:custGeom>
            <a:solidFill>
              <a:srgbClr val="000000"/>
            </a:solidFill>
            <a:ln w="0">
              <a:solidFill>
                <a:srgbClr val="000000"/>
              </a:solidFill>
              <a:prstDash val="solid"/>
              <a:round/>
              <a:headEnd/>
              <a:tailEnd/>
            </a:ln>
          </p:spPr>
          <p:txBody>
            <a:bodyPr/>
            <a:lstStyle/>
            <a:p>
              <a:endParaRPr lang="en-CA"/>
            </a:p>
          </p:txBody>
        </p:sp>
        <p:sp>
          <p:nvSpPr>
            <p:cNvPr id="58396" name="Line 28"/>
            <p:cNvSpPr>
              <a:spLocks noChangeShapeType="1"/>
            </p:cNvSpPr>
            <p:nvPr/>
          </p:nvSpPr>
          <p:spPr bwMode="auto">
            <a:xfrm>
              <a:off x="4598" y="3820"/>
              <a:ext cx="43" cy="17"/>
            </a:xfrm>
            <a:prstGeom prst="line">
              <a:avLst/>
            </a:prstGeom>
            <a:noFill/>
            <a:ln w="36513">
              <a:solidFill>
                <a:srgbClr val="000000"/>
              </a:solidFill>
              <a:miter lim="800000"/>
              <a:headEnd/>
              <a:tailEnd/>
            </a:ln>
          </p:spPr>
          <p:txBody>
            <a:bodyPr/>
            <a:lstStyle/>
            <a:p>
              <a:endParaRPr lang="en-CA"/>
            </a:p>
          </p:txBody>
        </p:sp>
        <p:sp>
          <p:nvSpPr>
            <p:cNvPr id="58397" name="Freeform 29"/>
            <p:cNvSpPr>
              <a:spLocks/>
            </p:cNvSpPr>
            <p:nvPr/>
          </p:nvSpPr>
          <p:spPr bwMode="auto">
            <a:xfrm>
              <a:off x="4631" y="3815"/>
              <a:ext cx="30" cy="39"/>
            </a:xfrm>
            <a:custGeom>
              <a:avLst/>
              <a:gdLst/>
              <a:ahLst/>
              <a:cxnLst>
                <a:cxn ang="0">
                  <a:pos x="226" y="154"/>
                </a:cxn>
                <a:cxn ang="0">
                  <a:pos x="0" y="199"/>
                </a:cxn>
                <a:cxn ang="0">
                  <a:pos x="54" y="0"/>
                </a:cxn>
                <a:cxn ang="0">
                  <a:pos x="226" y="154"/>
                </a:cxn>
              </a:cxnLst>
              <a:rect l="0" t="0" r="r" b="b"/>
              <a:pathLst>
                <a:path w="226" h="199">
                  <a:moveTo>
                    <a:pt x="226" y="154"/>
                  </a:moveTo>
                  <a:lnTo>
                    <a:pt x="0" y="199"/>
                  </a:lnTo>
                  <a:cubicBezTo>
                    <a:pt x="48" y="145"/>
                    <a:pt x="68" y="71"/>
                    <a:pt x="54" y="0"/>
                  </a:cubicBezTo>
                  <a:lnTo>
                    <a:pt x="226" y="154"/>
                  </a:lnTo>
                  <a:close/>
                </a:path>
              </a:pathLst>
            </a:custGeom>
            <a:solidFill>
              <a:srgbClr val="000000"/>
            </a:solidFill>
            <a:ln w="0">
              <a:solidFill>
                <a:srgbClr val="000000"/>
              </a:solidFill>
              <a:prstDash val="solid"/>
              <a:round/>
              <a:headEnd/>
              <a:tailEnd/>
            </a:ln>
          </p:spPr>
          <p:txBody>
            <a:bodyPr/>
            <a:lstStyle/>
            <a:p>
              <a:endParaRPr lang="en-CA"/>
            </a:p>
          </p:txBody>
        </p:sp>
        <p:sp>
          <p:nvSpPr>
            <p:cNvPr id="58398" name="Line 30"/>
            <p:cNvSpPr>
              <a:spLocks noChangeShapeType="1"/>
            </p:cNvSpPr>
            <p:nvPr/>
          </p:nvSpPr>
          <p:spPr bwMode="auto">
            <a:xfrm>
              <a:off x="4830" y="3882"/>
              <a:ext cx="64" cy="0"/>
            </a:xfrm>
            <a:prstGeom prst="line">
              <a:avLst/>
            </a:prstGeom>
            <a:noFill/>
            <a:ln w="36513">
              <a:solidFill>
                <a:srgbClr val="000000"/>
              </a:solidFill>
              <a:miter lim="800000"/>
              <a:headEnd/>
              <a:tailEnd/>
            </a:ln>
          </p:spPr>
          <p:txBody>
            <a:bodyPr/>
            <a:lstStyle/>
            <a:p>
              <a:endParaRPr lang="en-CA"/>
            </a:p>
          </p:txBody>
        </p:sp>
        <p:sp>
          <p:nvSpPr>
            <p:cNvPr id="58399" name="Freeform 31"/>
            <p:cNvSpPr>
              <a:spLocks/>
            </p:cNvSpPr>
            <p:nvPr/>
          </p:nvSpPr>
          <p:spPr bwMode="auto">
            <a:xfrm>
              <a:off x="4887" y="3862"/>
              <a:ext cx="28" cy="40"/>
            </a:xfrm>
            <a:custGeom>
              <a:avLst/>
              <a:gdLst/>
              <a:ahLst/>
              <a:cxnLst>
                <a:cxn ang="0">
                  <a:pos x="206" y="103"/>
                </a:cxn>
                <a:cxn ang="0">
                  <a:pos x="0" y="206"/>
                </a:cxn>
                <a:cxn ang="0">
                  <a:pos x="0" y="0"/>
                </a:cxn>
                <a:cxn ang="0">
                  <a:pos x="0" y="0"/>
                </a:cxn>
                <a:cxn ang="0">
                  <a:pos x="206" y="103"/>
                </a:cxn>
              </a:cxnLst>
              <a:rect l="0" t="0" r="r" b="b"/>
              <a:pathLst>
                <a:path w="206" h="206">
                  <a:moveTo>
                    <a:pt x="206" y="103"/>
                  </a:moveTo>
                  <a:lnTo>
                    <a:pt x="0" y="206"/>
                  </a:lnTo>
                  <a:cubicBezTo>
                    <a:pt x="32" y="141"/>
                    <a:pt x="32" y="65"/>
                    <a:pt x="0" y="0"/>
                  </a:cubicBezTo>
                  <a:lnTo>
                    <a:pt x="0" y="0"/>
                  </a:lnTo>
                  <a:lnTo>
                    <a:pt x="206" y="103"/>
                  </a:lnTo>
                  <a:close/>
                </a:path>
              </a:pathLst>
            </a:custGeom>
            <a:solidFill>
              <a:srgbClr val="000000"/>
            </a:solidFill>
            <a:ln w="0">
              <a:solidFill>
                <a:srgbClr val="000000"/>
              </a:solidFill>
              <a:prstDash val="solid"/>
              <a:round/>
              <a:headEnd/>
              <a:tailEnd/>
            </a:ln>
          </p:spPr>
          <p:txBody>
            <a:bodyPr/>
            <a:lstStyle/>
            <a:p>
              <a:endParaRPr lang="en-CA"/>
            </a:p>
          </p:txBody>
        </p:sp>
        <p:sp>
          <p:nvSpPr>
            <p:cNvPr id="58400" name="Line 32"/>
            <p:cNvSpPr>
              <a:spLocks noChangeShapeType="1"/>
            </p:cNvSpPr>
            <p:nvPr/>
          </p:nvSpPr>
          <p:spPr bwMode="auto">
            <a:xfrm>
              <a:off x="5117" y="3921"/>
              <a:ext cx="32" cy="11"/>
            </a:xfrm>
            <a:prstGeom prst="line">
              <a:avLst/>
            </a:prstGeom>
            <a:noFill/>
            <a:ln w="38100">
              <a:solidFill>
                <a:srgbClr val="000000"/>
              </a:solidFill>
              <a:miter lim="800000"/>
              <a:headEnd/>
              <a:tailEnd/>
            </a:ln>
          </p:spPr>
          <p:txBody>
            <a:bodyPr/>
            <a:lstStyle/>
            <a:p>
              <a:endParaRPr lang="en-CA"/>
            </a:p>
          </p:txBody>
        </p:sp>
        <p:sp>
          <p:nvSpPr>
            <p:cNvPr id="58401" name="Freeform 33"/>
            <p:cNvSpPr>
              <a:spLocks/>
            </p:cNvSpPr>
            <p:nvPr/>
          </p:nvSpPr>
          <p:spPr bwMode="auto">
            <a:xfrm>
              <a:off x="5097" y="3886"/>
              <a:ext cx="31" cy="72"/>
            </a:xfrm>
            <a:custGeom>
              <a:avLst/>
              <a:gdLst/>
              <a:ahLst/>
              <a:cxnLst>
                <a:cxn ang="0">
                  <a:pos x="66" y="172"/>
                </a:cxn>
                <a:cxn ang="0">
                  <a:pos x="0" y="66"/>
                </a:cxn>
                <a:cxn ang="0">
                  <a:pos x="107" y="0"/>
                </a:cxn>
                <a:cxn ang="0">
                  <a:pos x="66" y="172"/>
                </a:cxn>
              </a:cxnLst>
              <a:rect l="0" t="0" r="r" b="b"/>
              <a:pathLst>
                <a:path w="107" h="172">
                  <a:moveTo>
                    <a:pt x="66" y="172"/>
                  </a:moveTo>
                  <a:lnTo>
                    <a:pt x="0" y="66"/>
                  </a:lnTo>
                  <a:lnTo>
                    <a:pt x="107" y="0"/>
                  </a:lnTo>
                  <a:lnTo>
                    <a:pt x="66" y="172"/>
                  </a:lnTo>
                  <a:close/>
                </a:path>
              </a:pathLst>
            </a:custGeom>
            <a:solidFill>
              <a:srgbClr val="000000"/>
            </a:solidFill>
            <a:ln w="9525">
              <a:noFill/>
              <a:round/>
              <a:headEnd/>
              <a:tailEnd/>
            </a:ln>
          </p:spPr>
          <p:txBody>
            <a:bodyPr/>
            <a:lstStyle/>
            <a:p>
              <a:endParaRPr lang="en-CA"/>
            </a:p>
          </p:txBody>
        </p:sp>
        <p:sp>
          <p:nvSpPr>
            <p:cNvPr id="58402" name="Freeform 34"/>
            <p:cNvSpPr>
              <a:spLocks/>
            </p:cNvSpPr>
            <p:nvPr/>
          </p:nvSpPr>
          <p:spPr bwMode="auto">
            <a:xfrm>
              <a:off x="5138" y="3894"/>
              <a:ext cx="31" cy="72"/>
            </a:xfrm>
            <a:custGeom>
              <a:avLst/>
              <a:gdLst/>
              <a:ahLst/>
              <a:cxnLst>
                <a:cxn ang="0">
                  <a:pos x="42" y="0"/>
                </a:cxn>
                <a:cxn ang="0">
                  <a:pos x="107" y="107"/>
                </a:cxn>
                <a:cxn ang="0">
                  <a:pos x="0" y="172"/>
                </a:cxn>
                <a:cxn ang="0">
                  <a:pos x="42" y="0"/>
                </a:cxn>
              </a:cxnLst>
              <a:rect l="0" t="0" r="r" b="b"/>
              <a:pathLst>
                <a:path w="107" h="172">
                  <a:moveTo>
                    <a:pt x="42" y="0"/>
                  </a:moveTo>
                  <a:lnTo>
                    <a:pt x="107" y="107"/>
                  </a:lnTo>
                  <a:lnTo>
                    <a:pt x="0" y="172"/>
                  </a:lnTo>
                  <a:lnTo>
                    <a:pt x="42" y="0"/>
                  </a:lnTo>
                  <a:close/>
                </a:path>
              </a:pathLst>
            </a:custGeom>
            <a:solidFill>
              <a:srgbClr val="000000"/>
            </a:solidFill>
            <a:ln w="9525">
              <a:noFill/>
              <a:round/>
              <a:headEnd/>
              <a:tailEnd/>
            </a:ln>
          </p:spPr>
          <p:txBody>
            <a:bodyPr/>
            <a:lstStyle/>
            <a:p>
              <a:endParaRPr lang="en-CA"/>
            </a:p>
          </p:txBody>
        </p:sp>
        <p:sp>
          <p:nvSpPr>
            <p:cNvPr id="58403" name="Line 35"/>
            <p:cNvSpPr>
              <a:spLocks noChangeShapeType="1"/>
            </p:cNvSpPr>
            <p:nvPr/>
          </p:nvSpPr>
          <p:spPr bwMode="auto">
            <a:xfrm flipV="1">
              <a:off x="5117" y="3827"/>
              <a:ext cx="32" cy="12"/>
            </a:xfrm>
            <a:prstGeom prst="line">
              <a:avLst/>
            </a:prstGeom>
            <a:noFill/>
            <a:ln w="38100">
              <a:solidFill>
                <a:srgbClr val="000000"/>
              </a:solidFill>
              <a:miter lim="800000"/>
              <a:headEnd/>
              <a:tailEnd/>
            </a:ln>
          </p:spPr>
          <p:txBody>
            <a:bodyPr/>
            <a:lstStyle/>
            <a:p>
              <a:endParaRPr lang="en-CA"/>
            </a:p>
          </p:txBody>
        </p:sp>
        <p:sp>
          <p:nvSpPr>
            <p:cNvPr id="58404" name="Freeform 36"/>
            <p:cNvSpPr>
              <a:spLocks/>
            </p:cNvSpPr>
            <p:nvPr/>
          </p:nvSpPr>
          <p:spPr bwMode="auto">
            <a:xfrm>
              <a:off x="5097" y="3802"/>
              <a:ext cx="31" cy="71"/>
            </a:xfrm>
            <a:custGeom>
              <a:avLst/>
              <a:gdLst/>
              <a:ahLst/>
              <a:cxnLst>
                <a:cxn ang="0">
                  <a:pos x="109" y="171"/>
                </a:cxn>
                <a:cxn ang="0">
                  <a:pos x="0" y="108"/>
                </a:cxn>
                <a:cxn ang="0">
                  <a:pos x="64" y="0"/>
                </a:cxn>
                <a:cxn ang="0">
                  <a:pos x="109" y="171"/>
                </a:cxn>
              </a:cxnLst>
              <a:rect l="0" t="0" r="r" b="b"/>
              <a:pathLst>
                <a:path w="109" h="171">
                  <a:moveTo>
                    <a:pt x="109" y="171"/>
                  </a:moveTo>
                  <a:lnTo>
                    <a:pt x="0" y="108"/>
                  </a:lnTo>
                  <a:lnTo>
                    <a:pt x="64" y="0"/>
                  </a:lnTo>
                  <a:lnTo>
                    <a:pt x="109" y="171"/>
                  </a:lnTo>
                  <a:close/>
                </a:path>
              </a:pathLst>
            </a:custGeom>
            <a:solidFill>
              <a:srgbClr val="000000"/>
            </a:solidFill>
            <a:ln w="9525">
              <a:noFill/>
              <a:round/>
              <a:headEnd/>
              <a:tailEnd/>
            </a:ln>
          </p:spPr>
          <p:txBody>
            <a:bodyPr/>
            <a:lstStyle/>
            <a:p>
              <a:endParaRPr lang="en-CA"/>
            </a:p>
          </p:txBody>
        </p:sp>
        <p:sp>
          <p:nvSpPr>
            <p:cNvPr id="58405" name="Freeform 37"/>
            <p:cNvSpPr>
              <a:spLocks/>
            </p:cNvSpPr>
            <p:nvPr/>
          </p:nvSpPr>
          <p:spPr bwMode="auto">
            <a:xfrm>
              <a:off x="5138" y="3793"/>
              <a:ext cx="31" cy="71"/>
            </a:xfrm>
            <a:custGeom>
              <a:avLst/>
              <a:gdLst/>
              <a:ahLst/>
              <a:cxnLst>
                <a:cxn ang="0">
                  <a:pos x="0" y="0"/>
                </a:cxn>
                <a:cxn ang="0">
                  <a:pos x="108" y="64"/>
                </a:cxn>
                <a:cxn ang="0">
                  <a:pos x="45" y="172"/>
                </a:cxn>
                <a:cxn ang="0">
                  <a:pos x="0" y="0"/>
                </a:cxn>
              </a:cxnLst>
              <a:rect l="0" t="0" r="r" b="b"/>
              <a:pathLst>
                <a:path w="108" h="172">
                  <a:moveTo>
                    <a:pt x="0" y="0"/>
                  </a:moveTo>
                  <a:lnTo>
                    <a:pt x="108" y="64"/>
                  </a:lnTo>
                  <a:lnTo>
                    <a:pt x="45" y="172"/>
                  </a:lnTo>
                  <a:lnTo>
                    <a:pt x="0" y="0"/>
                  </a:lnTo>
                  <a:close/>
                </a:path>
              </a:pathLst>
            </a:custGeom>
            <a:solidFill>
              <a:srgbClr val="000000"/>
            </a:solidFill>
            <a:ln w="9525">
              <a:noFill/>
              <a:round/>
              <a:headEnd/>
              <a:tailEnd/>
            </a:ln>
          </p:spPr>
          <p:txBody>
            <a:bodyPr/>
            <a:lstStyle/>
            <a:p>
              <a:endParaRPr lang="en-CA"/>
            </a:p>
          </p:txBody>
        </p:sp>
        <p:sp>
          <p:nvSpPr>
            <p:cNvPr id="58406" name="Rectangle 38"/>
            <p:cNvSpPr>
              <a:spLocks noChangeArrowheads="1"/>
            </p:cNvSpPr>
            <p:nvPr/>
          </p:nvSpPr>
          <p:spPr bwMode="auto">
            <a:xfrm>
              <a:off x="3984" y="3833"/>
              <a:ext cx="169" cy="92"/>
            </a:xfrm>
            <a:prstGeom prst="rect">
              <a:avLst/>
            </a:prstGeom>
            <a:gradFill rotWithShape="1">
              <a:gsLst>
                <a:gs pos="0">
                  <a:srgbClr val="009900"/>
                </a:gs>
                <a:gs pos="100000">
                  <a:srgbClr val="009900">
                    <a:gamma/>
                    <a:shade val="46275"/>
                    <a:invGamma/>
                  </a:srgbClr>
                </a:gs>
              </a:gsLst>
              <a:lin ang="2700000" scaled="1"/>
            </a:gradFill>
            <a:ln w="9525">
              <a:noFill/>
              <a:miter lim="800000"/>
              <a:headEnd/>
              <a:tailEnd/>
            </a:ln>
          </p:spPr>
          <p:txBody>
            <a:bodyPr/>
            <a:lstStyle/>
            <a:p>
              <a:endParaRPr lang="en-CA"/>
            </a:p>
          </p:txBody>
        </p:sp>
        <p:sp>
          <p:nvSpPr>
            <p:cNvPr id="58407" name="Rectangle 39"/>
            <p:cNvSpPr>
              <a:spLocks noChangeArrowheads="1"/>
            </p:cNvSpPr>
            <p:nvPr/>
          </p:nvSpPr>
          <p:spPr bwMode="auto">
            <a:xfrm>
              <a:off x="3984" y="3833"/>
              <a:ext cx="169" cy="92"/>
            </a:xfrm>
            <a:prstGeom prst="rect">
              <a:avLst/>
            </a:prstGeom>
            <a:solidFill>
              <a:srgbClr val="99FF99"/>
            </a:solidFill>
            <a:ln w="19050" cap="rnd">
              <a:solidFill>
                <a:srgbClr val="000000"/>
              </a:solidFill>
              <a:round/>
              <a:headEnd/>
              <a:tailEnd/>
            </a:ln>
          </p:spPr>
          <p:txBody>
            <a:bodyPr/>
            <a:lstStyle/>
            <a:p>
              <a:endParaRPr lang="en-CA"/>
            </a:p>
          </p:txBody>
        </p:sp>
        <p:sp>
          <p:nvSpPr>
            <p:cNvPr id="58408" name="Rectangle 40"/>
            <p:cNvSpPr>
              <a:spLocks noChangeArrowheads="1"/>
            </p:cNvSpPr>
            <p:nvPr/>
          </p:nvSpPr>
          <p:spPr bwMode="auto">
            <a:xfrm>
              <a:off x="4195" y="3833"/>
              <a:ext cx="170" cy="92"/>
            </a:xfrm>
            <a:prstGeom prst="rect">
              <a:avLst/>
            </a:prstGeom>
            <a:solidFill>
              <a:srgbClr val="99FF99"/>
            </a:solidFill>
            <a:ln w="9525">
              <a:noFill/>
              <a:miter lim="800000"/>
              <a:headEnd/>
              <a:tailEnd/>
            </a:ln>
          </p:spPr>
          <p:txBody>
            <a:bodyPr/>
            <a:lstStyle/>
            <a:p>
              <a:endParaRPr lang="en-CA"/>
            </a:p>
          </p:txBody>
        </p:sp>
        <p:sp>
          <p:nvSpPr>
            <p:cNvPr id="58409" name="Rectangle 41"/>
            <p:cNvSpPr>
              <a:spLocks noChangeArrowheads="1"/>
            </p:cNvSpPr>
            <p:nvPr/>
          </p:nvSpPr>
          <p:spPr bwMode="auto">
            <a:xfrm>
              <a:off x="4195" y="3833"/>
              <a:ext cx="170" cy="92"/>
            </a:xfrm>
            <a:prstGeom prst="rect">
              <a:avLst/>
            </a:prstGeom>
            <a:noFill/>
            <a:ln w="19050" cap="rnd">
              <a:solidFill>
                <a:srgbClr val="000000"/>
              </a:solidFill>
              <a:round/>
              <a:headEnd/>
              <a:tailEnd/>
            </a:ln>
          </p:spPr>
          <p:txBody>
            <a:bodyPr/>
            <a:lstStyle/>
            <a:p>
              <a:endParaRPr lang="en-CA"/>
            </a:p>
          </p:txBody>
        </p:sp>
        <p:sp>
          <p:nvSpPr>
            <p:cNvPr id="58410" name="Rectangle 42"/>
            <p:cNvSpPr>
              <a:spLocks noChangeArrowheads="1"/>
            </p:cNvSpPr>
            <p:nvPr/>
          </p:nvSpPr>
          <p:spPr bwMode="auto">
            <a:xfrm>
              <a:off x="4428" y="3741"/>
              <a:ext cx="170" cy="92"/>
            </a:xfrm>
            <a:prstGeom prst="rect">
              <a:avLst/>
            </a:prstGeom>
            <a:solidFill>
              <a:srgbClr val="99FF99"/>
            </a:solidFill>
            <a:ln w="9525">
              <a:noFill/>
              <a:miter lim="800000"/>
              <a:headEnd/>
              <a:tailEnd/>
            </a:ln>
          </p:spPr>
          <p:txBody>
            <a:bodyPr/>
            <a:lstStyle/>
            <a:p>
              <a:endParaRPr lang="en-CA"/>
            </a:p>
          </p:txBody>
        </p:sp>
        <p:sp>
          <p:nvSpPr>
            <p:cNvPr id="58411" name="Rectangle 43"/>
            <p:cNvSpPr>
              <a:spLocks noChangeArrowheads="1"/>
            </p:cNvSpPr>
            <p:nvPr/>
          </p:nvSpPr>
          <p:spPr bwMode="auto">
            <a:xfrm>
              <a:off x="4428" y="3741"/>
              <a:ext cx="170" cy="92"/>
            </a:xfrm>
            <a:prstGeom prst="rect">
              <a:avLst/>
            </a:prstGeom>
            <a:noFill/>
            <a:ln w="19050" cap="rnd">
              <a:solidFill>
                <a:srgbClr val="000000"/>
              </a:solidFill>
              <a:round/>
              <a:headEnd/>
              <a:tailEnd/>
            </a:ln>
          </p:spPr>
          <p:txBody>
            <a:bodyPr/>
            <a:lstStyle/>
            <a:p>
              <a:endParaRPr lang="en-CA"/>
            </a:p>
          </p:txBody>
        </p:sp>
        <p:sp>
          <p:nvSpPr>
            <p:cNvPr id="58412" name="Rectangle 44"/>
            <p:cNvSpPr>
              <a:spLocks noChangeArrowheads="1"/>
            </p:cNvSpPr>
            <p:nvPr/>
          </p:nvSpPr>
          <p:spPr bwMode="auto">
            <a:xfrm>
              <a:off x="4428" y="3925"/>
              <a:ext cx="170" cy="92"/>
            </a:xfrm>
            <a:prstGeom prst="rect">
              <a:avLst/>
            </a:prstGeom>
            <a:solidFill>
              <a:srgbClr val="99FF99"/>
            </a:solidFill>
            <a:ln w="9525">
              <a:noFill/>
              <a:miter lim="800000"/>
              <a:headEnd/>
              <a:tailEnd/>
            </a:ln>
          </p:spPr>
          <p:txBody>
            <a:bodyPr/>
            <a:lstStyle/>
            <a:p>
              <a:endParaRPr lang="en-CA"/>
            </a:p>
          </p:txBody>
        </p:sp>
        <p:sp>
          <p:nvSpPr>
            <p:cNvPr id="58413" name="Rectangle 45"/>
            <p:cNvSpPr>
              <a:spLocks noChangeArrowheads="1"/>
            </p:cNvSpPr>
            <p:nvPr/>
          </p:nvSpPr>
          <p:spPr bwMode="auto">
            <a:xfrm>
              <a:off x="4428" y="3925"/>
              <a:ext cx="170" cy="92"/>
            </a:xfrm>
            <a:prstGeom prst="rect">
              <a:avLst/>
            </a:prstGeom>
            <a:noFill/>
            <a:ln w="19050" cap="rnd">
              <a:solidFill>
                <a:srgbClr val="000000"/>
              </a:solidFill>
              <a:round/>
              <a:headEnd/>
              <a:tailEnd/>
            </a:ln>
          </p:spPr>
          <p:txBody>
            <a:bodyPr/>
            <a:lstStyle/>
            <a:p>
              <a:endParaRPr lang="en-CA"/>
            </a:p>
          </p:txBody>
        </p:sp>
        <p:sp>
          <p:nvSpPr>
            <p:cNvPr id="58414" name="Rectangle 46"/>
            <p:cNvSpPr>
              <a:spLocks noChangeArrowheads="1"/>
            </p:cNvSpPr>
            <p:nvPr/>
          </p:nvSpPr>
          <p:spPr bwMode="auto">
            <a:xfrm>
              <a:off x="4661" y="3833"/>
              <a:ext cx="169" cy="92"/>
            </a:xfrm>
            <a:prstGeom prst="rect">
              <a:avLst/>
            </a:prstGeom>
            <a:solidFill>
              <a:srgbClr val="99FF99"/>
            </a:solidFill>
            <a:ln w="9525">
              <a:noFill/>
              <a:miter lim="800000"/>
              <a:headEnd/>
              <a:tailEnd/>
            </a:ln>
          </p:spPr>
          <p:txBody>
            <a:bodyPr/>
            <a:lstStyle/>
            <a:p>
              <a:endParaRPr lang="en-CA"/>
            </a:p>
          </p:txBody>
        </p:sp>
        <p:sp>
          <p:nvSpPr>
            <p:cNvPr id="58415" name="Rectangle 47"/>
            <p:cNvSpPr>
              <a:spLocks noChangeArrowheads="1"/>
            </p:cNvSpPr>
            <p:nvPr/>
          </p:nvSpPr>
          <p:spPr bwMode="auto">
            <a:xfrm>
              <a:off x="4661" y="3833"/>
              <a:ext cx="169" cy="92"/>
            </a:xfrm>
            <a:prstGeom prst="rect">
              <a:avLst/>
            </a:prstGeom>
            <a:noFill/>
            <a:ln w="19050" cap="rnd">
              <a:solidFill>
                <a:srgbClr val="000000"/>
              </a:solidFill>
              <a:round/>
              <a:headEnd/>
              <a:tailEnd/>
            </a:ln>
          </p:spPr>
          <p:txBody>
            <a:bodyPr/>
            <a:lstStyle/>
            <a:p>
              <a:endParaRPr lang="en-CA"/>
            </a:p>
          </p:txBody>
        </p:sp>
        <p:sp>
          <p:nvSpPr>
            <p:cNvPr id="58416" name="Rectangle 48"/>
            <p:cNvSpPr>
              <a:spLocks noChangeArrowheads="1"/>
            </p:cNvSpPr>
            <p:nvPr/>
          </p:nvSpPr>
          <p:spPr bwMode="auto">
            <a:xfrm>
              <a:off x="4915" y="3802"/>
              <a:ext cx="182" cy="160"/>
            </a:xfrm>
            <a:prstGeom prst="rect">
              <a:avLst/>
            </a:prstGeom>
            <a:solidFill>
              <a:srgbClr val="FFFF66"/>
            </a:solidFill>
            <a:ln w="9525">
              <a:noFill/>
              <a:miter lim="800000"/>
              <a:headEnd/>
              <a:tailEnd/>
            </a:ln>
          </p:spPr>
          <p:txBody>
            <a:bodyPr/>
            <a:lstStyle/>
            <a:p>
              <a:endParaRPr lang="en-CA"/>
            </a:p>
          </p:txBody>
        </p:sp>
        <p:sp>
          <p:nvSpPr>
            <p:cNvPr id="58417" name="Rectangle 49"/>
            <p:cNvSpPr>
              <a:spLocks noChangeArrowheads="1"/>
            </p:cNvSpPr>
            <p:nvPr/>
          </p:nvSpPr>
          <p:spPr bwMode="auto">
            <a:xfrm>
              <a:off x="4915" y="3802"/>
              <a:ext cx="182" cy="160"/>
            </a:xfrm>
            <a:prstGeom prst="rect">
              <a:avLst/>
            </a:prstGeom>
            <a:noFill/>
            <a:ln w="19050" cap="rnd">
              <a:solidFill>
                <a:srgbClr val="000000"/>
              </a:solidFill>
              <a:round/>
              <a:headEnd/>
              <a:tailEnd/>
            </a:ln>
          </p:spPr>
          <p:txBody>
            <a:bodyPr/>
            <a:lstStyle/>
            <a:p>
              <a:endParaRPr lang="en-CA"/>
            </a:p>
          </p:txBody>
        </p:sp>
        <p:sp>
          <p:nvSpPr>
            <p:cNvPr id="58418" name="Rectangle 50"/>
            <p:cNvSpPr>
              <a:spLocks noChangeArrowheads="1"/>
            </p:cNvSpPr>
            <p:nvPr/>
          </p:nvSpPr>
          <p:spPr bwMode="auto">
            <a:xfrm>
              <a:off x="5169" y="3888"/>
              <a:ext cx="169" cy="160"/>
            </a:xfrm>
            <a:prstGeom prst="rect">
              <a:avLst/>
            </a:prstGeom>
            <a:solidFill>
              <a:srgbClr val="FFFF66"/>
            </a:solidFill>
            <a:ln w="9525">
              <a:noFill/>
              <a:miter lim="800000"/>
              <a:headEnd/>
              <a:tailEnd/>
            </a:ln>
          </p:spPr>
          <p:txBody>
            <a:bodyPr/>
            <a:lstStyle/>
            <a:p>
              <a:endParaRPr lang="en-CA"/>
            </a:p>
          </p:txBody>
        </p:sp>
        <p:sp>
          <p:nvSpPr>
            <p:cNvPr id="58419" name="Rectangle 51"/>
            <p:cNvSpPr>
              <a:spLocks noChangeArrowheads="1"/>
            </p:cNvSpPr>
            <p:nvPr/>
          </p:nvSpPr>
          <p:spPr bwMode="auto">
            <a:xfrm>
              <a:off x="5169" y="3888"/>
              <a:ext cx="169" cy="160"/>
            </a:xfrm>
            <a:prstGeom prst="rect">
              <a:avLst/>
            </a:prstGeom>
            <a:noFill/>
            <a:ln w="19050" cap="rnd">
              <a:solidFill>
                <a:srgbClr val="000000"/>
              </a:solidFill>
              <a:round/>
              <a:headEnd/>
              <a:tailEnd/>
            </a:ln>
          </p:spPr>
          <p:txBody>
            <a:bodyPr/>
            <a:lstStyle/>
            <a:p>
              <a:endParaRPr lang="en-CA"/>
            </a:p>
          </p:txBody>
        </p:sp>
        <p:sp>
          <p:nvSpPr>
            <p:cNvPr id="58420" name="Rectangle 52"/>
            <p:cNvSpPr>
              <a:spLocks noChangeArrowheads="1"/>
            </p:cNvSpPr>
            <p:nvPr/>
          </p:nvSpPr>
          <p:spPr bwMode="auto">
            <a:xfrm>
              <a:off x="5169" y="3741"/>
              <a:ext cx="169" cy="92"/>
            </a:xfrm>
            <a:prstGeom prst="rect">
              <a:avLst/>
            </a:prstGeom>
            <a:gradFill rotWithShape="1">
              <a:gsLst>
                <a:gs pos="0">
                  <a:srgbClr val="FF9933">
                    <a:gamma/>
                    <a:shade val="46275"/>
                    <a:invGamma/>
                  </a:srgbClr>
                </a:gs>
                <a:gs pos="50000">
                  <a:srgbClr val="FF9933"/>
                </a:gs>
                <a:gs pos="100000">
                  <a:srgbClr val="FF9933">
                    <a:gamma/>
                    <a:shade val="46275"/>
                    <a:invGamma/>
                  </a:srgbClr>
                </a:gs>
              </a:gsLst>
              <a:lin ang="2700000" scaled="1"/>
            </a:gradFill>
            <a:ln w="9525">
              <a:noFill/>
              <a:miter lim="800000"/>
              <a:headEnd/>
              <a:tailEnd/>
            </a:ln>
          </p:spPr>
          <p:txBody>
            <a:bodyPr/>
            <a:lstStyle/>
            <a:p>
              <a:endParaRPr lang="en-CA"/>
            </a:p>
          </p:txBody>
        </p:sp>
        <p:sp>
          <p:nvSpPr>
            <p:cNvPr id="58421" name="Rectangle 53"/>
            <p:cNvSpPr>
              <a:spLocks noChangeArrowheads="1"/>
            </p:cNvSpPr>
            <p:nvPr/>
          </p:nvSpPr>
          <p:spPr bwMode="auto">
            <a:xfrm>
              <a:off x="5169" y="3741"/>
              <a:ext cx="169" cy="92"/>
            </a:xfrm>
            <a:prstGeom prst="rect">
              <a:avLst/>
            </a:prstGeom>
            <a:solidFill>
              <a:srgbClr val="FFFF66"/>
            </a:solidFill>
            <a:ln w="19050" cap="rnd">
              <a:solidFill>
                <a:srgbClr val="000000"/>
              </a:solidFill>
              <a:round/>
              <a:headEnd/>
              <a:tailEnd/>
            </a:ln>
          </p:spPr>
          <p:txBody>
            <a:bodyPr/>
            <a:lstStyle/>
            <a:p>
              <a:endParaRPr lang="en-CA"/>
            </a:p>
          </p:txBody>
        </p:sp>
        <p:sp>
          <p:nvSpPr>
            <p:cNvPr id="58422" name="Rectangle 54"/>
            <p:cNvSpPr>
              <a:spLocks noChangeArrowheads="1"/>
            </p:cNvSpPr>
            <p:nvPr/>
          </p:nvSpPr>
          <p:spPr bwMode="auto">
            <a:xfrm>
              <a:off x="3984" y="3648"/>
              <a:ext cx="169" cy="93"/>
            </a:xfrm>
            <a:prstGeom prst="rect">
              <a:avLst/>
            </a:prstGeom>
            <a:solidFill>
              <a:srgbClr val="99FF99"/>
            </a:solidFill>
            <a:ln w="9525">
              <a:noFill/>
              <a:miter lim="800000"/>
              <a:headEnd/>
              <a:tailEnd/>
            </a:ln>
          </p:spPr>
          <p:txBody>
            <a:bodyPr/>
            <a:lstStyle/>
            <a:p>
              <a:endParaRPr lang="en-CA"/>
            </a:p>
          </p:txBody>
        </p:sp>
        <p:sp>
          <p:nvSpPr>
            <p:cNvPr id="58423" name="Rectangle 55"/>
            <p:cNvSpPr>
              <a:spLocks noChangeArrowheads="1"/>
            </p:cNvSpPr>
            <p:nvPr/>
          </p:nvSpPr>
          <p:spPr bwMode="auto">
            <a:xfrm>
              <a:off x="3984" y="3648"/>
              <a:ext cx="169" cy="93"/>
            </a:xfrm>
            <a:prstGeom prst="rect">
              <a:avLst/>
            </a:prstGeom>
            <a:solidFill>
              <a:srgbClr val="99FF99"/>
            </a:solidFill>
            <a:ln w="19050" cap="rnd">
              <a:solidFill>
                <a:srgbClr val="000000"/>
              </a:solidFill>
              <a:round/>
              <a:headEnd/>
              <a:tailEnd/>
            </a:ln>
          </p:spPr>
          <p:txBody>
            <a:bodyPr/>
            <a:lstStyle/>
            <a:p>
              <a:endParaRPr lang="en-CA"/>
            </a:p>
          </p:txBody>
        </p:sp>
        <p:sp>
          <p:nvSpPr>
            <p:cNvPr id="58424" name="Rectangle 56"/>
            <p:cNvSpPr>
              <a:spLocks noChangeArrowheads="1"/>
            </p:cNvSpPr>
            <p:nvPr/>
          </p:nvSpPr>
          <p:spPr bwMode="auto">
            <a:xfrm>
              <a:off x="4629" y="3650"/>
              <a:ext cx="233" cy="91"/>
            </a:xfrm>
            <a:prstGeom prst="rect">
              <a:avLst/>
            </a:prstGeom>
            <a:gradFill rotWithShape="1">
              <a:gsLst>
                <a:gs pos="0">
                  <a:srgbClr val="009900"/>
                </a:gs>
                <a:gs pos="100000">
                  <a:srgbClr val="009900">
                    <a:gamma/>
                    <a:shade val="46275"/>
                    <a:invGamma/>
                  </a:srgbClr>
                </a:gs>
              </a:gsLst>
              <a:lin ang="2700000" scaled="1"/>
            </a:gradFill>
            <a:ln w="9525">
              <a:noFill/>
              <a:miter lim="800000"/>
              <a:headEnd/>
              <a:tailEnd/>
            </a:ln>
          </p:spPr>
          <p:txBody>
            <a:bodyPr/>
            <a:lstStyle/>
            <a:p>
              <a:endParaRPr lang="en-CA"/>
            </a:p>
          </p:txBody>
        </p:sp>
        <p:sp>
          <p:nvSpPr>
            <p:cNvPr id="58425" name="Rectangle 57"/>
            <p:cNvSpPr>
              <a:spLocks noChangeArrowheads="1"/>
            </p:cNvSpPr>
            <p:nvPr/>
          </p:nvSpPr>
          <p:spPr bwMode="auto">
            <a:xfrm>
              <a:off x="4629" y="3650"/>
              <a:ext cx="233" cy="91"/>
            </a:xfrm>
            <a:prstGeom prst="rect">
              <a:avLst/>
            </a:prstGeom>
            <a:solidFill>
              <a:srgbClr val="99FF99"/>
            </a:solidFill>
            <a:ln w="19050" cap="rnd">
              <a:solidFill>
                <a:srgbClr val="000000"/>
              </a:solidFill>
              <a:round/>
              <a:headEnd/>
              <a:tailEnd/>
            </a:ln>
          </p:spPr>
          <p:txBody>
            <a:bodyPr/>
            <a:lstStyle/>
            <a:p>
              <a:endParaRPr lang="en-CA"/>
            </a:p>
          </p:txBody>
        </p:sp>
        <p:sp>
          <p:nvSpPr>
            <p:cNvPr id="58426" name="Freeform 58"/>
            <p:cNvSpPr>
              <a:spLocks/>
            </p:cNvSpPr>
            <p:nvPr/>
          </p:nvSpPr>
          <p:spPr bwMode="auto">
            <a:xfrm>
              <a:off x="4365" y="3679"/>
              <a:ext cx="1041" cy="385"/>
            </a:xfrm>
            <a:custGeom>
              <a:avLst/>
              <a:gdLst/>
              <a:ahLst/>
              <a:cxnLst>
                <a:cxn ang="0">
                  <a:pos x="1733" y="0"/>
                </a:cxn>
                <a:cxn ang="0">
                  <a:pos x="3628" y="0"/>
                </a:cxn>
                <a:cxn ang="0">
                  <a:pos x="3628" y="924"/>
                </a:cxn>
                <a:cxn ang="0">
                  <a:pos x="0" y="924"/>
                </a:cxn>
                <a:cxn ang="0">
                  <a:pos x="0" y="739"/>
                </a:cxn>
                <a:cxn ang="0">
                  <a:pos x="162" y="739"/>
                </a:cxn>
              </a:cxnLst>
              <a:rect l="0" t="0" r="r" b="b"/>
              <a:pathLst>
                <a:path w="3628" h="924">
                  <a:moveTo>
                    <a:pt x="1733" y="0"/>
                  </a:moveTo>
                  <a:lnTo>
                    <a:pt x="3628" y="0"/>
                  </a:lnTo>
                  <a:lnTo>
                    <a:pt x="3628" y="924"/>
                  </a:lnTo>
                  <a:lnTo>
                    <a:pt x="0" y="924"/>
                  </a:lnTo>
                  <a:lnTo>
                    <a:pt x="0" y="739"/>
                  </a:lnTo>
                  <a:lnTo>
                    <a:pt x="162" y="739"/>
                  </a:lnTo>
                </a:path>
              </a:pathLst>
            </a:custGeom>
            <a:noFill/>
            <a:ln w="19050" cap="flat">
              <a:solidFill>
                <a:srgbClr val="000000"/>
              </a:solidFill>
              <a:prstDash val="solid"/>
              <a:miter lim="800000"/>
              <a:headEnd/>
              <a:tailEnd/>
            </a:ln>
          </p:spPr>
          <p:txBody>
            <a:bodyPr/>
            <a:lstStyle/>
            <a:p>
              <a:endParaRPr lang="en-CA"/>
            </a:p>
          </p:txBody>
        </p:sp>
        <p:sp>
          <p:nvSpPr>
            <p:cNvPr id="58427" name="Freeform 59"/>
            <p:cNvSpPr>
              <a:spLocks/>
            </p:cNvSpPr>
            <p:nvPr/>
          </p:nvSpPr>
          <p:spPr bwMode="auto">
            <a:xfrm>
              <a:off x="4406" y="3971"/>
              <a:ext cx="22" cy="32"/>
            </a:xfrm>
            <a:custGeom>
              <a:avLst/>
              <a:gdLst/>
              <a:ahLst/>
              <a:cxnLst>
                <a:cxn ang="0">
                  <a:pos x="164" y="82"/>
                </a:cxn>
                <a:cxn ang="0">
                  <a:pos x="0" y="164"/>
                </a:cxn>
                <a:cxn ang="0">
                  <a:pos x="0" y="0"/>
                </a:cxn>
                <a:cxn ang="0">
                  <a:pos x="0" y="0"/>
                </a:cxn>
                <a:cxn ang="0">
                  <a:pos x="164" y="82"/>
                </a:cxn>
              </a:cxnLst>
              <a:rect l="0" t="0" r="r" b="b"/>
              <a:pathLst>
                <a:path w="164" h="164">
                  <a:moveTo>
                    <a:pt x="164" y="82"/>
                  </a:moveTo>
                  <a:lnTo>
                    <a:pt x="0" y="164"/>
                  </a:lnTo>
                  <a:cubicBezTo>
                    <a:pt x="25" y="112"/>
                    <a:pt x="25" y="51"/>
                    <a:pt x="0" y="0"/>
                  </a:cubicBezTo>
                  <a:lnTo>
                    <a:pt x="0" y="0"/>
                  </a:lnTo>
                  <a:lnTo>
                    <a:pt x="164" y="82"/>
                  </a:lnTo>
                  <a:close/>
                </a:path>
              </a:pathLst>
            </a:custGeom>
            <a:solidFill>
              <a:srgbClr val="000000"/>
            </a:solidFill>
            <a:ln w="0">
              <a:solidFill>
                <a:srgbClr val="000000"/>
              </a:solidFill>
              <a:prstDash val="solid"/>
              <a:round/>
              <a:headEnd/>
              <a:tailEnd/>
            </a:ln>
          </p:spPr>
          <p:txBody>
            <a:bodyPr/>
            <a:lstStyle/>
            <a:p>
              <a:endParaRPr lang="en-CA"/>
            </a:p>
          </p:txBody>
        </p:sp>
        <p:sp>
          <p:nvSpPr>
            <p:cNvPr id="58428" name="Line 60"/>
            <p:cNvSpPr>
              <a:spLocks noChangeShapeType="1"/>
            </p:cNvSpPr>
            <p:nvPr/>
          </p:nvSpPr>
          <p:spPr bwMode="auto">
            <a:xfrm flipH="1">
              <a:off x="4170" y="3691"/>
              <a:ext cx="459" cy="0"/>
            </a:xfrm>
            <a:prstGeom prst="line">
              <a:avLst/>
            </a:prstGeom>
            <a:noFill/>
            <a:ln w="19050">
              <a:solidFill>
                <a:srgbClr val="000000"/>
              </a:solidFill>
              <a:miter lim="800000"/>
              <a:headEnd/>
              <a:tailEnd/>
            </a:ln>
          </p:spPr>
          <p:txBody>
            <a:bodyPr/>
            <a:lstStyle/>
            <a:p>
              <a:endParaRPr lang="en-CA"/>
            </a:p>
          </p:txBody>
        </p:sp>
        <p:sp>
          <p:nvSpPr>
            <p:cNvPr id="58429" name="Freeform 61"/>
            <p:cNvSpPr>
              <a:spLocks/>
            </p:cNvSpPr>
            <p:nvPr/>
          </p:nvSpPr>
          <p:spPr bwMode="auto">
            <a:xfrm>
              <a:off x="4153" y="3675"/>
              <a:ext cx="23" cy="32"/>
            </a:xfrm>
            <a:custGeom>
              <a:avLst/>
              <a:gdLst/>
              <a:ahLst/>
              <a:cxnLst>
                <a:cxn ang="0">
                  <a:pos x="0" y="82"/>
                </a:cxn>
                <a:cxn ang="0">
                  <a:pos x="164" y="0"/>
                </a:cxn>
                <a:cxn ang="0">
                  <a:pos x="164" y="164"/>
                </a:cxn>
                <a:cxn ang="0">
                  <a:pos x="164" y="164"/>
                </a:cxn>
                <a:cxn ang="0">
                  <a:pos x="0" y="82"/>
                </a:cxn>
              </a:cxnLst>
              <a:rect l="0" t="0" r="r" b="b"/>
              <a:pathLst>
                <a:path w="164" h="164">
                  <a:moveTo>
                    <a:pt x="0" y="82"/>
                  </a:moveTo>
                  <a:lnTo>
                    <a:pt x="164" y="0"/>
                  </a:lnTo>
                  <a:cubicBezTo>
                    <a:pt x="138" y="51"/>
                    <a:pt x="138" y="112"/>
                    <a:pt x="164" y="164"/>
                  </a:cubicBezTo>
                  <a:lnTo>
                    <a:pt x="164" y="164"/>
                  </a:lnTo>
                  <a:lnTo>
                    <a:pt x="0" y="82"/>
                  </a:lnTo>
                  <a:close/>
                </a:path>
              </a:pathLst>
            </a:custGeom>
            <a:solidFill>
              <a:srgbClr val="000000"/>
            </a:solidFill>
            <a:ln w="0">
              <a:solidFill>
                <a:srgbClr val="000000"/>
              </a:solidFill>
              <a:prstDash val="solid"/>
              <a:round/>
              <a:headEnd/>
              <a:tailEnd/>
            </a:ln>
          </p:spPr>
          <p:txBody>
            <a:bodyPr/>
            <a:lstStyle/>
            <a:p>
              <a:endParaRPr lang="en-CA"/>
            </a:p>
          </p:txBody>
        </p:sp>
        <p:sp>
          <p:nvSpPr>
            <p:cNvPr id="58430" name="Line 62"/>
            <p:cNvSpPr>
              <a:spLocks noChangeShapeType="1"/>
            </p:cNvSpPr>
            <p:nvPr/>
          </p:nvSpPr>
          <p:spPr bwMode="auto">
            <a:xfrm>
              <a:off x="4051" y="3741"/>
              <a:ext cx="0" cy="61"/>
            </a:xfrm>
            <a:prstGeom prst="line">
              <a:avLst/>
            </a:prstGeom>
            <a:noFill/>
            <a:ln w="36513">
              <a:solidFill>
                <a:srgbClr val="000000"/>
              </a:solidFill>
              <a:miter lim="800000"/>
              <a:headEnd/>
              <a:tailEnd/>
            </a:ln>
          </p:spPr>
          <p:txBody>
            <a:bodyPr/>
            <a:lstStyle/>
            <a:p>
              <a:endParaRPr lang="en-CA"/>
            </a:p>
          </p:txBody>
        </p:sp>
        <p:sp>
          <p:nvSpPr>
            <p:cNvPr id="58431" name="Freeform 63"/>
            <p:cNvSpPr>
              <a:spLocks/>
            </p:cNvSpPr>
            <p:nvPr/>
          </p:nvSpPr>
          <p:spPr bwMode="auto">
            <a:xfrm>
              <a:off x="4037" y="3792"/>
              <a:ext cx="28" cy="41"/>
            </a:xfrm>
            <a:custGeom>
              <a:avLst/>
              <a:gdLst/>
              <a:ahLst/>
              <a:cxnLst>
                <a:cxn ang="0">
                  <a:pos x="103" y="207"/>
                </a:cxn>
                <a:cxn ang="0">
                  <a:pos x="0" y="0"/>
                </a:cxn>
                <a:cxn ang="0">
                  <a:pos x="206" y="0"/>
                </a:cxn>
                <a:cxn ang="0">
                  <a:pos x="206" y="0"/>
                </a:cxn>
                <a:cxn ang="0">
                  <a:pos x="103" y="207"/>
                </a:cxn>
              </a:cxnLst>
              <a:rect l="0" t="0" r="r" b="b"/>
              <a:pathLst>
                <a:path w="206" h="207">
                  <a:moveTo>
                    <a:pt x="103" y="207"/>
                  </a:moveTo>
                  <a:lnTo>
                    <a:pt x="0" y="0"/>
                  </a:lnTo>
                  <a:cubicBezTo>
                    <a:pt x="65" y="33"/>
                    <a:pt x="141" y="33"/>
                    <a:pt x="206" y="0"/>
                  </a:cubicBezTo>
                  <a:lnTo>
                    <a:pt x="206" y="0"/>
                  </a:lnTo>
                  <a:lnTo>
                    <a:pt x="103" y="207"/>
                  </a:lnTo>
                  <a:close/>
                </a:path>
              </a:pathLst>
            </a:custGeom>
            <a:solidFill>
              <a:srgbClr val="000000"/>
            </a:solidFill>
            <a:ln w="0">
              <a:solidFill>
                <a:srgbClr val="000000"/>
              </a:solidFill>
              <a:prstDash val="solid"/>
              <a:round/>
              <a:headEnd/>
              <a:tailEnd/>
            </a:ln>
          </p:spPr>
          <p:txBody>
            <a:bodyPr/>
            <a:lstStyle/>
            <a:p>
              <a:endParaRPr lang="en-CA"/>
            </a:p>
          </p:txBody>
        </p:sp>
        <p:sp>
          <p:nvSpPr>
            <p:cNvPr id="58432" name="Freeform 64"/>
            <p:cNvSpPr>
              <a:spLocks/>
            </p:cNvSpPr>
            <p:nvPr/>
          </p:nvSpPr>
          <p:spPr bwMode="auto">
            <a:xfrm>
              <a:off x="4128" y="3765"/>
              <a:ext cx="300" cy="25"/>
            </a:xfrm>
            <a:custGeom>
              <a:avLst/>
              <a:gdLst/>
              <a:ahLst/>
              <a:cxnLst>
                <a:cxn ang="0">
                  <a:pos x="1047" y="60"/>
                </a:cxn>
                <a:cxn ang="0">
                  <a:pos x="0" y="60"/>
                </a:cxn>
                <a:cxn ang="0">
                  <a:pos x="0" y="0"/>
                </a:cxn>
              </a:cxnLst>
              <a:rect l="0" t="0" r="r" b="b"/>
              <a:pathLst>
                <a:path w="1047" h="60">
                  <a:moveTo>
                    <a:pt x="1047" y="60"/>
                  </a:moveTo>
                  <a:lnTo>
                    <a:pt x="0" y="60"/>
                  </a:lnTo>
                  <a:lnTo>
                    <a:pt x="0" y="0"/>
                  </a:lnTo>
                </a:path>
              </a:pathLst>
            </a:custGeom>
            <a:noFill/>
            <a:ln w="19050" cap="flat">
              <a:solidFill>
                <a:srgbClr val="000000"/>
              </a:solidFill>
              <a:prstDash val="solid"/>
              <a:miter lim="800000"/>
              <a:headEnd/>
              <a:tailEnd/>
            </a:ln>
          </p:spPr>
          <p:txBody>
            <a:bodyPr/>
            <a:lstStyle/>
            <a:p>
              <a:endParaRPr lang="en-CA"/>
            </a:p>
          </p:txBody>
        </p:sp>
        <p:sp>
          <p:nvSpPr>
            <p:cNvPr id="58433" name="Freeform 65"/>
            <p:cNvSpPr>
              <a:spLocks/>
            </p:cNvSpPr>
            <p:nvPr/>
          </p:nvSpPr>
          <p:spPr bwMode="auto">
            <a:xfrm>
              <a:off x="4117" y="3741"/>
              <a:ext cx="22" cy="32"/>
            </a:xfrm>
            <a:custGeom>
              <a:avLst/>
              <a:gdLst/>
              <a:ahLst/>
              <a:cxnLst>
                <a:cxn ang="0">
                  <a:pos x="82" y="0"/>
                </a:cxn>
                <a:cxn ang="0">
                  <a:pos x="164" y="164"/>
                </a:cxn>
                <a:cxn ang="0">
                  <a:pos x="0" y="164"/>
                </a:cxn>
                <a:cxn ang="0">
                  <a:pos x="0" y="164"/>
                </a:cxn>
                <a:cxn ang="0">
                  <a:pos x="82" y="0"/>
                </a:cxn>
              </a:cxnLst>
              <a:rect l="0" t="0" r="r" b="b"/>
              <a:pathLst>
                <a:path w="164" h="164">
                  <a:moveTo>
                    <a:pt x="82" y="0"/>
                  </a:moveTo>
                  <a:lnTo>
                    <a:pt x="164" y="164"/>
                  </a:lnTo>
                  <a:cubicBezTo>
                    <a:pt x="112" y="138"/>
                    <a:pt x="52" y="138"/>
                    <a:pt x="0" y="164"/>
                  </a:cubicBezTo>
                  <a:lnTo>
                    <a:pt x="0" y="164"/>
                  </a:lnTo>
                  <a:lnTo>
                    <a:pt x="82" y="0"/>
                  </a:lnTo>
                  <a:close/>
                </a:path>
              </a:pathLst>
            </a:custGeom>
            <a:solidFill>
              <a:srgbClr val="000000"/>
            </a:solidFill>
            <a:ln w="0">
              <a:solidFill>
                <a:srgbClr val="000000"/>
              </a:solidFill>
              <a:prstDash val="solid"/>
              <a:round/>
              <a:headEnd/>
              <a:tailEnd/>
            </a:ln>
          </p:spPr>
          <p:txBody>
            <a:bodyPr/>
            <a:lstStyle/>
            <a:p>
              <a:endParaRPr lang="en-CA"/>
            </a:p>
          </p:txBody>
        </p:sp>
        <p:sp>
          <p:nvSpPr>
            <p:cNvPr id="58434" name="Line 66"/>
            <p:cNvSpPr>
              <a:spLocks noChangeShapeType="1"/>
            </p:cNvSpPr>
            <p:nvPr/>
          </p:nvSpPr>
          <p:spPr bwMode="auto">
            <a:xfrm flipV="1">
              <a:off x="4737" y="3741"/>
              <a:ext cx="0" cy="61"/>
            </a:xfrm>
            <a:prstGeom prst="line">
              <a:avLst/>
            </a:prstGeom>
            <a:noFill/>
            <a:ln w="36513">
              <a:solidFill>
                <a:srgbClr val="000000"/>
              </a:solidFill>
              <a:miter lim="800000"/>
              <a:headEnd/>
              <a:tailEnd/>
            </a:ln>
          </p:spPr>
          <p:txBody>
            <a:bodyPr/>
            <a:lstStyle/>
            <a:p>
              <a:endParaRPr lang="en-CA"/>
            </a:p>
          </p:txBody>
        </p:sp>
        <p:sp>
          <p:nvSpPr>
            <p:cNvPr id="58435" name="Freeform 67"/>
            <p:cNvSpPr>
              <a:spLocks/>
            </p:cNvSpPr>
            <p:nvPr/>
          </p:nvSpPr>
          <p:spPr bwMode="auto">
            <a:xfrm>
              <a:off x="4723" y="3792"/>
              <a:ext cx="29" cy="41"/>
            </a:xfrm>
            <a:custGeom>
              <a:avLst/>
              <a:gdLst/>
              <a:ahLst/>
              <a:cxnLst>
                <a:cxn ang="0">
                  <a:pos x="104" y="207"/>
                </a:cxn>
                <a:cxn ang="0">
                  <a:pos x="0" y="0"/>
                </a:cxn>
                <a:cxn ang="0">
                  <a:pos x="207" y="0"/>
                </a:cxn>
                <a:cxn ang="0">
                  <a:pos x="207" y="0"/>
                </a:cxn>
                <a:cxn ang="0">
                  <a:pos x="104" y="207"/>
                </a:cxn>
              </a:cxnLst>
              <a:rect l="0" t="0" r="r" b="b"/>
              <a:pathLst>
                <a:path w="207" h="207">
                  <a:moveTo>
                    <a:pt x="104" y="207"/>
                  </a:moveTo>
                  <a:lnTo>
                    <a:pt x="0" y="0"/>
                  </a:lnTo>
                  <a:cubicBezTo>
                    <a:pt x="65" y="33"/>
                    <a:pt x="142" y="33"/>
                    <a:pt x="207" y="0"/>
                  </a:cubicBezTo>
                  <a:lnTo>
                    <a:pt x="207" y="0"/>
                  </a:lnTo>
                  <a:lnTo>
                    <a:pt x="104" y="207"/>
                  </a:lnTo>
                  <a:close/>
                </a:path>
              </a:pathLst>
            </a:custGeom>
            <a:solidFill>
              <a:srgbClr val="000000"/>
            </a:solidFill>
            <a:ln w="0">
              <a:solidFill>
                <a:srgbClr val="000000"/>
              </a:solidFill>
              <a:prstDash val="solid"/>
              <a:round/>
              <a:headEnd/>
              <a:tailEnd/>
            </a:ln>
          </p:spPr>
          <p:txBody>
            <a:bodyPr/>
            <a:lstStyle/>
            <a:p>
              <a:endParaRPr lang="en-CA"/>
            </a:p>
          </p:txBody>
        </p:sp>
        <p:sp>
          <p:nvSpPr>
            <p:cNvPr id="58436" name="Line 68"/>
            <p:cNvSpPr>
              <a:spLocks noChangeShapeType="1"/>
            </p:cNvSpPr>
            <p:nvPr/>
          </p:nvSpPr>
          <p:spPr bwMode="auto">
            <a:xfrm>
              <a:off x="4879" y="3760"/>
              <a:ext cx="36" cy="42"/>
            </a:xfrm>
            <a:prstGeom prst="line">
              <a:avLst/>
            </a:prstGeom>
            <a:noFill/>
            <a:ln w="36513">
              <a:solidFill>
                <a:srgbClr val="000000"/>
              </a:solidFill>
              <a:miter lim="800000"/>
              <a:headEnd/>
              <a:tailEnd/>
            </a:ln>
          </p:spPr>
          <p:txBody>
            <a:bodyPr/>
            <a:lstStyle/>
            <a:p>
              <a:endParaRPr lang="en-CA"/>
            </a:p>
          </p:txBody>
        </p:sp>
        <p:sp>
          <p:nvSpPr>
            <p:cNvPr id="58437" name="Freeform 69"/>
            <p:cNvSpPr>
              <a:spLocks/>
            </p:cNvSpPr>
            <p:nvPr/>
          </p:nvSpPr>
          <p:spPr bwMode="auto">
            <a:xfrm>
              <a:off x="4862" y="3741"/>
              <a:ext cx="31" cy="41"/>
            </a:xfrm>
            <a:custGeom>
              <a:avLst/>
              <a:gdLst/>
              <a:ahLst/>
              <a:cxnLst>
                <a:cxn ang="0">
                  <a:pos x="0" y="0"/>
                </a:cxn>
                <a:cxn ang="0">
                  <a:pos x="225" y="48"/>
                </a:cxn>
                <a:cxn ang="0">
                  <a:pos x="96" y="209"/>
                </a:cxn>
                <a:cxn ang="0">
                  <a:pos x="96" y="209"/>
                </a:cxn>
                <a:cxn ang="0">
                  <a:pos x="0" y="0"/>
                </a:cxn>
              </a:cxnLst>
              <a:rect l="0" t="0" r="r" b="b"/>
              <a:pathLst>
                <a:path w="225" h="209">
                  <a:moveTo>
                    <a:pt x="0" y="0"/>
                  </a:moveTo>
                  <a:lnTo>
                    <a:pt x="225" y="48"/>
                  </a:lnTo>
                  <a:cubicBezTo>
                    <a:pt x="159" y="79"/>
                    <a:pt x="111" y="138"/>
                    <a:pt x="96" y="209"/>
                  </a:cubicBezTo>
                  <a:lnTo>
                    <a:pt x="96" y="209"/>
                  </a:lnTo>
                  <a:lnTo>
                    <a:pt x="0" y="0"/>
                  </a:lnTo>
                  <a:close/>
                </a:path>
              </a:pathLst>
            </a:custGeom>
            <a:solidFill>
              <a:srgbClr val="000000"/>
            </a:solidFill>
            <a:ln w="0">
              <a:solidFill>
                <a:srgbClr val="000000"/>
              </a:solidFill>
              <a:prstDash val="solid"/>
              <a:round/>
              <a:headEnd/>
              <a:tailEnd/>
            </a:ln>
          </p:spPr>
          <p:txBody>
            <a:bodyPr/>
            <a:lstStyle/>
            <a:p>
              <a:endParaRPr lang="en-CA"/>
            </a:p>
          </p:txBody>
        </p:sp>
        <p:sp>
          <p:nvSpPr>
            <p:cNvPr id="58438" name="Line 70"/>
            <p:cNvSpPr>
              <a:spLocks noChangeShapeType="1"/>
            </p:cNvSpPr>
            <p:nvPr/>
          </p:nvSpPr>
          <p:spPr bwMode="auto">
            <a:xfrm>
              <a:off x="5338" y="3790"/>
              <a:ext cx="51" cy="0"/>
            </a:xfrm>
            <a:prstGeom prst="line">
              <a:avLst/>
            </a:prstGeom>
            <a:noFill/>
            <a:ln w="19050">
              <a:solidFill>
                <a:srgbClr val="000000"/>
              </a:solidFill>
              <a:miter lim="800000"/>
              <a:headEnd/>
              <a:tailEnd/>
            </a:ln>
          </p:spPr>
          <p:txBody>
            <a:bodyPr/>
            <a:lstStyle/>
            <a:p>
              <a:endParaRPr lang="en-CA"/>
            </a:p>
          </p:txBody>
        </p:sp>
        <p:sp>
          <p:nvSpPr>
            <p:cNvPr id="58439" name="Freeform 71"/>
            <p:cNvSpPr>
              <a:spLocks/>
            </p:cNvSpPr>
            <p:nvPr/>
          </p:nvSpPr>
          <p:spPr bwMode="auto">
            <a:xfrm>
              <a:off x="5384" y="3773"/>
              <a:ext cx="22" cy="33"/>
            </a:xfrm>
            <a:custGeom>
              <a:avLst/>
              <a:gdLst/>
              <a:ahLst/>
              <a:cxnLst>
                <a:cxn ang="0">
                  <a:pos x="164" y="82"/>
                </a:cxn>
                <a:cxn ang="0">
                  <a:pos x="0" y="164"/>
                </a:cxn>
                <a:cxn ang="0">
                  <a:pos x="0" y="0"/>
                </a:cxn>
                <a:cxn ang="0">
                  <a:pos x="0" y="0"/>
                </a:cxn>
                <a:cxn ang="0">
                  <a:pos x="164" y="82"/>
                </a:cxn>
              </a:cxnLst>
              <a:rect l="0" t="0" r="r" b="b"/>
              <a:pathLst>
                <a:path w="164" h="164">
                  <a:moveTo>
                    <a:pt x="164" y="82"/>
                  </a:moveTo>
                  <a:lnTo>
                    <a:pt x="0" y="164"/>
                  </a:lnTo>
                  <a:cubicBezTo>
                    <a:pt x="26" y="112"/>
                    <a:pt x="26" y="52"/>
                    <a:pt x="0" y="0"/>
                  </a:cubicBezTo>
                  <a:lnTo>
                    <a:pt x="0" y="0"/>
                  </a:lnTo>
                  <a:lnTo>
                    <a:pt x="164" y="82"/>
                  </a:lnTo>
                  <a:close/>
                </a:path>
              </a:pathLst>
            </a:custGeom>
            <a:solidFill>
              <a:srgbClr val="000000"/>
            </a:solidFill>
            <a:ln w="0">
              <a:solidFill>
                <a:srgbClr val="000000"/>
              </a:solidFill>
              <a:prstDash val="solid"/>
              <a:round/>
              <a:headEnd/>
              <a:tailEnd/>
            </a:ln>
          </p:spPr>
          <p:txBody>
            <a:bodyPr/>
            <a:lstStyle/>
            <a:p>
              <a:endParaRPr lang="en-CA"/>
            </a:p>
          </p:txBody>
        </p:sp>
        <p:sp>
          <p:nvSpPr>
            <p:cNvPr id="58440" name="Line 72"/>
            <p:cNvSpPr>
              <a:spLocks noChangeShapeType="1"/>
            </p:cNvSpPr>
            <p:nvPr/>
          </p:nvSpPr>
          <p:spPr bwMode="auto">
            <a:xfrm>
              <a:off x="5338" y="3974"/>
              <a:ext cx="51" cy="0"/>
            </a:xfrm>
            <a:prstGeom prst="line">
              <a:avLst/>
            </a:prstGeom>
            <a:noFill/>
            <a:ln w="19050">
              <a:solidFill>
                <a:srgbClr val="000000"/>
              </a:solidFill>
              <a:miter lim="800000"/>
              <a:headEnd/>
              <a:tailEnd/>
            </a:ln>
          </p:spPr>
          <p:txBody>
            <a:bodyPr/>
            <a:lstStyle/>
            <a:p>
              <a:endParaRPr lang="en-CA"/>
            </a:p>
          </p:txBody>
        </p:sp>
        <p:sp>
          <p:nvSpPr>
            <p:cNvPr id="58441" name="Freeform 73"/>
            <p:cNvSpPr>
              <a:spLocks/>
            </p:cNvSpPr>
            <p:nvPr/>
          </p:nvSpPr>
          <p:spPr bwMode="auto">
            <a:xfrm>
              <a:off x="5384" y="3958"/>
              <a:ext cx="22" cy="32"/>
            </a:xfrm>
            <a:custGeom>
              <a:avLst/>
              <a:gdLst/>
              <a:ahLst/>
              <a:cxnLst>
                <a:cxn ang="0">
                  <a:pos x="164" y="83"/>
                </a:cxn>
                <a:cxn ang="0">
                  <a:pos x="0" y="164"/>
                </a:cxn>
                <a:cxn ang="0">
                  <a:pos x="1" y="0"/>
                </a:cxn>
                <a:cxn ang="0">
                  <a:pos x="1" y="0"/>
                </a:cxn>
                <a:cxn ang="0">
                  <a:pos x="164" y="83"/>
                </a:cxn>
              </a:cxnLst>
              <a:rect l="0" t="0" r="r" b="b"/>
              <a:pathLst>
                <a:path w="164" h="164">
                  <a:moveTo>
                    <a:pt x="164" y="83"/>
                  </a:moveTo>
                  <a:lnTo>
                    <a:pt x="0" y="164"/>
                  </a:lnTo>
                  <a:cubicBezTo>
                    <a:pt x="26" y="112"/>
                    <a:pt x="26" y="52"/>
                    <a:pt x="1" y="0"/>
                  </a:cubicBezTo>
                  <a:lnTo>
                    <a:pt x="1" y="0"/>
                  </a:lnTo>
                  <a:lnTo>
                    <a:pt x="164" y="83"/>
                  </a:lnTo>
                  <a:close/>
                </a:path>
              </a:pathLst>
            </a:custGeom>
            <a:solidFill>
              <a:srgbClr val="000000"/>
            </a:solidFill>
            <a:ln w="0">
              <a:solidFill>
                <a:srgbClr val="000000"/>
              </a:solidFill>
              <a:prstDash val="solid"/>
              <a:round/>
              <a:headEnd/>
              <a:tailEnd/>
            </a:ln>
          </p:spPr>
          <p:txBody>
            <a:bodyPr/>
            <a:lstStyle/>
            <a:p>
              <a:endParaRPr lang="en-CA"/>
            </a:p>
          </p:txBody>
        </p:sp>
      </p:grpSp>
      <p:sp>
        <p:nvSpPr>
          <p:cNvPr id="58442" name="Rectangle 74"/>
          <p:cNvSpPr>
            <a:spLocks noGrp="1" noChangeArrowheads="1"/>
          </p:cNvSpPr>
          <p:nvPr>
            <p:ph type="body" idx="1"/>
          </p:nvPr>
        </p:nvSpPr>
        <p:spPr/>
        <p:txBody>
          <a:bodyPr/>
          <a:lstStyle/>
          <a:p>
            <a:r>
              <a:rPr lang="en-US" dirty="0"/>
              <a:t>Each pipeline has a result bus for </a:t>
            </a:r>
            <a:r>
              <a:rPr lang="en-US" dirty="0" err="1"/>
              <a:t>writeback</a:t>
            </a:r>
            <a:endParaRPr lang="en-US" dirty="0"/>
          </a:p>
          <a:p>
            <a:r>
              <a:rPr lang="en-US" dirty="0"/>
              <a:t>Exception: </a:t>
            </a:r>
          </a:p>
          <a:p>
            <a:pPr lvl="1"/>
            <a:r>
              <a:rPr lang="en-US" dirty="0"/>
              <a:t>SP and SFU pipe shares a result bus</a:t>
            </a:r>
          </a:p>
          <a:p>
            <a:pPr lvl="1"/>
            <a:r>
              <a:rPr lang="en-US" dirty="0"/>
              <a:t>Time slots on the shared bus is pre-allocated</a:t>
            </a:r>
          </a:p>
        </p:txBody>
      </p:sp>
      <p:sp>
        <p:nvSpPr>
          <p:cNvPr id="77" name="Slide Number Placeholder 76"/>
          <p:cNvSpPr>
            <a:spLocks noGrp="1"/>
          </p:cNvSpPr>
          <p:nvPr>
            <p:ph type="sldNum" sz="quarter" idx="12"/>
          </p:nvPr>
        </p:nvSpPr>
        <p:spPr/>
        <p:txBody>
          <a:bodyPr/>
          <a:lstStyle/>
          <a:p>
            <a:r>
              <a:rPr lang="en-US" smtClean="0"/>
              <a:t>4.</a:t>
            </a:r>
            <a:fld id="{5F092435-35AC-4890-8608-A6F8B5931844}"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Date Placeholder 3"/>
          <p:cNvSpPr>
            <a:spLocks noGrp="1"/>
          </p:cNvSpPr>
          <p:nvPr>
            <p:ph type="dt" sz="half" idx="10"/>
          </p:nvPr>
        </p:nvSpPr>
        <p:spPr/>
        <p:txBody>
          <a:bodyPr/>
          <a:lstStyle/>
          <a:p>
            <a:r>
              <a:rPr lang="en-US" smtClean="0"/>
              <a:t>December 2012</a:t>
            </a:r>
            <a:endParaRPr lang="en-US"/>
          </a:p>
        </p:txBody>
      </p:sp>
      <p:sp>
        <p:nvSpPr>
          <p:cNvPr id="76" name="Footer Placeholder 4"/>
          <p:cNvSpPr>
            <a:spLocks noGrp="1"/>
          </p:cNvSpPr>
          <p:nvPr>
            <p:ph type="ftr" sz="quarter" idx="11"/>
          </p:nvPr>
        </p:nvSpPr>
        <p:spPr/>
        <p:txBody>
          <a:bodyPr/>
          <a:lstStyle/>
          <a:p>
            <a:r>
              <a:rPr lang="pt-BR" smtClean="0"/>
              <a:t>GPGPU-Sim Tutorial (MICRO 2012) 4: Microarchitecture Model</a:t>
            </a:r>
            <a:endParaRPr lang="en-US"/>
          </a:p>
        </p:txBody>
      </p:sp>
      <p:sp>
        <p:nvSpPr>
          <p:cNvPr id="48130" name="Rectangle 2"/>
          <p:cNvSpPr>
            <a:spLocks noGrp="1" noChangeArrowheads="1"/>
          </p:cNvSpPr>
          <p:nvPr>
            <p:ph type="title"/>
          </p:nvPr>
        </p:nvSpPr>
        <p:spPr/>
        <p:txBody>
          <a:bodyPr/>
          <a:lstStyle/>
          <a:p>
            <a:r>
              <a:rPr lang="en-US"/>
              <a:t>Memory Unit</a:t>
            </a:r>
          </a:p>
        </p:txBody>
      </p:sp>
      <p:sp>
        <p:nvSpPr>
          <p:cNvPr id="48131" name="Rectangle 3"/>
          <p:cNvSpPr>
            <a:spLocks noGrp="1" noChangeArrowheads="1"/>
          </p:cNvSpPr>
          <p:nvPr>
            <p:ph type="body" idx="1"/>
          </p:nvPr>
        </p:nvSpPr>
        <p:spPr>
          <a:xfrm>
            <a:off x="457200" y="1600200"/>
            <a:ext cx="4419600" cy="4525963"/>
          </a:xfrm>
        </p:spPr>
        <p:txBody>
          <a:bodyPr/>
          <a:lstStyle/>
          <a:p>
            <a:pPr>
              <a:lnSpc>
                <a:spcPct val="90000"/>
              </a:lnSpc>
            </a:pPr>
            <a:r>
              <a:rPr lang="en-US"/>
              <a:t>Model timing for memory instructions</a:t>
            </a:r>
          </a:p>
          <a:p>
            <a:pPr>
              <a:lnSpc>
                <a:spcPct val="90000"/>
              </a:lnSpc>
            </a:pPr>
            <a:r>
              <a:rPr lang="en-US"/>
              <a:t>Support half-warp (16 threads) </a:t>
            </a:r>
          </a:p>
          <a:p>
            <a:pPr lvl="1">
              <a:lnSpc>
                <a:spcPct val="90000"/>
              </a:lnSpc>
            </a:pPr>
            <a:r>
              <a:rPr lang="en-US"/>
              <a:t>Double clock the unit</a:t>
            </a:r>
          </a:p>
          <a:p>
            <a:pPr lvl="1">
              <a:lnSpc>
                <a:spcPct val="90000"/>
              </a:lnSpc>
            </a:pPr>
            <a:r>
              <a:rPr lang="en-US"/>
              <a:t>Each cycle service half the warp</a:t>
            </a:r>
          </a:p>
          <a:p>
            <a:pPr>
              <a:lnSpc>
                <a:spcPct val="90000"/>
              </a:lnSpc>
            </a:pPr>
            <a:r>
              <a:rPr lang="en-US"/>
              <a:t>Has a private writeback path</a:t>
            </a:r>
          </a:p>
        </p:txBody>
      </p:sp>
      <p:grpSp>
        <p:nvGrpSpPr>
          <p:cNvPr id="48204" name="Group 76"/>
          <p:cNvGrpSpPr>
            <a:grpSpLocks/>
          </p:cNvGrpSpPr>
          <p:nvPr/>
        </p:nvGrpSpPr>
        <p:grpSpPr bwMode="auto">
          <a:xfrm>
            <a:off x="6324600" y="5791200"/>
            <a:ext cx="2257425" cy="660400"/>
            <a:chOff x="3984" y="3648"/>
            <a:chExt cx="1422" cy="416"/>
          </a:xfrm>
        </p:grpSpPr>
        <p:sp>
          <p:nvSpPr>
            <p:cNvPr id="48205" name="Rectangle 77"/>
            <p:cNvSpPr>
              <a:spLocks noChangeArrowheads="1"/>
            </p:cNvSpPr>
            <p:nvPr/>
          </p:nvSpPr>
          <p:spPr bwMode="auto">
            <a:xfrm>
              <a:off x="5195" y="3703"/>
              <a:ext cx="169" cy="93"/>
            </a:xfrm>
            <a:prstGeom prst="rect">
              <a:avLst/>
            </a:prstGeom>
            <a:solidFill>
              <a:srgbClr val="FFFF66"/>
            </a:solidFill>
            <a:ln w="9525">
              <a:noFill/>
              <a:miter lim="800000"/>
              <a:headEnd/>
              <a:tailEnd/>
            </a:ln>
          </p:spPr>
          <p:txBody>
            <a:bodyPr/>
            <a:lstStyle/>
            <a:p>
              <a:endParaRPr lang="en-CA"/>
            </a:p>
          </p:txBody>
        </p:sp>
        <p:sp>
          <p:nvSpPr>
            <p:cNvPr id="48206" name="Rectangle 78"/>
            <p:cNvSpPr>
              <a:spLocks noChangeArrowheads="1"/>
            </p:cNvSpPr>
            <p:nvPr/>
          </p:nvSpPr>
          <p:spPr bwMode="auto">
            <a:xfrm>
              <a:off x="5195" y="3703"/>
              <a:ext cx="169" cy="93"/>
            </a:xfrm>
            <a:prstGeom prst="rect">
              <a:avLst/>
            </a:prstGeom>
            <a:noFill/>
            <a:ln w="19050" cap="rnd">
              <a:solidFill>
                <a:srgbClr val="000000"/>
              </a:solidFill>
              <a:round/>
              <a:headEnd/>
              <a:tailEnd/>
            </a:ln>
          </p:spPr>
          <p:txBody>
            <a:bodyPr/>
            <a:lstStyle/>
            <a:p>
              <a:endParaRPr lang="en-CA"/>
            </a:p>
          </p:txBody>
        </p:sp>
        <p:sp>
          <p:nvSpPr>
            <p:cNvPr id="48207" name="Rectangle 79"/>
            <p:cNvSpPr>
              <a:spLocks noChangeArrowheads="1"/>
            </p:cNvSpPr>
            <p:nvPr/>
          </p:nvSpPr>
          <p:spPr bwMode="auto">
            <a:xfrm>
              <a:off x="5186" y="3716"/>
              <a:ext cx="169" cy="92"/>
            </a:xfrm>
            <a:prstGeom prst="rect">
              <a:avLst/>
            </a:prstGeom>
            <a:solidFill>
              <a:srgbClr val="FFFF66"/>
            </a:solidFill>
            <a:ln w="9525">
              <a:noFill/>
              <a:miter lim="800000"/>
              <a:headEnd/>
              <a:tailEnd/>
            </a:ln>
          </p:spPr>
          <p:txBody>
            <a:bodyPr/>
            <a:lstStyle/>
            <a:p>
              <a:endParaRPr lang="en-CA"/>
            </a:p>
          </p:txBody>
        </p:sp>
        <p:sp>
          <p:nvSpPr>
            <p:cNvPr id="48208" name="Rectangle 80"/>
            <p:cNvSpPr>
              <a:spLocks noChangeArrowheads="1"/>
            </p:cNvSpPr>
            <p:nvPr/>
          </p:nvSpPr>
          <p:spPr bwMode="auto">
            <a:xfrm>
              <a:off x="5186" y="3716"/>
              <a:ext cx="169" cy="92"/>
            </a:xfrm>
            <a:prstGeom prst="rect">
              <a:avLst/>
            </a:prstGeom>
            <a:noFill/>
            <a:ln w="19050" cap="rnd">
              <a:solidFill>
                <a:srgbClr val="000000"/>
              </a:solidFill>
              <a:round/>
              <a:headEnd/>
              <a:tailEnd/>
            </a:ln>
          </p:spPr>
          <p:txBody>
            <a:bodyPr/>
            <a:lstStyle/>
            <a:p>
              <a:endParaRPr lang="en-CA"/>
            </a:p>
          </p:txBody>
        </p:sp>
        <p:sp>
          <p:nvSpPr>
            <p:cNvPr id="48209" name="Rectangle 81"/>
            <p:cNvSpPr>
              <a:spLocks noChangeArrowheads="1"/>
            </p:cNvSpPr>
            <p:nvPr/>
          </p:nvSpPr>
          <p:spPr bwMode="auto">
            <a:xfrm>
              <a:off x="5178" y="3728"/>
              <a:ext cx="169" cy="93"/>
            </a:xfrm>
            <a:prstGeom prst="rect">
              <a:avLst/>
            </a:prstGeom>
            <a:solidFill>
              <a:srgbClr val="FFFF66"/>
            </a:solidFill>
            <a:ln w="9525">
              <a:noFill/>
              <a:miter lim="800000"/>
              <a:headEnd/>
              <a:tailEnd/>
            </a:ln>
          </p:spPr>
          <p:txBody>
            <a:bodyPr/>
            <a:lstStyle/>
            <a:p>
              <a:endParaRPr lang="en-CA"/>
            </a:p>
          </p:txBody>
        </p:sp>
        <p:sp>
          <p:nvSpPr>
            <p:cNvPr id="48210" name="Rectangle 82"/>
            <p:cNvSpPr>
              <a:spLocks noChangeArrowheads="1"/>
            </p:cNvSpPr>
            <p:nvPr/>
          </p:nvSpPr>
          <p:spPr bwMode="auto">
            <a:xfrm>
              <a:off x="5178" y="3728"/>
              <a:ext cx="169" cy="93"/>
            </a:xfrm>
            <a:prstGeom prst="rect">
              <a:avLst/>
            </a:prstGeom>
            <a:noFill/>
            <a:ln w="19050" cap="rnd">
              <a:solidFill>
                <a:srgbClr val="000000"/>
              </a:solidFill>
              <a:round/>
              <a:headEnd/>
              <a:tailEnd/>
            </a:ln>
          </p:spPr>
          <p:txBody>
            <a:bodyPr/>
            <a:lstStyle/>
            <a:p>
              <a:endParaRPr lang="en-CA"/>
            </a:p>
          </p:txBody>
        </p:sp>
        <p:sp>
          <p:nvSpPr>
            <p:cNvPr id="48211" name="Oval 83"/>
            <p:cNvSpPr>
              <a:spLocks noChangeArrowheads="1"/>
            </p:cNvSpPr>
            <p:nvPr/>
          </p:nvSpPr>
          <p:spPr bwMode="auto">
            <a:xfrm>
              <a:off x="5368" y="3743"/>
              <a:ext cx="4" cy="7"/>
            </a:xfrm>
            <a:prstGeom prst="ellipse">
              <a:avLst/>
            </a:prstGeom>
            <a:solidFill>
              <a:srgbClr val="FFFF66"/>
            </a:solidFill>
            <a:ln w="0">
              <a:solidFill>
                <a:srgbClr val="000000"/>
              </a:solidFill>
              <a:round/>
              <a:headEnd/>
              <a:tailEnd/>
            </a:ln>
          </p:spPr>
          <p:txBody>
            <a:bodyPr/>
            <a:lstStyle/>
            <a:p>
              <a:endParaRPr lang="en-CA"/>
            </a:p>
          </p:txBody>
        </p:sp>
        <p:sp>
          <p:nvSpPr>
            <p:cNvPr id="48212" name="Oval 84"/>
            <p:cNvSpPr>
              <a:spLocks noChangeArrowheads="1"/>
            </p:cNvSpPr>
            <p:nvPr/>
          </p:nvSpPr>
          <p:spPr bwMode="auto">
            <a:xfrm>
              <a:off x="5368" y="3743"/>
              <a:ext cx="4" cy="7"/>
            </a:xfrm>
            <a:prstGeom prst="ellipse">
              <a:avLst/>
            </a:prstGeom>
            <a:noFill/>
            <a:ln w="3175">
              <a:solidFill>
                <a:srgbClr val="000000"/>
              </a:solidFill>
              <a:miter lim="800000"/>
              <a:headEnd/>
              <a:tailEnd/>
            </a:ln>
          </p:spPr>
          <p:txBody>
            <a:bodyPr/>
            <a:lstStyle/>
            <a:p>
              <a:endParaRPr lang="en-CA"/>
            </a:p>
          </p:txBody>
        </p:sp>
        <p:sp>
          <p:nvSpPr>
            <p:cNvPr id="48213" name="Oval 85"/>
            <p:cNvSpPr>
              <a:spLocks noChangeArrowheads="1"/>
            </p:cNvSpPr>
            <p:nvPr/>
          </p:nvSpPr>
          <p:spPr bwMode="auto">
            <a:xfrm>
              <a:off x="5374" y="3734"/>
              <a:ext cx="4" cy="7"/>
            </a:xfrm>
            <a:prstGeom prst="ellipse">
              <a:avLst/>
            </a:prstGeom>
            <a:solidFill>
              <a:srgbClr val="FFFF66"/>
            </a:solidFill>
            <a:ln w="0">
              <a:solidFill>
                <a:srgbClr val="000000"/>
              </a:solidFill>
              <a:round/>
              <a:headEnd/>
              <a:tailEnd/>
            </a:ln>
          </p:spPr>
          <p:txBody>
            <a:bodyPr/>
            <a:lstStyle/>
            <a:p>
              <a:endParaRPr lang="en-CA"/>
            </a:p>
          </p:txBody>
        </p:sp>
        <p:sp>
          <p:nvSpPr>
            <p:cNvPr id="48214" name="Oval 86"/>
            <p:cNvSpPr>
              <a:spLocks noChangeArrowheads="1"/>
            </p:cNvSpPr>
            <p:nvPr/>
          </p:nvSpPr>
          <p:spPr bwMode="auto">
            <a:xfrm>
              <a:off x="5374" y="3734"/>
              <a:ext cx="4" cy="7"/>
            </a:xfrm>
            <a:prstGeom prst="ellipse">
              <a:avLst/>
            </a:prstGeom>
            <a:noFill/>
            <a:ln w="3175">
              <a:solidFill>
                <a:srgbClr val="000000"/>
              </a:solidFill>
              <a:miter lim="800000"/>
              <a:headEnd/>
              <a:tailEnd/>
            </a:ln>
          </p:spPr>
          <p:txBody>
            <a:bodyPr/>
            <a:lstStyle/>
            <a:p>
              <a:endParaRPr lang="en-CA"/>
            </a:p>
          </p:txBody>
        </p:sp>
        <p:sp>
          <p:nvSpPr>
            <p:cNvPr id="48215" name="Oval 87"/>
            <p:cNvSpPr>
              <a:spLocks noChangeArrowheads="1"/>
            </p:cNvSpPr>
            <p:nvPr/>
          </p:nvSpPr>
          <p:spPr bwMode="auto">
            <a:xfrm>
              <a:off x="5381" y="3725"/>
              <a:ext cx="4" cy="6"/>
            </a:xfrm>
            <a:prstGeom prst="ellipse">
              <a:avLst/>
            </a:prstGeom>
            <a:solidFill>
              <a:srgbClr val="FFFF66"/>
            </a:solidFill>
            <a:ln w="0">
              <a:solidFill>
                <a:srgbClr val="000000"/>
              </a:solidFill>
              <a:round/>
              <a:headEnd/>
              <a:tailEnd/>
            </a:ln>
          </p:spPr>
          <p:txBody>
            <a:bodyPr/>
            <a:lstStyle/>
            <a:p>
              <a:endParaRPr lang="en-CA"/>
            </a:p>
          </p:txBody>
        </p:sp>
        <p:sp>
          <p:nvSpPr>
            <p:cNvPr id="48216" name="Oval 88"/>
            <p:cNvSpPr>
              <a:spLocks noChangeArrowheads="1"/>
            </p:cNvSpPr>
            <p:nvPr/>
          </p:nvSpPr>
          <p:spPr bwMode="auto">
            <a:xfrm>
              <a:off x="5381" y="3725"/>
              <a:ext cx="4" cy="6"/>
            </a:xfrm>
            <a:prstGeom prst="ellipse">
              <a:avLst/>
            </a:prstGeom>
            <a:noFill/>
            <a:ln w="3175">
              <a:solidFill>
                <a:srgbClr val="000000"/>
              </a:solidFill>
              <a:miter lim="800000"/>
              <a:headEnd/>
              <a:tailEnd/>
            </a:ln>
          </p:spPr>
          <p:txBody>
            <a:bodyPr/>
            <a:lstStyle/>
            <a:p>
              <a:endParaRPr lang="en-CA"/>
            </a:p>
          </p:txBody>
        </p:sp>
        <p:sp>
          <p:nvSpPr>
            <p:cNvPr id="48217" name="Line 89"/>
            <p:cNvSpPr>
              <a:spLocks noChangeShapeType="1"/>
            </p:cNvSpPr>
            <p:nvPr/>
          </p:nvSpPr>
          <p:spPr bwMode="auto">
            <a:xfrm>
              <a:off x="4153" y="3879"/>
              <a:ext cx="22" cy="0"/>
            </a:xfrm>
            <a:prstGeom prst="line">
              <a:avLst/>
            </a:prstGeom>
            <a:noFill/>
            <a:ln w="36513">
              <a:solidFill>
                <a:srgbClr val="000000"/>
              </a:solidFill>
              <a:miter lim="800000"/>
              <a:headEnd/>
              <a:tailEnd/>
            </a:ln>
          </p:spPr>
          <p:txBody>
            <a:bodyPr/>
            <a:lstStyle/>
            <a:p>
              <a:endParaRPr lang="en-CA"/>
            </a:p>
          </p:txBody>
        </p:sp>
        <p:sp>
          <p:nvSpPr>
            <p:cNvPr id="48218" name="Freeform 90"/>
            <p:cNvSpPr>
              <a:spLocks/>
            </p:cNvSpPr>
            <p:nvPr/>
          </p:nvSpPr>
          <p:spPr bwMode="auto">
            <a:xfrm>
              <a:off x="4168" y="3859"/>
              <a:ext cx="27" cy="40"/>
            </a:xfrm>
            <a:custGeom>
              <a:avLst/>
              <a:gdLst/>
              <a:ahLst/>
              <a:cxnLst>
                <a:cxn ang="0">
                  <a:pos x="206" y="103"/>
                </a:cxn>
                <a:cxn ang="0">
                  <a:pos x="0" y="207"/>
                </a:cxn>
                <a:cxn ang="0">
                  <a:pos x="0" y="0"/>
                </a:cxn>
                <a:cxn ang="0">
                  <a:pos x="0" y="0"/>
                </a:cxn>
                <a:cxn ang="0">
                  <a:pos x="206" y="103"/>
                </a:cxn>
              </a:cxnLst>
              <a:rect l="0" t="0" r="r" b="b"/>
              <a:pathLst>
                <a:path w="206" h="207">
                  <a:moveTo>
                    <a:pt x="206" y="103"/>
                  </a:moveTo>
                  <a:lnTo>
                    <a:pt x="0" y="207"/>
                  </a:lnTo>
                  <a:cubicBezTo>
                    <a:pt x="33" y="142"/>
                    <a:pt x="33" y="65"/>
                    <a:pt x="0" y="0"/>
                  </a:cubicBezTo>
                  <a:lnTo>
                    <a:pt x="0" y="0"/>
                  </a:lnTo>
                  <a:lnTo>
                    <a:pt x="206" y="103"/>
                  </a:lnTo>
                  <a:close/>
                </a:path>
              </a:pathLst>
            </a:custGeom>
            <a:solidFill>
              <a:srgbClr val="000000"/>
            </a:solidFill>
            <a:ln w="0">
              <a:solidFill>
                <a:srgbClr val="000000"/>
              </a:solidFill>
              <a:prstDash val="solid"/>
              <a:round/>
              <a:headEnd/>
              <a:tailEnd/>
            </a:ln>
          </p:spPr>
          <p:txBody>
            <a:bodyPr/>
            <a:lstStyle/>
            <a:p>
              <a:endParaRPr lang="en-CA"/>
            </a:p>
          </p:txBody>
        </p:sp>
        <p:sp>
          <p:nvSpPr>
            <p:cNvPr id="48219" name="Line 91"/>
            <p:cNvSpPr>
              <a:spLocks noChangeShapeType="1"/>
            </p:cNvSpPr>
            <p:nvPr/>
          </p:nvSpPr>
          <p:spPr bwMode="auto">
            <a:xfrm>
              <a:off x="4365" y="3913"/>
              <a:ext cx="43" cy="17"/>
            </a:xfrm>
            <a:prstGeom prst="line">
              <a:avLst/>
            </a:prstGeom>
            <a:noFill/>
            <a:ln w="36513">
              <a:solidFill>
                <a:srgbClr val="000000"/>
              </a:solidFill>
              <a:miter lim="800000"/>
              <a:headEnd/>
              <a:tailEnd/>
            </a:ln>
          </p:spPr>
          <p:txBody>
            <a:bodyPr/>
            <a:lstStyle/>
            <a:p>
              <a:endParaRPr lang="en-CA"/>
            </a:p>
          </p:txBody>
        </p:sp>
        <p:sp>
          <p:nvSpPr>
            <p:cNvPr id="48220" name="Freeform 92"/>
            <p:cNvSpPr>
              <a:spLocks/>
            </p:cNvSpPr>
            <p:nvPr/>
          </p:nvSpPr>
          <p:spPr bwMode="auto">
            <a:xfrm>
              <a:off x="4398" y="3907"/>
              <a:ext cx="30" cy="39"/>
            </a:xfrm>
            <a:custGeom>
              <a:avLst/>
              <a:gdLst/>
              <a:ahLst/>
              <a:cxnLst>
                <a:cxn ang="0">
                  <a:pos x="227" y="154"/>
                </a:cxn>
                <a:cxn ang="0">
                  <a:pos x="0" y="199"/>
                </a:cxn>
                <a:cxn ang="0">
                  <a:pos x="55" y="0"/>
                </a:cxn>
                <a:cxn ang="0">
                  <a:pos x="55" y="0"/>
                </a:cxn>
                <a:cxn ang="0">
                  <a:pos x="227" y="154"/>
                </a:cxn>
              </a:cxnLst>
              <a:rect l="0" t="0" r="r" b="b"/>
              <a:pathLst>
                <a:path w="227" h="199">
                  <a:moveTo>
                    <a:pt x="227" y="154"/>
                  </a:moveTo>
                  <a:lnTo>
                    <a:pt x="0" y="199"/>
                  </a:lnTo>
                  <a:cubicBezTo>
                    <a:pt x="49" y="145"/>
                    <a:pt x="69" y="71"/>
                    <a:pt x="55" y="0"/>
                  </a:cubicBezTo>
                  <a:lnTo>
                    <a:pt x="55" y="0"/>
                  </a:lnTo>
                  <a:lnTo>
                    <a:pt x="227" y="154"/>
                  </a:lnTo>
                  <a:close/>
                </a:path>
              </a:pathLst>
            </a:custGeom>
            <a:solidFill>
              <a:srgbClr val="000000"/>
            </a:solidFill>
            <a:ln w="0">
              <a:solidFill>
                <a:srgbClr val="000000"/>
              </a:solidFill>
              <a:prstDash val="solid"/>
              <a:round/>
              <a:headEnd/>
              <a:tailEnd/>
            </a:ln>
          </p:spPr>
          <p:txBody>
            <a:bodyPr/>
            <a:lstStyle/>
            <a:p>
              <a:endParaRPr lang="en-CA"/>
            </a:p>
          </p:txBody>
        </p:sp>
        <p:sp>
          <p:nvSpPr>
            <p:cNvPr id="48221" name="Line 93"/>
            <p:cNvSpPr>
              <a:spLocks noChangeShapeType="1"/>
            </p:cNvSpPr>
            <p:nvPr/>
          </p:nvSpPr>
          <p:spPr bwMode="auto">
            <a:xfrm flipV="1">
              <a:off x="4365" y="3828"/>
              <a:ext cx="43" cy="18"/>
            </a:xfrm>
            <a:prstGeom prst="line">
              <a:avLst/>
            </a:prstGeom>
            <a:noFill/>
            <a:ln w="36513">
              <a:solidFill>
                <a:srgbClr val="000000"/>
              </a:solidFill>
              <a:miter lim="800000"/>
              <a:headEnd/>
              <a:tailEnd/>
            </a:ln>
          </p:spPr>
          <p:txBody>
            <a:bodyPr/>
            <a:lstStyle/>
            <a:p>
              <a:endParaRPr lang="en-CA"/>
            </a:p>
          </p:txBody>
        </p:sp>
        <p:sp>
          <p:nvSpPr>
            <p:cNvPr id="48222" name="Freeform 94"/>
            <p:cNvSpPr>
              <a:spLocks/>
            </p:cNvSpPr>
            <p:nvPr/>
          </p:nvSpPr>
          <p:spPr bwMode="auto">
            <a:xfrm>
              <a:off x="4398" y="3811"/>
              <a:ext cx="30" cy="40"/>
            </a:xfrm>
            <a:custGeom>
              <a:avLst/>
              <a:gdLst/>
              <a:ahLst/>
              <a:cxnLst>
                <a:cxn ang="0">
                  <a:pos x="227" y="45"/>
                </a:cxn>
                <a:cxn ang="0">
                  <a:pos x="55" y="199"/>
                </a:cxn>
                <a:cxn ang="0">
                  <a:pos x="0" y="0"/>
                </a:cxn>
                <a:cxn ang="0">
                  <a:pos x="0" y="0"/>
                </a:cxn>
                <a:cxn ang="0">
                  <a:pos x="227" y="45"/>
                </a:cxn>
              </a:cxnLst>
              <a:rect l="0" t="0" r="r" b="b"/>
              <a:pathLst>
                <a:path w="227" h="199">
                  <a:moveTo>
                    <a:pt x="227" y="45"/>
                  </a:moveTo>
                  <a:lnTo>
                    <a:pt x="55" y="199"/>
                  </a:lnTo>
                  <a:cubicBezTo>
                    <a:pt x="69" y="128"/>
                    <a:pt x="49" y="54"/>
                    <a:pt x="0" y="0"/>
                  </a:cubicBezTo>
                  <a:lnTo>
                    <a:pt x="0" y="0"/>
                  </a:lnTo>
                  <a:lnTo>
                    <a:pt x="227" y="45"/>
                  </a:lnTo>
                  <a:close/>
                </a:path>
              </a:pathLst>
            </a:custGeom>
            <a:solidFill>
              <a:srgbClr val="000000"/>
            </a:solidFill>
            <a:ln w="0">
              <a:solidFill>
                <a:srgbClr val="000000"/>
              </a:solidFill>
              <a:prstDash val="solid"/>
              <a:round/>
              <a:headEnd/>
              <a:tailEnd/>
            </a:ln>
          </p:spPr>
          <p:txBody>
            <a:bodyPr/>
            <a:lstStyle/>
            <a:p>
              <a:endParaRPr lang="en-CA"/>
            </a:p>
          </p:txBody>
        </p:sp>
        <p:sp>
          <p:nvSpPr>
            <p:cNvPr id="48223" name="Line 95"/>
            <p:cNvSpPr>
              <a:spLocks noChangeShapeType="1"/>
            </p:cNvSpPr>
            <p:nvPr/>
          </p:nvSpPr>
          <p:spPr bwMode="auto">
            <a:xfrm flipV="1">
              <a:off x="4513" y="3864"/>
              <a:ext cx="0" cy="30"/>
            </a:xfrm>
            <a:prstGeom prst="line">
              <a:avLst/>
            </a:prstGeom>
            <a:noFill/>
            <a:ln w="36513">
              <a:solidFill>
                <a:srgbClr val="000000"/>
              </a:solidFill>
              <a:miter lim="800000"/>
              <a:headEnd/>
              <a:tailEnd/>
            </a:ln>
          </p:spPr>
          <p:txBody>
            <a:bodyPr/>
            <a:lstStyle/>
            <a:p>
              <a:endParaRPr lang="en-CA"/>
            </a:p>
          </p:txBody>
        </p:sp>
        <p:sp>
          <p:nvSpPr>
            <p:cNvPr id="48224" name="Freeform 96"/>
            <p:cNvSpPr>
              <a:spLocks/>
            </p:cNvSpPr>
            <p:nvPr/>
          </p:nvSpPr>
          <p:spPr bwMode="auto">
            <a:xfrm>
              <a:off x="4499" y="3884"/>
              <a:ext cx="28" cy="41"/>
            </a:xfrm>
            <a:custGeom>
              <a:avLst/>
              <a:gdLst/>
              <a:ahLst/>
              <a:cxnLst>
                <a:cxn ang="0">
                  <a:pos x="103" y="207"/>
                </a:cxn>
                <a:cxn ang="0">
                  <a:pos x="0" y="0"/>
                </a:cxn>
                <a:cxn ang="0">
                  <a:pos x="206" y="0"/>
                </a:cxn>
                <a:cxn ang="0">
                  <a:pos x="206" y="0"/>
                </a:cxn>
                <a:cxn ang="0">
                  <a:pos x="103" y="207"/>
                </a:cxn>
              </a:cxnLst>
              <a:rect l="0" t="0" r="r" b="b"/>
              <a:pathLst>
                <a:path w="206" h="207">
                  <a:moveTo>
                    <a:pt x="103" y="207"/>
                  </a:moveTo>
                  <a:lnTo>
                    <a:pt x="0" y="0"/>
                  </a:lnTo>
                  <a:cubicBezTo>
                    <a:pt x="65" y="33"/>
                    <a:pt x="141" y="33"/>
                    <a:pt x="206" y="0"/>
                  </a:cubicBezTo>
                  <a:lnTo>
                    <a:pt x="206" y="0"/>
                  </a:lnTo>
                  <a:lnTo>
                    <a:pt x="103" y="207"/>
                  </a:lnTo>
                  <a:close/>
                </a:path>
              </a:pathLst>
            </a:custGeom>
            <a:solidFill>
              <a:srgbClr val="000000"/>
            </a:solidFill>
            <a:ln w="0">
              <a:solidFill>
                <a:srgbClr val="000000"/>
              </a:solidFill>
              <a:prstDash val="solid"/>
              <a:round/>
              <a:headEnd/>
              <a:tailEnd/>
            </a:ln>
          </p:spPr>
          <p:txBody>
            <a:bodyPr/>
            <a:lstStyle/>
            <a:p>
              <a:endParaRPr lang="en-CA"/>
            </a:p>
          </p:txBody>
        </p:sp>
        <p:sp>
          <p:nvSpPr>
            <p:cNvPr id="48225" name="Freeform 97"/>
            <p:cNvSpPr>
              <a:spLocks/>
            </p:cNvSpPr>
            <p:nvPr/>
          </p:nvSpPr>
          <p:spPr bwMode="auto">
            <a:xfrm>
              <a:off x="4499" y="3833"/>
              <a:ext cx="28" cy="41"/>
            </a:xfrm>
            <a:custGeom>
              <a:avLst/>
              <a:gdLst/>
              <a:ahLst/>
              <a:cxnLst>
                <a:cxn ang="0">
                  <a:pos x="103" y="0"/>
                </a:cxn>
                <a:cxn ang="0">
                  <a:pos x="206" y="206"/>
                </a:cxn>
                <a:cxn ang="0">
                  <a:pos x="0" y="206"/>
                </a:cxn>
                <a:cxn ang="0">
                  <a:pos x="103" y="0"/>
                </a:cxn>
              </a:cxnLst>
              <a:rect l="0" t="0" r="r" b="b"/>
              <a:pathLst>
                <a:path w="206" h="206">
                  <a:moveTo>
                    <a:pt x="103" y="0"/>
                  </a:moveTo>
                  <a:lnTo>
                    <a:pt x="206" y="206"/>
                  </a:lnTo>
                  <a:cubicBezTo>
                    <a:pt x="141" y="174"/>
                    <a:pt x="65" y="174"/>
                    <a:pt x="0" y="206"/>
                  </a:cubicBezTo>
                  <a:lnTo>
                    <a:pt x="103" y="0"/>
                  </a:lnTo>
                  <a:close/>
                </a:path>
              </a:pathLst>
            </a:custGeom>
            <a:solidFill>
              <a:srgbClr val="000000"/>
            </a:solidFill>
            <a:ln w="0">
              <a:solidFill>
                <a:srgbClr val="000000"/>
              </a:solidFill>
              <a:prstDash val="solid"/>
              <a:round/>
              <a:headEnd/>
              <a:tailEnd/>
            </a:ln>
          </p:spPr>
          <p:txBody>
            <a:bodyPr/>
            <a:lstStyle/>
            <a:p>
              <a:endParaRPr lang="en-CA"/>
            </a:p>
          </p:txBody>
        </p:sp>
        <p:sp>
          <p:nvSpPr>
            <p:cNvPr id="48226" name="Line 98"/>
            <p:cNvSpPr>
              <a:spLocks noChangeShapeType="1"/>
            </p:cNvSpPr>
            <p:nvPr/>
          </p:nvSpPr>
          <p:spPr bwMode="auto">
            <a:xfrm flipV="1">
              <a:off x="4598" y="3921"/>
              <a:ext cx="43" cy="17"/>
            </a:xfrm>
            <a:prstGeom prst="line">
              <a:avLst/>
            </a:prstGeom>
            <a:noFill/>
            <a:ln w="36513">
              <a:solidFill>
                <a:srgbClr val="000000"/>
              </a:solidFill>
              <a:miter lim="800000"/>
              <a:headEnd/>
              <a:tailEnd/>
            </a:ln>
          </p:spPr>
          <p:txBody>
            <a:bodyPr/>
            <a:lstStyle/>
            <a:p>
              <a:endParaRPr lang="en-CA"/>
            </a:p>
          </p:txBody>
        </p:sp>
        <p:sp>
          <p:nvSpPr>
            <p:cNvPr id="48227" name="Freeform 99"/>
            <p:cNvSpPr>
              <a:spLocks/>
            </p:cNvSpPr>
            <p:nvPr/>
          </p:nvSpPr>
          <p:spPr bwMode="auto">
            <a:xfrm>
              <a:off x="4631" y="3904"/>
              <a:ext cx="30" cy="39"/>
            </a:xfrm>
            <a:custGeom>
              <a:avLst/>
              <a:gdLst/>
              <a:ahLst/>
              <a:cxnLst>
                <a:cxn ang="0">
                  <a:pos x="226" y="45"/>
                </a:cxn>
                <a:cxn ang="0">
                  <a:pos x="54" y="199"/>
                </a:cxn>
                <a:cxn ang="0">
                  <a:pos x="0" y="0"/>
                </a:cxn>
                <a:cxn ang="0">
                  <a:pos x="0" y="0"/>
                </a:cxn>
                <a:cxn ang="0">
                  <a:pos x="226" y="45"/>
                </a:cxn>
              </a:cxnLst>
              <a:rect l="0" t="0" r="r" b="b"/>
              <a:pathLst>
                <a:path w="226" h="199">
                  <a:moveTo>
                    <a:pt x="226" y="45"/>
                  </a:moveTo>
                  <a:lnTo>
                    <a:pt x="54" y="199"/>
                  </a:lnTo>
                  <a:cubicBezTo>
                    <a:pt x="68" y="128"/>
                    <a:pt x="48" y="54"/>
                    <a:pt x="0" y="0"/>
                  </a:cubicBezTo>
                  <a:lnTo>
                    <a:pt x="0" y="0"/>
                  </a:lnTo>
                  <a:lnTo>
                    <a:pt x="226" y="45"/>
                  </a:lnTo>
                  <a:close/>
                </a:path>
              </a:pathLst>
            </a:custGeom>
            <a:solidFill>
              <a:srgbClr val="000000"/>
            </a:solidFill>
            <a:ln w="0">
              <a:solidFill>
                <a:srgbClr val="000000"/>
              </a:solidFill>
              <a:prstDash val="solid"/>
              <a:round/>
              <a:headEnd/>
              <a:tailEnd/>
            </a:ln>
          </p:spPr>
          <p:txBody>
            <a:bodyPr/>
            <a:lstStyle/>
            <a:p>
              <a:endParaRPr lang="en-CA"/>
            </a:p>
          </p:txBody>
        </p:sp>
        <p:sp>
          <p:nvSpPr>
            <p:cNvPr id="48228" name="Line 100"/>
            <p:cNvSpPr>
              <a:spLocks noChangeShapeType="1"/>
            </p:cNvSpPr>
            <p:nvPr/>
          </p:nvSpPr>
          <p:spPr bwMode="auto">
            <a:xfrm>
              <a:off x="4598" y="3820"/>
              <a:ext cx="43" cy="17"/>
            </a:xfrm>
            <a:prstGeom prst="line">
              <a:avLst/>
            </a:prstGeom>
            <a:noFill/>
            <a:ln w="36513">
              <a:solidFill>
                <a:srgbClr val="000000"/>
              </a:solidFill>
              <a:miter lim="800000"/>
              <a:headEnd/>
              <a:tailEnd/>
            </a:ln>
          </p:spPr>
          <p:txBody>
            <a:bodyPr/>
            <a:lstStyle/>
            <a:p>
              <a:endParaRPr lang="en-CA"/>
            </a:p>
          </p:txBody>
        </p:sp>
        <p:sp>
          <p:nvSpPr>
            <p:cNvPr id="48229" name="Freeform 101"/>
            <p:cNvSpPr>
              <a:spLocks/>
            </p:cNvSpPr>
            <p:nvPr/>
          </p:nvSpPr>
          <p:spPr bwMode="auto">
            <a:xfrm>
              <a:off x="4631" y="3815"/>
              <a:ext cx="30" cy="39"/>
            </a:xfrm>
            <a:custGeom>
              <a:avLst/>
              <a:gdLst/>
              <a:ahLst/>
              <a:cxnLst>
                <a:cxn ang="0">
                  <a:pos x="226" y="154"/>
                </a:cxn>
                <a:cxn ang="0">
                  <a:pos x="0" y="199"/>
                </a:cxn>
                <a:cxn ang="0">
                  <a:pos x="54" y="0"/>
                </a:cxn>
                <a:cxn ang="0">
                  <a:pos x="226" y="154"/>
                </a:cxn>
              </a:cxnLst>
              <a:rect l="0" t="0" r="r" b="b"/>
              <a:pathLst>
                <a:path w="226" h="199">
                  <a:moveTo>
                    <a:pt x="226" y="154"/>
                  </a:moveTo>
                  <a:lnTo>
                    <a:pt x="0" y="199"/>
                  </a:lnTo>
                  <a:cubicBezTo>
                    <a:pt x="48" y="145"/>
                    <a:pt x="68" y="71"/>
                    <a:pt x="54" y="0"/>
                  </a:cubicBezTo>
                  <a:lnTo>
                    <a:pt x="226" y="154"/>
                  </a:lnTo>
                  <a:close/>
                </a:path>
              </a:pathLst>
            </a:custGeom>
            <a:solidFill>
              <a:srgbClr val="000000"/>
            </a:solidFill>
            <a:ln w="0">
              <a:solidFill>
                <a:srgbClr val="000000"/>
              </a:solidFill>
              <a:prstDash val="solid"/>
              <a:round/>
              <a:headEnd/>
              <a:tailEnd/>
            </a:ln>
          </p:spPr>
          <p:txBody>
            <a:bodyPr/>
            <a:lstStyle/>
            <a:p>
              <a:endParaRPr lang="en-CA"/>
            </a:p>
          </p:txBody>
        </p:sp>
        <p:sp>
          <p:nvSpPr>
            <p:cNvPr id="48230" name="Line 102"/>
            <p:cNvSpPr>
              <a:spLocks noChangeShapeType="1"/>
            </p:cNvSpPr>
            <p:nvPr/>
          </p:nvSpPr>
          <p:spPr bwMode="auto">
            <a:xfrm>
              <a:off x="4830" y="3882"/>
              <a:ext cx="64" cy="0"/>
            </a:xfrm>
            <a:prstGeom prst="line">
              <a:avLst/>
            </a:prstGeom>
            <a:noFill/>
            <a:ln w="36513">
              <a:solidFill>
                <a:srgbClr val="000000"/>
              </a:solidFill>
              <a:miter lim="800000"/>
              <a:headEnd/>
              <a:tailEnd/>
            </a:ln>
          </p:spPr>
          <p:txBody>
            <a:bodyPr/>
            <a:lstStyle/>
            <a:p>
              <a:endParaRPr lang="en-CA"/>
            </a:p>
          </p:txBody>
        </p:sp>
        <p:sp>
          <p:nvSpPr>
            <p:cNvPr id="48231" name="Freeform 103"/>
            <p:cNvSpPr>
              <a:spLocks/>
            </p:cNvSpPr>
            <p:nvPr/>
          </p:nvSpPr>
          <p:spPr bwMode="auto">
            <a:xfrm>
              <a:off x="4887" y="3862"/>
              <a:ext cx="28" cy="40"/>
            </a:xfrm>
            <a:custGeom>
              <a:avLst/>
              <a:gdLst/>
              <a:ahLst/>
              <a:cxnLst>
                <a:cxn ang="0">
                  <a:pos x="206" y="103"/>
                </a:cxn>
                <a:cxn ang="0">
                  <a:pos x="0" y="206"/>
                </a:cxn>
                <a:cxn ang="0">
                  <a:pos x="0" y="0"/>
                </a:cxn>
                <a:cxn ang="0">
                  <a:pos x="0" y="0"/>
                </a:cxn>
                <a:cxn ang="0">
                  <a:pos x="206" y="103"/>
                </a:cxn>
              </a:cxnLst>
              <a:rect l="0" t="0" r="r" b="b"/>
              <a:pathLst>
                <a:path w="206" h="206">
                  <a:moveTo>
                    <a:pt x="206" y="103"/>
                  </a:moveTo>
                  <a:lnTo>
                    <a:pt x="0" y="206"/>
                  </a:lnTo>
                  <a:cubicBezTo>
                    <a:pt x="32" y="141"/>
                    <a:pt x="32" y="65"/>
                    <a:pt x="0" y="0"/>
                  </a:cubicBezTo>
                  <a:lnTo>
                    <a:pt x="0" y="0"/>
                  </a:lnTo>
                  <a:lnTo>
                    <a:pt x="206" y="103"/>
                  </a:lnTo>
                  <a:close/>
                </a:path>
              </a:pathLst>
            </a:custGeom>
            <a:solidFill>
              <a:srgbClr val="000000"/>
            </a:solidFill>
            <a:ln w="0">
              <a:solidFill>
                <a:srgbClr val="000000"/>
              </a:solidFill>
              <a:prstDash val="solid"/>
              <a:round/>
              <a:headEnd/>
              <a:tailEnd/>
            </a:ln>
          </p:spPr>
          <p:txBody>
            <a:bodyPr/>
            <a:lstStyle/>
            <a:p>
              <a:endParaRPr lang="en-CA"/>
            </a:p>
          </p:txBody>
        </p:sp>
        <p:sp>
          <p:nvSpPr>
            <p:cNvPr id="48232" name="Line 104"/>
            <p:cNvSpPr>
              <a:spLocks noChangeShapeType="1"/>
            </p:cNvSpPr>
            <p:nvPr/>
          </p:nvSpPr>
          <p:spPr bwMode="auto">
            <a:xfrm>
              <a:off x="5117" y="3921"/>
              <a:ext cx="32" cy="11"/>
            </a:xfrm>
            <a:prstGeom prst="line">
              <a:avLst/>
            </a:prstGeom>
            <a:noFill/>
            <a:ln w="38100">
              <a:solidFill>
                <a:srgbClr val="000000"/>
              </a:solidFill>
              <a:miter lim="800000"/>
              <a:headEnd/>
              <a:tailEnd/>
            </a:ln>
          </p:spPr>
          <p:txBody>
            <a:bodyPr/>
            <a:lstStyle/>
            <a:p>
              <a:endParaRPr lang="en-CA"/>
            </a:p>
          </p:txBody>
        </p:sp>
        <p:sp>
          <p:nvSpPr>
            <p:cNvPr id="48233" name="Freeform 105"/>
            <p:cNvSpPr>
              <a:spLocks/>
            </p:cNvSpPr>
            <p:nvPr/>
          </p:nvSpPr>
          <p:spPr bwMode="auto">
            <a:xfrm>
              <a:off x="5097" y="3886"/>
              <a:ext cx="31" cy="72"/>
            </a:xfrm>
            <a:custGeom>
              <a:avLst/>
              <a:gdLst/>
              <a:ahLst/>
              <a:cxnLst>
                <a:cxn ang="0">
                  <a:pos x="66" y="172"/>
                </a:cxn>
                <a:cxn ang="0">
                  <a:pos x="0" y="66"/>
                </a:cxn>
                <a:cxn ang="0">
                  <a:pos x="107" y="0"/>
                </a:cxn>
                <a:cxn ang="0">
                  <a:pos x="66" y="172"/>
                </a:cxn>
              </a:cxnLst>
              <a:rect l="0" t="0" r="r" b="b"/>
              <a:pathLst>
                <a:path w="107" h="172">
                  <a:moveTo>
                    <a:pt x="66" y="172"/>
                  </a:moveTo>
                  <a:lnTo>
                    <a:pt x="0" y="66"/>
                  </a:lnTo>
                  <a:lnTo>
                    <a:pt x="107" y="0"/>
                  </a:lnTo>
                  <a:lnTo>
                    <a:pt x="66" y="172"/>
                  </a:lnTo>
                  <a:close/>
                </a:path>
              </a:pathLst>
            </a:custGeom>
            <a:solidFill>
              <a:srgbClr val="000000"/>
            </a:solidFill>
            <a:ln w="9525">
              <a:noFill/>
              <a:round/>
              <a:headEnd/>
              <a:tailEnd/>
            </a:ln>
          </p:spPr>
          <p:txBody>
            <a:bodyPr/>
            <a:lstStyle/>
            <a:p>
              <a:endParaRPr lang="en-CA"/>
            </a:p>
          </p:txBody>
        </p:sp>
        <p:sp>
          <p:nvSpPr>
            <p:cNvPr id="48234" name="Freeform 106"/>
            <p:cNvSpPr>
              <a:spLocks/>
            </p:cNvSpPr>
            <p:nvPr/>
          </p:nvSpPr>
          <p:spPr bwMode="auto">
            <a:xfrm>
              <a:off x="5138" y="3894"/>
              <a:ext cx="31" cy="72"/>
            </a:xfrm>
            <a:custGeom>
              <a:avLst/>
              <a:gdLst/>
              <a:ahLst/>
              <a:cxnLst>
                <a:cxn ang="0">
                  <a:pos x="42" y="0"/>
                </a:cxn>
                <a:cxn ang="0">
                  <a:pos x="107" y="107"/>
                </a:cxn>
                <a:cxn ang="0">
                  <a:pos x="0" y="172"/>
                </a:cxn>
                <a:cxn ang="0">
                  <a:pos x="42" y="0"/>
                </a:cxn>
              </a:cxnLst>
              <a:rect l="0" t="0" r="r" b="b"/>
              <a:pathLst>
                <a:path w="107" h="172">
                  <a:moveTo>
                    <a:pt x="42" y="0"/>
                  </a:moveTo>
                  <a:lnTo>
                    <a:pt x="107" y="107"/>
                  </a:lnTo>
                  <a:lnTo>
                    <a:pt x="0" y="172"/>
                  </a:lnTo>
                  <a:lnTo>
                    <a:pt x="42" y="0"/>
                  </a:lnTo>
                  <a:close/>
                </a:path>
              </a:pathLst>
            </a:custGeom>
            <a:solidFill>
              <a:srgbClr val="000000"/>
            </a:solidFill>
            <a:ln w="9525">
              <a:noFill/>
              <a:round/>
              <a:headEnd/>
              <a:tailEnd/>
            </a:ln>
          </p:spPr>
          <p:txBody>
            <a:bodyPr/>
            <a:lstStyle/>
            <a:p>
              <a:endParaRPr lang="en-CA"/>
            </a:p>
          </p:txBody>
        </p:sp>
        <p:sp>
          <p:nvSpPr>
            <p:cNvPr id="48235" name="Line 107"/>
            <p:cNvSpPr>
              <a:spLocks noChangeShapeType="1"/>
            </p:cNvSpPr>
            <p:nvPr/>
          </p:nvSpPr>
          <p:spPr bwMode="auto">
            <a:xfrm flipV="1">
              <a:off x="5117" y="3827"/>
              <a:ext cx="32" cy="12"/>
            </a:xfrm>
            <a:prstGeom prst="line">
              <a:avLst/>
            </a:prstGeom>
            <a:noFill/>
            <a:ln w="38100">
              <a:solidFill>
                <a:srgbClr val="000000"/>
              </a:solidFill>
              <a:miter lim="800000"/>
              <a:headEnd/>
              <a:tailEnd/>
            </a:ln>
          </p:spPr>
          <p:txBody>
            <a:bodyPr/>
            <a:lstStyle/>
            <a:p>
              <a:endParaRPr lang="en-CA"/>
            </a:p>
          </p:txBody>
        </p:sp>
        <p:sp>
          <p:nvSpPr>
            <p:cNvPr id="48236" name="Freeform 108"/>
            <p:cNvSpPr>
              <a:spLocks/>
            </p:cNvSpPr>
            <p:nvPr/>
          </p:nvSpPr>
          <p:spPr bwMode="auto">
            <a:xfrm>
              <a:off x="5097" y="3802"/>
              <a:ext cx="31" cy="71"/>
            </a:xfrm>
            <a:custGeom>
              <a:avLst/>
              <a:gdLst/>
              <a:ahLst/>
              <a:cxnLst>
                <a:cxn ang="0">
                  <a:pos x="109" y="171"/>
                </a:cxn>
                <a:cxn ang="0">
                  <a:pos x="0" y="108"/>
                </a:cxn>
                <a:cxn ang="0">
                  <a:pos x="64" y="0"/>
                </a:cxn>
                <a:cxn ang="0">
                  <a:pos x="109" y="171"/>
                </a:cxn>
              </a:cxnLst>
              <a:rect l="0" t="0" r="r" b="b"/>
              <a:pathLst>
                <a:path w="109" h="171">
                  <a:moveTo>
                    <a:pt x="109" y="171"/>
                  </a:moveTo>
                  <a:lnTo>
                    <a:pt x="0" y="108"/>
                  </a:lnTo>
                  <a:lnTo>
                    <a:pt x="64" y="0"/>
                  </a:lnTo>
                  <a:lnTo>
                    <a:pt x="109" y="171"/>
                  </a:lnTo>
                  <a:close/>
                </a:path>
              </a:pathLst>
            </a:custGeom>
            <a:solidFill>
              <a:srgbClr val="000000"/>
            </a:solidFill>
            <a:ln w="9525">
              <a:noFill/>
              <a:round/>
              <a:headEnd/>
              <a:tailEnd/>
            </a:ln>
          </p:spPr>
          <p:txBody>
            <a:bodyPr/>
            <a:lstStyle/>
            <a:p>
              <a:endParaRPr lang="en-CA"/>
            </a:p>
          </p:txBody>
        </p:sp>
        <p:sp>
          <p:nvSpPr>
            <p:cNvPr id="48237" name="Freeform 109"/>
            <p:cNvSpPr>
              <a:spLocks/>
            </p:cNvSpPr>
            <p:nvPr/>
          </p:nvSpPr>
          <p:spPr bwMode="auto">
            <a:xfrm>
              <a:off x="5138" y="3793"/>
              <a:ext cx="31" cy="71"/>
            </a:xfrm>
            <a:custGeom>
              <a:avLst/>
              <a:gdLst/>
              <a:ahLst/>
              <a:cxnLst>
                <a:cxn ang="0">
                  <a:pos x="0" y="0"/>
                </a:cxn>
                <a:cxn ang="0">
                  <a:pos x="108" y="64"/>
                </a:cxn>
                <a:cxn ang="0">
                  <a:pos x="45" y="172"/>
                </a:cxn>
                <a:cxn ang="0">
                  <a:pos x="0" y="0"/>
                </a:cxn>
              </a:cxnLst>
              <a:rect l="0" t="0" r="r" b="b"/>
              <a:pathLst>
                <a:path w="108" h="172">
                  <a:moveTo>
                    <a:pt x="0" y="0"/>
                  </a:moveTo>
                  <a:lnTo>
                    <a:pt x="108" y="64"/>
                  </a:lnTo>
                  <a:lnTo>
                    <a:pt x="45" y="172"/>
                  </a:lnTo>
                  <a:lnTo>
                    <a:pt x="0" y="0"/>
                  </a:lnTo>
                  <a:close/>
                </a:path>
              </a:pathLst>
            </a:custGeom>
            <a:solidFill>
              <a:srgbClr val="000000"/>
            </a:solidFill>
            <a:ln w="9525">
              <a:noFill/>
              <a:round/>
              <a:headEnd/>
              <a:tailEnd/>
            </a:ln>
          </p:spPr>
          <p:txBody>
            <a:bodyPr/>
            <a:lstStyle/>
            <a:p>
              <a:endParaRPr lang="en-CA"/>
            </a:p>
          </p:txBody>
        </p:sp>
        <p:sp>
          <p:nvSpPr>
            <p:cNvPr id="48238" name="Rectangle 110"/>
            <p:cNvSpPr>
              <a:spLocks noChangeArrowheads="1"/>
            </p:cNvSpPr>
            <p:nvPr/>
          </p:nvSpPr>
          <p:spPr bwMode="auto">
            <a:xfrm>
              <a:off x="3984" y="3833"/>
              <a:ext cx="169" cy="92"/>
            </a:xfrm>
            <a:prstGeom prst="rect">
              <a:avLst/>
            </a:prstGeom>
            <a:gradFill rotWithShape="1">
              <a:gsLst>
                <a:gs pos="0">
                  <a:srgbClr val="009900"/>
                </a:gs>
                <a:gs pos="100000">
                  <a:srgbClr val="009900">
                    <a:gamma/>
                    <a:shade val="46275"/>
                    <a:invGamma/>
                  </a:srgbClr>
                </a:gs>
              </a:gsLst>
              <a:lin ang="2700000" scaled="1"/>
            </a:gradFill>
            <a:ln w="9525">
              <a:noFill/>
              <a:miter lim="800000"/>
              <a:headEnd/>
              <a:tailEnd/>
            </a:ln>
          </p:spPr>
          <p:txBody>
            <a:bodyPr/>
            <a:lstStyle/>
            <a:p>
              <a:endParaRPr lang="en-CA"/>
            </a:p>
          </p:txBody>
        </p:sp>
        <p:sp>
          <p:nvSpPr>
            <p:cNvPr id="48239" name="Rectangle 111"/>
            <p:cNvSpPr>
              <a:spLocks noChangeArrowheads="1"/>
            </p:cNvSpPr>
            <p:nvPr/>
          </p:nvSpPr>
          <p:spPr bwMode="auto">
            <a:xfrm>
              <a:off x="3984" y="3833"/>
              <a:ext cx="169" cy="92"/>
            </a:xfrm>
            <a:prstGeom prst="rect">
              <a:avLst/>
            </a:prstGeom>
            <a:solidFill>
              <a:srgbClr val="99FF99"/>
            </a:solidFill>
            <a:ln w="19050" cap="rnd">
              <a:solidFill>
                <a:srgbClr val="000000"/>
              </a:solidFill>
              <a:round/>
              <a:headEnd/>
              <a:tailEnd/>
            </a:ln>
          </p:spPr>
          <p:txBody>
            <a:bodyPr/>
            <a:lstStyle/>
            <a:p>
              <a:endParaRPr lang="en-CA"/>
            </a:p>
          </p:txBody>
        </p:sp>
        <p:sp>
          <p:nvSpPr>
            <p:cNvPr id="48240" name="Rectangle 112"/>
            <p:cNvSpPr>
              <a:spLocks noChangeArrowheads="1"/>
            </p:cNvSpPr>
            <p:nvPr/>
          </p:nvSpPr>
          <p:spPr bwMode="auto">
            <a:xfrm>
              <a:off x="4195" y="3833"/>
              <a:ext cx="170" cy="92"/>
            </a:xfrm>
            <a:prstGeom prst="rect">
              <a:avLst/>
            </a:prstGeom>
            <a:solidFill>
              <a:srgbClr val="99FF99"/>
            </a:solidFill>
            <a:ln w="9525">
              <a:noFill/>
              <a:miter lim="800000"/>
              <a:headEnd/>
              <a:tailEnd/>
            </a:ln>
          </p:spPr>
          <p:txBody>
            <a:bodyPr/>
            <a:lstStyle/>
            <a:p>
              <a:endParaRPr lang="en-CA"/>
            </a:p>
          </p:txBody>
        </p:sp>
        <p:sp>
          <p:nvSpPr>
            <p:cNvPr id="48241" name="Rectangle 113"/>
            <p:cNvSpPr>
              <a:spLocks noChangeArrowheads="1"/>
            </p:cNvSpPr>
            <p:nvPr/>
          </p:nvSpPr>
          <p:spPr bwMode="auto">
            <a:xfrm>
              <a:off x="4195" y="3833"/>
              <a:ext cx="170" cy="92"/>
            </a:xfrm>
            <a:prstGeom prst="rect">
              <a:avLst/>
            </a:prstGeom>
            <a:noFill/>
            <a:ln w="19050" cap="rnd">
              <a:solidFill>
                <a:srgbClr val="000000"/>
              </a:solidFill>
              <a:round/>
              <a:headEnd/>
              <a:tailEnd/>
            </a:ln>
          </p:spPr>
          <p:txBody>
            <a:bodyPr/>
            <a:lstStyle/>
            <a:p>
              <a:endParaRPr lang="en-CA"/>
            </a:p>
          </p:txBody>
        </p:sp>
        <p:sp>
          <p:nvSpPr>
            <p:cNvPr id="48242" name="Rectangle 114"/>
            <p:cNvSpPr>
              <a:spLocks noChangeArrowheads="1"/>
            </p:cNvSpPr>
            <p:nvPr/>
          </p:nvSpPr>
          <p:spPr bwMode="auto">
            <a:xfrm>
              <a:off x="4428" y="3741"/>
              <a:ext cx="170" cy="92"/>
            </a:xfrm>
            <a:prstGeom prst="rect">
              <a:avLst/>
            </a:prstGeom>
            <a:solidFill>
              <a:srgbClr val="99FF99"/>
            </a:solidFill>
            <a:ln w="9525">
              <a:noFill/>
              <a:miter lim="800000"/>
              <a:headEnd/>
              <a:tailEnd/>
            </a:ln>
          </p:spPr>
          <p:txBody>
            <a:bodyPr/>
            <a:lstStyle/>
            <a:p>
              <a:endParaRPr lang="en-CA"/>
            </a:p>
          </p:txBody>
        </p:sp>
        <p:sp>
          <p:nvSpPr>
            <p:cNvPr id="48243" name="Rectangle 115"/>
            <p:cNvSpPr>
              <a:spLocks noChangeArrowheads="1"/>
            </p:cNvSpPr>
            <p:nvPr/>
          </p:nvSpPr>
          <p:spPr bwMode="auto">
            <a:xfrm>
              <a:off x="4428" y="3741"/>
              <a:ext cx="170" cy="92"/>
            </a:xfrm>
            <a:prstGeom prst="rect">
              <a:avLst/>
            </a:prstGeom>
            <a:noFill/>
            <a:ln w="19050" cap="rnd">
              <a:solidFill>
                <a:srgbClr val="000000"/>
              </a:solidFill>
              <a:round/>
              <a:headEnd/>
              <a:tailEnd/>
            </a:ln>
          </p:spPr>
          <p:txBody>
            <a:bodyPr/>
            <a:lstStyle/>
            <a:p>
              <a:endParaRPr lang="en-CA"/>
            </a:p>
          </p:txBody>
        </p:sp>
        <p:sp>
          <p:nvSpPr>
            <p:cNvPr id="48244" name="Rectangle 116"/>
            <p:cNvSpPr>
              <a:spLocks noChangeArrowheads="1"/>
            </p:cNvSpPr>
            <p:nvPr/>
          </p:nvSpPr>
          <p:spPr bwMode="auto">
            <a:xfrm>
              <a:off x="4428" y="3925"/>
              <a:ext cx="170" cy="92"/>
            </a:xfrm>
            <a:prstGeom prst="rect">
              <a:avLst/>
            </a:prstGeom>
            <a:solidFill>
              <a:srgbClr val="99FF99"/>
            </a:solidFill>
            <a:ln w="9525">
              <a:noFill/>
              <a:miter lim="800000"/>
              <a:headEnd/>
              <a:tailEnd/>
            </a:ln>
          </p:spPr>
          <p:txBody>
            <a:bodyPr/>
            <a:lstStyle/>
            <a:p>
              <a:endParaRPr lang="en-CA"/>
            </a:p>
          </p:txBody>
        </p:sp>
        <p:sp>
          <p:nvSpPr>
            <p:cNvPr id="48245" name="Rectangle 117"/>
            <p:cNvSpPr>
              <a:spLocks noChangeArrowheads="1"/>
            </p:cNvSpPr>
            <p:nvPr/>
          </p:nvSpPr>
          <p:spPr bwMode="auto">
            <a:xfrm>
              <a:off x="4428" y="3925"/>
              <a:ext cx="170" cy="92"/>
            </a:xfrm>
            <a:prstGeom prst="rect">
              <a:avLst/>
            </a:prstGeom>
            <a:noFill/>
            <a:ln w="19050" cap="rnd">
              <a:solidFill>
                <a:srgbClr val="000000"/>
              </a:solidFill>
              <a:round/>
              <a:headEnd/>
              <a:tailEnd/>
            </a:ln>
          </p:spPr>
          <p:txBody>
            <a:bodyPr/>
            <a:lstStyle/>
            <a:p>
              <a:endParaRPr lang="en-CA"/>
            </a:p>
          </p:txBody>
        </p:sp>
        <p:sp>
          <p:nvSpPr>
            <p:cNvPr id="48246" name="Rectangle 118"/>
            <p:cNvSpPr>
              <a:spLocks noChangeArrowheads="1"/>
            </p:cNvSpPr>
            <p:nvPr/>
          </p:nvSpPr>
          <p:spPr bwMode="auto">
            <a:xfrm>
              <a:off x="4661" y="3833"/>
              <a:ext cx="169" cy="92"/>
            </a:xfrm>
            <a:prstGeom prst="rect">
              <a:avLst/>
            </a:prstGeom>
            <a:solidFill>
              <a:srgbClr val="99FF99"/>
            </a:solidFill>
            <a:ln w="9525">
              <a:noFill/>
              <a:miter lim="800000"/>
              <a:headEnd/>
              <a:tailEnd/>
            </a:ln>
          </p:spPr>
          <p:txBody>
            <a:bodyPr/>
            <a:lstStyle/>
            <a:p>
              <a:endParaRPr lang="en-CA"/>
            </a:p>
          </p:txBody>
        </p:sp>
        <p:sp>
          <p:nvSpPr>
            <p:cNvPr id="48247" name="Rectangle 119"/>
            <p:cNvSpPr>
              <a:spLocks noChangeArrowheads="1"/>
            </p:cNvSpPr>
            <p:nvPr/>
          </p:nvSpPr>
          <p:spPr bwMode="auto">
            <a:xfrm>
              <a:off x="4661" y="3833"/>
              <a:ext cx="169" cy="92"/>
            </a:xfrm>
            <a:prstGeom prst="rect">
              <a:avLst/>
            </a:prstGeom>
            <a:noFill/>
            <a:ln w="19050" cap="rnd">
              <a:solidFill>
                <a:srgbClr val="000000"/>
              </a:solidFill>
              <a:round/>
              <a:headEnd/>
              <a:tailEnd/>
            </a:ln>
          </p:spPr>
          <p:txBody>
            <a:bodyPr/>
            <a:lstStyle/>
            <a:p>
              <a:endParaRPr lang="en-CA"/>
            </a:p>
          </p:txBody>
        </p:sp>
        <p:sp>
          <p:nvSpPr>
            <p:cNvPr id="48248" name="Rectangle 120"/>
            <p:cNvSpPr>
              <a:spLocks noChangeArrowheads="1"/>
            </p:cNvSpPr>
            <p:nvPr/>
          </p:nvSpPr>
          <p:spPr bwMode="auto">
            <a:xfrm>
              <a:off x="4915" y="3802"/>
              <a:ext cx="182" cy="160"/>
            </a:xfrm>
            <a:prstGeom prst="rect">
              <a:avLst/>
            </a:prstGeom>
            <a:solidFill>
              <a:srgbClr val="FFFF66"/>
            </a:solidFill>
            <a:ln w="9525">
              <a:noFill/>
              <a:miter lim="800000"/>
              <a:headEnd/>
              <a:tailEnd/>
            </a:ln>
          </p:spPr>
          <p:txBody>
            <a:bodyPr/>
            <a:lstStyle/>
            <a:p>
              <a:endParaRPr lang="en-CA"/>
            </a:p>
          </p:txBody>
        </p:sp>
        <p:sp>
          <p:nvSpPr>
            <p:cNvPr id="48249" name="Rectangle 121"/>
            <p:cNvSpPr>
              <a:spLocks noChangeArrowheads="1"/>
            </p:cNvSpPr>
            <p:nvPr/>
          </p:nvSpPr>
          <p:spPr bwMode="auto">
            <a:xfrm>
              <a:off x="4915" y="3802"/>
              <a:ext cx="182" cy="160"/>
            </a:xfrm>
            <a:prstGeom prst="rect">
              <a:avLst/>
            </a:prstGeom>
            <a:noFill/>
            <a:ln w="19050" cap="rnd">
              <a:solidFill>
                <a:srgbClr val="000000"/>
              </a:solidFill>
              <a:round/>
              <a:headEnd/>
              <a:tailEnd/>
            </a:ln>
          </p:spPr>
          <p:txBody>
            <a:bodyPr/>
            <a:lstStyle/>
            <a:p>
              <a:endParaRPr lang="en-CA"/>
            </a:p>
          </p:txBody>
        </p:sp>
        <p:sp>
          <p:nvSpPr>
            <p:cNvPr id="48250" name="Rectangle 122"/>
            <p:cNvSpPr>
              <a:spLocks noChangeArrowheads="1"/>
            </p:cNvSpPr>
            <p:nvPr/>
          </p:nvSpPr>
          <p:spPr bwMode="auto">
            <a:xfrm>
              <a:off x="5169" y="3888"/>
              <a:ext cx="169" cy="160"/>
            </a:xfrm>
            <a:prstGeom prst="rect">
              <a:avLst/>
            </a:prstGeom>
            <a:gradFill rotWithShape="1">
              <a:gsLst>
                <a:gs pos="0">
                  <a:srgbClr val="FF9933">
                    <a:gamma/>
                    <a:shade val="46275"/>
                    <a:invGamma/>
                  </a:srgbClr>
                </a:gs>
                <a:gs pos="50000">
                  <a:srgbClr val="FF9933"/>
                </a:gs>
                <a:gs pos="100000">
                  <a:srgbClr val="FF9933">
                    <a:gamma/>
                    <a:shade val="46275"/>
                    <a:invGamma/>
                  </a:srgbClr>
                </a:gs>
              </a:gsLst>
              <a:lin ang="2700000" scaled="1"/>
            </a:gradFill>
            <a:ln w="9525">
              <a:noFill/>
              <a:miter lim="800000"/>
              <a:headEnd/>
              <a:tailEnd/>
            </a:ln>
          </p:spPr>
          <p:txBody>
            <a:bodyPr/>
            <a:lstStyle/>
            <a:p>
              <a:endParaRPr lang="en-CA"/>
            </a:p>
          </p:txBody>
        </p:sp>
        <p:sp>
          <p:nvSpPr>
            <p:cNvPr id="48251" name="Rectangle 123"/>
            <p:cNvSpPr>
              <a:spLocks noChangeArrowheads="1"/>
            </p:cNvSpPr>
            <p:nvPr/>
          </p:nvSpPr>
          <p:spPr bwMode="auto">
            <a:xfrm>
              <a:off x="5169" y="3888"/>
              <a:ext cx="169" cy="160"/>
            </a:xfrm>
            <a:prstGeom prst="rect">
              <a:avLst/>
            </a:prstGeom>
            <a:noFill/>
            <a:ln w="19050" cap="rnd">
              <a:solidFill>
                <a:srgbClr val="000000"/>
              </a:solidFill>
              <a:round/>
              <a:headEnd/>
              <a:tailEnd/>
            </a:ln>
          </p:spPr>
          <p:txBody>
            <a:bodyPr/>
            <a:lstStyle/>
            <a:p>
              <a:endParaRPr lang="en-CA"/>
            </a:p>
          </p:txBody>
        </p:sp>
        <p:sp>
          <p:nvSpPr>
            <p:cNvPr id="48252" name="Rectangle 124"/>
            <p:cNvSpPr>
              <a:spLocks noChangeArrowheads="1"/>
            </p:cNvSpPr>
            <p:nvPr/>
          </p:nvSpPr>
          <p:spPr bwMode="auto">
            <a:xfrm>
              <a:off x="5169" y="3741"/>
              <a:ext cx="169" cy="92"/>
            </a:xfrm>
            <a:prstGeom prst="rect">
              <a:avLst/>
            </a:prstGeom>
            <a:gradFill rotWithShape="1">
              <a:gsLst>
                <a:gs pos="0">
                  <a:srgbClr val="FF9933">
                    <a:gamma/>
                    <a:shade val="46275"/>
                    <a:invGamma/>
                  </a:srgbClr>
                </a:gs>
                <a:gs pos="50000">
                  <a:srgbClr val="FF9933"/>
                </a:gs>
                <a:gs pos="100000">
                  <a:srgbClr val="FF9933">
                    <a:gamma/>
                    <a:shade val="46275"/>
                    <a:invGamma/>
                  </a:srgbClr>
                </a:gs>
              </a:gsLst>
              <a:lin ang="2700000" scaled="1"/>
            </a:gradFill>
            <a:ln w="9525">
              <a:noFill/>
              <a:miter lim="800000"/>
              <a:headEnd/>
              <a:tailEnd/>
            </a:ln>
          </p:spPr>
          <p:txBody>
            <a:bodyPr/>
            <a:lstStyle/>
            <a:p>
              <a:endParaRPr lang="en-CA"/>
            </a:p>
          </p:txBody>
        </p:sp>
        <p:sp>
          <p:nvSpPr>
            <p:cNvPr id="48253" name="Rectangle 125"/>
            <p:cNvSpPr>
              <a:spLocks noChangeArrowheads="1"/>
            </p:cNvSpPr>
            <p:nvPr/>
          </p:nvSpPr>
          <p:spPr bwMode="auto">
            <a:xfrm>
              <a:off x="5169" y="3741"/>
              <a:ext cx="169" cy="92"/>
            </a:xfrm>
            <a:prstGeom prst="rect">
              <a:avLst/>
            </a:prstGeom>
            <a:solidFill>
              <a:srgbClr val="FFFF66"/>
            </a:solidFill>
            <a:ln w="19050" cap="rnd">
              <a:solidFill>
                <a:srgbClr val="000000"/>
              </a:solidFill>
              <a:round/>
              <a:headEnd/>
              <a:tailEnd/>
            </a:ln>
          </p:spPr>
          <p:txBody>
            <a:bodyPr/>
            <a:lstStyle/>
            <a:p>
              <a:endParaRPr lang="en-CA"/>
            </a:p>
          </p:txBody>
        </p:sp>
        <p:sp>
          <p:nvSpPr>
            <p:cNvPr id="48254" name="Rectangle 126"/>
            <p:cNvSpPr>
              <a:spLocks noChangeArrowheads="1"/>
            </p:cNvSpPr>
            <p:nvPr/>
          </p:nvSpPr>
          <p:spPr bwMode="auto">
            <a:xfrm>
              <a:off x="3984" y="3648"/>
              <a:ext cx="169" cy="93"/>
            </a:xfrm>
            <a:prstGeom prst="rect">
              <a:avLst/>
            </a:prstGeom>
            <a:solidFill>
              <a:srgbClr val="99FF99"/>
            </a:solidFill>
            <a:ln w="9525">
              <a:noFill/>
              <a:miter lim="800000"/>
              <a:headEnd/>
              <a:tailEnd/>
            </a:ln>
          </p:spPr>
          <p:txBody>
            <a:bodyPr/>
            <a:lstStyle/>
            <a:p>
              <a:endParaRPr lang="en-CA"/>
            </a:p>
          </p:txBody>
        </p:sp>
        <p:sp>
          <p:nvSpPr>
            <p:cNvPr id="48255" name="Rectangle 127"/>
            <p:cNvSpPr>
              <a:spLocks noChangeArrowheads="1"/>
            </p:cNvSpPr>
            <p:nvPr/>
          </p:nvSpPr>
          <p:spPr bwMode="auto">
            <a:xfrm>
              <a:off x="3984" y="3648"/>
              <a:ext cx="169" cy="93"/>
            </a:xfrm>
            <a:prstGeom prst="rect">
              <a:avLst/>
            </a:prstGeom>
            <a:solidFill>
              <a:srgbClr val="99FF99"/>
            </a:solidFill>
            <a:ln w="19050" cap="rnd">
              <a:solidFill>
                <a:srgbClr val="000000"/>
              </a:solidFill>
              <a:round/>
              <a:headEnd/>
              <a:tailEnd/>
            </a:ln>
          </p:spPr>
          <p:txBody>
            <a:bodyPr/>
            <a:lstStyle/>
            <a:p>
              <a:endParaRPr lang="en-CA"/>
            </a:p>
          </p:txBody>
        </p:sp>
        <p:sp>
          <p:nvSpPr>
            <p:cNvPr id="48256" name="Rectangle 128"/>
            <p:cNvSpPr>
              <a:spLocks noChangeArrowheads="1"/>
            </p:cNvSpPr>
            <p:nvPr/>
          </p:nvSpPr>
          <p:spPr bwMode="auto">
            <a:xfrm>
              <a:off x="4629" y="3650"/>
              <a:ext cx="233" cy="91"/>
            </a:xfrm>
            <a:prstGeom prst="rect">
              <a:avLst/>
            </a:prstGeom>
            <a:gradFill rotWithShape="1">
              <a:gsLst>
                <a:gs pos="0">
                  <a:srgbClr val="009900"/>
                </a:gs>
                <a:gs pos="100000">
                  <a:srgbClr val="009900">
                    <a:gamma/>
                    <a:shade val="46275"/>
                    <a:invGamma/>
                  </a:srgbClr>
                </a:gs>
              </a:gsLst>
              <a:lin ang="2700000" scaled="1"/>
            </a:gradFill>
            <a:ln w="9525">
              <a:noFill/>
              <a:miter lim="800000"/>
              <a:headEnd/>
              <a:tailEnd/>
            </a:ln>
          </p:spPr>
          <p:txBody>
            <a:bodyPr/>
            <a:lstStyle/>
            <a:p>
              <a:endParaRPr lang="en-CA"/>
            </a:p>
          </p:txBody>
        </p:sp>
        <p:sp>
          <p:nvSpPr>
            <p:cNvPr id="48257" name="Rectangle 129"/>
            <p:cNvSpPr>
              <a:spLocks noChangeArrowheads="1"/>
            </p:cNvSpPr>
            <p:nvPr/>
          </p:nvSpPr>
          <p:spPr bwMode="auto">
            <a:xfrm>
              <a:off x="4629" y="3650"/>
              <a:ext cx="233" cy="91"/>
            </a:xfrm>
            <a:prstGeom prst="rect">
              <a:avLst/>
            </a:prstGeom>
            <a:solidFill>
              <a:srgbClr val="99FF99"/>
            </a:solidFill>
            <a:ln w="19050" cap="rnd">
              <a:solidFill>
                <a:srgbClr val="000000"/>
              </a:solidFill>
              <a:round/>
              <a:headEnd/>
              <a:tailEnd/>
            </a:ln>
          </p:spPr>
          <p:txBody>
            <a:bodyPr/>
            <a:lstStyle/>
            <a:p>
              <a:endParaRPr lang="en-CA"/>
            </a:p>
          </p:txBody>
        </p:sp>
        <p:sp>
          <p:nvSpPr>
            <p:cNvPr id="48258" name="Freeform 130"/>
            <p:cNvSpPr>
              <a:spLocks/>
            </p:cNvSpPr>
            <p:nvPr/>
          </p:nvSpPr>
          <p:spPr bwMode="auto">
            <a:xfrm>
              <a:off x="4365" y="3679"/>
              <a:ext cx="1041" cy="385"/>
            </a:xfrm>
            <a:custGeom>
              <a:avLst/>
              <a:gdLst/>
              <a:ahLst/>
              <a:cxnLst>
                <a:cxn ang="0">
                  <a:pos x="1733" y="0"/>
                </a:cxn>
                <a:cxn ang="0">
                  <a:pos x="3628" y="0"/>
                </a:cxn>
                <a:cxn ang="0">
                  <a:pos x="3628" y="924"/>
                </a:cxn>
                <a:cxn ang="0">
                  <a:pos x="0" y="924"/>
                </a:cxn>
                <a:cxn ang="0">
                  <a:pos x="0" y="739"/>
                </a:cxn>
                <a:cxn ang="0">
                  <a:pos x="162" y="739"/>
                </a:cxn>
              </a:cxnLst>
              <a:rect l="0" t="0" r="r" b="b"/>
              <a:pathLst>
                <a:path w="3628" h="924">
                  <a:moveTo>
                    <a:pt x="1733" y="0"/>
                  </a:moveTo>
                  <a:lnTo>
                    <a:pt x="3628" y="0"/>
                  </a:lnTo>
                  <a:lnTo>
                    <a:pt x="3628" y="924"/>
                  </a:lnTo>
                  <a:lnTo>
                    <a:pt x="0" y="924"/>
                  </a:lnTo>
                  <a:lnTo>
                    <a:pt x="0" y="739"/>
                  </a:lnTo>
                  <a:lnTo>
                    <a:pt x="162" y="739"/>
                  </a:lnTo>
                </a:path>
              </a:pathLst>
            </a:custGeom>
            <a:noFill/>
            <a:ln w="19050" cap="flat">
              <a:solidFill>
                <a:srgbClr val="000000"/>
              </a:solidFill>
              <a:prstDash val="solid"/>
              <a:miter lim="800000"/>
              <a:headEnd/>
              <a:tailEnd/>
            </a:ln>
          </p:spPr>
          <p:txBody>
            <a:bodyPr/>
            <a:lstStyle/>
            <a:p>
              <a:endParaRPr lang="en-CA"/>
            </a:p>
          </p:txBody>
        </p:sp>
        <p:sp>
          <p:nvSpPr>
            <p:cNvPr id="48259" name="Freeform 131"/>
            <p:cNvSpPr>
              <a:spLocks/>
            </p:cNvSpPr>
            <p:nvPr/>
          </p:nvSpPr>
          <p:spPr bwMode="auto">
            <a:xfrm>
              <a:off x="4406" y="3971"/>
              <a:ext cx="22" cy="32"/>
            </a:xfrm>
            <a:custGeom>
              <a:avLst/>
              <a:gdLst/>
              <a:ahLst/>
              <a:cxnLst>
                <a:cxn ang="0">
                  <a:pos x="164" y="82"/>
                </a:cxn>
                <a:cxn ang="0">
                  <a:pos x="0" y="164"/>
                </a:cxn>
                <a:cxn ang="0">
                  <a:pos x="0" y="0"/>
                </a:cxn>
                <a:cxn ang="0">
                  <a:pos x="0" y="0"/>
                </a:cxn>
                <a:cxn ang="0">
                  <a:pos x="164" y="82"/>
                </a:cxn>
              </a:cxnLst>
              <a:rect l="0" t="0" r="r" b="b"/>
              <a:pathLst>
                <a:path w="164" h="164">
                  <a:moveTo>
                    <a:pt x="164" y="82"/>
                  </a:moveTo>
                  <a:lnTo>
                    <a:pt x="0" y="164"/>
                  </a:lnTo>
                  <a:cubicBezTo>
                    <a:pt x="25" y="112"/>
                    <a:pt x="25" y="51"/>
                    <a:pt x="0" y="0"/>
                  </a:cubicBezTo>
                  <a:lnTo>
                    <a:pt x="0" y="0"/>
                  </a:lnTo>
                  <a:lnTo>
                    <a:pt x="164" y="82"/>
                  </a:lnTo>
                  <a:close/>
                </a:path>
              </a:pathLst>
            </a:custGeom>
            <a:solidFill>
              <a:srgbClr val="000000"/>
            </a:solidFill>
            <a:ln w="0">
              <a:solidFill>
                <a:srgbClr val="000000"/>
              </a:solidFill>
              <a:prstDash val="solid"/>
              <a:round/>
              <a:headEnd/>
              <a:tailEnd/>
            </a:ln>
          </p:spPr>
          <p:txBody>
            <a:bodyPr/>
            <a:lstStyle/>
            <a:p>
              <a:endParaRPr lang="en-CA"/>
            </a:p>
          </p:txBody>
        </p:sp>
        <p:sp>
          <p:nvSpPr>
            <p:cNvPr id="48260" name="Line 132"/>
            <p:cNvSpPr>
              <a:spLocks noChangeShapeType="1"/>
            </p:cNvSpPr>
            <p:nvPr/>
          </p:nvSpPr>
          <p:spPr bwMode="auto">
            <a:xfrm flipH="1">
              <a:off x="4170" y="3691"/>
              <a:ext cx="459" cy="0"/>
            </a:xfrm>
            <a:prstGeom prst="line">
              <a:avLst/>
            </a:prstGeom>
            <a:noFill/>
            <a:ln w="19050">
              <a:solidFill>
                <a:srgbClr val="000000"/>
              </a:solidFill>
              <a:miter lim="800000"/>
              <a:headEnd/>
              <a:tailEnd/>
            </a:ln>
          </p:spPr>
          <p:txBody>
            <a:bodyPr/>
            <a:lstStyle/>
            <a:p>
              <a:endParaRPr lang="en-CA"/>
            </a:p>
          </p:txBody>
        </p:sp>
        <p:sp>
          <p:nvSpPr>
            <p:cNvPr id="48261" name="Freeform 133"/>
            <p:cNvSpPr>
              <a:spLocks/>
            </p:cNvSpPr>
            <p:nvPr/>
          </p:nvSpPr>
          <p:spPr bwMode="auto">
            <a:xfrm>
              <a:off x="4153" y="3675"/>
              <a:ext cx="23" cy="32"/>
            </a:xfrm>
            <a:custGeom>
              <a:avLst/>
              <a:gdLst/>
              <a:ahLst/>
              <a:cxnLst>
                <a:cxn ang="0">
                  <a:pos x="0" y="82"/>
                </a:cxn>
                <a:cxn ang="0">
                  <a:pos x="164" y="0"/>
                </a:cxn>
                <a:cxn ang="0">
                  <a:pos x="164" y="164"/>
                </a:cxn>
                <a:cxn ang="0">
                  <a:pos x="164" y="164"/>
                </a:cxn>
                <a:cxn ang="0">
                  <a:pos x="0" y="82"/>
                </a:cxn>
              </a:cxnLst>
              <a:rect l="0" t="0" r="r" b="b"/>
              <a:pathLst>
                <a:path w="164" h="164">
                  <a:moveTo>
                    <a:pt x="0" y="82"/>
                  </a:moveTo>
                  <a:lnTo>
                    <a:pt x="164" y="0"/>
                  </a:lnTo>
                  <a:cubicBezTo>
                    <a:pt x="138" y="51"/>
                    <a:pt x="138" y="112"/>
                    <a:pt x="164" y="164"/>
                  </a:cubicBezTo>
                  <a:lnTo>
                    <a:pt x="164" y="164"/>
                  </a:lnTo>
                  <a:lnTo>
                    <a:pt x="0" y="82"/>
                  </a:lnTo>
                  <a:close/>
                </a:path>
              </a:pathLst>
            </a:custGeom>
            <a:solidFill>
              <a:srgbClr val="000000"/>
            </a:solidFill>
            <a:ln w="0">
              <a:solidFill>
                <a:srgbClr val="000000"/>
              </a:solidFill>
              <a:prstDash val="solid"/>
              <a:round/>
              <a:headEnd/>
              <a:tailEnd/>
            </a:ln>
          </p:spPr>
          <p:txBody>
            <a:bodyPr/>
            <a:lstStyle/>
            <a:p>
              <a:endParaRPr lang="en-CA"/>
            </a:p>
          </p:txBody>
        </p:sp>
        <p:sp>
          <p:nvSpPr>
            <p:cNvPr id="48262" name="Line 134"/>
            <p:cNvSpPr>
              <a:spLocks noChangeShapeType="1"/>
            </p:cNvSpPr>
            <p:nvPr/>
          </p:nvSpPr>
          <p:spPr bwMode="auto">
            <a:xfrm>
              <a:off x="4051" y="3741"/>
              <a:ext cx="0" cy="61"/>
            </a:xfrm>
            <a:prstGeom prst="line">
              <a:avLst/>
            </a:prstGeom>
            <a:noFill/>
            <a:ln w="36513">
              <a:solidFill>
                <a:srgbClr val="000000"/>
              </a:solidFill>
              <a:miter lim="800000"/>
              <a:headEnd/>
              <a:tailEnd/>
            </a:ln>
          </p:spPr>
          <p:txBody>
            <a:bodyPr/>
            <a:lstStyle/>
            <a:p>
              <a:endParaRPr lang="en-CA"/>
            </a:p>
          </p:txBody>
        </p:sp>
        <p:sp>
          <p:nvSpPr>
            <p:cNvPr id="48263" name="Freeform 135"/>
            <p:cNvSpPr>
              <a:spLocks/>
            </p:cNvSpPr>
            <p:nvPr/>
          </p:nvSpPr>
          <p:spPr bwMode="auto">
            <a:xfrm>
              <a:off x="4037" y="3792"/>
              <a:ext cx="28" cy="41"/>
            </a:xfrm>
            <a:custGeom>
              <a:avLst/>
              <a:gdLst/>
              <a:ahLst/>
              <a:cxnLst>
                <a:cxn ang="0">
                  <a:pos x="103" y="207"/>
                </a:cxn>
                <a:cxn ang="0">
                  <a:pos x="0" y="0"/>
                </a:cxn>
                <a:cxn ang="0">
                  <a:pos x="206" y="0"/>
                </a:cxn>
                <a:cxn ang="0">
                  <a:pos x="206" y="0"/>
                </a:cxn>
                <a:cxn ang="0">
                  <a:pos x="103" y="207"/>
                </a:cxn>
              </a:cxnLst>
              <a:rect l="0" t="0" r="r" b="b"/>
              <a:pathLst>
                <a:path w="206" h="207">
                  <a:moveTo>
                    <a:pt x="103" y="207"/>
                  </a:moveTo>
                  <a:lnTo>
                    <a:pt x="0" y="0"/>
                  </a:lnTo>
                  <a:cubicBezTo>
                    <a:pt x="65" y="33"/>
                    <a:pt x="141" y="33"/>
                    <a:pt x="206" y="0"/>
                  </a:cubicBezTo>
                  <a:lnTo>
                    <a:pt x="206" y="0"/>
                  </a:lnTo>
                  <a:lnTo>
                    <a:pt x="103" y="207"/>
                  </a:lnTo>
                  <a:close/>
                </a:path>
              </a:pathLst>
            </a:custGeom>
            <a:solidFill>
              <a:srgbClr val="000000"/>
            </a:solidFill>
            <a:ln w="0">
              <a:solidFill>
                <a:srgbClr val="000000"/>
              </a:solidFill>
              <a:prstDash val="solid"/>
              <a:round/>
              <a:headEnd/>
              <a:tailEnd/>
            </a:ln>
          </p:spPr>
          <p:txBody>
            <a:bodyPr/>
            <a:lstStyle/>
            <a:p>
              <a:endParaRPr lang="en-CA"/>
            </a:p>
          </p:txBody>
        </p:sp>
        <p:sp>
          <p:nvSpPr>
            <p:cNvPr id="48264" name="Freeform 136"/>
            <p:cNvSpPr>
              <a:spLocks/>
            </p:cNvSpPr>
            <p:nvPr/>
          </p:nvSpPr>
          <p:spPr bwMode="auto">
            <a:xfrm>
              <a:off x="4128" y="3765"/>
              <a:ext cx="300" cy="25"/>
            </a:xfrm>
            <a:custGeom>
              <a:avLst/>
              <a:gdLst/>
              <a:ahLst/>
              <a:cxnLst>
                <a:cxn ang="0">
                  <a:pos x="1047" y="60"/>
                </a:cxn>
                <a:cxn ang="0">
                  <a:pos x="0" y="60"/>
                </a:cxn>
                <a:cxn ang="0">
                  <a:pos x="0" y="0"/>
                </a:cxn>
              </a:cxnLst>
              <a:rect l="0" t="0" r="r" b="b"/>
              <a:pathLst>
                <a:path w="1047" h="60">
                  <a:moveTo>
                    <a:pt x="1047" y="60"/>
                  </a:moveTo>
                  <a:lnTo>
                    <a:pt x="0" y="60"/>
                  </a:lnTo>
                  <a:lnTo>
                    <a:pt x="0" y="0"/>
                  </a:lnTo>
                </a:path>
              </a:pathLst>
            </a:custGeom>
            <a:noFill/>
            <a:ln w="19050" cap="flat">
              <a:solidFill>
                <a:srgbClr val="000000"/>
              </a:solidFill>
              <a:prstDash val="solid"/>
              <a:miter lim="800000"/>
              <a:headEnd/>
              <a:tailEnd/>
            </a:ln>
          </p:spPr>
          <p:txBody>
            <a:bodyPr/>
            <a:lstStyle/>
            <a:p>
              <a:endParaRPr lang="en-CA"/>
            </a:p>
          </p:txBody>
        </p:sp>
        <p:sp>
          <p:nvSpPr>
            <p:cNvPr id="48265" name="Freeform 137"/>
            <p:cNvSpPr>
              <a:spLocks/>
            </p:cNvSpPr>
            <p:nvPr/>
          </p:nvSpPr>
          <p:spPr bwMode="auto">
            <a:xfrm>
              <a:off x="4117" y="3741"/>
              <a:ext cx="22" cy="32"/>
            </a:xfrm>
            <a:custGeom>
              <a:avLst/>
              <a:gdLst/>
              <a:ahLst/>
              <a:cxnLst>
                <a:cxn ang="0">
                  <a:pos x="82" y="0"/>
                </a:cxn>
                <a:cxn ang="0">
                  <a:pos x="164" y="164"/>
                </a:cxn>
                <a:cxn ang="0">
                  <a:pos x="0" y="164"/>
                </a:cxn>
                <a:cxn ang="0">
                  <a:pos x="0" y="164"/>
                </a:cxn>
                <a:cxn ang="0">
                  <a:pos x="82" y="0"/>
                </a:cxn>
              </a:cxnLst>
              <a:rect l="0" t="0" r="r" b="b"/>
              <a:pathLst>
                <a:path w="164" h="164">
                  <a:moveTo>
                    <a:pt x="82" y="0"/>
                  </a:moveTo>
                  <a:lnTo>
                    <a:pt x="164" y="164"/>
                  </a:lnTo>
                  <a:cubicBezTo>
                    <a:pt x="112" y="138"/>
                    <a:pt x="52" y="138"/>
                    <a:pt x="0" y="164"/>
                  </a:cubicBezTo>
                  <a:lnTo>
                    <a:pt x="0" y="164"/>
                  </a:lnTo>
                  <a:lnTo>
                    <a:pt x="82" y="0"/>
                  </a:lnTo>
                  <a:close/>
                </a:path>
              </a:pathLst>
            </a:custGeom>
            <a:solidFill>
              <a:srgbClr val="000000"/>
            </a:solidFill>
            <a:ln w="0">
              <a:solidFill>
                <a:srgbClr val="000000"/>
              </a:solidFill>
              <a:prstDash val="solid"/>
              <a:round/>
              <a:headEnd/>
              <a:tailEnd/>
            </a:ln>
          </p:spPr>
          <p:txBody>
            <a:bodyPr/>
            <a:lstStyle/>
            <a:p>
              <a:endParaRPr lang="en-CA"/>
            </a:p>
          </p:txBody>
        </p:sp>
        <p:sp>
          <p:nvSpPr>
            <p:cNvPr id="48266" name="Line 138"/>
            <p:cNvSpPr>
              <a:spLocks noChangeShapeType="1"/>
            </p:cNvSpPr>
            <p:nvPr/>
          </p:nvSpPr>
          <p:spPr bwMode="auto">
            <a:xfrm flipV="1">
              <a:off x="4737" y="3741"/>
              <a:ext cx="0" cy="61"/>
            </a:xfrm>
            <a:prstGeom prst="line">
              <a:avLst/>
            </a:prstGeom>
            <a:noFill/>
            <a:ln w="36513">
              <a:solidFill>
                <a:srgbClr val="000000"/>
              </a:solidFill>
              <a:miter lim="800000"/>
              <a:headEnd/>
              <a:tailEnd/>
            </a:ln>
          </p:spPr>
          <p:txBody>
            <a:bodyPr/>
            <a:lstStyle/>
            <a:p>
              <a:endParaRPr lang="en-CA"/>
            </a:p>
          </p:txBody>
        </p:sp>
        <p:sp>
          <p:nvSpPr>
            <p:cNvPr id="48267" name="Freeform 139"/>
            <p:cNvSpPr>
              <a:spLocks/>
            </p:cNvSpPr>
            <p:nvPr/>
          </p:nvSpPr>
          <p:spPr bwMode="auto">
            <a:xfrm>
              <a:off x="4723" y="3792"/>
              <a:ext cx="29" cy="41"/>
            </a:xfrm>
            <a:custGeom>
              <a:avLst/>
              <a:gdLst/>
              <a:ahLst/>
              <a:cxnLst>
                <a:cxn ang="0">
                  <a:pos x="104" y="207"/>
                </a:cxn>
                <a:cxn ang="0">
                  <a:pos x="0" y="0"/>
                </a:cxn>
                <a:cxn ang="0">
                  <a:pos x="207" y="0"/>
                </a:cxn>
                <a:cxn ang="0">
                  <a:pos x="207" y="0"/>
                </a:cxn>
                <a:cxn ang="0">
                  <a:pos x="104" y="207"/>
                </a:cxn>
              </a:cxnLst>
              <a:rect l="0" t="0" r="r" b="b"/>
              <a:pathLst>
                <a:path w="207" h="207">
                  <a:moveTo>
                    <a:pt x="104" y="207"/>
                  </a:moveTo>
                  <a:lnTo>
                    <a:pt x="0" y="0"/>
                  </a:lnTo>
                  <a:cubicBezTo>
                    <a:pt x="65" y="33"/>
                    <a:pt x="142" y="33"/>
                    <a:pt x="207" y="0"/>
                  </a:cubicBezTo>
                  <a:lnTo>
                    <a:pt x="207" y="0"/>
                  </a:lnTo>
                  <a:lnTo>
                    <a:pt x="104" y="207"/>
                  </a:lnTo>
                  <a:close/>
                </a:path>
              </a:pathLst>
            </a:custGeom>
            <a:solidFill>
              <a:srgbClr val="000000"/>
            </a:solidFill>
            <a:ln w="0">
              <a:solidFill>
                <a:srgbClr val="000000"/>
              </a:solidFill>
              <a:prstDash val="solid"/>
              <a:round/>
              <a:headEnd/>
              <a:tailEnd/>
            </a:ln>
          </p:spPr>
          <p:txBody>
            <a:bodyPr/>
            <a:lstStyle/>
            <a:p>
              <a:endParaRPr lang="en-CA"/>
            </a:p>
          </p:txBody>
        </p:sp>
        <p:sp>
          <p:nvSpPr>
            <p:cNvPr id="48268" name="Line 140"/>
            <p:cNvSpPr>
              <a:spLocks noChangeShapeType="1"/>
            </p:cNvSpPr>
            <p:nvPr/>
          </p:nvSpPr>
          <p:spPr bwMode="auto">
            <a:xfrm>
              <a:off x="4879" y="3760"/>
              <a:ext cx="36" cy="42"/>
            </a:xfrm>
            <a:prstGeom prst="line">
              <a:avLst/>
            </a:prstGeom>
            <a:noFill/>
            <a:ln w="36513">
              <a:solidFill>
                <a:srgbClr val="000000"/>
              </a:solidFill>
              <a:miter lim="800000"/>
              <a:headEnd/>
              <a:tailEnd/>
            </a:ln>
          </p:spPr>
          <p:txBody>
            <a:bodyPr/>
            <a:lstStyle/>
            <a:p>
              <a:endParaRPr lang="en-CA"/>
            </a:p>
          </p:txBody>
        </p:sp>
        <p:sp>
          <p:nvSpPr>
            <p:cNvPr id="48269" name="Freeform 141"/>
            <p:cNvSpPr>
              <a:spLocks/>
            </p:cNvSpPr>
            <p:nvPr/>
          </p:nvSpPr>
          <p:spPr bwMode="auto">
            <a:xfrm>
              <a:off x="4862" y="3741"/>
              <a:ext cx="31" cy="41"/>
            </a:xfrm>
            <a:custGeom>
              <a:avLst/>
              <a:gdLst/>
              <a:ahLst/>
              <a:cxnLst>
                <a:cxn ang="0">
                  <a:pos x="0" y="0"/>
                </a:cxn>
                <a:cxn ang="0">
                  <a:pos x="225" y="48"/>
                </a:cxn>
                <a:cxn ang="0">
                  <a:pos x="96" y="209"/>
                </a:cxn>
                <a:cxn ang="0">
                  <a:pos x="96" y="209"/>
                </a:cxn>
                <a:cxn ang="0">
                  <a:pos x="0" y="0"/>
                </a:cxn>
              </a:cxnLst>
              <a:rect l="0" t="0" r="r" b="b"/>
              <a:pathLst>
                <a:path w="225" h="209">
                  <a:moveTo>
                    <a:pt x="0" y="0"/>
                  </a:moveTo>
                  <a:lnTo>
                    <a:pt x="225" y="48"/>
                  </a:lnTo>
                  <a:cubicBezTo>
                    <a:pt x="159" y="79"/>
                    <a:pt x="111" y="138"/>
                    <a:pt x="96" y="209"/>
                  </a:cubicBezTo>
                  <a:lnTo>
                    <a:pt x="96" y="209"/>
                  </a:lnTo>
                  <a:lnTo>
                    <a:pt x="0" y="0"/>
                  </a:lnTo>
                  <a:close/>
                </a:path>
              </a:pathLst>
            </a:custGeom>
            <a:solidFill>
              <a:srgbClr val="000000"/>
            </a:solidFill>
            <a:ln w="0">
              <a:solidFill>
                <a:srgbClr val="000000"/>
              </a:solidFill>
              <a:prstDash val="solid"/>
              <a:round/>
              <a:headEnd/>
              <a:tailEnd/>
            </a:ln>
          </p:spPr>
          <p:txBody>
            <a:bodyPr/>
            <a:lstStyle/>
            <a:p>
              <a:endParaRPr lang="en-CA"/>
            </a:p>
          </p:txBody>
        </p:sp>
        <p:sp>
          <p:nvSpPr>
            <p:cNvPr id="48270" name="Line 142"/>
            <p:cNvSpPr>
              <a:spLocks noChangeShapeType="1"/>
            </p:cNvSpPr>
            <p:nvPr/>
          </p:nvSpPr>
          <p:spPr bwMode="auto">
            <a:xfrm>
              <a:off x="5338" y="3790"/>
              <a:ext cx="51" cy="0"/>
            </a:xfrm>
            <a:prstGeom prst="line">
              <a:avLst/>
            </a:prstGeom>
            <a:noFill/>
            <a:ln w="19050">
              <a:solidFill>
                <a:srgbClr val="000000"/>
              </a:solidFill>
              <a:miter lim="800000"/>
              <a:headEnd/>
              <a:tailEnd/>
            </a:ln>
          </p:spPr>
          <p:txBody>
            <a:bodyPr/>
            <a:lstStyle/>
            <a:p>
              <a:endParaRPr lang="en-CA"/>
            </a:p>
          </p:txBody>
        </p:sp>
        <p:sp>
          <p:nvSpPr>
            <p:cNvPr id="48271" name="Freeform 143"/>
            <p:cNvSpPr>
              <a:spLocks/>
            </p:cNvSpPr>
            <p:nvPr/>
          </p:nvSpPr>
          <p:spPr bwMode="auto">
            <a:xfrm>
              <a:off x="5384" y="3773"/>
              <a:ext cx="22" cy="33"/>
            </a:xfrm>
            <a:custGeom>
              <a:avLst/>
              <a:gdLst/>
              <a:ahLst/>
              <a:cxnLst>
                <a:cxn ang="0">
                  <a:pos x="164" y="82"/>
                </a:cxn>
                <a:cxn ang="0">
                  <a:pos x="0" y="164"/>
                </a:cxn>
                <a:cxn ang="0">
                  <a:pos x="0" y="0"/>
                </a:cxn>
                <a:cxn ang="0">
                  <a:pos x="0" y="0"/>
                </a:cxn>
                <a:cxn ang="0">
                  <a:pos x="164" y="82"/>
                </a:cxn>
              </a:cxnLst>
              <a:rect l="0" t="0" r="r" b="b"/>
              <a:pathLst>
                <a:path w="164" h="164">
                  <a:moveTo>
                    <a:pt x="164" y="82"/>
                  </a:moveTo>
                  <a:lnTo>
                    <a:pt x="0" y="164"/>
                  </a:lnTo>
                  <a:cubicBezTo>
                    <a:pt x="26" y="112"/>
                    <a:pt x="26" y="52"/>
                    <a:pt x="0" y="0"/>
                  </a:cubicBezTo>
                  <a:lnTo>
                    <a:pt x="0" y="0"/>
                  </a:lnTo>
                  <a:lnTo>
                    <a:pt x="164" y="82"/>
                  </a:lnTo>
                  <a:close/>
                </a:path>
              </a:pathLst>
            </a:custGeom>
            <a:solidFill>
              <a:srgbClr val="000000"/>
            </a:solidFill>
            <a:ln w="0">
              <a:solidFill>
                <a:srgbClr val="000000"/>
              </a:solidFill>
              <a:prstDash val="solid"/>
              <a:round/>
              <a:headEnd/>
              <a:tailEnd/>
            </a:ln>
          </p:spPr>
          <p:txBody>
            <a:bodyPr/>
            <a:lstStyle/>
            <a:p>
              <a:endParaRPr lang="en-CA"/>
            </a:p>
          </p:txBody>
        </p:sp>
        <p:sp>
          <p:nvSpPr>
            <p:cNvPr id="48272" name="Line 144"/>
            <p:cNvSpPr>
              <a:spLocks noChangeShapeType="1"/>
            </p:cNvSpPr>
            <p:nvPr/>
          </p:nvSpPr>
          <p:spPr bwMode="auto">
            <a:xfrm>
              <a:off x="5338" y="3974"/>
              <a:ext cx="51" cy="0"/>
            </a:xfrm>
            <a:prstGeom prst="line">
              <a:avLst/>
            </a:prstGeom>
            <a:noFill/>
            <a:ln w="19050">
              <a:solidFill>
                <a:srgbClr val="000000"/>
              </a:solidFill>
              <a:miter lim="800000"/>
              <a:headEnd/>
              <a:tailEnd/>
            </a:ln>
          </p:spPr>
          <p:txBody>
            <a:bodyPr/>
            <a:lstStyle/>
            <a:p>
              <a:endParaRPr lang="en-CA"/>
            </a:p>
          </p:txBody>
        </p:sp>
        <p:sp>
          <p:nvSpPr>
            <p:cNvPr id="48273" name="Freeform 145"/>
            <p:cNvSpPr>
              <a:spLocks/>
            </p:cNvSpPr>
            <p:nvPr/>
          </p:nvSpPr>
          <p:spPr bwMode="auto">
            <a:xfrm>
              <a:off x="5384" y="3958"/>
              <a:ext cx="22" cy="32"/>
            </a:xfrm>
            <a:custGeom>
              <a:avLst/>
              <a:gdLst/>
              <a:ahLst/>
              <a:cxnLst>
                <a:cxn ang="0">
                  <a:pos x="164" y="83"/>
                </a:cxn>
                <a:cxn ang="0">
                  <a:pos x="0" y="164"/>
                </a:cxn>
                <a:cxn ang="0">
                  <a:pos x="1" y="0"/>
                </a:cxn>
                <a:cxn ang="0">
                  <a:pos x="1" y="0"/>
                </a:cxn>
                <a:cxn ang="0">
                  <a:pos x="164" y="83"/>
                </a:cxn>
              </a:cxnLst>
              <a:rect l="0" t="0" r="r" b="b"/>
              <a:pathLst>
                <a:path w="164" h="164">
                  <a:moveTo>
                    <a:pt x="164" y="83"/>
                  </a:moveTo>
                  <a:lnTo>
                    <a:pt x="0" y="164"/>
                  </a:lnTo>
                  <a:cubicBezTo>
                    <a:pt x="26" y="112"/>
                    <a:pt x="26" y="52"/>
                    <a:pt x="1" y="0"/>
                  </a:cubicBezTo>
                  <a:lnTo>
                    <a:pt x="1" y="0"/>
                  </a:lnTo>
                  <a:lnTo>
                    <a:pt x="164" y="83"/>
                  </a:lnTo>
                  <a:close/>
                </a:path>
              </a:pathLst>
            </a:custGeom>
            <a:solidFill>
              <a:srgbClr val="000000"/>
            </a:solidFill>
            <a:ln w="0">
              <a:solidFill>
                <a:srgbClr val="000000"/>
              </a:solidFill>
              <a:prstDash val="solid"/>
              <a:round/>
              <a:headEnd/>
              <a:tailEnd/>
            </a:ln>
          </p:spPr>
          <p:txBody>
            <a:bodyPr/>
            <a:lstStyle/>
            <a:p>
              <a:endParaRPr lang="en-CA"/>
            </a:p>
          </p:txBody>
        </p:sp>
      </p:grpSp>
      <p:graphicFrame>
        <p:nvGraphicFramePr>
          <p:cNvPr id="48274" name="Object 146"/>
          <p:cNvGraphicFramePr>
            <a:graphicFrameLocks noChangeAspect="1"/>
          </p:cNvGraphicFramePr>
          <p:nvPr/>
        </p:nvGraphicFramePr>
        <p:xfrm>
          <a:off x="4876800" y="2438400"/>
          <a:ext cx="3810000" cy="2833688"/>
        </p:xfrm>
        <a:graphic>
          <a:graphicData uri="http://schemas.openxmlformats.org/presentationml/2006/ole">
            <mc:AlternateContent xmlns:mc="http://schemas.openxmlformats.org/markup-compatibility/2006">
              <mc:Choice xmlns:v="urn:schemas-microsoft-com:vml" Requires="v">
                <p:oleObj spid="_x0000_s48276" name="Visio" r:id="rId3" imgW="2166682" imgH="1611742" progId="Visio.Drawing.11">
                  <p:embed/>
                </p:oleObj>
              </mc:Choice>
              <mc:Fallback>
                <p:oleObj name="Visio" r:id="rId3" imgW="2166682" imgH="1611742" progId="Visio.Drawing.11">
                  <p:embed/>
                  <p:pic>
                    <p:nvPicPr>
                      <p:cNvPr id="0" name="Picture 1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2438400"/>
                        <a:ext cx="3810000" cy="283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 name="Slide Number Placeholder 77"/>
          <p:cNvSpPr>
            <a:spLocks noGrp="1"/>
          </p:cNvSpPr>
          <p:nvPr>
            <p:ph type="sldNum" sz="quarter" idx="12"/>
          </p:nvPr>
        </p:nvSpPr>
        <p:spPr/>
        <p:txBody>
          <a:bodyPr/>
          <a:lstStyle/>
          <a:p>
            <a:r>
              <a:rPr lang="en-US" smtClean="0"/>
              <a:t>4.</a:t>
            </a:r>
            <a:fld id="{5F092435-35AC-4890-8608-A6F8B5931844}"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smtClean="0"/>
              <a:t>December 2012</a:t>
            </a:r>
            <a:endParaRPr lang="en-US"/>
          </a:p>
        </p:txBody>
      </p:sp>
      <p:sp>
        <p:nvSpPr>
          <p:cNvPr id="5" name="Footer Placeholder 2"/>
          <p:cNvSpPr>
            <a:spLocks noGrp="1"/>
          </p:cNvSpPr>
          <p:nvPr>
            <p:ph type="ftr" sz="quarter" idx="11"/>
          </p:nvPr>
        </p:nvSpPr>
        <p:spPr/>
        <p:txBody>
          <a:bodyPr/>
          <a:lstStyle/>
          <a:p>
            <a:r>
              <a:rPr lang="pt-BR" smtClean="0"/>
              <a:t>GPGPU-Sim Tutorial (MICRO 2012) 4: Microarchitecture Model</a:t>
            </a:r>
            <a:endParaRPr lang="en-US"/>
          </a:p>
        </p:txBody>
      </p:sp>
      <p:sp>
        <p:nvSpPr>
          <p:cNvPr id="100355" name="Text Placeholder 2"/>
          <p:cNvSpPr>
            <a:spLocks noGrp="1"/>
          </p:cNvSpPr>
          <p:nvPr>
            <p:ph type="body" idx="4294967295"/>
          </p:nvPr>
        </p:nvSpPr>
        <p:spPr/>
        <p:txBody>
          <a:bodyPr/>
          <a:lstStyle/>
          <a:p>
            <a:r>
              <a:rPr lang="en-US" dirty="0"/>
              <a:t>A Read-only cache for constant memory</a:t>
            </a:r>
          </a:p>
          <a:p>
            <a:r>
              <a:rPr lang="en-US" dirty="0"/>
              <a:t>GPGPU-</a:t>
            </a:r>
            <a:r>
              <a:rPr lang="en-US" dirty="0" err="1"/>
              <a:t>Sim</a:t>
            </a:r>
            <a:r>
              <a:rPr lang="en-US" dirty="0"/>
              <a:t> simulates 1 read ports</a:t>
            </a:r>
          </a:p>
          <a:p>
            <a:pPr lvl="1"/>
            <a:r>
              <a:rPr lang="en-US" dirty="0"/>
              <a:t>A warp can access 1 constant cache locations in </a:t>
            </a:r>
            <a:r>
              <a:rPr lang="en-US" u="sng" dirty="0"/>
              <a:t>a single memory unit cycle</a:t>
            </a:r>
          </a:p>
          <a:p>
            <a:pPr lvl="1"/>
            <a:r>
              <a:rPr lang="en-US" dirty="0"/>
              <a:t>If more than 1 locations accessed </a:t>
            </a:r>
          </a:p>
          <a:p>
            <a:pPr lvl="2"/>
            <a:r>
              <a:rPr lang="en-US" dirty="0"/>
              <a:t>reads are serialized causing pipeline stalls</a:t>
            </a:r>
          </a:p>
          <a:p>
            <a:pPr lvl="1"/>
            <a:r>
              <a:rPr lang="en-US" dirty="0" smtClean="0"/>
              <a:t># </a:t>
            </a:r>
            <a:r>
              <a:rPr lang="en-US" dirty="0"/>
              <a:t>of ports is not </a:t>
            </a:r>
            <a:r>
              <a:rPr lang="en-US" dirty="0" smtClean="0"/>
              <a:t>configurable</a:t>
            </a:r>
            <a:endParaRPr lang="en-US" dirty="0"/>
          </a:p>
        </p:txBody>
      </p:sp>
      <p:sp>
        <p:nvSpPr>
          <p:cNvPr id="100429" name="Rectangle 77"/>
          <p:cNvSpPr>
            <a:spLocks noChangeArrowheads="1"/>
          </p:cNvSpPr>
          <p:nvPr/>
        </p:nvSpPr>
        <p:spPr bwMode="auto">
          <a:xfrm>
            <a:off x="457200" y="274638"/>
            <a:ext cx="8229600" cy="1143000"/>
          </a:xfrm>
          <a:prstGeom prst="rect">
            <a:avLst/>
          </a:prstGeom>
          <a:noFill/>
          <a:ln w="9525">
            <a:noFill/>
            <a:miter lim="800000"/>
            <a:headEnd/>
            <a:tailEnd/>
          </a:ln>
          <a:effectLst/>
        </p:spPr>
        <p:txBody>
          <a:bodyPr anchor="ctr"/>
          <a:lstStyle/>
          <a:p>
            <a:pPr algn="ctr"/>
            <a:r>
              <a:rPr lang="en-US" sz="4400" b="1">
                <a:solidFill>
                  <a:schemeClr val="tx2"/>
                </a:solidFill>
              </a:rPr>
              <a:t>Constant Cache</a:t>
            </a:r>
          </a:p>
        </p:txBody>
      </p:sp>
      <p:sp>
        <p:nvSpPr>
          <p:cNvPr id="7" name="Slide Number Placeholder 6"/>
          <p:cNvSpPr>
            <a:spLocks noGrp="1"/>
          </p:cNvSpPr>
          <p:nvPr>
            <p:ph type="sldNum" sz="quarter" idx="12"/>
          </p:nvPr>
        </p:nvSpPr>
        <p:spPr/>
        <p:txBody>
          <a:bodyPr/>
          <a:lstStyle/>
          <a:p>
            <a:r>
              <a:rPr lang="en-US" smtClean="0"/>
              <a:t>4.</a:t>
            </a:r>
            <a:fld id="{CE9389D8-C30F-41E3-96A4-213488363530}" type="slidenum">
              <a:rPr lang="en-US" smtClean="0"/>
              <a:pPr/>
              <a:t>19</a:t>
            </a:fld>
            <a:endParaRPr lang="en-US" dirty="0"/>
          </a:p>
        </p:txBody>
      </p:sp>
    </p:spTree>
  </p:cSld>
  <p:clrMapOvr>
    <a:masterClrMapping/>
  </p:clrMapOvr>
  <p:transition advTm="94099"/>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December 2012</a:t>
            </a:r>
            <a:endParaRPr lang="en-US"/>
          </a:p>
        </p:txBody>
      </p:sp>
      <p:sp>
        <p:nvSpPr>
          <p:cNvPr id="5" name="Footer Placeholder 4"/>
          <p:cNvSpPr>
            <a:spLocks noGrp="1"/>
          </p:cNvSpPr>
          <p:nvPr>
            <p:ph type="ftr" sz="quarter" idx="11"/>
          </p:nvPr>
        </p:nvSpPr>
        <p:spPr/>
        <p:txBody>
          <a:bodyPr/>
          <a:lstStyle/>
          <a:p>
            <a:r>
              <a:rPr lang="pt-BR" smtClean="0"/>
              <a:t>GPGPU-Sim Tutorial (MICRO 2012) 4: Microarchitecture Model</a:t>
            </a:r>
            <a:endParaRPr lang="en-US"/>
          </a:p>
        </p:txBody>
      </p:sp>
      <p:sp>
        <p:nvSpPr>
          <p:cNvPr id="37890" name="Rectangle 2"/>
          <p:cNvSpPr>
            <a:spLocks noGrp="1" noChangeArrowheads="1"/>
          </p:cNvSpPr>
          <p:nvPr>
            <p:ph type="title"/>
          </p:nvPr>
        </p:nvSpPr>
        <p:spPr/>
        <p:txBody>
          <a:bodyPr/>
          <a:lstStyle/>
          <a:p>
            <a:r>
              <a:rPr lang="en-US"/>
              <a:t>Timing Model Overview</a:t>
            </a:r>
          </a:p>
        </p:txBody>
      </p:sp>
      <p:sp>
        <p:nvSpPr>
          <p:cNvPr id="37891" name="Rectangle 3"/>
          <p:cNvSpPr>
            <a:spLocks noGrp="1" noChangeArrowheads="1"/>
          </p:cNvSpPr>
          <p:nvPr>
            <p:ph type="body" idx="1"/>
          </p:nvPr>
        </p:nvSpPr>
        <p:spPr/>
        <p:txBody>
          <a:bodyPr/>
          <a:lstStyle/>
          <a:p>
            <a:r>
              <a:rPr lang="en-US"/>
              <a:t>What is a warp?</a:t>
            </a:r>
          </a:p>
          <a:p>
            <a:r>
              <a:rPr lang="en-US"/>
              <a:t>SIMT Core Internals</a:t>
            </a:r>
          </a:p>
          <a:p>
            <a:pPr lvl="1"/>
            <a:r>
              <a:rPr lang="en-US"/>
              <a:t>SIMT Frontend</a:t>
            </a:r>
          </a:p>
          <a:p>
            <a:pPr lvl="1"/>
            <a:r>
              <a:rPr lang="en-US"/>
              <a:t>Memory Unit</a:t>
            </a:r>
          </a:p>
          <a:p>
            <a:r>
              <a:rPr lang="en-US"/>
              <a:t>Interconnection Network</a:t>
            </a:r>
          </a:p>
          <a:p>
            <a:r>
              <a:rPr lang="en-US"/>
              <a:t>Clock Domains</a:t>
            </a:r>
          </a:p>
          <a:p>
            <a:r>
              <a:rPr lang="en-US"/>
              <a:t>Memory Partition</a:t>
            </a:r>
          </a:p>
          <a:p>
            <a:pPr lvl="1"/>
            <a:r>
              <a:rPr lang="en-US"/>
              <a:t>DRAM Timing Model</a:t>
            </a:r>
          </a:p>
        </p:txBody>
      </p:sp>
      <p:sp>
        <p:nvSpPr>
          <p:cNvPr id="7" name="Slide Number Placeholder 6"/>
          <p:cNvSpPr>
            <a:spLocks noGrp="1"/>
          </p:cNvSpPr>
          <p:nvPr>
            <p:ph type="sldNum" sz="quarter" idx="12"/>
          </p:nvPr>
        </p:nvSpPr>
        <p:spPr/>
        <p:txBody>
          <a:bodyPr/>
          <a:lstStyle/>
          <a:p>
            <a:r>
              <a:rPr lang="en-US" smtClean="0"/>
              <a:t>4.</a:t>
            </a:r>
            <a:fld id="{5F092435-35AC-4890-8608-A6F8B5931844}"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smtClean="0"/>
              <a:t>December 2012</a:t>
            </a:r>
            <a:endParaRPr lang="en-US"/>
          </a:p>
        </p:txBody>
      </p:sp>
      <p:sp>
        <p:nvSpPr>
          <p:cNvPr id="5" name="Footer Placeholder 2"/>
          <p:cNvSpPr>
            <a:spLocks noGrp="1"/>
          </p:cNvSpPr>
          <p:nvPr>
            <p:ph type="ftr" sz="quarter" idx="11"/>
          </p:nvPr>
        </p:nvSpPr>
        <p:spPr/>
        <p:txBody>
          <a:bodyPr/>
          <a:lstStyle/>
          <a:p>
            <a:r>
              <a:rPr lang="pt-BR" smtClean="0"/>
              <a:t>GPGPU-Sim Tutorial (MICRO 2012) 4: Microarchitecture Model</a:t>
            </a:r>
            <a:endParaRPr lang="en-US"/>
          </a:p>
        </p:txBody>
      </p:sp>
      <p:sp>
        <p:nvSpPr>
          <p:cNvPr id="101379" name="Text Placeholder 2"/>
          <p:cNvSpPr>
            <a:spLocks noGrp="1"/>
          </p:cNvSpPr>
          <p:nvPr>
            <p:ph type="body" idx="4294967295"/>
          </p:nvPr>
        </p:nvSpPr>
        <p:spPr/>
        <p:txBody>
          <a:bodyPr/>
          <a:lstStyle/>
          <a:p>
            <a:r>
              <a:rPr lang="en-US" sz="2800" dirty="0"/>
              <a:t>Read-only cache with FIFO retirement</a:t>
            </a:r>
          </a:p>
          <a:p>
            <a:pPr lvl="1"/>
            <a:r>
              <a:rPr lang="en-US" sz="2400" dirty="0"/>
              <a:t>Design based on </a:t>
            </a:r>
            <a:r>
              <a:rPr lang="en-US" sz="2400" dirty="0" err="1"/>
              <a:t>Igehy</a:t>
            </a:r>
            <a:r>
              <a:rPr lang="en-US" sz="2400" dirty="0"/>
              <a:t> et al. </a:t>
            </a:r>
            <a:r>
              <a:rPr lang="en-US" sz="2400" dirty="0" err="1"/>
              <a:t>Prefetching</a:t>
            </a:r>
            <a:r>
              <a:rPr lang="en-US" sz="2400" dirty="0"/>
              <a:t> in a Texture Cache Architecture, SIGGRAPH 1998. </a:t>
            </a:r>
          </a:p>
          <a:p>
            <a:r>
              <a:rPr lang="en-US" sz="2800" dirty="0"/>
              <a:t>GPGPU-</a:t>
            </a:r>
            <a:r>
              <a:rPr lang="en-US" sz="2800" dirty="0" err="1"/>
              <a:t>Sim</a:t>
            </a:r>
            <a:r>
              <a:rPr lang="en-US" sz="2800" dirty="0"/>
              <a:t> support 1-D and 2-D textures</a:t>
            </a:r>
          </a:p>
          <a:p>
            <a:r>
              <a:rPr lang="en-US" sz="2800" dirty="0"/>
              <a:t>2-D locality should be preserved when texture cache blocks are fetched from memory</a:t>
            </a:r>
          </a:p>
          <a:p>
            <a:pPr lvl="1"/>
            <a:r>
              <a:rPr lang="en-US" sz="2400" dirty="0"/>
              <a:t>GPGPU-</a:t>
            </a:r>
            <a:r>
              <a:rPr lang="en-US" sz="2400" dirty="0" err="1"/>
              <a:t>Sim</a:t>
            </a:r>
            <a:r>
              <a:rPr lang="en-US" sz="2400" dirty="0"/>
              <a:t> uses a 4-D blocking address scheme to promote spatial locality in 2-D</a:t>
            </a:r>
          </a:p>
          <a:p>
            <a:pPr lvl="2"/>
            <a:r>
              <a:rPr lang="en-US" sz="1800" dirty="0"/>
              <a:t>Based on </a:t>
            </a:r>
            <a:r>
              <a:rPr lang="en-US" sz="1800" dirty="0" err="1"/>
              <a:t>Hakura</a:t>
            </a:r>
            <a:r>
              <a:rPr lang="en-US" sz="1800" dirty="0"/>
              <a:t> et al. The Design and Analysis of a Cache Architecture for Texture Mapping, ISCA 1997</a:t>
            </a:r>
            <a:r>
              <a:rPr lang="en-US" sz="2000" dirty="0"/>
              <a:t> </a:t>
            </a:r>
          </a:p>
        </p:txBody>
      </p:sp>
      <p:sp>
        <p:nvSpPr>
          <p:cNvPr id="101453" name="Rectangle 77"/>
          <p:cNvSpPr>
            <a:spLocks noChangeArrowheads="1"/>
          </p:cNvSpPr>
          <p:nvPr/>
        </p:nvSpPr>
        <p:spPr bwMode="auto">
          <a:xfrm>
            <a:off x="457200" y="274638"/>
            <a:ext cx="8229600" cy="1143000"/>
          </a:xfrm>
          <a:prstGeom prst="rect">
            <a:avLst/>
          </a:prstGeom>
          <a:noFill/>
          <a:ln w="9525">
            <a:noFill/>
            <a:miter lim="800000"/>
            <a:headEnd/>
            <a:tailEnd/>
          </a:ln>
          <a:effectLst/>
        </p:spPr>
        <p:txBody>
          <a:bodyPr anchor="ctr"/>
          <a:lstStyle/>
          <a:p>
            <a:pPr algn="ctr"/>
            <a:r>
              <a:rPr lang="en-US" sz="4400" b="1">
                <a:solidFill>
                  <a:schemeClr val="tx2"/>
                </a:solidFill>
              </a:rPr>
              <a:t>Texture Cache</a:t>
            </a:r>
          </a:p>
        </p:txBody>
      </p:sp>
      <p:grpSp>
        <p:nvGrpSpPr>
          <p:cNvPr id="31" name="Group 30"/>
          <p:cNvGrpSpPr/>
          <p:nvPr/>
        </p:nvGrpSpPr>
        <p:grpSpPr>
          <a:xfrm>
            <a:off x="7924800" y="4953000"/>
            <a:ext cx="990600" cy="914400"/>
            <a:chOff x="7086600" y="304800"/>
            <a:chExt cx="990600" cy="914400"/>
          </a:xfrm>
        </p:grpSpPr>
        <p:cxnSp>
          <p:nvCxnSpPr>
            <p:cNvPr id="9" name="Straight Arrow Connector 8"/>
            <p:cNvCxnSpPr/>
            <p:nvPr/>
          </p:nvCxnSpPr>
          <p:spPr>
            <a:xfrm>
              <a:off x="7086600" y="304800"/>
              <a:ext cx="381000" cy="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7086600" y="304800"/>
              <a:ext cx="381000" cy="30480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086600" y="609600"/>
              <a:ext cx="381000" cy="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696200" y="304800"/>
              <a:ext cx="381000" cy="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696200" y="304800"/>
              <a:ext cx="381000" cy="30480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696200" y="609600"/>
              <a:ext cx="381000" cy="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086600" y="914400"/>
              <a:ext cx="381000" cy="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7086600" y="914400"/>
              <a:ext cx="381000" cy="30480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7086600" y="1219200"/>
              <a:ext cx="381000" cy="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7696200" y="914400"/>
              <a:ext cx="381000" cy="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7696200" y="914400"/>
              <a:ext cx="381000" cy="30480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696200" y="1219200"/>
              <a:ext cx="381000" cy="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7467600" y="304800"/>
              <a:ext cx="228600" cy="30480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7086600" y="609600"/>
              <a:ext cx="990600" cy="30480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7467600" y="914400"/>
              <a:ext cx="228600" cy="30480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
        <p:nvSpPr>
          <p:cNvPr id="23" name="Slide Number Placeholder 22"/>
          <p:cNvSpPr>
            <a:spLocks noGrp="1"/>
          </p:cNvSpPr>
          <p:nvPr>
            <p:ph type="sldNum" sz="quarter" idx="12"/>
          </p:nvPr>
        </p:nvSpPr>
        <p:spPr/>
        <p:txBody>
          <a:bodyPr/>
          <a:lstStyle/>
          <a:p>
            <a:r>
              <a:rPr lang="en-US" smtClean="0"/>
              <a:t>4.</a:t>
            </a:r>
            <a:fld id="{CE9389D8-C30F-41E3-96A4-213488363530}" type="slidenum">
              <a:rPr lang="en-US" smtClean="0"/>
              <a:pPr/>
              <a:t>20</a:t>
            </a:fld>
            <a:endParaRPr lang="en-US" dirty="0"/>
          </a:p>
        </p:txBody>
      </p:sp>
    </p:spTree>
  </p:cSld>
  <p:clrMapOvr>
    <a:masterClrMapping/>
  </p:clrMapOvr>
  <p:transition advTm="84166"/>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smtClean="0"/>
              <a:t>December 2012</a:t>
            </a:r>
            <a:endParaRPr lang="en-US"/>
          </a:p>
        </p:txBody>
      </p:sp>
      <p:sp>
        <p:nvSpPr>
          <p:cNvPr id="5" name="Footer Placeholder 2"/>
          <p:cNvSpPr>
            <a:spLocks noGrp="1"/>
          </p:cNvSpPr>
          <p:nvPr>
            <p:ph type="ftr" sz="quarter" idx="11"/>
          </p:nvPr>
        </p:nvSpPr>
        <p:spPr/>
        <p:txBody>
          <a:bodyPr/>
          <a:lstStyle/>
          <a:p>
            <a:r>
              <a:rPr lang="pt-BR" smtClean="0"/>
              <a:t>GPGPU-Sim Tutorial (MICRO 2012) 4: Microarchitecture Model</a:t>
            </a:r>
            <a:endParaRPr lang="en-US"/>
          </a:p>
        </p:txBody>
      </p:sp>
      <p:sp>
        <p:nvSpPr>
          <p:cNvPr id="103426" name="Title 1"/>
          <p:cNvSpPr>
            <a:spLocks noGrp="1"/>
          </p:cNvSpPr>
          <p:nvPr>
            <p:ph type="title" idx="4294967295"/>
          </p:nvPr>
        </p:nvSpPr>
        <p:spPr/>
        <p:txBody>
          <a:bodyPr/>
          <a:lstStyle/>
          <a:p>
            <a:r>
              <a:rPr lang="en-CA"/>
              <a:t>Shared Memory</a:t>
            </a:r>
            <a:endParaRPr lang="en-CA">
              <a:latin typeface="Times New Roman" pitchFamily="18" charset="0"/>
            </a:endParaRPr>
          </a:p>
        </p:txBody>
      </p:sp>
      <p:sp>
        <p:nvSpPr>
          <p:cNvPr id="3" name="Text Placeholder 2"/>
          <p:cNvSpPr>
            <a:spLocks noGrp="1"/>
          </p:cNvSpPr>
          <p:nvPr>
            <p:ph type="body" idx="4294967295"/>
          </p:nvPr>
        </p:nvSpPr>
        <p:spPr>
          <a:xfrm>
            <a:off x="457200" y="1600200"/>
            <a:ext cx="8534400" cy="4525963"/>
          </a:xfrm>
        </p:spPr>
        <p:txBody>
          <a:bodyPr>
            <a:normAutofit lnSpcReduction="10000"/>
          </a:bodyPr>
          <a:lstStyle/>
          <a:p>
            <a:r>
              <a:rPr lang="en-CA" dirty="0"/>
              <a:t>Explicitly managed scratchpad memory </a:t>
            </a:r>
          </a:p>
          <a:p>
            <a:pPr lvl="1"/>
            <a:r>
              <a:rPr lang="en-CA" dirty="0"/>
              <a:t>As fast as register files in absence of </a:t>
            </a:r>
            <a:r>
              <a:rPr lang="en-CA" dirty="0" smtClean="0"/>
              <a:t/>
            </a:r>
            <a:br>
              <a:rPr lang="en-CA" dirty="0" smtClean="0"/>
            </a:br>
            <a:r>
              <a:rPr lang="en-CA" dirty="0" smtClean="0"/>
              <a:t>bank </a:t>
            </a:r>
            <a:r>
              <a:rPr lang="en-CA" dirty="0"/>
              <a:t>conflicts </a:t>
            </a:r>
          </a:p>
          <a:p>
            <a:r>
              <a:rPr lang="en-CA" dirty="0"/>
              <a:t>Threads in a block can cooperate via </a:t>
            </a:r>
            <a:r>
              <a:rPr lang="en-CA" dirty="0" smtClean="0"/>
              <a:t/>
            </a:r>
            <a:br>
              <a:rPr lang="en-CA" dirty="0" smtClean="0"/>
            </a:br>
            <a:r>
              <a:rPr lang="en-CA" dirty="0" smtClean="0"/>
              <a:t>shared </a:t>
            </a:r>
            <a:r>
              <a:rPr lang="en-CA" dirty="0"/>
              <a:t>memory </a:t>
            </a:r>
          </a:p>
          <a:p>
            <a:r>
              <a:rPr lang="en-CA" dirty="0"/>
              <a:t>Each SIMT core has its own shared </a:t>
            </a:r>
            <a:r>
              <a:rPr lang="en-CA" dirty="0" smtClean="0"/>
              <a:t>memory</a:t>
            </a:r>
          </a:p>
          <a:p>
            <a:pPr lvl="1"/>
            <a:r>
              <a:rPr lang="en-CA" dirty="0" smtClean="0"/>
              <a:t>Dynamically allocated to thread blocks</a:t>
            </a:r>
            <a:endParaRPr lang="en-CA" dirty="0"/>
          </a:p>
          <a:p>
            <a:r>
              <a:rPr lang="en-CA" dirty="0"/>
              <a:t>16kB/48kB per SIMT core in current NVIDIA </a:t>
            </a:r>
            <a:r>
              <a:rPr lang="en-CA" dirty="0" smtClean="0"/>
              <a:t>GPUs (Fermi)</a:t>
            </a:r>
            <a:endParaRPr lang="en-CA" dirty="0"/>
          </a:p>
          <a:p>
            <a:pPr>
              <a:buFontTx/>
              <a:buNone/>
            </a:pPr>
            <a:endParaRPr lang="en-CA" dirty="0"/>
          </a:p>
        </p:txBody>
      </p:sp>
      <p:sp>
        <p:nvSpPr>
          <p:cNvPr id="7" name="Slide Number Placeholder 6"/>
          <p:cNvSpPr>
            <a:spLocks noGrp="1"/>
          </p:cNvSpPr>
          <p:nvPr>
            <p:ph type="sldNum" sz="quarter" idx="12"/>
          </p:nvPr>
        </p:nvSpPr>
        <p:spPr/>
        <p:txBody>
          <a:bodyPr/>
          <a:lstStyle/>
          <a:p>
            <a:r>
              <a:rPr lang="en-US" smtClean="0"/>
              <a:t>4.</a:t>
            </a:r>
            <a:fld id="{CE9389D8-C30F-41E3-96A4-213488363530}" type="slidenum">
              <a:rPr lang="en-US" smtClean="0"/>
              <a:pPr/>
              <a:t>21</a:t>
            </a:fld>
            <a:endParaRPr lang="en-US" dirty="0"/>
          </a:p>
        </p:txBody>
      </p:sp>
    </p:spTree>
  </p:cSld>
  <p:clrMapOvr>
    <a:masterClrMapping/>
  </p:clrMapOvr>
  <p:transition advTm="68666"/>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smtClean="0"/>
              <a:t>December 2012</a:t>
            </a:r>
            <a:endParaRPr lang="en-US"/>
          </a:p>
        </p:txBody>
      </p:sp>
      <p:sp>
        <p:nvSpPr>
          <p:cNvPr id="5" name="Footer Placeholder 2"/>
          <p:cNvSpPr>
            <a:spLocks noGrp="1"/>
          </p:cNvSpPr>
          <p:nvPr>
            <p:ph type="ftr" sz="quarter" idx="11"/>
          </p:nvPr>
        </p:nvSpPr>
        <p:spPr/>
        <p:txBody>
          <a:bodyPr/>
          <a:lstStyle/>
          <a:p>
            <a:r>
              <a:rPr lang="pt-BR" smtClean="0"/>
              <a:t>GPGPU-Sim Tutorial (MICRO 2012) 4: Microarchitecture Model</a:t>
            </a:r>
            <a:endParaRPr lang="en-US"/>
          </a:p>
        </p:txBody>
      </p:sp>
      <p:sp>
        <p:nvSpPr>
          <p:cNvPr id="105474" name="Title 1"/>
          <p:cNvSpPr>
            <a:spLocks noGrp="1"/>
          </p:cNvSpPr>
          <p:nvPr>
            <p:ph type="title" idx="4294967295"/>
          </p:nvPr>
        </p:nvSpPr>
        <p:spPr/>
        <p:txBody>
          <a:bodyPr/>
          <a:lstStyle/>
          <a:p>
            <a:r>
              <a:rPr lang="en-CA"/>
              <a:t>Shared Memory (cont.)</a:t>
            </a:r>
          </a:p>
        </p:txBody>
      </p:sp>
      <p:sp>
        <p:nvSpPr>
          <p:cNvPr id="3" name="Text Placeholder 2"/>
          <p:cNvSpPr>
            <a:spLocks noGrp="1"/>
          </p:cNvSpPr>
          <p:nvPr>
            <p:ph type="body" idx="4294967295"/>
          </p:nvPr>
        </p:nvSpPr>
        <p:spPr/>
        <p:txBody>
          <a:bodyPr>
            <a:normAutofit/>
          </a:bodyPr>
          <a:lstStyle/>
          <a:p>
            <a:pPr>
              <a:lnSpc>
                <a:spcPct val="90000"/>
              </a:lnSpc>
            </a:pPr>
            <a:r>
              <a:rPr lang="en-CA" sz="3000" dirty="0"/>
              <a:t>Many threads accessing memory </a:t>
            </a:r>
          </a:p>
          <a:p>
            <a:pPr lvl="1">
              <a:lnSpc>
                <a:spcPct val="90000"/>
              </a:lnSpc>
            </a:pPr>
            <a:r>
              <a:rPr lang="en-CA" sz="2600" dirty="0"/>
              <a:t>Therefore Shared memory is highly banked</a:t>
            </a:r>
          </a:p>
          <a:p>
            <a:pPr>
              <a:lnSpc>
                <a:spcPct val="90000"/>
              </a:lnSpc>
            </a:pPr>
            <a:r>
              <a:rPr lang="en-CA" sz="3000" dirty="0"/>
              <a:t>Each bank serves one address per cycle</a:t>
            </a:r>
          </a:p>
          <a:p>
            <a:pPr>
              <a:lnSpc>
                <a:spcPct val="90000"/>
              </a:lnSpc>
            </a:pPr>
            <a:r>
              <a:rPr lang="en-CA" sz="3000" dirty="0"/>
              <a:t>Multiple access to a bank in a single cycle cause </a:t>
            </a:r>
            <a:r>
              <a:rPr lang="en-CA" sz="3000" b="1" dirty="0"/>
              <a:t>bank conflicts</a:t>
            </a:r>
          </a:p>
          <a:p>
            <a:pPr lvl="1">
              <a:lnSpc>
                <a:spcPct val="90000"/>
              </a:lnSpc>
            </a:pPr>
            <a:r>
              <a:rPr lang="en-CA" sz="2600" dirty="0"/>
              <a:t>Conflicting accesses must be serialized</a:t>
            </a:r>
          </a:p>
          <a:p>
            <a:pPr>
              <a:lnSpc>
                <a:spcPct val="90000"/>
              </a:lnSpc>
            </a:pPr>
            <a:r>
              <a:rPr lang="en-CA" sz="3000" dirty="0"/>
              <a:t>Shared memory in NVIDIA GPUs has </a:t>
            </a:r>
            <a:r>
              <a:rPr lang="en-CA" sz="3000" dirty="0" smtClean="0"/>
              <a:t/>
            </a:r>
            <a:br>
              <a:rPr lang="en-CA" sz="3000" dirty="0" smtClean="0"/>
            </a:br>
            <a:r>
              <a:rPr lang="en-CA" sz="3000" dirty="0" smtClean="0"/>
              <a:t>16/32 </a:t>
            </a:r>
            <a:r>
              <a:rPr lang="en-CA" sz="3000" dirty="0"/>
              <a:t>banks</a:t>
            </a:r>
          </a:p>
          <a:p>
            <a:pPr lvl="1">
              <a:lnSpc>
                <a:spcPct val="90000"/>
              </a:lnSpc>
            </a:pPr>
            <a:r>
              <a:rPr lang="en-CA" sz="2600" dirty="0" smtClean="0"/>
              <a:t>Configurable in GPGPU-</a:t>
            </a:r>
            <a:r>
              <a:rPr lang="en-CA" sz="2600" dirty="0" err="1" smtClean="0"/>
              <a:t>Sim</a:t>
            </a:r>
            <a:r>
              <a:rPr lang="en-CA" sz="2600" dirty="0" smtClean="0"/>
              <a:t> (version 3.1.2)</a:t>
            </a:r>
            <a:endParaRPr lang="en-CA" sz="2600" dirty="0"/>
          </a:p>
          <a:p>
            <a:pPr lvl="1">
              <a:lnSpc>
                <a:spcPct val="90000"/>
              </a:lnSpc>
            </a:pPr>
            <a:endParaRPr lang="en-CA" sz="2600" dirty="0"/>
          </a:p>
        </p:txBody>
      </p:sp>
      <p:sp>
        <p:nvSpPr>
          <p:cNvPr id="7" name="Slide Number Placeholder 6"/>
          <p:cNvSpPr>
            <a:spLocks noGrp="1"/>
          </p:cNvSpPr>
          <p:nvPr>
            <p:ph type="sldNum" sz="quarter" idx="12"/>
          </p:nvPr>
        </p:nvSpPr>
        <p:spPr/>
        <p:txBody>
          <a:bodyPr/>
          <a:lstStyle/>
          <a:p>
            <a:r>
              <a:rPr lang="en-US" smtClean="0"/>
              <a:t>4.</a:t>
            </a:r>
            <a:fld id="{CE9389D8-C30F-41E3-96A4-213488363530}" type="slidenum">
              <a:rPr lang="en-US" smtClean="0"/>
              <a:pPr/>
              <a:t>22</a:t>
            </a:fld>
            <a:endParaRPr lang="en-US" dirty="0"/>
          </a:p>
        </p:txBody>
      </p:sp>
    </p:spTree>
  </p:cSld>
  <p:clrMapOvr>
    <a:masterClrMapping/>
  </p:clrMapOvr>
  <p:transition advTm="105416"/>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r>
              <a:rPr lang="en-US" smtClean="0"/>
              <a:t>December 2012</a:t>
            </a:r>
            <a:endParaRPr lang="en-US"/>
          </a:p>
        </p:txBody>
      </p:sp>
      <p:sp>
        <p:nvSpPr>
          <p:cNvPr id="8" name="Footer Placeholder 2"/>
          <p:cNvSpPr>
            <a:spLocks noGrp="1"/>
          </p:cNvSpPr>
          <p:nvPr>
            <p:ph type="ftr" sz="quarter" idx="11"/>
          </p:nvPr>
        </p:nvSpPr>
        <p:spPr/>
        <p:txBody>
          <a:bodyPr/>
          <a:lstStyle/>
          <a:p>
            <a:r>
              <a:rPr lang="pt-BR" smtClean="0"/>
              <a:t>GPGPU-Sim Tutorial (MICRO 2012) 4: Microarchitecture Model</a:t>
            </a:r>
            <a:endParaRPr lang="en-US"/>
          </a:p>
        </p:txBody>
      </p:sp>
      <p:sp>
        <p:nvSpPr>
          <p:cNvPr id="107522" name="Title 1"/>
          <p:cNvSpPr>
            <a:spLocks noGrp="1"/>
          </p:cNvSpPr>
          <p:nvPr>
            <p:ph type="title" idx="4294967295"/>
          </p:nvPr>
        </p:nvSpPr>
        <p:spPr>
          <a:xfrm>
            <a:off x="457200" y="0"/>
            <a:ext cx="8229600" cy="1143000"/>
          </a:xfrm>
        </p:spPr>
        <p:txBody>
          <a:bodyPr/>
          <a:lstStyle/>
          <a:p>
            <a:r>
              <a:rPr lang="en-US" sz="4000" dirty="0"/>
              <a:t>Shared Memory Bank Conflicts</a:t>
            </a:r>
          </a:p>
        </p:txBody>
      </p:sp>
      <p:sp>
        <p:nvSpPr>
          <p:cNvPr id="107523" name="Text Placeholder 2"/>
          <p:cNvSpPr>
            <a:spLocks noGrp="1"/>
          </p:cNvSpPr>
          <p:nvPr>
            <p:ph type="body" idx="4294967295"/>
          </p:nvPr>
        </p:nvSpPr>
        <p:spPr>
          <a:xfrm>
            <a:off x="1219200" y="5943600"/>
            <a:ext cx="2881312" cy="549275"/>
          </a:xfrm>
        </p:spPr>
        <p:txBody>
          <a:bodyPr/>
          <a:lstStyle/>
          <a:p>
            <a:pPr marL="0" indent="0" algn="ctr" defTabSz="457200">
              <a:buFontTx/>
              <a:buNone/>
            </a:pPr>
            <a:r>
              <a:rPr lang="en-US" sz="2400" dirty="0"/>
              <a:t>No bank conflict </a:t>
            </a:r>
          </a:p>
        </p:txBody>
      </p:sp>
      <p:sp>
        <p:nvSpPr>
          <p:cNvPr id="107524" name="Text Placeholder 2"/>
          <p:cNvSpPr txBox="1">
            <a:spLocks/>
          </p:cNvSpPr>
          <p:nvPr/>
        </p:nvSpPr>
        <p:spPr bwMode="auto">
          <a:xfrm>
            <a:off x="4572000" y="5943601"/>
            <a:ext cx="3047999" cy="457200"/>
          </a:xfrm>
          <a:prstGeom prst="rect">
            <a:avLst/>
          </a:prstGeom>
          <a:noFill/>
          <a:ln w="9525">
            <a:noFill/>
            <a:miter lim="800000"/>
            <a:headEnd/>
            <a:tailEnd/>
          </a:ln>
        </p:spPr>
        <p:txBody>
          <a:bodyPr/>
          <a:lstStyle/>
          <a:p>
            <a:pPr defTabSz="457200" eaLnBrk="0" hangingPunct="0">
              <a:spcBef>
                <a:spcPct val="20000"/>
              </a:spcBef>
              <a:buFont typeface="Arial" pitchFamily="34" charset="0"/>
              <a:buNone/>
            </a:pPr>
            <a:r>
              <a:rPr lang="en-US" sz="2400" dirty="0">
                <a:latin typeface="+mn-lt"/>
              </a:rPr>
              <a:t>8-way bank conflict </a:t>
            </a:r>
          </a:p>
        </p:txBody>
      </p:sp>
      <p:sp>
        <p:nvSpPr>
          <p:cNvPr id="107525" name="Text Placeholder 2"/>
          <p:cNvSpPr txBox="1">
            <a:spLocks/>
          </p:cNvSpPr>
          <p:nvPr/>
        </p:nvSpPr>
        <p:spPr bwMode="auto">
          <a:xfrm>
            <a:off x="7316788" y="5216525"/>
            <a:ext cx="1512887" cy="647700"/>
          </a:xfrm>
          <a:prstGeom prst="rect">
            <a:avLst/>
          </a:prstGeom>
          <a:noFill/>
          <a:ln w="9525">
            <a:noFill/>
            <a:miter lim="800000"/>
            <a:headEnd/>
            <a:tailEnd/>
          </a:ln>
        </p:spPr>
        <p:txBody>
          <a:bodyPr/>
          <a:lstStyle/>
          <a:p>
            <a:pPr defTabSz="457200" eaLnBrk="0" hangingPunct="0">
              <a:spcBef>
                <a:spcPct val="20000"/>
              </a:spcBef>
              <a:buFont typeface="Arial" pitchFamily="34" charset="0"/>
              <a:buNone/>
            </a:pPr>
            <a:r>
              <a:rPr lang="en-US" sz="1000" dirty="0">
                <a:latin typeface="Calibri" pitchFamily="34" charset="0"/>
              </a:rPr>
              <a:t>Figures taken from </a:t>
            </a:r>
            <a:r>
              <a:rPr lang="en-US" sz="1000" dirty="0" smtClean="0">
                <a:latin typeface="Calibri" pitchFamily="34" charset="0"/>
              </a:rPr>
              <a:t/>
            </a:r>
            <a:br>
              <a:rPr lang="en-US" sz="1000" dirty="0" smtClean="0">
                <a:latin typeface="Calibri" pitchFamily="34" charset="0"/>
              </a:rPr>
            </a:br>
            <a:r>
              <a:rPr lang="en-US" sz="1000" dirty="0" smtClean="0">
                <a:latin typeface="Calibri" pitchFamily="34" charset="0"/>
              </a:rPr>
              <a:t>CUDA </a:t>
            </a:r>
            <a:r>
              <a:rPr lang="en-US" sz="1000" dirty="0">
                <a:latin typeface="Calibri" pitchFamily="34" charset="0"/>
              </a:rPr>
              <a:t>manual by NVIDIA</a:t>
            </a:r>
          </a:p>
        </p:txBody>
      </p:sp>
      <p:pic>
        <p:nvPicPr>
          <p:cNvPr id="107526" name="Picture 6" descr="bankConf.eps"/>
          <p:cNvPicPr>
            <a:picLocks noChangeAspect="1"/>
          </p:cNvPicPr>
          <p:nvPr/>
        </p:nvPicPr>
        <p:blipFill>
          <a:blip r:embed="rId2" cstate="print"/>
          <a:srcRect/>
          <a:stretch>
            <a:fillRect/>
          </a:stretch>
        </p:blipFill>
        <p:spPr bwMode="auto">
          <a:xfrm>
            <a:off x="1524000" y="990600"/>
            <a:ext cx="5867400" cy="5122863"/>
          </a:xfrm>
          <a:prstGeom prst="rect">
            <a:avLst/>
          </a:prstGeom>
          <a:noFill/>
          <a:ln w="9525">
            <a:noFill/>
            <a:miter lim="800000"/>
            <a:headEnd/>
            <a:tailEnd/>
          </a:ln>
        </p:spPr>
      </p:pic>
      <p:sp>
        <p:nvSpPr>
          <p:cNvPr id="10" name="Slide Number Placeholder 9"/>
          <p:cNvSpPr>
            <a:spLocks noGrp="1"/>
          </p:cNvSpPr>
          <p:nvPr>
            <p:ph type="sldNum" sz="quarter" idx="12"/>
          </p:nvPr>
        </p:nvSpPr>
        <p:spPr/>
        <p:txBody>
          <a:bodyPr/>
          <a:lstStyle/>
          <a:p>
            <a:r>
              <a:rPr lang="en-US" smtClean="0"/>
              <a:t>4.</a:t>
            </a:r>
            <a:fld id="{CE9389D8-C30F-41E3-96A4-213488363530}" type="slidenum">
              <a:rPr lang="en-US" smtClean="0"/>
              <a:pPr/>
              <a:t>23</a:t>
            </a:fld>
            <a:endParaRPr lang="en-US" dirty="0"/>
          </a:p>
        </p:txBody>
      </p:sp>
    </p:spTree>
  </p:cSld>
  <p:clrMapOvr>
    <a:masterClrMapping/>
  </p:clrMapOvr>
  <p:transition advTm="42433"/>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smtClean="0"/>
              <a:t>December 2012</a:t>
            </a:r>
            <a:endParaRPr lang="en-US"/>
          </a:p>
        </p:txBody>
      </p:sp>
      <p:sp>
        <p:nvSpPr>
          <p:cNvPr id="5" name="Footer Placeholder 2"/>
          <p:cNvSpPr>
            <a:spLocks noGrp="1"/>
          </p:cNvSpPr>
          <p:nvPr>
            <p:ph type="ftr" sz="quarter" idx="11"/>
          </p:nvPr>
        </p:nvSpPr>
        <p:spPr/>
        <p:txBody>
          <a:bodyPr/>
          <a:lstStyle/>
          <a:p>
            <a:r>
              <a:rPr lang="pt-BR" smtClean="0"/>
              <a:t>GPGPU-Sim Tutorial (MICRO 2012) 4: Microarchitecture Model</a:t>
            </a:r>
            <a:endParaRPr lang="en-US"/>
          </a:p>
        </p:txBody>
      </p:sp>
      <p:sp>
        <p:nvSpPr>
          <p:cNvPr id="108546" name="Title 1"/>
          <p:cNvSpPr>
            <a:spLocks noGrp="1"/>
          </p:cNvSpPr>
          <p:nvPr>
            <p:ph type="title" idx="4294967295"/>
          </p:nvPr>
        </p:nvSpPr>
        <p:spPr/>
        <p:txBody>
          <a:bodyPr/>
          <a:lstStyle/>
          <a:p>
            <a:r>
              <a:rPr lang="en-CA" dirty="0"/>
              <a:t>Global Memory</a:t>
            </a:r>
          </a:p>
        </p:txBody>
      </p:sp>
      <p:sp>
        <p:nvSpPr>
          <p:cNvPr id="108547" name="Text Placeholder 2"/>
          <p:cNvSpPr>
            <a:spLocks noGrp="1"/>
          </p:cNvSpPr>
          <p:nvPr>
            <p:ph type="body" idx="4294967295"/>
          </p:nvPr>
        </p:nvSpPr>
        <p:spPr/>
        <p:txBody>
          <a:bodyPr/>
          <a:lstStyle/>
          <a:p>
            <a:r>
              <a:rPr lang="en-CA"/>
              <a:t>Global memory is the off-chip DRAM memory </a:t>
            </a:r>
          </a:p>
          <a:p>
            <a:pPr lvl="1"/>
            <a:r>
              <a:rPr lang="en-CA"/>
              <a:t>The largest and slowest memory available</a:t>
            </a:r>
          </a:p>
          <a:p>
            <a:pPr lvl="1"/>
            <a:r>
              <a:rPr lang="en-CA"/>
              <a:t>Accesses must go through interconnect, memory partition and off-chip DRAM</a:t>
            </a:r>
          </a:p>
          <a:p>
            <a:pPr lvl="1"/>
            <a:r>
              <a:rPr lang="en-CA" u="sng"/>
              <a:t>Optionally</a:t>
            </a:r>
            <a:r>
              <a:rPr lang="en-CA"/>
              <a:t> cached in HW</a:t>
            </a:r>
          </a:p>
          <a:p>
            <a:pPr lvl="2"/>
            <a:r>
              <a:rPr lang="en-CA"/>
              <a:t>L1 Data Cache</a:t>
            </a:r>
          </a:p>
          <a:p>
            <a:pPr lvl="2"/>
            <a:r>
              <a:rPr lang="en-CA"/>
              <a:t>L2 Unified Cache</a:t>
            </a:r>
          </a:p>
        </p:txBody>
      </p:sp>
      <p:sp>
        <p:nvSpPr>
          <p:cNvPr id="7" name="Slide Number Placeholder 6"/>
          <p:cNvSpPr>
            <a:spLocks noGrp="1"/>
          </p:cNvSpPr>
          <p:nvPr>
            <p:ph type="sldNum" sz="quarter" idx="12"/>
          </p:nvPr>
        </p:nvSpPr>
        <p:spPr/>
        <p:txBody>
          <a:bodyPr/>
          <a:lstStyle/>
          <a:p>
            <a:r>
              <a:rPr lang="en-US" smtClean="0"/>
              <a:t>4.</a:t>
            </a:r>
            <a:fld id="{CE9389D8-C30F-41E3-96A4-213488363530}" type="slidenum">
              <a:rPr lang="en-US" smtClean="0"/>
              <a:pPr/>
              <a:t>24</a:t>
            </a:fld>
            <a:endParaRPr lang="en-US" dirty="0"/>
          </a:p>
        </p:txBody>
      </p:sp>
    </p:spTree>
  </p:cSld>
  <p:clrMapOvr>
    <a:masterClrMapping/>
  </p:clrMapOvr>
  <p:transition advTm="29066"/>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smtClean="0"/>
              <a:t>December 2012</a:t>
            </a:r>
            <a:endParaRPr lang="en-US"/>
          </a:p>
        </p:txBody>
      </p:sp>
      <p:sp>
        <p:nvSpPr>
          <p:cNvPr id="5" name="Footer Placeholder 2"/>
          <p:cNvSpPr>
            <a:spLocks noGrp="1"/>
          </p:cNvSpPr>
          <p:nvPr>
            <p:ph type="ftr" sz="quarter" idx="11"/>
          </p:nvPr>
        </p:nvSpPr>
        <p:spPr/>
        <p:txBody>
          <a:bodyPr/>
          <a:lstStyle/>
          <a:p>
            <a:r>
              <a:rPr lang="pt-BR" smtClean="0"/>
              <a:t>GPGPU-Sim Tutorial (MICRO 2012) 4: Microarchitecture Model</a:t>
            </a:r>
            <a:endParaRPr lang="en-US"/>
          </a:p>
        </p:txBody>
      </p:sp>
      <p:sp>
        <p:nvSpPr>
          <p:cNvPr id="110594" name="Title 1"/>
          <p:cNvSpPr>
            <a:spLocks noGrp="1"/>
          </p:cNvSpPr>
          <p:nvPr>
            <p:ph type="title" idx="4294967295"/>
          </p:nvPr>
        </p:nvSpPr>
        <p:spPr/>
        <p:txBody>
          <a:bodyPr/>
          <a:lstStyle/>
          <a:p>
            <a:r>
              <a:rPr lang="en-CA" dirty="0"/>
              <a:t>Coalescing </a:t>
            </a:r>
            <a:endParaRPr lang="en-CA" dirty="0">
              <a:latin typeface="Times New Roman" pitchFamily="18" charset="0"/>
            </a:endParaRPr>
          </a:p>
        </p:txBody>
      </p:sp>
      <p:sp>
        <p:nvSpPr>
          <p:cNvPr id="3" name="Text Placeholder 2"/>
          <p:cNvSpPr>
            <a:spLocks noGrp="1"/>
          </p:cNvSpPr>
          <p:nvPr>
            <p:ph type="body" idx="4294967295"/>
          </p:nvPr>
        </p:nvSpPr>
        <p:spPr/>
        <p:txBody>
          <a:bodyPr>
            <a:normAutofit/>
          </a:bodyPr>
          <a:lstStyle/>
          <a:p>
            <a:pPr>
              <a:lnSpc>
                <a:spcPct val="90000"/>
              </a:lnSpc>
            </a:pPr>
            <a:r>
              <a:rPr lang="en-CA" sz="3000" dirty="0"/>
              <a:t>Combining memory accesses made by threads in a warp into fewer transactions</a:t>
            </a:r>
          </a:p>
          <a:p>
            <a:pPr lvl="1">
              <a:lnSpc>
                <a:spcPct val="90000"/>
              </a:lnSpc>
            </a:pPr>
            <a:r>
              <a:rPr lang="en-CA" sz="2600" dirty="0"/>
              <a:t>E.g. if threads in a warp are accessing consecutive 4-byte sized locations in memory</a:t>
            </a:r>
          </a:p>
          <a:p>
            <a:pPr lvl="2">
              <a:lnSpc>
                <a:spcPct val="90000"/>
              </a:lnSpc>
            </a:pPr>
            <a:r>
              <a:rPr lang="en-CA" sz="2200" dirty="0"/>
              <a:t>Send one 128–byte request to DRAM (coalescing)</a:t>
            </a:r>
          </a:p>
          <a:p>
            <a:pPr lvl="2">
              <a:lnSpc>
                <a:spcPct val="90000"/>
              </a:lnSpc>
            </a:pPr>
            <a:r>
              <a:rPr lang="en-CA" sz="2200" dirty="0"/>
              <a:t>Instead of 32 4-byte requests </a:t>
            </a:r>
          </a:p>
          <a:p>
            <a:pPr>
              <a:lnSpc>
                <a:spcPct val="90000"/>
              </a:lnSpc>
            </a:pPr>
            <a:r>
              <a:rPr lang="en-CA" sz="3000" dirty="0"/>
              <a:t>This reduces the number of transactions between SIMT cores and DRAM</a:t>
            </a:r>
          </a:p>
          <a:p>
            <a:pPr lvl="1">
              <a:lnSpc>
                <a:spcPct val="90000"/>
              </a:lnSpc>
            </a:pPr>
            <a:r>
              <a:rPr lang="en-CA" sz="2600" dirty="0"/>
              <a:t>Less work for Interconnect, Memory Partition </a:t>
            </a:r>
            <a:r>
              <a:rPr lang="en-CA" sz="2600" dirty="0" smtClean="0"/>
              <a:t/>
            </a:r>
            <a:br>
              <a:rPr lang="en-CA" sz="2600" dirty="0" smtClean="0"/>
            </a:br>
            <a:r>
              <a:rPr lang="en-CA" sz="2600" dirty="0" smtClean="0"/>
              <a:t>and </a:t>
            </a:r>
            <a:r>
              <a:rPr lang="en-CA" sz="2600" dirty="0"/>
              <a:t>DRAM</a:t>
            </a:r>
          </a:p>
        </p:txBody>
      </p:sp>
      <p:sp>
        <p:nvSpPr>
          <p:cNvPr id="7" name="Slide Number Placeholder 6"/>
          <p:cNvSpPr>
            <a:spLocks noGrp="1"/>
          </p:cNvSpPr>
          <p:nvPr>
            <p:ph type="sldNum" sz="quarter" idx="12"/>
          </p:nvPr>
        </p:nvSpPr>
        <p:spPr/>
        <p:txBody>
          <a:bodyPr/>
          <a:lstStyle/>
          <a:p>
            <a:r>
              <a:rPr lang="en-US" smtClean="0"/>
              <a:t>4.</a:t>
            </a:r>
            <a:fld id="{CE9389D8-C30F-41E3-96A4-213488363530}" type="slidenum">
              <a:rPr lang="en-US" smtClean="0"/>
              <a:pPr/>
              <a:t>25</a:t>
            </a:fld>
            <a:endParaRPr lang="en-US" dirty="0"/>
          </a:p>
        </p:txBody>
      </p:sp>
    </p:spTree>
  </p:cSld>
  <p:clrMapOvr>
    <a:masterClrMapping/>
  </p:clrMapOvr>
  <p:transition advTm="9705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smtClean="0"/>
              <a:t>December 2012</a:t>
            </a:r>
            <a:endParaRPr lang="en-US"/>
          </a:p>
        </p:txBody>
      </p:sp>
      <p:sp>
        <p:nvSpPr>
          <p:cNvPr id="5" name="Footer Placeholder 2"/>
          <p:cNvSpPr>
            <a:spLocks noGrp="1"/>
          </p:cNvSpPr>
          <p:nvPr>
            <p:ph type="ftr" sz="quarter" idx="11"/>
          </p:nvPr>
        </p:nvSpPr>
        <p:spPr/>
        <p:txBody>
          <a:bodyPr/>
          <a:lstStyle/>
          <a:p>
            <a:r>
              <a:rPr lang="pt-BR" smtClean="0"/>
              <a:t>GPGPU-Sim Tutorial (MICRO 2012) 4: Microarchitecture Model</a:t>
            </a:r>
            <a:endParaRPr lang="en-US"/>
          </a:p>
        </p:txBody>
      </p:sp>
      <p:sp>
        <p:nvSpPr>
          <p:cNvPr id="112642" name="Title 1"/>
          <p:cNvSpPr>
            <a:spLocks noGrp="1"/>
          </p:cNvSpPr>
          <p:nvPr>
            <p:ph type="title" idx="4294967295"/>
          </p:nvPr>
        </p:nvSpPr>
        <p:spPr/>
        <p:txBody>
          <a:bodyPr/>
          <a:lstStyle/>
          <a:p>
            <a:r>
              <a:rPr lang="en-CA" dirty="0"/>
              <a:t>Coalescing (Cont.)</a:t>
            </a:r>
            <a:endParaRPr lang="en-CA" dirty="0">
              <a:latin typeface="Times New Roman" pitchFamily="18" charset="0"/>
            </a:endParaRPr>
          </a:p>
        </p:txBody>
      </p:sp>
      <p:sp>
        <p:nvSpPr>
          <p:cNvPr id="112643" name="Text Placeholder 2"/>
          <p:cNvSpPr>
            <a:spLocks noGrp="1"/>
          </p:cNvSpPr>
          <p:nvPr>
            <p:ph type="body" idx="4294967295"/>
          </p:nvPr>
        </p:nvSpPr>
        <p:spPr/>
        <p:txBody>
          <a:bodyPr/>
          <a:lstStyle/>
          <a:p>
            <a:r>
              <a:rPr lang="en-CA" sz="2800"/>
              <a:t>CUDA Capability 1.3 (e.g. GTX280)</a:t>
            </a:r>
          </a:p>
          <a:p>
            <a:pPr lvl="1"/>
            <a:r>
              <a:rPr lang="en-CA" sz="2400"/>
              <a:t>Coalescing done per </a:t>
            </a:r>
            <a:r>
              <a:rPr lang="en-CA" sz="2400" u="sng"/>
              <a:t>half-warp</a:t>
            </a:r>
          </a:p>
          <a:p>
            <a:pPr lvl="1"/>
            <a:r>
              <a:rPr lang="en-CA" sz="2400"/>
              <a:t>Can create 128-byte, 64-byte or 32-byte transactions</a:t>
            </a:r>
          </a:p>
          <a:p>
            <a:r>
              <a:rPr lang="en-CA" sz="2800"/>
              <a:t>CUDA Capability 2.0 (e.g. Fermi)</a:t>
            </a:r>
          </a:p>
          <a:p>
            <a:pPr lvl="1"/>
            <a:r>
              <a:rPr lang="en-CA" sz="2400"/>
              <a:t>Coalescing done for a </a:t>
            </a:r>
            <a:r>
              <a:rPr lang="en-CA" sz="2400" u="sng"/>
              <a:t>full warp</a:t>
            </a:r>
          </a:p>
          <a:p>
            <a:pPr lvl="1"/>
            <a:r>
              <a:rPr lang="en-CA" sz="2400"/>
              <a:t>Cached: Only creates 128-byte transactions </a:t>
            </a:r>
          </a:p>
          <a:p>
            <a:pPr lvl="1"/>
            <a:r>
              <a:rPr lang="en-CA" sz="2400"/>
              <a:t>Not Cached: Can create 128/64/32-byte transactions</a:t>
            </a:r>
          </a:p>
          <a:p>
            <a:r>
              <a:rPr lang="en-CA" sz="2800"/>
              <a:t>GPGPU-Sim supports both</a:t>
            </a:r>
          </a:p>
        </p:txBody>
      </p:sp>
      <p:sp>
        <p:nvSpPr>
          <p:cNvPr id="7" name="Slide Number Placeholder 6"/>
          <p:cNvSpPr>
            <a:spLocks noGrp="1"/>
          </p:cNvSpPr>
          <p:nvPr>
            <p:ph type="sldNum" sz="quarter" idx="12"/>
          </p:nvPr>
        </p:nvSpPr>
        <p:spPr/>
        <p:txBody>
          <a:bodyPr/>
          <a:lstStyle/>
          <a:p>
            <a:r>
              <a:rPr lang="en-US" smtClean="0"/>
              <a:t>4.</a:t>
            </a:r>
            <a:fld id="{CE9389D8-C30F-41E3-96A4-213488363530}" type="slidenum">
              <a:rPr lang="en-US" smtClean="0"/>
              <a:pPr/>
              <a:t>26</a:t>
            </a:fld>
            <a:endParaRPr lang="en-US" dirty="0"/>
          </a:p>
        </p:txBody>
      </p:sp>
    </p:spTree>
  </p:cSld>
  <p:clrMapOvr>
    <a:masterClrMapping/>
  </p:clrMapOvr>
  <p:transition advTm="9705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
          <p:cNvSpPr>
            <a:spLocks noGrp="1"/>
          </p:cNvSpPr>
          <p:nvPr>
            <p:ph type="dt" sz="half" idx="10"/>
          </p:nvPr>
        </p:nvSpPr>
        <p:spPr/>
        <p:txBody>
          <a:bodyPr/>
          <a:lstStyle/>
          <a:p>
            <a:r>
              <a:rPr lang="en-US" smtClean="0"/>
              <a:t>December 2012</a:t>
            </a:r>
            <a:endParaRPr lang="en-US"/>
          </a:p>
        </p:txBody>
      </p:sp>
      <p:sp>
        <p:nvSpPr>
          <p:cNvPr id="13" name="Footer Placeholder 2"/>
          <p:cNvSpPr>
            <a:spLocks noGrp="1"/>
          </p:cNvSpPr>
          <p:nvPr>
            <p:ph type="ftr" sz="quarter" idx="11"/>
          </p:nvPr>
        </p:nvSpPr>
        <p:spPr/>
        <p:txBody>
          <a:bodyPr/>
          <a:lstStyle/>
          <a:p>
            <a:r>
              <a:rPr lang="pt-BR" smtClean="0"/>
              <a:t>GPGPU-Sim Tutorial (MICRO 2012) 4: Microarchitecture Model</a:t>
            </a:r>
            <a:endParaRPr lang="en-US"/>
          </a:p>
        </p:txBody>
      </p:sp>
      <p:sp>
        <p:nvSpPr>
          <p:cNvPr id="114690" name="Title 1"/>
          <p:cNvSpPr>
            <a:spLocks noGrp="1"/>
          </p:cNvSpPr>
          <p:nvPr>
            <p:ph type="title" idx="4294967295"/>
          </p:nvPr>
        </p:nvSpPr>
        <p:spPr>
          <a:xfrm>
            <a:off x="533400" y="274638"/>
            <a:ext cx="8229600" cy="1143000"/>
          </a:xfrm>
        </p:spPr>
        <p:txBody>
          <a:bodyPr/>
          <a:lstStyle/>
          <a:p>
            <a:r>
              <a:rPr lang="en-US" dirty="0"/>
              <a:t>Coalescing (cont.)</a:t>
            </a:r>
          </a:p>
        </p:txBody>
      </p:sp>
      <p:sp>
        <p:nvSpPr>
          <p:cNvPr id="114691" name="Text Placeholder 2"/>
          <p:cNvSpPr>
            <a:spLocks noGrp="1"/>
          </p:cNvSpPr>
          <p:nvPr>
            <p:ph type="body" idx="4294967295"/>
          </p:nvPr>
        </p:nvSpPr>
        <p:spPr>
          <a:xfrm>
            <a:off x="457200" y="1600200"/>
            <a:ext cx="8229600" cy="685800"/>
          </a:xfrm>
        </p:spPr>
        <p:txBody>
          <a:bodyPr/>
          <a:lstStyle/>
          <a:p>
            <a:r>
              <a:rPr lang="en-US"/>
              <a:t>Coalescing example</a:t>
            </a:r>
          </a:p>
        </p:txBody>
      </p:sp>
      <p:sp>
        <p:nvSpPr>
          <p:cNvPr id="114692" name="TextBox 3"/>
          <p:cNvSpPr txBox="1">
            <a:spLocks noChangeArrowheads="1"/>
          </p:cNvSpPr>
          <p:nvPr/>
        </p:nvSpPr>
        <p:spPr bwMode="auto">
          <a:xfrm>
            <a:off x="7524750" y="3916363"/>
            <a:ext cx="1008063" cy="366712"/>
          </a:xfrm>
          <a:prstGeom prst="rect">
            <a:avLst/>
          </a:prstGeom>
          <a:noFill/>
          <a:ln w="9525">
            <a:noFill/>
            <a:miter lim="800000"/>
            <a:headEnd/>
            <a:tailEnd/>
          </a:ln>
        </p:spPr>
        <p:txBody>
          <a:bodyPr>
            <a:spAutoFit/>
          </a:bodyPr>
          <a:lstStyle/>
          <a:p>
            <a:r>
              <a:rPr lang="en-CA"/>
              <a:t>Warp</a:t>
            </a:r>
          </a:p>
        </p:txBody>
      </p:sp>
      <p:sp>
        <p:nvSpPr>
          <p:cNvPr id="114693" name="TextBox 6"/>
          <p:cNvSpPr txBox="1">
            <a:spLocks noChangeArrowheads="1"/>
          </p:cNvSpPr>
          <p:nvPr/>
        </p:nvSpPr>
        <p:spPr bwMode="auto">
          <a:xfrm>
            <a:off x="7524750" y="5861050"/>
            <a:ext cx="1008063" cy="368300"/>
          </a:xfrm>
          <a:prstGeom prst="rect">
            <a:avLst/>
          </a:prstGeom>
          <a:noFill/>
          <a:ln w="9525">
            <a:noFill/>
            <a:miter lim="800000"/>
            <a:headEnd/>
            <a:tailEnd/>
          </a:ln>
        </p:spPr>
        <p:txBody>
          <a:bodyPr>
            <a:spAutoFit/>
          </a:bodyPr>
          <a:lstStyle/>
          <a:p>
            <a:r>
              <a:rPr lang="en-CA"/>
              <a:t>Warp</a:t>
            </a:r>
          </a:p>
        </p:txBody>
      </p:sp>
      <p:sp>
        <p:nvSpPr>
          <p:cNvPr id="114694" name="TextBox 7"/>
          <p:cNvSpPr txBox="1">
            <a:spLocks noChangeArrowheads="1"/>
          </p:cNvSpPr>
          <p:nvPr/>
        </p:nvSpPr>
        <p:spPr bwMode="auto">
          <a:xfrm>
            <a:off x="7524750" y="3124200"/>
            <a:ext cx="1619250" cy="641350"/>
          </a:xfrm>
          <a:prstGeom prst="rect">
            <a:avLst/>
          </a:prstGeom>
          <a:noFill/>
          <a:ln w="9525">
            <a:noFill/>
            <a:miter lim="800000"/>
            <a:headEnd/>
            <a:tailEnd/>
          </a:ln>
        </p:spPr>
        <p:txBody>
          <a:bodyPr>
            <a:spAutoFit/>
          </a:bodyPr>
          <a:lstStyle/>
          <a:p>
            <a:r>
              <a:rPr lang="en-CA"/>
              <a:t>One 128-Byte Transaction</a:t>
            </a:r>
          </a:p>
        </p:txBody>
      </p:sp>
      <p:sp>
        <p:nvSpPr>
          <p:cNvPr id="114695" name="TextBox 8"/>
          <p:cNvSpPr txBox="1">
            <a:spLocks noChangeArrowheads="1"/>
          </p:cNvSpPr>
          <p:nvPr/>
        </p:nvSpPr>
        <p:spPr bwMode="auto">
          <a:xfrm>
            <a:off x="7524750" y="4924425"/>
            <a:ext cx="1619250" cy="641350"/>
          </a:xfrm>
          <a:prstGeom prst="rect">
            <a:avLst/>
          </a:prstGeom>
          <a:noFill/>
          <a:ln w="9525">
            <a:noFill/>
            <a:miter lim="800000"/>
            <a:headEnd/>
            <a:tailEnd/>
          </a:ln>
        </p:spPr>
        <p:txBody>
          <a:bodyPr>
            <a:spAutoFit/>
          </a:bodyPr>
          <a:lstStyle/>
          <a:p>
            <a:r>
              <a:rPr lang="en-CA"/>
              <a:t>Two 128-Byte Transactions</a:t>
            </a:r>
          </a:p>
        </p:txBody>
      </p:sp>
      <p:sp>
        <p:nvSpPr>
          <p:cNvPr id="114696" name="TextBox 9"/>
          <p:cNvSpPr txBox="1">
            <a:spLocks noChangeArrowheads="1"/>
          </p:cNvSpPr>
          <p:nvPr/>
        </p:nvSpPr>
        <p:spPr bwMode="auto">
          <a:xfrm>
            <a:off x="914400" y="2362200"/>
            <a:ext cx="5905500" cy="366713"/>
          </a:xfrm>
          <a:prstGeom prst="rect">
            <a:avLst/>
          </a:prstGeom>
          <a:noFill/>
          <a:ln w="9525">
            <a:noFill/>
            <a:miter lim="800000"/>
            <a:headEnd/>
            <a:tailEnd/>
          </a:ln>
        </p:spPr>
        <p:txBody>
          <a:bodyPr>
            <a:spAutoFit/>
          </a:bodyPr>
          <a:lstStyle/>
          <a:p>
            <a:r>
              <a:rPr lang="en-CA"/>
              <a:t> = 4-bytes in memory</a:t>
            </a:r>
          </a:p>
        </p:txBody>
      </p:sp>
      <p:pic>
        <p:nvPicPr>
          <p:cNvPr id="114698" name="Picture 11" descr="Coal1.eps"/>
          <p:cNvPicPr>
            <a:picLocks noChangeAspect="1"/>
          </p:cNvPicPr>
          <p:nvPr/>
        </p:nvPicPr>
        <p:blipFill>
          <a:blip r:embed="rId2" cstate="print"/>
          <a:srcRect/>
          <a:stretch>
            <a:fillRect/>
          </a:stretch>
        </p:blipFill>
        <p:spPr bwMode="auto">
          <a:xfrm>
            <a:off x="533400" y="2857500"/>
            <a:ext cx="7023100" cy="1485900"/>
          </a:xfrm>
          <a:prstGeom prst="rect">
            <a:avLst/>
          </a:prstGeom>
          <a:noFill/>
          <a:ln w="9525">
            <a:noFill/>
            <a:miter lim="800000"/>
            <a:headEnd/>
            <a:tailEnd/>
          </a:ln>
        </p:spPr>
      </p:pic>
      <p:pic>
        <p:nvPicPr>
          <p:cNvPr id="114699" name="Picture 13" descr="Coal2.eps"/>
          <p:cNvPicPr>
            <a:picLocks noChangeAspect="1"/>
          </p:cNvPicPr>
          <p:nvPr/>
        </p:nvPicPr>
        <p:blipFill>
          <a:blip r:embed="rId3" cstate="print"/>
          <a:srcRect/>
          <a:stretch>
            <a:fillRect/>
          </a:stretch>
        </p:blipFill>
        <p:spPr bwMode="auto">
          <a:xfrm>
            <a:off x="533400" y="4495800"/>
            <a:ext cx="7010400" cy="1714500"/>
          </a:xfrm>
          <a:prstGeom prst="rect">
            <a:avLst/>
          </a:prstGeom>
          <a:noFill/>
          <a:ln w="9525">
            <a:noFill/>
            <a:miter lim="800000"/>
            <a:headEnd/>
            <a:tailEnd/>
          </a:ln>
        </p:spPr>
      </p:pic>
      <p:pic>
        <p:nvPicPr>
          <p:cNvPr id="114700" name="Picture 11" descr="Coal1.eps"/>
          <p:cNvPicPr>
            <a:picLocks noChangeAspect="1"/>
          </p:cNvPicPr>
          <p:nvPr/>
        </p:nvPicPr>
        <p:blipFill>
          <a:blip r:embed="rId2" cstate="print"/>
          <a:srcRect r="95660" b="79488"/>
          <a:stretch>
            <a:fillRect/>
          </a:stretch>
        </p:blipFill>
        <p:spPr bwMode="auto">
          <a:xfrm>
            <a:off x="685800" y="2362200"/>
            <a:ext cx="304800" cy="304800"/>
          </a:xfrm>
          <a:prstGeom prst="rect">
            <a:avLst/>
          </a:prstGeom>
          <a:noFill/>
          <a:ln w="9525">
            <a:noFill/>
            <a:miter lim="800000"/>
            <a:headEnd/>
            <a:tailEnd/>
          </a:ln>
        </p:spPr>
      </p:pic>
      <p:sp>
        <p:nvSpPr>
          <p:cNvPr id="15" name="Text Placeholder 2"/>
          <p:cNvSpPr txBox="1">
            <a:spLocks/>
          </p:cNvSpPr>
          <p:nvPr/>
        </p:nvSpPr>
        <p:spPr bwMode="auto">
          <a:xfrm>
            <a:off x="7467600" y="2438400"/>
            <a:ext cx="1512887" cy="647700"/>
          </a:xfrm>
          <a:prstGeom prst="rect">
            <a:avLst/>
          </a:prstGeom>
          <a:noFill/>
          <a:ln w="9525">
            <a:noFill/>
            <a:miter lim="800000"/>
            <a:headEnd/>
            <a:tailEnd/>
          </a:ln>
        </p:spPr>
        <p:txBody>
          <a:bodyPr/>
          <a:lstStyle/>
          <a:p>
            <a:pPr defTabSz="457200" eaLnBrk="0" hangingPunct="0">
              <a:spcBef>
                <a:spcPct val="20000"/>
              </a:spcBef>
              <a:buFont typeface="Arial" pitchFamily="34" charset="0"/>
              <a:buNone/>
            </a:pPr>
            <a:r>
              <a:rPr lang="en-US" sz="1000" dirty="0">
                <a:latin typeface="Calibri" pitchFamily="34" charset="0"/>
              </a:rPr>
              <a:t>Figures taken from </a:t>
            </a:r>
            <a:r>
              <a:rPr lang="en-US" sz="1000" dirty="0" smtClean="0">
                <a:latin typeface="Calibri" pitchFamily="34" charset="0"/>
              </a:rPr>
              <a:t/>
            </a:r>
            <a:br>
              <a:rPr lang="en-US" sz="1000" dirty="0" smtClean="0">
                <a:latin typeface="Calibri" pitchFamily="34" charset="0"/>
              </a:rPr>
            </a:br>
            <a:r>
              <a:rPr lang="en-US" sz="1000" dirty="0" smtClean="0">
                <a:latin typeface="Calibri" pitchFamily="34" charset="0"/>
              </a:rPr>
              <a:t>CUDA </a:t>
            </a:r>
            <a:r>
              <a:rPr lang="en-US" sz="1000" dirty="0">
                <a:latin typeface="Calibri" pitchFamily="34" charset="0"/>
              </a:rPr>
              <a:t>manual by NVIDIA</a:t>
            </a:r>
          </a:p>
        </p:txBody>
      </p:sp>
      <p:sp>
        <p:nvSpPr>
          <p:cNvPr id="17" name="Slide Number Placeholder 16"/>
          <p:cNvSpPr>
            <a:spLocks noGrp="1"/>
          </p:cNvSpPr>
          <p:nvPr>
            <p:ph type="sldNum" sz="quarter" idx="12"/>
          </p:nvPr>
        </p:nvSpPr>
        <p:spPr/>
        <p:txBody>
          <a:bodyPr/>
          <a:lstStyle/>
          <a:p>
            <a:r>
              <a:rPr lang="en-US" smtClean="0"/>
              <a:t>4.</a:t>
            </a:r>
            <a:fld id="{CE9389D8-C30F-41E3-96A4-213488363530}" type="slidenum">
              <a:rPr lang="en-US" smtClean="0"/>
              <a:pPr/>
              <a:t>27</a:t>
            </a:fld>
            <a:endParaRPr lang="en-US" dirty="0"/>
          </a:p>
        </p:txBody>
      </p:sp>
    </p:spTree>
  </p:cSld>
  <p:clrMapOvr>
    <a:masterClrMapping/>
  </p:clrMapOvr>
  <p:transition advTm="129316"/>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3"/>
          <p:cNvSpPr>
            <a:spLocks noGrp="1"/>
          </p:cNvSpPr>
          <p:nvPr>
            <p:ph type="dt" sz="half" idx="10"/>
          </p:nvPr>
        </p:nvSpPr>
        <p:spPr/>
        <p:txBody>
          <a:bodyPr/>
          <a:lstStyle/>
          <a:p>
            <a:r>
              <a:rPr lang="en-US" smtClean="0"/>
              <a:t>December 2012</a:t>
            </a:r>
            <a:endParaRPr lang="en-US"/>
          </a:p>
        </p:txBody>
      </p:sp>
      <p:sp>
        <p:nvSpPr>
          <p:cNvPr id="23" name="Footer Placeholder 4"/>
          <p:cNvSpPr>
            <a:spLocks noGrp="1"/>
          </p:cNvSpPr>
          <p:nvPr>
            <p:ph type="ftr" sz="quarter" idx="11"/>
          </p:nvPr>
        </p:nvSpPr>
        <p:spPr/>
        <p:txBody>
          <a:bodyPr/>
          <a:lstStyle/>
          <a:p>
            <a:r>
              <a:rPr lang="pt-BR" smtClean="0"/>
              <a:t>GPGPU-Sim Tutorial (MICRO 2012) 4: Microarchitecture Model</a:t>
            </a:r>
            <a:endParaRPr lang="en-US"/>
          </a:p>
        </p:txBody>
      </p:sp>
      <p:sp>
        <p:nvSpPr>
          <p:cNvPr id="117762" name="Rectangle 2"/>
          <p:cNvSpPr>
            <a:spLocks noGrp="1" noChangeArrowheads="1"/>
          </p:cNvSpPr>
          <p:nvPr>
            <p:ph type="title"/>
          </p:nvPr>
        </p:nvSpPr>
        <p:spPr/>
        <p:txBody>
          <a:bodyPr/>
          <a:lstStyle/>
          <a:p>
            <a:r>
              <a:rPr lang="en-US"/>
              <a:t>L1 Data Cache</a:t>
            </a:r>
          </a:p>
        </p:txBody>
      </p:sp>
      <p:sp>
        <p:nvSpPr>
          <p:cNvPr id="117763" name="Rectangle 3"/>
          <p:cNvSpPr>
            <a:spLocks noGrp="1" noChangeArrowheads="1"/>
          </p:cNvSpPr>
          <p:nvPr>
            <p:ph type="body" idx="1"/>
          </p:nvPr>
        </p:nvSpPr>
        <p:spPr>
          <a:xfrm>
            <a:off x="457200" y="1600200"/>
            <a:ext cx="8229600" cy="4724400"/>
          </a:xfrm>
        </p:spPr>
        <p:txBody>
          <a:bodyPr/>
          <a:lstStyle/>
          <a:p>
            <a:pPr>
              <a:lnSpc>
                <a:spcPct val="90000"/>
              </a:lnSpc>
            </a:pPr>
            <a:r>
              <a:rPr lang="en-US"/>
              <a:t>For both local and global memory space</a:t>
            </a:r>
          </a:p>
          <a:p>
            <a:pPr lvl="1">
              <a:lnSpc>
                <a:spcPct val="90000"/>
              </a:lnSpc>
            </a:pPr>
            <a:r>
              <a:rPr lang="en-US"/>
              <a:t>With </a:t>
            </a:r>
            <a:r>
              <a:rPr lang="en-US" i="1"/>
              <a:t>different policies</a:t>
            </a:r>
            <a:endParaRPr lang="en-US"/>
          </a:p>
          <a:p>
            <a:pPr>
              <a:lnSpc>
                <a:spcPct val="90000"/>
              </a:lnSpc>
            </a:pPr>
            <a:endParaRPr lang="en-US"/>
          </a:p>
          <a:p>
            <a:pPr>
              <a:lnSpc>
                <a:spcPct val="90000"/>
              </a:lnSpc>
            </a:pPr>
            <a:endParaRPr lang="en-US"/>
          </a:p>
          <a:p>
            <a:pPr>
              <a:lnSpc>
                <a:spcPct val="90000"/>
              </a:lnSpc>
            </a:pPr>
            <a:endParaRPr lang="en-US"/>
          </a:p>
          <a:p>
            <a:pPr>
              <a:lnSpc>
                <a:spcPct val="90000"/>
              </a:lnSpc>
            </a:pPr>
            <a:r>
              <a:rPr lang="en-US" u="sng"/>
              <a:t>Non-coherent</a:t>
            </a:r>
          </a:p>
          <a:p>
            <a:pPr>
              <a:lnSpc>
                <a:spcPct val="90000"/>
              </a:lnSpc>
            </a:pPr>
            <a:r>
              <a:rPr lang="en-US"/>
              <a:t>Single ported (128-Byte wide)</a:t>
            </a:r>
          </a:p>
          <a:p>
            <a:pPr lvl="1">
              <a:lnSpc>
                <a:spcPct val="90000"/>
              </a:lnSpc>
            </a:pPr>
            <a:r>
              <a:rPr lang="en-US"/>
              <a:t>Takes multiple cycles to service </a:t>
            </a:r>
            <a:br>
              <a:rPr lang="en-US"/>
            </a:br>
            <a:r>
              <a:rPr lang="en-US"/>
              <a:t>non-coalesced accesses</a:t>
            </a:r>
          </a:p>
        </p:txBody>
      </p:sp>
      <p:graphicFrame>
        <p:nvGraphicFramePr>
          <p:cNvPr id="117801" name="Group 41"/>
          <p:cNvGraphicFramePr>
            <a:graphicFrameLocks noGrp="1"/>
          </p:cNvGraphicFramePr>
          <p:nvPr/>
        </p:nvGraphicFramePr>
        <p:xfrm>
          <a:off x="457200" y="2590800"/>
          <a:ext cx="8001000" cy="1588135"/>
        </p:xfrm>
        <a:graphic>
          <a:graphicData uri="http://schemas.openxmlformats.org/drawingml/2006/table">
            <a:tbl>
              <a:tblPr firstRow="1" bandRow="1">
                <a:tableStyleId>{21E4AEA4-8DFA-4A89-87EB-49C32662AFE0}</a:tableStyleId>
              </a:tblPr>
              <a:tblGrid>
                <a:gridCol w="1905000"/>
                <a:gridCol w="3048000"/>
                <a:gridCol w="3048000"/>
              </a:tblGrid>
              <a:tr h="454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smtClean="0">
                          <a:ln>
                            <a:noFill/>
                          </a:ln>
                          <a:effectLst/>
                        </a:rPr>
                        <a:t>Local Memory</a:t>
                      </a:r>
                      <a:endParaRPr kumimoji="0" lang="en-US" sz="2800" b="1" i="0" u="none" strike="noStrike" cap="none" normalizeH="0" baseline="0" smtClean="0">
                        <a:ln>
                          <a:noFill/>
                        </a:ln>
                        <a:solidFill>
                          <a:schemeClr val="tx1"/>
                        </a:solidFill>
                        <a:effectLst/>
                        <a:latin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smtClean="0">
                          <a:ln>
                            <a:noFill/>
                          </a:ln>
                          <a:effectLst/>
                        </a:rPr>
                        <a:t>Global Memory</a:t>
                      </a:r>
                      <a:endParaRPr kumimoji="0" lang="en-US" sz="2800" b="1" i="0" u="none" strike="noStrike" cap="none" normalizeH="0" baseline="0" smtClean="0">
                        <a:ln>
                          <a:noFill/>
                        </a:ln>
                        <a:solidFill>
                          <a:schemeClr val="tx1"/>
                        </a:solidFill>
                        <a:effectLst/>
                        <a:latin typeface="Arial" pitchFamily="34" charset="0"/>
                      </a:endParaRPr>
                    </a:p>
                  </a:txBody>
                  <a:tcPr horzOverflow="overflow"/>
                </a:tc>
              </a:tr>
              <a:tr h="536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smtClean="0">
                          <a:ln>
                            <a:noFill/>
                          </a:ln>
                          <a:effectLst/>
                        </a:rPr>
                        <a:t>Write Hit</a:t>
                      </a:r>
                      <a:endParaRPr kumimoji="0" lang="en-US" sz="2800" b="0" i="0" u="none" strike="noStrike" cap="none" normalizeH="0" baseline="0" smtClean="0">
                        <a:ln>
                          <a:noFill/>
                        </a:ln>
                        <a:solidFill>
                          <a:schemeClr val="tx1"/>
                        </a:solidFill>
                        <a:effectLst/>
                        <a:latin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smtClean="0">
                          <a:ln>
                            <a:noFill/>
                          </a:ln>
                          <a:effectLst/>
                        </a:rPr>
                        <a:t>Write-back</a:t>
                      </a:r>
                      <a:endParaRPr kumimoji="0" lang="en-US" sz="2800" b="0" i="0" u="none" strike="noStrike" cap="none" normalizeH="0" baseline="0" smtClean="0">
                        <a:ln>
                          <a:noFill/>
                        </a:ln>
                        <a:solidFill>
                          <a:schemeClr val="tx1"/>
                        </a:solidFill>
                        <a:effectLst/>
                        <a:latin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smtClean="0">
                          <a:ln>
                            <a:noFill/>
                          </a:ln>
                          <a:effectLst/>
                        </a:rPr>
                        <a:t>Write-evict</a:t>
                      </a:r>
                      <a:endParaRPr kumimoji="0" lang="en-US" sz="2800" b="0" i="0" u="none" strike="noStrike" cap="none" normalizeH="0" baseline="0" smtClean="0">
                        <a:ln>
                          <a:noFill/>
                        </a:ln>
                        <a:solidFill>
                          <a:schemeClr val="tx1"/>
                        </a:solidFill>
                        <a:effectLst/>
                        <a:latin typeface="Arial" pitchFamily="34" charset="0"/>
                      </a:endParaRPr>
                    </a:p>
                  </a:txBody>
                  <a:tcPr horzOverflow="overflow"/>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smtClean="0">
                          <a:ln>
                            <a:noFill/>
                          </a:ln>
                          <a:effectLst/>
                        </a:rPr>
                        <a:t>Write Miss</a:t>
                      </a:r>
                      <a:endParaRPr kumimoji="0" lang="en-US" sz="2800" b="0" i="0" u="none" strike="noStrike" cap="none" normalizeH="0" baseline="0" smtClean="0">
                        <a:ln>
                          <a:noFill/>
                        </a:ln>
                        <a:solidFill>
                          <a:schemeClr val="tx1"/>
                        </a:solidFill>
                        <a:effectLst/>
                        <a:latin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smtClean="0">
                          <a:ln>
                            <a:noFill/>
                          </a:ln>
                          <a:effectLst/>
                        </a:rPr>
                        <a:t>Write no-allocate</a:t>
                      </a:r>
                      <a:endParaRPr kumimoji="0" lang="en-US" sz="2800" b="0" i="0" u="none" strike="noStrike" cap="none" normalizeH="0" baseline="0" smtClean="0">
                        <a:ln>
                          <a:noFill/>
                        </a:ln>
                        <a:solidFill>
                          <a:schemeClr val="tx1"/>
                        </a:solidFill>
                        <a:effectLst/>
                        <a:latin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dirty="0" smtClean="0">
                          <a:ln>
                            <a:noFill/>
                          </a:ln>
                          <a:effectLst/>
                        </a:rPr>
                        <a:t>Write no-allocate</a:t>
                      </a:r>
                      <a:endParaRPr kumimoji="0" lang="en-US" sz="2800" b="0" i="0" u="none" strike="noStrike" cap="none" normalizeH="0" baseline="0" dirty="0" smtClean="0">
                        <a:ln>
                          <a:noFill/>
                        </a:ln>
                        <a:solidFill>
                          <a:schemeClr val="tx1"/>
                        </a:solidFill>
                        <a:effectLst/>
                        <a:latin typeface="Arial" pitchFamily="34" charset="0"/>
                      </a:endParaRPr>
                    </a:p>
                  </a:txBody>
                  <a:tcPr horzOverflow="overflow"/>
                </a:tc>
              </a:tr>
            </a:tbl>
          </a:graphicData>
        </a:graphic>
      </p:graphicFrame>
      <p:sp>
        <p:nvSpPr>
          <p:cNvPr id="8" name="Slide Number Placeholder 7"/>
          <p:cNvSpPr>
            <a:spLocks noGrp="1"/>
          </p:cNvSpPr>
          <p:nvPr>
            <p:ph type="sldNum" sz="quarter" idx="12"/>
          </p:nvPr>
        </p:nvSpPr>
        <p:spPr/>
        <p:txBody>
          <a:bodyPr/>
          <a:lstStyle/>
          <a:p>
            <a:r>
              <a:rPr lang="en-US" smtClean="0"/>
              <a:t>4.</a:t>
            </a:r>
            <a:fld id="{5F092435-35AC-4890-8608-A6F8B5931844}" type="slidenum">
              <a:rPr lang="en-US" smtClean="0"/>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December 2012</a:t>
            </a:r>
            <a:endParaRPr lang="en-US"/>
          </a:p>
        </p:txBody>
      </p:sp>
      <p:sp>
        <p:nvSpPr>
          <p:cNvPr id="5" name="Footer Placeholder 4"/>
          <p:cNvSpPr>
            <a:spLocks noGrp="1"/>
          </p:cNvSpPr>
          <p:nvPr>
            <p:ph type="ftr" sz="quarter" idx="11"/>
          </p:nvPr>
        </p:nvSpPr>
        <p:spPr/>
        <p:txBody>
          <a:bodyPr/>
          <a:lstStyle/>
          <a:p>
            <a:r>
              <a:rPr lang="pt-BR" smtClean="0"/>
              <a:t>GPGPU-Sim Tutorial (MICRO 2012) 4: Microarchitecture Model</a:t>
            </a:r>
            <a:endParaRPr lang="en-US"/>
          </a:p>
        </p:txBody>
      </p:sp>
      <p:sp>
        <p:nvSpPr>
          <p:cNvPr id="121858" name="Rectangle 2"/>
          <p:cNvSpPr>
            <a:spLocks noGrp="1" noChangeArrowheads="1"/>
          </p:cNvSpPr>
          <p:nvPr>
            <p:ph type="title"/>
          </p:nvPr>
        </p:nvSpPr>
        <p:spPr/>
        <p:txBody>
          <a:bodyPr/>
          <a:lstStyle/>
          <a:p>
            <a:r>
              <a:rPr lang="en-US"/>
              <a:t>Memory Access Tracking</a:t>
            </a:r>
          </a:p>
        </p:txBody>
      </p:sp>
      <p:sp>
        <p:nvSpPr>
          <p:cNvPr id="121859" name="Rectangle 3"/>
          <p:cNvSpPr>
            <a:spLocks noGrp="1" noChangeArrowheads="1"/>
          </p:cNvSpPr>
          <p:nvPr>
            <p:ph type="body" idx="1"/>
          </p:nvPr>
        </p:nvSpPr>
        <p:spPr/>
        <p:txBody>
          <a:bodyPr/>
          <a:lstStyle/>
          <a:p>
            <a:r>
              <a:rPr lang="en-US"/>
              <a:t>Cached access</a:t>
            </a:r>
          </a:p>
          <a:p>
            <a:pPr lvl="1"/>
            <a:r>
              <a:rPr lang="en-US"/>
              <a:t>Miss Status Holding Registers (MSHR)</a:t>
            </a:r>
          </a:p>
          <a:p>
            <a:r>
              <a:rPr lang="en-US"/>
              <a:t>Non-cached access</a:t>
            </a:r>
          </a:p>
          <a:p>
            <a:pPr lvl="1"/>
            <a:r>
              <a:rPr lang="en-US"/>
              <a:t>Encode warp, target register in request packet</a:t>
            </a:r>
          </a:p>
          <a:p>
            <a:pPr lvl="1"/>
            <a:r>
              <a:rPr lang="en-US"/>
              <a:t>Memory Unit writes replied data directly to target request </a:t>
            </a:r>
          </a:p>
          <a:p>
            <a:pPr lvl="1"/>
            <a:endParaRPr lang="en-US"/>
          </a:p>
          <a:p>
            <a:pPr lvl="1"/>
            <a:endParaRPr lang="en-US"/>
          </a:p>
        </p:txBody>
      </p:sp>
      <p:sp>
        <p:nvSpPr>
          <p:cNvPr id="7" name="Slide Number Placeholder 6"/>
          <p:cNvSpPr>
            <a:spLocks noGrp="1"/>
          </p:cNvSpPr>
          <p:nvPr>
            <p:ph type="sldNum" sz="quarter" idx="12"/>
          </p:nvPr>
        </p:nvSpPr>
        <p:spPr/>
        <p:txBody>
          <a:bodyPr/>
          <a:lstStyle/>
          <a:p>
            <a:r>
              <a:rPr lang="en-US" smtClean="0"/>
              <a:t>4.</a:t>
            </a:r>
            <a:fld id="{5F092435-35AC-4890-8608-A6F8B5931844}" type="slidenum">
              <a:rPr lang="en-US" smtClean="0"/>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Session Objectives</a:t>
            </a:r>
            <a:endParaRPr lang="en-CA" dirty="0"/>
          </a:p>
        </p:txBody>
      </p:sp>
      <p:sp>
        <p:nvSpPr>
          <p:cNvPr id="3" name="Vertical Text Placeholder 2"/>
          <p:cNvSpPr>
            <a:spLocks noGrp="1"/>
          </p:cNvSpPr>
          <p:nvPr>
            <p:ph type="body" orient="vert" idx="1"/>
          </p:nvPr>
        </p:nvSpPr>
        <p:spPr/>
        <p:txBody>
          <a:bodyPr/>
          <a:lstStyle/>
          <a:p>
            <a:r>
              <a:rPr lang="en-CA" dirty="0" smtClean="0"/>
              <a:t>After this session, you will be able to</a:t>
            </a:r>
          </a:p>
          <a:p>
            <a:pPr lvl="1"/>
            <a:r>
              <a:rPr lang="en-CA" dirty="0" smtClean="0"/>
              <a:t>Explain warps and branch divergence</a:t>
            </a:r>
          </a:p>
          <a:p>
            <a:pPr lvl="1"/>
            <a:r>
              <a:rPr lang="en-CA" dirty="0" smtClean="0"/>
              <a:t>Summarize the </a:t>
            </a:r>
            <a:r>
              <a:rPr lang="en-CA" dirty="0" err="1" smtClean="0"/>
              <a:t>microarchitecture</a:t>
            </a:r>
            <a:r>
              <a:rPr lang="en-CA" dirty="0" smtClean="0"/>
              <a:t> modeled by GPGPU-</a:t>
            </a:r>
            <a:r>
              <a:rPr lang="en-CA" dirty="0" err="1" smtClean="0"/>
              <a:t>Sim</a:t>
            </a:r>
            <a:endParaRPr lang="en-CA" dirty="0" smtClean="0"/>
          </a:p>
          <a:p>
            <a:pPr lvl="1"/>
            <a:r>
              <a:rPr lang="en-CA" dirty="0" smtClean="0"/>
              <a:t>Group the </a:t>
            </a:r>
            <a:r>
              <a:rPr lang="en-CA" dirty="0" err="1" smtClean="0"/>
              <a:t>microarchitecture</a:t>
            </a:r>
            <a:r>
              <a:rPr lang="en-CA" dirty="0" smtClean="0"/>
              <a:t> components into the different clock domains </a:t>
            </a:r>
          </a:p>
          <a:p>
            <a:pPr lvl="1"/>
            <a:r>
              <a:rPr lang="en-CA" dirty="0" smtClean="0"/>
              <a:t>Explain why a DRAM timing model is needed</a:t>
            </a:r>
          </a:p>
        </p:txBody>
      </p:sp>
      <p:sp>
        <p:nvSpPr>
          <p:cNvPr id="4" name="Date Placeholder 3"/>
          <p:cNvSpPr>
            <a:spLocks noGrp="1"/>
          </p:cNvSpPr>
          <p:nvPr>
            <p:ph type="dt" sz="half" idx="10"/>
          </p:nvPr>
        </p:nvSpPr>
        <p:spPr/>
        <p:txBody>
          <a:bodyPr/>
          <a:lstStyle/>
          <a:p>
            <a:r>
              <a:rPr lang="en-US" smtClean="0"/>
              <a:t>December 2012</a:t>
            </a:r>
            <a:endParaRPr lang="en-US"/>
          </a:p>
        </p:txBody>
      </p:sp>
      <p:sp>
        <p:nvSpPr>
          <p:cNvPr id="5" name="Footer Placeholder 4"/>
          <p:cNvSpPr>
            <a:spLocks noGrp="1"/>
          </p:cNvSpPr>
          <p:nvPr>
            <p:ph type="ftr" sz="quarter" idx="11"/>
          </p:nvPr>
        </p:nvSpPr>
        <p:spPr/>
        <p:txBody>
          <a:bodyPr/>
          <a:lstStyle/>
          <a:p>
            <a:r>
              <a:rPr lang="pt-BR" smtClean="0"/>
              <a:t>GPGPU-Sim Tutorial (MICRO 2012) 4: Microarchitecture Model</a:t>
            </a:r>
            <a:endParaRPr lang="en-US"/>
          </a:p>
        </p:txBody>
      </p:sp>
      <p:sp>
        <p:nvSpPr>
          <p:cNvPr id="8" name="Slide Number Placeholder 7"/>
          <p:cNvSpPr>
            <a:spLocks noGrp="1"/>
          </p:cNvSpPr>
          <p:nvPr>
            <p:ph type="sldNum" sz="quarter" idx="12"/>
          </p:nvPr>
        </p:nvSpPr>
        <p:spPr/>
        <p:txBody>
          <a:bodyPr/>
          <a:lstStyle/>
          <a:p>
            <a:r>
              <a:rPr lang="en-US" smtClean="0"/>
              <a:t>4.</a:t>
            </a:r>
            <a:fld id="{3D45DEB0-73F2-4BE7-8DB6-C01463E4BBA5}"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smtClean="0"/>
              <a:t>December 2012</a:t>
            </a:r>
            <a:endParaRPr lang="en-US"/>
          </a:p>
        </p:txBody>
      </p:sp>
      <p:sp>
        <p:nvSpPr>
          <p:cNvPr id="5" name="Footer Placeholder 2"/>
          <p:cNvSpPr>
            <a:spLocks noGrp="1"/>
          </p:cNvSpPr>
          <p:nvPr>
            <p:ph type="ftr" sz="quarter" idx="11"/>
          </p:nvPr>
        </p:nvSpPr>
        <p:spPr/>
        <p:txBody>
          <a:bodyPr/>
          <a:lstStyle/>
          <a:p>
            <a:r>
              <a:rPr lang="pt-BR" smtClean="0"/>
              <a:t>GPGPU-Sim Tutorial (MICRO 2012) 4: Microarchitecture Model</a:t>
            </a:r>
            <a:endParaRPr lang="en-US"/>
          </a:p>
        </p:txBody>
      </p:sp>
      <p:sp>
        <p:nvSpPr>
          <p:cNvPr id="115714" name="Title 1"/>
          <p:cNvSpPr>
            <a:spLocks noGrp="1"/>
          </p:cNvSpPr>
          <p:nvPr>
            <p:ph type="title" idx="4294967295"/>
          </p:nvPr>
        </p:nvSpPr>
        <p:spPr/>
        <p:txBody>
          <a:bodyPr/>
          <a:lstStyle/>
          <a:p>
            <a:r>
              <a:rPr lang="en-CA" dirty="0"/>
              <a:t>Miss Status Holding Registers</a:t>
            </a:r>
            <a:endParaRPr lang="en-CA" dirty="0">
              <a:latin typeface="Times New Roman" pitchFamily="18" charset="0"/>
            </a:endParaRPr>
          </a:p>
        </p:txBody>
      </p:sp>
      <p:sp>
        <p:nvSpPr>
          <p:cNvPr id="3" name="Text Placeholder 2"/>
          <p:cNvSpPr>
            <a:spLocks noGrp="1"/>
          </p:cNvSpPr>
          <p:nvPr>
            <p:ph type="body" idx="4294967295"/>
          </p:nvPr>
        </p:nvSpPr>
        <p:spPr/>
        <p:txBody>
          <a:bodyPr>
            <a:normAutofit/>
          </a:bodyPr>
          <a:lstStyle/>
          <a:p>
            <a:pPr>
              <a:lnSpc>
                <a:spcPct val="90000"/>
              </a:lnSpc>
            </a:pPr>
            <a:r>
              <a:rPr lang="en-CA" sz="2600" dirty="0"/>
              <a:t>MSHRs keep track of outstanding memory requests</a:t>
            </a:r>
          </a:p>
          <a:p>
            <a:pPr lvl="1">
              <a:lnSpc>
                <a:spcPct val="90000"/>
              </a:lnSpc>
            </a:pPr>
            <a:r>
              <a:rPr lang="en-CA" sz="2200" dirty="0"/>
              <a:t>keep track of threads, target registers, request </a:t>
            </a:r>
            <a:r>
              <a:rPr lang="en-CA" sz="2200" dirty="0" smtClean="0"/>
              <a:t>addresses</a:t>
            </a:r>
          </a:p>
          <a:p>
            <a:pPr lvl="1">
              <a:lnSpc>
                <a:spcPct val="90000"/>
              </a:lnSpc>
            </a:pPr>
            <a:endParaRPr lang="en-CA" sz="2200" dirty="0"/>
          </a:p>
          <a:p>
            <a:pPr>
              <a:lnSpc>
                <a:spcPct val="90000"/>
              </a:lnSpc>
            </a:pPr>
            <a:r>
              <a:rPr lang="en-CA" sz="2600" dirty="0"/>
              <a:t>GPGPU-</a:t>
            </a:r>
            <a:r>
              <a:rPr lang="en-CA" sz="2600" dirty="0" err="1"/>
              <a:t>Sim</a:t>
            </a:r>
            <a:r>
              <a:rPr lang="en-CA" sz="2600" dirty="0"/>
              <a:t>: Each cache has its set of MSHRs</a:t>
            </a:r>
          </a:p>
          <a:p>
            <a:pPr>
              <a:lnSpc>
                <a:spcPct val="90000"/>
              </a:lnSpc>
            </a:pPr>
            <a:r>
              <a:rPr lang="en-CA" sz="2600" dirty="0"/>
              <a:t>Each MSHR contains one or more memory requests to the same address</a:t>
            </a:r>
          </a:p>
          <a:p>
            <a:pPr lvl="1">
              <a:lnSpc>
                <a:spcPct val="90000"/>
              </a:lnSpc>
            </a:pPr>
            <a:r>
              <a:rPr lang="en-CA" sz="2200" dirty="0"/>
              <a:t>MSHRs are limited (configurable)</a:t>
            </a:r>
          </a:p>
          <a:p>
            <a:pPr lvl="1">
              <a:lnSpc>
                <a:spcPct val="90000"/>
              </a:lnSpc>
            </a:pPr>
            <a:r>
              <a:rPr lang="en-CA" sz="2200" dirty="0"/>
              <a:t>Memory unit stalls if cache runs out of MSHRS </a:t>
            </a:r>
          </a:p>
          <a:p>
            <a:pPr>
              <a:lnSpc>
                <a:spcPct val="90000"/>
              </a:lnSpc>
            </a:pPr>
            <a:r>
              <a:rPr lang="en-CA" sz="2600" dirty="0"/>
              <a:t>One approach that might make sense </a:t>
            </a:r>
          </a:p>
          <a:p>
            <a:pPr lvl="1">
              <a:lnSpc>
                <a:spcPct val="90000"/>
              </a:lnSpc>
            </a:pPr>
            <a:r>
              <a:rPr lang="en-CA" sz="2200" dirty="0"/>
              <a:t>No details available from NVIDIA / AMD</a:t>
            </a:r>
          </a:p>
          <a:p>
            <a:pPr lvl="1">
              <a:lnSpc>
                <a:spcPct val="90000"/>
              </a:lnSpc>
              <a:buFontTx/>
              <a:buNone/>
            </a:pPr>
            <a:endParaRPr lang="en-CA" sz="2200" dirty="0"/>
          </a:p>
        </p:txBody>
      </p:sp>
      <p:sp>
        <p:nvSpPr>
          <p:cNvPr id="7" name="Slide Number Placeholder 6"/>
          <p:cNvSpPr>
            <a:spLocks noGrp="1"/>
          </p:cNvSpPr>
          <p:nvPr>
            <p:ph type="sldNum" sz="quarter" idx="12"/>
          </p:nvPr>
        </p:nvSpPr>
        <p:spPr/>
        <p:txBody>
          <a:bodyPr/>
          <a:lstStyle/>
          <a:p>
            <a:r>
              <a:rPr lang="en-US" smtClean="0"/>
              <a:t>4.</a:t>
            </a:r>
            <a:fld id="{CE9389D8-C30F-41E3-96A4-213488363530}" type="slidenum">
              <a:rPr lang="en-US" smtClean="0"/>
              <a:pPr/>
              <a:t>30</a:t>
            </a:fld>
            <a:endParaRPr lang="en-US" dirty="0"/>
          </a:p>
        </p:txBody>
      </p:sp>
    </p:spTree>
  </p:cSld>
  <p:clrMapOvr>
    <a:masterClrMapping/>
  </p:clrMapOvr>
  <p:transition advTm="100333"/>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December 2012</a:t>
            </a:r>
            <a:endParaRPr lang="en-US"/>
          </a:p>
        </p:txBody>
      </p:sp>
      <p:sp>
        <p:nvSpPr>
          <p:cNvPr id="5" name="Footer Placeholder 4"/>
          <p:cNvSpPr>
            <a:spLocks noGrp="1"/>
          </p:cNvSpPr>
          <p:nvPr>
            <p:ph type="ftr" sz="quarter" idx="11"/>
          </p:nvPr>
        </p:nvSpPr>
        <p:spPr/>
        <p:txBody>
          <a:bodyPr/>
          <a:lstStyle/>
          <a:p>
            <a:r>
              <a:rPr lang="pt-BR" smtClean="0"/>
              <a:t>GPGPU-Sim Tutorial (MICRO 2012) 4: Microarchitecture Model</a:t>
            </a:r>
            <a:endParaRPr lang="en-US"/>
          </a:p>
        </p:txBody>
      </p:sp>
      <p:sp>
        <p:nvSpPr>
          <p:cNvPr id="99330" name="Rectangle 2"/>
          <p:cNvSpPr>
            <a:spLocks noGrp="1" noChangeArrowheads="1"/>
          </p:cNvSpPr>
          <p:nvPr>
            <p:ph type="title"/>
          </p:nvPr>
        </p:nvSpPr>
        <p:spPr/>
        <p:txBody>
          <a:bodyPr/>
          <a:lstStyle/>
          <a:p>
            <a:r>
              <a:rPr lang="en-US" dirty="0"/>
              <a:t>Atomic Operations</a:t>
            </a:r>
          </a:p>
        </p:txBody>
      </p:sp>
      <p:sp>
        <p:nvSpPr>
          <p:cNvPr id="99331" name="Rectangle 3"/>
          <p:cNvSpPr>
            <a:spLocks noGrp="1" noChangeArrowheads="1"/>
          </p:cNvSpPr>
          <p:nvPr>
            <p:ph type="body" idx="1"/>
          </p:nvPr>
        </p:nvSpPr>
        <p:spPr>
          <a:xfrm>
            <a:off x="457200" y="1600200"/>
            <a:ext cx="8382000" cy="4525963"/>
          </a:xfrm>
        </p:spPr>
        <p:txBody>
          <a:bodyPr/>
          <a:lstStyle/>
          <a:p>
            <a:r>
              <a:rPr lang="en-US" sz="2800" dirty="0"/>
              <a:t>Both CUDA and </a:t>
            </a:r>
            <a:r>
              <a:rPr lang="en-US" sz="2800" dirty="0" err="1"/>
              <a:t>OpenCL</a:t>
            </a:r>
            <a:r>
              <a:rPr lang="en-US" sz="2800" dirty="0"/>
              <a:t> support atomic operations</a:t>
            </a:r>
          </a:p>
          <a:p>
            <a:pPr lvl="1"/>
            <a:r>
              <a:rPr lang="en-US" sz="2400" dirty="0"/>
              <a:t>Read-modify-write on a single memory location</a:t>
            </a:r>
          </a:p>
          <a:p>
            <a:r>
              <a:rPr lang="en-US" sz="2800" dirty="0"/>
              <a:t>Coalescing rules ~ global memory access</a:t>
            </a:r>
          </a:p>
          <a:p>
            <a:pPr lvl="1"/>
            <a:r>
              <a:rPr lang="en-US" sz="2400" dirty="0"/>
              <a:t>Put accesses to same memory location </a:t>
            </a:r>
            <a:br>
              <a:rPr lang="en-US" sz="2400" dirty="0"/>
            </a:br>
            <a:r>
              <a:rPr lang="en-US" sz="2400" dirty="0"/>
              <a:t>in separate transactions</a:t>
            </a:r>
          </a:p>
          <a:p>
            <a:r>
              <a:rPr lang="en-US" sz="2800" dirty="0"/>
              <a:t>GPGPU-</a:t>
            </a:r>
            <a:r>
              <a:rPr lang="en-US" sz="2800" dirty="0" err="1"/>
              <a:t>Sim</a:t>
            </a:r>
            <a:r>
              <a:rPr lang="en-US" sz="2800" dirty="0"/>
              <a:t> simulate these as:</a:t>
            </a:r>
          </a:p>
          <a:p>
            <a:pPr lvl="1"/>
            <a:r>
              <a:rPr lang="en-US" sz="2400" dirty="0"/>
              <a:t>Load operations inside a SIMT core</a:t>
            </a:r>
          </a:p>
          <a:p>
            <a:pPr lvl="2"/>
            <a:r>
              <a:rPr lang="en-US" sz="2000" dirty="0"/>
              <a:t>Skips L1 data cache</a:t>
            </a:r>
          </a:p>
          <a:p>
            <a:pPr lvl="1"/>
            <a:r>
              <a:rPr lang="en-US" sz="2400" dirty="0"/>
              <a:t>Store operations at memory partition</a:t>
            </a:r>
          </a:p>
        </p:txBody>
      </p:sp>
      <p:sp>
        <p:nvSpPr>
          <p:cNvPr id="7" name="Slide Number Placeholder 6"/>
          <p:cNvSpPr>
            <a:spLocks noGrp="1"/>
          </p:cNvSpPr>
          <p:nvPr>
            <p:ph type="sldNum" sz="quarter" idx="12"/>
          </p:nvPr>
        </p:nvSpPr>
        <p:spPr/>
        <p:txBody>
          <a:bodyPr/>
          <a:lstStyle/>
          <a:p>
            <a:r>
              <a:rPr lang="en-US" smtClean="0"/>
              <a:t>4.</a:t>
            </a:r>
            <a:fld id="{5F092435-35AC-4890-8608-A6F8B5931844}" type="slidenum">
              <a:rPr lang="en-US" smtClean="0"/>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SIMT Core Model </a:t>
            </a:r>
            <a:br>
              <a:rPr lang="en-CA" dirty="0" smtClean="0"/>
            </a:br>
            <a:r>
              <a:rPr lang="en-CA" dirty="0" smtClean="0"/>
              <a:t>(Fermi Architecture)</a:t>
            </a:r>
            <a:endParaRPr lang="en-CA" dirty="0"/>
          </a:p>
        </p:txBody>
      </p:sp>
      <p:sp>
        <p:nvSpPr>
          <p:cNvPr id="3" name="Content Placeholder 2"/>
          <p:cNvSpPr>
            <a:spLocks noGrp="1"/>
          </p:cNvSpPr>
          <p:nvPr>
            <p:ph idx="1"/>
          </p:nvPr>
        </p:nvSpPr>
        <p:spPr/>
        <p:txBody>
          <a:bodyPr/>
          <a:lstStyle/>
          <a:p>
            <a:r>
              <a:rPr lang="en-CA" dirty="0" smtClean="0"/>
              <a:t>Just a configuration in our model</a:t>
            </a:r>
            <a:endParaRPr lang="en-CA" dirty="0"/>
          </a:p>
        </p:txBody>
      </p:sp>
      <p:sp>
        <p:nvSpPr>
          <p:cNvPr id="4" name="Date Placeholder 3"/>
          <p:cNvSpPr>
            <a:spLocks noGrp="1"/>
          </p:cNvSpPr>
          <p:nvPr>
            <p:ph type="dt" sz="half" idx="10"/>
          </p:nvPr>
        </p:nvSpPr>
        <p:spPr/>
        <p:txBody>
          <a:bodyPr/>
          <a:lstStyle/>
          <a:p>
            <a:r>
              <a:rPr lang="en-US" smtClean="0"/>
              <a:t>December 2012</a:t>
            </a:r>
            <a:endParaRPr lang="en-US"/>
          </a:p>
        </p:txBody>
      </p:sp>
      <p:sp>
        <p:nvSpPr>
          <p:cNvPr id="5" name="Footer Placeholder 4"/>
          <p:cNvSpPr>
            <a:spLocks noGrp="1"/>
          </p:cNvSpPr>
          <p:nvPr>
            <p:ph type="ftr" sz="quarter" idx="11"/>
          </p:nvPr>
        </p:nvSpPr>
        <p:spPr/>
        <p:txBody>
          <a:bodyPr/>
          <a:lstStyle/>
          <a:p>
            <a:r>
              <a:rPr lang="pt-BR" smtClean="0"/>
              <a:t>GPGPU-Sim Tutorial (MICRO 2012) 4: Microarchitecture Model</a:t>
            </a:r>
            <a:endParaRPr lang="en-US"/>
          </a:p>
        </p:txBody>
      </p:sp>
      <p:sp>
        <p:nvSpPr>
          <p:cNvPr id="8" name="Slide Number Placeholder 7"/>
          <p:cNvSpPr>
            <a:spLocks noGrp="1"/>
          </p:cNvSpPr>
          <p:nvPr>
            <p:ph type="sldNum" sz="quarter" idx="12"/>
          </p:nvPr>
        </p:nvSpPr>
        <p:spPr/>
        <p:txBody>
          <a:bodyPr/>
          <a:lstStyle/>
          <a:p>
            <a:r>
              <a:rPr lang="en-US" smtClean="0"/>
              <a:t>4.</a:t>
            </a:r>
            <a:fld id="{5F092435-35AC-4890-8608-A6F8B5931844}" type="slidenum">
              <a:rPr lang="en-US" smtClean="0"/>
              <a:pPr/>
              <a:t>32</a:t>
            </a:fld>
            <a:endParaRPr lang="en-US" dirty="0"/>
          </a:p>
        </p:txBody>
      </p:sp>
      <p:pic>
        <p:nvPicPr>
          <p:cNvPr id="119810" name="Picture 2"/>
          <p:cNvPicPr>
            <a:picLocks noChangeAspect="1" noChangeArrowheads="1"/>
          </p:cNvPicPr>
          <p:nvPr/>
        </p:nvPicPr>
        <p:blipFill>
          <a:blip r:embed="rId2" cstate="print"/>
          <a:srcRect/>
          <a:stretch>
            <a:fillRect/>
          </a:stretch>
        </p:blipFill>
        <p:spPr bwMode="auto">
          <a:xfrm>
            <a:off x="381000" y="2438400"/>
            <a:ext cx="8251095" cy="2943226"/>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SIMT Core Cluster</a:t>
            </a:r>
            <a:endParaRPr lang="en-CA" dirty="0"/>
          </a:p>
        </p:txBody>
      </p:sp>
      <p:sp>
        <p:nvSpPr>
          <p:cNvPr id="4" name="Date Placeholder 3"/>
          <p:cNvSpPr>
            <a:spLocks noGrp="1"/>
          </p:cNvSpPr>
          <p:nvPr>
            <p:ph type="dt" sz="half" idx="10"/>
          </p:nvPr>
        </p:nvSpPr>
        <p:spPr/>
        <p:txBody>
          <a:bodyPr/>
          <a:lstStyle/>
          <a:p>
            <a:r>
              <a:rPr lang="en-US" smtClean="0"/>
              <a:t>December 2012</a:t>
            </a:r>
            <a:endParaRPr lang="en-US"/>
          </a:p>
        </p:txBody>
      </p:sp>
      <p:sp>
        <p:nvSpPr>
          <p:cNvPr id="5" name="Footer Placeholder 4"/>
          <p:cNvSpPr>
            <a:spLocks noGrp="1"/>
          </p:cNvSpPr>
          <p:nvPr>
            <p:ph type="ftr" sz="quarter" idx="11"/>
          </p:nvPr>
        </p:nvSpPr>
        <p:spPr/>
        <p:txBody>
          <a:bodyPr/>
          <a:lstStyle/>
          <a:p>
            <a:r>
              <a:rPr lang="pt-BR" smtClean="0"/>
              <a:t>GPGPU-Sim Tutorial (MICRO 2012) 4: Microarchitecture Model</a:t>
            </a:r>
            <a:endParaRPr lang="en-US"/>
          </a:p>
        </p:txBody>
      </p:sp>
      <p:pic>
        <p:nvPicPr>
          <p:cNvPr id="7" name="Picture 6" descr="Cluster-arch.png"/>
          <p:cNvPicPr>
            <a:picLocks noChangeAspect="1"/>
          </p:cNvPicPr>
          <p:nvPr/>
        </p:nvPicPr>
        <p:blipFill>
          <a:blip r:embed="rId2" cstate="print"/>
          <a:stretch>
            <a:fillRect/>
          </a:stretch>
        </p:blipFill>
        <p:spPr>
          <a:xfrm>
            <a:off x="1828800" y="2286000"/>
            <a:ext cx="5638800" cy="3663162"/>
          </a:xfrm>
          <a:prstGeom prst="rect">
            <a:avLst/>
          </a:prstGeom>
        </p:spPr>
      </p:pic>
      <p:sp>
        <p:nvSpPr>
          <p:cNvPr id="8" name="Vertical Text Placeholder 2"/>
          <p:cNvSpPr>
            <a:spLocks noGrp="1"/>
          </p:cNvSpPr>
          <p:nvPr>
            <p:ph type="body" orient="vert" idx="1"/>
          </p:nvPr>
        </p:nvSpPr>
        <p:spPr>
          <a:xfrm>
            <a:off x="457200" y="1600200"/>
            <a:ext cx="8229600" cy="685800"/>
          </a:xfrm>
        </p:spPr>
        <p:txBody>
          <a:bodyPr vert="horz"/>
          <a:lstStyle/>
          <a:p>
            <a:r>
              <a:rPr lang="en-CA" dirty="0" smtClean="0"/>
              <a:t>Collection of SIMT cores</a:t>
            </a:r>
          </a:p>
        </p:txBody>
      </p:sp>
      <p:sp>
        <p:nvSpPr>
          <p:cNvPr id="9" name="Slide Number Placeholder 8"/>
          <p:cNvSpPr>
            <a:spLocks noGrp="1"/>
          </p:cNvSpPr>
          <p:nvPr>
            <p:ph type="sldNum" sz="quarter" idx="12"/>
          </p:nvPr>
        </p:nvSpPr>
        <p:spPr/>
        <p:txBody>
          <a:bodyPr/>
          <a:lstStyle/>
          <a:p>
            <a:r>
              <a:rPr lang="en-US" smtClean="0"/>
              <a:t>4.</a:t>
            </a:r>
            <a:fld id="{3D45DEB0-73F2-4BE7-8DB6-C01463E4BBA5}" type="slidenum">
              <a:rPr lang="en-US" smtClean="0"/>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
          <p:cNvSpPr>
            <a:spLocks noChangeArrowheads="1"/>
          </p:cNvSpPr>
          <p:nvPr/>
        </p:nvSpPr>
        <p:spPr bwMode="auto">
          <a:xfrm>
            <a:off x="533400" y="1752600"/>
            <a:ext cx="8077200" cy="3532188"/>
          </a:xfrm>
          <a:prstGeom prst="rect">
            <a:avLst/>
          </a:prstGeom>
          <a:noFill/>
          <a:ln w="28575">
            <a:solidFill>
              <a:srgbClr val="000000"/>
            </a:solidFill>
            <a:prstDash val="dash"/>
            <a:miter lim="800000"/>
            <a:headEnd/>
            <a:tailEnd/>
          </a:ln>
        </p:spPr>
        <p:txBody>
          <a:bodyPr wrap="none" tIns="0"/>
          <a:lstStyle/>
          <a:p>
            <a:r>
              <a:rPr lang="en-US" sz="2400" b="1"/>
              <a:t>GPU</a:t>
            </a:r>
          </a:p>
        </p:txBody>
      </p:sp>
      <p:grpSp>
        <p:nvGrpSpPr>
          <p:cNvPr id="56" name="Group 4"/>
          <p:cNvGrpSpPr>
            <a:grpSpLocks/>
          </p:cNvGrpSpPr>
          <p:nvPr/>
        </p:nvGrpSpPr>
        <p:grpSpPr bwMode="auto">
          <a:xfrm>
            <a:off x="5638800" y="2895600"/>
            <a:ext cx="358775" cy="73025"/>
            <a:chOff x="3922713" y="1989138"/>
            <a:chExt cx="358775" cy="73025"/>
          </a:xfrm>
        </p:grpSpPr>
        <p:sp>
          <p:nvSpPr>
            <p:cNvPr id="57" name="Oval 56"/>
            <p:cNvSpPr>
              <a:spLocks noChangeArrowheads="1"/>
            </p:cNvSpPr>
            <p:nvPr/>
          </p:nvSpPr>
          <p:spPr bwMode="auto">
            <a:xfrm>
              <a:off x="3922713" y="1989138"/>
              <a:ext cx="71438" cy="73025"/>
            </a:xfrm>
            <a:prstGeom prst="ellipse">
              <a:avLst/>
            </a:prstGeom>
            <a:ln>
              <a:solidFill>
                <a:schemeClr val="accent2">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defRPr/>
              </a:pPr>
              <a:endParaRPr lang="en-US">
                <a:solidFill>
                  <a:srgbClr val="000000"/>
                </a:solidFill>
                <a:latin typeface="Calibri" pitchFamily="34" charset="0"/>
              </a:endParaRPr>
            </a:p>
          </p:txBody>
        </p:sp>
        <p:sp>
          <p:nvSpPr>
            <p:cNvPr id="58" name="Oval 57"/>
            <p:cNvSpPr>
              <a:spLocks noChangeArrowheads="1"/>
            </p:cNvSpPr>
            <p:nvPr/>
          </p:nvSpPr>
          <p:spPr bwMode="auto">
            <a:xfrm>
              <a:off x="4067176" y="1989138"/>
              <a:ext cx="71437" cy="73025"/>
            </a:xfrm>
            <a:prstGeom prst="ellipse">
              <a:avLst/>
            </a:prstGeom>
            <a:ln>
              <a:solidFill>
                <a:schemeClr val="accent2">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defRPr/>
              </a:pPr>
              <a:endParaRPr lang="en-US">
                <a:solidFill>
                  <a:srgbClr val="000000"/>
                </a:solidFill>
                <a:latin typeface="Calibri" pitchFamily="34" charset="0"/>
              </a:endParaRPr>
            </a:p>
          </p:txBody>
        </p:sp>
        <p:sp>
          <p:nvSpPr>
            <p:cNvPr id="59" name="Oval 58"/>
            <p:cNvSpPr>
              <a:spLocks noChangeArrowheads="1"/>
            </p:cNvSpPr>
            <p:nvPr/>
          </p:nvSpPr>
          <p:spPr bwMode="auto">
            <a:xfrm>
              <a:off x="4210051" y="1989138"/>
              <a:ext cx="71437" cy="73025"/>
            </a:xfrm>
            <a:prstGeom prst="ellipse">
              <a:avLst/>
            </a:prstGeom>
            <a:ln>
              <a:solidFill>
                <a:schemeClr val="accent2">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defRPr/>
              </a:pPr>
              <a:endParaRPr lang="en-US">
                <a:solidFill>
                  <a:srgbClr val="000000"/>
                </a:solidFill>
                <a:latin typeface="Calibri" pitchFamily="34" charset="0"/>
              </a:endParaRPr>
            </a:p>
          </p:txBody>
        </p:sp>
      </p:grpSp>
      <p:sp>
        <p:nvSpPr>
          <p:cNvPr id="60" name="Rectangle 59"/>
          <p:cNvSpPr>
            <a:spLocks noChangeArrowheads="1"/>
          </p:cNvSpPr>
          <p:nvPr/>
        </p:nvSpPr>
        <p:spPr bwMode="auto">
          <a:xfrm>
            <a:off x="908050" y="3830638"/>
            <a:ext cx="7245350" cy="360362"/>
          </a:xfrm>
          <a:prstGeom prst="rect">
            <a:avLst/>
          </a:prstGeom>
          <a:gradFill flip="none" rotWithShape="1">
            <a:gsLst>
              <a:gs pos="0">
                <a:srgbClr val="C4E59F">
                  <a:tint val="66000"/>
                  <a:satMod val="160000"/>
                </a:srgbClr>
              </a:gs>
              <a:gs pos="50000">
                <a:srgbClr val="C4E59F">
                  <a:tint val="44500"/>
                  <a:satMod val="160000"/>
                </a:srgbClr>
              </a:gs>
              <a:gs pos="100000">
                <a:srgbClr val="C4E59F">
                  <a:tint val="23500"/>
                  <a:satMod val="160000"/>
                </a:srgbClr>
              </a:gs>
            </a:gsLst>
            <a:lin ang="16200000" scaled="1"/>
            <a:tileRect/>
          </a:gradFill>
          <a:ln>
            <a:solidFill>
              <a:srgbClr val="008000"/>
            </a:solidFill>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b="1" dirty="0">
                <a:solidFill>
                  <a:srgbClr val="000000"/>
                </a:solidFill>
              </a:rPr>
              <a:t>Interconnection Network</a:t>
            </a:r>
          </a:p>
        </p:txBody>
      </p:sp>
      <p:grpSp>
        <p:nvGrpSpPr>
          <p:cNvPr id="61" name="Group 6"/>
          <p:cNvGrpSpPr>
            <a:grpSpLocks/>
          </p:cNvGrpSpPr>
          <p:nvPr/>
        </p:nvGrpSpPr>
        <p:grpSpPr bwMode="auto">
          <a:xfrm>
            <a:off x="5029200" y="4800600"/>
            <a:ext cx="376238" cy="71438"/>
            <a:chOff x="3505200" y="4648200"/>
            <a:chExt cx="376238" cy="71437"/>
          </a:xfrm>
        </p:grpSpPr>
        <p:sp>
          <p:nvSpPr>
            <p:cNvPr id="62" name="Oval 61"/>
            <p:cNvSpPr>
              <a:spLocks noChangeArrowheads="1"/>
            </p:cNvSpPr>
            <p:nvPr/>
          </p:nvSpPr>
          <p:spPr bwMode="auto">
            <a:xfrm flipH="1" flipV="1">
              <a:off x="3657600" y="4648200"/>
              <a:ext cx="71438" cy="71437"/>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defRPr/>
              </a:pPr>
              <a:endParaRPr lang="en-US">
                <a:solidFill>
                  <a:srgbClr val="000000"/>
                </a:solidFill>
                <a:latin typeface="Calibri" pitchFamily="34" charset="0"/>
              </a:endParaRPr>
            </a:p>
          </p:txBody>
        </p:sp>
        <p:sp>
          <p:nvSpPr>
            <p:cNvPr id="63" name="Oval 62"/>
            <p:cNvSpPr>
              <a:spLocks noChangeArrowheads="1"/>
            </p:cNvSpPr>
            <p:nvPr/>
          </p:nvSpPr>
          <p:spPr bwMode="auto">
            <a:xfrm flipH="1" flipV="1">
              <a:off x="3810000" y="4648200"/>
              <a:ext cx="71438" cy="71437"/>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defRPr/>
              </a:pPr>
              <a:endParaRPr lang="en-US">
                <a:solidFill>
                  <a:srgbClr val="000000"/>
                </a:solidFill>
                <a:latin typeface="Calibri" pitchFamily="34" charset="0"/>
              </a:endParaRPr>
            </a:p>
          </p:txBody>
        </p:sp>
        <p:sp>
          <p:nvSpPr>
            <p:cNvPr id="64" name="Oval 63"/>
            <p:cNvSpPr>
              <a:spLocks noChangeArrowheads="1"/>
            </p:cNvSpPr>
            <p:nvPr/>
          </p:nvSpPr>
          <p:spPr bwMode="auto">
            <a:xfrm flipH="1" flipV="1">
              <a:off x="3505200" y="4648200"/>
              <a:ext cx="71438" cy="71437"/>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defRPr/>
              </a:pPr>
              <a:endParaRPr lang="en-US">
                <a:solidFill>
                  <a:srgbClr val="000000"/>
                </a:solidFill>
                <a:latin typeface="Calibri" pitchFamily="34" charset="0"/>
              </a:endParaRPr>
            </a:p>
          </p:txBody>
        </p:sp>
      </p:grpSp>
      <p:grpSp>
        <p:nvGrpSpPr>
          <p:cNvPr id="65" name="Group 54"/>
          <p:cNvGrpSpPr>
            <a:grpSpLocks/>
          </p:cNvGrpSpPr>
          <p:nvPr/>
        </p:nvGrpSpPr>
        <p:grpSpPr bwMode="auto">
          <a:xfrm>
            <a:off x="685800" y="2209800"/>
            <a:ext cx="2362200" cy="1582738"/>
            <a:chOff x="914400" y="2209800"/>
            <a:chExt cx="2362200" cy="1582737"/>
          </a:xfrm>
        </p:grpSpPr>
        <p:sp>
          <p:nvSpPr>
            <p:cNvPr id="66" name="Rectangle 3"/>
            <p:cNvSpPr>
              <a:spLocks noChangeArrowheads="1"/>
            </p:cNvSpPr>
            <p:nvPr/>
          </p:nvSpPr>
          <p:spPr bwMode="auto">
            <a:xfrm>
              <a:off x="914400" y="2209800"/>
              <a:ext cx="2362200" cy="1295399"/>
            </a:xfrm>
            <a:prstGeom prst="rect">
              <a:avLst/>
            </a:prstGeom>
            <a:gradFill flip="none" rotWithShape="1">
              <a:gsLst>
                <a:gs pos="0">
                  <a:srgbClr val="99FF99"/>
                </a:gs>
                <a:gs pos="100000">
                  <a:srgbClr val="CCFFCC"/>
                </a:gs>
              </a:gsLst>
              <a:lin ang="16200000" scaled="1"/>
              <a:tileRect/>
            </a:gradFill>
            <a:ln w="12700">
              <a:solidFill>
                <a:srgbClr val="333300"/>
              </a:solidFill>
              <a:prstDash val="solid"/>
              <a:miter lim="800000"/>
              <a:headEnd/>
              <a:tailEnd/>
            </a:ln>
            <a:effectLst>
              <a:outerShdw blurRad="38100" dist="38100" dir="2700000" algn="tl" rotWithShape="0">
                <a:prstClr val="black">
                  <a:alpha val="20000"/>
                </a:prstClr>
              </a:outerShdw>
            </a:effectLst>
          </p:spPr>
          <p:txBody>
            <a:bodyPr wrap="none" tIns="0"/>
            <a:lstStyle/>
            <a:p>
              <a:pPr>
                <a:defRPr/>
              </a:pPr>
              <a:r>
                <a:rPr lang="en-US" b="1" dirty="0"/>
                <a:t>SIMT Core Cluster</a:t>
              </a:r>
            </a:p>
          </p:txBody>
        </p:sp>
        <p:sp>
          <p:nvSpPr>
            <p:cNvPr id="67" name="Rectangle 66"/>
            <p:cNvSpPr>
              <a:spLocks noChangeArrowheads="1"/>
            </p:cNvSpPr>
            <p:nvPr/>
          </p:nvSpPr>
          <p:spPr bwMode="auto">
            <a:xfrm>
              <a:off x="990600" y="2514600"/>
              <a:ext cx="1066800" cy="8715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000" b="1">
                  <a:solidFill>
                    <a:srgbClr val="000000"/>
                  </a:solidFill>
                  <a:latin typeface="Calibri" pitchFamily="34" charset="0"/>
                </a:rPr>
                <a:t>SIMT</a:t>
              </a:r>
            </a:p>
            <a:p>
              <a:pPr algn="ctr">
                <a:defRPr/>
              </a:pPr>
              <a:r>
                <a:rPr lang="en-US" sz="2000" b="1">
                  <a:solidFill>
                    <a:srgbClr val="000000"/>
                  </a:solidFill>
                  <a:latin typeface="Calibri" pitchFamily="34" charset="0"/>
                </a:rPr>
                <a:t>Core</a:t>
              </a:r>
            </a:p>
          </p:txBody>
        </p:sp>
        <p:sp>
          <p:nvSpPr>
            <p:cNvPr id="68" name="Line 205"/>
            <p:cNvSpPr>
              <a:spLocks noChangeShapeType="1"/>
            </p:cNvSpPr>
            <p:nvPr/>
          </p:nvSpPr>
          <p:spPr bwMode="auto">
            <a:xfrm>
              <a:off x="2057400" y="3505199"/>
              <a:ext cx="3175" cy="287338"/>
            </a:xfrm>
            <a:prstGeom prst="line">
              <a:avLst/>
            </a:prstGeom>
            <a:ln>
              <a:solidFill>
                <a:schemeClr val="accent1">
                  <a:lumMod val="25000"/>
                </a:schemeClr>
              </a:solidFill>
              <a:headEnd type="triangle" w="med" len="med"/>
              <a:tailEnd type="triangle" w="med" len="med"/>
            </a:ln>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endParaRPr lang="en-US" kern="0">
                <a:solidFill>
                  <a:sysClr val="windowText" lastClr="000000"/>
                </a:solidFill>
              </a:endParaRPr>
            </a:p>
          </p:txBody>
        </p:sp>
        <p:sp>
          <p:nvSpPr>
            <p:cNvPr id="69" name="Rectangle 68"/>
            <p:cNvSpPr>
              <a:spLocks noChangeArrowheads="1"/>
            </p:cNvSpPr>
            <p:nvPr/>
          </p:nvSpPr>
          <p:spPr bwMode="auto">
            <a:xfrm>
              <a:off x="2133600" y="2514600"/>
              <a:ext cx="1066800" cy="8715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000" b="1">
                  <a:solidFill>
                    <a:srgbClr val="000000"/>
                  </a:solidFill>
                  <a:latin typeface="Calibri" pitchFamily="34" charset="0"/>
                </a:rPr>
                <a:t>SIMT</a:t>
              </a:r>
            </a:p>
            <a:p>
              <a:pPr algn="ctr">
                <a:defRPr/>
              </a:pPr>
              <a:r>
                <a:rPr lang="en-US" sz="2000" b="1">
                  <a:solidFill>
                    <a:srgbClr val="000000"/>
                  </a:solidFill>
                  <a:latin typeface="Calibri" pitchFamily="34" charset="0"/>
                </a:rPr>
                <a:t>Core</a:t>
              </a:r>
            </a:p>
          </p:txBody>
        </p:sp>
      </p:grpSp>
      <p:grpSp>
        <p:nvGrpSpPr>
          <p:cNvPr id="70" name="Group 11"/>
          <p:cNvGrpSpPr>
            <a:grpSpLocks/>
          </p:cNvGrpSpPr>
          <p:nvPr/>
        </p:nvGrpSpPr>
        <p:grpSpPr bwMode="auto">
          <a:xfrm>
            <a:off x="6096000" y="4191000"/>
            <a:ext cx="1676400" cy="1951038"/>
            <a:chOff x="4406388" y="4043366"/>
            <a:chExt cx="904308" cy="1951033"/>
          </a:xfrm>
        </p:grpSpPr>
        <p:sp>
          <p:nvSpPr>
            <p:cNvPr id="71" name="Rectangle 70"/>
            <p:cNvSpPr>
              <a:spLocks noChangeArrowheads="1"/>
            </p:cNvSpPr>
            <p:nvPr/>
          </p:nvSpPr>
          <p:spPr bwMode="auto">
            <a:xfrm>
              <a:off x="4570808" y="4348165"/>
              <a:ext cx="616574" cy="60959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en-US" b="1">
                  <a:solidFill>
                    <a:srgbClr val="000000"/>
                  </a:solidFill>
                  <a:latin typeface="Calibri" pitchFamily="34" charset="0"/>
                </a:rPr>
                <a:t>Memory</a:t>
              </a:r>
            </a:p>
            <a:p>
              <a:pPr algn="ctr">
                <a:defRPr/>
              </a:pPr>
              <a:r>
                <a:rPr lang="en-US" b="1">
                  <a:solidFill>
                    <a:srgbClr val="000000"/>
                  </a:solidFill>
                  <a:latin typeface="Calibri" pitchFamily="34" charset="0"/>
                </a:rPr>
                <a:t>Partition</a:t>
              </a:r>
            </a:p>
          </p:txBody>
        </p:sp>
        <p:sp>
          <p:nvSpPr>
            <p:cNvPr id="72" name="Rectangle 71"/>
            <p:cNvSpPr>
              <a:spLocks noChangeArrowheads="1"/>
            </p:cNvSpPr>
            <p:nvPr/>
          </p:nvSpPr>
          <p:spPr bwMode="auto">
            <a:xfrm>
              <a:off x="4406388" y="5414962"/>
              <a:ext cx="904308" cy="57943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en-US" b="1">
                  <a:solidFill>
                    <a:srgbClr val="000000"/>
                  </a:solidFill>
                  <a:latin typeface="Calibri" pitchFamily="34" charset="0"/>
                </a:rPr>
                <a:t>GDDR3/GDDR5</a:t>
              </a:r>
            </a:p>
          </p:txBody>
        </p:sp>
        <p:sp>
          <p:nvSpPr>
            <p:cNvPr id="73" name="Line 98"/>
            <p:cNvSpPr>
              <a:spLocks noChangeShapeType="1"/>
            </p:cNvSpPr>
            <p:nvPr/>
          </p:nvSpPr>
          <p:spPr bwMode="auto">
            <a:xfrm>
              <a:off x="4858542" y="4957764"/>
              <a:ext cx="1713" cy="431799"/>
            </a:xfrm>
            <a:prstGeom prst="line">
              <a:avLst/>
            </a:prstGeom>
            <a:noFill/>
            <a:ln w="28575">
              <a:solidFill>
                <a:srgbClr val="000000"/>
              </a:solidFill>
              <a:round/>
              <a:headEnd type="triangle" w="med" len="med"/>
              <a:tailEnd type="triangle" w="med" len="med"/>
            </a:ln>
          </p:spPr>
          <p:txBody>
            <a:bodyPr/>
            <a:lstStyle/>
            <a:p>
              <a:pPr fontAlgn="auto">
                <a:spcBef>
                  <a:spcPts val="0"/>
                </a:spcBef>
                <a:spcAft>
                  <a:spcPts val="0"/>
                </a:spcAft>
                <a:defRPr/>
              </a:pPr>
              <a:endParaRPr lang="en-US" kern="0">
                <a:solidFill>
                  <a:sysClr val="windowText" lastClr="000000"/>
                </a:solidFill>
                <a:latin typeface="+mn-lt"/>
              </a:endParaRPr>
            </a:p>
          </p:txBody>
        </p:sp>
        <p:sp>
          <p:nvSpPr>
            <p:cNvPr id="74" name="Line 224"/>
            <p:cNvSpPr>
              <a:spLocks noChangeShapeType="1"/>
            </p:cNvSpPr>
            <p:nvPr/>
          </p:nvSpPr>
          <p:spPr bwMode="auto">
            <a:xfrm>
              <a:off x="4858542" y="4043366"/>
              <a:ext cx="1713" cy="287337"/>
            </a:xfrm>
            <a:prstGeom prst="line">
              <a:avLst/>
            </a:prstGeom>
            <a:noFill/>
            <a:ln w="28575">
              <a:solidFill>
                <a:srgbClr val="000000"/>
              </a:solidFill>
              <a:round/>
              <a:headEnd type="triangle" w="med" len="med"/>
              <a:tailEnd type="triangle" w="med" len="med"/>
            </a:ln>
          </p:spPr>
          <p:txBody>
            <a:bodyPr/>
            <a:lstStyle/>
            <a:p>
              <a:pPr fontAlgn="auto">
                <a:spcBef>
                  <a:spcPts val="0"/>
                </a:spcBef>
                <a:spcAft>
                  <a:spcPts val="0"/>
                </a:spcAft>
                <a:defRPr/>
              </a:pPr>
              <a:endParaRPr lang="en-US" kern="0">
                <a:solidFill>
                  <a:sysClr val="windowText" lastClr="000000"/>
                </a:solidFill>
                <a:latin typeface="+mn-lt"/>
              </a:endParaRPr>
            </a:p>
          </p:txBody>
        </p:sp>
      </p:grpSp>
      <p:grpSp>
        <p:nvGrpSpPr>
          <p:cNvPr id="75" name="Group 12"/>
          <p:cNvGrpSpPr>
            <a:grpSpLocks/>
          </p:cNvGrpSpPr>
          <p:nvPr/>
        </p:nvGrpSpPr>
        <p:grpSpPr bwMode="auto">
          <a:xfrm>
            <a:off x="2743200" y="4191000"/>
            <a:ext cx="1676400" cy="1951038"/>
            <a:chOff x="4406388" y="4043366"/>
            <a:chExt cx="904308" cy="1951033"/>
          </a:xfrm>
        </p:grpSpPr>
        <p:sp>
          <p:nvSpPr>
            <p:cNvPr id="76" name="Rectangle 75"/>
            <p:cNvSpPr>
              <a:spLocks noChangeArrowheads="1"/>
            </p:cNvSpPr>
            <p:nvPr/>
          </p:nvSpPr>
          <p:spPr bwMode="auto">
            <a:xfrm>
              <a:off x="4570808" y="4348165"/>
              <a:ext cx="616574" cy="60959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en-US" b="1">
                  <a:solidFill>
                    <a:srgbClr val="000000"/>
                  </a:solidFill>
                  <a:latin typeface="Calibri" pitchFamily="34" charset="0"/>
                </a:rPr>
                <a:t>Memory</a:t>
              </a:r>
            </a:p>
            <a:p>
              <a:pPr algn="ctr">
                <a:defRPr/>
              </a:pPr>
              <a:r>
                <a:rPr lang="en-US" b="1">
                  <a:solidFill>
                    <a:srgbClr val="000000"/>
                  </a:solidFill>
                  <a:latin typeface="Calibri" pitchFamily="34" charset="0"/>
                </a:rPr>
                <a:t>Partition</a:t>
              </a:r>
            </a:p>
          </p:txBody>
        </p:sp>
        <p:sp>
          <p:nvSpPr>
            <p:cNvPr id="77" name="Rectangle 76"/>
            <p:cNvSpPr>
              <a:spLocks noChangeArrowheads="1"/>
            </p:cNvSpPr>
            <p:nvPr/>
          </p:nvSpPr>
          <p:spPr bwMode="auto">
            <a:xfrm>
              <a:off x="4406388" y="5414962"/>
              <a:ext cx="904308" cy="57943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en-US" b="1">
                  <a:solidFill>
                    <a:srgbClr val="000000"/>
                  </a:solidFill>
                  <a:latin typeface="Calibri" pitchFamily="34" charset="0"/>
                </a:rPr>
                <a:t>GDDR3/GDDR5</a:t>
              </a:r>
            </a:p>
          </p:txBody>
        </p:sp>
        <p:sp>
          <p:nvSpPr>
            <p:cNvPr id="78" name="Line 98"/>
            <p:cNvSpPr>
              <a:spLocks noChangeShapeType="1"/>
            </p:cNvSpPr>
            <p:nvPr/>
          </p:nvSpPr>
          <p:spPr bwMode="auto">
            <a:xfrm>
              <a:off x="4858542" y="4957764"/>
              <a:ext cx="1713" cy="431799"/>
            </a:xfrm>
            <a:prstGeom prst="line">
              <a:avLst/>
            </a:prstGeom>
            <a:noFill/>
            <a:ln w="28575">
              <a:solidFill>
                <a:srgbClr val="000000"/>
              </a:solidFill>
              <a:round/>
              <a:headEnd type="triangle" w="med" len="med"/>
              <a:tailEnd type="triangle" w="med" len="med"/>
            </a:ln>
          </p:spPr>
          <p:txBody>
            <a:bodyPr/>
            <a:lstStyle/>
            <a:p>
              <a:pPr fontAlgn="auto">
                <a:spcBef>
                  <a:spcPts val="0"/>
                </a:spcBef>
                <a:spcAft>
                  <a:spcPts val="0"/>
                </a:spcAft>
                <a:defRPr/>
              </a:pPr>
              <a:endParaRPr lang="en-US" kern="0">
                <a:solidFill>
                  <a:sysClr val="windowText" lastClr="000000"/>
                </a:solidFill>
                <a:latin typeface="+mn-lt"/>
              </a:endParaRPr>
            </a:p>
          </p:txBody>
        </p:sp>
        <p:sp>
          <p:nvSpPr>
            <p:cNvPr id="79" name="Line 224"/>
            <p:cNvSpPr>
              <a:spLocks noChangeShapeType="1"/>
            </p:cNvSpPr>
            <p:nvPr/>
          </p:nvSpPr>
          <p:spPr bwMode="auto">
            <a:xfrm>
              <a:off x="4858542" y="4043366"/>
              <a:ext cx="1713" cy="287337"/>
            </a:xfrm>
            <a:prstGeom prst="line">
              <a:avLst/>
            </a:prstGeom>
            <a:noFill/>
            <a:ln w="28575">
              <a:solidFill>
                <a:srgbClr val="000000"/>
              </a:solidFill>
              <a:round/>
              <a:headEnd type="triangle" w="med" len="med"/>
              <a:tailEnd type="triangle" w="med" len="med"/>
            </a:ln>
          </p:spPr>
          <p:txBody>
            <a:bodyPr/>
            <a:lstStyle/>
            <a:p>
              <a:pPr fontAlgn="auto">
                <a:spcBef>
                  <a:spcPts val="0"/>
                </a:spcBef>
                <a:spcAft>
                  <a:spcPts val="0"/>
                </a:spcAft>
                <a:defRPr/>
              </a:pPr>
              <a:endParaRPr lang="en-US" kern="0">
                <a:solidFill>
                  <a:sysClr val="windowText" lastClr="000000"/>
                </a:solidFill>
                <a:latin typeface="+mn-lt"/>
              </a:endParaRPr>
            </a:p>
          </p:txBody>
        </p:sp>
      </p:grpSp>
      <p:grpSp>
        <p:nvGrpSpPr>
          <p:cNvPr id="80" name="Group 13"/>
          <p:cNvGrpSpPr>
            <a:grpSpLocks/>
          </p:cNvGrpSpPr>
          <p:nvPr/>
        </p:nvGrpSpPr>
        <p:grpSpPr bwMode="auto">
          <a:xfrm>
            <a:off x="990600" y="4191000"/>
            <a:ext cx="1676400" cy="1951038"/>
            <a:chOff x="4406388" y="4043366"/>
            <a:chExt cx="904308" cy="1951033"/>
          </a:xfrm>
        </p:grpSpPr>
        <p:sp>
          <p:nvSpPr>
            <p:cNvPr id="81" name="Rectangle 80"/>
            <p:cNvSpPr>
              <a:spLocks noChangeArrowheads="1"/>
            </p:cNvSpPr>
            <p:nvPr/>
          </p:nvSpPr>
          <p:spPr bwMode="auto">
            <a:xfrm>
              <a:off x="4570808" y="4348165"/>
              <a:ext cx="616574" cy="60959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en-US" b="1">
                  <a:solidFill>
                    <a:srgbClr val="000000"/>
                  </a:solidFill>
                  <a:latin typeface="Calibri" pitchFamily="34" charset="0"/>
                </a:rPr>
                <a:t>Memory</a:t>
              </a:r>
            </a:p>
            <a:p>
              <a:pPr algn="ctr">
                <a:defRPr/>
              </a:pPr>
              <a:r>
                <a:rPr lang="en-US" b="1">
                  <a:solidFill>
                    <a:srgbClr val="000000"/>
                  </a:solidFill>
                  <a:latin typeface="Calibri" pitchFamily="34" charset="0"/>
                </a:rPr>
                <a:t>Partition</a:t>
              </a:r>
            </a:p>
          </p:txBody>
        </p:sp>
        <p:sp>
          <p:nvSpPr>
            <p:cNvPr id="82" name="Rectangle 81"/>
            <p:cNvSpPr>
              <a:spLocks noChangeArrowheads="1"/>
            </p:cNvSpPr>
            <p:nvPr/>
          </p:nvSpPr>
          <p:spPr bwMode="auto">
            <a:xfrm>
              <a:off x="4406388" y="5414962"/>
              <a:ext cx="904308" cy="57943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en-US" b="1">
                  <a:solidFill>
                    <a:srgbClr val="000000"/>
                  </a:solidFill>
                  <a:latin typeface="Calibri" pitchFamily="34" charset="0"/>
                </a:rPr>
                <a:t>GDDR3/GDDR5</a:t>
              </a:r>
            </a:p>
          </p:txBody>
        </p:sp>
        <p:sp>
          <p:nvSpPr>
            <p:cNvPr id="83" name="Line 98"/>
            <p:cNvSpPr>
              <a:spLocks noChangeShapeType="1"/>
            </p:cNvSpPr>
            <p:nvPr/>
          </p:nvSpPr>
          <p:spPr bwMode="auto">
            <a:xfrm>
              <a:off x="4858542" y="4957764"/>
              <a:ext cx="1713" cy="431799"/>
            </a:xfrm>
            <a:prstGeom prst="line">
              <a:avLst/>
            </a:prstGeom>
            <a:noFill/>
            <a:ln w="28575">
              <a:solidFill>
                <a:srgbClr val="000000"/>
              </a:solidFill>
              <a:round/>
              <a:headEnd type="triangle" w="med" len="med"/>
              <a:tailEnd type="triangle" w="med" len="med"/>
            </a:ln>
          </p:spPr>
          <p:txBody>
            <a:bodyPr/>
            <a:lstStyle/>
            <a:p>
              <a:pPr fontAlgn="auto">
                <a:spcBef>
                  <a:spcPts val="0"/>
                </a:spcBef>
                <a:spcAft>
                  <a:spcPts val="0"/>
                </a:spcAft>
                <a:defRPr/>
              </a:pPr>
              <a:endParaRPr lang="en-US" kern="0">
                <a:solidFill>
                  <a:sysClr val="windowText" lastClr="000000"/>
                </a:solidFill>
                <a:latin typeface="+mn-lt"/>
              </a:endParaRPr>
            </a:p>
          </p:txBody>
        </p:sp>
        <p:sp>
          <p:nvSpPr>
            <p:cNvPr id="84" name="Line 224"/>
            <p:cNvSpPr>
              <a:spLocks noChangeShapeType="1"/>
            </p:cNvSpPr>
            <p:nvPr/>
          </p:nvSpPr>
          <p:spPr bwMode="auto">
            <a:xfrm>
              <a:off x="4858542" y="4043366"/>
              <a:ext cx="1713" cy="287337"/>
            </a:xfrm>
            <a:prstGeom prst="line">
              <a:avLst/>
            </a:prstGeom>
            <a:noFill/>
            <a:ln w="28575">
              <a:solidFill>
                <a:srgbClr val="000000"/>
              </a:solidFill>
              <a:round/>
              <a:headEnd type="triangle" w="med" len="med"/>
              <a:tailEnd type="triangle" w="med" len="med"/>
            </a:ln>
          </p:spPr>
          <p:txBody>
            <a:bodyPr/>
            <a:lstStyle/>
            <a:p>
              <a:pPr fontAlgn="auto">
                <a:spcBef>
                  <a:spcPts val="0"/>
                </a:spcBef>
                <a:spcAft>
                  <a:spcPts val="0"/>
                </a:spcAft>
                <a:defRPr/>
              </a:pPr>
              <a:endParaRPr lang="en-US" kern="0">
                <a:solidFill>
                  <a:sysClr val="windowText" lastClr="000000"/>
                </a:solidFill>
                <a:latin typeface="+mn-lt"/>
              </a:endParaRPr>
            </a:p>
          </p:txBody>
        </p:sp>
      </p:grpSp>
      <p:sp>
        <p:nvSpPr>
          <p:cNvPr id="85" name="TextBox 47"/>
          <p:cNvSpPr txBox="1">
            <a:spLocks noChangeArrowheads="1"/>
          </p:cNvSpPr>
          <p:nvPr/>
        </p:nvSpPr>
        <p:spPr bwMode="auto">
          <a:xfrm>
            <a:off x="4495800" y="5638800"/>
            <a:ext cx="1616075" cy="369888"/>
          </a:xfrm>
          <a:prstGeom prst="rect">
            <a:avLst/>
          </a:prstGeom>
          <a:noFill/>
          <a:ln w="9525">
            <a:noFill/>
            <a:miter lim="800000"/>
            <a:headEnd/>
            <a:tailEnd/>
          </a:ln>
        </p:spPr>
        <p:txBody>
          <a:bodyPr wrap="none">
            <a:spAutoFit/>
          </a:bodyPr>
          <a:lstStyle/>
          <a:p>
            <a:r>
              <a:rPr lang="en-US" b="1">
                <a:solidFill>
                  <a:srgbClr val="808080"/>
                </a:solidFill>
                <a:latin typeface="Calibri" pitchFamily="34" charset="0"/>
              </a:rPr>
              <a:t>Off-chip</a:t>
            </a:r>
            <a:r>
              <a:rPr lang="en-US" b="1">
                <a:solidFill>
                  <a:srgbClr val="FFCC99"/>
                </a:solidFill>
                <a:latin typeface="Calibri" pitchFamily="34" charset="0"/>
              </a:rPr>
              <a:t> </a:t>
            </a:r>
            <a:r>
              <a:rPr lang="en-US" b="1">
                <a:solidFill>
                  <a:srgbClr val="808080"/>
                </a:solidFill>
                <a:latin typeface="Calibri" pitchFamily="34" charset="0"/>
              </a:rPr>
              <a:t>DRAM</a:t>
            </a:r>
            <a:endParaRPr lang="en-US"/>
          </a:p>
        </p:txBody>
      </p:sp>
      <p:grpSp>
        <p:nvGrpSpPr>
          <p:cNvPr id="86" name="Group 55"/>
          <p:cNvGrpSpPr>
            <a:grpSpLocks/>
          </p:cNvGrpSpPr>
          <p:nvPr/>
        </p:nvGrpSpPr>
        <p:grpSpPr bwMode="auto">
          <a:xfrm>
            <a:off x="3200400" y="2209800"/>
            <a:ext cx="2362200" cy="1582738"/>
            <a:chOff x="914400" y="2209800"/>
            <a:chExt cx="2362200" cy="1582737"/>
          </a:xfrm>
        </p:grpSpPr>
        <p:sp>
          <p:nvSpPr>
            <p:cNvPr id="87" name="Rectangle 3"/>
            <p:cNvSpPr>
              <a:spLocks noChangeArrowheads="1"/>
            </p:cNvSpPr>
            <p:nvPr/>
          </p:nvSpPr>
          <p:spPr bwMode="auto">
            <a:xfrm>
              <a:off x="914400" y="2209800"/>
              <a:ext cx="2362200" cy="1295399"/>
            </a:xfrm>
            <a:prstGeom prst="rect">
              <a:avLst/>
            </a:prstGeom>
            <a:gradFill flip="none" rotWithShape="1">
              <a:gsLst>
                <a:gs pos="0">
                  <a:srgbClr val="99FF99"/>
                </a:gs>
                <a:gs pos="100000">
                  <a:srgbClr val="CCFFCC"/>
                </a:gs>
              </a:gsLst>
              <a:lin ang="16200000" scaled="1"/>
              <a:tileRect/>
            </a:gradFill>
            <a:ln w="12700">
              <a:solidFill>
                <a:srgbClr val="333300"/>
              </a:solidFill>
              <a:prstDash val="solid"/>
              <a:miter lim="800000"/>
              <a:headEnd/>
              <a:tailEnd/>
            </a:ln>
            <a:effectLst>
              <a:outerShdw blurRad="38100" dist="38100" dir="2700000" algn="tl" rotWithShape="0">
                <a:prstClr val="black">
                  <a:alpha val="20000"/>
                </a:prstClr>
              </a:outerShdw>
            </a:effectLst>
          </p:spPr>
          <p:txBody>
            <a:bodyPr wrap="none" tIns="0"/>
            <a:lstStyle/>
            <a:p>
              <a:pPr>
                <a:defRPr/>
              </a:pPr>
              <a:r>
                <a:rPr lang="en-US" b="1" dirty="0"/>
                <a:t>SIMT Core Cluster</a:t>
              </a:r>
            </a:p>
          </p:txBody>
        </p:sp>
        <p:sp>
          <p:nvSpPr>
            <p:cNvPr id="88" name="Rectangle 87"/>
            <p:cNvSpPr>
              <a:spLocks noChangeArrowheads="1"/>
            </p:cNvSpPr>
            <p:nvPr/>
          </p:nvSpPr>
          <p:spPr bwMode="auto">
            <a:xfrm>
              <a:off x="990600" y="2514600"/>
              <a:ext cx="1066800" cy="8715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000" b="1">
                  <a:solidFill>
                    <a:srgbClr val="000000"/>
                  </a:solidFill>
                  <a:latin typeface="Calibri" pitchFamily="34" charset="0"/>
                </a:rPr>
                <a:t>SIMT</a:t>
              </a:r>
            </a:p>
            <a:p>
              <a:pPr algn="ctr">
                <a:defRPr/>
              </a:pPr>
              <a:r>
                <a:rPr lang="en-US" sz="2000" b="1">
                  <a:solidFill>
                    <a:srgbClr val="000000"/>
                  </a:solidFill>
                  <a:latin typeface="Calibri" pitchFamily="34" charset="0"/>
                </a:rPr>
                <a:t>Core</a:t>
              </a:r>
            </a:p>
          </p:txBody>
        </p:sp>
        <p:sp>
          <p:nvSpPr>
            <p:cNvPr id="89" name="Line 205"/>
            <p:cNvSpPr>
              <a:spLocks noChangeShapeType="1"/>
            </p:cNvSpPr>
            <p:nvPr/>
          </p:nvSpPr>
          <p:spPr bwMode="auto">
            <a:xfrm>
              <a:off x="2057400" y="3505199"/>
              <a:ext cx="3175" cy="287338"/>
            </a:xfrm>
            <a:prstGeom prst="line">
              <a:avLst/>
            </a:prstGeom>
            <a:ln>
              <a:solidFill>
                <a:schemeClr val="accent1">
                  <a:lumMod val="25000"/>
                </a:schemeClr>
              </a:solidFill>
              <a:headEnd type="triangle" w="med" len="med"/>
              <a:tailEnd type="triangle" w="med" len="med"/>
            </a:ln>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endParaRPr lang="en-US" kern="0">
                <a:solidFill>
                  <a:sysClr val="windowText" lastClr="000000"/>
                </a:solidFill>
              </a:endParaRPr>
            </a:p>
          </p:txBody>
        </p:sp>
        <p:sp>
          <p:nvSpPr>
            <p:cNvPr id="90" name="Rectangle 89"/>
            <p:cNvSpPr>
              <a:spLocks noChangeArrowheads="1"/>
            </p:cNvSpPr>
            <p:nvPr/>
          </p:nvSpPr>
          <p:spPr bwMode="auto">
            <a:xfrm>
              <a:off x="2133600" y="2514600"/>
              <a:ext cx="1066800" cy="8715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000" b="1">
                  <a:solidFill>
                    <a:srgbClr val="000000"/>
                  </a:solidFill>
                  <a:latin typeface="Calibri" pitchFamily="34" charset="0"/>
                </a:rPr>
                <a:t>SIMT</a:t>
              </a:r>
            </a:p>
            <a:p>
              <a:pPr algn="ctr">
                <a:defRPr/>
              </a:pPr>
              <a:r>
                <a:rPr lang="en-US" sz="2000" b="1">
                  <a:solidFill>
                    <a:srgbClr val="000000"/>
                  </a:solidFill>
                  <a:latin typeface="Calibri" pitchFamily="34" charset="0"/>
                </a:rPr>
                <a:t>Core</a:t>
              </a:r>
            </a:p>
          </p:txBody>
        </p:sp>
      </p:grpSp>
      <p:grpSp>
        <p:nvGrpSpPr>
          <p:cNvPr id="91" name="Group 60"/>
          <p:cNvGrpSpPr>
            <a:grpSpLocks/>
          </p:cNvGrpSpPr>
          <p:nvPr/>
        </p:nvGrpSpPr>
        <p:grpSpPr bwMode="auto">
          <a:xfrm>
            <a:off x="6096000" y="2209800"/>
            <a:ext cx="2362200" cy="1582738"/>
            <a:chOff x="914400" y="2209800"/>
            <a:chExt cx="2362200" cy="1582737"/>
          </a:xfrm>
        </p:grpSpPr>
        <p:sp>
          <p:nvSpPr>
            <p:cNvPr id="92" name="Rectangle 3"/>
            <p:cNvSpPr>
              <a:spLocks noChangeArrowheads="1"/>
            </p:cNvSpPr>
            <p:nvPr/>
          </p:nvSpPr>
          <p:spPr bwMode="auto">
            <a:xfrm>
              <a:off x="914400" y="2209800"/>
              <a:ext cx="2362200" cy="1295399"/>
            </a:xfrm>
            <a:prstGeom prst="rect">
              <a:avLst/>
            </a:prstGeom>
            <a:gradFill flip="none" rotWithShape="1">
              <a:gsLst>
                <a:gs pos="0">
                  <a:srgbClr val="99FF99"/>
                </a:gs>
                <a:gs pos="100000">
                  <a:srgbClr val="CCFFCC"/>
                </a:gs>
              </a:gsLst>
              <a:lin ang="16200000" scaled="1"/>
              <a:tileRect/>
            </a:gradFill>
            <a:ln w="12700">
              <a:solidFill>
                <a:srgbClr val="333300"/>
              </a:solidFill>
              <a:prstDash val="solid"/>
              <a:miter lim="800000"/>
              <a:headEnd/>
              <a:tailEnd/>
            </a:ln>
            <a:effectLst>
              <a:outerShdw blurRad="38100" dist="38100" dir="2700000" algn="tl" rotWithShape="0">
                <a:prstClr val="black">
                  <a:alpha val="20000"/>
                </a:prstClr>
              </a:outerShdw>
            </a:effectLst>
          </p:spPr>
          <p:txBody>
            <a:bodyPr wrap="none" tIns="0"/>
            <a:lstStyle/>
            <a:p>
              <a:pPr>
                <a:defRPr/>
              </a:pPr>
              <a:r>
                <a:rPr lang="en-US" b="1" dirty="0"/>
                <a:t>SIMT Core Cluster</a:t>
              </a:r>
            </a:p>
          </p:txBody>
        </p:sp>
        <p:sp>
          <p:nvSpPr>
            <p:cNvPr id="93" name="Rectangle 92"/>
            <p:cNvSpPr>
              <a:spLocks noChangeArrowheads="1"/>
            </p:cNvSpPr>
            <p:nvPr/>
          </p:nvSpPr>
          <p:spPr bwMode="auto">
            <a:xfrm>
              <a:off x="990600" y="2514600"/>
              <a:ext cx="1066800" cy="8715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000" b="1">
                  <a:solidFill>
                    <a:srgbClr val="000000"/>
                  </a:solidFill>
                  <a:latin typeface="Calibri" pitchFamily="34" charset="0"/>
                </a:rPr>
                <a:t>SIMT</a:t>
              </a:r>
            </a:p>
            <a:p>
              <a:pPr algn="ctr">
                <a:defRPr/>
              </a:pPr>
              <a:r>
                <a:rPr lang="en-US" sz="2000" b="1">
                  <a:solidFill>
                    <a:srgbClr val="000000"/>
                  </a:solidFill>
                  <a:latin typeface="Calibri" pitchFamily="34" charset="0"/>
                </a:rPr>
                <a:t>Core</a:t>
              </a:r>
            </a:p>
          </p:txBody>
        </p:sp>
        <p:sp>
          <p:nvSpPr>
            <p:cNvPr id="94" name="Line 205"/>
            <p:cNvSpPr>
              <a:spLocks noChangeShapeType="1"/>
            </p:cNvSpPr>
            <p:nvPr/>
          </p:nvSpPr>
          <p:spPr bwMode="auto">
            <a:xfrm>
              <a:off x="2057400" y="3505199"/>
              <a:ext cx="3175" cy="287338"/>
            </a:xfrm>
            <a:prstGeom prst="line">
              <a:avLst/>
            </a:prstGeom>
            <a:ln>
              <a:solidFill>
                <a:schemeClr val="accent1">
                  <a:lumMod val="25000"/>
                </a:schemeClr>
              </a:solidFill>
              <a:headEnd type="triangle" w="med" len="med"/>
              <a:tailEnd type="triangle" w="med" len="med"/>
            </a:ln>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endParaRPr lang="en-US" kern="0">
                <a:solidFill>
                  <a:sysClr val="windowText" lastClr="000000"/>
                </a:solidFill>
              </a:endParaRPr>
            </a:p>
          </p:txBody>
        </p:sp>
        <p:sp>
          <p:nvSpPr>
            <p:cNvPr id="95" name="Rectangle 94"/>
            <p:cNvSpPr>
              <a:spLocks noChangeArrowheads="1"/>
            </p:cNvSpPr>
            <p:nvPr/>
          </p:nvSpPr>
          <p:spPr bwMode="auto">
            <a:xfrm>
              <a:off x="2133600" y="2514600"/>
              <a:ext cx="1066800" cy="8715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000" b="1">
                  <a:solidFill>
                    <a:srgbClr val="000000"/>
                  </a:solidFill>
                  <a:latin typeface="Calibri" pitchFamily="34" charset="0"/>
                </a:rPr>
                <a:t>SIMT</a:t>
              </a:r>
            </a:p>
            <a:p>
              <a:pPr algn="ctr">
                <a:defRPr/>
              </a:pPr>
              <a:r>
                <a:rPr lang="en-US" sz="2000" b="1">
                  <a:solidFill>
                    <a:srgbClr val="000000"/>
                  </a:solidFill>
                  <a:latin typeface="Calibri" pitchFamily="34" charset="0"/>
                </a:rPr>
                <a:t>Core</a:t>
              </a:r>
            </a:p>
          </p:txBody>
        </p:sp>
      </p:grpSp>
      <p:sp>
        <p:nvSpPr>
          <p:cNvPr id="44" name="Date Placeholder 3"/>
          <p:cNvSpPr>
            <a:spLocks noGrp="1"/>
          </p:cNvSpPr>
          <p:nvPr>
            <p:ph type="dt" sz="half" idx="10"/>
          </p:nvPr>
        </p:nvSpPr>
        <p:spPr/>
        <p:txBody>
          <a:bodyPr/>
          <a:lstStyle/>
          <a:p>
            <a:r>
              <a:rPr lang="en-US" smtClean="0"/>
              <a:t>December 2012</a:t>
            </a:r>
            <a:endParaRPr lang="en-US"/>
          </a:p>
        </p:txBody>
      </p:sp>
      <p:sp>
        <p:nvSpPr>
          <p:cNvPr id="46" name="Footer Placeholder 4"/>
          <p:cNvSpPr>
            <a:spLocks noGrp="1"/>
          </p:cNvSpPr>
          <p:nvPr>
            <p:ph type="ftr" sz="quarter" idx="11"/>
          </p:nvPr>
        </p:nvSpPr>
        <p:spPr/>
        <p:txBody>
          <a:bodyPr/>
          <a:lstStyle/>
          <a:p>
            <a:r>
              <a:rPr lang="pt-BR" smtClean="0"/>
              <a:t>GPGPU-Sim Tutorial (MICRO 2012) 4: Microarchitecture Model</a:t>
            </a:r>
            <a:endParaRPr lang="en-US"/>
          </a:p>
        </p:txBody>
      </p:sp>
      <p:sp>
        <p:nvSpPr>
          <p:cNvPr id="97282" name="Rectangle 2"/>
          <p:cNvSpPr>
            <a:spLocks noGrp="1" noChangeArrowheads="1"/>
          </p:cNvSpPr>
          <p:nvPr>
            <p:ph type="title"/>
          </p:nvPr>
        </p:nvSpPr>
        <p:spPr/>
        <p:txBody>
          <a:bodyPr/>
          <a:lstStyle/>
          <a:p>
            <a:r>
              <a:rPr lang="en-US" sz="4000" dirty="0"/>
              <a:t>GPU Microarchitecture Overview</a:t>
            </a:r>
            <a:br>
              <a:rPr lang="en-US" sz="4000" dirty="0"/>
            </a:br>
            <a:endParaRPr lang="en-US" sz="4000" dirty="0"/>
          </a:p>
        </p:txBody>
      </p:sp>
      <p:sp>
        <p:nvSpPr>
          <p:cNvPr id="42" name="Rectangle 41"/>
          <p:cNvSpPr/>
          <p:nvPr/>
        </p:nvSpPr>
        <p:spPr>
          <a:xfrm>
            <a:off x="457200" y="4267200"/>
            <a:ext cx="8229600" cy="2057400"/>
          </a:xfrm>
          <a:prstGeom prst="rect">
            <a:avLst/>
          </a:prstGeom>
          <a:solidFill>
            <a:schemeClr val="bg1">
              <a:alpha val="76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pitchFamily="34" charset="0"/>
            </a:endParaRPr>
          </a:p>
        </p:txBody>
      </p:sp>
      <p:sp>
        <p:nvSpPr>
          <p:cNvPr id="2" name="Rectangle 41"/>
          <p:cNvSpPr/>
          <p:nvPr/>
        </p:nvSpPr>
        <p:spPr>
          <a:xfrm>
            <a:off x="457200" y="2133600"/>
            <a:ext cx="8305800" cy="1524000"/>
          </a:xfrm>
          <a:prstGeom prst="rect">
            <a:avLst/>
          </a:prstGeom>
          <a:solidFill>
            <a:schemeClr val="bg1">
              <a:alpha val="76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pitchFamily="34" charset="0"/>
            </a:endParaRPr>
          </a:p>
        </p:txBody>
      </p:sp>
      <p:sp>
        <p:nvSpPr>
          <p:cNvPr id="49" name="Slide Number Placeholder 48"/>
          <p:cNvSpPr>
            <a:spLocks noGrp="1"/>
          </p:cNvSpPr>
          <p:nvPr>
            <p:ph type="sldNum" sz="quarter" idx="12"/>
          </p:nvPr>
        </p:nvSpPr>
        <p:spPr/>
        <p:txBody>
          <a:bodyPr/>
          <a:lstStyle/>
          <a:p>
            <a:r>
              <a:rPr lang="en-US" smtClean="0"/>
              <a:t>4.</a:t>
            </a:r>
            <a:fld id="{5F092435-35AC-4890-8608-A6F8B5931844}" type="slidenum">
              <a:rPr lang="en-US" smtClean="0"/>
              <a:pPr/>
              <a:t>34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smtClean="0"/>
              <a:t>December 2012</a:t>
            </a:r>
            <a:endParaRPr lang="en-US"/>
          </a:p>
        </p:txBody>
      </p:sp>
      <p:sp>
        <p:nvSpPr>
          <p:cNvPr id="5" name="Footer Placeholder 2"/>
          <p:cNvSpPr>
            <a:spLocks noGrp="1"/>
          </p:cNvSpPr>
          <p:nvPr>
            <p:ph type="ftr" sz="quarter" idx="11"/>
          </p:nvPr>
        </p:nvSpPr>
        <p:spPr/>
        <p:txBody>
          <a:bodyPr/>
          <a:lstStyle/>
          <a:p>
            <a:r>
              <a:rPr lang="pt-BR" smtClean="0"/>
              <a:t>GPGPU-Sim Tutorial (MICRO 2012) 4: Microarchitecture Model</a:t>
            </a:r>
            <a:endParaRPr lang="en-US"/>
          </a:p>
        </p:txBody>
      </p:sp>
      <p:sp>
        <p:nvSpPr>
          <p:cNvPr id="63490" name="Title 1"/>
          <p:cNvSpPr>
            <a:spLocks noGrp="1"/>
          </p:cNvSpPr>
          <p:nvPr>
            <p:ph type="title" idx="4294967295"/>
          </p:nvPr>
        </p:nvSpPr>
        <p:spPr/>
        <p:txBody>
          <a:bodyPr/>
          <a:lstStyle/>
          <a:p>
            <a:r>
              <a:rPr lang="en-CA" b="0"/>
              <a:t>Clock domains</a:t>
            </a:r>
            <a:endParaRPr lang="en-CA" b="0">
              <a:latin typeface="Times New Roman" pitchFamily="18" charset="0"/>
            </a:endParaRPr>
          </a:p>
        </p:txBody>
      </p:sp>
      <p:sp>
        <p:nvSpPr>
          <p:cNvPr id="63491" name="Text Placeholder 2"/>
          <p:cNvSpPr>
            <a:spLocks noGrp="1"/>
          </p:cNvSpPr>
          <p:nvPr>
            <p:ph type="body" idx="4294967295"/>
          </p:nvPr>
        </p:nvSpPr>
        <p:spPr/>
        <p:txBody>
          <a:bodyPr/>
          <a:lstStyle/>
          <a:p>
            <a:r>
              <a:rPr lang="en-CA" sz="2800"/>
              <a:t> Simulate independent clock domains for</a:t>
            </a:r>
          </a:p>
          <a:p>
            <a:pPr lvl="1"/>
            <a:r>
              <a:rPr lang="en-CA" sz="2400"/>
              <a:t>SIMT cores</a:t>
            </a:r>
          </a:p>
          <a:p>
            <a:pPr lvl="2"/>
            <a:r>
              <a:rPr lang="en-CA" sz="2000"/>
              <a:t>GT200: Set to ¼ of </a:t>
            </a:r>
            <a:r>
              <a:rPr lang="en-CA" sz="2000" i="1"/>
              <a:t>shader clock</a:t>
            </a:r>
            <a:r>
              <a:rPr lang="en-CA" sz="2000"/>
              <a:t> to compensate for using SIMD width of 32 instead of 8</a:t>
            </a:r>
          </a:p>
          <a:p>
            <a:pPr lvl="2"/>
            <a:r>
              <a:rPr lang="en-CA" sz="2000"/>
              <a:t>Fermi: Set to ½ of </a:t>
            </a:r>
            <a:r>
              <a:rPr lang="en-CA" sz="2000" i="1"/>
              <a:t>shader clock</a:t>
            </a:r>
            <a:r>
              <a:rPr lang="en-CA" sz="2000"/>
              <a:t> to compensate for using SIMD width of 32 instead of 16</a:t>
            </a:r>
          </a:p>
          <a:p>
            <a:pPr lvl="1"/>
            <a:r>
              <a:rPr lang="en-CA" sz="2400"/>
              <a:t>Interconnection network</a:t>
            </a:r>
          </a:p>
          <a:p>
            <a:pPr lvl="1"/>
            <a:r>
              <a:rPr lang="en-CA" sz="2400"/>
              <a:t>L2 cache (if enabled)</a:t>
            </a:r>
          </a:p>
          <a:p>
            <a:pPr lvl="1"/>
            <a:r>
              <a:rPr lang="en-CA" sz="2400"/>
              <a:t>DRAM</a:t>
            </a:r>
          </a:p>
          <a:p>
            <a:pPr lvl="2"/>
            <a:r>
              <a:rPr lang="en-CA" sz="2000"/>
              <a:t>This is real clock (command clock)</a:t>
            </a:r>
          </a:p>
          <a:p>
            <a:pPr lvl="2"/>
            <a:r>
              <a:rPr lang="en-CA" sz="2000"/>
              <a:t>Effective clock is 2x this clock due to DDR</a:t>
            </a:r>
          </a:p>
        </p:txBody>
      </p:sp>
      <p:sp>
        <p:nvSpPr>
          <p:cNvPr id="7" name="Slide Number Placeholder 6"/>
          <p:cNvSpPr>
            <a:spLocks noGrp="1"/>
          </p:cNvSpPr>
          <p:nvPr>
            <p:ph type="sldNum" sz="quarter" idx="12"/>
          </p:nvPr>
        </p:nvSpPr>
        <p:spPr/>
        <p:txBody>
          <a:bodyPr/>
          <a:lstStyle/>
          <a:p>
            <a:r>
              <a:rPr lang="en-US" smtClean="0"/>
              <a:t>4.</a:t>
            </a:r>
            <a:fld id="{CE9389D8-C30F-41E3-96A4-213488363530}" type="slidenum">
              <a:rPr lang="en-US" smtClean="0"/>
              <a:pPr/>
              <a:t>35</a:t>
            </a:fld>
            <a:endParaRPr lang="en-US" dirty="0"/>
          </a:p>
        </p:txBody>
      </p:sp>
    </p:spTree>
  </p:cSld>
  <p:clrMapOvr>
    <a:masterClrMapping/>
  </p:clrMapOvr>
  <p:transition advTm="10530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smtClean="0"/>
              <a:t>December 2012</a:t>
            </a:r>
            <a:endParaRPr lang="en-US"/>
          </a:p>
        </p:txBody>
      </p:sp>
      <p:sp>
        <p:nvSpPr>
          <p:cNvPr id="5" name="Footer Placeholder 2"/>
          <p:cNvSpPr>
            <a:spLocks noGrp="1"/>
          </p:cNvSpPr>
          <p:nvPr>
            <p:ph type="ftr" sz="quarter" idx="11"/>
          </p:nvPr>
        </p:nvSpPr>
        <p:spPr/>
        <p:txBody>
          <a:bodyPr/>
          <a:lstStyle/>
          <a:p>
            <a:r>
              <a:rPr lang="pt-BR" smtClean="0"/>
              <a:t>GPGPU-Sim Tutorial (MICRO 2012) 4: Microarchitecture Model</a:t>
            </a:r>
            <a:endParaRPr lang="en-US"/>
          </a:p>
        </p:txBody>
      </p:sp>
      <p:sp>
        <p:nvSpPr>
          <p:cNvPr id="65538" name="Title 1"/>
          <p:cNvSpPr>
            <a:spLocks noGrp="1"/>
          </p:cNvSpPr>
          <p:nvPr>
            <p:ph type="title" idx="4294967295"/>
          </p:nvPr>
        </p:nvSpPr>
        <p:spPr/>
        <p:txBody>
          <a:bodyPr/>
          <a:lstStyle/>
          <a:p>
            <a:r>
              <a:rPr lang="en-CA" b="0"/>
              <a:t>Clock Domain Crossing</a:t>
            </a:r>
          </a:p>
        </p:txBody>
      </p:sp>
      <p:sp>
        <p:nvSpPr>
          <p:cNvPr id="65539" name="Text Placeholder 2"/>
          <p:cNvSpPr>
            <a:spLocks noGrp="1"/>
          </p:cNvSpPr>
          <p:nvPr>
            <p:ph type="body" idx="4294967295"/>
          </p:nvPr>
        </p:nvSpPr>
        <p:spPr/>
        <p:txBody>
          <a:bodyPr/>
          <a:lstStyle/>
          <a:p>
            <a:r>
              <a:rPr lang="en-CA"/>
              <a:t>We simulate send and receive buffers at clock crossing boundaries</a:t>
            </a:r>
          </a:p>
          <a:p>
            <a:r>
              <a:rPr lang="en-CA"/>
              <a:t>The buffers are filled and drained in different clock domains</a:t>
            </a:r>
          </a:p>
          <a:p>
            <a:r>
              <a:rPr lang="en-CA"/>
              <a:t>E.g. consider the buffer from interconnect  to memory partition </a:t>
            </a:r>
          </a:p>
          <a:p>
            <a:pPr lvl="1"/>
            <a:r>
              <a:rPr lang="en-CA"/>
              <a:t>Filled at interconnect clock rate</a:t>
            </a:r>
          </a:p>
          <a:p>
            <a:pPr lvl="1"/>
            <a:r>
              <a:rPr lang="en-CA"/>
              <a:t>Drained at DRAM clock rate</a:t>
            </a:r>
          </a:p>
        </p:txBody>
      </p:sp>
      <p:sp>
        <p:nvSpPr>
          <p:cNvPr id="7" name="Slide Number Placeholder 6"/>
          <p:cNvSpPr>
            <a:spLocks noGrp="1"/>
          </p:cNvSpPr>
          <p:nvPr>
            <p:ph type="sldNum" sz="quarter" idx="12"/>
          </p:nvPr>
        </p:nvSpPr>
        <p:spPr/>
        <p:txBody>
          <a:bodyPr/>
          <a:lstStyle/>
          <a:p>
            <a:r>
              <a:rPr lang="en-US" smtClean="0"/>
              <a:t>4.</a:t>
            </a:r>
            <a:fld id="{CE9389D8-C30F-41E3-96A4-213488363530}" type="slidenum">
              <a:rPr lang="en-US" smtClean="0"/>
              <a:pPr/>
              <a:t>36</a:t>
            </a:fld>
            <a:endParaRPr lang="en-US" dirty="0"/>
          </a:p>
        </p:txBody>
      </p:sp>
    </p:spTree>
  </p:cSld>
  <p:clrMapOvr>
    <a:masterClrMapping/>
  </p:clrMapOvr>
  <p:transition advTm="75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smtClean="0"/>
              <a:t>December 2012</a:t>
            </a:r>
            <a:endParaRPr lang="en-US"/>
          </a:p>
        </p:txBody>
      </p:sp>
      <p:sp>
        <p:nvSpPr>
          <p:cNvPr id="5" name="Footer Placeholder 2"/>
          <p:cNvSpPr>
            <a:spLocks noGrp="1"/>
          </p:cNvSpPr>
          <p:nvPr>
            <p:ph type="ftr" sz="quarter" idx="11"/>
          </p:nvPr>
        </p:nvSpPr>
        <p:spPr/>
        <p:txBody>
          <a:bodyPr/>
          <a:lstStyle/>
          <a:p>
            <a:r>
              <a:rPr lang="pt-BR" smtClean="0"/>
              <a:t>GPGPU-Sim Tutorial (MICRO 2012) 4: Microarchitecture Model</a:t>
            </a:r>
            <a:endParaRPr lang="en-US"/>
          </a:p>
        </p:txBody>
      </p:sp>
      <p:sp>
        <p:nvSpPr>
          <p:cNvPr id="66562" name="Title 1"/>
          <p:cNvSpPr>
            <a:spLocks noGrp="1"/>
          </p:cNvSpPr>
          <p:nvPr>
            <p:ph type="title" idx="4294967295"/>
          </p:nvPr>
        </p:nvSpPr>
        <p:spPr/>
        <p:txBody>
          <a:bodyPr/>
          <a:lstStyle/>
          <a:p>
            <a:r>
              <a:rPr lang="en-CA" b="0"/>
              <a:t>Interconnection Network Model</a:t>
            </a:r>
            <a:endParaRPr lang="en-CA" b="0">
              <a:latin typeface="Times New Roman" pitchFamily="18" charset="0"/>
            </a:endParaRPr>
          </a:p>
        </p:txBody>
      </p:sp>
      <p:sp>
        <p:nvSpPr>
          <p:cNvPr id="66563" name="Text Placeholder 2"/>
          <p:cNvSpPr>
            <a:spLocks noGrp="1"/>
          </p:cNvSpPr>
          <p:nvPr>
            <p:ph type="body" idx="4294967295"/>
          </p:nvPr>
        </p:nvSpPr>
        <p:spPr/>
        <p:txBody>
          <a:bodyPr/>
          <a:lstStyle/>
          <a:p>
            <a:r>
              <a:rPr lang="en-CA"/>
              <a:t>Intersim (Booksim) a flit level simulator </a:t>
            </a:r>
          </a:p>
          <a:p>
            <a:pPr lvl="1"/>
            <a:r>
              <a:rPr lang="en-CA"/>
              <a:t>Topologies (Mesh, Torus, Butterfly, …)</a:t>
            </a:r>
          </a:p>
          <a:p>
            <a:pPr lvl="1"/>
            <a:r>
              <a:rPr lang="en-CA"/>
              <a:t>Routing (Dimension Order, Adaptive, etc. )</a:t>
            </a:r>
          </a:p>
          <a:p>
            <a:pPr lvl="1"/>
            <a:r>
              <a:rPr lang="en-CA"/>
              <a:t>Flow Control (Virtual Channels, Credits)</a:t>
            </a:r>
          </a:p>
          <a:p>
            <a:r>
              <a:rPr lang="en-CA"/>
              <a:t>We simulate two separate networks</a:t>
            </a:r>
          </a:p>
          <a:p>
            <a:pPr lvl="1"/>
            <a:r>
              <a:rPr lang="en-CA"/>
              <a:t>From SIMT cores to memory partitions</a:t>
            </a:r>
          </a:p>
          <a:p>
            <a:pPr lvl="2"/>
            <a:r>
              <a:rPr lang="en-CA"/>
              <a:t>Read Requests, Write Requests</a:t>
            </a:r>
          </a:p>
          <a:p>
            <a:pPr lvl="1"/>
            <a:r>
              <a:rPr lang="en-CA"/>
              <a:t>From memory partitions to SIMT cores</a:t>
            </a:r>
          </a:p>
          <a:p>
            <a:pPr lvl="2"/>
            <a:r>
              <a:rPr lang="en-CA"/>
              <a:t>Read Replies, Write Acks</a:t>
            </a:r>
          </a:p>
          <a:p>
            <a:pPr lvl="1">
              <a:buFontTx/>
              <a:buNone/>
            </a:pPr>
            <a:endParaRPr lang="en-CA"/>
          </a:p>
        </p:txBody>
      </p:sp>
      <p:sp>
        <p:nvSpPr>
          <p:cNvPr id="7" name="Slide Number Placeholder 6"/>
          <p:cNvSpPr>
            <a:spLocks noGrp="1"/>
          </p:cNvSpPr>
          <p:nvPr>
            <p:ph type="sldNum" sz="quarter" idx="12"/>
          </p:nvPr>
        </p:nvSpPr>
        <p:spPr/>
        <p:txBody>
          <a:bodyPr/>
          <a:lstStyle/>
          <a:p>
            <a:r>
              <a:rPr lang="en-US" smtClean="0"/>
              <a:t>4.</a:t>
            </a:r>
            <a:fld id="{CE9389D8-C30F-41E3-96A4-213488363530}" type="slidenum">
              <a:rPr lang="en-US" smtClean="0"/>
              <a:pPr/>
              <a:t>37</a:t>
            </a:fld>
            <a:endParaRPr lang="en-US" dirty="0"/>
          </a:p>
        </p:txBody>
      </p:sp>
    </p:spTree>
  </p:cSld>
  <p:clrMapOvr>
    <a:masterClrMapping/>
  </p:clrMapOvr>
  <p:transition advTm="10855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smtClean="0"/>
              <a:t>December 2012</a:t>
            </a:r>
            <a:endParaRPr lang="en-US"/>
          </a:p>
        </p:txBody>
      </p:sp>
      <p:sp>
        <p:nvSpPr>
          <p:cNvPr id="5" name="Footer Placeholder 2"/>
          <p:cNvSpPr>
            <a:spLocks noGrp="1"/>
          </p:cNvSpPr>
          <p:nvPr>
            <p:ph type="ftr" sz="quarter" idx="11"/>
          </p:nvPr>
        </p:nvSpPr>
        <p:spPr/>
        <p:txBody>
          <a:bodyPr/>
          <a:lstStyle/>
          <a:p>
            <a:r>
              <a:rPr lang="pt-BR" smtClean="0"/>
              <a:t>GPGPU-Sim Tutorial (MICRO 2012) 4: Microarchitecture Model</a:t>
            </a:r>
            <a:endParaRPr lang="en-US"/>
          </a:p>
        </p:txBody>
      </p:sp>
      <p:sp>
        <p:nvSpPr>
          <p:cNvPr id="23555" name="Rectangle 2"/>
          <p:cNvSpPr>
            <a:spLocks noChangeArrowheads="1"/>
          </p:cNvSpPr>
          <p:nvPr/>
        </p:nvSpPr>
        <p:spPr bwMode="auto">
          <a:xfrm>
            <a:off x="152400" y="304800"/>
            <a:ext cx="8763000" cy="1371600"/>
          </a:xfrm>
          <a:prstGeom prst="rect">
            <a:avLst/>
          </a:prstGeom>
          <a:noFill/>
          <a:ln w="9525">
            <a:noFill/>
            <a:miter lim="800000"/>
            <a:headEnd/>
            <a:tailEnd/>
          </a:ln>
        </p:spPr>
        <p:txBody>
          <a:bodyPr anchor="ctr"/>
          <a:lstStyle/>
          <a:p>
            <a:pPr algn="ctr">
              <a:defRPr/>
            </a:pPr>
            <a:r>
              <a:rPr lang="en-US" altLang="zh-CN" sz="4000" b="1" dirty="0">
                <a:latin typeface="+mj-lt"/>
              </a:rPr>
              <a:t>Topology Examples</a:t>
            </a:r>
          </a:p>
        </p:txBody>
      </p:sp>
      <p:pic>
        <p:nvPicPr>
          <p:cNvPr id="68611" name="Picture 9"/>
          <p:cNvPicPr>
            <a:picLocks noChangeAspect="1" noChangeArrowheads="1"/>
          </p:cNvPicPr>
          <p:nvPr/>
        </p:nvPicPr>
        <p:blipFill>
          <a:blip r:embed="rId3" cstate="print"/>
          <a:srcRect/>
          <a:stretch>
            <a:fillRect/>
          </a:stretch>
        </p:blipFill>
        <p:spPr bwMode="auto">
          <a:xfrm>
            <a:off x="457200" y="2590800"/>
            <a:ext cx="8199438" cy="2643188"/>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r>
              <a:rPr lang="en-US" smtClean="0"/>
              <a:t>4.</a:t>
            </a:r>
            <a:fld id="{CE9389D8-C30F-41E3-96A4-213488363530}" type="slidenum">
              <a:rPr lang="en-US" smtClean="0"/>
              <a:pPr/>
              <a:t>38</a:t>
            </a:fld>
            <a:endParaRPr lang="en-US" dirty="0"/>
          </a:p>
        </p:txBody>
      </p:sp>
    </p:spTree>
  </p:cSld>
  <p:clrMapOvr>
    <a:masterClrMapping/>
  </p:clrMapOvr>
  <p:transition advTm="5045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smtClean="0"/>
              <a:t>December 2012</a:t>
            </a:r>
            <a:endParaRPr lang="en-US"/>
          </a:p>
        </p:txBody>
      </p:sp>
      <p:sp>
        <p:nvSpPr>
          <p:cNvPr id="5" name="Footer Placeholder 2"/>
          <p:cNvSpPr>
            <a:spLocks noGrp="1"/>
          </p:cNvSpPr>
          <p:nvPr>
            <p:ph type="ftr" sz="quarter" idx="11"/>
          </p:nvPr>
        </p:nvSpPr>
        <p:spPr/>
        <p:txBody>
          <a:bodyPr/>
          <a:lstStyle/>
          <a:p>
            <a:r>
              <a:rPr lang="pt-BR" smtClean="0"/>
              <a:t>GPGPU-Sim Tutorial (MICRO 2012) 4: Microarchitecture Model</a:t>
            </a:r>
            <a:endParaRPr lang="en-US"/>
          </a:p>
        </p:txBody>
      </p:sp>
      <p:sp>
        <p:nvSpPr>
          <p:cNvPr id="70658" name="Title 1"/>
          <p:cNvSpPr>
            <a:spLocks noGrp="1"/>
          </p:cNvSpPr>
          <p:nvPr>
            <p:ph type="title" idx="4294967295"/>
          </p:nvPr>
        </p:nvSpPr>
        <p:spPr/>
        <p:txBody>
          <a:bodyPr/>
          <a:lstStyle/>
          <a:p>
            <a:r>
              <a:rPr lang="en-CA" b="0" dirty="0"/>
              <a:t>Interconnection Network </a:t>
            </a:r>
            <a:r>
              <a:rPr lang="en-CA" b="0" dirty="0" err="1"/>
              <a:t>Config</a:t>
            </a:r>
            <a:endParaRPr lang="en-CA" b="0" dirty="0">
              <a:latin typeface="Times New Roman" pitchFamily="18" charset="0"/>
            </a:endParaRPr>
          </a:p>
        </p:txBody>
      </p:sp>
      <p:sp>
        <p:nvSpPr>
          <p:cNvPr id="3" name="Text Placeholder 2"/>
          <p:cNvSpPr>
            <a:spLocks noGrp="1"/>
          </p:cNvSpPr>
          <p:nvPr>
            <p:ph type="body" idx="4294967295"/>
          </p:nvPr>
        </p:nvSpPr>
        <p:spPr/>
        <p:txBody>
          <a:bodyPr>
            <a:normAutofit/>
          </a:bodyPr>
          <a:lstStyle/>
          <a:p>
            <a:pPr>
              <a:lnSpc>
                <a:spcPct val="90000"/>
              </a:lnSpc>
            </a:pPr>
            <a:r>
              <a:rPr lang="en-CA" sz="3000"/>
              <a:t>Booksim has its own config file</a:t>
            </a:r>
          </a:p>
          <a:p>
            <a:pPr lvl="1">
              <a:lnSpc>
                <a:spcPct val="90000"/>
              </a:lnSpc>
            </a:pPr>
            <a:r>
              <a:rPr lang="en-CA" sz="2600"/>
              <a:t>Topology (topology, k ,n )</a:t>
            </a:r>
          </a:p>
          <a:p>
            <a:pPr lvl="1">
              <a:lnSpc>
                <a:spcPct val="90000"/>
              </a:lnSpc>
            </a:pPr>
            <a:r>
              <a:rPr lang="en-CA" sz="2600"/>
              <a:t>Virtual channels (num_vcs)</a:t>
            </a:r>
          </a:p>
          <a:p>
            <a:pPr lvl="1">
              <a:lnSpc>
                <a:spcPct val="90000"/>
              </a:lnSpc>
            </a:pPr>
            <a:r>
              <a:rPr lang="en-CA" sz="2600"/>
              <a:t>Buffers per VC (vc_buf_size)</a:t>
            </a:r>
          </a:p>
          <a:p>
            <a:pPr lvl="1">
              <a:lnSpc>
                <a:spcPct val="90000"/>
              </a:lnSpc>
            </a:pPr>
            <a:r>
              <a:rPr lang="en-CA" sz="2600"/>
              <a:t>Routing (routing _function)</a:t>
            </a:r>
          </a:p>
          <a:p>
            <a:pPr lvl="1">
              <a:lnSpc>
                <a:spcPct val="90000"/>
              </a:lnSpc>
            </a:pPr>
            <a:r>
              <a:rPr lang="en-CA" sz="2600"/>
              <a:t>Speedups (input_speedup, internal_speedup)</a:t>
            </a:r>
          </a:p>
          <a:p>
            <a:pPr lvl="1">
              <a:lnSpc>
                <a:spcPct val="90000"/>
              </a:lnSpc>
            </a:pPr>
            <a:r>
              <a:rPr lang="en-CA" sz="2600"/>
              <a:t>Allocators (vc_allocator, sw_allocator)</a:t>
            </a:r>
          </a:p>
          <a:p>
            <a:pPr>
              <a:lnSpc>
                <a:spcPct val="90000"/>
              </a:lnSpc>
            </a:pPr>
            <a:r>
              <a:rPr lang="en-CA" sz="3000"/>
              <a:t>Specific to GPGPU-sim</a:t>
            </a:r>
          </a:p>
          <a:p>
            <a:pPr lvl="1">
              <a:lnSpc>
                <a:spcPct val="90000"/>
              </a:lnSpc>
            </a:pPr>
            <a:r>
              <a:rPr lang="en-CA" sz="2600"/>
              <a:t>Channel Width (flit_size)</a:t>
            </a:r>
          </a:p>
          <a:p>
            <a:pPr lvl="1">
              <a:lnSpc>
                <a:spcPct val="90000"/>
              </a:lnSpc>
            </a:pPr>
            <a:r>
              <a:rPr lang="en-CA" sz="2600"/>
              <a:t>Setting memory partition locations (use_map)</a:t>
            </a:r>
          </a:p>
        </p:txBody>
      </p:sp>
      <p:sp>
        <p:nvSpPr>
          <p:cNvPr id="7" name="Slide Number Placeholder 6"/>
          <p:cNvSpPr>
            <a:spLocks noGrp="1"/>
          </p:cNvSpPr>
          <p:nvPr>
            <p:ph type="sldNum" sz="quarter" idx="12"/>
          </p:nvPr>
        </p:nvSpPr>
        <p:spPr/>
        <p:txBody>
          <a:bodyPr/>
          <a:lstStyle/>
          <a:p>
            <a:r>
              <a:rPr lang="en-US" smtClean="0"/>
              <a:t>4.</a:t>
            </a:r>
            <a:fld id="{CE9389D8-C30F-41E3-96A4-213488363530}" type="slidenum">
              <a:rPr lang="en-US" smtClean="0"/>
              <a:pPr/>
              <a:t>39</a:t>
            </a:fld>
            <a:endParaRPr lang="en-US" dirty="0"/>
          </a:p>
        </p:txBody>
      </p:sp>
    </p:spTree>
  </p:cSld>
  <p:clrMapOvr>
    <a:masterClrMapping/>
  </p:clrMapOvr>
  <p:transition advTm="433"/>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Date Placeholder 1"/>
          <p:cNvSpPr>
            <a:spLocks noGrp="1"/>
          </p:cNvSpPr>
          <p:nvPr>
            <p:ph type="dt" sz="half" idx="10"/>
          </p:nvPr>
        </p:nvSpPr>
        <p:spPr/>
        <p:txBody>
          <a:bodyPr/>
          <a:lstStyle/>
          <a:p>
            <a:r>
              <a:rPr lang="en-US" smtClean="0"/>
              <a:t>December 2012</a:t>
            </a:r>
            <a:endParaRPr lang="en-US"/>
          </a:p>
        </p:txBody>
      </p:sp>
      <p:sp>
        <p:nvSpPr>
          <p:cNvPr id="40" name="Footer Placeholder 2"/>
          <p:cNvSpPr>
            <a:spLocks noGrp="1"/>
          </p:cNvSpPr>
          <p:nvPr>
            <p:ph type="ftr" sz="quarter" idx="11"/>
          </p:nvPr>
        </p:nvSpPr>
        <p:spPr/>
        <p:txBody>
          <a:bodyPr/>
          <a:lstStyle/>
          <a:p>
            <a:r>
              <a:rPr lang="pt-BR" smtClean="0"/>
              <a:t>GPGPU-Sim Tutorial (MICRO 2012) 4: Microarchitecture Model</a:t>
            </a:r>
            <a:endParaRPr lang="en-US"/>
          </a:p>
        </p:txBody>
      </p:sp>
      <p:sp>
        <p:nvSpPr>
          <p:cNvPr id="17422" name="Rectangle 14"/>
          <p:cNvSpPr>
            <a:spLocks noChangeArrowheads="1"/>
          </p:cNvSpPr>
          <p:nvPr/>
        </p:nvSpPr>
        <p:spPr bwMode="auto">
          <a:xfrm>
            <a:off x="730250" y="3733800"/>
            <a:ext cx="4535488" cy="2565400"/>
          </a:xfrm>
          <a:prstGeom prst="rect">
            <a:avLst/>
          </a:prstGeom>
          <a:solidFill>
            <a:srgbClr val="99CCFF"/>
          </a:solidFill>
          <a:ln w="9525">
            <a:noFill/>
            <a:miter lim="800000"/>
            <a:headEnd/>
            <a:tailEnd/>
          </a:ln>
        </p:spPr>
        <p:txBody>
          <a:bodyPr wrap="none"/>
          <a:lstStyle/>
          <a:p>
            <a:r>
              <a:rPr lang="en-US" sz="2400" b="1"/>
              <a:t>SIMT Core</a:t>
            </a:r>
          </a:p>
        </p:txBody>
      </p:sp>
      <p:sp>
        <p:nvSpPr>
          <p:cNvPr id="39960" name="Title 1"/>
          <p:cNvSpPr>
            <a:spLocks noGrp="1"/>
          </p:cNvSpPr>
          <p:nvPr>
            <p:ph type="title" idx="4294967295"/>
          </p:nvPr>
        </p:nvSpPr>
        <p:spPr>
          <a:xfrm>
            <a:off x="457200" y="0"/>
            <a:ext cx="8229600" cy="1143000"/>
          </a:xfrm>
        </p:spPr>
        <p:txBody>
          <a:bodyPr/>
          <a:lstStyle/>
          <a:p>
            <a:r>
              <a:rPr lang="en-CA" dirty="0"/>
              <a:t>Thread Hierarchy Revisited</a:t>
            </a:r>
          </a:p>
        </p:txBody>
      </p:sp>
      <p:sp>
        <p:nvSpPr>
          <p:cNvPr id="19460" name="Text Placeholder 2"/>
          <p:cNvSpPr>
            <a:spLocks noGrp="1"/>
          </p:cNvSpPr>
          <p:nvPr>
            <p:ph type="body" idx="4294967295"/>
          </p:nvPr>
        </p:nvSpPr>
        <p:spPr>
          <a:xfrm>
            <a:off x="457200" y="1371600"/>
            <a:ext cx="5562600" cy="2362200"/>
          </a:xfrm>
        </p:spPr>
        <p:txBody>
          <a:bodyPr>
            <a:normAutofit/>
          </a:bodyPr>
          <a:lstStyle/>
          <a:p>
            <a:pPr>
              <a:lnSpc>
                <a:spcPct val="80000"/>
              </a:lnSpc>
            </a:pPr>
            <a:r>
              <a:rPr lang="en-CA" sz="2600"/>
              <a:t>Recall, kernel = grid of blocks of warps of threads</a:t>
            </a:r>
          </a:p>
          <a:p>
            <a:pPr>
              <a:lnSpc>
                <a:spcPct val="80000"/>
              </a:lnSpc>
            </a:pPr>
            <a:r>
              <a:rPr lang="en-CA" sz="2600"/>
              <a:t>Thread </a:t>
            </a:r>
            <a:r>
              <a:rPr lang="en-CA" sz="2600" u="sng"/>
              <a:t>blocks</a:t>
            </a:r>
            <a:r>
              <a:rPr lang="en-CA" sz="2600"/>
              <a:t> (CTAs) contains up to 1024 threads</a:t>
            </a:r>
          </a:p>
          <a:p>
            <a:pPr>
              <a:lnSpc>
                <a:spcPct val="80000"/>
              </a:lnSpc>
            </a:pPr>
            <a:r>
              <a:rPr lang="en-CA" sz="2600"/>
              <a:t>Threads are grouped into </a:t>
            </a:r>
            <a:r>
              <a:rPr lang="en-CA" sz="2600" i="1"/>
              <a:t>warps</a:t>
            </a:r>
            <a:r>
              <a:rPr lang="en-CA" sz="2600"/>
              <a:t> in </a:t>
            </a:r>
            <a:r>
              <a:rPr lang="en-CA" sz="2600" i="1"/>
              <a:t>hardware</a:t>
            </a:r>
          </a:p>
          <a:p>
            <a:pPr>
              <a:lnSpc>
                <a:spcPct val="80000"/>
              </a:lnSpc>
              <a:buFontTx/>
              <a:buNone/>
            </a:pPr>
            <a:endParaRPr lang="en-CA" sz="2600"/>
          </a:p>
        </p:txBody>
      </p:sp>
      <p:sp>
        <p:nvSpPr>
          <p:cNvPr id="17444" name="Text Box 36"/>
          <p:cNvSpPr txBox="1">
            <a:spLocks noChangeArrowheads="1"/>
          </p:cNvSpPr>
          <p:nvPr/>
        </p:nvSpPr>
        <p:spPr bwMode="auto">
          <a:xfrm>
            <a:off x="5410200" y="3733800"/>
            <a:ext cx="3095625" cy="1616075"/>
          </a:xfrm>
          <a:prstGeom prst="rect">
            <a:avLst/>
          </a:prstGeom>
          <a:noFill/>
          <a:ln w="9525">
            <a:noFill/>
            <a:miter lim="800000"/>
            <a:headEnd/>
            <a:tailEnd/>
          </a:ln>
        </p:spPr>
        <p:txBody>
          <a:bodyPr>
            <a:spAutoFit/>
          </a:bodyPr>
          <a:lstStyle/>
          <a:p>
            <a:r>
              <a:rPr lang="en-US" sz="2000"/>
              <a:t>Each block is dispatched to a SIMT core as a unit of work: All of its warps run in the core’s pipeline until they are all done. </a:t>
            </a:r>
          </a:p>
        </p:txBody>
      </p:sp>
      <p:pic>
        <p:nvPicPr>
          <p:cNvPr id="39974" name="Picture 37"/>
          <p:cNvPicPr>
            <a:picLocks noChangeAspect="1"/>
          </p:cNvPicPr>
          <p:nvPr/>
        </p:nvPicPr>
        <p:blipFill>
          <a:blip r:embed="rId4" cstate="print"/>
          <a:srcRect/>
          <a:stretch>
            <a:fillRect/>
          </a:stretch>
        </p:blipFill>
        <p:spPr bwMode="auto">
          <a:xfrm>
            <a:off x="6248400" y="1371600"/>
            <a:ext cx="2743200" cy="1727200"/>
          </a:xfrm>
          <a:prstGeom prst="rect">
            <a:avLst/>
          </a:prstGeom>
          <a:noFill/>
          <a:ln w="9525">
            <a:noFill/>
            <a:miter lim="800000"/>
            <a:headEnd/>
            <a:tailEnd/>
          </a:ln>
        </p:spPr>
      </p:pic>
      <p:sp>
        <p:nvSpPr>
          <p:cNvPr id="39975" name="TextBox 38"/>
          <p:cNvSpPr txBox="1">
            <a:spLocks noChangeArrowheads="1"/>
          </p:cNvSpPr>
          <p:nvPr/>
        </p:nvSpPr>
        <p:spPr bwMode="auto">
          <a:xfrm>
            <a:off x="6858000" y="3124200"/>
            <a:ext cx="2057400" cy="215900"/>
          </a:xfrm>
          <a:prstGeom prst="rect">
            <a:avLst/>
          </a:prstGeom>
          <a:noFill/>
          <a:ln w="9525">
            <a:noFill/>
            <a:miter lim="800000"/>
            <a:headEnd/>
            <a:tailEnd/>
          </a:ln>
        </p:spPr>
        <p:txBody>
          <a:bodyPr>
            <a:spAutoFit/>
          </a:bodyPr>
          <a:lstStyle/>
          <a:p>
            <a:r>
              <a:rPr lang="en-US" sz="800"/>
              <a:t>Source: NVIDIA </a:t>
            </a:r>
          </a:p>
        </p:txBody>
      </p:sp>
      <p:grpSp>
        <p:nvGrpSpPr>
          <p:cNvPr id="61" name="Group 60"/>
          <p:cNvGrpSpPr/>
          <p:nvPr/>
        </p:nvGrpSpPr>
        <p:grpSpPr>
          <a:xfrm>
            <a:off x="914400" y="4114800"/>
            <a:ext cx="4198938" cy="1670050"/>
            <a:chOff x="914400" y="4419600"/>
            <a:chExt cx="4198938" cy="1670050"/>
          </a:xfrm>
        </p:grpSpPr>
        <p:grpSp>
          <p:nvGrpSpPr>
            <p:cNvPr id="51" name="Group 50"/>
            <p:cNvGrpSpPr/>
            <p:nvPr/>
          </p:nvGrpSpPr>
          <p:grpSpPr>
            <a:xfrm>
              <a:off x="990600" y="4419600"/>
              <a:ext cx="4122738" cy="1593850"/>
              <a:chOff x="990600" y="4419600"/>
              <a:chExt cx="4122738" cy="1593850"/>
            </a:xfrm>
          </p:grpSpPr>
          <p:sp>
            <p:nvSpPr>
              <p:cNvPr id="42" name="Rectangle 41"/>
              <p:cNvSpPr/>
              <p:nvPr/>
            </p:nvSpPr>
            <p:spPr bwMode="auto">
              <a:xfrm>
                <a:off x="990600" y="4554538"/>
                <a:ext cx="1584325" cy="1171575"/>
              </a:xfrm>
              <a:prstGeom prst="rect">
                <a:avLst/>
              </a:prstGeom>
              <a:gradFill>
                <a:gsLst>
                  <a:gs pos="0">
                    <a:srgbClr val="2C5D98"/>
                  </a:gs>
                  <a:gs pos="80000">
                    <a:srgbClr val="3C7BC7"/>
                  </a:gs>
                  <a:gs pos="100000">
                    <a:srgbClr val="3A7CCB"/>
                  </a:gs>
                </a:gsLst>
              </a:grad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CA" dirty="0"/>
                  <a:t>Thread Block</a:t>
                </a:r>
              </a:p>
              <a:p>
                <a:pPr algn="ctr" fontAlgn="auto">
                  <a:spcBef>
                    <a:spcPts val="0"/>
                  </a:spcBef>
                  <a:spcAft>
                    <a:spcPts val="0"/>
                  </a:spcAft>
                  <a:defRPr/>
                </a:pPr>
                <a:r>
                  <a:rPr lang="en-CA" dirty="0"/>
                  <a:t>(CTA)</a:t>
                </a:r>
              </a:p>
            </p:txBody>
          </p:sp>
          <p:sp>
            <p:nvSpPr>
              <p:cNvPr id="44" name="Right Arrow 43"/>
              <p:cNvSpPr/>
              <p:nvPr/>
            </p:nvSpPr>
            <p:spPr bwMode="auto">
              <a:xfrm>
                <a:off x="2684463" y="4960938"/>
                <a:ext cx="936625" cy="358775"/>
              </a:xfrm>
              <a:prstGeom prst="rightArrow">
                <a:avLst/>
              </a:prstGeom>
              <a:gradFill>
                <a:gsLst>
                  <a:gs pos="0">
                    <a:srgbClr val="2C5D98"/>
                  </a:gs>
                  <a:gs pos="80000">
                    <a:srgbClr val="3C7BC7"/>
                  </a:gs>
                  <a:gs pos="100000">
                    <a:srgbClr val="3A7CCB"/>
                  </a:gs>
                </a:gsLst>
              </a:grad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CA">
                  <a:solidFill>
                    <a:srgbClr val="FFFFFF"/>
                  </a:solidFill>
                  <a:latin typeface="Calibri" pitchFamily="34" charset="0"/>
                </a:endParaRPr>
              </a:p>
            </p:txBody>
          </p:sp>
          <p:sp>
            <p:nvSpPr>
              <p:cNvPr id="45" name="Rounded Rectangle 44"/>
              <p:cNvSpPr/>
              <p:nvPr/>
            </p:nvSpPr>
            <p:spPr bwMode="auto">
              <a:xfrm>
                <a:off x="3795713" y="4419600"/>
                <a:ext cx="1300163" cy="365125"/>
              </a:xfrm>
              <a:prstGeom prst="roundRect">
                <a:avLst/>
              </a:prstGeom>
              <a:gradFill>
                <a:gsLst>
                  <a:gs pos="0">
                    <a:srgbClr val="2C5D98"/>
                  </a:gs>
                  <a:gs pos="80000">
                    <a:srgbClr val="3C7BC7"/>
                  </a:gs>
                  <a:gs pos="100000">
                    <a:srgbClr val="3A7CCB"/>
                  </a:gs>
                </a:gsLst>
              </a:grad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CA" dirty="0"/>
                  <a:t>32 </a:t>
                </a:r>
                <a:r>
                  <a:rPr lang="en-CA" sz="1600" dirty="0"/>
                  <a:t>Threads</a:t>
                </a:r>
              </a:p>
            </p:txBody>
          </p:sp>
          <p:sp>
            <p:nvSpPr>
              <p:cNvPr id="46" name="Rounded Rectangle 45"/>
              <p:cNvSpPr/>
              <p:nvPr/>
            </p:nvSpPr>
            <p:spPr bwMode="auto">
              <a:xfrm>
                <a:off x="3795713" y="4851400"/>
                <a:ext cx="1300163" cy="365125"/>
              </a:xfrm>
              <a:prstGeom prst="roundRect">
                <a:avLst/>
              </a:prstGeom>
              <a:gradFill>
                <a:gsLst>
                  <a:gs pos="0">
                    <a:srgbClr val="2C5D98"/>
                  </a:gs>
                  <a:gs pos="80000">
                    <a:srgbClr val="3C7BC7"/>
                  </a:gs>
                  <a:gs pos="100000">
                    <a:srgbClr val="3A7CCB"/>
                  </a:gs>
                </a:gsLst>
              </a:grad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CA" sz="1600" dirty="0"/>
                  <a:t>32 Threads</a:t>
                </a:r>
              </a:p>
            </p:txBody>
          </p:sp>
          <p:sp>
            <p:nvSpPr>
              <p:cNvPr id="47" name="Rounded Rectangle 46"/>
              <p:cNvSpPr/>
              <p:nvPr/>
            </p:nvSpPr>
            <p:spPr bwMode="auto">
              <a:xfrm>
                <a:off x="3813175" y="5648325"/>
                <a:ext cx="1300163" cy="365125"/>
              </a:xfrm>
              <a:prstGeom prst="roundRect">
                <a:avLst/>
              </a:prstGeom>
              <a:gradFill>
                <a:gsLst>
                  <a:gs pos="0">
                    <a:srgbClr val="2C5D98"/>
                  </a:gs>
                  <a:gs pos="80000">
                    <a:srgbClr val="3C7BC7"/>
                  </a:gs>
                  <a:gs pos="100000">
                    <a:srgbClr val="3A7CCB"/>
                  </a:gs>
                </a:gsLst>
              </a:grad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CA" sz="1600" dirty="0"/>
                  <a:t>32 Threads</a:t>
                </a:r>
              </a:p>
            </p:txBody>
          </p:sp>
          <p:sp>
            <p:nvSpPr>
              <p:cNvPr id="48" name="Oval 47"/>
              <p:cNvSpPr/>
              <p:nvPr/>
            </p:nvSpPr>
            <p:spPr bwMode="auto">
              <a:xfrm>
                <a:off x="4440238" y="5281613"/>
                <a:ext cx="46038" cy="46038"/>
              </a:xfrm>
              <a:prstGeom prst="ellipse">
                <a:avLst/>
              </a:prstGeom>
              <a:gradFill>
                <a:gsLst>
                  <a:gs pos="0">
                    <a:srgbClr val="2C5D98"/>
                  </a:gs>
                  <a:gs pos="80000">
                    <a:srgbClr val="3C7BC7"/>
                  </a:gs>
                  <a:gs pos="100000">
                    <a:srgbClr val="3A7CCB"/>
                  </a:gs>
                </a:gsLst>
              </a:grad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CA">
                  <a:solidFill>
                    <a:srgbClr val="FFFFFF"/>
                  </a:solidFill>
                  <a:latin typeface="Calibri" pitchFamily="34" charset="0"/>
                </a:endParaRPr>
              </a:p>
            </p:txBody>
          </p:sp>
          <p:sp>
            <p:nvSpPr>
              <p:cNvPr id="49" name="Oval 48"/>
              <p:cNvSpPr/>
              <p:nvPr/>
            </p:nvSpPr>
            <p:spPr bwMode="auto">
              <a:xfrm>
                <a:off x="4440238" y="5400675"/>
                <a:ext cx="46038" cy="46038"/>
              </a:xfrm>
              <a:prstGeom prst="ellipse">
                <a:avLst/>
              </a:prstGeom>
              <a:gradFill>
                <a:gsLst>
                  <a:gs pos="0">
                    <a:srgbClr val="2C5D98"/>
                  </a:gs>
                  <a:gs pos="80000">
                    <a:srgbClr val="3C7BC7"/>
                  </a:gs>
                  <a:gs pos="100000">
                    <a:srgbClr val="3A7CCB"/>
                  </a:gs>
                </a:gsLst>
              </a:grad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CA">
                  <a:solidFill>
                    <a:srgbClr val="FFFFFF"/>
                  </a:solidFill>
                  <a:latin typeface="Calibri" pitchFamily="34" charset="0"/>
                </a:endParaRPr>
              </a:p>
            </p:txBody>
          </p:sp>
          <p:sp>
            <p:nvSpPr>
              <p:cNvPr id="50" name="Oval 49"/>
              <p:cNvSpPr/>
              <p:nvPr/>
            </p:nvSpPr>
            <p:spPr bwMode="auto">
              <a:xfrm>
                <a:off x="4446588" y="5530850"/>
                <a:ext cx="44450" cy="46038"/>
              </a:xfrm>
              <a:prstGeom prst="ellipse">
                <a:avLst/>
              </a:prstGeom>
              <a:gradFill>
                <a:gsLst>
                  <a:gs pos="0">
                    <a:srgbClr val="2C5D98"/>
                  </a:gs>
                  <a:gs pos="80000">
                    <a:srgbClr val="3C7BC7"/>
                  </a:gs>
                  <a:gs pos="100000">
                    <a:srgbClr val="3A7CCB"/>
                  </a:gs>
                </a:gsLst>
              </a:grad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CA">
                  <a:solidFill>
                    <a:srgbClr val="FFFFFF"/>
                  </a:solidFill>
                  <a:latin typeface="Calibri" pitchFamily="34" charset="0"/>
                </a:endParaRPr>
              </a:p>
            </p:txBody>
          </p:sp>
        </p:grpSp>
        <p:grpSp>
          <p:nvGrpSpPr>
            <p:cNvPr id="52" name="Group 51"/>
            <p:cNvGrpSpPr/>
            <p:nvPr/>
          </p:nvGrpSpPr>
          <p:grpSpPr>
            <a:xfrm>
              <a:off x="914400" y="4495800"/>
              <a:ext cx="4122738" cy="1593850"/>
              <a:chOff x="990600" y="4419600"/>
              <a:chExt cx="4122738" cy="1593850"/>
            </a:xfrm>
          </p:grpSpPr>
          <p:sp>
            <p:nvSpPr>
              <p:cNvPr id="53" name="Rectangle 52"/>
              <p:cNvSpPr/>
              <p:nvPr/>
            </p:nvSpPr>
            <p:spPr bwMode="auto">
              <a:xfrm>
                <a:off x="990600" y="4554538"/>
                <a:ext cx="1584325" cy="1171575"/>
              </a:xfrm>
              <a:prstGeom prst="rect">
                <a:avLst/>
              </a:prstGeom>
              <a:gradFill>
                <a:gsLst>
                  <a:gs pos="0">
                    <a:srgbClr val="2C5D98"/>
                  </a:gs>
                  <a:gs pos="80000">
                    <a:srgbClr val="3C7BC7"/>
                  </a:gs>
                  <a:gs pos="100000">
                    <a:srgbClr val="3A7CCB"/>
                  </a:gs>
                </a:gsLst>
              </a:grad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CA" dirty="0"/>
                  <a:t>Thread Block</a:t>
                </a:r>
              </a:p>
              <a:p>
                <a:pPr algn="ctr" fontAlgn="auto">
                  <a:spcBef>
                    <a:spcPts val="0"/>
                  </a:spcBef>
                  <a:spcAft>
                    <a:spcPts val="0"/>
                  </a:spcAft>
                  <a:defRPr/>
                </a:pPr>
                <a:r>
                  <a:rPr lang="en-CA" dirty="0"/>
                  <a:t>(CTA)</a:t>
                </a:r>
              </a:p>
            </p:txBody>
          </p:sp>
          <p:sp>
            <p:nvSpPr>
              <p:cNvPr id="54" name="Right Arrow 53"/>
              <p:cNvSpPr/>
              <p:nvPr/>
            </p:nvSpPr>
            <p:spPr bwMode="auto">
              <a:xfrm>
                <a:off x="2684463" y="4960938"/>
                <a:ext cx="936625" cy="358775"/>
              </a:xfrm>
              <a:prstGeom prst="rightArrow">
                <a:avLst/>
              </a:prstGeom>
              <a:gradFill>
                <a:gsLst>
                  <a:gs pos="0">
                    <a:srgbClr val="2C5D98"/>
                  </a:gs>
                  <a:gs pos="80000">
                    <a:srgbClr val="3C7BC7"/>
                  </a:gs>
                  <a:gs pos="100000">
                    <a:srgbClr val="3A7CCB"/>
                  </a:gs>
                </a:gsLst>
              </a:grad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CA">
                  <a:solidFill>
                    <a:srgbClr val="FFFFFF"/>
                  </a:solidFill>
                  <a:latin typeface="Calibri" pitchFamily="34" charset="0"/>
                </a:endParaRPr>
              </a:p>
            </p:txBody>
          </p:sp>
          <p:sp>
            <p:nvSpPr>
              <p:cNvPr id="55" name="Rounded Rectangle 54"/>
              <p:cNvSpPr/>
              <p:nvPr/>
            </p:nvSpPr>
            <p:spPr bwMode="auto">
              <a:xfrm>
                <a:off x="3795713" y="4419600"/>
                <a:ext cx="1300163" cy="365125"/>
              </a:xfrm>
              <a:prstGeom prst="roundRect">
                <a:avLst/>
              </a:prstGeom>
              <a:gradFill>
                <a:gsLst>
                  <a:gs pos="0">
                    <a:srgbClr val="2C5D98"/>
                  </a:gs>
                  <a:gs pos="80000">
                    <a:srgbClr val="3C7BC7"/>
                  </a:gs>
                  <a:gs pos="100000">
                    <a:srgbClr val="3A7CCB"/>
                  </a:gs>
                </a:gsLst>
              </a:grad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CA" dirty="0"/>
                  <a:t>32 </a:t>
                </a:r>
                <a:r>
                  <a:rPr lang="en-CA" sz="1600" dirty="0"/>
                  <a:t>Threads</a:t>
                </a:r>
              </a:p>
            </p:txBody>
          </p:sp>
          <p:sp>
            <p:nvSpPr>
              <p:cNvPr id="56" name="Rounded Rectangle 55"/>
              <p:cNvSpPr/>
              <p:nvPr/>
            </p:nvSpPr>
            <p:spPr bwMode="auto">
              <a:xfrm>
                <a:off x="3795713" y="4851400"/>
                <a:ext cx="1300163" cy="365125"/>
              </a:xfrm>
              <a:prstGeom prst="roundRect">
                <a:avLst/>
              </a:prstGeom>
              <a:gradFill>
                <a:gsLst>
                  <a:gs pos="0">
                    <a:srgbClr val="2C5D98"/>
                  </a:gs>
                  <a:gs pos="80000">
                    <a:srgbClr val="3C7BC7"/>
                  </a:gs>
                  <a:gs pos="100000">
                    <a:srgbClr val="3A7CCB"/>
                  </a:gs>
                </a:gsLst>
              </a:grad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CA" sz="1600" dirty="0"/>
                  <a:t>32 Threads</a:t>
                </a:r>
              </a:p>
            </p:txBody>
          </p:sp>
          <p:sp>
            <p:nvSpPr>
              <p:cNvPr id="57" name="Rounded Rectangle 56"/>
              <p:cNvSpPr/>
              <p:nvPr/>
            </p:nvSpPr>
            <p:spPr bwMode="auto">
              <a:xfrm>
                <a:off x="3813175" y="5648325"/>
                <a:ext cx="1300163" cy="365125"/>
              </a:xfrm>
              <a:prstGeom prst="roundRect">
                <a:avLst/>
              </a:prstGeom>
              <a:gradFill>
                <a:gsLst>
                  <a:gs pos="0">
                    <a:srgbClr val="2C5D98"/>
                  </a:gs>
                  <a:gs pos="80000">
                    <a:srgbClr val="3C7BC7"/>
                  </a:gs>
                  <a:gs pos="100000">
                    <a:srgbClr val="3A7CCB"/>
                  </a:gs>
                </a:gsLst>
              </a:grad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CA" sz="1600" dirty="0"/>
                  <a:t>32 Threads</a:t>
                </a:r>
              </a:p>
            </p:txBody>
          </p:sp>
          <p:sp>
            <p:nvSpPr>
              <p:cNvPr id="58" name="Oval 57"/>
              <p:cNvSpPr/>
              <p:nvPr/>
            </p:nvSpPr>
            <p:spPr bwMode="auto">
              <a:xfrm>
                <a:off x="4440238" y="5281613"/>
                <a:ext cx="46038" cy="46038"/>
              </a:xfrm>
              <a:prstGeom prst="ellipse">
                <a:avLst/>
              </a:prstGeom>
              <a:gradFill>
                <a:gsLst>
                  <a:gs pos="0">
                    <a:srgbClr val="2C5D98"/>
                  </a:gs>
                  <a:gs pos="80000">
                    <a:srgbClr val="3C7BC7"/>
                  </a:gs>
                  <a:gs pos="100000">
                    <a:srgbClr val="3A7CCB"/>
                  </a:gs>
                </a:gsLst>
              </a:grad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CA">
                  <a:solidFill>
                    <a:srgbClr val="FFFFFF"/>
                  </a:solidFill>
                  <a:latin typeface="Calibri" pitchFamily="34" charset="0"/>
                </a:endParaRPr>
              </a:p>
            </p:txBody>
          </p:sp>
          <p:sp>
            <p:nvSpPr>
              <p:cNvPr id="59" name="Oval 58"/>
              <p:cNvSpPr/>
              <p:nvPr/>
            </p:nvSpPr>
            <p:spPr bwMode="auto">
              <a:xfrm>
                <a:off x="4440238" y="5400675"/>
                <a:ext cx="46038" cy="46038"/>
              </a:xfrm>
              <a:prstGeom prst="ellipse">
                <a:avLst/>
              </a:prstGeom>
              <a:gradFill>
                <a:gsLst>
                  <a:gs pos="0">
                    <a:srgbClr val="2C5D98"/>
                  </a:gs>
                  <a:gs pos="80000">
                    <a:srgbClr val="3C7BC7"/>
                  </a:gs>
                  <a:gs pos="100000">
                    <a:srgbClr val="3A7CCB"/>
                  </a:gs>
                </a:gsLst>
              </a:grad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CA">
                  <a:solidFill>
                    <a:srgbClr val="FFFFFF"/>
                  </a:solidFill>
                  <a:latin typeface="Calibri" pitchFamily="34" charset="0"/>
                </a:endParaRPr>
              </a:p>
            </p:txBody>
          </p:sp>
          <p:sp>
            <p:nvSpPr>
              <p:cNvPr id="60" name="Oval 59"/>
              <p:cNvSpPr/>
              <p:nvPr/>
            </p:nvSpPr>
            <p:spPr bwMode="auto">
              <a:xfrm>
                <a:off x="4446588" y="5530850"/>
                <a:ext cx="44450" cy="46038"/>
              </a:xfrm>
              <a:prstGeom prst="ellipse">
                <a:avLst/>
              </a:prstGeom>
              <a:gradFill>
                <a:gsLst>
                  <a:gs pos="0">
                    <a:srgbClr val="2C5D98"/>
                  </a:gs>
                  <a:gs pos="80000">
                    <a:srgbClr val="3C7BC7"/>
                  </a:gs>
                  <a:gs pos="100000">
                    <a:srgbClr val="3A7CCB"/>
                  </a:gs>
                </a:gsLst>
              </a:grad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CA">
                  <a:solidFill>
                    <a:srgbClr val="FFFFFF"/>
                  </a:solidFill>
                  <a:latin typeface="Calibri" pitchFamily="34" charset="0"/>
                </a:endParaRPr>
              </a:p>
            </p:txBody>
          </p:sp>
        </p:grpSp>
      </p:grpSp>
      <p:grpSp>
        <p:nvGrpSpPr>
          <p:cNvPr id="62" name="Group 61"/>
          <p:cNvGrpSpPr/>
          <p:nvPr/>
        </p:nvGrpSpPr>
        <p:grpSpPr>
          <a:xfrm>
            <a:off x="838200" y="4267200"/>
            <a:ext cx="4122738" cy="1990726"/>
            <a:chOff x="838200" y="4267200"/>
            <a:chExt cx="4122738" cy="1990726"/>
          </a:xfrm>
        </p:grpSpPr>
        <p:sp>
          <p:nvSpPr>
            <p:cNvPr id="4" name="Rectangle 3"/>
            <p:cNvSpPr/>
            <p:nvPr/>
          </p:nvSpPr>
          <p:spPr bwMode="auto">
            <a:xfrm>
              <a:off x="838200" y="4402138"/>
              <a:ext cx="1584325" cy="1171575"/>
            </a:xfrm>
            <a:prstGeom prst="rect">
              <a:avLst/>
            </a:prstGeom>
            <a:gradFill>
              <a:gsLst>
                <a:gs pos="0">
                  <a:srgbClr val="2C5D98"/>
                </a:gs>
                <a:gs pos="80000">
                  <a:srgbClr val="3C7BC7"/>
                </a:gs>
                <a:gs pos="100000">
                  <a:srgbClr val="3A7CCB"/>
                </a:gs>
              </a:gsLst>
            </a:grad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CA" dirty="0"/>
                <a:t>Thread Block</a:t>
              </a:r>
            </a:p>
            <a:p>
              <a:pPr algn="ctr" fontAlgn="auto">
                <a:spcBef>
                  <a:spcPts val="0"/>
                </a:spcBef>
                <a:spcAft>
                  <a:spcPts val="0"/>
                </a:spcAft>
                <a:defRPr/>
              </a:pPr>
              <a:r>
                <a:rPr lang="en-CA" dirty="0"/>
                <a:t>(CTA)</a:t>
              </a:r>
            </a:p>
          </p:txBody>
        </p:sp>
        <p:sp>
          <p:nvSpPr>
            <p:cNvPr id="5" name="Right Arrow 4"/>
            <p:cNvSpPr/>
            <p:nvPr/>
          </p:nvSpPr>
          <p:spPr bwMode="auto">
            <a:xfrm>
              <a:off x="2532063" y="4808538"/>
              <a:ext cx="936625" cy="358775"/>
            </a:xfrm>
            <a:prstGeom prst="rightArrow">
              <a:avLst/>
            </a:prstGeom>
            <a:gradFill>
              <a:gsLst>
                <a:gs pos="0">
                  <a:srgbClr val="2C5D98"/>
                </a:gs>
                <a:gs pos="80000">
                  <a:srgbClr val="3C7BC7"/>
                </a:gs>
                <a:gs pos="100000">
                  <a:srgbClr val="3A7CCB"/>
                </a:gs>
              </a:gsLst>
            </a:grad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CA">
                <a:solidFill>
                  <a:srgbClr val="FFFFFF"/>
                </a:solidFill>
                <a:latin typeface="Calibri" pitchFamily="34" charset="0"/>
              </a:endParaRPr>
            </a:p>
          </p:txBody>
        </p:sp>
        <p:sp>
          <p:nvSpPr>
            <p:cNvPr id="6" name="Rounded Rectangle 5"/>
            <p:cNvSpPr/>
            <p:nvPr/>
          </p:nvSpPr>
          <p:spPr bwMode="auto">
            <a:xfrm>
              <a:off x="3643313" y="4267200"/>
              <a:ext cx="1300163" cy="365125"/>
            </a:xfrm>
            <a:prstGeom prst="roundRect">
              <a:avLst/>
            </a:prstGeom>
            <a:gradFill>
              <a:gsLst>
                <a:gs pos="0">
                  <a:srgbClr val="2C5D98"/>
                </a:gs>
                <a:gs pos="80000">
                  <a:srgbClr val="3C7BC7"/>
                </a:gs>
                <a:gs pos="100000">
                  <a:srgbClr val="3A7CCB"/>
                </a:gs>
              </a:gsLst>
            </a:grad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CA" dirty="0"/>
                <a:t>32 </a:t>
              </a:r>
              <a:r>
                <a:rPr lang="en-CA" sz="1600" dirty="0"/>
                <a:t>Threads</a:t>
              </a:r>
            </a:p>
          </p:txBody>
        </p:sp>
        <p:sp>
          <p:nvSpPr>
            <p:cNvPr id="7" name="Rounded Rectangle 6"/>
            <p:cNvSpPr/>
            <p:nvPr/>
          </p:nvSpPr>
          <p:spPr bwMode="auto">
            <a:xfrm>
              <a:off x="3643313" y="4699000"/>
              <a:ext cx="1300163" cy="365125"/>
            </a:xfrm>
            <a:prstGeom prst="roundRect">
              <a:avLst/>
            </a:prstGeom>
            <a:gradFill>
              <a:gsLst>
                <a:gs pos="0">
                  <a:srgbClr val="2C5D98"/>
                </a:gs>
                <a:gs pos="80000">
                  <a:srgbClr val="3C7BC7"/>
                </a:gs>
                <a:gs pos="100000">
                  <a:srgbClr val="3A7CCB"/>
                </a:gs>
              </a:gsLst>
            </a:grad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CA" sz="1600" dirty="0"/>
                <a:t>32 Threads</a:t>
              </a:r>
            </a:p>
          </p:txBody>
        </p:sp>
        <p:sp>
          <p:nvSpPr>
            <p:cNvPr id="8" name="Rounded Rectangle 7"/>
            <p:cNvSpPr/>
            <p:nvPr/>
          </p:nvSpPr>
          <p:spPr bwMode="auto">
            <a:xfrm>
              <a:off x="3660775" y="5495925"/>
              <a:ext cx="1300163" cy="365125"/>
            </a:xfrm>
            <a:prstGeom prst="roundRect">
              <a:avLst/>
            </a:prstGeom>
            <a:gradFill>
              <a:gsLst>
                <a:gs pos="0">
                  <a:srgbClr val="2C5D98"/>
                </a:gs>
                <a:gs pos="80000">
                  <a:srgbClr val="3C7BC7"/>
                </a:gs>
                <a:gs pos="100000">
                  <a:srgbClr val="3A7CCB"/>
                </a:gs>
              </a:gsLst>
            </a:grad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CA" sz="1600" dirty="0"/>
                <a:t>32 Threads</a:t>
              </a:r>
            </a:p>
          </p:txBody>
        </p:sp>
        <p:sp>
          <p:nvSpPr>
            <p:cNvPr id="9" name="Oval 8"/>
            <p:cNvSpPr/>
            <p:nvPr/>
          </p:nvSpPr>
          <p:spPr bwMode="auto">
            <a:xfrm>
              <a:off x="4287838" y="5129213"/>
              <a:ext cx="46038" cy="46038"/>
            </a:xfrm>
            <a:prstGeom prst="ellipse">
              <a:avLst/>
            </a:prstGeom>
            <a:gradFill>
              <a:gsLst>
                <a:gs pos="0">
                  <a:srgbClr val="2C5D98"/>
                </a:gs>
                <a:gs pos="80000">
                  <a:srgbClr val="3C7BC7"/>
                </a:gs>
                <a:gs pos="100000">
                  <a:srgbClr val="3A7CCB"/>
                </a:gs>
              </a:gsLst>
            </a:grad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CA">
                <a:solidFill>
                  <a:srgbClr val="FFFFFF"/>
                </a:solidFill>
                <a:latin typeface="Calibri" pitchFamily="34" charset="0"/>
              </a:endParaRPr>
            </a:p>
          </p:txBody>
        </p:sp>
        <p:sp>
          <p:nvSpPr>
            <p:cNvPr id="10" name="Oval 9"/>
            <p:cNvSpPr/>
            <p:nvPr/>
          </p:nvSpPr>
          <p:spPr bwMode="auto">
            <a:xfrm>
              <a:off x="4287838" y="5248275"/>
              <a:ext cx="46038" cy="46038"/>
            </a:xfrm>
            <a:prstGeom prst="ellipse">
              <a:avLst/>
            </a:prstGeom>
            <a:gradFill>
              <a:gsLst>
                <a:gs pos="0">
                  <a:srgbClr val="2C5D98"/>
                </a:gs>
                <a:gs pos="80000">
                  <a:srgbClr val="3C7BC7"/>
                </a:gs>
                <a:gs pos="100000">
                  <a:srgbClr val="3A7CCB"/>
                </a:gs>
              </a:gsLst>
            </a:grad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CA">
                <a:solidFill>
                  <a:srgbClr val="FFFFFF"/>
                </a:solidFill>
                <a:latin typeface="Calibri" pitchFamily="34" charset="0"/>
              </a:endParaRPr>
            </a:p>
          </p:txBody>
        </p:sp>
        <p:sp>
          <p:nvSpPr>
            <p:cNvPr id="12" name="Oval 11"/>
            <p:cNvSpPr/>
            <p:nvPr/>
          </p:nvSpPr>
          <p:spPr bwMode="auto">
            <a:xfrm>
              <a:off x="4294188" y="5378450"/>
              <a:ext cx="44450" cy="46038"/>
            </a:xfrm>
            <a:prstGeom prst="ellipse">
              <a:avLst/>
            </a:prstGeom>
            <a:gradFill>
              <a:gsLst>
                <a:gs pos="0">
                  <a:srgbClr val="2C5D98"/>
                </a:gs>
                <a:gs pos="80000">
                  <a:srgbClr val="3C7BC7"/>
                </a:gs>
                <a:gs pos="100000">
                  <a:srgbClr val="3A7CCB"/>
                </a:gs>
              </a:gsLst>
            </a:grad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CA">
                <a:solidFill>
                  <a:srgbClr val="FFFFFF"/>
                </a:solidFill>
                <a:latin typeface="Calibri" pitchFamily="34" charset="0"/>
              </a:endParaRPr>
            </a:p>
          </p:txBody>
        </p:sp>
        <p:sp>
          <p:nvSpPr>
            <p:cNvPr id="39971" name="TextBox 12"/>
            <p:cNvSpPr txBox="1">
              <a:spLocks noChangeArrowheads="1"/>
            </p:cNvSpPr>
            <p:nvPr/>
          </p:nvSpPr>
          <p:spPr bwMode="auto">
            <a:xfrm>
              <a:off x="3663950" y="5891213"/>
              <a:ext cx="1282700" cy="366713"/>
            </a:xfrm>
            <a:prstGeom prst="rect">
              <a:avLst/>
            </a:prstGeom>
            <a:noFill/>
            <a:ln w="9525">
              <a:noFill/>
              <a:miter lim="800000"/>
              <a:headEnd/>
              <a:tailEnd/>
            </a:ln>
          </p:spPr>
          <p:txBody>
            <a:bodyPr>
              <a:spAutoFit/>
            </a:bodyPr>
            <a:lstStyle/>
            <a:p>
              <a:pPr algn="ctr"/>
              <a:r>
                <a:rPr lang="en-CA" b="1" dirty="0">
                  <a:latin typeface="Calibri" pitchFamily="34" charset="0"/>
                </a:rPr>
                <a:t>Warps</a:t>
              </a:r>
              <a:endParaRPr lang="en-CA" dirty="0">
                <a:latin typeface="Calibri" pitchFamily="34" charset="0"/>
              </a:endParaRPr>
            </a:p>
          </p:txBody>
        </p:sp>
      </p:grpSp>
      <p:sp>
        <p:nvSpPr>
          <p:cNvPr id="41" name="Slide Number Placeholder 40"/>
          <p:cNvSpPr>
            <a:spLocks noGrp="1"/>
          </p:cNvSpPr>
          <p:nvPr>
            <p:ph type="sldNum" sz="quarter" idx="12"/>
          </p:nvPr>
        </p:nvSpPr>
        <p:spPr/>
        <p:txBody>
          <a:bodyPr/>
          <a:lstStyle/>
          <a:p>
            <a:r>
              <a:rPr lang="en-US" smtClean="0"/>
              <a:t>4.</a:t>
            </a:r>
            <a:fld id="{CE9389D8-C30F-41E3-96A4-213488363530}" type="slidenum">
              <a:rPr lang="en-US" smtClean="0"/>
              <a:pPr/>
              <a:t>4</a:t>
            </a:fld>
            <a:endParaRPr lang="en-US" dirty="0"/>
          </a:p>
        </p:txBody>
      </p:sp>
    </p:spTree>
    <p:custDataLst>
      <p:tags r:id="rId1"/>
    </p:custDataLst>
  </p:cSld>
  <p:clrMapOvr>
    <a:masterClrMapping/>
  </p:clrMapOvr>
  <p:transition advTm="12184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2" grpId="0" animBg="1"/>
      <p:bldP spid="1744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1"/>
          <p:cNvSpPr>
            <a:spLocks noGrp="1"/>
          </p:cNvSpPr>
          <p:nvPr>
            <p:ph type="dt" sz="half" idx="10"/>
          </p:nvPr>
        </p:nvSpPr>
        <p:spPr/>
        <p:txBody>
          <a:bodyPr/>
          <a:lstStyle/>
          <a:p>
            <a:r>
              <a:rPr lang="en-US" smtClean="0"/>
              <a:t>December 2012</a:t>
            </a:r>
            <a:endParaRPr lang="en-US"/>
          </a:p>
        </p:txBody>
      </p:sp>
      <p:sp>
        <p:nvSpPr>
          <p:cNvPr id="20" name="Footer Placeholder 2"/>
          <p:cNvSpPr>
            <a:spLocks noGrp="1"/>
          </p:cNvSpPr>
          <p:nvPr>
            <p:ph type="ftr" sz="quarter" idx="11"/>
          </p:nvPr>
        </p:nvSpPr>
        <p:spPr/>
        <p:txBody>
          <a:bodyPr/>
          <a:lstStyle/>
          <a:p>
            <a:r>
              <a:rPr lang="pt-BR" smtClean="0"/>
              <a:t>GPGPU-Sim Tutorial (MICRO 2012) 4: Microarchitecture Model</a:t>
            </a:r>
            <a:endParaRPr lang="en-US"/>
          </a:p>
        </p:txBody>
      </p:sp>
      <p:sp>
        <p:nvSpPr>
          <p:cNvPr id="72706" name="Title 1"/>
          <p:cNvSpPr>
            <a:spLocks noGrp="1"/>
          </p:cNvSpPr>
          <p:nvPr>
            <p:ph type="title" idx="4294967295"/>
          </p:nvPr>
        </p:nvSpPr>
        <p:spPr/>
        <p:txBody>
          <a:bodyPr/>
          <a:lstStyle/>
          <a:p>
            <a:r>
              <a:rPr lang="en-US" sz="4000" b="0" dirty="0"/>
              <a:t>Interconnect Injection Interfaces</a:t>
            </a:r>
          </a:p>
        </p:txBody>
      </p:sp>
      <p:sp>
        <p:nvSpPr>
          <p:cNvPr id="72707" name="Text Placeholder 2"/>
          <p:cNvSpPr>
            <a:spLocks noGrp="1"/>
          </p:cNvSpPr>
          <p:nvPr>
            <p:ph type="body" idx="4294967295"/>
          </p:nvPr>
        </p:nvSpPr>
        <p:spPr>
          <a:xfrm>
            <a:off x="457200" y="1295400"/>
            <a:ext cx="8034338" cy="863600"/>
          </a:xfrm>
        </p:spPr>
        <p:txBody>
          <a:bodyPr/>
          <a:lstStyle/>
          <a:p>
            <a:pPr>
              <a:buFontTx/>
              <a:buNone/>
            </a:pPr>
            <a:endParaRPr lang="en-US" sz="2400"/>
          </a:p>
        </p:txBody>
      </p:sp>
      <p:sp>
        <p:nvSpPr>
          <p:cNvPr id="72708" name="TextBox 78"/>
          <p:cNvSpPr txBox="1">
            <a:spLocks noChangeArrowheads="1"/>
          </p:cNvSpPr>
          <p:nvPr/>
        </p:nvSpPr>
        <p:spPr bwMode="auto">
          <a:xfrm>
            <a:off x="4267200" y="5943600"/>
            <a:ext cx="2133600" cy="369888"/>
          </a:xfrm>
          <a:prstGeom prst="rect">
            <a:avLst/>
          </a:prstGeom>
          <a:noFill/>
          <a:ln w="9525">
            <a:noFill/>
            <a:miter lim="800000"/>
            <a:headEnd/>
            <a:tailEnd/>
          </a:ln>
        </p:spPr>
        <p:txBody>
          <a:bodyPr>
            <a:spAutoFit/>
          </a:bodyPr>
          <a:lstStyle/>
          <a:p>
            <a:r>
              <a:rPr lang="en-CA"/>
              <a:t>Clock Boundary</a:t>
            </a:r>
          </a:p>
        </p:txBody>
      </p:sp>
      <p:sp>
        <p:nvSpPr>
          <p:cNvPr id="4" name="Rectangle 3"/>
          <p:cNvSpPr/>
          <p:nvPr/>
        </p:nvSpPr>
        <p:spPr>
          <a:xfrm>
            <a:off x="1981200" y="3048000"/>
            <a:ext cx="1008063" cy="1584325"/>
          </a:xfrm>
          <a:prstGeom prst="rect">
            <a:avLst/>
          </a:prstGeom>
          <a:gradFill>
            <a:gsLst>
              <a:gs pos="0">
                <a:srgbClr val="2C5D98"/>
              </a:gs>
              <a:gs pos="80000">
                <a:srgbClr val="3C7BC7"/>
              </a:gs>
              <a:gs pos="100000">
                <a:srgbClr val="3A7CCB"/>
              </a:gs>
            </a:gsLst>
            <a:lin ang="16200000" scaled="0"/>
          </a:grad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CA">
                <a:solidFill>
                  <a:srgbClr val="FFFFFF"/>
                </a:solidFill>
                <a:latin typeface="Calibri" pitchFamily="34" charset="0"/>
              </a:rPr>
              <a:t>SIMT Core </a:t>
            </a:r>
          </a:p>
        </p:txBody>
      </p:sp>
      <p:grpSp>
        <p:nvGrpSpPr>
          <p:cNvPr id="72710" name="Group 19"/>
          <p:cNvGrpSpPr>
            <a:grpSpLocks/>
          </p:cNvGrpSpPr>
          <p:nvPr/>
        </p:nvGrpSpPr>
        <p:grpSpPr bwMode="auto">
          <a:xfrm>
            <a:off x="4648200" y="3733800"/>
            <a:ext cx="863600" cy="215900"/>
            <a:chOff x="3779912" y="1988840"/>
            <a:chExt cx="864096" cy="216024"/>
          </a:xfrm>
          <a:gradFill>
            <a:gsLst>
              <a:gs pos="0">
                <a:srgbClr val="2C5D98"/>
              </a:gs>
              <a:gs pos="80000">
                <a:srgbClr val="3C7BC7"/>
              </a:gs>
              <a:gs pos="100000">
                <a:srgbClr val="3A7CCB"/>
              </a:gs>
            </a:gsLst>
            <a:lin ang="16200000" scaled="0"/>
          </a:gradFill>
        </p:grpSpPr>
        <p:sp>
          <p:nvSpPr>
            <p:cNvPr id="21" name="Rectangle 20"/>
            <p:cNvSpPr/>
            <p:nvPr/>
          </p:nvSpPr>
          <p:spPr>
            <a:xfrm>
              <a:off x="3779912" y="1988840"/>
              <a:ext cx="216024" cy="216024"/>
            </a:xfrm>
            <a:prstGeom prst="rect">
              <a:avLst/>
            </a:prstGeom>
            <a:grp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CA">
                <a:solidFill>
                  <a:srgbClr val="FFFFFF"/>
                </a:solidFill>
                <a:latin typeface="Calibri" pitchFamily="34" charset="0"/>
              </a:endParaRPr>
            </a:p>
          </p:txBody>
        </p:sp>
        <p:sp>
          <p:nvSpPr>
            <p:cNvPr id="22" name="Rectangle 21"/>
            <p:cNvSpPr/>
            <p:nvPr/>
          </p:nvSpPr>
          <p:spPr>
            <a:xfrm>
              <a:off x="3995936" y="1988840"/>
              <a:ext cx="216024" cy="216024"/>
            </a:xfrm>
            <a:prstGeom prst="rect">
              <a:avLst/>
            </a:prstGeom>
            <a:grp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CA">
                <a:solidFill>
                  <a:srgbClr val="FFFFFF"/>
                </a:solidFill>
                <a:latin typeface="Calibri" pitchFamily="34" charset="0"/>
              </a:endParaRPr>
            </a:p>
          </p:txBody>
        </p:sp>
        <p:sp>
          <p:nvSpPr>
            <p:cNvPr id="23" name="Rectangle 22"/>
            <p:cNvSpPr/>
            <p:nvPr/>
          </p:nvSpPr>
          <p:spPr>
            <a:xfrm>
              <a:off x="4211960" y="1988840"/>
              <a:ext cx="216024" cy="216024"/>
            </a:xfrm>
            <a:prstGeom prst="rect">
              <a:avLst/>
            </a:prstGeom>
            <a:grp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CA">
                <a:solidFill>
                  <a:srgbClr val="FFFFFF"/>
                </a:solidFill>
                <a:latin typeface="Calibri" pitchFamily="34" charset="0"/>
              </a:endParaRPr>
            </a:p>
          </p:txBody>
        </p:sp>
        <p:sp>
          <p:nvSpPr>
            <p:cNvPr id="24" name="Rectangle 23"/>
            <p:cNvSpPr/>
            <p:nvPr/>
          </p:nvSpPr>
          <p:spPr>
            <a:xfrm>
              <a:off x="4427984" y="1988840"/>
              <a:ext cx="216024" cy="216024"/>
            </a:xfrm>
            <a:prstGeom prst="rect">
              <a:avLst/>
            </a:prstGeom>
            <a:grp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CA">
                <a:solidFill>
                  <a:srgbClr val="FFFFFF"/>
                </a:solidFill>
                <a:latin typeface="Calibri" pitchFamily="34" charset="0"/>
              </a:endParaRPr>
            </a:p>
          </p:txBody>
        </p:sp>
      </p:grpSp>
      <p:cxnSp>
        <p:nvCxnSpPr>
          <p:cNvPr id="40" name="Straight Arrow Connector 39"/>
          <p:cNvCxnSpPr>
            <a:stCxn id="4" idx="3"/>
            <a:endCxn id="21" idx="1"/>
          </p:cNvCxnSpPr>
          <p:nvPr/>
        </p:nvCxnSpPr>
        <p:spPr>
          <a:xfrm>
            <a:off x="2989263" y="3840163"/>
            <a:ext cx="1658937" cy="1587"/>
          </a:xfrm>
          <a:prstGeom prst="straightConnector1">
            <a:avLst/>
          </a:prstGeom>
          <a:ln>
            <a:solidFill>
              <a:srgbClr val="4A7EBB"/>
            </a:solidFill>
            <a:tailEnd type="arrow"/>
          </a:ln>
        </p:spPr>
        <p:style>
          <a:lnRef idx="2">
            <a:schemeClr val="accent1"/>
          </a:lnRef>
          <a:fillRef idx="0">
            <a:schemeClr val="accent1"/>
          </a:fillRef>
          <a:effectRef idx="1">
            <a:schemeClr val="accent1"/>
          </a:effectRef>
          <a:fontRef idx="minor">
            <a:schemeClr val="tx1"/>
          </a:fontRef>
        </p:style>
      </p:cxnSp>
      <p:cxnSp>
        <p:nvCxnSpPr>
          <p:cNvPr id="56" name="Elbow Connector 55"/>
          <p:cNvCxnSpPr>
            <a:stCxn id="24" idx="3"/>
            <a:endCxn id="75" idx="1"/>
          </p:cNvCxnSpPr>
          <p:nvPr/>
        </p:nvCxnSpPr>
        <p:spPr>
          <a:xfrm flipV="1">
            <a:off x="5511800" y="3840163"/>
            <a:ext cx="1803400" cy="1587"/>
          </a:xfrm>
          <a:prstGeom prst="bentConnector3">
            <a:avLst>
              <a:gd name="adj1" fmla="val 50000"/>
            </a:avLst>
          </a:prstGeom>
          <a:ln>
            <a:solidFill>
              <a:srgbClr val="4A7EBB"/>
            </a:solidFill>
            <a:tailEnd type="arrow"/>
          </a:ln>
        </p:spPr>
        <p:style>
          <a:lnRef idx="2">
            <a:schemeClr val="accent1"/>
          </a:lnRef>
          <a:fillRef idx="0">
            <a:schemeClr val="accent1"/>
          </a:fillRef>
          <a:effectRef idx="1">
            <a:schemeClr val="accent1"/>
          </a:effectRef>
          <a:fontRef idx="minor">
            <a:schemeClr val="tx1"/>
          </a:fontRef>
        </p:style>
      </p:cxnSp>
      <p:sp>
        <p:nvSpPr>
          <p:cNvPr id="75" name="Rectangle 74"/>
          <p:cNvSpPr/>
          <p:nvPr/>
        </p:nvSpPr>
        <p:spPr>
          <a:xfrm>
            <a:off x="7315200" y="3048000"/>
            <a:ext cx="1079500" cy="1584325"/>
          </a:xfrm>
          <a:prstGeom prst="rect">
            <a:avLst/>
          </a:prstGeom>
          <a:gradFill>
            <a:gsLst>
              <a:gs pos="0">
                <a:srgbClr val="2C5D98"/>
              </a:gs>
              <a:gs pos="80000">
                <a:srgbClr val="3C7BC7"/>
              </a:gs>
              <a:gs pos="100000">
                <a:srgbClr val="3A7CCB"/>
              </a:gs>
            </a:gsLst>
            <a:lin ang="16200000" scaled="0"/>
          </a:grad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CA" dirty="0"/>
              <a:t>Router</a:t>
            </a:r>
          </a:p>
        </p:txBody>
      </p:sp>
      <p:cxnSp>
        <p:nvCxnSpPr>
          <p:cNvPr id="77" name="Straight Connector 76"/>
          <p:cNvCxnSpPr/>
          <p:nvPr/>
        </p:nvCxnSpPr>
        <p:spPr>
          <a:xfrm>
            <a:off x="5029200" y="2362200"/>
            <a:ext cx="0" cy="3581400"/>
          </a:xfrm>
          <a:prstGeom prst="line">
            <a:avLst/>
          </a:prstGeom>
          <a:ln>
            <a:solidFill>
              <a:srgbClr val="CC0000"/>
            </a:solidFill>
            <a:prstDash val="dash"/>
          </a:ln>
        </p:spPr>
        <p:style>
          <a:lnRef idx="2">
            <a:schemeClr val="accent1"/>
          </a:lnRef>
          <a:fillRef idx="0">
            <a:schemeClr val="accent1"/>
          </a:fillRef>
          <a:effectRef idx="1">
            <a:schemeClr val="accent1"/>
          </a:effectRef>
          <a:fontRef idx="minor">
            <a:schemeClr val="tx1"/>
          </a:fontRef>
        </p:style>
      </p:cxnSp>
      <p:sp>
        <p:nvSpPr>
          <p:cNvPr id="72719" name="TextBox 79"/>
          <p:cNvSpPr txBox="1">
            <a:spLocks noChangeArrowheads="1"/>
          </p:cNvSpPr>
          <p:nvPr/>
        </p:nvSpPr>
        <p:spPr bwMode="auto">
          <a:xfrm>
            <a:off x="3048000" y="4876800"/>
            <a:ext cx="1368425" cy="646113"/>
          </a:xfrm>
          <a:prstGeom prst="rect">
            <a:avLst/>
          </a:prstGeom>
          <a:noFill/>
          <a:ln w="9525">
            <a:noFill/>
            <a:miter lim="800000"/>
            <a:headEnd/>
            <a:tailEnd/>
          </a:ln>
        </p:spPr>
        <p:txBody>
          <a:bodyPr>
            <a:spAutoFit/>
          </a:bodyPr>
          <a:lstStyle/>
          <a:p>
            <a:r>
              <a:rPr lang="en-CA"/>
              <a:t>Core Clock Domain</a:t>
            </a:r>
          </a:p>
        </p:txBody>
      </p:sp>
      <p:sp>
        <p:nvSpPr>
          <p:cNvPr id="72720" name="TextBox 80"/>
          <p:cNvSpPr txBox="1">
            <a:spLocks noChangeArrowheads="1"/>
          </p:cNvSpPr>
          <p:nvPr/>
        </p:nvSpPr>
        <p:spPr bwMode="auto">
          <a:xfrm>
            <a:off x="5410200" y="4876800"/>
            <a:ext cx="2844800" cy="646113"/>
          </a:xfrm>
          <a:prstGeom prst="rect">
            <a:avLst/>
          </a:prstGeom>
          <a:noFill/>
          <a:ln w="9525">
            <a:noFill/>
            <a:miter lim="800000"/>
            <a:headEnd/>
            <a:tailEnd/>
          </a:ln>
        </p:spPr>
        <p:txBody>
          <a:bodyPr>
            <a:spAutoFit/>
          </a:bodyPr>
          <a:lstStyle/>
          <a:p>
            <a:r>
              <a:rPr lang="en-CA"/>
              <a:t>Interconnect Clock Domain</a:t>
            </a:r>
          </a:p>
        </p:txBody>
      </p:sp>
      <p:sp>
        <p:nvSpPr>
          <p:cNvPr id="72721" name="TextBox 87"/>
          <p:cNvSpPr txBox="1">
            <a:spLocks noChangeArrowheads="1"/>
          </p:cNvSpPr>
          <p:nvPr/>
        </p:nvSpPr>
        <p:spPr bwMode="auto">
          <a:xfrm>
            <a:off x="5638800" y="3429000"/>
            <a:ext cx="2159000" cy="307975"/>
          </a:xfrm>
          <a:prstGeom prst="rect">
            <a:avLst/>
          </a:prstGeom>
          <a:noFill/>
          <a:ln w="9525">
            <a:noFill/>
            <a:miter lim="800000"/>
            <a:headEnd/>
            <a:tailEnd/>
          </a:ln>
        </p:spPr>
        <p:txBody>
          <a:bodyPr>
            <a:spAutoFit/>
          </a:bodyPr>
          <a:lstStyle/>
          <a:p>
            <a:r>
              <a:rPr lang="en-CA" sz="1400"/>
              <a:t>1 Flit / Cycle</a:t>
            </a:r>
          </a:p>
        </p:txBody>
      </p:sp>
      <p:sp>
        <p:nvSpPr>
          <p:cNvPr id="72722" name="TextBox 89"/>
          <p:cNvSpPr txBox="1">
            <a:spLocks noChangeArrowheads="1"/>
          </p:cNvSpPr>
          <p:nvPr/>
        </p:nvSpPr>
        <p:spPr bwMode="auto">
          <a:xfrm>
            <a:off x="2971800" y="3505200"/>
            <a:ext cx="2159000" cy="307975"/>
          </a:xfrm>
          <a:prstGeom prst="rect">
            <a:avLst/>
          </a:prstGeom>
          <a:noFill/>
          <a:ln w="9525">
            <a:noFill/>
            <a:miter lim="800000"/>
            <a:headEnd/>
            <a:tailEnd/>
          </a:ln>
        </p:spPr>
        <p:txBody>
          <a:bodyPr>
            <a:spAutoFit/>
          </a:bodyPr>
          <a:lstStyle/>
          <a:p>
            <a:r>
              <a:rPr lang="en-CA" sz="1400"/>
              <a:t>1 Packet / Cycle</a:t>
            </a:r>
          </a:p>
        </p:txBody>
      </p:sp>
      <p:sp>
        <p:nvSpPr>
          <p:cNvPr id="25" name="Slide Number Placeholder 24"/>
          <p:cNvSpPr>
            <a:spLocks noGrp="1"/>
          </p:cNvSpPr>
          <p:nvPr>
            <p:ph type="sldNum" sz="quarter" idx="12"/>
          </p:nvPr>
        </p:nvSpPr>
        <p:spPr/>
        <p:txBody>
          <a:bodyPr/>
          <a:lstStyle/>
          <a:p>
            <a:r>
              <a:rPr lang="en-US" smtClean="0"/>
              <a:t>4.</a:t>
            </a:r>
            <a:fld id="{CE9389D8-C30F-41E3-96A4-213488363530}" type="slidenum">
              <a:rPr lang="en-US" smtClean="0"/>
              <a:pPr/>
              <a:t>40</a:t>
            </a:fld>
            <a:endParaRPr lang="en-US" dirty="0"/>
          </a:p>
        </p:txBody>
      </p:sp>
    </p:spTree>
  </p:cSld>
  <p:clrMapOvr>
    <a:masterClrMapping/>
  </p:clrMapOvr>
  <p:transition advTm="466"/>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1"/>
          <p:cNvSpPr>
            <a:spLocks noGrp="1"/>
          </p:cNvSpPr>
          <p:nvPr>
            <p:ph type="dt" sz="half" idx="10"/>
          </p:nvPr>
        </p:nvSpPr>
        <p:spPr/>
        <p:txBody>
          <a:bodyPr/>
          <a:lstStyle/>
          <a:p>
            <a:r>
              <a:rPr lang="en-US" smtClean="0"/>
              <a:t>December 2012</a:t>
            </a:r>
            <a:endParaRPr lang="en-US"/>
          </a:p>
        </p:txBody>
      </p:sp>
      <p:sp>
        <p:nvSpPr>
          <p:cNvPr id="20" name="Footer Placeholder 2"/>
          <p:cNvSpPr>
            <a:spLocks noGrp="1"/>
          </p:cNvSpPr>
          <p:nvPr>
            <p:ph type="ftr" sz="quarter" idx="11"/>
          </p:nvPr>
        </p:nvSpPr>
        <p:spPr/>
        <p:txBody>
          <a:bodyPr/>
          <a:lstStyle/>
          <a:p>
            <a:r>
              <a:rPr lang="pt-BR" smtClean="0"/>
              <a:t>GPGPU-Sim Tutorial (MICRO 2012) 4: Microarchitecture Model</a:t>
            </a:r>
            <a:endParaRPr lang="en-US"/>
          </a:p>
        </p:txBody>
      </p:sp>
      <p:sp>
        <p:nvSpPr>
          <p:cNvPr id="73730" name="Title 1"/>
          <p:cNvSpPr>
            <a:spLocks noGrp="1"/>
          </p:cNvSpPr>
          <p:nvPr>
            <p:ph type="title" idx="4294967295"/>
          </p:nvPr>
        </p:nvSpPr>
        <p:spPr/>
        <p:txBody>
          <a:bodyPr/>
          <a:lstStyle/>
          <a:p>
            <a:r>
              <a:rPr lang="en-US" sz="4000" b="0" dirty="0"/>
              <a:t>Interconnect Injection Interfaces</a:t>
            </a:r>
          </a:p>
        </p:txBody>
      </p:sp>
      <p:sp>
        <p:nvSpPr>
          <p:cNvPr id="73731" name="Text Placeholder 2"/>
          <p:cNvSpPr>
            <a:spLocks noGrp="1"/>
          </p:cNvSpPr>
          <p:nvPr>
            <p:ph type="body" idx="4294967295"/>
          </p:nvPr>
        </p:nvSpPr>
        <p:spPr>
          <a:xfrm>
            <a:off x="457200" y="1295400"/>
            <a:ext cx="8034338" cy="863600"/>
          </a:xfrm>
        </p:spPr>
        <p:txBody>
          <a:bodyPr/>
          <a:lstStyle/>
          <a:p>
            <a:pPr>
              <a:buFontTx/>
              <a:buNone/>
            </a:pPr>
            <a:endParaRPr lang="en-US" sz="2400"/>
          </a:p>
          <a:p>
            <a:pPr>
              <a:buFontTx/>
              <a:buNone/>
            </a:pPr>
            <a:endParaRPr lang="en-US" sz="2400"/>
          </a:p>
        </p:txBody>
      </p:sp>
      <p:sp>
        <p:nvSpPr>
          <p:cNvPr id="73732" name="TextBox 78"/>
          <p:cNvSpPr txBox="1">
            <a:spLocks noChangeArrowheads="1"/>
          </p:cNvSpPr>
          <p:nvPr/>
        </p:nvSpPr>
        <p:spPr bwMode="auto">
          <a:xfrm>
            <a:off x="4267200" y="5943600"/>
            <a:ext cx="2133600" cy="369888"/>
          </a:xfrm>
          <a:prstGeom prst="rect">
            <a:avLst/>
          </a:prstGeom>
          <a:noFill/>
          <a:ln w="9525">
            <a:noFill/>
            <a:miter lim="800000"/>
            <a:headEnd/>
            <a:tailEnd/>
          </a:ln>
        </p:spPr>
        <p:txBody>
          <a:bodyPr>
            <a:spAutoFit/>
          </a:bodyPr>
          <a:lstStyle/>
          <a:p>
            <a:r>
              <a:rPr lang="en-CA"/>
              <a:t>Clock Boundary</a:t>
            </a:r>
          </a:p>
        </p:txBody>
      </p:sp>
      <p:sp>
        <p:nvSpPr>
          <p:cNvPr id="4" name="Rectangle 3"/>
          <p:cNvSpPr/>
          <p:nvPr/>
        </p:nvSpPr>
        <p:spPr>
          <a:xfrm>
            <a:off x="1752600" y="3048000"/>
            <a:ext cx="1236663" cy="1584325"/>
          </a:xfrm>
          <a:prstGeom prst="rect">
            <a:avLst/>
          </a:prstGeom>
          <a:gradFill>
            <a:gsLst>
              <a:gs pos="0">
                <a:srgbClr val="2C5D98"/>
              </a:gs>
              <a:gs pos="80000">
                <a:srgbClr val="3C7BC7"/>
              </a:gs>
              <a:gs pos="100000">
                <a:srgbClr val="3A7CCB"/>
              </a:gs>
            </a:gsLst>
            <a:lin ang="16200000" scaled="0"/>
          </a:grad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CA">
                <a:solidFill>
                  <a:srgbClr val="FFFFFF"/>
                </a:solidFill>
                <a:latin typeface="Calibri" pitchFamily="34" charset="0"/>
              </a:rPr>
              <a:t>Memory Partition </a:t>
            </a:r>
          </a:p>
        </p:txBody>
      </p:sp>
      <p:grpSp>
        <p:nvGrpSpPr>
          <p:cNvPr id="73734" name="Group 19"/>
          <p:cNvGrpSpPr>
            <a:grpSpLocks/>
          </p:cNvGrpSpPr>
          <p:nvPr/>
        </p:nvGrpSpPr>
        <p:grpSpPr bwMode="auto">
          <a:xfrm>
            <a:off x="4648200" y="3733800"/>
            <a:ext cx="863600" cy="215900"/>
            <a:chOff x="3779912" y="1988840"/>
            <a:chExt cx="864096" cy="216024"/>
          </a:xfrm>
          <a:gradFill>
            <a:gsLst>
              <a:gs pos="0">
                <a:srgbClr val="2C5D98"/>
              </a:gs>
              <a:gs pos="80000">
                <a:srgbClr val="3C7BC7"/>
              </a:gs>
              <a:gs pos="100000">
                <a:srgbClr val="3A7CCB"/>
              </a:gs>
            </a:gsLst>
            <a:lin ang="16200000" scaled="0"/>
          </a:gradFill>
        </p:grpSpPr>
        <p:sp>
          <p:nvSpPr>
            <p:cNvPr id="21" name="Rectangle 20"/>
            <p:cNvSpPr/>
            <p:nvPr/>
          </p:nvSpPr>
          <p:spPr>
            <a:xfrm>
              <a:off x="3779912" y="1988840"/>
              <a:ext cx="216024" cy="216024"/>
            </a:xfrm>
            <a:prstGeom prst="rect">
              <a:avLst/>
            </a:prstGeom>
            <a:grp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CA">
                <a:solidFill>
                  <a:srgbClr val="FFFFFF"/>
                </a:solidFill>
                <a:latin typeface="Calibri" pitchFamily="34" charset="0"/>
              </a:endParaRPr>
            </a:p>
          </p:txBody>
        </p:sp>
        <p:sp>
          <p:nvSpPr>
            <p:cNvPr id="22" name="Rectangle 21"/>
            <p:cNvSpPr/>
            <p:nvPr/>
          </p:nvSpPr>
          <p:spPr>
            <a:xfrm>
              <a:off x="3995936" y="1988840"/>
              <a:ext cx="216024" cy="216024"/>
            </a:xfrm>
            <a:prstGeom prst="rect">
              <a:avLst/>
            </a:prstGeom>
            <a:grp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CA">
                <a:solidFill>
                  <a:srgbClr val="FFFFFF"/>
                </a:solidFill>
                <a:latin typeface="Calibri" pitchFamily="34" charset="0"/>
              </a:endParaRPr>
            </a:p>
          </p:txBody>
        </p:sp>
        <p:sp>
          <p:nvSpPr>
            <p:cNvPr id="23" name="Rectangle 22"/>
            <p:cNvSpPr/>
            <p:nvPr/>
          </p:nvSpPr>
          <p:spPr>
            <a:xfrm>
              <a:off x="4211960" y="1988840"/>
              <a:ext cx="216024" cy="216024"/>
            </a:xfrm>
            <a:prstGeom prst="rect">
              <a:avLst/>
            </a:prstGeom>
            <a:grp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CA">
                <a:solidFill>
                  <a:srgbClr val="FFFFFF"/>
                </a:solidFill>
                <a:latin typeface="Calibri" pitchFamily="34" charset="0"/>
              </a:endParaRPr>
            </a:p>
          </p:txBody>
        </p:sp>
        <p:sp>
          <p:nvSpPr>
            <p:cNvPr id="24" name="Rectangle 23"/>
            <p:cNvSpPr/>
            <p:nvPr/>
          </p:nvSpPr>
          <p:spPr>
            <a:xfrm>
              <a:off x="4427984" y="1988840"/>
              <a:ext cx="216024" cy="216024"/>
            </a:xfrm>
            <a:prstGeom prst="rect">
              <a:avLst/>
            </a:prstGeom>
            <a:grp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CA">
                <a:solidFill>
                  <a:srgbClr val="FFFFFF"/>
                </a:solidFill>
                <a:latin typeface="Calibri" pitchFamily="34" charset="0"/>
              </a:endParaRPr>
            </a:p>
          </p:txBody>
        </p:sp>
      </p:grpSp>
      <p:cxnSp>
        <p:nvCxnSpPr>
          <p:cNvPr id="40" name="Straight Arrow Connector 39"/>
          <p:cNvCxnSpPr>
            <a:stCxn id="4" idx="3"/>
            <a:endCxn id="21" idx="1"/>
          </p:cNvCxnSpPr>
          <p:nvPr/>
        </p:nvCxnSpPr>
        <p:spPr>
          <a:xfrm>
            <a:off x="2989263" y="3840163"/>
            <a:ext cx="1658937" cy="1587"/>
          </a:xfrm>
          <a:prstGeom prst="straightConnector1">
            <a:avLst/>
          </a:prstGeom>
          <a:ln>
            <a:solidFill>
              <a:srgbClr val="4A7EBB"/>
            </a:solidFill>
            <a:tailEnd type="arrow"/>
          </a:ln>
        </p:spPr>
        <p:style>
          <a:lnRef idx="2">
            <a:schemeClr val="accent1"/>
          </a:lnRef>
          <a:fillRef idx="0">
            <a:schemeClr val="accent1"/>
          </a:fillRef>
          <a:effectRef idx="1">
            <a:schemeClr val="accent1"/>
          </a:effectRef>
          <a:fontRef idx="minor">
            <a:schemeClr val="tx1"/>
          </a:fontRef>
        </p:style>
      </p:cxnSp>
      <p:cxnSp>
        <p:nvCxnSpPr>
          <p:cNvPr id="56" name="Elbow Connector 55"/>
          <p:cNvCxnSpPr>
            <a:stCxn id="24" idx="3"/>
            <a:endCxn id="75" idx="1"/>
          </p:cNvCxnSpPr>
          <p:nvPr/>
        </p:nvCxnSpPr>
        <p:spPr>
          <a:xfrm flipV="1">
            <a:off x="5511800" y="3840163"/>
            <a:ext cx="1803400" cy="1587"/>
          </a:xfrm>
          <a:prstGeom prst="bentConnector3">
            <a:avLst>
              <a:gd name="adj1" fmla="val 50000"/>
            </a:avLst>
          </a:prstGeom>
          <a:ln>
            <a:solidFill>
              <a:srgbClr val="4A7EBB"/>
            </a:solidFill>
            <a:tailEnd type="arrow"/>
          </a:ln>
        </p:spPr>
        <p:style>
          <a:lnRef idx="2">
            <a:schemeClr val="accent1"/>
          </a:lnRef>
          <a:fillRef idx="0">
            <a:schemeClr val="accent1"/>
          </a:fillRef>
          <a:effectRef idx="1">
            <a:schemeClr val="accent1"/>
          </a:effectRef>
          <a:fontRef idx="minor">
            <a:schemeClr val="tx1"/>
          </a:fontRef>
        </p:style>
      </p:cxnSp>
      <p:sp>
        <p:nvSpPr>
          <p:cNvPr id="75" name="Rectangle 74"/>
          <p:cNvSpPr/>
          <p:nvPr/>
        </p:nvSpPr>
        <p:spPr>
          <a:xfrm>
            <a:off x="7315200" y="3048000"/>
            <a:ext cx="1079500" cy="1584325"/>
          </a:xfrm>
          <a:prstGeom prst="rect">
            <a:avLst/>
          </a:prstGeom>
          <a:gradFill>
            <a:gsLst>
              <a:gs pos="0">
                <a:srgbClr val="2C5D98"/>
              </a:gs>
              <a:gs pos="80000">
                <a:srgbClr val="3C7BC7"/>
              </a:gs>
              <a:gs pos="100000">
                <a:srgbClr val="3A7CCB"/>
              </a:gs>
            </a:gsLst>
            <a:lin ang="16200000" scaled="0"/>
          </a:grad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CA" dirty="0"/>
              <a:t>Router</a:t>
            </a:r>
          </a:p>
        </p:txBody>
      </p:sp>
      <p:cxnSp>
        <p:nvCxnSpPr>
          <p:cNvPr id="77" name="Straight Connector 76"/>
          <p:cNvCxnSpPr/>
          <p:nvPr/>
        </p:nvCxnSpPr>
        <p:spPr>
          <a:xfrm>
            <a:off x="5029200" y="2362200"/>
            <a:ext cx="0" cy="3581400"/>
          </a:xfrm>
          <a:prstGeom prst="line">
            <a:avLst/>
          </a:prstGeom>
          <a:ln>
            <a:solidFill>
              <a:srgbClr val="CC0000"/>
            </a:solidFill>
            <a:prstDash val="dash"/>
          </a:ln>
        </p:spPr>
        <p:style>
          <a:lnRef idx="2">
            <a:schemeClr val="accent1"/>
          </a:lnRef>
          <a:fillRef idx="0">
            <a:schemeClr val="accent1"/>
          </a:fillRef>
          <a:effectRef idx="1">
            <a:schemeClr val="accent1"/>
          </a:effectRef>
          <a:fontRef idx="minor">
            <a:schemeClr val="tx1"/>
          </a:fontRef>
        </p:style>
      </p:cxnSp>
      <p:sp>
        <p:nvSpPr>
          <p:cNvPr id="73743" name="TextBox 79"/>
          <p:cNvSpPr txBox="1">
            <a:spLocks noChangeArrowheads="1"/>
          </p:cNvSpPr>
          <p:nvPr/>
        </p:nvSpPr>
        <p:spPr bwMode="auto">
          <a:xfrm>
            <a:off x="3048000" y="4876800"/>
            <a:ext cx="1368425" cy="923925"/>
          </a:xfrm>
          <a:prstGeom prst="rect">
            <a:avLst/>
          </a:prstGeom>
          <a:noFill/>
          <a:ln w="9525">
            <a:noFill/>
            <a:miter lim="800000"/>
            <a:headEnd/>
            <a:tailEnd/>
          </a:ln>
        </p:spPr>
        <p:txBody>
          <a:bodyPr>
            <a:spAutoFit/>
          </a:bodyPr>
          <a:lstStyle/>
          <a:p>
            <a:r>
              <a:rPr lang="en-CA"/>
              <a:t>DRAM Clock Domain</a:t>
            </a:r>
          </a:p>
        </p:txBody>
      </p:sp>
      <p:sp>
        <p:nvSpPr>
          <p:cNvPr id="73744" name="TextBox 80"/>
          <p:cNvSpPr txBox="1">
            <a:spLocks noChangeArrowheads="1"/>
          </p:cNvSpPr>
          <p:nvPr/>
        </p:nvSpPr>
        <p:spPr bwMode="auto">
          <a:xfrm>
            <a:off x="5410200" y="4876800"/>
            <a:ext cx="2844800" cy="646113"/>
          </a:xfrm>
          <a:prstGeom prst="rect">
            <a:avLst/>
          </a:prstGeom>
          <a:noFill/>
          <a:ln w="9525">
            <a:noFill/>
            <a:miter lim="800000"/>
            <a:headEnd/>
            <a:tailEnd/>
          </a:ln>
        </p:spPr>
        <p:txBody>
          <a:bodyPr>
            <a:spAutoFit/>
          </a:bodyPr>
          <a:lstStyle/>
          <a:p>
            <a:r>
              <a:rPr lang="en-CA"/>
              <a:t>Interconnect Clock Domain</a:t>
            </a:r>
          </a:p>
        </p:txBody>
      </p:sp>
      <p:sp>
        <p:nvSpPr>
          <p:cNvPr id="73745" name="TextBox 87"/>
          <p:cNvSpPr txBox="1">
            <a:spLocks noChangeArrowheads="1"/>
          </p:cNvSpPr>
          <p:nvPr/>
        </p:nvSpPr>
        <p:spPr bwMode="auto">
          <a:xfrm>
            <a:off x="5638800" y="3429000"/>
            <a:ext cx="2159000" cy="307975"/>
          </a:xfrm>
          <a:prstGeom prst="rect">
            <a:avLst/>
          </a:prstGeom>
          <a:noFill/>
          <a:ln w="9525">
            <a:noFill/>
            <a:miter lim="800000"/>
            <a:headEnd/>
            <a:tailEnd/>
          </a:ln>
        </p:spPr>
        <p:txBody>
          <a:bodyPr>
            <a:spAutoFit/>
          </a:bodyPr>
          <a:lstStyle/>
          <a:p>
            <a:r>
              <a:rPr lang="en-CA" sz="1400"/>
              <a:t>1 Flit / Cycle</a:t>
            </a:r>
          </a:p>
        </p:txBody>
      </p:sp>
      <p:sp>
        <p:nvSpPr>
          <p:cNvPr id="73746" name="TextBox 89"/>
          <p:cNvSpPr txBox="1">
            <a:spLocks noChangeArrowheads="1"/>
          </p:cNvSpPr>
          <p:nvPr/>
        </p:nvSpPr>
        <p:spPr bwMode="auto">
          <a:xfrm>
            <a:off x="2971800" y="3505200"/>
            <a:ext cx="2159000" cy="307975"/>
          </a:xfrm>
          <a:prstGeom prst="rect">
            <a:avLst/>
          </a:prstGeom>
          <a:noFill/>
          <a:ln w="9525">
            <a:noFill/>
            <a:miter lim="800000"/>
            <a:headEnd/>
            <a:tailEnd/>
          </a:ln>
        </p:spPr>
        <p:txBody>
          <a:bodyPr>
            <a:spAutoFit/>
          </a:bodyPr>
          <a:lstStyle/>
          <a:p>
            <a:r>
              <a:rPr lang="en-CA" sz="1400"/>
              <a:t>1 Packet / Cycle</a:t>
            </a:r>
          </a:p>
        </p:txBody>
      </p:sp>
      <p:sp>
        <p:nvSpPr>
          <p:cNvPr id="25" name="Slide Number Placeholder 24"/>
          <p:cNvSpPr>
            <a:spLocks noGrp="1"/>
          </p:cNvSpPr>
          <p:nvPr>
            <p:ph type="sldNum" sz="quarter" idx="12"/>
          </p:nvPr>
        </p:nvSpPr>
        <p:spPr/>
        <p:txBody>
          <a:bodyPr/>
          <a:lstStyle/>
          <a:p>
            <a:r>
              <a:rPr lang="en-US" smtClean="0"/>
              <a:t>4.</a:t>
            </a:r>
            <a:fld id="{CE9389D8-C30F-41E3-96A4-213488363530}" type="slidenum">
              <a:rPr lang="en-US" smtClean="0"/>
              <a:pPr/>
              <a:t>41</a:t>
            </a:fld>
            <a:endParaRPr lang="en-US" dirty="0"/>
          </a:p>
        </p:txBody>
      </p:sp>
    </p:spTree>
  </p:cSld>
  <p:clrMapOvr>
    <a:masterClrMapping/>
  </p:clrMapOvr>
  <p:transition advTm="699"/>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1"/>
          <p:cNvSpPr>
            <a:spLocks noGrp="1"/>
          </p:cNvSpPr>
          <p:nvPr>
            <p:ph type="dt" sz="half" idx="10"/>
          </p:nvPr>
        </p:nvSpPr>
        <p:spPr/>
        <p:txBody>
          <a:bodyPr/>
          <a:lstStyle/>
          <a:p>
            <a:r>
              <a:rPr lang="en-US" smtClean="0"/>
              <a:t>December 2012</a:t>
            </a:r>
            <a:endParaRPr lang="en-US"/>
          </a:p>
        </p:txBody>
      </p:sp>
      <p:sp>
        <p:nvSpPr>
          <p:cNvPr id="20" name="Footer Placeholder 2"/>
          <p:cNvSpPr>
            <a:spLocks noGrp="1"/>
          </p:cNvSpPr>
          <p:nvPr>
            <p:ph type="ftr" sz="quarter" idx="11"/>
          </p:nvPr>
        </p:nvSpPr>
        <p:spPr/>
        <p:txBody>
          <a:bodyPr/>
          <a:lstStyle/>
          <a:p>
            <a:r>
              <a:rPr lang="pt-BR" smtClean="0"/>
              <a:t>GPGPU-Sim Tutorial (MICRO 2012) 4: Microarchitecture Model</a:t>
            </a:r>
            <a:endParaRPr lang="en-US"/>
          </a:p>
        </p:txBody>
      </p:sp>
      <p:sp>
        <p:nvSpPr>
          <p:cNvPr id="74754" name="Title 1"/>
          <p:cNvSpPr>
            <a:spLocks noGrp="1"/>
          </p:cNvSpPr>
          <p:nvPr>
            <p:ph type="title" idx="4294967295"/>
          </p:nvPr>
        </p:nvSpPr>
        <p:spPr/>
        <p:txBody>
          <a:bodyPr/>
          <a:lstStyle/>
          <a:p>
            <a:r>
              <a:rPr lang="en-US" sz="4000" b="0" dirty="0"/>
              <a:t>Interconnect Injection Interfaces</a:t>
            </a:r>
          </a:p>
        </p:txBody>
      </p:sp>
      <p:sp>
        <p:nvSpPr>
          <p:cNvPr id="74755" name="Text Placeholder 2"/>
          <p:cNvSpPr>
            <a:spLocks noGrp="1"/>
          </p:cNvSpPr>
          <p:nvPr>
            <p:ph type="body" idx="4294967295"/>
          </p:nvPr>
        </p:nvSpPr>
        <p:spPr>
          <a:xfrm>
            <a:off x="457200" y="1295400"/>
            <a:ext cx="8034338" cy="863600"/>
          </a:xfrm>
        </p:spPr>
        <p:txBody>
          <a:bodyPr/>
          <a:lstStyle/>
          <a:p>
            <a:pPr>
              <a:buFontTx/>
              <a:buNone/>
            </a:pPr>
            <a:endParaRPr lang="en-US" sz="2400"/>
          </a:p>
        </p:txBody>
      </p:sp>
      <p:sp>
        <p:nvSpPr>
          <p:cNvPr id="74756" name="TextBox 78"/>
          <p:cNvSpPr txBox="1">
            <a:spLocks noChangeArrowheads="1"/>
          </p:cNvSpPr>
          <p:nvPr/>
        </p:nvSpPr>
        <p:spPr bwMode="auto">
          <a:xfrm>
            <a:off x="4267200" y="5943600"/>
            <a:ext cx="2133600" cy="369888"/>
          </a:xfrm>
          <a:prstGeom prst="rect">
            <a:avLst/>
          </a:prstGeom>
          <a:noFill/>
          <a:ln w="9525">
            <a:noFill/>
            <a:miter lim="800000"/>
            <a:headEnd/>
            <a:tailEnd/>
          </a:ln>
        </p:spPr>
        <p:txBody>
          <a:bodyPr>
            <a:spAutoFit/>
          </a:bodyPr>
          <a:lstStyle/>
          <a:p>
            <a:r>
              <a:rPr lang="en-CA"/>
              <a:t>Clock Boundary</a:t>
            </a:r>
          </a:p>
        </p:txBody>
      </p:sp>
      <p:sp>
        <p:nvSpPr>
          <p:cNvPr id="4" name="Rectangle 3"/>
          <p:cNvSpPr/>
          <p:nvPr/>
        </p:nvSpPr>
        <p:spPr>
          <a:xfrm>
            <a:off x="1981200" y="3048000"/>
            <a:ext cx="1008063" cy="1584325"/>
          </a:xfrm>
          <a:prstGeom prst="rect">
            <a:avLst/>
          </a:prstGeom>
          <a:gradFill>
            <a:gsLst>
              <a:gs pos="0">
                <a:srgbClr val="2C5D98"/>
              </a:gs>
              <a:gs pos="80000">
                <a:srgbClr val="3C7BC7"/>
              </a:gs>
              <a:gs pos="100000">
                <a:srgbClr val="3A7CCB"/>
              </a:gs>
            </a:gsLst>
            <a:lin ang="16200000" scaled="0"/>
          </a:grad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CA" dirty="0"/>
              <a:t>L2 Cache </a:t>
            </a:r>
          </a:p>
        </p:txBody>
      </p:sp>
      <p:grpSp>
        <p:nvGrpSpPr>
          <p:cNvPr id="74758" name="Group 19"/>
          <p:cNvGrpSpPr>
            <a:grpSpLocks/>
          </p:cNvGrpSpPr>
          <p:nvPr/>
        </p:nvGrpSpPr>
        <p:grpSpPr bwMode="auto">
          <a:xfrm>
            <a:off x="4648200" y="3733800"/>
            <a:ext cx="863600" cy="215900"/>
            <a:chOff x="3779912" y="1988840"/>
            <a:chExt cx="864096" cy="216024"/>
          </a:xfrm>
          <a:gradFill>
            <a:gsLst>
              <a:gs pos="0">
                <a:srgbClr val="2C5D98"/>
              </a:gs>
              <a:gs pos="80000">
                <a:srgbClr val="3C7BC7"/>
              </a:gs>
              <a:gs pos="100000">
                <a:srgbClr val="3A7CCB"/>
              </a:gs>
            </a:gsLst>
            <a:lin ang="16200000" scaled="0"/>
          </a:gradFill>
        </p:grpSpPr>
        <p:sp>
          <p:nvSpPr>
            <p:cNvPr id="21" name="Rectangle 20"/>
            <p:cNvSpPr/>
            <p:nvPr/>
          </p:nvSpPr>
          <p:spPr>
            <a:xfrm>
              <a:off x="3779912" y="1988840"/>
              <a:ext cx="216024" cy="216024"/>
            </a:xfrm>
            <a:prstGeom prst="rect">
              <a:avLst/>
            </a:prstGeom>
            <a:grp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CA">
                <a:solidFill>
                  <a:srgbClr val="FFFFFF"/>
                </a:solidFill>
                <a:latin typeface="Calibri" pitchFamily="34" charset="0"/>
              </a:endParaRPr>
            </a:p>
          </p:txBody>
        </p:sp>
        <p:sp>
          <p:nvSpPr>
            <p:cNvPr id="22" name="Rectangle 21"/>
            <p:cNvSpPr/>
            <p:nvPr/>
          </p:nvSpPr>
          <p:spPr>
            <a:xfrm>
              <a:off x="3995936" y="1988840"/>
              <a:ext cx="216024" cy="216024"/>
            </a:xfrm>
            <a:prstGeom prst="rect">
              <a:avLst/>
            </a:prstGeom>
            <a:grp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CA">
                <a:solidFill>
                  <a:srgbClr val="FFFFFF"/>
                </a:solidFill>
                <a:latin typeface="Calibri" pitchFamily="34" charset="0"/>
              </a:endParaRPr>
            </a:p>
          </p:txBody>
        </p:sp>
        <p:sp>
          <p:nvSpPr>
            <p:cNvPr id="23" name="Rectangle 22"/>
            <p:cNvSpPr/>
            <p:nvPr/>
          </p:nvSpPr>
          <p:spPr>
            <a:xfrm>
              <a:off x="4211960" y="1988840"/>
              <a:ext cx="216024" cy="216024"/>
            </a:xfrm>
            <a:prstGeom prst="rect">
              <a:avLst/>
            </a:prstGeom>
            <a:grp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CA">
                <a:solidFill>
                  <a:srgbClr val="FFFFFF"/>
                </a:solidFill>
                <a:latin typeface="Calibri" pitchFamily="34" charset="0"/>
              </a:endParaRPr>
            </a:p>
          </p:txBody>
        </p:sp>
        <p:sp>
          <p:nvSpPr>
            <p:cNvPr id="24" name="Rectangle 23"/>
            <p:cNvSpPr/>
            <p:nvPr/>
          </p:nvSpPr>
          <p:spPr>
            <a:xfrm>
              <a:off x="4427984" y="1988840"/>
              <a:ext cx="216024" cy="216024"/>
            </a:xfrm>
            <a:prstGeom prst="rect">
              <a:avLst/>
            </a:prstGeom>
            <a:grp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CA">
                <a:solidFill>
                  <a:srgbClr val="FFFFFF"/>
                </a:solidFill>
                <a:latin typeface="Calibri" pitchFamily="34" charset="0"/>
              </a:endParaRPr>
            </a:p>
          </p:txBody>
        </p:sp>
      </p:grpSp>
      <p:cxnSp>
        <p:nvCxnSpPr>
          <p:cNvPr id="40" name="Straight Arrow Connector 39"/>
          <p:cNvCxnSpPr>
            <a:stCxn id="4" idx="3"/>
            <a:endCxn id="21" idx="1"/>
          </p:cNvCxnSpPr>
          <p:nvPr/>
        </p:nvCxnSpPr>
        <p:spPr>
          <a:xfrm>
            <a:off x="2989263" y="3840163"/>
            <a:ext cx="1658937" cy="1587"/>
          </a:xfrm>
          <a:prstGeom prst="straightConnector1">
            <a:avLst/>
          </a:prstGeom>
          <a:ln>
            <a:solidFill>
              <a:srgbClr val="4A7EBB"/>
            </a:solidFill>
            <a:tailEnd type="arrow"/>
          </a:ln>
        </p:spPr>
        <p:style>
          <a:lnRef idx="2">
            <a:schemeClr val="accent1"/>
          </a:lnRef>
          <a:fillRef idx="0">
            <a:schemeClr val="accent1"/>
          </a:fillRef>
          <a:effectRef idx="1">
            <a:schemeClr val="accent1"/>
          </a:effectRef>
          <a:fontRef idx="minor">
            <a:schemeClr val="tx1"/>
          </a:fontRef>
        </p:style>
      </p:cxnSp>
      <p:cxnSp>
        <p:nvCxnSpPr>
          <p:cNvPr id="56" name="Elbow Connector 55"/>
          <p:cNvCxnSpPr>
            <a:stCxn id="24" idx="3"/>
            <a:endCxn id="75" idx="1"/>
          </p:cNvCxnSpPr>
          <p:nvPr/>
        </p:nvCxnSpPr>
        <p:spPr>
          <a:xfrm flipV="1">
            <a:off x="5511800" y="3840163"/>
            <a:ext cx="1803400" cy="1587"/>
          </a:xfrm>
          <a:prstGeom prst="bentConnector3">
            <a:avLst>
              <a:gd name="adj1" fmla="val 50000"/>
            </a:avLst>
          </a:prstGeom>
          <a:ln>
            <a:solidFill>
              <a:srgbClr val="4A7EBB"/>
            </a:solidFill>
            <a:tailEnd type="arrow"/>
          </a:ln>
        </p:spPr>
        <p:style>
          <a:lnRef idx="2">
            <a:schemeClr val="accent1"/>
          </a:lnRef>
          <a:fillRef idx="0">
            <a:schemeClr val="accent1"/>
          </a:fillRef>
          <a:effectRef idx="1">
            <a:schemeClr val="accent1"/>
          </a:effectRef>
          <a:fontRef idx="minor">
            <a:schemeClr val="tx1"/>
          </a:fontRef>
        </p:style>
      </p:cxnSp>
      <p:sp>
        <p:nvSpPr>
          <p:cNvPr id="75" name="Rectangle 74"/>
          <p:cNvSpPr/>
          <p:nvPr/>
        </p:nvSpPr>
        <p:spPr>
          <a:xfrm>
            <a:off x="7315200" y="3048000"/>
            <a:ext cx="1079500" cy="1584325"/>
          </a:xfrm>
          <a:prstGeom prst="rect">
            <a:avLst/>
          </a:prstGeom>
          <a:gradFill>
            <a:gsLst>
              <a:gs pos="0">
                <a:srgbClr val="2C5D98"/>
              </a:gs>
              <a:gs pos="80000">
                <a:srgbClr val="3C7BC7"/>
              </a:gs>
              <a:gs pos="100000">
                <a:srgbClr val="3A7CCB"/>
              </a:gs>
            </a:gsLst>
            <a:lin ang="16200000" scaled="0"/>
          </a:grad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CA" dirty="0"/>
              <a:t>Router</a:t>
            </a:r>
          </a:p>
        </p:txBody>
      </p:sp>
      <p:cxnSp>
        <p:nvCxnSpPr>
          <p:cNvPr id="77" name="Straight Connector 76"/>
          <p:cNvCxnSpPr/>
          <p:nvPr/>
        </p:nvCxnSpPr>
        <p:spPr>
          <a:xfrm>
            <a:off x="5029200" y="2362200"/>
            <a:ext cx="0" cy="3581400"/>
          </a:xfrm>
          <a:prstGeom prst="line">
            <a:avLst/>
          </a:prstGeom>
          <a:ln>
            <a:solidFill>
              <a:srgbClr val="CC0000"/>
            </a:solidFill>
            <a:prstDash val="dash"/>
          </a:ln>
        </p:spPr>
        <p:style>
          <a:lnRef idx="2">
            <a:schemeClr val="accent1"/>
          </a:lnRef>
          <a:fillRef idx="0">
            <a:schemeClr val="accent1"/>
          </a:fillRef>
          <a:effectRef idx="1">
            <a:schemeClr val="accent1"/>
          </a:effectRef>
          <a:fontRef idx="minor">
            <a:schemeClr val="tx1"/>
          </a:fontRef>
        </p:style>
      </p:cxnSp>
      <p:sp>
        <p:nvSpPr>
          <p:cNvPr id="74767" name="TextBox 79"/>
          <p:cNvSpPr txBox="1">
            <a:spLocks noChangeArrowheads="1"/>
          </p:cNvSpPr>
          <p:nvPr/>
        </p:nvSpPr>
        <p:spPr bwMode="auto">
          <a:xfrm>
            <a:off x="3048000" y="4876800"/>
            <a:ext cx="1368425" cy="646113"/>
          </a:xfrm>
          <a:prstGeom prst="rect">
            <a:avLst/>
          </a:prstGeom>
          <a:noFill/>
          <a:ln w="9525">
            <a:noFill/>
            <a:miter lim="800000"/>
            <a:headEnd/>
            <a:tailEnd/>
          </a:ln>
        </p:spPr>
        <p:txBody>
          <a:bodyPr>
            <a:spAutoFit/>
          </a:bodyPr>
          <a:lstStyle/>
          <a:p>
            <a:r>
              <a:rPr lang="en-CA"/>
              <a:t>L2 Clock Domain</a:t>
            </a:r>
          </a:p>
        </p:txBody>
      </p:sp>
      <p:sp>
        <p:nvSpPr>
          <p:cNvPr id="74768" name="TextBox 80"/>
          <p:cNvSpPr txBox="1">
            <a:spLocks noChangeArrowheads="1"/>
          </p:cNvSpPr>
          <p:nvPr/>
        </p:nvSpPr>
        <p:spPr bwMode="auto">
          <a:xfrm>
            <a:off x="5410200" y="4876800"/>
            <a:ext cx="2844800" cy="646113"/>
          </a:xfrm>
          <a:prstGeom prst="rect">
            <a:avLst/>
          </a:prstGeom>
          <a:noFill/>
          <a:ln w="9525">
            <a:noFill/>
            <a:miter lim="800000"/>
            <a:headEnd/>
            <a:tailEnd/>
          </a:ln>
        </p:spPr>
        <p:txBody>
          <a:bodyPr>
            <a:spAutoFit/>
          </a:bodyPr>
          <a:lstStyle/>
          <a:p>
            <a:r>
              <a:rPr lang="en-CA"/>
              <a:t>Interconnect Clock Domain</a:t>
            </a:r>
          </a:p>
        </p:txBody>
      </p:sp>
      <p:sp>
        <p:nvSpPr>
          <p:cNvPr id="74769" name="TextBox 87"/>
          <p:cNvSpPr txBox="1">
            <a:spLocks noChangeArrowheads="1"/>
          </p:cNvSpPr>
          <p:nvPr/>
        </p:nvSpPr>
        <p:spPr bwMode="auto">
          <a:xfrm>
            <a:off x="5638800" y="3429000"/>
            <a:ext cx="2159000" cy="307975"/>
          </a:xfrm>
          <a:prstGeom prst="rect">
            <a:avLst/>
          </a:prstGeom>
          <a:noFill/>
          <a:ln w="9525">
            <a:noFill/>
            <a:miter lim="800000"/>
            <a:headEnd/>
            <a:tailEnd/>
          </a:ln>
        </p:spPr>
        <p:txBody>
          <a:bodyPr>
            <a:spAutoFit/>
          </a:bodyPr>
          <a:lstStyle/>
          <a:p>
            <a:r>
              <a:rPr lang="en-CA" sz="1400"/>
              <a:t>1 Flit / Cycle</a:t>
            </a:r>
          </a:p>
        </p:txBody>
      </p:sp>
      <p:sp>
        <p:nvSpPr>
          <p:cNvPr id="74770" name="TextBox 89"/>
          <p:cNvSpPr txBox="1">
            <a:spLocks noChangeArrowheads="1"/>
          </p:cNvSpPr>
          <p:nvPr/>
        </p:nvSpPr>
        <p:spPr bwMode="auto">
          <a:xfrm>
            <a:off x="2971800" y="3505200"/>
            <a:ext cx="2159000" cy="307975"/>
          </a:xfrm>
          <a:prstGeom prst="rect">
            <a:avLst/>
          </a:prstGeom>
          <a:noFill/>
          <a:ln w="9525">
            <a:noFill/>
            <a:miter lim="800000"/>
            <a:headEnd/>
            <a:tailEnd/>
          </a:ln>
        </p:spPr>
        <p:txBody>
          <a:bodyPr>
            <a:spAutoFit/>
          </a:bodyPr>
          <a:lstStyle/>
          <a:p>
            <a:r>
              <a:rPr lang="en-CA" sz="1400"/>
              <a:t>1 Packet / Cycle</a:t>
            </a:r>
          </a:p>
        </p:txBody>
      </p:sp>
      <p:sp>
        <p:nvSpPr>
          <p:cNvPr id="25" name="Slide Number Placeholder 24"/>
          <p:cNvSpPr>
            <a:spLocks noGrp="1"/>
          </p:cNvSpPr>
          <p:nvPr>
            <p:ph type="sldNum" sz="quarter" idx="12"/>
          </p:nvPr>
        </p:nvSpPr>
        <p:spPr/>
        <p:txBody>
          <a:bodyPr/>
          <a:lstStyle/>
          <a:p>
            <a:r>
              <a:rPr lang="en-US" smtClean="0"/>
              <a:t>4.</a:t>
            </a:r>
            <a:fld id="{CE9389D8-C30F-41E3-96A4-213488363530}" type="slidenum">
              <a:rPr lang="en-US" smtClean="0"/>
              <a:pPr/>
              <a:t>42</a:t>
            </a:fld>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Date Placeholder 1"/>
          <p:cNvSpPr>
            <a:spLocks noGrp="1"/>
          </p:cNvSpPr>
          <p:nvPr>
            <p:ph type="dt" sz="half" idx="10"/>
          </p:nvPr>
        </p:nvSpPr>
        <p:spPr/>
        <p:txBody>
          <a:bodyPr/>
          <a:lstStyle/>
          <a:p>
            <a:r>
              <a:rPr lang="en-US" smtClean="0"/>
              <a:t>December 2012</a:t>
            </a:r>
            <a:endParaRPr lang="en-US"/>
          </a:p>
        </p:txBody>
      </p:sp>
      <p:sp>
        <p:nvSpPr>
          <p:cNvPr id="63" name="Footer Placeholder 2"/>
          <p:cNvSpPr>
            <a:spLocks noGrp="1"/>
          </p:cNvSpPr>
          <p:nvPr>
            <p:ph type="ftr" sz="quarter" idx="11"/>
          </p:nvPr>
        </p:nvSpPr>
        <p:spPr/>
        <p:txBody>
          <a:bodyPr/>
          <a:lstStyle/>
          <a:p>
            <a:r>
              <a:rPr lang="pt-BR" smtClean="0"/>
              <a:t>GPGPU-Sim Tutorial (MICRO 2012) 4: Microarchitecture Model</a:t>
            </a:r>
            <a:endParaRPr lang="en-US"/>
          </a:p>
        </p:txBody>
      </p:sp>
      <p:sp>
        <p:nvSpPr>
          <p:cNvPr id="75778" name="Title 1"/>
          <p:cNvSpPr>
            <a:spLocks noGrp="1"/>
          </p:cNvSpPr>
          <p:nvPr>
            <p:ph type="title" idx="4294967295"/>
          </p:nvPr>
        </p:nvSpPr>
        <p:spPr/>
        <p:txBody>
          <a:bodyPr/>
          <a:lstStyle/>
          <a:p>
            <a:r>
              <a:rPr lang="en-US" sz="4000" b="0"/>
              <a:t>Interconnect Ejection Interfaces</a:t>
            </a:r>
          </a:p>
        </p:txBody>
      </p:sp>
      <p:sp>
        <p:nvSpPr>
          <p:cNvPr id="3" name="Text Placeholder 2"/>
          <p:cNvSpPr>
            <a:spLocks noGrp="1"/>
          </p:cNvSpPr>
          <p:nvPr>
            <p:ph type="body" idx="4294967295"/>
          </p:nvPr>
        </p:nvSpPr>
        <p:spPr>
          <a:xfrm>
            <a:off x="474663" y="1268413"/>
            <a:ext cx="8034337" cy="865187"/>
          </a:xfrm>
        </p:spPr>
        <p:txBody>
          <a:bodyPr>
            <a:normAutofit/>
          </a:bodyPr>
          <a:lstStyle/>
          <a:p>
            <a:pPr>
              <a:lnSpc>
                <a:spcPct val="80000"/>
              </a:lnSpc>
            </a:pPr>
            <a:r>
              <a:rPr lang="en-US" sz="1900"/>
              <a:t>1 Ejection/boundary buffer per VC (1 flit / cycle)</a:t>
            </a:r>
          </a:p>
          <a:p>
            <a:pPr>
              <a:lnSpc>
                <a:spcPct val="80000"/>
              </a:lnSpc>
            </a:pPr>
            <a:r>
              <a:rPr lang="en-US" sz="1900"/>
              <a:t>A credit is sent back to router as a flit goes from ejection to boundary buffer </a:t>
            </a:r>
            <a:endParaRPr lang="en-US" sz="2500"/>
          </a:p>
          <a:p>
            <a:pPr>
              <a:lnSpc>
                <a:spcPct val="80000"/>
              </a:lnSpc>
            </a:pPr>
            <a:endParaRPr lang="en-US" sz="1900"/>
          </a:p>
        </p:txBody>
      </p:sp>
      <p:sp>
        <p:nvSpPr>
          <p:cNvPr id="75780" name="TextBox 78"/>
          <p:cNvSpPr txBox="1">
            <a:spLocks noChangeArrowheads="1"/>
          </p:cNvSpPr>
          <p:nvPr/>
        </p:nvSpPr>
        <p:spPr bwMode="auto">
          <a:xfrm>
            <a:off x="5562600" y="5715000"/>
            <a:ext cx="1368425" cy="646112"/>
          </a:xfrm>
          <a:prstGeom prst="rect">
            <a:avLst/>
          </a:prstGeom>
          <a:noFill/>
          <a:ln w="9525">
            <a:noFill/>
            <a:miter lim="800000"/>
            <a:headEnd/>
            <a:tailEnd/>
          </a:ln>
        </p:spPr>
        <p:txBody>
          <a:bodyPr>
            <a:spAutoFit/>
          </a:bodyPr>
          <a:lstStyle/>
          <a:p>
            <a:r>
              <a:rPr lang="en-CA" dirty="0"/>
              <a:t>Clock Boundary</a:t>
            </a:r>
          </a:p>
        </p:txBody>
      </p:sp>
      <p:grpSp>
        <p:nvGrpSpPr>
          <p:cNvPr id="65" name="Group 64"/>
          <p:cNvGrpSpPr/>
          <p:nvPr/>
        </p:nvGrpSpPr>
        <p:grpSpPr>
          <a:xfrm>
            <a:off x="1835150" y="2425700"/>
            <a:ext cx="6851650" cy="3402043"/>
            <a:chOff x="1835150" y="2425700"/>
            <a:chExt cx="6851650" cy="3402043"/>
          </a:xfrm>
        </p:grpSpPr>
        <p:sp>
          <p:nvSpPr>
            <p:cNvPr id="4" name="Rectangle 3"/>
            <p:cNvSpPr/>
            <p:nvPr/>
          </p:nvSpPr>
          <p:spPr bwMode="auto">
            <a:xfrm>
              <a:off x="1835150" y="3041650"/>
              <a:ext cx="1008063" cy="1582738"/>
            </a:xfrm>
            <a:prstGeom prst="rect">
              <a:avLst/>
            </a:prstGeom>
            <a:gradFill>
              <a:gsLst>
                <a:gs pos="0">
                  <a:srgbClr val="2C5D98"/>
                </a:gs>
                <a:gs pos="80000">
                  <a:srgbClr val="3C7BC7"/>
                </a:gs>
                <a:gs pos="100000">
                  <a:srgbClr val="3A7CCB"/>
                </a:gs>
              </a:gsLst>
              <a:lin ang="16200000" scaled="0"/>
            </a:grad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CA" dirty="0"/>
                <a:t>Router</a:t>
              </a:r>
            </a:p>
          </p:txBody>
        </p:sp>
        <p:grpSp>
          <p:nvGrpSpPr>
            <p:cNvPr id="75783" name="Group 8"/>
            <p:cNvGrpSpPr>
              <a:grpSpLocks/>
            </p:cNvGrpSpPr>
            <p:nvPr/>
          </p:nvGrpSpPr>
          <p:grpSpPr bwMode="auto">
            <a:xfrm>
              <a:off x="3563480" y="3520022"/>
              <a:ext cx="864165" cy="215961"/>
              <a:chOff x="3779912" y="1988840"/>
              <a:chExt cx="864096" cy="216024"/>
            </a:xfrm>
            <a:gradFill>
              <a:gsLst>
                <a:gs pos="0">
                  <a:srgbClr val="2C5D98"/>
                </a:gs>
                <a:gs pos="80000">
                  <a:srgbClr val="3C7BC7"/>
                </a:gs>
                <a:gs pos="100000">
                  <a:srgbClr val="3A7CCB"/>
                </a:gs>
              </a:gsLst>
              <a:lin ang="16200000" scaled="0"/>
            </a:gradFill>
          </p:grpSpPr>
          <p:sp>
            <p:nvSpPr>
              <p:cNvPr id="5" name="Rectangle 4"/>
              <p:cNvSpPr/>
              <p:nvPr/>
            </p:nvSpPr>
            <p:spPr>
              <a:xfrm>
                <a:off x="3780370" y="1988306"/>
                <a:ext cx="215883" cy="215963"/>
              </a:xfrm>
              <a:prstGeom prst="rect">
                <a:avLst/>
              </a:prstGeom>
              <a:grp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CA">
                  <a:solidFill>
                    <a:srgbClr val="FFFFFF"/>
                  </a:solidFill>
                  <a:latin typeface="Calibri" pitchFamily="34" charset="0"/>
                </a:endParaRPr>
              </a:p>
            </p:txBody>
          </p:sp>
          <p:sp>
            <p:nvSpPr>
              <p:cNvPr id="6" name="Rectangle 5"/>
              <p:cNvSpPr/>
              <p:nvPr/>
            </p:nvSpPr>
            <p:spPr>
              <a:xfrm>
                <a:off x="3996253" y="1988306"/>
                <a:ext cx="215883" cy="215963"/>
              </a:xfrm>
              <a:prstGeom prst="rect">
                <a:avLst/>
              </a:prstGeom>
              <a:grp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CA">
                  <a:solidFill>
                    <a:srgbClr val="FFFFFF"/>
                  </a:solidFill>
                  <a:latin typeface="Calibri" pitchFamily="34" charset="0"/>
                </a:endParaRPr>
              </a:p>
            </p:txBody>
          </p:sp>
          <p:sp>
            <p:nvSpPr>
              <p:cNvPr id="7" name="Rectangle 6"/>
              <p:cNvSpPr/>
              <p:nvPr/>
            </p:nvSpPr>
            <p:spPr>
              <a:xfrm>
                <a:off x="4212135" y="1988306"/>
                <a:ext cx="215883" cy="215963"/>
              </a:xfrm>
              <a:prstGeom prst="rect">
                <a:avLst/>
              </a:prstGeom>
              <a:grp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CA">
                  <a:solidFill>
                    <a:srgbClr val="FFFFFF"/>
                  </a:solidFill>
                  <a:latin typeface="Calibri" pitchFamily="34" charset="0"/>
                </a:endParaRPr>
              </a:p>
            </p:txBody>
          </p:sp>
          <p:sp>
            <p:nvSpPr>
              <p:cNvPr id="8" name="Rectangle 7"/>
              <p:cNvSpPr/>
              <p:nvPr/>
            </p:nvSpPr>
            <p:spPr>
              <a:xfrm>
                <a:off x="4428018" y="1988306"/>
                <a:ext cx="215883" cy="215963"/>
              </a:xfrm>
              <a:prstGeom prst="rect">
                <a:avLst/>
              </a:prstGeom>
              <a:grp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CA">
                  <a:solidFill>
                    <a:srgbClr val="FFFFFF"/>
                  </a:solidFill>
                  <a:latin typeface="Calibri" pitchFamily="34" charset="0"/>
                </a:endParaRPr>
              </a:p>
            </p:txBody>
          </p:sp>
        </p:grpSp>
        <p:grpSp>
          <p:nvGrpSpPr>
            <p:cNvPr id="75788" name="Group 9"/>
            <p:cNvGrpSpPr>
              <a:grpSpLocks/>
            </p:cNvGrpSpPr>
            <p:nvPr/>
          </p:nvGrpSpPr>
          <p:grpSpPr bwMode="auto">
            <a:xfrm>
              <a:off x="3563480" y="3049919"/>
              <a:ext cx="864165" cy="215961"/>
              <a:chOff x="3779912" y="1988840"/>
              <a:chExt cx="864096" cy="216024"/>
            </a:xfrm>
            <a:gradFill>
              <a:gsLst>
                <a:gs pos="0">
                  <a:srgbClr val="2C5D98"/>
                </a:gs>
                <a:gs pos="80000">
                  <a:srgbClr val="3C7BC7"/>
                </a:gs>
                <a:gs pos="100000">
                  <a:srgbClr val="3A7CCB"/>
                </a:gs>
              </a:gsLst>
              <a:lin ang="16200000" scaled="0"/>
            </a:gradFill>
          </p:grpSpPr>
          <p:sp>
            <p:nvSpPr>
              <p:cNvPr id="11" name="Rectangle 10"/>
              <p:cNvSpPr/>
              <p:nvPr/>
            </p:nvSpPr>
            <p:spPr>
              <a:xfrm>
                <a:off x="3780370" y="1988509"/>
                <a:ext cx="215883" cy="215963"/>
              </a:xfrm>
              <a:prstGeom prst="rect">
                <a:avLst/>
              </a:prstGeom>
              <a:grp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CA">
                  <a:solidFill>
                    <a:srgbClr val="FFFFFF"/>
                  </a:solidFill>
                  <a:latin typeface="Calibri" pitchFamily="34" charset="0"/>
                </a:endParaRPr>
              </a:p>
            </p:txBody>
          </p:sp>
          <p:sp>
            <p:nvSpPr>
              <p:cNvPr id="12" name="Rectangle 11"/>
              <p:cNvSpPr/>
              <p:nvPr/>
            </p:nvSpPr>
            <p:spPr>
              <a:xfrm>
                <a:off x="3996253" y="1988509"/>
                <a:ext cx="215883" cy="215963"/>
              </a:xfrm>
              <a:prstGeom prst="rect">
                <a:avLst/>
              </a:prstGeom>
              <a:grp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CA">
                  <a:solidFill>
                    <a:srgbClr val="FFFFFF"/>
                  </a:solidFill>
                  <a:latin typeface="Calibri" pitchFamily="34" charset="0"/>
                </a:endParaRPr>
              </a:p>
            </p:txBody>
          </p:sp>
          <p:sp>
            <p:nvSpPr>
              <p:cNvPr id="13" name="Rectangle 12"/>
              <p:cNvSpPr/>
              <p:nvPr/>
            </p:nvSpPr>
            <p:spPr>
              <a:xfrm>
                <a:off x="4212135" y="1988509"/>
                <a:ext cx="215883" cy="215963"/>
              </a:xfrm>
              <a:prstGeom prst="rect">
                <a:avLst/>
              </a:prstGeom>
              <a:grp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CA">
                  <a:solidFill>
                    <a:srgbClr val="FFFFFF"/>
                  </a:solidFill>
                  <a:latin typeface="Calibri" pitchFamily="34" charset="0"/>
                </a:endParaRPr>
              </a:p>
            </p:txBody>
          </p:sp>
          <p:sp>
            <p:nvSpPr>
              <p:cNvPr id="14" name="Rectangle 13"/>
              <p:cNvSpPr/>
              <p:nvPr/>
            </p:nvSpPr>
            <p:spPr>
              <a:xfrm>
                <a:off x="4428018" y="1988509"/>
                <a:ext cx="215883" cy="215963"/>
              </a:xfrm>
              <a:prstGeom prst="rect">
                <a:avLst/>
              </a:prstGeom>
              <a:grp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CA">
                  <a:solidFill>
                    <a:srgbClr val="FFFFFF"/>
                  </a:solidFill>
                  <a:latin typeface="Calibri" pitchFamily="34" charset="0"/>
                </a:endParaRPr>
              </a:p>
            </p:txBody>
          </p:sp>
        </p:grpSp>
        <p:grpSp>
          <p:nvGrpSpPr>
            <p:cNvPr id="75793" name="Group 14"/>
            <p:cNvGrpSpPr>
              <a:grpSpLocks/>
            </p:cNvGrpSpPr>
            <p:nvPr/>
          </p:nvGrpSpPr>
          <p:grpSpPr bwMode="auto">
            <a:xfrm>
              <a:off x="5579865" y="3520022"/>
              <a:ext cx="864165" cy="215961"/>
              <a:chOff x="3779912" y="1988840"/>
              <a:chExt cx="864096" cy="216024"/>
            </a:xfrm>
            <a:gradFill>
              <a:gsLst>
                <a:gs pos="0">
                  <a:srgbClr val="2C5D98"/>
                </a:gs>
                <a:gs pos="80000">
                  <a:srgbClr val="3C7BC7"/>
                </a:gs>
                <a:gs pos="100000">
                  <a:srgbClr val="3A7CCB"/>
                </a:gs>
              </a:gsLst>
              <a:lin ang="16200000" scaled="0"/>
            </a:gradFill>
          </p:grpSpPr>
          <p:sp>
            <p:nvSpPr>
              <p:cNvPr id="16" name="Rectangle 15"/>
              <p:cNvSpPr/>
              <p:nvPr/>
            </p:nvSpPr>
            <p:spPr>
              <a:xfrm>
                <a:off x="3780110" y="1988306"/>
                <a:ext cx="215883" cy="215963"/>
              </a:xfrm>
              <a:prstGeom prst="rect">
                <a:avLst/>
              </a:prstGeom>
              <a:grp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CA">
                  <a:solidFill>
                    <a:srgbClr val="FFFFFF"/>
                  </a:solidFill>
                  <a:latin typeface="Calibri" pitchFamily="34" charset="0"/>
                </a:endParaRPr>
              </a:p>
            </p:txBody>
          </p:sp>
          <p:sp>
            <p:nvSpPr>
              <p:cNvPr id="17" name="Rectangle 16"/>
              <p:cNvSpPr/>
              <p:nvPr/>
            </p:nvSpPr>
            <p:spPr>
              <a:xfrm>
                <a:off x="3995993" y="1988306"/>
                <a:ext cx="215883" cy="215963"/>
              </a:xfrm>
              <a:prstGeom prst="rect">
                <a:avLst/>
              </a:prstGeom>
              <a:grp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CA">
                  <a:solidFill>
                    <a:srgbClr val="FFFFFF"/>
                  </a:solidFill>
                  <a:latin typeface="Calibri" pitchFamily="34" charset="0"/>
                </a:endParaRPr>
              </a:p>
            </p:txBody>
          </p:sp>
          <p:sp>
            <p:nvSpPr>
              <p:cNvPr id="18" name="Rectangle 17"/>
              <p:cNvSpPr/>
              <p:nvPr/>
            </p:nvSpPr>
            <p:spPr>
              <a:xfrm>
                <a:off x="4211876" y="1988306"/>
                <a:ext cx="215883" cy="215963"/>
              </a:xfrm>
              <a:prstGeom prst="rect">
                <a:avLst/>
              </a:prstGeom>
              <a:grp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CA">
                  <a:solidFill>
                    <a:srgbClr val="FFFFFF"/>
                  </a:solidFill>
                  <a:latin typeface="Calibri" pitchFamily="34" charset="0"/>
                </a:endParaRPr>
              </a:p>
            </p:txBody>
          </p:sp>
          <p:sp>
            <p:nvSpPr>
              <p:cNvPr id="19" name="Rectangle 18"/>
              <p:cNvSpPr/>
              <p:nvPr/>
            </p:nvSpPr>
            <p:spPr>
              <a:xfrm>
                <a:off x="4427758" y="1988306"/>
                <a:ext cx="215883" cy="215963"/>
              </a:xfrm>
              <a:prstGeom prst="rect">
                <a:avLst/>
              </a:prstGeom>
              <a:grp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CA">
                  <a:solidFill>
                    <a:srgbClr val="FFFFFF"/>
                  </a:solidFill>
                  <a:latin typeface="Calibri" pitchFamily="34" charset="0"/>
                </a:endParaRPr>
              </a:p>
            </p:txBody>
          </p:sp>
        </p:grpSp>
        <p:grpSp>
          <p:nvGrpSpPr>
            <p:cNvPr id="75798" name="Group 19"/>
            <p:cNvGrpSpPr>
              <a:grpSpLocks/>
            </p:cNvGrpSpPr>
            <p:nvPr/>
          </p:nvGrpSpPr>
          <p:grpSpPr bwMode="auto">
            <a:xfrm>
              <a:off x="5579865" y="3040940"/>
              <a:ext cx="864165" cy="215961"/>
              <a:chOff x="3779912" y="1988840"/>
              <a:chExt cx="864096" cy="216024"/>
            </a:xfrm>
            <a:gradFill>
              <a:gsLst>
                <a:gs pos="0">
                  <a:srgbClr val="2C5D98"/>
                </a:gs>
                <a:gs pos="80000">
                  <a:srgbClr val="3C7BC7"/>
                </a:gs>
                <a:gs pos="100000">
                  <a:srgbClr val="3A7CCB"/>
                </a:gs>
              </a:gsLst>
              <a:lin ang="16200000" scaled="0"/>
            </a:gradFill>
          </p:grpSpPr>
          <p:sp>
            <p:nvSpPr>
              <p:cNvPr id="21" name="Rectangle 20"/>
              <p:cNvSpPr/>
              <p:nvPr/>
            </p:nvSpPr>
            <p:spPr>
              <a:xfrm>
                <a:off x="3780110" y="1989550"/>
                <a:ext cx="215883" cy="215963"/>
              </a:xfrm>
              <a:prstGeom prst="rect">
                <a:avLst/>
              </a:prstGeom>
              <a:grp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CA">
                  <a:solidFill>
                    <a:srgbClr val="FFFFFF"/>
                  </a:solidFill>
                  <a:latin typeface="Calibri" pitchFamily="34" charset="0"/>
                </a:endParaRPr>
              </a:p>
            </p:txBody>
          </p:sp>
          <p:sp>
            <p:nvSpPr>
              <p:cNvPr id="22" name="Rectangle 21"/>
              <p:cNvSpPr/>
              <p:nvPr/>
            </p:nvSpPr>
            <p:spPr>
              <a:xfrm>
                <a:off x="3995993" y="1989550"/>
                <a:ext cx="215883" cy="215963"/>
              </a:xfrm>
              <a:prstGeom prst="rect">
                <a:avLst/>
              </a:prstGeom>
              <a:grp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CA">
                  <a:solidFill>
                    <a:srgbClr val="FFFFFF"/>
                  </a:solidFill>
                  <a:latin typeface="Calibri" pitchFamily="34" charset="0"/>
                </a:endParaRPr>
              </a:p>
            </p:txBody>
          </p:sp>
          <p:sp>
            <p:nvSpPr>
              <p:cNvPr id="23" name="Rectangle 22"/>
              <p:cNvSpPr/>
              <p:nvPr/>
            </p:nvSpPr>
            <p:spPr>
              <a:xfrm>
                <a:off x="4211876" y="1989550"/>
                <a:ext cx="215883" cy="215963"/>
              </a:xfrm>
              <a:prstGeom prst="rect">
                <a:avLst/>
              </a:prstGeom>
              <a:grp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CA">
                  <a:solidFill>
                    <a:srgbClr val="FFFFFF"/>
                  </a:solidFill>
                  <a:latin typeface="Calibri" pitchFamily="34" charset="0"/>
                </a:endParaRPr>
              </a:p>
            </p:txBody>
          </p:sp>
          <p:sp>
            <p:nvSpPr>
              <p:cNvPr id="24" name="Rectangle 23"/>
              <p:cNvSpPr/>
              <p:nvPr/>
            </p:nvSpPr>
            <p:spPr>
              <a:xfrm>
                <a:off x="4427758" y="1989550"/>
                <a:ext cx="215883" cy="215963"/>
              </a:xfrm>
              <a:prstGeom prst="rect">
                <a:avLst/>
              </a:prstGeom>
              <a:grp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CA">
                  <a:solidFill>
                    <a:srgbClr val="FFFFFF"/>
                  </a:solidFill>
                  <a:latin typeface="Calibri" pitchFamily="34" charset="0"/>
                </a:endParaRPr>
              </a:p>
            </p:txBody>
          </p:sp>
        </p:grpSp>
        <p:grpSp>
          <p:nvGrpSpPr>
            <p:cNvPr id="75803" name="Group 24"/>
            <p:cNvGrpSpPr>
              <a:grpSpLocks/>
            </p:cNvGrpSpPr>
            <p:nvPr/>
          </p:nvGrpSpPr>
          <p:grpSpPr bwMode="auto">
            <a:xfrm>
              <a:off x="3563480" y="4273698"/>
              <a:ext cx="864165" cy="215961"/>
              <a:chOff x="3779912" y="1988840"/>
              <a:chExt cx="864096" cy="216024"/>
            </a:xfrm>
            <a:solidFill>
              <a:srgbClr val="CCFF99"/>
            </a:solidFill>
          </p:grpSpPr>
          <p:sp>
            <p:nvSpPr>
              <p:cNvPr id="26" name="Rectangle 25"/>
              <p:cNvSpPr/>
              <p:nvPr/>
            </p:nvSpPr>
            <p:spPr>
              <a:xfrm>
                <a:off x="3780370" y="1988692"/>
                <a:ext cx="215883" cy="215963"/>
              </a:xfrm>
              <a:prstGeom prst="rect">
                <a:avLst/>
              </a:prstGeom>
              <a:grpFill/>
              <a:ln>
                <a:solidFill>
                  <a:srgbClr val="92D05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lang="en-CA">
                  <a:solidFill>
                    <a:srgbClr val="FFFFFF"/>
                  </a:solidFill>
                  <a:latin typeface="Calibri" pitchFamily="34" charset="0"/>
                </a:endParaRPr>
              </a:p>
            </p:txBody>
          </p:sp>
          <p:sp>
            <p:nvSpPr>
              <p:cNvPr id="27" name="Rectangle 26"/>
              <p:cNvSpPr/>
              <p:nvPr/>
            </p:nvSpPr>
            <p:spPr>
              <a:xfrm>
                <a:off x="3996253" y="1988692"/>
                <a:ext cx="215883" cy="215963"/>
              </a:xfrm>
              <a:prstGeom prst="rect">
                <a:avLst/>
              </a:prstGeom>
              <a:grpFill/>
              <a:ln>
                <a:solidFill>
                  <a:srgbClr val="92D05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lang="en-CA">
                  <a:solidFill>
                    <a:srgbClr val="FFFFFF"/>
                  </a:solidFill>
                  <a:latin typeface="Calibri" pitchFamily="34" charset="0"/>
                </a:endParaRPr>
              </a:p>
            </p:txBody>
          </p:sp>
          <p:sp>
            <p:nvSpPr>
              <p:cNvPr id="28" name="Rectangle 27"/>
              <p:cNvSpPr/>
              <p:nvPr/>
            </p:nvSpPr>
            <p:spPr>
              <a:xfrm>
                <a:off x="4212135" y="1988692"/>
                <a:ext cx="215883" cy="215963"/>
              </a:xfrm>
              <a:prstGeom prst="rect">
                <a:avLst/>
              </a:prstGeom>
              <a:grpFill/>
              <a:ln>
                <a:solidFill>
                  <a:srgbClr val="92D05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lang="en-CA">
                  <a:solidFill>
                    <a:srgbClr val="FFFFFF"/>
                  </a:solidFill>
                  <a:latin typeface="Calibri" pitchFamily="34" charset="0"/>
                </a:endParaRPr>
              </a:p>
            </p:txBody>
          </p:sp>
          <p:sp>
            <p:nvSpPr>
              <p:cNvPr id="29" name="Rectangle 28"/>
              <p:cNvSpPr/>
              <p:nvPr/>
            </p:nvSpPr>
            <p:spPr>
              <a:xfrm>
                <a:off x="4428018" y="1988692"/>
                <a:ext cx="215883" cy="215963"/>
              </a:xfrm>
              <a:prstGeom prst="rect">
                <a:avLst/>
              </a:prstGeom>
              <a:grpFill/>
              <a:ln>
                <a:solidFill>
                  <a:srgbClr val="92D05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lang="en-CA">
                  <a:solidFill>
                    <a:srgbClr val="FFFFFF"/>
                  </a:solidFill>
                  <a:latin typeface="Calibri" pitchFamily="34" charset="0"/>
                </a:endParaRPr>
              </a:p>
            </p:txBody>
          </p:sp>
        </p:grpSp>
        <p:grpSp>
          <p:nvGrpSpPr>
            <p:cNvPr id="75808" name="Group 48"/>
            <p:cNvGrpSpPr>
              <a:grpSpLocks/>
            </p:cNvGrpSpPr>
            <p:nvPr/>
          </p:nvGrpSpPr>
          <p:grpSpPr bwMode="auto">
            <a:xfrm>
              <a:off x="2843342" y="3156773"/>
              <a:ext cx="720137" cy="470103"/>
              <a:chOff x="2915816" y="2361213"/>
              <a:chExt cx="720080" cy="470240"/>
            </a:xfrm>
            <a:gradFill>
              <a:gsLst>
                <a:gs pos="0">
                  <a:srgbClr val="2C5D98"/>
                </a:gs>
                <a:gs pos="80000">
                  <a:srgbClr val="3C7BC7"/>
                </a:gs>
                <a:gs pos="100000">
                  <a:srgbClr val="3A7CCB"/>
                </a:gs>
              </a:gsLst>
              <a:lin ang="16200000" scaled="0"/>
            </a:gradFill>
          </p:grpSpPr>
          <p:cxnSp>
            <p:nvCxnSpPr>
              <p:cNvPr id="31" name="Elbow Connector 30"/>
              <p:cNvCxnSpPr>
                <a:endCxn id="11" idx="1"/>
              </p:cNvCxnSpPr>
              <p:nvPr/>
            </p:nvCxnSpPr>
            <p:spPr>
              <a:xfrm flipV="1">
                <a:off x="2915687" y="2361978"/>
                <a:ext cx="720668" cy="252486"/>
              </a:xfrm>
              <a:prstGeom prst="bentConnector3">
                <a:avLst/>
              </a:prstGeom>
              <a:grpFill/>
              <a:ln>
                <a:solidFill>
                  <a:srgbClr val="4A7EBB"/>
                </a:solidFill>
                <a:tailEnd type="arrow"/>
              </a:ln>
            </p:spPr>
            <p:style>
              <a:lnRef idx="2">
                <a:schemeClr val="accent1"/>
              </a:lnRef>
              <a:fillRef idx="0">
                <a:schemeClr val="accent1"/>
              </a:fillRef>
              <a:effectRef idx="1">
                <a:schemeClr val="accent1"/>
              </a:effectRef>
              <a:fontRef idx="minor">
                <a:schemeClr val="tx1"/>
              </a:fontRef>
            </p:style>
          </p:cxnSp>
          <p:cxnSp>
            <p:nvCxnSpPr>
              <p:cNvPr id="33" name="Elbow Connector 32"/>
              <p:cNvCxnSpPr>
                <a:endCxn id="5" idx="1"/>
              </p:cNvCxnSpPr>
              <p:nvPr/>
            </p:nvCxnSpPr>
            <p:spPr>
              <a:xfrm>
                <a:off x="2915687" y="2614464"/>
                <a:ext cx="720668" cy="217551"/>
              </a:xfrm>
              <a:prstGeom prst="bentConnector3">
                <a:avLst/>
              </a:prstGeom>
              <a:grpFill/>
              <a:ln>
                <a:solidFill>
                  <a:srgbClr val="4A7EBB"/>
                </a:solidFill>
                <a:tailEnd type="arrow"/>
              </a:ln>
            </p:spPr>
            <p:style>
              <a:lnRef idx="2">
                <a:schemeClr val="accent1"/>
              </a:lnRef>
              <a:fillRef idx="0">
                <a:schemeClr val="accent1"/>
              </a:fillRef>
              <a:effectRef idx="1">
                <a:schemeClr val="accent1"/>
              </a:effectRef>
              <a:fontRef idx="minor">
                <a:schemeClr val="tx1"/>
              </a:fontRef>
            </p:style>
          </p:cxnSp>
        </p:grpSp>
        <p:cxnSp>
          <p:nvCxnSpPr>
            <p:cNvPr id="40" name="Straight Arrow Connector 39"/>
            <p:cNvCxnSpPr/>
            <p:nvPr/>
          </p:nvCxnSpPr>
          <p:spPr bwMode="auto">
            <a:xfrm flipV="1">
              <a:off x="4427538" y="3149600"/>
              <a:ext cx="1152525" cy="7938"/>
            </a:xfrm>
            <a:prstGeom prst="straightConnector1">
              <a:avLst/>
            </a:prstGeom>
            <a:ln>
              <a:solidFill>
                <a:srgbClr val="4A7EBB"/>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bwMode="auto">
            <a:xfrm>
              <a:off x="4427538" y="3627438"/>
              <a:ext cx="1152525" cy="0"/>
            </a:xfrm>
            <a:prstGeom prst="straightConnector1">
              <a:avLst/>
            </a:prstGeom>
            <a:ln>
              <a:solidFill>
                <a:srgbClr val="4A7EBB"/>
              </a:solidFill>
              <a:tailEnd type="arrow"/>
            </a:ln>
          </p:spPr>
          <p:style>
            <a:lnRef idx="2">
              <a:schemeClr val="accent1"/>
            </a:lnRef>
            <a:fillRef idx="0">
              <a:schemeClr val="accent1"/>
            </a:fillRef>
            <a:effectRef idx="1">
              <a:schemeClr val="accent1"/>
            </a:effectRef>
            <a:fontRef idx="minor">
              <a:schemeClr val="tx1"/>
            </a:fontRef>
          </p:style>
        </p:cxnSp>
        <p:cxnSp>
          <p:nvCxnSpPr>
            <p:cNvPr id="56" name="Elbow Connector 55"/>
            <p:cNvCxnSpPr/>
            <p:nvPr/>
          </p:nvCxnSpPr>
          <p:spPr bwMode="auto">
            <a:xfrm>
              <a:off x="6443663" y="3149600"/>
              <a:ext cx="863600" cy="252413"/>
            </a:xfrm>
            <a:prstGeom prst="bentConnector3">
              <a:avLst/>
            </a:prstGeom>
            <a:ln>
              <a:solidFill>
                <a:srgbClr val="4A7EBB"/>
              </a:solidFill>
              <a:tailEnd type="arrow"/>
            </a:ln>
          </p:spPr>
          <p:style>
            <a:lnRef idx="2">
              <a:schemeClr val="accent1"/>
            </a:lnRef>
            <a:fillRef idx="0">
              <a:schemeClr val="accent1"/>
            </a:fillRef>
            <a:effectRef idx="1">
              <a:schemeClr val="accent1"/>
            </a:effectRef>
            <a:fontRef idx="minor">
              <a:schemeClr val="tx1"/>
            </a:fontRef>
          </p:style>
        </p:cxnSp>
        <p:cxnSp>
          <p:nvCxnSpPr>
            <p:cNvPr id="58" name="Elbow Connector 57"/>
            <p:cNvCxnSpPr/>
            <p:nvPr/>
          </p:nvCxnSpPr>
          <p:spPr bwMode="auto">
            <a:xfrm flipV="1">
              <a:off x="6443663" y="3402013"/>
              <a:ext cx="873125" cy="225425"/>
            </a:xfrm>
            <a:prstGeom prst="bentConnector3">
              <a:avLst/>
            </a:prstGeom>
            <a:ln>
              <a:solidFill>
                <a:srgbClr val="4A7EBB"/>
              </a:solidFill>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bwMode="auto">
            <a:xfrm flipH="1">
              <a:off x="2843213" y="4381500"/>
              <a:ext cx="720725" cy="0"/>
            </a:xfrm>
            <a:prstGeom prst="straightConnector1">
              <a:avLst/>
            </a:prstGeom>
            <a:ln>
              <a:solidFill>
                <a:srgbClr val="92D050"/>
              </a:solidFill>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62" name="Elbow Connector 61"/>
            <p:cNvCxnSpPr/>
            <p:nvPr/>
          </p:nvCxnSpPr>
          <p:spPr bwMode="auto">
            <a:xfrm rot="5400000">
              <a:off x="4066382" y="3483769"/>
              <a:ext cx="1227137" cy="504825"/>
            </a:xfrm>
            <a:prstGeom prst="bentConnector2">
              <a:avLst/>
            </a:prstGeom>
            <a:ln>
              <a:solidFill>
                <a:srgbClr val="92D050"/>
              </a:solidFill>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74" name="Elbow Connector 73"/>
            <p:cNvCxnSpPr/>
            <p:nvPr/>
          </p:nvCxnSpPr>
          <p:spPr bwMode="auto">
            <a:xfrm rot="5400000">
              <a:off x="4375150" y="3686176"/>
              <a:ext cx="752475" cy="647700"/>
            </a:xfrm>
            <a:prstGeom prst="bentConnector2">
              <a:avLst/>
            </a:prstGeom>
            <a:ln>
              <a:solidFill>
                <a:srgbClr val="92D050"/>
              </a:solidFill>
              <a:tailEnd type="arrow"/>
            </a:ln>
          </p:spPr>
          <p:style>
            <a:lnRef idx="2">
              <a:schemeClr val="accent3">
                <a:shade val="50000"/>
              </a:schemeClr>
            </a:lnRef>
            <a:fillRef idx="1">
              <a:schemeClr val="accent3"/>
            </a:fillRef>
            <a:effectRef idx="0">
              <a:schemeClr val="accent3"/>
            </a:effectRef>
            <a:fontRef idx="minor">
              <a:schemeClr val="lt1"/>
            </a:fontRef>
          </p:style>
        </p:cxnSp>
        <p:sp>
          <p:nvSpPr>
            <p:cNvPr id="75" name="Rectangle 74"/>
            <p:cNvSpPr/>
            <p:nvPr/>
          </p:nvSpPr>
          <p:spPr bwMode="auto">
            <a:xfrm>
              <a:off x="7316788" y="3024188"/>
              <a:ext cx="1370012" cy="1584325"/>
            </a:xfrm>
            <a:prstGeom prst="rect">
              <a:avLst/>
            </a:prstGeom>
            <a:gradFill>
              <a:gsLst>
                <a:gs pos="0">
                  <a:srgbClr val="2C5D98"/>
                </a:gs>
                <a:gs pos="80000">
                  <a:srgbClr val="3C7BC7"/>
                </a:gs>
                <a:gs pos="100000">
                  <a:srgbClr val="3A7CCB"/>
                </a:gs>
              </a:gsLst>
              <a:lin ang="16200000" scaled="0"/>
            </a:gradFill>
            <a:ln>
              <a:solidFill>
                <a:srgbClr val="4A7EBB"/>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CA" dirty="0" smtClean="0"/>
                <a:t>SIMT </a:t>
              </a:r>
            </a:p>
            <a:p>
              <a:pPr algn="ctr">
                <a:defRPr/>
              </a:pPr>
              <a:r>
                <a:rPr lang="en-CA" dirty="0" smtClean="0"/>
                <a:t>Core</a:t>
              </a:r>
              <a:endParaRPr lang="en-CA" dirty="0"/>
            </a:p>
          </p:txBody>
        </p:sp>
        <p:cxnSp>
          <p:nvCxnSpPr>
            <p:cNvPr id="77" name="Straight Connector 76"/>
            <p:cNvCxnSpPr/>
            <p:nvPr/>
          </p:nvCxnSpPr>
          <p:spPr bwMode="auto">
            <a:xfrm>
              <a:off x="6011863" y="2425700"/>
              <a:ext cx="7937" cy="3289300"/>
            </a:xfrm>
            <a:prstGeom prst="line">
              <a:avLst/>
            </a:prstGeom>
            <a:ln>
              <a:solidFill>
                <a:srgbClr val="CC0000"/>
              </a:solidFill>
              <a:prstDash val="dash"/>
            </a:ln>
          </p:spPr>
          <p:style>
            <a:lnRef idx="2">
              <a:schemeClr val="accent1"/>
            </a:lnRef>
            <a:fillRef idx="0">
              <a:schemeClr val="accent1"/>
            </a:fillRef>
            <a:effectRef idx="1">
              <a:schemeClr val="accent1"/>
            </a:effectRef>
            <a:fontRef idx="minor">
              <a:schemeClr val="tx1"/>
            </a:fontRef>
          </p:style>
        </p:cxnSp>
        <p:sp>
          <p:nvSpPr>
            <p:cNvPr id="75820" name="TextBox 79"/>
            <p:cNvSpPr txBox="1">
              <a:spLocks noChangeArrowheads="1"/>
            </p:cNvSpPr>
            <p:nvPr/>
          </p:nvSpPr>
          <p:spPr bwMode="auto">
            <a:xfrm>
              <a:off x="6324600" y="5181600"/>
              <a:ext cx="1368261" cy="646143"/>
            </a:xfrm>
            <a:prstGeom prst="rect">
              <a:avLst/>
            </a:prstGeom>
            <a:noFill/>
            <a:ln w="9525">
              <a:noFill/>
              <a:miter lim="800000"/>
              <a:headEnd/>
              <a:tailEnd/>
            </a:ln>
          </p:spPr>
          <p:txBody>
            <a:bodyPr>
              <a:spAutoFit/>
            </a:bodyPr>
            <a:lstStyle/>
            <a:p>
              <a:r>
                <a:rPr lang="en-CA" dirty="0"/>
                <a:t>Core Clock Domain</a:t>
              </a:r>
            </a:p>
          </p:txBody>
        </p:sp>
        <p:sp>
          <p:nvSpPr>
            <p:cNvPr id="75821" name="TextBox 80"/>
            <p:cNvSpPr txBox="1">
              <a:spLocks noChangeArrowheads="1"/>
            </p:cNvSpPr>
            <p:nvPr/>
          </p:nvSpPr>
          <p:spPr bwMode="auto">
            <a:xfrm>
              <a:off x="3048000" y="5181600"/>
              <a:ext cx="2844543" cy="646143"/>
            </a:xfrm>
            <a:prstGeom prst="rect">
              <a:avLst/>
            </a:prstGeom>
            <a:noFill/>
            <a:ln w="9525">
              <a:noFill/>
              <a:miter lim="800000"/>
              <a:headEnd/>
              <a:tailEnd/>
            </a:ln>
          </p:spPr>
          <p:txBody>
            <a:bodyPr>
              <a:spAutoFit/>
            </a:bodyPr>
            <a:lstStyle/>
            <a:p>
              <a:r>
                <a:rPr lang="en-CA" dirty="0"/>
                <a:t>Interconnect Clock Domain</a:t>
              </a:r>
            </a:p>
          </p:txBody>
        </p:sp>
        <p:sp>
          <p:nvSpPr>
            <p:cNvPr id="75822" name="TextBox 81"/>
            <p:cNvSpPr txBox="1">
              <a:spLocks noChangeArrowheads="1"/>
            </p:cNvSpPr>
            <p:nvPr/>
          </p:nvSpPr>
          <p:spPr bwMode="auto">
            <a:xfrm>
              <a:off x="3240389" y="2723879"/>
              <a:ext cx="2158469" cy="307687"/>
            </a:xfrm>
            <a:prstGeom prst="rect">
              <a:avLst/>
            </a:prstGeom>
            <a:noFill/>
            <a:ln w="9525">
              <a:noFill/>
              <a:miter lim="800000"/>
              <a:headEnd/>
              <a:tailEnd/>
            </a:ln>
          </p:spPr>
          <p:txBody>
            <a:bodyPr>
              <a:spAutoFit/>
            </a:bodyPr>
            <a:lstStyle/>
            <a:p>
              <a:r>
                <a:rPr lang="en-CA" sz="1400"/>
                <a:t>Ejection Buffers</a:t>
              </a:r>
            </a:p>
          </p:txBody>
        </p:sp>
        <p:sp>
          <p:nvSpPr>
            <p:cNvPr id="75823" name="TextBox 82"/>
            <p:cNvSpPr txBox="1">
              <a:spLocks noChangeArrowheads="1"/>
            </p:cNvSpPr>
            <p:nvPr/>
          </p:nvSpPr>
          <p:spPr bwMode="auto">
            <a:xfrm>
              <a:off x="5148754" y="2705056"/>
              <a:ext cx="2158469" cy="307687"/>
            </a:xfrm>
            <a:prstGeom prst="rect">
              <a:avLst/>
            </a:prstGeom>
            <a:noFill/>
            <a:ln w="9525">
              <a:noFill/>
              <a:miter lim="800000"/>
              <a:headEnd/>
              <a:tailEnd/>
            </a:ln>
          </p:spPr>
          <p:txBody>
            <a:bodyPr>
              <a:spAutoFit/>
            </a:bodyPr>
            <a:lstStyle/>
            <a:p>
              <a:r>
                <a:rPr lang="en-CA" sz="1400"/>
                <a:t>Boundary Buffers</a:t>
              </a:r>
            </a:p>
          </p:txBody>
        </p:sp>
        <p:sp>
          <p:nvSpPr>
            <p:cNvPr id="75824" name="TextBox 83"/>
            <p:cNvSpPr txBox="1">
              <a:spLocks noChangeArrowheads="1"/>
            </p:cNvSpPr>
            <p:nvPr/>
          </p:nvSpPr>
          <p:spPr bwMode="auto">
            <a:xfrm>
              <a:off x="3348410" y="4489659"/>
              <a:ext cx="2158469" cy="307687"/>
            </a:xfrm>
            <a:prstGeom prst="rect">
              <a:avLst/>
            </a:prstGeom>
            <a:noFill/>
            <a:ln w="9525">
              <a:noFill/>
              <a:miter lim="800000"/>
              <a:headEnd/>
              <a:tailEnd/>
            </a:ln>
          </p:spPr>
          <p:txBody>
            <a:bodyPr>
              <a:spAutoFit/>
            </a:bodyPr>
            <a:lstStyle/>
            <a:p>
              <a:r>
                <a:rPr lang="en-CA" sz="1400"/>
                <a:t>Credit return buffer</a:t>
              </a:r>
            </a:p>
          </p:txBody>
        </p:sp>
      </p:grpSp>
      <p:sp>
        <p:nvSpPr>
          <p:cNvPr id="75825" name="TextBox 86"/>
          <p:cNvSpPr txBox="1">
            <a:spLocks noChangeArrowheads="1"/>
          </p:cNvSpPr>
          <p:nvPr/>
        </p:nvSpPr>
        <p:spPr bwMode="auto">
          <a:xfrm>
            <a:off x="2808288" y="3954463"/>
            <a:ext cx="2159000" cy="307975"/>
          </a:xfrm>
          <a:prstGeom prst="rect">
            <a:avLst/>
          </a:prstGeom>
          <a:noFill/>
          <a:ln w="9525">
            <a:noFill/>
            <a:miter lim="800000"/>
            <a:headEnd/>
            <a:tailEnd/>
          </a:ln>
        </p:spPr>
        <p:txBody>
          <a:bodyPr>
            <a:spAutoFit/>
          </a:bodyPr>
          <a:lstStyle/>
          <a:p>
            <a:r>
              <a:rPr lang="en-CA" sz="1400"/>
              <a:t>1 Credit / Cycle</a:t>
            </a:r>
          </a:p>
        </p:txBody>
      </p:sp>
      <p:sp>
        <p:nvSpPr>
          <p:cNvPr id="75826" name="TextBox 87"/>
          <p:cNvSpPr txBox="1">
            <a:spLocks noChangeArrowheads="1"/>
          </p:cNvSpPr>
          <p:nvPr/>
        </p:nvSpPr>
        <p:spPr bwMode="auto">
          <a:xfrm>
            <a:off x="1905000" y="2590800"/>
            <a:ext cx="2159000" cy="307975"/>
          </a:xfrm>
          <a:prstGeom prst="rect">
            <a:avLst/>
          </a:prstGeom>
          <a:noFill/>
          <a:ln w="9525">
            <a:noFill/>
            <a:miter lim="800000"/>
            <a:headEnd/>
            <a:tailEnd/>
          </a:ln>
        </p:spPr>
        <p:txBody>
          <a:bodyPr>
            <a:spAutoFit/>
          </a:bodyPr>
          <a:lstStyle/>
          <a:p>
            <a:r>
              <a:rPr lang="en-CA" sz="1400"/>
              <a:t>1 Flit / Cycle</a:t>
            </a:r>
          </a:p>
        </p:txBody>
      </p:sp>
      <p:sp>
        <p:nvSpPr>
          <p:cNvPr id="75827" name="TextBox 88"/>
          <p:cNvSpPr txBox="1">
            <a:spLocks noChangeArrowheads="1"/>
          </p:cNvSpPr>
          <p:nvPr/>
        </p:nvSpPr>
        <p:spPr bwMode="auto">
          <a:xfrm>
            <a:off x="4433888" y="3209925"/>
            <a:ext cx="2159000" cy="307975"/>
          </a:xfrm>
          <a:prstGeom prst="rect">
            <a:avLst/>
          </a:prstGeom>
          <a:noFill/>
          <a:ln w="9525">
            <a:noFill/>
            <a:miter lim="800000"/>
            <a:headEnd/>
            <a:tailEnd/>
          </a:ln>
        </p:spPr>
        <p:txBody>
          <a:bodyPr>
            <a:spAutoFit/>
          </a:bodyPr>
          <a:lstStyle/>
          <a:p>
            <a:r>
              <a:rPr lang="en-CA" sz="1400"/>
              <a:t>1 Flit / Cycle</a:t>
            </a:r>
          </a:p>
        </p:txBody>
      </p:sp>
      <p:sp>
        <p:nvSpPr>
          <p:cNvPr id="75828" name="TextBox 89"/>
          <p:cNvSpPr txBox="1">
            <a:spLocks noChangeArrowheads="1"/>
          </p:cNvSpPr>
          <p:nvPr/>
        </p:nvSpPr>
        <p:spPr bwMode="auto">
          <a:xfrm>
            <a:off x="6846888" y="2335213"/>
            <a:ext cx="2159000" cy="522287"/>
          </a:xfrm>
          <a:prstGeom prst="rect">
            <a:avLst/>
          </a:prstGeom>
          <a:noFill/>
          <a:ln w="9525">
            <a:noFill/>
            <a:miter lim="800000"/>
            <a:headEnd/>
            <a:tailEnd/>
          </a:ln>
        </p:spPr>
        <p:txBody>
          <a:bodyPr>
            <a:spAutoFit/>
          </a:bodyPr>
          <a:lstStyle/>
          <a:p>
            <a:r>
              <a:rPr lang="en-CA" sz="1400"/>
              <a:t>1 Packet / Cycle</a:t>
            </a:r>
          </a:p>
          <a:p>
            <a:r>
              <a:rPr lang="en-CA" sz="1400"/>
              <a:t>(Round Robin)</a:t>
            </a:r>
          </a:p>
        </p:txBody>
      </p:sp>
      <p:cxnSp>
        <p:nvCxnSpPr>
          <p:cNvPr id="94" name="Straight Arrow Connector 93"/>
          <p:cNvCxnSpPr/>
          <p:nvPr/>
        </p:nvCxnSpPr>
        <p:spPr>
          <a:xfrm>
            <a:off x="2808288" y="2857500"/>
            <a:ext cx="261937" cy="506413"/>
          </a:xfrm>
          <a:prstGeom prst="straightConnector1">
            <a:avLst/>
          </a:prstGeom>
          <a:ln w="127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H="1">
            <a:off x="7019925" y="2797175"/>
            <a:ext cx="220663" cy="566738"/>
          </a:xfrm>
          <a:prstGeom prst="straightConnector1">
            <a:avLst/>
          </a:prstGeom>
          <a:ln w="127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7" name="Oval 56"/>
          <p:cNvSpPr/>
          <p:nvPr/>
        </p:nvSpPr>
        <p:spPr>
          <a:xfrm>
            <a:off x="6553200" y="2971800"/>
            <a:ext cx="228600" cy="8382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pitchFamily="34" charset="0"/>
            </a:endParaRPr>
          </a:p>
        </p:txBody>
      </p:sp>
      <p:cxnSp>
        <p:nvCxnSpPr>
          <p:cNvPr id="59" name="Straight Arrow Connector 58"/>
          <p:cNvCxnSpPr/>
          <p:nvPr/>
        </p:nvCxnSpPr>
        <p:spPr>
          <a:xfrm rot="5400000">
            <a:off x="6422231" y="2569369"/>
            <a:ext cx="719138" cy="152400"/>
          </a:xfrm>
          <a:prstGeom prst="straightConnector1">
            <a:avLst/>
          </a:prstGeom>
          <a:ln w="127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5834" name="TextBox 63"/>
          <p:cNvSpPr txBox="1">
            <a:spLocks noChangeArrowheads="1"/>
          </p:cNvSpPr>
          <p:nvPr/>
        </p:nvSpPr>
        <p:spPr bwMode="auto">
          <a:xfrm>
            <a:off x="6400800" y="1981200"/>
            <a:ext cx="2159000" cy="307975"/>
          </a:xfrm>
          <a:prstGeom prst="rect">
            <a:avLst/>
          </a:prstGeom>
          <a:noFill/>
          <a:ln w="9525">
            <a:noFill/>
            <a:miter lim="800000"/>
            <a:headEnd/>
            <a:tailEnd/>
          </a:ln>
        </p:spPr>
        <p:txBody>
          <a:bodyPr>
            <a:spAutoFit/>
          </a:bodyPr>
          <a:lstStyle/>
          <a:p>
            <a:r>
              <a:rPr lang="en-CA" sz="1400"/>
              <a:t># of VCs </a:t>
            </a:r>
          </a:p>
        </p:txBody>
      </p:sp>
      <p:sp>
        <p:nvSpPr>
          <p:cNvPr id="64" name="Slide Number Placeholder 63"/>
          <p:cNvSpPr>
            <a:spLocks noGrp="1"/>
          </p:cNvSpPr>
          <p:nvPr>
            <p:ph type="sldNum" sz="quarter" idx="12"/>
          </p:nvPr>
        </p:nvSpPr>
        <p:spPr/>
        <p:txBody>
          <a:bodyPr/>
          <a:lstStyle/>
          <a:p>
            <a:r>
              <a:rPr lang="en-US" smtClean="0"/>
              <a:t>4.</a:t>
            </a:r>
            <a:fld id="{CE9389D8-C30F-41E3-96A4-213488363530}" type="slidenum">
              <a:rPr lang="en-US" smtClean="0"/>
              <a:pPr/>
              <a:t>43</a:t>
            </a:fld>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
          <p:cNvSpPr>
            <a:spLocks noChangeArrowheads="1"/>
          </p:cNvSpPr>
          <p:nvPr/>
        </p:nvSpPr>
        <p:spPr bwMode="auto">
          <a:xfrm>
            <a:off x="533400" y="1752600"/>
            <a:ext cx="8077200" cy="3532188"/>
          </a:xfrm>
          <a:prstGeom prst="rect">
            <a:avLst/>
          </a:prstGeom>
          <a:noFill/>
          <a:ln w="28575">
            <a:solidFill>
              <a:srgbClr val="000000"/>
            </a:solidFill>
            <a:prstDash val="dash"/>
            <a:miter lim="800000"/>
            <a:headEnd/>
            <a:tailEnd/>
          </a:ln>
        </p:spPr>
        <p:txBody>
          <a:bodyPr wrap="none" tIns="0"/>
          <a:lstStyle/>
          <a:p>
            <a:r>
              <a:rPr lang="en-US" sz="2400" b="1"/>
              <a:t>GPU</a:t>
            </a:r>
          </a:p>
        </p:txBody>
      </p:sp>
      <p:grpSp>
        <p:nvGrpSpPr>
          <p:cNvPr id="56" name="Group 4"/>
          <p:cNvGrpSpPr>
            <a:grpSpLocks/>
          </p:cNvGrpSpPr>
          <p:nvPr/>
        </p:nvGrpSpPr>
        <p:grpSpPr bwMode="auto">
          <a:xfrm>
            <a:off x="5638800" y="2895600"/>
            <a:ext cx="358775" cy="73025"/>
            <a:chOff x="3922713" y="1989138"/>
            <a:chExt cx="358775" cy="73025"/>
          </a:xfrm>
        </p:grpSpPr>
        <p:sp>
          <p:nvSpPr>
            <p:cNvPr id="57" name="Oval 56"/>
            <p:cNvSpPr>
              <a:spLocks noChangeArrowheads="1"/>
            </p:cNvSpPr>
            <p:nvPr/>
          </p:nvSpPr>
          <p:spPr bwMode="auto">
            <a:xfrm>
              <a:off x="3922713" y="1989138"/>
              <a:ext cx="71438" cy="73025"/>
            </a:xfrm>
            <a:prstGeom prst="ellipse">
              <a:avLst/>
            </a:prstGeom>
            <a:ln>
              <a:solidFill>
                <a:schemeClr val="accent2">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defRPr/>
              </a:pPr>
              <a:endParaRPr lang="en-US">
                <a:solidFill>
                  <a:srgbClr val="000000"/>
                </a:solidFill>
                <a:latin typeface="Calibri" pitchFamily="34" charset="0"/>
              </a:endParaRPr>
            </a:p>
          </p:txBody>
        </p:sp>
        <p:sp>
          <p:nvSpPr>
            <p:cNvPr id="58" name="Oval 57"/>
            <p:cNvSpPr>
              <a:spLocks noChangeArrowheads="1"/>
            </p:cNvSpPr>
            <p:nvPr/>
          </p:nvSpPr>
          <p:spPr bwMode="auto">
            <a:xfrm>
              <a:off x="4067176" y="1989138"/>
              <a:ext cx="71437" cy="73025"/>
            </a:xfrm>
            <a:prstGeom prst="ellipse">
              <a:avLst/>
            </a:prstGeom>
            <a:ln>
              <a:solidFill>
                <a:schemeClr val="accent2">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defRPr/>
              </a:pPr>
              <a:endParaRPr lang="en-US">
                <a:solidFill>
                  <a:srgbClr val="000000"/>
                </a:solidFill>
                <a:latin typeface="Calibri" pitchFamily="34" charset="0"/>
              </a:endParaRPr>
            </a:p>
          </p:txBody>
        </p:sp>
        <p:sp>
          <p:nvSpPr>
            <p:cNvPr id="59" name="Oval 58"/>
            <p:cNvSpPr>
              <a:spLocks noChangeArrowheads="1"/>
            </p:cNvSpPr>
            <p:nvPr/>
          </p:nvSpPr>
          <p:spPr bwMode="auto">
            <a:xfrm>
              <a:off x="4210051" y="1989138"/>
              <a:ext cx="71437" cy="73025"/>
            </a:xfrm>
            <a:prstGeom prst="ellipse">
              <a:avLst/>
            </a:prstGeom>
            <a:ln>
              <a:solidFill>
                <a:schemeClr val="accent2">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defRPr/>
              </a:pPr>
              <a:endParaRPr lang="en-US">
                <a:solidFill>
                  <a:srgbClr val="000000"/>
                </a:solidFill>
                <a:latin typeface="Calibri" pitchFamily="34" charset="0"/>
              </a:endParaRPr>
            </a:p>
          </p:txBody>
        </p:sp>
      </p:grpSp>
      <p:sp>
        <p:nvSpPr>
          <p:cNvPr id="60" name="Rectangle 59"/>
          <p:cNvSpPr>
            <a:spLocks noChangeArrowheads="1"/>
          </p:cNvSpPr>
          <p:nvPr/>
        </p:nvSpPr>
        <p:spPr bwMode="auto">
          <a:xfrm>
            <a:off x="908050" y="3830638"/>
            <a:ext cx="7245350" cy="360362"/>
          </a:xfrm>
          <a:prstGeom prst="rect">
            <a:avLst/>
          </a:prstGeom>
          <a:gradFill flip="none" rotWithShape="1">
            <a:gsLst>
              <a:gs pos="0">
                <a:srgbClr val="C4E59F">
                  <a:tint val="66000"/>
                  <a:satMod val="160000"/>
                </a:srgbClr>
              </a:gs>
              <a:gs pos="50000">
                <a:srgbClr val="C4E59F">
                  <a:tint val="44500"/>
                  <a:satMod val="160000"/>
                </a:srgbClr>
              </a:gs>
              <a:gs pos="100000">
                <a:srgbClr val="C4E59F">
                  <a:tint val="23500"/>
                  <a:satMod val="160000"/>
                </a:srgbClr>
              </a:gs>
            </a:gsLst>
            <a:lin ang="16200000" scaled="1"/>
            <a:tileRect/>
          </a:gradFill>
          <a:ln>
            <a:solidFill>
              <a:srgbClr val="008000"/>
            </a:solidFill>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b="1" dirty="0">
                <a:solidFill>
                  <a:srgbClr val="000000"/>
                </a:solidFill>
              </a:rPr>
              <a:t>Interconnection Network</a:t>
            </a:r>
          </a:p>
        </p:txBody>
      </p:sp>
      <p:grpSp>
        <p:nvGrpSpPr>
          <p:cNvPr id="61" name="Group 6"/>
          <p:cNvGrpSpPr>
            <a:grpSpLocks/>
          </p:cNvGrpSpPr>
          <p:nvPr/>
        </p:nvGrpSpPr>
        <p:grpSpPr bwMode="auto">
          <a:xfrm>
            <a:off x="5029200" y="4800600"/>
            <a:ext cx="376238" cy="71438"/>
            <a:chOff x="3505200" y="4648200"/>
            <a:chExt cx="376238" cy="71437"/>
          </a:xfrm>
        </p:grpSpPr>
        <p:sp>
          <p:nvSpPr>
            <p:cNvPr id="62" name="Oval 61"/>
            <p:cNvSpPr>
              <a:spLocks noChangeArrowheads="1"/>
            </p:cNvSpPr>
            <p:nvPr/>
          </p:nvSpPr>
          <p:spPr bwMode="auto">
            <a:xfrm flipH="1" flipV="1">
              <a:off x="3657600" y="4648200"/>
              <a:ext cx="71438" cy="71437"/>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defRPr/>
              </a:pPr>
              <a:endParaRPr lang="en-US">
                <a:solidFill>
                  <a:srgbClr val="000000"/>
                </a:solidFill>
                <a:latin typeface="Calibri" pitchFamily="34" charset="0"/>
              </a:endParaRPr>
            </a:p>
          </p:txBody>
        </p:sp>
        <p:sp>
          <p:nvSpPr>
            <p:cNvPr id="63" name="Oval 62"/>
            <p:cNvSpPr>
              <a:spLocks noChangeArrowheads="1"/>
            </p:cNvSpPr>
            <p:nvPr/>
          </p:nvSpPr>
          <p:spPr bwMode="auto">
            <a:xfrm flipH="1" flipV="1">
              <a:off x="3810000" y="4648200"/>
              <a:ext cx="71438" cy="71437"/>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defRPr/>
              </a:pPr>
              <a:endParaRPr lang="en-US">
                <a:solidFill>
                  <a:srgbClr val="000000"/>
                </a:solidFill>
                <a:latin typeface="Calibri" pitchFamily="34" charset="0"/>
              </a:endParaRPr>
            </a:p>
          </p:txBody>
        </p:sp>
        <p:sp>
          <p:nvSpPr>
            <p:cNvPr id="64" name="Oval 63"/>
            <p:cNvSpPr>
              <a:spLocks noChangeArrowheads="1"/>
            </p:cNvSpPr>
            <p:nvPr/>
          </p:nvSpPr>
          <p:spPr bwMode="auto">
            <a:xfrm flipH="1" flipV="1">
              <a:off x="3505200" y="4648200"/>
              <a:ext cx="71438" cy="71437"/>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defRPr/>
              </a:pPr>
              <a:endParaRPr lang="en-US">
                <a:solidFill>
                  <a:srgbClr val="000000"/>
                </a:solidFill>
                <a:latin typeface="Calibri" pitchFamily="34" charset="0"/>
              </a:endParaRPr>
            </a:p>
          </p:txBody>
        </p:sp>
      </p:grpSp>
      <p:grpSp>
        <p:nvGrpSpPr>
          <p:cNvPr id="65" name="Group 54"/>
          <p:cNvGrpSpPr>
            <a:grpSpLocks/>
          </p:cNvGrpSpPr>
          <p:nvPr/>
        </p:nvGrpSpPr>
        <p:grpSpPr bwMode="auto">
          <a:xfrm>
            <a:off x="685800" y="2209800"/>
            <a:ext cx="2362200" cy="1582738"/>
            <a:chOff x="914400" y="2209800"/>
            <a:chExt cx="2362200" cy="1582737"/>
          </a:xfrm>
        </p:grpSpPr>
        <p:sp>
          <p:nvSpPr>
            <p:cNvPr id="66" name="Rectangle 3"/>
            <p:cNvSpPr>
              <a:spLocks noChangeArrowheads="1"/>
            </p:cNvSpPr>
            <p:nvPr/>
          </p:nvSpPr>
          <p:spPr bwMode="auto">
            <a:xfrm>
              <a:off x="914400" y="2209800"/>
              <a:ext cx="2362200" cy="1295399"/>
            </a:xfrm>
            <a:prstGeom prst="rect">
              <a:avLst/>
            </a:prstGeom>
            <a:gradFill flip="none" rotWithShape="1">
              <a:gsLst>
                <a:gs pos="0">
                  <a:srgbClr val="99FF99"/>
                </a:gs>
                <a:gs pos="100000">
                  <a:srgbClr val="CCFFCC"/>
                </a:gs>
              </a:gsLst>
              <a:lin ang="16200000" scaled="1"/>
              <a:tileRect/>
            </a:gradFill>
            <a:ln w="12700">
              <a:solidFill>
                <a:srgbClr val="333300"/>
              </a:solidFill>
              <a:prstDash val="solid"/>
              <a:miter lim="800000"/>
              <a:headEnd/>
              <a:tailEnd/>
            </a:ln>
            <a:effectLst>
              <a:outerShdw blurRad="38100" dist="38100" dir="2700000" algn="tl" rotWithShape="0">
                <a:prstClr val="black">
                  <a:alpha val="20000"/>
                </a:prstClr>
              </a:outerShdw>
            </a:effectLst>
          </p:spPr>
          <p:txBody>
            <a:bodyPr wrap="none" tIns="0"/>
            <a:lstStyle/>
            <a:p>
              <a:pPr>
                <a:defRPr/>
              </a:pPr>
              <a:r>
                <a:rPr lang="en-US" b="1" dirty="0"/>
                <a:t>SIMT Core Cluster</a:t>
              </a:r>
            </a:p>
          </p:txBody>
        </p:sp>
        <p:sp>
          <p:nvSpPr>
            <p:cNvPr id="67" name="Rectangle 66"/>
            <p:cNvSpPr>
              <a:spLocks noChangeArrowheads="1"/>
            </p:cNvSpPr>
            <p:nvPr/>
          </p:nvSpPr>
          <p:spPr bwMode="auto">
            <a:xfrm>
              <a:off x="990600" y="2514600"/>
              <a:ext cx="1066800" cy="8715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000" b="1">
                  <a:solidFill>
                    <a:srgbClr val="000000"/>
                  </a:solidFill>
                  <a:latin typeface="Calibri" pitchFamily="34" charset="0"/>
                </a:rPr>
                <a:t>SIMT</a:t>
              </a:r>
            </a:p>
            <a:p>
              <a:pPr algn="ctr">
                <a:defRPr/>
              </a:pPr>
              <a:r>
                <a:rPr lang="en-US" sz="2000" b="1">
                  <a:solidFill>
                    <a:srgbClr val="000000"/>
                  </a:solidFill>
                  <a:latin typeface="Calibri" pitchFamily="34" charset="0"/>
                </a:rPr>
                <a:t>Core</a:t>
              </a:r>
            </a:p>
          </p:txBody>
        </p:sp>
        <p:sp>
          <p:nvSpPr>
            <p:cNvPr id="68" name="Line 205"/>
            <p:cNvSpPr>
              <a:spLocks noChangeShapeType="1"/>
            </p:cNvSpPr>
            <p:nvPr/>
          </p:nvSpPr>
          <p:spPr bwMode="auto">
            <a:xfrm>
              <a:off x="2057400" y="3505199"/>
              <a:ext cx="3175" cy="287338"/>
            </a:xfrm>
            <a:prstGeom prst="line">
              <a:avLst/>
            </a:prstGeom>
            <a:ln>
              <a:solidFill>
                <a:schemeClr val="accent1">
                  <a:lumMod val="25000"/>
                </a:schemeClr>
              </a:solidFill>
              <a:headEnd type="triangle" w="med" len="med"/>
              <a:tailEnd type="triangle" w="med" len="med"/>
            </a:ln>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endParaRPr lang="en-US" kern="0">
                <a:solidFill>
                  <a:sysClr val="windowText" lastClr="000000"/>
                </a:solidFill>
              </a:endParaRPr>
            </a:p>
          </p:txBody>
        </p:sp>
        <p:sp>
          <p:nvSpPr>
            <p:cNvPr id="69" name="Rectangle 68"/>
            <p:cNvSpPr>
              <a:spLocks noChangeArrowheads="1"/>
            </p:cNvSpPr>
            <p:nvPr/>
          </p:nvSpPr>
          <p:spPr bwMode="auto">
            <a:xfrm>
              <a:off x="2133600" y="2514600"/>
              <a:ext cx="1066800" cy="8715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000" b="1">
                  <a:solidFill>
                    <a:srgbClr val="000000"/>
                  </a:solidFill>
                  <a:latin typeface="Calibri" pitchFamily="34" charset="0"/>
                </a:rPr>
                <a:t>SIMT</a:t>
              </a:r>
            </a:p>
            <a:p>
              <a:pPr algn="ctr">
                <a:defRPr/>
              </a:pPr>
              <a:r>
                <a:rPr lang="en-US" sz="2000" b="1">
                  <a:solidFill>
                    <a:srgbClr val="000000"/>
                  </a:solidFill>
                  <a:latin typeface="Calibri" pitchFamily="34" charset="0"/>
                </a:rPr>
                <a:t>Core</a:t>
              </a:r>
            </a:p>
          </p:txBody>
        </p:sp>
      </p:grpSp>
      <p:grpSp>
        <p:nvGrpSpPr>
          <p:cNvPr id="70" name="Group 11"/>
          <p:cNvGrpSpPr>
            <a:grpSpLocks/>
          </p:cNvGrpSpPr>
          <p:nvPr/>
        </p:nvGrpSpPr>
        <p:grpSpPr bwMode="auto">
          <a:xfrm>
            <a:off x="6096000" y="4191000"/>
            <a:ext cx="1676400" cy="1951038"/>
            <a:chOff x="4406388" y="4043366"/>
            <a:chExt cx="904308" cy="1951033"/>
          </a:xfrm>
        </p:grpSpPr>
        <p:sp>
          <p:nvSpPr>
            <p:cNvPr id="71" name="Rectangle 70"/>
            <p:cNvSpPr>
              <a:spLocks noChangeArrowheads="1"/>
            </p:cNvSpPr>
            <p:nvPr/>
          </p:nvSpPr>
          <p:spPr bwMode="auto">
            <a:xfrm>
              <a:off x="4570808" y="4348165"/>
              <a:ext cx="616574" cy="60959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en-US" b="1">
                  <a:solidFill>
                    <a:srgbClr val="000000"/>
                  </a:solidFill>
                  <a:latin typeface="Calibri" pitchFamily="34" charset="0"/>
                </a:rPr>
                <a:t>Memory</a:t>
              </a:r>
            </a:p>
            <a:p>
              <a:pPr algn="ctr">
                <a:defRPr/>
              </a:pPr>
              <a:r>
                <a:rPr lang="en-US" b="1">
                  <a:solidFill>
                    <a:srgbClr val="000000"/>
                  </a:solidFill>
                  <a:latin typeface="Calibri" pitchFamily="34" charset="0"/>
                </a:rPr>
                <a:t>Partition</a:t>
              </a:r>
            </a:p>
          </p:txBody>
        </p:sp>
        <p:sp>
          <p:nvSpPr>
            <p:cNvPr id="72" name="Rectangle 71"/>
            <p:cNvSpPr>
              <a:spLocks noChangeArrowheads="1"/>
            </p:cNvSpPr>
            <p:nvPr/>
          </p:nvSpPr>
          <p:spPr bwMode="auto">
            <a:xfrm>
              <a:off x="4406388" y="5414962"/>
              <a:ext cx="904308" cy="57943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en-US" b="1">
                  <a:solidFill>
                    <a:srgbClr val="000000"/>
                  </a:solidFill>
                  <a:latin typeface="Calibri" pitchFamily="34" charset="0"/>
                </a:rPr>
                <a:t>GDDR3/GDDR5</a:t>
              </a:r>
            </a:p>
          </p:txBody>
        </p:sp>
        <p:sp>
          <p:nvSpPr>
            <p:cNvPr id="73" name="Line 98"/>
            <p:cNvSpPr>
              <a:spLocks noChangeShapeType="1"/>
            </p:cNvSpPr>
            <p:nvPr/>
          </p:nvSpPr>
          <p:spPr bwMode="auto">
            <a:xfrm>
              <a:off x="4858542" y="4957764"/>
              <a:ext cx="1713" cy="431799"/>
            </a:xfrm>
            <a:prstGeom prst="line">
              <a:avLst/>
            </a:prstGeom>
            <a:noFill/>
            <a:ln w="28575">
              <a:solidFill>
                <a:srgbClr val="000000"/>
              </a:solidFill>
              <a:round/>
              <a:headEnd type="triangle" w="med" len="med"/>
              <a:tailEnd type="triangle" w="med" len="med"/>
            </a:ln>
          </p:spPr>
          <p:txBody>
            <a:bodyPr/>
            <a:lstStyle/>
            <a:p>
              <a:pPr fontAlgn="auto">
                <a:spcBef>
                  <a:spcPts val="0"/>
                </a:spcBef>
                <a:spcAft>
                  <a:spcPts val="0"/>
                </a:spcAft>
                <a:defRPr/>
              </a:pPr>
              <a:endParaRPr lang="en-US" kern="0">
                <a:solidFill>
                  <a:sysClr val="windowText" lastClr="000000"/>
                </a:solidFill>
                <a:latin typeface="+mn-lt"/>
              </a:endParaRPr>
            </a:p>
          </p:txBody>
        </p:sp>
        <p:sp>
          <p:nvSpPr>
            <p:cNvPr id="74" name="Line 224"/>
            <p:cNvSpPr>
              <a:spLocks noChangeShapeType="1"/>
            </p:cNvSpPr>
            <p:nvPr/>
          </p:nvSpPr>
          <p:spPr bwMode="auto">
            <a:xfrm>
              <a:off x="4858542" y="4043366"/>
              <a:ext cx="1713" cy="287337"/>
            </a:xfrm>
            <a:prstGeom prst="line">
              <a:avLst/>
            </a:prstGeom>
            <a:noFill/>
            <a:ln w="28575">
              <a:solidFill>
                <a:srgbClr val="000000"/>
              </a:solidFill>
              <a:round/>
              <a:headEnd type="triangle" w="med" len="med"/>
              <a:tailEnd type="triangle" w="med" len="med"/>
            </a:ln>
          </p:spPr>
          <p:txBody>
            <a:bodyPr/>
            <a:lstStyle/>
            <a:p>
              <a:pPr fontAlgn="auto">
                <a:spcBef>
                  <a:spcPts val="0"/>
                </a:spcBef>
                <a:spcAft>
                  <a:spcPts val="0"/>
                </a:spcAft>
                <a:defRPr/>
              </a:pPr>
              <a:endParaRPr lang="en-US" kern="0">
                <a:solidFill>
                  <a:sysClr val="windowText" lastClr="000000"/>
                </a:solidFill>
                <a:latin typeface="+mn-lt"/>
              </a:endParaRPr>
            </a:p>
          </p:txBody>
        </p:sp>
      </p:grpSp>
      <p:grpSp>
        <p:nvGrpSpPr>
          <p:cNvPr id="75" name="Group 12"/>
          <p:cNvGrpSpPr>
            <a:grpSpLocks/>
          </p:cNvGrpSpPr>
          <p:nvPr/>
        </p:nvGrpSpPr>
        <p:grpSpPr bwMode="auto">
          <a:xfrm>
            <a:off x="2743200" y="4191000"/>
            <a:ext cx="1676400" cy="1951038"/>
            <a:chOff x="4406388" y="4043366"/>
            <a:chExt cx="904308" cy="1951033"/>
          </a:xfrm>
        </p:grpSpPr>
        <p:sp>
          <p:nvSpPr>
            <p:cNvPr id="76" name="Rectangle 75"/>
            <p:cNvSpPr>
              <a:spLocks noChangeArrowheads="1"/>
            </p:cNvSpPr>
            <p:nvPr/>
          </p:nvSpPr>
          <p:spPr bwMode="auto">
            <a:xfrm>
              <a:off x="4570808" y="4348165"/>
              <a:ext cx="616574" cy="60959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en-US" b="1">
                  <a:solidFill>
                    <a:srgbClr val="000000"/>
                  </a:solidFill>
                  <a:latin typeface="Calibri" pitchFamily="34" charset="0"/>
                </a:rPr>
                <a:t>Memory</a:t>
              </a:r>
            </a:p>
            <a:p>
              <a:pPr algn="ctr">
                <a:defRPr/>
              </a:pPr>
              <a:r>
                <a:rPr lang="en-US" b="1">
                  <a:solidFill>
                    <a:srgbClr val="000000"/>
                  </a:solidFill>
                  <a:latin typeface="Calibri" pitchFamily="34" charset="0"/>
                </a:rPr>
                <a:t>Partition</a:t>
              </a:r>
            </a:p>
          </p:txBody>
        </p:sp>
        <p:sp>
          <p:nvSpPr>
            <p:cNvPr id="77" name="Rectangle 76"/>
            <p:cNvSpPr>
              <a:spLocks noChangeArrowheads="1"/>
            </p:cNvSpPr>
            <p:nvPr/>
          </p:nvSpPr>
          <p:spPr bwMode="auto">
            <a:xfrm>
              <a:off x="4406388" y="5414962"/>
              <a:ext cx="904308" cy="57943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en-US" b="1">
                  <a:solidFill>
                    <a:srgbClr val="000000"/>
                  </a:solidFill>
                  <a:latin typeface="Calibri" pitchFamily="34" charset="0"/>
                </a:rPr>
                <a:t>GDDR3/GDDR5</a:t>
              </a:r>
            </a:p>
          </p:txBody>
        </p:sp>
        <p:sp>
          <p:nvSpPr>
            <p:cNvPr id="78" name="Line 98"/>
            <p:cNvSpPr>
              <a:spLocks noChangeShapeType="1"/>
            </p:cNvSpPr>
            <p:nvPr/>
          </p:nvSpPr>
          <p:spPr bwMode="auto">
            <a:xfrm>
              <a:off x="4858542" y="4957764"/>
              <a:ext cx="1713" cy="431799"/>
            </a:xfrm>
            <a:prstGeom prst="line">
              <a:avLst/>
            </a:prstGeom>
            <a:noFill/>
            <a:ln w="28575">
              <a:solidFill>
                <a:srgbClr val="000000"/>
              </a:solidFill>
              <a:round/>
              <a:headEnd type="triangle" w="med" len="med"/>
              <a:tailEnd type="triangle" w="med" len="med"/>
            </a:ln>
          </p:spPr>
          <p:txBody>
            <a:bodyPr/>
            <a:lstStyle/>
            <a:p>
              <a:pPr fontAlgn="auto">
                <a:spcBef>
                  <a:spcPts val="0"/>
                </a:spcBef>
                <a:spcAft>
                  <a:spcPts val="0"/>
                </a:spcAft>
                <a:defRPr/>
              </a:pPr>
              <a:endParaRPr lang="en-US" kern="0">
                <a:solidFill>
                  <a:sysClr val="windowText" lastClr="000000"/>
                </a:solidFill>
                <a:latin typeface="+mn-lt"/>
              </a:endParaRPr>
            </a:p>
          </p:txBody>
        </p:sp>
        <p:sp>
          <p:nvSpPr>
            <p:cNvPr id="79" name="Line 224"/>
            <p:cNvSpPr>
              <a:spLocks noChangeShapeType="1"/>
            </p:cNvSpPr>
            <p:nvPr/>
          </p:nvSpPr>
          <p:spPr bwMode="auto">
            <a:xfrm>
              <a:off x="4858542" y="4043366"/>
              <a:ext cx="1713" cy="287337"/>
            </a:xfrm>
            <a:prstGeom prst="line">
              <a:avLst/>
            </a:prstGeom>
            <a:noFill/>
            <a:ln w="28575">
              <a:solidFill>
                <a:srgbClr val="000000"/>
              </a:solidFill>
              <a:round/>
              <a:headEnd type="triangle" w="med" len="med"/>
              <a:tailEnd type="triangle" w="med" len="med"/>
            </a:ln>
          </p:spPr>
          <p:txBody>
            <a:bodyPr/>
            <a:lstStyle/>
            <a:p>
              <a:pPr fontAlgn="auto">
                <a:spcBef>
                  <a:spcPts val="0"/>
                </a:spcBef>
                <a:spcAft>
                  <a:spcPts val="0"/>
                </a:spcAft>
                <a:defRPr/>
              </a:pPr>
              <a:endParaRPr lang="en-US" kern="0">
                <a:solidFill>
                  <a:sysClr val="windowText" lastClr="000000"/>
                </a:solidFill>
                <a:latin typeface="+mn-lt"/>
              </a:endParaRPr>
            </a:p>
          </p:txBody>
        </p:sp>
      </p:grpSp>
      <p:grpSp>
        <p:nvGrpSpPr>
          <p:cNvPr id="80" name="Group 13"/>
          <p:cNvGrpSpPr>
            <a:grpSpLocks/>
          </p:cNvGrpSpPr>
          <p:nvPr/>
        </p:nvGrpSpPr>
        <p:grpSpPr bwMode="auto">
          <a:xfrm>
            <a:off x="990600" y="4191000"/>
            <a:ext cx="1676400" cy="1951038"/>
            <a:chOff x="4406388" y="4043366"/>
            <a:chExt cx="904308" cy="1951033"/>
          </a:xfrm>
        </p:grpSpPr>
        <p:sp>
          <p:nvSpPr>
            <p:cNvPr id="81" name="Rectangle 80"/>
            <p:cNvSpPr>
              <a:spLocks noChangeArrowheads="1"/>
            </p:cNvSpPr>
            <p:nvPr/>
          </p:nvSpPr>
          <p:spPr bwMode="auto">
            <a:xfrm>
              <a:off x="4570808" y="4348165"/>
              <a:ext cx="616574" cy="60959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en-US" b="1">
                  <a:solidFill>
                    <a:srgbClr val="000000"/>
                  </a:solidFill>
                  <a:latin typeface="Calibri" pitchFamily="34" charset="0"/>
                </a:rPr>
                <a:t>Memory</a:t>
              </a:r>
            </a:p>
            <a:p>
              <a:pPr algn="ctr">
                <a:defRPr/>
              </a:pPr>
              <a:r>
                <a:rPr lang="en-US" b="1">
                  <a:solidFill>
                    <a:srgbClr val="000000"/>
                  </a:solidFill>
                  <a:latin typeface="Calibri" pitchFamily="34" charset="0"/>
                </a:rPr>
                <a:t>Partition</a:t>
              </a:r>
            </a:p>
          </p:txBody>
        </p:sp>
        <p:sp>
          <p:nvSpPr>
            <p:cNvPr id="82" name="Rectangle 81"/>
            <p:cNvSpPr>
              <a:spLocks noChangeArrowheads="1"/>
            </p:cNvSpPr>
            <p:nvPr/>
          </p:nvSpPr>
          <p:spPr bwMode="auto">
            <a:xfrm>
              <a:off x="4406388" y="5414962"/>
              <a:ext cx="904308" cy="57943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en-US" b="1">
                  <a:solidFill>
                    <a:srgbClr val="000000"/>
                  </a:solidFill>
                  <a:latin typeface="Calibri" pitchFamily="34" charset="0"/>
                </a:rPr>
                <a:t>GDDR3/GDDR5</a:t>
              </a:r>
            </a:p>
          </p:txBody>
        </p:sp>
        <p:sp>
          <p:nvSpPr>
            <p:cNvPr id="83" name="Line 98"/>
            <p:cNvSpPr>
              <a:spLocks noChangeShapeType="1"/>
            </p:cNvSpPr>
            <p:nvPr/>
          </p:nvSpPr>
          <p:spPr bwMode="auto">
            <a:xfrm>
              <a:off x="4858542" y="4957764"/>
              <a:ext cx="1713" cy="431799"/>
            </a:xfrm>
            <a:prstGeom prst="line">
              <a:avLst/>
            </a:prstGeom>
            <a:noFill/>
            <a:ln w="28575">
              <a:solidFill>
                <a:srgbClr val="000000"/>
              </a:solidFill>
              <a:round/>
              <a:headEnd type="triangle" w="med" len="med"/>
              <a:tailEnd type="triangle" w="med" len="med"/>
            </a:ln>
          </p:spPr>
          <p:txBody>
            <a:bodyPr/>
            <a:lstStyle/>
            <a:p>
              <a:pPr fontAlgn="auto">
                <a:spcBef>
                  <a:spcPts val="0"/>
                </a:spcBef>
                <a:spcAft>
                  <a:spcPts val="0"/>
                </a:spcAft>
                <a:defRPr/>
              </a:pPr>
              <a:endParaRPr lang="en-US" kern="0">
                <a:solidFill>
                  <a:sysClr val="windowText" lastClr="000000"/>
                </a:solidFill>
                <a:latin typeface="+mn-lt"/>
              </a:endParaRPr>
            </a:p>
          </p:txBody>
        </p:sp>
        <p:sp>
          <p:nvSpPr>
            <p:cNvPr id="84" name="Line 224"/>
            <p:cNvSpPr>
              <a:spLocks noChangeShapeType="1"/>
            </p:cNvSpPr>
            <p:nvPr/>
          </p:nvSpPr>
          <p:spPr bwMode="auto">
            <a:xfrm>
              <a:off x="4858542" y="4043366"/>
              <a:ext cx="1713" cy="287337"/>
            </a:xfrm>
            <a:prstGeom prst="line">
              <a:avLst/>
            </a:prstGeom>
            <a:noFill/>
            <a:ln w="28575">
              <a:solidFill>
                <a:srgbClr val="000000"/>
              </a:solidFill>
              <a:round/>
              <a:headEnd type="triangle" w="med" len="med"/>
              <a:tailEnd type="triangle" w="med" len="med"/>
            </a:ln>
          </p:spPr>
          <p:txBody>
            <a:bodyPr/>
            <a:lstStyle/>
            <a:p>
              <a:pPr fontAlgn="auto">
                <a:spcBef>
                  <a:spcPts val="0"/>
                </a:spcBef>
                <a:spcAft>
                  <a:spcPts val="0"/>
                </a:spcAft>
                <a:defRPr/>
              </a:pPr>
              <a:endParaRPr lang="en-US" kern="0">
                <a:solidFill>
                  <a:sysClr val="windowText" lastClr="000000"/>
                </a:solidFill>
                <a:latin typeface="+mn-lt"/>
              </a:endParaRPr>
            </a:p>
          </p:txBody>
        </p:sp>
      </p:grpSp>
      <p:sp>
        <p:nvSpPr>
          <p:cNvPr id="85" name="TextBox 47"/>
          <p:cNvSpPr txBox="1">
            <a:spLocks noChangeArrowheads="1"/>
          </p:cNvSpPr>
          <p:nvPr/>
        </p:nvSpPr>
        <p:spPr bwMode="auto">
          <a:xfrm>
            <a:off x="4495800" y="5638800"/>
            <a:ext cx="1616075" cy="369888"/>
          </a:xfrm>
          <a:prstGeom prst="rect">
            <a:avLst/>
          </a:prstGeom>
          <a:noFill/>
          <a:ln w="9525">
            <a:noFill/>
            <a:miter lim="800000"/>
            <a:headEnd/>
            <a:tailEnd/>
          </a:ln>
        </p:spPr>
        <p:txBody>
          <a:bodyPr wrap="none">
            <a:spAutoFit/>
          </a:bodyPr>
          <a:lstStyle/>
          <a:p>
            <a:r>
              <a:rPr lang="en-US" b="1">
                <a:solidFill>
                  <a:srgbClr val="808080"/>
                </a:solidFill>
                <a:latin typeface="Calibri" pitchFamily="34" charset="0"/>
              </a:rPr>
              <a:t>Off-chip</a:t>
            </a:r>
            <a:r>
              <a:rPr lang="en-US" b="1">
                <a:solidFill>
                  <a:srgbClr val="FFCC99"/>
                </a:solidFill>
                <a:latin typeface="Calibri" pitchFamily="34" charset="0"/>
              </a:rPr>
              <a:t> </a:t>
            </a:r>
            <a:r>
              <a:rPr lang="en-US" b="1">
                <a:solidFill>
                  <a:srgbClr val="808080"/>
                </a:solidFill>
                <a:latin typeface="Calibri" pitchFamily="34" charset="0"/>
              </a:rPr>
              <a:t>DRAM</a:t>
            </a:r>
            <a:endParaRPr lang="en-US"/>
          </a:p>
        </p:txBody>
      </p:sp>
      <p:grpSp>
        <p:nvGrpSpPr>
          <p:cNvPr id="86" name="Group 55"/>
          <p:cNvGrpSpPr>
            <a:grpSpLocks/>
          </p:cNvGrpSpPr>
          <p:nvPr/>
        </p:nvGrpSpPr>
        <p:grpSpPr bwMode="auto">
          <a:xfrm>
            <a:off x="3200400" y="2209800"/>
            <a:ext cx="2362200" cy="1582738"/>
            <a:chOff x="914400" y="2209800"/>
            <a:chExt cx="2362200" cy="1582737"/>
          </a:xfrm>
        </p:grpSpPr>
        <p:sp>
          <p:nvSpPr>
            <p:cNvPr id="87" name="Rectangle 3"/>
            <p:cNvSpPr>
              <a:spLocks noChangeArrowheads="1"/>
            </p:cNvSpPr>
            <p:nvPr/>
          </p:nvSpPr>
          <p:spPr bwMode="auto">
            <a:xfrm>
              <a:off x="914400" y="2209800"/>
              <a:ext cx="2362200" cy="1295399"/>
            </a:xfrm>
            <a:prstGeom prst="rect">
              <a:avLst/>
            </a:prstGeom>
            <a:gradFill flip="none" rotWithShape="1">
              <a:gsLst>
                <a:gs pos="0">
                  <a:srgbClr val="99FF99"/>
                </a:gs>
                <a:gs pos="100000">
                  <a:srgbClr val="CCFFCC"/>
                </a:gs>
              </a:gsLst>
              <a:lin ang="16200000" scaled="1"/>
              <a:tileRect/>
            </a:gradFill>
            <a:ln w="12700">
              <a:solidFill>
                <a:srgbClr val="333300"/>
              </a:solidFill>
              <a:prstDash val="solid"/>
              <a:miter lim="800000"/>
              <a:headEnd/>
              <a:tailEnd/>
            </a:ln>
            <a:effectLst>
              <a:outerShdw blurRad="38100" dist="38100" dir="2700000" algn="tl" rotWithShape="0">
                <a:prstClr val="black">
                  <a:alpha val="20000"/>
                </a:prstClr>
              </a:outerShdw>
            </a:effectLst>
          </p:spPr>
          <p:txBody>
            <a:bodyPr wrap="none" tIns="0"/>
            <a:lstStyle/>
            <a:p>
              <a:pPr>
                <a:defRPr/>
              </a:pPr>
              <a:r>
                <a:rPr lang="en-US" b="1" dirty="0"/>
                <a:t>SIMT Core Cluster</a:t>
              </a:r>
            </a:p>
          </p:txBody>
        </p:sp>
        <p:sp>
          <p:nvSpPr>
            <p:cNvPr id="88" name="Rectangle 87"/>
            <p:cNvSpPr>
              <a:spLocks noChangeArrowheads="1"/>
            </p:cNvSpPr>
            <p:nvPr/>
          </p:nvSpPr>
          <p:spPr bwMode="auto">
            <a:xfrm>
              <a:off x="990600" y="2514600"/>
              <a:ext cx="1066800" cy="8715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000" b="1">
                  <a:solidFill>
                    <a:srgbClr val="000000"/>
                  </a:solidFill>
                  <a:latin typeface="Calibri" pitchFamily="34" charset="0"/>
                </a:rPr>
                <a:t>SIMT</a:t>
              </a:r>
            </a:p>
            <a:p>
              <a:pPr algn="ctr">
                <a:defRPr/>
              </a:pPr>
              <a:r>
                <a:rPr lang="en-US" sz="2000" b="1">
                  <a:solidFill>
                    <a:srgbClr val="000000"/>
                  </a:solidFill>
                  <a:latin typeface="Calibri" pitchFamily="34" charset="0"/>
                </a:rPr>
                <a:t>Core</a:t>
              </a:r>
            </a:p>
          </p:txBody>
        </p:sp>
        <p:sp>
          <p:nvSpPr>
            <p:cNvPr id="89" name="Line 205"/>
            <p:cNvSpPr>
              <a:spLocks noChangeShapeType="1"/>
            </p:cNvSpPr>
            <p:nvPr/>
          </p:nvSpPr>
          <p:spPr bwMode="auto">
            <a:xfrm>
              <a:off x="2057400" y="3505199"/>
              <a:ext cx="3175" cy="287338"/>
            </a:xfrm>
            <a:prstGeom prst="line">
              <a:avLst/>
            </a:prstGeom>
            <a:ln>
              <a:solidFill>
                <a:schemeClr val="accent1">
                  <a:lumMod val="25000"/>
                </a:schemeClr>
              </a:solidFill>
              <a:headEnd type="triangle" w="med" len="med"/>
              <a:tailEnd type="triangle" w="med" len="med"/>
            </a:ln>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endParaRPr lang="en-US" kern="0">
                <a:solidFill>
                  <a:sysClr val="windowText" lastClr="000000"/>
                </a:solidFill>
              </a:endParaRPr>
            </a:p>
          </p:txBody>
        </p:sp>
        <p:sp>
          <p:nvSpPr>
            <p:cNvPr id="90" name="Rectangle 89"/>
            <p:cNvSpPr>
              <a:spLocks noChangeArrowheads="1"/>
            </p:cNvSpPr>
            <p:nvPr/>
          </p:nvSpPr>
          <p:spPr bwMode="auto">
            <a:xfrm>
              <a:off x="2133600" y="2514600"/>
              <a:ext cx="1066800" cy="8715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000" b="1">
                  <a:solidFill>
                    <a:srgbClr val="000000"/>
                  </a:solidFill>
                  <a:latin typeface="Calibri" pitchFamily="34" charset="0"/>
                </a:rPr>
                <a:t>SIMT</a:t>
              </a:r>
            </a:p>
            <a:p>
              <a:pPr algn="ctr">
                <a:defRPr/>
              </a:pPr>
              <a:r>
                <a:rPr lang="en-US" sz="2000" b="1">
                  <a:solidFill>
                    <a:srgbClr val="000000"/>
                  </a:solidFill>
                  <a:latin typeface="Calibri" pitchFamily="34" charset="0"/>
                </a:rPr>
                <a:t>Core</a:t>
              </a:r>
            </a:p>
          </p:txBody>
        </p:sp>
      </p:grpSp>
      <p:grpSp>
        <p:nvGrpSpPr>
          <p:cNvPr id="91" name="Group 60"/>
          <p:cNvGrpSpPr>
            <a:grpSpLocks/>
          </p:cNvGrpSpPr>
          <p:nvPr/>
        </p:nvGrpSpPr>
        <p:grpSpPr bwMode="auto">
          <a:xfrm>
            <a:off x="6096000" y="2209800"/>
            <a:ext cx="2362200" cy="1582738"/>
            <a:chOff x="914400" y="2209800"/>
            <a:chExt cx="2362200" cy="1582737"/>
          </a:xfrm>
        </p:grpSpPr>
        <p:sp>
          <p:nvSpPr>
            <p:cNvPr id="92" name="Rectangle 3"/>
            <p:cNvSpPr>
              <a:spLocks noChangeArrowheads="1"/>
            </p:cNvSpPr>
            <p:nvPr/>
          </p:nvSpPr>
          <p:spPr bwMode="auto">
            <a:xfrm>
              <a:off x="914400" y="2209800"/>
              <a:ext cx="2362200" cy="1295399"/>
            </a:xfrm>
            <a:prstGeom prst="rect">
              <a:avLst/>
            </a:prstGeom>
            <a:gradFill flip="none" rotWithShape="1">
              <a:gsLst>
                <a:gs pos="0">
                  <a:srgbClr val="99FF99"/>
                </a:gs>
                <a:gs pos="100000">
                  <a:srgbClr val="CCFFCC"/>
                </a:gs>
              </a:gsLst>
              <a:lin ang="16200000" scaled="1"/>
              <a:tileRect/>
            </a:gradFill>
            <a:ln w="12700">
              <a:solidFill>
                <a:srgbClr val="333300"/>
              </a:solidFill>
              <a:prstDash val="solid"/>
              <a:miter lim="800000"/>
              <a:headEnd/>
              <a:tailEnd/>
            </a:ln>
            <a:effectLst>
              <a:outerShdw blurRad="38100" dist="38100" dir="2700000" algn="tl" rotWithShape="0">
                <a:prstClr val="black">
                  <a:alpha val="20000"/>
                </a:prstClr>
              </a:outerShdw>
            </a:effectLst>
          </p:spPr>
          <p:txBody>
            <a:bodyPr wrap="none" tIns="0"/>
            <a:lstStyle/>
            <a:p>
              <a:pPr>
                <a:defRPr/>
              </a:pPr>
              <a:r>
                <a:rPr lang="en-US" b="1" dirty="0"/>
                <a:t>SIMT Core Cluster</a:t>
              </a:r>
            </a:p>
          </p:txBody>
        </p:sp>
        <p:sp>
          <p:nvSpPr>
            <p:cNvPr id="93" name="Rectangle 92"/>
            <p:cNvSpPr>
              <a:spLocks noChangeArrowheads="1"/>
            </p:cNvSpPr>
            <p:nvPr/>
          </p:nvSpPr>
          <p:spPr bwMode="auto">
            <a:xfrm>
              <a:off x="990600" y="2514600"/>
              <a:ext cx="1066800" cy="8715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000" b="1">
                  <a:solidFill>
                    <a:srgbClr val="000000"/>
                  </a:solidFill>
                  <a:latin typeface="Calibri" pitchFamily="34" charset="0"/>
                </a:rPr>
                <a:t>SIMT</a:t>
              </a:r>
            </a:p>
            <a:p>
              <a:pPr algn="ctr">
                <a:defRPr/>
              </a:pPr>
              <a:r>
                <a:rPr lang="en-US" sz="2000" b="1">
                  <a:solidFill>
                    <a:srgbClr val="000000"/>
                  </a:solidFill>
                  <a:latin typeface="Calibri" pitchFamily="34" charset="0"/>
                </a:rPr>
                <a:t>Core</a:t>
              </a:r>
            </a:p>
          </p:txBody>
        </p:sp>
        <p:sp>
          <p:nvSpPr>
            <p:cNvPr id="94" name="Line 205"/>
            <p:cNvSpPr>
              <a:spLocks noChangeShapeType="1"/>
            </p:cNvSpPr>
            <p:nvPr/>
          </p:nvSpPr>
          <p:spPr bwMode="auto">
            <a:xfrm>
              <a:off x="2057400" y="3505199"/>
              <a:ext cx="3175" cy="287338"/>
            </a:xfrm>
            <a:prstGeom prst="line">
              <a:avLst/>
            </a:prstGeom>
            <a:ln>
              <a:solidFill>
                <a:schemeClr val="accent1">
                  <a:lumMod val="25000"/>
                </a:schemeClr>
              </a:solidFill>
              <a:headEnd type="triangle" w="med" len="med"/>
              <a:tailEnd type="triangle" w="med" len="med"/>
            </a:ln>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endParaRPr lang="en-US" kern="0">
                <a:solidFill>
                  <a:sysClr val="windowText" lastClr="000000"/>
                </a:solidFill>
              </a:endParaRPr>
            </a:p>
          </p:txBody>
        </p:sp>
        <p:sp>
          <p:nvSpPr>
            <p:cNvPr id="95" name="Rectangle 94"/>
            <p:cNvSpPr>
              <a:spLocks noChangeArrowheads="1"/>
            </p:cNvSpPr>
            <p:nvPr/>
          </p:nvSpPr>
          <p:spPr bwMode="auto">
            <a:xfrm>
              <a:off x="2133600" y="2514600"/>
              <a:ext cx="1066800" cy="8715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000" b="1">
                  <a:solidFill>
                    <a:srgbClr val="000000"/>
                  </a:solidFill>
                  <a:latin typeface="Calibri" pitchFamily="34" charset="0"/>
                </a:rPr>
                <a:t>SIMT</a:t>
              </a:r>
            </a:p>
            <a:p>
              <a:pPr algn="ctr">
                <a:defRPr/>
              </a:pPr>
              <a:r>
                <a:rPr lang="en-US" sz="2000" b="1">
                  <a:solidFill>
                    <a:srgbClr val="000000"/>
                  </a:solidFill>
                  <a:latin typeface="Calibri" pitchFamily="34" charset="0"/>
                </a:rPr>
                <a:t>Core</a:t>
              </a:r>
            </a:p>
          </p:txBody>
        </p:sp>
      </p:grpSp>
      <p:sp>
        <p:nvSpPr>
          <p:cNvPr id="44" name="Date Placeholder 3"/>
          <p:cNvSpPr>
            <a:spLocks noGrp="1"/>
          </p:cNvSpPr>
          <p:nvPr>
            <p:ph type="dt" sz="half" idx="10"/>
          </p:nvPr>
        </p:nvSpPr>
        <p:spPr/>
        <p:txBody>
          <a:bodyPr/>
          <a:lstStyle/>
          <a:p>
            <a:r>
              <a:rPr lang="en-US" smtClean="0"/>
              <a:t>December 2012</a:t>
            </a:r>
            <a:endParaRPr lang="en-US"/>
          </a:p>
        </p:txBody>
      </p:sp>
      <p:sp>
        <p:nvSpPr>
          <p:cNvPr id="46" name="Footer Placeholder 4"/>
          <p:cNvSpPr>
            <a:spLocks noGrp="1"/>
          </p:cNvSpPr>
          <p:nvPr>
            <p:ph type="ftr" sz="quarter" idx="11"/>
          </p:nvPr>
        </p:nvSpPr>
        <p:spPr/>
        <p:txBody>
          <a:bodyPr/>
          <a:lstStyle/>
          <a:p>
            <a:r>
              <a:rPr lang="pt-BR" smtClean="0"/>
              <a:t>GPGPU-Sim Tutorial (MICRO 2012) 4: Microarchitecture Model</a:t>
            </a:r>
            <a:endParaRPr lang="en-US"/>
          </a:p>
        </p:txBody>
      </p:sp>
      <p:sp>
        <p:nvSpPr>
          <p:cNvPr id="98306" name="Rectangle 2"/>
          <p:cNvSpPr>
            <a:spLocks noGrp="1" noChangeArrowheads="1"/>
          </p:cNvSpPr>
          <p:nvPr>
            <p:ph type="title"/>
          </p:nvPr>
        </p:nvSpPr>
        <p:spPr/>
        <p:txBody>
          <a:bodyPr/>
          <a:lstStyle/>
          <a:p>
            <a:r>
              <a:rPr lang="en-US" sz="4000" dirty="0"/>
              <a:t>GPU Microarchitecture Overview</a:t>
            </a:r>
            <a:br>
              <a:rPr lang="en-US" sz="4000" dirty="0"/>
            </a:br>
            <a:endParaRPr lang="en-US" sz="4000" dirty="0"/>
          </a:p>
        </p:txBody>
      </p:sp>
      <p:sp>
        <p:nvSpPr>
          <p:cNvPr id="42" name="Rectangle 41"/>
          <p:cNvSpPr/>
          <p:nvPr/>
        </p:nvSpPr>
        <p:spPr>
          <a:xfrm>
            <a:off x="381000" y="2057400"/>
            <a:ext cx="8458200" cy="2286000"/>
          </a:xfrm>
          <a:prstGeom prst="rect">
            <a:avLst/>
          </a:prstGeom>
          <a:solidFill>
            <a:schemeClr val="bg1">
              <a:alpha val="76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pitchFamily="34" charset="0"/>
            </a:endParaRPr>
          </a:p>
        </p:txBody>
      </p:sp>
      <p:sp>
        <p:nvSpPr>
          <p:cNvPr id="48" name="Slide Number Placeholder 47"/>
          <p:cNvSpPr>
            <a:spLocks noGrp="1"/>
          </p:cNvSpPr>
          <p:nvPr>
            <p:ph type="sldNum" sz="quarter" idx="12"/>
          </p:nvPr>
        </p:nvSpPr>
        <p:spPr/>
        <p:txBody>
          <a:bodyPr/>
          <a:lstStyle/>
          <a:p>
            <a:r>
              <a:rPr lang="en-US" smtClean="0"/>
              <a:t>4.</a:t>
            </a:r>
            <a:fld id="{5F092435-35AC-4890-8608-A6F8B5931844}" type="slidenum">
              <a:rPr lang="en-US" smtClean="0"/>
              <a:pPr/>
              <a:t>44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smtClean="0"/>
              <a:t>December 2012</a:t>
            </a:r>
            <a:endParaRPr lang="en-US"/>
          </a:p>
        </p:txBody>
      </p:sp>
      <p:sp>
        <p:nvSpPr>
          <p:cNvPr id="6" name="Footer Placeholder 2"/>
          <p:cNvSpPr>
            <a:spLocks noGrp="1"/>
          </p:cNvSpPr>
          <p:nvPr>
            <p:ph type="ftr" sz="quarter" idx="11"/>
          </p:nvPr>
        </p:nvSpPr>
        <p:spPr/>
        <p:txBody>
          <a:bodyPr/>
          <a:lstStyle/>
          <a:p>
            <a:r>
              <a:rPr lang="pt-BR" smtClean="0"/>
              <a:t>GPGPU-Sim Tutorial (MICRO 2012) 4: Microarchitecture Model</a:t>
            </a:r>
            <a:endParaRPr lang="en-US"/>
          </a:p>
        </p:txBody>
      </p:sp>
      <p:sp>
        <p:nvSpPr>
          <p:cNvPr id="83970" name="Title 1"/>
          <p:cNvSpPr>
            <a:spLocks noGrp="1"/>
          </p:cNvSpPr>
          <p:nvPr>
            <p:ph type="title" idx="4294967295"/>
          </p:nvPr>
        </p:nvSpPr>
        <p:spPr/>
        <p:txBody>
          <a:bodyPr/>
          <a:lstStyle/>
          <a:p>
            <a:r>
              <a:rPr lang="en-CA"/>
              <a:t>Memory Address Mapping</a:t>
            </a:r>
          </a:p>
        </p:txBody>
      </p:sp>
      <p:sp>
        <p:nvSpPr>
          <p:cNvPr id="3" name="Text Placeholder 2"/>
          <p:cNvSpPr>
            <a:spLocks noGrp="1"/>
          </p:cNvSpPr>
          <p:nvPr>
            <p:ph type="body" idx="4294967295"/>
          </p:nvPr>
        </p:nvSpPr>
        <p:spPr/>
        <p:txBody>
          <a:bodyPr>
            <a:normAutofit/>
          </a:bodyPr>
          <a:lstStyle/>
          <a:p>
            <a:r>
              <a:rPr lang="en-CA" sz="2800"/>
              <a:t>Off-chip memory partitioned among several memory partitions</a:t>
            </a:r>
          </a:p>
          <a:p>
            <a:pPr lvl="1"/>
            <a:r>
              <a:rPr lang="en-CA" sz="2400"/>
              <a:t>GT200 has 8 memory partitions</a:t>
            </a:r>
          </a:p>
          <a:p>
            <a:pPr lvl="1"/>
            <a:r>
              <a:rPr lang="en-CA" sz="2400"/>
              <a:t>G80 and Fermi had 6 memory partitions</a:t>
            </a:r>
          </a:p>
          <a:p>
            <a:pPr lvl="1"/>
            <a:r>
              <a:rPr lang="en-CA" sz="2400"/>
              <a:t>Each memory partition has a DRAM controller</a:t>
            </a:r>
          </a:p>
          <a:p>
            <a:r>
              <a:rPr lang="en-CA" sz="2800"/>
              <a:t>Successive 256-byte regions of memory are assigned to successive memory partitions</a:t>
            </a:r>
          </a:p>
          <a:p>
            <a:pPr lvl="1"/>
            <a:r>
              <a:rPr lang="en-CA" sz="2400"/>
              <a:t>Address mapping is configurable in GPGPU-Sim</a:t>
            </a:r>
          </a:p>
        </p:txBody>
      </p:sp>
      <p:sp>
        <p:nvSpPr>
          <p:cNvPr id="83972" name="Text Placeholder 2"/>
          <p:cNvSpPr txBox="1">
            <a:spLocks/>
          </p:cNvSpPr>
          <p:nvPr/>
        </p:nvSpPr>
        <p:spPr bwMode="auto">
          <a:xfrm>
            <a:off x="152400" y="6172200"/>
            <a:ext cx="4211638" cy="215900"/>
          </a:xfrm>
          <a:prstGeom prst="rect">
            <a:avLst/>
          </a:prstGeom>
          <a:noFill/>
          <a:ln w="9525">
            <a:noFill/>
            <a:miter lim="800000"/>
            <a:headEnd/>
            <a:tailEnd/>
          </a:ln>
        </p:spPr>
        <p:txBody>
          <a:bodyPr/>
          <a:lstStyle/>
          <a:p>
            <a:pPr defTabSz="457200" eaLnBrk="0" hangingPunct="0">
              <a:spcBef>
                <a:spcPct val="20000"/>
              </a:spcBef>
              <a:buFont typeface="Arial" pitchFamily="34" charset="0"/>
              <a:buNone/>
            </a:pPr>
            <a:r>
              <a:rPr lang="en-US" sz="1000">
                <a:latin typeface="Calibri" pitchFamily="34" charset="0"/>
              </a:rPr>
              <a:t>UNSW CUDA Tutorial by NVIDIA part 4 optimizing CUDA</a:t>
            </a:r>
          </a:p>
        </p:txBody>
      </p:sp>
      <p:sp>
        <p:nvSpPr>
          <p:cNvPr id="8" name="Slide Number Placeholder 7"/>
          <p:cNvSpPr>
            <a:spLocks noGrp="1"/>
          </p:cNvSpPr>
          <p:nvPr>
            <p:ph type="sldNum" sz="quarter" idx="12"/>
          </p:nvPr>
        </p:nvSpPr>
        <p:spPr/>
        <p:txBody>
          <a:bodyPr/>
          <a:lstStyle/>
          <a:p>
            <a:r>
              <a:rPr lang="en-US" smtClean="0"/>
              <a:t>4.</a:t>
            </a:r>
            <a:fld id="{CE9389D8-C30F-41E3-96A4-213488363530}" type="slidenum">
              <a:rPr lang="en-US" smtClean="0"/>
              <a:pPr/>
              <a:t>45</a:t>
            </a:fld>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Date Placeholder 1"/>
          <p:cNvSpPr>
            <a:spLocks noGrp="1"/>
          </p:cNvSpPr>
          <p:nvPr>
            <p:ph type="dt" sz="half" idx="10"/>
          </p:nvPr>
        </p:nvSpPr>
        <p:spPr/>
        <p:txBody>
          <a:bodyPr/>
          <a:lstStyle/>
          <a:p>
            <a:r>
              <a:rPr lang="en-US" smtClean="0"/>
              <a:t>December 2012</a:t>
            </a:r>
            <a:endParaRPr lang="en-US"/>
          </a:p>
        </p:txBody>
      </p:sp>
      <p:sp>
        <p:nvSpPr>
          <p:cNvPr id="51" name="Footer Placeholder 2"/>
          <p:cNvSpPr>
            <a:spLocks noGrp="1"/>
          </p:cNvSpPr>
          <p:nvPr>
            <p:ph type="ftr" sz="quarter" idx="11"/>
          </p:nvPr>
        </p:nvSpPr>
        <p:spPr/>
        <p:txBody>
          <a:bodyPr/>
          <a:lstStyle/>
          <a:p>
            <a:r>
              <a:rPr lang="pt-BR" smtClean="0"/>
              <a:t>GPGPU-Sim Tutorial (MICRO 2012) 4: Microarchitecture Model</a:t>
            </a:r>
            <a:endParaRPr lang="en-US"/>
          </a:p>
        </p:txBody>
      </p:sp>
      <p:sp>
        <p:nvSpPr>
          <p:cNvPr id="86018" name="Title 1"/>
          <p:cNvSpPr>
            <a:spLocks noGrp="1"/>
          </p:cNvSpPr>
          <p:nvPr>
            <p:ph type="title" idx="4294967295"/>
          </p:nvPr>
        </p:nvSpPr>
        <p:spPr/>
        <p:txBody>
          <a:bodyPr/>
          <a:lstStyle/>
          <a:p>
            <a:r>
              <a:rPr lang="en-US" sz="4000"/>
              <a:t>Mem. Address Mapping</a:t>
            </a:r>
            <a:r>
              <a:rPr lang="en-US"/>
              <a:t> </a:t>
            </a:r>
            <a:r>
              <a:rPr lang="en-US" sz="4000"/>
              <a:t>(Cont.)</a:t>
            </a:r>
          </a:p>
        </p:txBody>
      </p:sp>
      <p:sp>
        <p:nvSpPr>
          <p:cNvPr id="86019" name="AutoShape 4"/>
          <p:cNvSpPr>
            <a:spLocks noChangeArrowheads="1"/>
          </p:cNvSpPr>
          <p:nvPr/>
        </p:nvSpPr>
        <p:spPr bwMode="auto">
          <a:xfrm>
            <a:off x="990600" y="1752600"/>
            <a:ext cx="990600" cy="4648200"/>
          </a:xfrm>
          <a:prstGeom prst="flowChartDocument">
            <a:avLst/>
          </a:prstGeom>
          <a:solidFill>
            <a:srgbClr val="CCFFFF"/>
          </a:solidFill>
          <a:ln w="28575">
            <a:solidFill>
              <a:schemeClr val="tx1"/>
            </a:solidFill>
            <a:miter lim="800000"/>
            <a:headEnd/>
            <a:tailEnd/>
          </a:ln>
        </p:spPr>
        <p:txBody>
          <a:bodyPr wrap="none" anchor="ctr"/>
          <a:lstStyle/>
          <a:p>
            <a:endParaRPr lang="en-US"/>
          </a:p>
        </p:txBody>
      </p:sp>
      <p:sp>
        <p:nvSpPr>
          <p:cNvPr id="86020" name="Text Box 14"/>
          <p:cNvSpPr txBox="1">
            <a:spLocks noChangeArrowheads="1"/>
          </p:cNvSpPr>
          <p:nvPr/>
        </p:nvSpPr>
        <p:spPr bwMode="auto">
          <a:xfrm>
            <a:off x="0" y="1524000"/>
            <a:ext cx="933450" cy="366713"/>
          </a:xfrm>
          <a:prstGeom prst="rect">
            <a:avLst/>
          </a:prstGeom>
          <a:noFill/>
          <a:ln w="9525">
            <a:noFill/>
            <a:miter lim="800000"/>
            <a:headEnd/>
            <a:tailEnd/>
          </a:ln>
        </p:spPr>
        <p:txBody>
          <a:bodyPr wrap="none" rIns="45720"/>
          <a:lstStyle/>
          <a:p>
            <a:pPr algn="r"/>
            <a:r>
              <a:rPr lang="en-US" b="1">
                <a:latin typeface="Courier New" pitchFamily="49" charset="0"/>
              </a:rPr>
              <a:t>0x0000</a:t>
            </a:r>
          </a:p>
        </p:txBody>
      </p:sp>
      <p:sp>
        <p:nvSpPr>
          <p:cNvPr id="86021" name="Text Box 15"/>
          <p:cNvSpPr txBox="1">
            <a:spLocks noChangeArrowheads="1"/>
          </p:cNvSpPr>
          <p:nvPr/>
        </p:nvSpPr>
        <p:spPr bwMode="auto">
          <a:xfrm>
            <a:off x="0" y="1905000"/>
            <a:ext cx="933450" cy="366713"/>
          </a:xfrm>
          <a:prstGeom prst="rect">
            <a:avLst/>
          </a:prstGeom>
          <a:noFill/>
          <a:ln w="9525">
            <a:noFill/>
            <a:miter lim="800000"/>
            <a:headEnd/>
            <a:tailEnd/>
          </a:ln>
        </p:spPr>
        <p:txBody>
          <a:bodyPr wrap="none" rIns="45720"/>
          <a:lstStyle/>
          <a:p>
            <a:pPr algn="r"/>
            <a:r>
              <a:rPr lang="en-US" b="1">
                <a:latin typeface="Courier New" pitchFamily="49" charset="0"/>
              </a:rPr>
              <a:t>0x0100</a:t>
            </a:r>
          </a:p>
        </p:txBody>
      </p:sp>
      <p:sp>
        <p:nvSpPr>
          <p:cNvPr id="86022" name="Text Box 19"/>
          <p:cNvSpPr txBox="1">
            <a:spLocks noChangeArrowheads="1"/>
          </p:cNvSpPr>
          <p:nvPr/>
        </p:nvSpPr>
        <p:spPr bwMode="auto">
          <a:xfrm>
            <a:off x="0" y="2286000"/>
            <a:ext cx="933450" cy="366713"/>
          </a:xfrm>
          <a:prstGeom prst="rect">
            <a:avLst/>
          </a:prstGeom>
          <a:noFill/>
          <a:ln w="9525">
            <a:noFill/>
            <a:miter lim="800000"/>
            <a:headEnd/>
            <a:tailEnd/>
          </a:ln>
        </p:spPr>
        <p:txBody>
          <a:bodyPr wrap="none" rIns="45720"/>
          <a:lstStyle/>
          <a:p>
            <a:pPr algn="r"/>
            <a:r>
              <a:rPr lang="en-US" b="1">
                <a:latin typeface="Courier New" pitchFamily="49" charset="0"/>
              </a:rPr>
              <a:t>0x0200</a:t>
            </a:r>
          </a:p>
        </p:txBody>
      </p:sp>
      <p:sp>
        <p:nvSpPr>
          <p:cNvPr id="86023" name="Text Box 22"/>
          <p:cNvSpPr txBox="1">
            <a:spLocks noChangeArrowheads="1"/>
          </p:cNvSpPr>
          <p:nvPr/>
        </p:nvSpPr>
        <p:spPr bwMode="auto">
          <a:xfrm>
            <a:off x="0" y="2667000"/>
            <a:ext cx="933450" cy="366713"/>
          </a:xfrm>
          <a:prstGeom prst="rect">
            <a:avLst/>
          </a:prstGeom>
          <a:noFill/>
          <a:ln w="9525">
            <a:noFill/>
            <a:miter lim="800000"/>
            <a:headEnd/>
            <a:tailEnd/>
          </a:ln>
        </p:spPr>
        <p:txBody>
          <a:bodyPr wrap="none" rIns="45720"/>
          <a:lstStyle/>
          <a:p>
            <a:pPr algn="r"/>
            <a:r>
              <a:rPr lang="en-US" b="1">
                <a:latin typeface="Courier New" pitchFamily="49" charset="0"/>
              </a:rPr>
              <a:t>0x0300</a:t>
            </a:r>
          </a:p>
        </p:txBody>
      </p:sp>
      <p:sp>
        <p:nvSpPr>
          <p:cNvPr id="86024" name="Text Box 25"/>
          <p:cNvSpPr txBox="1">
            <a:spLocks noChangeArrowheads="1"/>
          </p:cNvSpPr>
          <p:nvPr/>
        </p:nvSpPr>
        <p:spPr bwMode="auto">
          <a:xfrm>
            <a:off x="0" y="3048000"/>
            <a:ext cx="933450" cy="366713"/>
          </a:xfrm>
          <a:prstGeom prst="rect">
            <a:avLst/>
          </a:prstGeom>
          <a:noFill/>
          <a:ln w="9525">
            <a:noFill/>
            <a:miter lim="800000"/>
            <a:headEnd/>
            <a:tailEnd/>
          </a:ln>
        </p:spPr>
        <p:txBody>
          <a:bodyPr wrap="none" rIns="45720"/>
          <a:lstStyle/>
          <a:p>
            <a:pPr algn="r"/>
            <a:r>
              <a:rPr lang="en-US" b="1">
                <a:latin typeface="Courier New" pitchFamily="49" charset="0"/>
              </a:rPr>
              <a:t>0x0400</a:t>
            </a:r>
          </a:p>
        </p:txBody>
      </p:sp>
      <p:sp>
        <p:nvSpPr>
          <p:cNvPr id="86025" name="Text Box 28"/>
          <p:cNvSpPr txBox="1">
            <a:spLocks noChangeArrowheads="1"/>
          </p:cNvSpPr>
          <p:nvPr/>
        </p:nvSpPr>
        <p:spPr bwMode="auto">
          <a:xfrm>
            <a:off x="0" y="3429000"/>
            <a:ext cx="933450" cy="366713"/>
          </a:xfrm>
          <a:prstGeom prst="rect">
            <a:avLst/>
          </a:prstGeom>
          <a:noFill/>
          <a:ln w="9525">
            <a:noFill/>
            <a:miter lim="800000"/>
            <a:headEnd/>
            <a:tailEnd/>
          </a:ln>
        </p:spPr>
        <p:txBody>
          <a:bodyPr wrap="none" rIns="45720"/>
          <a:lstStyle/>
          <a:p>
            <a:pPr algn="r"/>
            <a:r>
              <a:rPr lang="en-US" b="1">
                <a:latin typeface="Courier New" pitchFamily="49" charset="0"/>
              </a:rPr>
              <a:t>0x0500</a:t>
            </a:r>
          </a:p>
        </p:txBody>
      </p:sp>
      <p:sp>
        <p:nvSpPr>
          <p:cNvPr id="86026" name="Text Box 31"/>
          <p:cNvSpPr txBox="1">
            <a:spLocks noChangeArrowheads="1"/>
          </p:cNvSpPr>
          <p:nvPr/>
        </p:nvSpPr>
        <p:spPr bwMode="auto">
          <a:xfrm>
            <a:off x="0" y="3810000"/>
            <a:ext cx="933450" cy="366713"/>
          </a:xfrm>
          <a:prstGeom prst="rect">
            <a:avLst/>
          </a:prstGeom>
          <a:noFill/>
          <a:ln w="9525">
            <a:noFill/>
            <a:miter lim="800000"/>
            <a:headEnd/>
            <a:tailEnd/>
          </a:ln>
        </p:spPr>
        <p:txBody>
          <a:bodyPr wrap="none" rIns="45720"/>
          <a:lstStyle/>
          <a:p>
            <a:pPr algn="r"/>
            <a:r>
              <a:rPr lang="en-US" b="1">
                <a:latin typeface="Courier New" pitchFamily="49" charset="0"/>
              </a:rPr>
              <a:t>0x0600</a:t>
            </a:r>
          </a:p>
        </p:txBody>
      </p:sp>
      <p:sp>
        <p:nvSpPr>
          <p:cNvPr id="86027" name="Text Box 34"/>
          <p:cNvSpPr txBox="1">
            <a:spLocks noChangeArrowheads="1"/>
          </p:cNvSpPr>
          <p:nvPr/>
        </p:nvSpPr>
        <p:spPr bwMode="auto">
          <a:xfrm>
            <a:off x="0" y="4191000"/>
            <a:ext cx="933450" cy="366713"/>
          </a:xfrm>
          <a:prstGeom prst="rect">
            <a:avLst/>
          </a:prstGeom>
          <a:noFill/>
          <a:ln w="9525">
            <a:noFill/>
            <a:miter lim="800000"/>
            <a:headEnd/>
            <a:tailEnd/>
          </a:ln>
        </p:spPr>
        <p:txBody>
          <a:bodyPr wrap="none" rIns="45720"/>
          <a:lstStyle/>
          <a:p>
            <a:pPr algn="r"/>
            <a:r>
              <a:rPr lang="en-US" b="1">
                <a:latin typeface="Courier New" pitchFamily="49" charset="0"/>
              </a:rPr>
              <a:t>0x0700</a:t>
            </a:r>
          </a:p>
        </p:txBody>
      </p:sp>
      <p:sp>
        <p:nvSpPr>
          <p:cNvPr id="86028" name="Text Box 37"/>
          <p:cNvSpPr txBox="1">
            <a:spLocks noChangeArrowheads="1"/>
          </p:cNvSpPr>
          <p:nvPr/>
        </p:nvSpPr>
        <p:spPr bwMode="auto">
          <a:xfrm>
            <a:off x="0" y="4572000"/>
            <a:ext cx="933450" cy="366713"/>
          </a:xfrm>
          <a:prstGeom prst="rect">
            <a:avLst/>
          </a:prstGeom>
          <a:noFill/>
          <a:ln w="9525">
            <a:noFill/>
            <a:miter lim="800000"/>
            <a:headEnd/>
            <a:tailEnd/>
          </a:ln>
        </p:spPr>
        <p:txBody>
          <a:bodyPr wrap="none" rIns="45720"/>
          <a:lstStyle/>
          <a:p>
            <a:pPr algn="r"/>
            <a:r>
              <a:rPr lang="en-US" b="1">
                <a:latin typeface="Courier New" pitchFamily="49" charset="0"/>
              </a:rPr>
              <a:t>0x0800</a:t>
            </a:r>
          </a:p>
        </p:txBody>
      </p:sp>
      <p:sp>
        <p:nvSpPr>
          <p:cNvPr id="14" name="Rectangle 5"/>
          <p:cNvSpPr>
            <a:spLocks noChangeArrowheads="1"/>
          </p:cNvSpPr>
          <p:nvPr/>
        </p:nvSpPr>
        <p:spPr bwMode="auto">
          <a:xfrm>
            <a:off x="990600" y="1752600"/>
            <a:ext cx="990600" cy="381000"/>
          </a:xfrm>
          <a:prstGeom prst="rect">
            <a:avLst/>
          </a:prstGeom>
          <a:solidFill>
            <a:srgbClr val="CCFFFF"/>
          </a:solidFill>
          <a:ln w="28575">
            <a:solidFill>
              <a:schemeClr val="tx1"/>
            </a:solidFill>
            <a:miter lim="800000"/>
            <a:headEnd/>
            <a:tailEnd/>
          </a:ln>
        </p:spPr>
        <p:txBody>
          <a:bodyPr wrap="none" anchor="ctr"/>
          <a:lstStyle/>
          <a:p>
            <a:endParaRPr lang="en-US"/>
          </a:p>
        </p:txBody>
      </p:sp>
      <p:sp>
        <p:nvSpPr>
          <p:cNvPr id="15" name="Rectangle 6"/>
          <p:cNvSpPr>
            <a:spLocks noChangeArrowheads="1"/>
          </p:cNvSpPr>
          <p:nvPr/>
        </p:nvSpPr>
        <p:spPr bwMode="auto">
          <a:xfrm>
            <a:off x="990600" y="2133600"/>
            <a:ext cx="990600" cy="381000"/>
          </a:xfrm>
          <a:prstGeom prst="rect">
            <a:avLst/>
          </a:prstGeom>
          <a:solidFill>
            <a:srgbClr val="CCFFFF"/>
          </a:solidFill>
          <a:ln w="28575">
            <a:solidFill>
              <a:schemeClr val="tx1"/>
            </a:solidFill>
            <a:miter lim="800000"/>
            <a:headEnd/>
            <a:tailEnd/>
          </a:ln>
        </p:spPr>
        <p:txBody>
          <a:bodyPr wrap="none" anchor="ctr"/>
          <a:lstStyle/>
          <a:p>
            <a:endParaRPr lang="en-US"/>
          </a:p>
        </p:txBody>
      </p:sp>
      <p:sp>
        <p:nvSpPr>
          <p:cNvPr id="16" name="Rectangle 18"/>
          <p:cNvSpPr>
            <a:spLocks noChangeArrowheads="1"/>
          </p:cNvSpPr>
          <p:nvPr/>
        </p:nvSpPr>
        <p:spPr bwMode="auto">
          <a:xfrm>
            <a:off x="990600" y="2514600"/>
            <a:ext cx="990600" cy="381000"/>
          </a:xfrm>
          <a:prstGeom prst="rect">
            <a:avLst/>
          </a:prstGeom>
          <a:solidFill>
            <a:srgbClr val="CCFFFF"/>
          </a:solidFill>
          <a:ln w="28575">
            <a:solidFill>
              <a:schemeClr val="tx1"/>
            </a:solidFill>
            <a:miter lim="800000"/>
            <a:headEnd/>
            <a:tailEnd/>
          </a:ln>
        </p:spPr>
        <p:txBody>
          <a:bodyPr wrap="none" anchor="ctr"/>
          <a:lstStyle/>
          <a:p>
            <a:endParaRPr lang="en-US"/>
          </a:p>
        </p:txBody>
      </p:sp>
      <p:sp>
        <p:nvSpPr>
          <p:cNvPr id="17" name="Rectangle 21"/>
          <p:cNvSpPr>
            <a:spLocks noChangeArrowheads="1"/>
          </p:cNvSpPr>
          <p:nvPr/>
        </p:nvSpPr>
        <p:spPr bwMode="auto">
          <a:xfrm>
            <a:off x="990600" y="2895600"/>
            <a:ext cx="990600" cy="381000"/>
          </a:xfrm>
          <a:prstGeom prst="rect">
            <a:avLst/>
          </a:prstGeom>
          <a:solidFill>
            <a:srgbClr val="CCFFFF"/>
          </a:solidFill>
          <a:ln w="28575">
            <a:solidFill>
              <a:schemeClr val="tx1"/>
            </a:solidFill>
            <a:miter lim="800000"/>
            <a:headEnd/>
            <a:tailEnd/>
          </a:ln>
        </p:spPr>
        <p:txBody>
          <a:bodyPr wrap="none" anchor="ctr"/>
          <a:lstStyle/>
          <a:p>
            <a:endParaRPr lang="en-US"/>
          </a:p>
        </p:txBody>
      </p:sp>
      <p:sp>
        <p:nvSpPr>
          <p:cNvPr id="18" name="Rectangle 24"/>
          <p:cNvSpPr>
            <a:spLocks noChangeArrowheads="1"/>
          </p:cNvSpPr>
          <p:nvPr/>
        </p:nvSpPr>
        <p:spPr bwMode="auto">
          <a:xfrm>
            <a:off x="990600" y="3276600"/>
            <a:ext cx="990600" cy="381000"/>
          </a:xfrm>
          <a:prstGeom prst="rect">
            <a:avLst/>
          </a:prstGeom>
          <a:solidFill>
            <a:srgbClr val="CCFFFF"/>
          </a:solidFill>
          <a:ln w="28575">
            <a:solidFill>
              <a:schemeClr val="tx1"/>
            </a:solidFill>
            <a:miter lim="800000"/>
            <a:headEnd/>
            <a:tailEnd/>
          </a:ln>
        </p:spPr>
        <p:txBody>
          <a:bodyPr wrap="none" anchor="ctr"/>
          <a:lstStyle/>
          <a:p>
            <a:endParaRPr lang="en-US"/>
          </a:p>
        </p:txBody>
      </p:sp>
      <p:sp>
        <p:nvSpPr>
          <p:cNvPr id="19" name="Rectangle 27"/>
          <p:cNvSpPr>
            <a:spLocks noChangeArrowheads="1"/>
          </p:cNvSpPr>
          <p:nvPr/>
        </p:nvSpPr>
        <p:spPr bwMode="auto">
          <a:xfrm>
            <a:off x="990600" y="3657600"/>
            <a:ext cx="990600" cy="381000"/>
          </a:xfrm>
          <a:prstGeom prst="rect">
            <a:avLst/>
          </a:prstGeom>
          <a:solidFill>
            <a:srgbClr val="CCFFFF"/>
          </a:solidFill>
          <a:ln w="28575">
            <a:solidFill>
              <a:schemeClr val="tx1"/>
            </a:solidFill>
            <a:miter lim="800000"/>
            <a:headEnd/>
            <a:tailEnd/>
          </a:ln>
        </p:spPr>
        <p:txBody>
          <a:bodyPr wrap="none" anchor="ctr"/>
          <a:lstStyle/>
          <a:p>
            <a:endParaRPr lang="en-US"/>
          </a:p>
        </p:txBody>
      </p:sp>
      <p:sp>
        <p:nvSpPr>
          <p:cNvPr id="20" name="Rectangle 30"/>
          <p:cNvSpPr>
            <a:spLocks noChangeArrowheads="1"/>
          </p:cNvSpPr>
          <p:nvPr/>
        </p:nvSpPr>
        <p:spPr bwMode="auto">
          <a:xfrm>
            <a:off x="990600" y="4038600"/>
            <a:ext cx="990600" cy="381000"/>
          </a:xfrm>
          <a:prstGeom prst="rect">
            <a:avLst/>
          </a:prstGeom>
          <a:solidFill>
            <a:srgbClr val="CCFFFF"/>
          </a:solidFill>
          <a:ln w="28575">
            <a:solidFill>
              <a:schemeClr val="tx1"/>
            </a:solidFill>
            <a:miter lim="800000"/>
            <a:headEnd/>
            <a:tailEnd/>
          </a:ln>
        </p:spPr>
        <p:txBody>
          <a:bodyPr wrap="none" anchor="ctr"/>
          <a:lstStyle/>
          <a:p>
            <a:endParaRPr lang="en-US"/>
          </a:p>
        </p:txBody>
      </p:sp>
      <p:sp>
        <p:nvSpPr>
          <p:cNvPr id="21" name="Rectangle 33"/>
          <p:cNvSpPr>
            <a:spLocks noChangeArrowheads="1"/>
          </p:cNvSpPr>
          <p:nvPr/>
        </p:nvSpPr>
        <p:spPr bwMode="auto">
          <a:xfrm>
            <a:off x="990600" y="4419600"/>
            <a:ext cx="990600" cy="381000"/>
          </a:xfrm>
          <a:prstGeom prst="rect">
            <a:avLst/>
          </a:prstGeom>
          <a:solidFill>
            <a:srgbClr val="CCFFFF"/>
          </a:solidFill>
          <a:ln w="28575">
            <a:solidFill>
              <a:schemeClr val="tx1"/>
            </a:solidFill>
            <a:miter lim="800000"/>
            <a:headEnd/>
            <a:tailEnd/>
          </a:ln>
        </p:spPr>
        <p:txBody>
          <a:bodyPr wrap="none" anchor="ctr"/>
          <a:lstStyle/>
          <a:p>
            <a:endParaRPr lang="en-US"/>
          </a:p>
        </p:txBody>
      </p:sp>
      <p:sp>
        <p:nvSpPr>
          <p:cNvPr id="22" name="Rectangle 36"/>
          <p:cNvSpPr>
            <a:spLocks noChangeArrowheads="1"/>
          </p:cNvSpPr>
          <p:nvPr/>
        </p:nvSpPr>
        <p:spPr bwMode="auto">
          <a:xfrm>
            <a:off x="990600" y="4800600"/>
            <a:ext cx="990600" cy="381000"/>
          </a:xfrm>
          <a:prstGeom prst="rect">
            <a:avLst/>
          </a:prstGeom>
          <a:solidFill>
            <a:srgbClr val="CCFFFF"/>
          </a:solidFill>
          <a:ln w="28575">
            <a:solidFill>
              <a:schemeClr val="tx1"/>
            </a:solidFill>
            <a:miter lim="800000"/>
            <a:headEnd/>
            <a:tailEnd/>
          </a:ln>
        </p:spPr>
        <p:txBody>
          <a:bodyPr wrap="none" anchor="ctr"/>
          <a:lstStyle/>
          <a:p>
            <a:endParaRPr lang="en-US"/>
          </a:p>
        </p:txBody>
      </p:sp>
      <p:sp>
        <p:nvSpPr>
          <p:cNvPr id="23" name="Rectangle 40"/>
          <p:cNvSpPr>
            <a:spLocks noChangeArrowheads="1"/>
          </p:cNvSpPr>
          <p:nvPr/>
        </p:nvSpPr>
        <p:spPr bwMode="auto">
          <a:xfrm>
            <a:off x="2209800" y="4800600"/>
            <a:ext cx="1066800" cy="533400"/>
          </a:xfrm>
          <a:prstGeom prst="rect">
            <a:avLst/>
          </a:prstGeom>
          <a:solidFill>
            <a:srgbClr val="CCCCFF"/>
          </a:solidFill>
          <a:ln w="28575">
            <a:solidFill>
              <a:schemeClr val="tx1"/>
            </a:solidFill>
            <a:miter lim="800000"/>
            <a:headEnd/>
            <a:tailEnd/>
          </a:ln>
        </p:spPr>
        <p:txBody>
          <a:bodyPr wrap="none" anchor="ctr"/>
          <a:lstStyle/>
          <a:p>
            <a:pPr algn="ctr"/>
            <a:r>
              <a:rPr lang="en-US" sz="1600" b="1"/>
              <a:t>Memory</a:t>
            </a:r>
          </a:p>
          <a:p>
            <a:pPr algn="ctr"/>
            <a:r>
              <a:rPr lang="en-US" sz="1600" b="1"/>
              <a:t>Partition 0</a:t>
            </a:r>
          </a:p>
        </p:txBody>
      </p:sp>
      <p:sp>
        <p:nvSpPr>
          <p:cNvPr id="24" name="Rectangle 41"/>
          <p:cNvSpPr>
            <a:spLocks noChangeArrowheads="1"/>
          </p:cNvSpPr>
          <p:nvPr/>
        </p:nvSpPr>
        <p:spPr bwMode="auto">
          <a:xfrm>
            <a:off x="3810000" y="4800600"/>
            <a:ext cx="1066800" cy="533400"/>
          </a:xfrm>
          <a:prstGeom prst="rect">
            <a:avLst/>
          </a:prstGeom>
          <a:solidFill>
            <a:srgbClr val="CCCCFF"/>
          </a:solidFill>
          <a:ln w="28575">
            <a:solidFill>
              <a:schemeClr val="tx1"/>
            </a:solidFill>
            <a:miter lim="800000"/>
            <a:headEnd/>
            <a:tailEnd/>
          </a:ln>
        </p:spPr>
        <p:txBody>
          <a:bodyPr wrap="none" anchor="ctr"/>
          <a:lstStyle/>
          <a:p>
            <a:pPr algn="ctr"/>
            <a:r>
              <a:rPr lang="en-US" sz="1600" b="1"/>
              <a:t>Memory</a:t>
            </a:r>
          </a:p>
          <a:p>
            <a:pPr algn="ctr"/>
            <a:r>
              <a:rPr lang="en-US" sz="1600" b="1"/>
              <a:t>Partition 1</a:t>
            </a:r>
          </a:p>
        </p:txBody>
      </p:sp>
      <p:sp>
        <p:nvSpPr>
          <p:cNvPr id="25" name="Rectangle 42"/>
          <p:cNvSpPr>
            <a:spLocks noChangeArrowheads="1"/>
          </p:cNvSpPr>
          <p:nvPr/>
        </p:nvSpPr>
        <p:spPr bwMode="auto">
          <a:xfrm>
            <a:off x="5486400" y="4800600"/>
            <a:ext cx="1066800" cy="533400"/>
          </a:xfrm>
          <a:prstGeom prst="rect">
            <a:avLst/>
          </a:prstGeom>
          <a:solidFill>
            <a:srgbClr val="CCCCFF"/>
          </a:solidFill>
          <a:ln w="28575">
            <a:solidFill>
              <a:schemeClr val="tx1"/>
            </a:solidFill>
            <a:miter lim="800000"/>
            <a:headEnd/>
            <a:tailEnd/>
          </a:ln>
        </p:spPr>
        <p:txBody>
          <a:bodyPr wrap="none" anchor="ctr"/>
          <a:lstStyle/>
          <a:p>
            <a:pPr algn="ctr"/>
            <a:r>
              <a:rPr lang="en-US" sz="1600" b="1"/>
              <a:t>Memory</a:t>
            </a:r>
          </a:p>
          <a:p>
            <a:pPr algn="ctr"/>
            <a:r>
              <a:rPr lang="en-US" sz="1600" b="1"/>
              <a:t>Partition 2</a:t>
            </a:r>
          </a:p>
        </p:txBody>
      </p:sp>
      <p:sp>
        <p:nvSpPr>
          <p:cNvPr id="26" name="Rectangle 43"/>
          <p:cNvSpPr>
            <a:spLocks noChangeArrowheads="1"/>
          </p:cNvSpPr>
          <p:nvPr/>
        </p:nvSpPr>
        <p:spPr bwMode="auto">
          <a:xfrm>
            <a:off x="7086600" y="4800600"/>
            <a:ext cx="1066800" cy="533400"/>
          </a:xfrm>
          <a:prstGeom prst="rect">
            <a:avLst/>
          </a:prstGeom>
          <a:solidFill>
            <a:srgbClr val="CCCCFF"/>
          </a:solidFill>
          <a:ln w="28575">
            <a:solidFill>
              <a:schemeClr val="tx1"/>
            </a:solidFill>
            <a:miter lim="800000"/>
            <a:headEnd/>
            <a:tailEnd/>
          </a:ln>
        </p:spPr>
        <p:txBody>
          <a:bodyPr wrap="none" anchor="ctr"/>
          <a:lstStyle/>
          <a:p>
            <a:pPr algn="ctr"/>
            <a:r>
              <a:rPr lang="en-US" sz="1600" b="1"/>
              <a:t>Memory</a:t>
            </a:r>
          </a:p>
          <a:p>
            <a:pPr algn="ctr"/>
            <a:r>
              <a:rPr lang="en-US" sz="1600" b="1"/>
              <a:t>Partition 3</a:t>
            </a:r>
          </a:p>
        </p:txBody>
      </p:sp>
      <p:sp>
        <p:nvSpPr>
          <p:cNvPr id="27" name="Rectangle 44"/>
          <p:cNvSpPr>
            <a:spLocks noChangeArrowheads="1"/>
          </p:cNvSpPr>
          <p:nvPr/>
        </p:nvSpPr>
        <p:spPr bwMode="auto">
          <a:xfrm>
            <a:off x="3048000" y="5638800"/>
            <a:ext cx="1066800" cy="533400"/>
          </a:xfrm>
          <a:prstGeom prst="rect">
            <a:avLst/>
          </a:prstGeom>
          <a:solidFill>
            <a:srgbClr val="CCCCFF"/>
          </a:solidFill>
          <a:ln w="28575">
            <a:solidFill>
              <a:schemeClr val="tx1"/>
            </a:solidFill>
            <a:miter lim="800000"/>
            <a:headEnd/>
            <a:tailEnd/>
          </a:ln>
        </p:spPr>
        <p:txBody>
          <a:bodyPr wrap="none" anchor="ctr"/>
          <a:lstStyle/>
          <a:p>
            <a:pPr algn="ctr"/>
            <a:r>
              <a:rPr lang="en-US" sz="1600" b="1"/>
              <a:t>Memory</a:t>
            </a:r>
          </a:p>
          <a:p>
            <a:pPr algn="ctr"/>
            <a:r>
              <a:rPr lang="en-US" sz="1600" b="1"/>
              <a:t>Partition 4</a:t>
            </a:r>
          </a:p>
        </p:txBody>
      </p:sp>
      <p:sp>
        <p:nvSpPr>
          <p:cNvPr id="28" name="Rectangle 45"/>
          <p:cNvSpPr>
            <a:spLocks noChangeArrowheads="1"/>
          </p:cNvSpPr>
          <p:nvPr/>
        </p:nvSpPr>
        <p:spPr bwMode="auto">
          <a:xfrm>
            <a:off x="4648200" y="5638800"/>
            <a:ext cx="1066800" cy="533400"/>
          </a:xfrm>
          <a:prstGeom prst="rect">
            <a:avLst/>
          </a:prstGeom>
          <a:solidFill>
            <a:srgbClr val="CCCCFF"/>
          </a:solidFill>
          <a:ln w="28575">
            <a:solidFill>
              <a:schemeClr val="tx1"/>
            </a:solidFill>
            <a:miter lim="800000"/>
            <a:headEnd/>
            <a:tailEnd/>
          </a:ln>
        </p:spPr>
        <p:txBody>
          <a:bodyPr wrap="none" anchor="ctr"/>
          <a:lstStyle/>
          <a:p>
            <a:pPr algn="ctr"/>
            <a:r>
              <a:rPr lang="en-US" sz="1600" b="1"/>
              <a:t>Memory</a:t>
            </a:r>
          </a:p>
          <a:p>
            <a:pPr algn="ctr"/>
            <a:r>
              <a:rPr lang="en-US" sz="1600" b="1"/>
              <a:t>Partition 5</a:t>
            </a:r>
          </a:p>
        </p:txBody>
      </p:sp>
      <p:sp>
        <p:nvSpPr>
          <p:cNvPr id="29" name="Rectangle 46"/>
          <p:cNvSpPr>
            <a:spLocks noChangeArrowheads="1"/>
          </p:cNvSpPr>
          <p:nvPr/>
        </p:nvSpPr>
        <p:spPr bwMode="auto">
          <a:xfrm>
            <a:off x="6324600" y="5638800"/>
            <a:ext cx="1066800" cy="533400"/>
          </a:xfrm>
          <a:prstGeom prst="rect">
            <a:avLst/>
          </a:prstGeom>
          <a:solidFill>
            <a:srgbClr val="CCCCFF"/>
          </a:solidFill>
          <a:ln w="28575">
            <a:solidFill>
              <a:schemeClr val="tx1"/>
            </a:solidFill>
            <a:miter lim="800000"/>
            <a:headEnd/>
            <a:tailEnd/>
          </a:ln>
        </p:spPr>
        <p:txBody>
          <a:bodyPr wrap="none" anchor="ctr"/>
          <a:lstStyle/>
          <a:p>
            <a:pPr algn="ctr"/>
            <a:r>
              <a:rPr lang="en-US" sz="1600" b="1"/>
              <a:t>Memory</a:t>
            </a:r>
          </a:p>
          <a:p>
            <a:pPr algn="ctr"/>
            <a:r>
              <a:rPr lang="en-US" sz="1600" b="1"/>
              <a:t>Partition 6</a:t>
            </a:r>
          </a:p>
        </p:txBody>
      </p:sp>
      <p:sp>
        <p:nvSpPr>
          <p:cNvPr id="30" name="Rectangle 47"/>
          <p:cNvSpPr>
            <a:spLocks noChangeArrowheads="1"/>
          </p:cNvSpPr>
          <p:nvPr/>
        </p:nvSpPr>
        <p:spPr bwMode="auto">
          <a:xfrm>
            <a:off x="7924800" y="5638800"/>
            <a:ext cx="1066800" cy="533400"/>
          </a:xfrm>
          <a:prstGeom prst="rect">
            <a:avLst/>
          </a:prstGeom>
          <a:solidFill>
            <a:srgbClr val="CCCCFF"/>
          </a:solidFill>
          <a:ln w="28575">
            <a:solidFill>
              <a:schemeClr val="tx1"/>
            </a:solidFill>
            <a:miter lim="800000"/>
            <a:headEnd/>
            <a:tailEnd/>
          </a:ln>
        </p:spPr>
        <p:txBody>
          <a:bodyPr wrap="none" anchor="ctr"/>
          <a:lstStyle/>
          <a:p>
            <a:pPr algn="ctr"/>
            <a:r>
              <a:rPr lang="en-US" sz="1600" b="1"/>
              <a:t>Memory</a:t>
            </a:r>
          </a:p>
          <a:p>
            <a:pPr algn="ctr"/>
            <a:r>
              <a:rPr lang="en-US" sz="1600" b="1"/>
              <a:t>Partition 7</a:t>
            </a:r>
          </a:p>
        </p:txBody>
      </p:sp>
      <p:sp>
        <p:nvSpPr>
          <p:cNvPr id="86046" name="Line 49"/>
          <p:cNvSpPr>
            <a:spLocks noChangeShapeType="1"/>
          </p:cNvSpPr>
          <p:nvPr/>
        </p:nvSpPr>
        <p:spPr bwMode="auto">
          <a:xfrm>
            <a:off x="2743200" y="4267200"/>
            <a:ext cx="0" cy="533400"/>
          </a:xfrm>
          <a:prstGeom prst="line">
            <a:avLst/>
          </a:prstGeom>
          <a:noFill/>
          <a:ln w="28575">
            <a:solidFill>
              <a:schemeClr val="tx1"/>
            </a:solidFill>
            <a:round/>
            <a:headEnd type="triangle" w="med" len="med"/>
            <a:tailEnd type="triangle" w="med" len="med"/>
          </a:ln>
        </p:spPr>
        <p:txBody>
          <a:bodyPr/>
          <a:lstStyle/>
          <a:p>
            <a:endParaRPr lang="en-CA"/>
          </a:p>
        </p:txBody>
      </p:sp>
      <p:sp>
        <p:nvSpPr>
          <p:cNvPr id="86047" name="Line 50"/>
          <p:cNvSpPr>
            <a:spLocks noChangeShapeType="1"/>
          </p:cNvSpPr>
          <p:nvPr/>
        </p:nvSpPr>
        <p:spPr bwMode="auto">
          <a:xfrm>
            <a:off x="4343400" y="4267200"/>
            <a:ext cx="0" cy="533400"/>
          </a:xfrm>
          <a:prstGeom prst="line">
            <a:avLst/>
          </a:prstGeom>
          <a:noFill/>
          <a:ln w="28575">
            <a:solidFill>
              <a:schemeClr val="tx1"/>
            </a:solidFill>
            <a:round/>
            <a:headEnd type="triangle" w="med" len="med"/>
            <a:tailEnd type="triangle" w="med" len="med"/>
          </a:ln>
        </p:spPr>
        <p:txBody>
          <a:bodyPr/>
          <a:lstStyle/>
          <a:p>
            <a:endParaRPr lang="en-CA"/>
          </a:p>
        </p:txBody>
      </p:sp>
      <p:sp>
        <p:nvSpPr>
          <p:cNvPr id="86048" name="Line 51"/>
          <p:cNvSpPr>
            <a:spLocks noChangeShapeType="1"/>
          </p:cNvSpPr>
          <p:nvPr/>
        </p:nvSpPr>
        <p:spPr bwMode="auto">
          <a:xfrm>
            <a:off x="3581400" y="4267200"/>
            <a:ext cx="0" cy="1371600"/>
          </a:xfrm>
          <a:prstGeom prst="line">
            <a:avLst/>
          </a:prstGeom>
          <a:noFill/>
          <a:ln w="28575">
            <a:solidFill>
              <a:schemeClr val="tx1"/>
            </a:solidFill>
            <a:round/>
            <a:headEnd type="triangle" w="med" len="med"/>
            <a:tailEnd type="triangle" w="med" len="med"/>
          </a:ln>
        </p:spPr>
        <p:txBody>
          <a:bodyPr/>
          <a:lstStyle/>
          <a:p>
            <a:endParaRPr lang="en-CA"/>
          </a:p>
        </p:txBody>
      </p:sp>
      <p:sp>
        <p:nvSpPr>
          <p:cNvPr id="86049" name="Line 52"/>
          <p:cNvSpPr>
            <a:spLocks noChangeShapeType="1"/>
          </p:cNvSpPr>
          <p:nvPr/>
        </p:nvSpPr>
        <p:spPr bwMode="auto">
          <a:xfrm>
            <a:off x="6019800" y="4267200"/>
            <a:ext cx="0" cy="533400"/>
          </a:xfrm>
          <a:prstGeom prst="line">
            <a:avLst/>
          </a:prstGeom>
          <a:noFill/>
          <a:ln w="28575">
            <a:solidFill>
              <a:schemeClr val="tx1"/>
            </a:solidFill>
            <a:round/>
            <a:headEnd type="triangle" w="med" len="med"/>
            <a:tailEnd type="triangle" w="med" len="med"/>
          </a:ln>
        </p:spPr>
        <p:txBody>
          <a:bodyPr/>
          <a:lstStyle/>
          <a:p>
            <a:endParaRPr lang="en-CA"/>
          </a:p>
        </p:txBody>
      </p:sp>
      <p:sp>
        <p:nvSpPr>
          <p:cNvPr id="86050" name="Line 53"/>
          <p:cNvSpPr>
            <a:spLocks noChangeShapeType="1"/>
          </p:cNvSpPr>
          <p:nvPr/>
        </p:nvSpPr>
        <p:spPr bwMode="auto">
          <a:xfrm>
            <a:off x="7620000" y="4267200"/>
            <a:ext cx="0" cy="533400"/>
          </a:xfrm>
          <a:prstGeom prst="line">
            <a:avLst/>
          </a:prstGeom>
          <a:noFill/>
          <a:ln w="28575">
            <a:solidFill>
              <a:schemeClr val="tx1"/>
            </a:solidFill>
            <a:round/>
            <a:headEnd type="triangle" w="med" len="med"/>
            <a:tailEnd type="triangle" w="med" len="med"/>
          </a:ln>
        </p:spPr>
        <p:txBody>
          <a:bodyPr/>
          <a:lstStyle/>
          <a:p>
            <a:endParaRPr lang="en-CA"/>
          </a:p>
        </p:txBody>
      </p:sp>
      <p:sp>
        <p:nvSpPr>
          <p:cNvPr id="86051" name="Line 54"/>
          <p:cNvSpPr>
            <a:spLocks noChangeShapeType="1"/>
          </p:cNvSpPr>
          <p:nvPr/>
        </p:nvSpPr>
        <p:spPr bwMode="auto">
          <a:xfrm>
            <a:off x="5181600" y="4267200"/>
            <a:ext cx="0" cy="1371600"/>
          </a:xfrm>
          <a:prstGeom prst="line">
            <a:avLst/>
          </a:prstGeom>
          <a:noFill/>
          <a:ln w="28575">
            <a:solidFill>
              <a:schemeClr val="tx1"/>
            </a:solidFill>
            <a:round/>
            <a:headEnd type="triangle" w="med" len="med"/>
            <a:tailEnd type="triangle" w="med" len="med"/>
          </a:ln>
        </p:spPr>
        <p:txBody>
          <a:bodyPr/>
          <a:lstStyle/>
          <a:p>
            <a:endParaRPr lang="en-CA"/>
          </a:p>
        </p:txBody>
      </p:sp>
      <p:sp>
        <p:nvSpPr>
          <p:cNvPr id="86052" name="Line 55"/>
          <p:cNvSpPr>
            <a:spLocks noChangeShapeType="1"/>
          </p:cNvSpPr>
          <p:nvPr/>
        </p:nvSpPr>
        <p:spPr bwMode="auto">
          <a:xfrm>
            <a:off x="6858000" y="4267200"/>
            <a:ext cx="0" cy="1371600"/>
          </a:xfrm>
          <a:prstGeom prst="line">
            <a:avLst/>
          </a:prstGeom>
          <a:noFill/>
          <a:ln w="28575">
            <a:solidFill>
              <a:schemeClr val="tx1"/>
            </a:solidFill>
            <a:round/>
            <a:headEnd type="triangle" w="med" len="med"/>
            <a:tailEnd type="triangle" w="med" len="med"/>
          </a:ln>
        </p:spPr>
        <p:txBody>
          <a:bodyPr/>
          <a:lstStyle/>
          <a:p>
            <a:endParaRPr lang="en-CA"/>
          </a:p>
        </p:txBody>
      </p:sp>
      <p:sp>
        <p:nvSpPr>
          <p:cNvPr id="86053" name="Line 56"/>
          <p:cNvSpPr>
            <a:spLocks noChangeShapeType="1"/>
          </p:cNvSpPr>
          <p:nvPr/>
        </p:nvSpPr>
        <p:spPr bwMode="auto">
          <a:xfrm>
            <a:off x="8458200" y="4267200"/>
            <a:ext cx="0" cy="1371600"/>
          </a:xfrm>
          <a:prstGeom prst="line">
            <a:avLst/>
          </a:prstGeom>
          <a:noFill/>
          <a:ln w="28575">
            <a:solidFill>
              <a:schemeClr val="tx1"/>
            </a:solidFill>
            <a:round/>
            <a:headEnd type="triangle" w="med" len="med"/>
            <a:tailEnd type="triangle" w="med" len="med"/>
          </a:ln>
        </p:spPr>
        <p:txBody>
          <a:bodyPr/>
          <a:lstStyle/>
          <a:p>
            <a:endParaRPr lang="en-CA"/>
          </a:p>
        </p:txBody>
      </p:sp>
      <p:sp>
        <p:nvSpPr>
          <p:cNvPr id="86054" name="Rectangle 57"/>
          <p:cNvSpPr>
            <a:spLocks noChangeArrowheads="1"/>
          </p:cNvSpPr>
          <p:nvPr/>
        </p:nvSpPr>
        <p:spPr bwMode="auto">
          <a:xfrm>
            <a:off x="2209800" y="3886200"/>
            <a:ext cx="6781800" cy="381000"/>
          </a:xfrm>
          <a:prstGeom prst="rect">
            <a:avLst/>
          </a:prstGeom>
          <a:solidFill>
            <a:srgbClr val="CCFFCC"/>
          </a:solidFill>
          <a:ln w="28575">
            <a:solidFill>
              <a:schemeClr val="tx1"/>
            </a:solidFill>
            <a:miter lim="800000"/>
            <a:headEnd/>
            <a:tailEnd/>
          </a:ln>
        </p:spPr>
        <p:txBody>
          <a:bodyPr wrap="none" anchor="ctr"/>
          <a:lstStyle/>
          <a:p>
            <a:pPr algn="ctr"/>
            <a:r>
              <a:rPr lang="en-US" b="1"/>
              <a:t>Interconnection Network</a:t>
            </a:r>
          </a:p>
        </p:txBody>
      </p:sp>
      <p:sp>
        <p:nvSpPr>
          <p:cNvPr id="86055" name="Rectangle 58"/>
          <p:cNvSpPr>
            <a:spLocks noChangeArrowheads="1"/>
          </p:cNvSpPr>
          <p:nvPr/>
        </p:nvSpPr>
        <p:spPr bwMode="auto">
          <a:xfrm>
            <a:off x="2286000" y="2667000"/>
            <a:ext cx="1371600" cy="685800"/>
          </a:xfrm>
          <a:prstGeom prst="rect">
            <a:avLst/>
          </a:prstGeom>
          <a:solidFill>
            <a:srgbClr val="CCFFFF"/>
          </a:solidFill>
          <a:ln w="28575">
            <a:solidFill>
              <a:schemeClr val="tx1"/>
            </a:solidFill>
            <a:miter lim="800000"/>
            <a:headEnd/>
            <a:tailEnd/>
          </a:ln>
        </p:spPr>
        <p:txBody>
          <a:bodyPr wrap="none" anchor="ctr"/>
          <a:lstStyle/>
          <a:p>
            <a:pPr algn="ctr"/>
            <a:r>
              <a:rPr lang="en-US" b="1"/>
              <a:t>SIMT</a:t>
            </a:r>
          </a:p>
          <a:p>
            <a:pPr algn="ctr"/>
            <a:r>
              <a:rPr lang="en-US" b="1"/>
              <a:t>Core</a:t>
            </a:r>
          </a:p>
        </p:txBody>
      </p:sp>
      <p:sp>
        <p:nvSpPr>
          <p:cNvPr id="86056" name="Rectangle 59"/>
          <p:cNvSpPr>
            <a:spLocks noChangeArrowheads="1"/>
          </p:cNvSpPr>
          <p:nvPr/>
        </p:nvSpPr>
        <p:spPr bwMode="auto">
          <a:xfrm>
            <a:off x="3886200" y="2667000"/>
            <a:ext cx="1371600" cy="685800"/>
          </a:xfrm>
          <a:prstGeom prst="rect">
            <a:avLst/>
          </a:prstGeom>
          <a:solidFill>
            <a:srgbClr val="CCFFFF"/>
          </a:solidFill>
          <a:ln w="28575">
            <a:solidFill>
              <a:schemeClr val="tx1"/>
            </a:solidFill>
            <a:miter lim="800000"/>
            <a:headEnd/>
            <a:tailEnd/>
          </a:ln>
        </p:spPr>
        <p:txBody>
          <a:bodyPr wrap="none" anchor="ctr"/>
          <a:lstStyle/>
          <a:p>
            <a:pPr algn="ctr"/>
            <a:r>
              <a:rPr lang="en-US" b="1"/>
              <a:t>SIMT</a:t>
            </a:r>
          </a:p>
          <a:p>
            <a:pPr algn="ctr"/>
            <a:r>
              <a:rPr lang="en-US" b="1"/>
              <a:t>Core</a:t>
            </a:r>
          </a:p>
        </p:txBody>
      </p:sp>
      <p:sp>
        <p:nvSpPr>
          <p:cNvPr id="86057" name="Rectangle 60"/>
          <p:cNvSpPr>
            <a:spLocks noChangeArrowheads="1"/>
          </p:cNvSpPr>
          <p:nvPr/>
        </p:nvSpPr>
        <p:spPr bwMode="auto">
          <a:xfrm>
            <a:off x="7467600" y="2667000"/>
            <a:ext cx="1371600" cy="685800"/>
          </a:xfrm>
          <a:prstGeom prst="rect">
            <a:avLst/>
          </a:prstGeom>
          <a:solidFill>
            <a:srgbClr val="CCFFFF"/>
          </a:solidFill>
          <a:ln w="28575">
            <a:solidFill>
              <a:schemeClr val="tx1"/>
            </a:solidFill>
            <a:miter lim="800000"/>
            <a:headEnd/>
            <a:tailEnd/>
          </a:ln>
        </p:spPr>
        <p:txBody>
          <a:bodyPr wrap="none" anchor="ctr"/>
          <a:lstStyle/>
          <a:p>
            <a:pPr algn="ctr"/>
            <a:r>
              <a:rPr lang="en-US" b="1"/>
              <a:t>SIMT</a:t>
            </a:r>
          </a:p>
          <a:p>
            <a:pPr algn="ctr"/>
            <a:r>
              <a:rPr lang="en-US" b="1"/>
              <a:t>Core</a:t>
            </a:r>
          </a:p>
        </p:txBody>
      </p:sp>
      <p:sp>
        <p:nvSpPr>
          <p:cNvPr id="86058" name="Line 61"/>
          <p:cNvSpPr>
            <a:spLocks noChangeShapeType="1"/>
          </p:cNvSpPr>
          <p:nvPr/>
        </p:nvSpPr>
        <p:spPr bwMode="auto">
          <a:xfrm>
            <a:off x="5791200" y="3048000"/>
            <a:ext cx="1143000" cy="0"/>
          </a:xfrm>
          <a:prstGeom prst="line">
            <a:avLst/>
          </a:prstGeom>
          <a:noFill/>
          <a:ln w="28575" cap="rnd">
            <a:solidFill>
              <a:schemeClr val="tx1"/>
            </a:solidFill>
            <a:prstDash val="sysDot"/>
            <a:round/>
            <a:headEnd/>
            <a:tailEnd/>
          </a:ln>
        </p:spPr>
        <p:txBody>
          <a:bodyPr/>
          <a:lstStyle/>
          <a:p>
            <a:endParaRPr lang="en-CA"/>
          </a:p>
        </p:txBody>
      </p:sp>
      <p:sp>
        <p:nvSpPr>
          <p:cNvPr id="86059" name="Line 62"/>
          <p:cNvSpPr>
            <a:spLocks noChangeShapeType="1"/>
          </p:cNvSpPr>
          <p:nvPr/>
        </p:nvSpPr>
        <p:spPr bwMode="auto">
          <a:xfrm>
            <a:off x="4572000" y="3352800"/>
            <a:ext cx="0" cy="533400"/>
          </a:xfrm>
          <a:prstGeom prst="line">
            <a:avLst/>
          </a:prstGeom>
          <a:noFill/>
          <a:ln w="28575">
            <a:solidFill>
              <a:schemeClr val="tx1"/>
            </a:solidFill>
            <a:round/>
            <a:headEnd type="triangle" w="med" len="med"/>
            <a:tailEnd type="triangle" w="med" len="med"/>
          </a:ln>
        </p:spPr>
        <p:txBody>
          <a:bodyPr/>
          <a:lstStyle/>
          <a:p>
            <a:endParaRPr lang="en-CA"/>
          </a:p>
        </p:txBody>
      </p:sp>
      <p:sp>
        <p:nvSpPr>
          <p:cNvPr id="86060" name="Line 63"/>
          <p:cNvSpPr>
            <a:spLocks noChangeShapeType="1"/>
          </p:cNvSpPr>
          <p:nvPr/>
        </p:nvSpPr>
        <p:spPr bwMode="auto">
          <a:xfrm>
            <a:off x="2971800" y="3352800"/>
            <a:ext cx="0" cy="533400"/>
          </a:xfrm>
          <a:prstGeom prst="line">
            <a:avLst/>
          </a:prstGeom>
          <a:noFill/>
          <a:ln w="28575">
            <a:solidFill>
              <a:schemeClr val="tx1"/>
            </a:solidFill>
            <a:round/>
            <a:headEnd type="triangle" w="med" len="med"/>
            <a:tailEnd type="triangle" w="med" len="med"/>
          </a:ln>
        </p:spPr>
        <p:txBody>
          <a:bodyPr/>
          <a:lstStyle/>
          <a:p>
            <a:endParaRPr lang="en-CA"/>
          </a:p>
        </p:txBody>
      </p:sp>
      <p:sp>
        <p:nvSpPr>
          <p:cNvPr id="86061" name="Line 64"/>
          <p:cNvSpPr>
            <a:spLocks noChangeShapeType="1"/>
          </p:cNvSpPr>
          <p:nvPr/>
        </p:nvSpPr>
        <p:spPr bwMode="auto">
          <a:xfrm>
            <a:off x="8153400" y="3352800"/>
            <a:ext cx="0" cy="533400"/>
          </a:xfrm>
          <a:prstGeom prst="line">
            <a:avLst/>
          </a:prstGeom>
          <a:noFill/>
          <a:ln w="28575">
            <a:solidFill>
              <a:schemeClr val="tx1"/>
            </a:solidFill>
            <a:round/>
            <a:headEnd type="triangle" w="med" len="med"/>
            <a:tailEnd type="triangle" w="med" len="med"/>
          </a:ln>
        </p:spPr>
        <p:txBody>
          <a:bodyPr/>
          <a:lstStyle/>
          <a:p>
            <a:endParaRPr lang="en-CA"/>
          </a:p>
        </p:txBody>
      </p:sp>
      <p:sp>
        <p:nvSpPr>
          <p:cNvPr id="47" name="Slide Number Placeholder 46"/>
          <p:cNvSpPr txBox="1">
            <a:spLocks noGrp="1"/>
          </p:cNvSpPr>
          <p:nvPr/>
        </p:nvSpPr>
        <p:spPr>
          <a:xfrm>
            <a:off x="6553200" y="6356350"/>
            <a:ext cx="2133600" cy="365125"/>
          </a:xfrm>
          <a:prstGeom prst="rect">
            <a:avLst/>
          </a:prstGeom>
          <a:noFill/>
        </p:spPr>
        <p:txBody>
          <a:bodyPr anchor="ctr"/>
          <a:lstStyle/>
          <a:p>
            <a:pPr algn="r"/>
            <a:fld id="{A2C06D89-99AC-4B22-B769-E15CB036ED9B}" type="slidenum">
              <a:rPr lang="en-CA" sz="1200">
                <a:solidFill>
                  <a:srgbClr val="898989"/>
                </a:solidFill>
                <a:latin typeface="Calibri" pitchFamily="34" charset="0"/>
              </a:rPr>
              <a:pPr algn="r"/>
              <a:t>46</a:t>
            </a:fld>
            <a:endParaRPr lang="en-CA" sz="1200">
              <a:solidFill>
                <a:srgbClr val="898989"/>
              </a:solidFill>
              <a:latin typeface="Calibri" pitchFamily="34" charset="0"/>
            </a:endParaRPr>
          </a:p>
        </p:txBody>
      </p:sp>
      <p:sp>
        <p:nvSpPr>
          <p:cNvPr id="48" name="Date Placeholder 47"/>
          <p:cNvSpPr txBox="1">
            <a:spLocks noGrp="1"/>
          </p:cNvSpPr>
          <p:nvPr/>
        </p:nvSpPr>
        <p:spPr>
          <a:xfrm>
            <a:off x="457200" y="6356350"/>
            <a:ext cx="2133600" cy="365125"/>
          </a:xfrm>
          <a:prstGeom prst="rect">
            <a:avLst/>
          </a:prstGeom>
          <a:noFill/>
        </p:spPr>
        <p:txBody>
          <a:bodyPr anchor="ctr"/>
          <a:lstStyle/>
          <a:p>
            <a:pPr fontAlgn="auto">
              <a:spcBef>
                <a:spcPts val="0"/>
              </a:spcBef>
              <a:spcAft>
                <a:spcPts val="0"/>
              </a:spcAft>
              <a:defRPr/>
            </a:pPr>
            <a:r>
              <a:rPr lang="en-CA" sz="1200">
                <a:solidFill>
                  <a:schemeClr val="tx1">
                    <a:tint val="75000"/>
                  </a:schemeClr>
                </a:solidFill>
                <a:latin typeface="+mn-lt"/>
              </a:rPr>
              <a:t>December 2009</a:t>
            </a:r>
          </a:p>
        </p:txBody>
      </p:sp>
      <p:sp>
        <p:nvSpPr>
          <p:cNvPr id="49" name="Footer Placeholder 48"/>
          <p:cNvSpPr txBox="1">
            <a:spLocks noGrp="1"/>
          </p:cNvSpPr>
          <p:nvPr/>
        </p:nvSpPr>
        <p:spPr>
          <a:xfrm>
            <a:off x="3124200" y="6356350"/>
            <a:ext cx="2895600" cy="365125"/>
          </a:xfrm>
          <a:prstGeom prst="rect">
            <a:avLst/>
          </a:prstGeom>
          <a:noFill/>
        </p:spPr>
        <p:txBody>
          <a:bodyPr anchor="ctr"/>
          <a:lstStyle/>
          <a:p>
            <a:pPr algn="ctr"/>
            <a:r>
              <a:rPr lang="en-US" sz="1200">
                <a:solidFill>
                  <a:srgbClr val="898989"/>
                </a:solidFill>
                <a:latin typeface="Calibri" pitchFamily="34" charset="0"/>
              </a:rPr>
              <a:t>GPGPU-Sim Tutorial (MICRO-42)</a:t>
            </a:r>
            <a:endParaRPr lang="en-CA" sz="1200">
              <a:solidFill>
                <a:srgbClr val="898989"/>
              </a:solidFill>
              <a:latin typeface="Calibri" pitchFamily="34" charset="0"/>
            </a:endParaRPr>
          </a:p>
        </p:txBody>
      </p:sp>
      <p:sp>
        <p:nvSpPr>
          <p:cNvPr id="52" name="Slide Number Placeholder 51"/>
          <p:cNvSpPr>
            <a:spLocks noGrp="1"/>
          </p:cNvSpPr>
          <p:nvPr>
            <p:ph type="sldNum" sz="quarter" idx="12"/>
          </p:nvPr>
        </p:nvSpPr>
        <p:spPr/>
        <p:txBody>
          <a:bodyPr/>
          <a:lstStyle/>
          <a:p>
            <a:r>
              <a:rPr lang="en-US" smtClean="0"/>
              <a:t>4.</a:t>
            </a:r>
            <a:fld id="{CE9389D8-C30F-41E3-96A4-213488363530}" type="slidenum">
              <a:rPr lang="en-US" smtClean="0"/>
              <a:pPr/>
              <a:t>46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autoRev="1" fill="hold" nodeType="clickEffect">
                                  <p:stCondLst>
                                    <p:cond delay="0"/>
                                  </p:stCondLst>
                                  <p:childTnLst>
                                    <p:animClr clrSpc="rgb" dir="cw">
                                      <p:cBhvr>
                                        <p:cTn id="6" dur="500" fill="hold"/>
                                        <p:tgtEl>
                                          <p:spTgt spid="14"/>
                                        </p:tgtEl>
                                        <p:attrNameLst>
                                          <p:attrName>fillcolor</p:attrName>
                                        </p:attrNameLst>
                                      </p:cBhvr>
                                      <p:to>
                                        <a:srgbClr val="FF0066"/>
                                      </p:to>
                                    </p:animClr>
                                    <p:set>
                                      <p:cBhvr>
                                        <p:cTn id="7" dur="500" fill="hold"/>
                                        <p:tgtEl>
                                          <p:spTgt spid="14"/>
                                        </p:tgtEl>
                                        <p:attrNameLst>
                                          <p:attrName>fill.type</p:attrName>
                                        </p:attrNameLst>
                                      </p:cBhvr>
                                      <p:to>
                                        <p:strVal val="solid"/>
                                      </p:to>
                                    </p:set>
                                    <p:set>
                                      <p:cBhvr>
                                        <p:cTn id="8" dur="500" fill="hold"/>
                                        <p:tgtEl>
                                          <p:spTgt spid="14"/>
                                        </p:tgtEl>
                                        <p:attrNameLst>
                                          <p:attrName>fill.on</p:attrName>
                                        </p:attrNameLst>
                                      </p:cBhvr>
                                      <p:to>
                                        <p:strVal val="true"/>
                                      </p:to>
                                    </p:set>
                                  </p:childTnLst>
                                </p:cTn>
                              </p:par>
                              <p:par>
                                <p:cTn id="9" presetID="1" presetClass="emph" presetSubtype="2" autoRev="1" fill="hold" nodeType="withEffect">
                                  <p:stCondLst>
                                    <p:cond delay="0"/>
                                  </p:stCondLst>
                                  <p:childTnLst>
                                    <p:animClr clrSpc="rgb" dir="cw">
                                      <p:cBhvr>
                                        <p:cTn id="10" dur="500" fill="hold"/>
                                        <p:tgtEl>
                                          <p:spTgt spid="23"/>
                                        </p:tgtEl>
                                        <p:attrNameLst>
                                          <p:attrName>fillcolor</p:attrName>
                                        </p:attrNameLst>
                                      </p:cBhvr>
                                      <p:to>
                                        <a:srgbClr val="FF0066"/>
                                      </p:to>
                                    </p:animClr>
                                    <p:set>
                                      <p:cBhvr>
                                        <p:cTn id="11" dur="500" fill="hold"/>
                                        <p:tgtEl>
                                          <p:spTgt spid="23"/>
                                        </p:tgtEl>
                                        <p:attrNameLst>
                                          <p:attrName>fill.type</p:attrName>
                                        </p:attrNameLst>
                                      </p:cBhvr>
                                      <p:to>
                                        <p:strVal val="solid"/>
                                      </p:to>
                                    </p:set>
                                    <p:set>
                                      <p:cBhvr>
                                        <p:cTn id="12" dur="500" fill="hold"/>
                                        <p:tgtEl>
                                          <p:spTgt spid="23"/>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autoRev="1" fill="hold" nodeType="clickEffect">
                                  <p:stCondLst>
                                    <p:cond delay="0"/>
                                  </p:stCondLst>
                                  <p:childTnLst>
                                    <p:animClr clrSpc="rgb" dir="cw">
                                      <p:cBhvr>
                                        <p:cTn id="16" dur="500" fill="hold"/>
                                        <p:tgtEl>
                                          <p:spTgt spid="15"/>
                                        </p:tgtEl>
                                        <p:attrNameLst>
                                          <p:attrName>fillcolor</p:attrName>
                                        </p:attrNameLst>
                                      </p:cBhvr>
                                      <p:to>
                                        <a:srgbClr val="FF0066"/>
                                      </p:to>
                                    </p:animClr>
                                    <p:set>
                                      <p:cBhvr>
                                        <p:cTn id="17" dur="500" fill="hold"/>
                                        <p:tgtEl>
                                          <p:spTgt spid="15"/>
                                        </p:tgtEl>
                                        <p:attrNameLst>
                                          <p:attrName>fill.type</p:attrName>
                                        </p:attrNameLst>
                                      </p:cBhvr>
                                      <p:to>
                                        <p:strVal val="solid"/>
                                      </p:to>
                                    </p:set>
                                    <p:set>
                                      <p:cBhvr>
                                        <p:cTn id="18" dur="500" fill="hold"/>
                                        <p:tgtEl>
                                          <p:spTgt spid="15"/>
                                        </p:tgtEl>
                                        <p:attrNameLst>
                                          <p:attrName>fill.on</p:attrName>
                                        </p:attrNameLst>
                                      </p:cBhvr>
                                      <p:to>
                                        <p:strVal val="true"/>
                                      </p:to>
                                    </p:set>
                                  </p:childTnLst>
                                </p:cTn>
                              </p:par>
                              <p:par>
                                <p:cTn id="19" presetID="1" presetClass="emph" presetSubtype="2" autoRev="1" fill="hold" nodeType="withEffect">
                                  <p:stCondLst>
                                    <p:cond delay="0"/>
                                  </p:stCondLst>
                                  <p:childTnLst>
                                    <p:animClr clrSpc="rgb" dir="cw">
                                      <p:cBhvr>
                                        <p:cTn id="20" dur="500" fill="hold"/>
                                        <p:tgtEl>
                                          <p:spTgt spid="24"/>
                                        </p:tgtEl>
                                        <p:attrNameLst>
                                          <p:attrName>fillcolor</p:attrName>
                                        </p:attrNameLst>
                                      </p:cBhvr>
                                      <p:to>
                                        <a:srgbClr val="FF0066"/>
                                      </p:to>
                                    </p:animClr>
                                    <p:set>
                                      <p:cBhvr>
                                        <p:cTn id="21" dur="500" fill="hold"/>
                                        <p:tgtEl>
                                          <p:spTgt spid="24"/>
                                        </p:tgtEl>
                                        <p:attrNameLst>
                                          <p:attrName>fill.type</p:attrName>
                                        </p:attrNameLst>
                                      </p:cBhvr>
                                      <p:to>
                                        <p:strVal val="solid"/>
                                      </p:to>
                                    </p:set>
                                    <p:set>
                                      <p:cBhvr>
                                        <p:cTn id="22" dur="500" fill="hold"/>
                                        <p:tgtEl>
                                          <p:spTgt spid="24"/>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2" autoRev="1" fill="hold" nodeType="clickEffect">
                                  <p:stCondLst>
                                    <p:cond delay="0"/>
                                  </p:stCondLst>
                                  <p:childTnLst>
                                    <p:animClr clrSpc="rgb" dir="cw">
                                      <p:cBhvr>
                                        <p:cTn id="26" dur="500" fill="hold"/>
                                        <p:tgtEl>
                                          <p:spTgt spid="16"/>
                                        </p:tgtEl>
                                        <p:attrNameLst>
                                          <p:attrName>fillcolor</p:attrName>
                                        </p:attrNameLst>
                                      </p:cBhvr>
                                      <p:to>
                                        <a:srgbClr val="FF0066"/>
                                      </p:to>
                                    </p:animClr>
                                    <p:set>
                                      <p:cBhvr>
                                        <p:cTn id="27" dur="500" fill="hold"/>
                                        <p:tgtEl>
                                          <p:spTgt spid="16"/>
                                        </p:tgtEl>
                                        <p:attrNameLst>
                                          <p:attrName>fill.type</p:attrName>
                                        </p:attrNameLst>
                                      </p:cBhvr>
                                      <p:to>
                                        <p:strVal val="solid"/>
                                      </p:to>
                                    </p:set>
                                    <p:set>
                                      <p:cBhvr>
                                        <p:cTn id="28" dur="500" fill="hold"/>
                                        <p:tgtEl>
                                          <p:spTgt spid="16"/>
                                        </p:tgtEl>
                                        <p:attrNameLst>
                                          <p:attrName>fill.on</p:attrName>
                                        </p:attrNameLst>
                                      </p:cBhvr>
                                      <p:to>
                                        <p:strVal val="true"/>
                                      </p:to>
                                    </p:set>
                                  </p:childTnLst>
                                </p:cTn>
                              </p:par>
                              <p:par>
                                <p:cTn id="29" presetID="1" presetClass="emph" presetSubtype="2" autoRev="1" fill="hold" nodeType="withEffect">
                                  <p:stCondLst>
                                    <p:cond delay="0"/>
                                  </p:stCondLst>
                                  <p:childTnLst>
                                    <p:animClr clrSpc="rgb" dir="cw">
                                      <p:cBhvr>
                                        <p:cTn id="30" dur="500" fill="hold"/>
                                        <p:tgtEl>
                                          <p:spTgt spid="25"/>
                                        </p:tgtEl>
                                        <p:attrNameLst>
                                          <p:attrName>fillcolor</p:attrName>
                                        </p:attrNameLst>
                                      </p:cBhvr>
                                      <p:to>
                                        <a:srgbClr val="FF0066"/>
                                      </p:to>
                                    </p:animClr>
                                    <p:set>
                                      <p:cBhvr>
                                        <p:cTn id="31" dur="500" fill="hold"/>
                                        <p:tgtEl>
                                          <p:spTgt spid="25"/>
                                        </p:tgtEl>
                                        <p:attrNameLst>
                                          <p:attrName>fill.type</p:attrName>
                                        </p:attrNameLst>
                                      </p:cBhvr>
                                      <p:to>
                                        <p:strVal val="solid"/>
                                      </p:to>
                                    </p:set>
                                    <p:set>
                                      <p:cBhvr>
                                        <p:cTn id="32" dur="500" fill="hold"/>
                                        <p:tgtEl>
                                          <p:spTgt spid="25"/>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1" presetClass="emph" presetSubtype="2" autoRev="1" fill="hold" nodeType="clickEffect">
                                  <p:stCondLst>
                                    <p:cond delay="0"/>
                                  </p:stCondLst>
                                  <p:childTnLst>
                                    <p:animClr clrSpc="rgb" dir="cw">
                                      <p:cBhvr>
                                        <p:cTn id="36" dur="500" fill="hold"/>
                                        <p:tgtEl>
                                          <p:spTgt spid="17"/>
                                        </p:tgtEl>
                                        <p:attrNameLst>
                                          <p:attrName>fillcolor</p:attrName>
                                        </p:attrNameLst>
                                      </p:cBhvr>
                                      <p:to>
                                        <a:srgbClr val="FF0066"/>
                                      </p:to>
                                    </p:animClr>
                                    <p:set>
                                      <p:cBhvr>
                                        <p:cTn id="37" dur="500" fill="hold"/>
                                        <p:tgtEl>
                                          <p:spTgt spid="17"/>
                                        </p:tgtEl>
                                        <p:attrNameLst>
                                          <p:attrName>fill.type</p:attrName>
                                        </p:attrNameLst>
                                      </p:cBhvr>
                                      <p:to>
                                        <p:strVal val="solid"/>
                                      </p:to>
                                    </p:set>
                                    <p:set>
                                      <p:cBhvr>
                                        <p:cTn id="38" dur="500" fill="hold"/>
                                        <p:tgtEl>
                                          <p:spTgt spid="17"/>
                                        </p:tgtEl>
                                        <p:attrNameLst>
                                          <p:attrName>fill.on</p:attrName>
                                        </p:attrNameLst>
                                      </p:cBhvr>
                                      <p:to>
                                        <p:strVal val="true"/>
                                      </p:to>
                                    </p:set>
                                  </p:childTnLst>
                                </p:cTn>
                              </p:par>
                              <p:par>
                                <p:cTn id="39" presetID="1" presetClass="emph" presetSubtype="2" autoRev="1" fill="hold" nodeType="withEffect">
                                  <p:stCondLst>
                                    <p:cond delay="0"/>
                                  </p:stCondLst>
                                  <p:childTnLst>
                                    <p:animClr clrSpc="rgb" dir="cw">
                                      <p:cBhvr>
                                        <p:cTn id="40" dur="500" fill="hold"/>
                                        <p:tgtEl>
                                          <p:spTgt spid="26"/>
                                        </p:tgtEl>
                                        <p:attrNameLst>
                                          <p:attrName>fillcolor</p:attrName>
                                        </p:attrNameLst>
                                      </p:cBhvr>
                                      <p:to>
                                        <a:srgbClr val="FF0066"/>
                                      </p:to>
                                    </p:animClr>
                                    <p:set>
                                      <p:cBhvr>
                                        <p:cTn id="41" dur="500" fill="hold"/>
                                        <p:tgtEl>
                                          <p:spTgt spid="26"/>
                                        </p:tgtEl>
                                        <p:attrNameLst>
                                          <p:attrName>fill.type</p:attrName>
                                        </p:attrNameLst>
                                      </p:cBhvr>
                                      <p:to>
                                        <p:strVal val="solid"/>
                                      </p:to>
                                    </p:set>
                                    <p:set>
                                      <p:cBhvr>
                                        <p:cTn id="42" dur="500" fill="hold"/>
                                        <p:tgtEl>
                                          <p:spTgt spid="26"/>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autoRev="1" fill="hold" nodeType="clickEffect">
                                  <p:stCondLst>
                                    <p:cond delay="0"/>
                                  </p:stCondLst>
                                  <p:childTnLst>
                                    <p:animClr clrSpc="rgb" dir="cw">
                                      <p:cBhvr>
                                        <p:cTn id="46" dur="500" fill="hold"/>
                                        <p:tgtEl>
                                          <p:spTgt spid="18"/>
                                        </p:tgtEl>
                                        <p:attrNameLst>
                                          <p:attrName>fillcolor</p:attrName>
                                        </p:attrNameLst>
                                      </p:cBhvr>
                                      <p:to>
                                        <a:srgbClr val="FF0066"/>
                                      </p:to>
                                    </p:animClr>
                                    <p:set>
                                      <p:cBhvr>
                                        <p:cTn id="47" dur="500" fill="hold"/>
                                        <p:tgtEl>
                                          <p:spTgt spid="18"/>
                                        </p:tgtEl>
                                        <p:attrNameLst>
                                          <p:attrName>fill.type</p:attrName>
                                        </p:attrNameLst>
                                      </p:cBhvr>
                                      <p:to>
                                        <p:strVal val="solid"/>
                                      </p:to>
                                    </p:set>
                                    <p:set>
                                      <p:cBhvr>
                                        <p:cTn id="48" dur="500" fill="hold"/>
                                        <p:tgtEl>
                                          <p:spTgt spid="18"/>
                                        </p:tgtEl>
                                        <p:attrNameLst>
                                          <p:attrName>fill.on</p:attrName>
                                        </p:attrNameLst>
                                      </p:cBhvr>
                                      <p:to>
                                        <p:strVal val="true"/>
                                      </p:to>
                                    </p:set>
                                  </p:childTnLst>
                                </p:cTn>
                              </p:par>
                              <p:par>
                                <p:cTn id="49" presetID="1" presetClass="emph" presetSubtype="2" autoRev="1" fill="hold" nodeType="withEffect">
                                  <p:stCondLst>
                                    <p:cond delay="0"/>
                                  </p:stCondLst>
                                  <p:childTnLst>
                                    <p:animClr clrSpc="rgb" dir="cw">
                                      <p:cBhvr>
                                        <p:cTn id="50" dur="500" fill="hold"/>
                                        <p:tgtEl>
                                          <p:spTgt spid="27"/>
                                        </p:tgtEl>
                                        <p:attrNameLst>
                                          <p:attrName>fillcolor</p:attrName>
                                        </p:attrNameLst>
                                      </p:cBhvr>
                                      <p:to>
                                        <a:srgbClr val="FF0066"/>
                                      </p:to>
                                    </p:animClr>
                                    <p:set>
                                      <p:cBhvr>
                                        <p:cTn id="51" dur="500" fill="hold"/>
                                        <p:tgtEl>
                                          <p:spTgt spid="27"/>
                                        </p:tgtEl>
                                        <p:attrNameLst>
                                          <p:attrName>fill.type</p:attrName>
                                        </p:attrNameLst>
                                      </p:cBhvr>
                                      <p:to>
                                        <p:strVal val="solid"/>
                                      </p:to>
                                    </p:set>
                                    <p:set>
                                      <p:cBhvr>
                                        <p:cTn id="52" dur="500" fill="hold"/>
                                        <p:tgtEl>
                                          <p:spTgt spid="27"/>
                                        </p:tgtEl>
                                        <p:attrNameLst>
                                          <p:attrName>fill.on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autoRev="1" fill="hold" nodeType="clickEffect">
                                  <p:stCondLst>
                                    <p:cond delay="0"/>
                                  </p:stCondLst>
                                  <p:childTnLst>
                                    <p:animClr clrSpc="rgb" dir="cw">
                                      <p:cBhvr>
                                        <p:cTn id="56" dur="500" fill="hold"/>
                                        <p:tgtEl>
                                          <p:spTgt spid="19"/>
                                        </p:tgtEl>
                                        <p:attrNameLst>
                                          <p:attrName>fillcolor</p:attrName>
                                        </p:attrNameLst>
                                      </p:cBhvr>
                                      <p:to>
                                        <a:srgbClr val="FF0066"/>
                                      </p:to>
                                    </p:animClr>
                                    <p:set>
                                      <p:cBhvr>
                                        <p:cTn id="57" dur="500" fill="hold"/>
                                        <p:tgtEl>
                                          <p:spTgt spid="19"/>
                                        </p:tgtEl>
                                        <p:attrNameLst>
                                          <p:attrName>fill.type</p:attrName>
                                        </p:attrNameLst>
                                      </p:cBhvr>
                                      <p:to>
                                        <p:strVal val="solid"/>
                                      </p:to>
                                    </p:set>
                                    <p:set>
                                      <p:cBhvr>
                                        <p:cTn id="58" dur="500" fill="hold"/>
                                        <p:tgtEl>
                                          <p:spTgt spid="19"/>
                                        </p:tgtEl>
                                        <p:attrNameLst>
                                          <p:attrName>fill.on</p:attrName>
                                        </p:attrNameLst>
                                      </p:cBhvr>
                                      <p:to>
                                        <p:strVal val="true"/>
                                      </p:to>
                                    </p:set>
                                  </p:childTnLst>
                                </p:cTn>
                              </p:par>
                              <p:par>
                                <p:cTn id="59" presetID="1" presetClass="emph" presetSubtype="2" autoRev="1" fill="hold" nodeType="withEffect">
                                  <p:stCondLst>
                                    <p:cond delay="0"/>
                                  </p:stCondLst>
                                  <p:childTnLst>
                                    <p:animClr clrSpc="rgb" dir="cw">
                                      <p:cBhvr>
                                        <p:cTn id="60" dur="500" fill="hold"/>
                                        <p:tgtEl>
                                          <p:spTgt spid="28"/>
                                        </p:tgtEl>
                                        <p:attrNameLst>
                                          <p:attrName>fillcolor</p:attrName>
                                        </p:attrNameLst>
                                      </p:cBhvr>
                                      <p:to>
                                        <a:srgbClr val="FF0066"/>
                                      </p:to>
                                    </p:animClr>
                                    <p:set>
                                      <p:cBhvr>
                                        <p:cTn id="61" dur="500" fill="hold"/>
                                        <p:tgtEl>
                                          <p:spTgt spid="28"/>
                                        </p:tgtEl>
                                        <p:attrNameLst>
                                          <p:attrName>fill.type</p:attrName>
                                        </p:attrNameLst>
                                      </p:cBhvr>
                                      <p:to>
                                        <p:strVal val="solid"/>
                                      </p:to>
                                    </p:set>
                                    <p:set>
                                      <p:cBhvr>
                                        <p:cTn id="62" dur="500" fill="hold"/>
                                        <p:tgtEl>
                                          <p:spTgt spid="28"/>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1" presetClass="emph" presetSubtype="2" autoRev="1" fill="hold" nodeType="clickEffect">
                                  <p:stCondLst>
                                    <p:cond delay="0"/>
                                  </p:stCondLst>
                                  <p:childTnLst>
                                    <p:animClr clrSpc="rgb" dir="cw">
                                      <p:cBhvr>
                                        <p:cTn id="66" dur="500" fill="hold"/>
                                        <p:tgtEl>
                                          <p:spTgt spid="20"/>
                                        </p:tgtEl>
                                        <p:attrNameLst>
                                          <p:attrName>fillcolor</p:attrName>
                                        </p:attrNameLst>
                                      </p:cBhvr>
                                      <p:to>
                                        <a:srgbClr val="FF0066"/>
                                      </p:to>
                                    </p:animClr>
                                    <p:set>
                                      <p:cBhvr>
                                        <p:cTn id="67" dur="500" fill="hold"/>
                                        <p:tgtEl>
                                          <p:spTgt spid="20"/>
                                        </p:tgtEl>
                                        <p:attrNameLst>
                                          <p:attrName>fill.type</p:attrName>
                                        </p:attrNameLst>
                                      </p:cBhvr>
                                      <p:to>
                                        <p:strVal val="solid"/>
                                      </p:to>
                                    </p:set>
                                    <p:set>
                                      <p:cBhvr>
                                        <p:cTn id="68" dur="500" fill="hold"/>
                                        <p:tgtEl>
                                          <p:spTgt spid="20"/>
                                        </p:tgtEl>
                                        <p:attrNameLst>
                                          <p:attrName>fill.on</p:attrName>
                                        </p:attrNameLst>
                                      </p:cBhvr>
                                      <p:to>
                                        <p:strVal val="true"/>
                                      </p:to>
                                    </p:set>
                                  </p:childTnLst>
                                </p:cTn>
                              </p:par>
                              <p:par>
                                <p:cTn id="69" presetID="1" presetClass="emph" presetSubtype="2" autoRev="1" fill="hold" nodeType="withEffect">
                                  <p:stCondLst>
                                    <p:cond delay="0"/>
                                  </p:stCondLst>
                                  <p:childTnLst>
                                    <p:animClr clrSpc="rgb" dir="cw">
                                      <p:cBhvr>
                                        <p:cTn id="70" dur="500" fill="hold"/>
                                        <p:tgtEl>
                                          <p:spTgt spid="29"/>
                                        </p:tgtEl>
                                        <p:attrNameLst>
                                          <p:attrName>fillcolor</p:attrName>
                                        </p:attrNameLst>
                                      </p:cBhvr>
                                      <p:to>
                                        <a:srgbClr val="FF0066"/>
                                      </p:to>
                                    </p:animClr>
                                    <p:set>
                                      <p:cBhvr>
                                        <p:cTn id="71" dur="500" fill="hold"/>
                                        <p:tgtEl>
                                          <p:spTgt spid="29"/>
                                        </p:tgtEl>
                                        <p:attrNameLst>
                                          <p:attrName>fill.type</p:attrName>
                                        </p:attrNameLst>
                                      </p:cBhvr>
                                      <p:to>
                                        <p:strVal val="solid"/>
                                      </p:to>
                                    </p:set>
                                    <p:set>
                                      <p:cBhvr>
                                        <p:cTn id="72" dur="500" fill="hold"/>
                                        <p:tgtEl>
                                          <p:spTgt spid="29"/>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mph" presetSubtype="2" autoRev="1" fill="hold" nodeType="clickEffect">
                                  <p:stCondLst>
                                    <p:cond delay="0"/>
                                  </p:stCondLst>
                                  <p:childTnLst>
                                    <p:animClr clrSpc="rgb" dir="cw">
                                      <p:cBhvr>
                                        <p:cTn id="76" dur="500" fill="hold"/>
                                        <p:tgtEl>
                                          <p:spTgt spid="21"/>
                                        </p:tgtEl>
                                        <p:attrNameLst>
                                          <p:attrName>fillcolor</p:attrName>
                                        </p:attrNameLst>
                                      </p:cBhvr>
                                      <p:to>
                                        <a:srgbClr val="FF0066"/>
                                      </p:to>
                                    </p:animClr>
                                    <p:set>
                                      <p:cBhvr>
                                        <p:cTn id="77" dur="500" fill="hold"/>
                                        <p:tgtEl>
                                          <p:spTgt spid="21"/>
                                        </p:tgtEl>
                                        <p:attrNameLst>
                                          <p:attrName>fill.type</p:attrName>
                                        </p:attrNameLst>
                                      </p:cBhvr>
                                      <p:to>
                                        <p:strVal val="solid"/>
                                      </p:to>
                                    </p:set>
                                    <p:set>
                                      <p:cBhvr>
                                        <p:cTn id="78" dur="500" fill="hold"/>
                                        <p:tgtEl>
                                          <p:spTgt spid="21"/>
                                        </p:tgtEl>
                                        <p:attrNameLst>
                                          <p:attrName>fill.on</p:attrName>
                                        </p:attrNameLst>
                                      </p:cBhvr>
                                      <p:to>
                                        <p:strVal val="true"/>
                                      </p:to>
                                    </p:set>
                                  </p:childTnLst>
                                </p:cTn>
                              </p:par>
                              <p:par>
                                <p:cTn id="79" presetID="1" presetClass="emph" presetSubtype="2" autoRev="1" fill="hold" nodeType="withEffect">
                                  <p:stCondLst>
                                    <p:cond delay="0"/>
                                  </p:stCondLst>
                                  <p:childTnLst>
                                    <p:animClr clrSpc="rgb" dir="cw">
                                      <p:cBhvr>
                                        <p:cTn id="80" dur="500" fill="hold"/>
                                        <p:tgtEl>
                                          <p:spTgt spid="30"/>
                                        </p:tgtEl>
                                        <p:attrNameLst>
                                          <p:attrName>fillcolor</p:attrName>
                                        </p:attrNameLst>
                                      </p:cBhvr>
                                      <p:to>
                                        <a:srgbClr val="FF0066"/>
                                      </p:to>
                                    </p:animClr>
                                    <p:set>
                                      <p:cBhvr>
                                        <p:cTn id="81" dur="500" fill="hold"/>
                                        <p:tgtEl>
                                          <p:spTgt spid="30"/>
                                        </p:tgtEl>
                                        <p:attrNameLst>
                                          <p:attrName>fill.type</p:attrName>
                                        </p:attrNameLst>
                                      </p:cBhvr>
                                      <p:to>
                                        <p:strVal val="solid"/>
                                      </p:to>
                                    </p:set>
                                    <p:set>
                                      <p:cBhvr>
                                        <p:cTn id="82" dur="500" fill="hold"/>
                                        <p:tgtEl>
                                          <p:spTgt spid="30"/>
                                        </p:tgtEl>
                                        <p:attrNameLst>
                                          <p:attrName>fill.on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1" presetClass="emph" presetSubtype="2" autoRev="1" fill="hold" nodeType="clickEffect">
                                  <p:stCondLst>
                                    <p:cond delay="0"/>
                                  </p:stCondLst>
                                  <p:childTnLst>
                                    <p:animClr clrSpc="rgb" dir="cw">
                                      <p:cBhvr>
                                        <p:cTn id="86" dur="500" fill="hold"/>
                                        <p:tgtEl>
                                          <p:spTgt spid="22"/>
                                        </p:tgtEl>
                                        <p:attrNameLst>
                                          <p:attrName>fillcolor</p:attrName>
                                        </p:attrNameLst>
                                      </p:cBhvr>
                                      <p:to>
                                        <a:srgbClr val="FF0066"/>
                                      </p:to>
                                    </p:animClr>
                                    <p:set>
                                      <p:cBhvr>
                                        <p:cTn id="87" dur="500" fill="hold"/>
                                        <p:tgtEl>
                                          <p:spTgt spid="22"/>
                                        </p:tgtEl>
                                        <p:attrNameLst>
                                          <p:attrName>fill.type</p:attrName>
                                        </p:attrNameLst>
                                      </p:cBhvr>
                                      <p:to>
                                        <p:strVal val="solid"/>
                                      </p:to>
                                    </p:set>
                                    <p:set>
                                      <p:cBhvr>
                                        <p:cTn id="88" dur="500" fill="hold"/>
                                        <p:tgtEl>
                                          <p:spTgt spid="22"/>
                                        </p:tgtEl>
                                        <p:attrNameLst>
                                          <p:attrName>fill.on</p:attrName>
                                        </p:attrNameLst>
                                      </p:cBhvr>
                                      <p:to>
                                        <p:strVal val="true"/>
                                      </p:to>
                                    </p:set>
                                  </p:childTnLst>
                                </p:cTn>
                              </p:par>
                              <p:par>
                                <p:cTn id="89" presetID="1" presetClass="emph" presetSubtype="2" autoRev="1" fill="hold" nodeType="withEffect">
                                  <p:stCondLst>
                                    <p:cond delay="0"/>
                                  </p:stCondLst>
                                  <p:childTnLst>
                                    <p:animClr clrSpc="rgb" dir="cw">
                                      <p:cBhvr>
                                        <p:cTn id="90" dur="500" fill="hold"/>
                                        <p:tgtEl>
                                          <p:spTgt spid="23"/>
                                        </p:tgtEl>
                                        <p:attrNameLst>
                                          <p:attrName>fillcolor</p:attrName>
                                        </p:attrNameLst>
                                      </p:cBhvr>
                                      <p:to>
                                        <a:srgbClr val="FF0066"/>
                                      </p:to>
                                    </p:animClr>
                                    <p:set>
                                      <p:cBhvr>
                                        <p:cTn id="91" dur="500" fill="hold"/>
                                        <p:tgtEl>
                                          <p:spTgt spid="23"/>
                                        </p:tgtEl>
                                        <p:attrNameLst>
                                          <p:attrName>fill.type</p:attrName>
                                        </p:attrNameLst>
                                      </p:cBhvr>
                                      <p:to>
                                        <p:strVal val="solid"/>
                                      </p:to>
                                    </p:set>
                                    <p:set>
                                      <p:cBhvr>
                                        <p:cTn id="92" dur="500" fill="hold"/>
                                        <p:tgtEl>
                                          <p:spTgt spid="2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smtClean="0"/>
              <a:t>December 2012</a:t>
            </a:r>
            <a:endParaRPr lang="en-US"/>
          </a:p>
        </p:txBody>
      </p:sp>
      <p:sp>
        <p:nvSpPr>
          <p:cNvPr id="6" name="Footer Placeholder 5"/>
          <p:cNvSpPr>
            <a:spLocks noGrp="1"/>
          </p:cNvSpPr>
          <p:nvPr>
            <p:ph type="ftr" sz="quarter" idx="11"/>
          </p:nvPr>
        </p:nvSpPr>
        <p:spPr/>
        <p:txBody>
          <a:bodyPr/>
          <a:lstStyle/>
          <a:p>
            <a:r>
              <a:rPr lang="pt-BR" smtClean="0"/>
              <a:t>GPGPU-Sim Tutorial (MICRO 2012) 4: Microarchitecture Model</a:t>
            </a:r>
            <a:endParaRPr lang="en-US"/>
          </a:p>
        </p:txBody>
      </p:sp>
      <p:sp>
        <p:nvSpPr>
          <p:cNvPr id="118786" name="Rectangle 2"/>
          <p:cNvSpPr>
            <a:spLocks noGrp="1" noChangeArrowheads="1"/>
          </p:cNvSpPr>
          <p:nvPr>
            <p:ph type="title"/>
          </p:nvPr>
        </p:nvSpPr>
        <p:spPr/>
        <p:txBody>
          <a:bodyPr/>
          <a:lstStyle/>
          <a:p>
            <a:r>
              <a:rPr lang="en-US"/>
              <a:t>Memory Partition</a:t>
            </a:r>
          </a:p>
        </p:txBody>
      </p:sp>
      <p:sp>
        <p:nvSpPr>
          <p:cNvPr id="118790" name="Rectangle 6"/>
          <p:cNvSpPr>
            <a:spLocks noGrp="1" noChangeArrowheads="1"/>
          </p:cNvSpPr>
          <p:nvPr>
            <p:ph type="body" sz="half" idx="1"/>
          </p:nvPr>
        </p:nvSpPr>
        <p:spPr>
          <a:xfrm>
            <a:off x="457200" y="1600200"/>
            <a:ext cx="8229600" cy="1447800"/>
          </a:xfrm>
        </p:spPr>
        <p:txBody>
          <a:bodyPr/>
          <a:lstStyle/>
          <a:p>
            <a:r>
              <a:rPr lang="en-US" sz="2800"/>
              <a:t>Service memory request (Load/Store/AtomicOp)</a:t>
            </a:r>
          </a:p>
          <a:p>
            <a:pPr lvl="1"/>
            <a:r>
              <a:rPr lang="en-US" sz="2400"/>
              <a:t>Contains L2 cache bank, DRAM timing model</a:t>
            </a:r>
          </a:p>
          <a:p>
            <a:pPr lvl="1"/>
            <a:r>
              <a:rPr lang="en-US" sz="2400"/>
              <a:t>Model Raster Operations Pipeline (ROP) latency</a:t>
            </a:r>
          </a:p>
        </p:txBody>
      </p:sp>
      <p:pic>
        <p:nvPicPr>
          <p:cNvPr id="118789" name="Picture 5" descr="Mempart-arch"/>
          <p:cNvPicPr>
            <a:picLocks noGrp="1" noChangeAspect="1" noChangeArrowheads="1"/>
          </p:cNvPicPr>
          <p:nvPr>
            <p:ph sz="half" idx="2"/>
          </p:nvPr>
        </p:nvPicPr>
        <p:blipFill>
          <a:blip r:embed="rId2" cstate="print"/>
          <a:srcRect/>
          <a:stretch>
            <a:fillRect/>
          </a:stretch>
        </p:blipFill>
        <p:spPr>
          <a:xfrm>
            <a:off x="990600" y="3124200"/>
            <a:ext cx="7216775" cy="2984500"/>
          </a:xfrm>
          <a:noFill/>
          <a:ln/>
        </p:spPr>
      </p:pic>
      <p:sp>
        <p:nvSpPr>
          <p:cNvPr id="8" name="Slide Number Placeholder 7"/>
          <p:cNvSpPr>
            <a:spLocks noGrp="1"/>
          </p:cNvSpPr>
          <p:nvPr>
            <p:ph type="sldNum" sz="quarter" idx="12"/>
          </p:nvPr>
        </p:nvSpPr>
        <p:spPr/>
        <p:txBody>
          <a:bodyPr/>
          <a:lstStyle/>
          <a:p>
            <a:r>
              <a:rPr lang="en-US" smtClean="0"/>
              <a:t>4.</a:t>
            </a:r>
            <a:fld id="{7470AF0A-1FE3-4FFF-9E20-989BD408806D}" type="slidenum">
              <a:rPr lang="en-US" smtClean="0"/>
              <a:pPr/>
              <a:t>47</a:t>
            </a:fld>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3"/>
          <p:cNvSpPr>
            <a:spLocks noGrp="1"/>
          </p:cNvSpPr>
          <p:nvPr>
            <p:ph type="dt" sz="half" idx="10"/>
          </p:nvPr>
        </p:nvSpPr>
        <p:spPr/>
        <p:txBody>
          <a:bodyPr/>
          <a:lstStyle/>
          <a:p>
            <a:r>
              <a:rPr lang="en-US" smtClean="0"/>
              <a:t>December 2012</a:t>
            </a:r>
            <a:endParaRPr lang="en-US"/>
          </a:p>
        </p:txBody>
      </p:sp>
      <p:sp>
        <p:nvSpPr>
          <p:cNvPr id="23" name="Footer Placeholder 4"/>
          <p:cNvSpPr>
            <a:spLocks noGrp="1"/>
          </p:cNvSpPr>
          <p:nvPr>
            <p:ph type="ftr" sz="quarter" idx="11"/>
          </p:nvPr>
        </p:nvSpPr>
        <p:spPr/>
        <p:txBody>
          <a:bodyPr/>
          <a:lstStyle/>
          <a:p>
            <a:r>
              <a:rPr lang="pt-BR" smtClean="0"/>
              <a:t>GPGPU-Sim Tutorial (MICRO 2012) 4: Microarchitecture Model</a:t>
            </a:r>
            <a:endParaRPr lang="en-US"/>
          </a:p>
        </p:txBody>
      </p:sp>
      <p:sp>
        <p:nvSpPr>
          <p:cNvPr id="122882" name="Rectangle 2"/>
          <p:cNvSpPr>
            <a:spLocks noGrp="1" noChangeArrowheads="1"/>
          </p:cNvSpPr>
          <p:nvPr>
            <p:ph type="title"/>
          </p:nvPr>
        </p:nvSpPr>
        <p:spPr/>
        <p:txBody>
          <a:bodyPr/>
          <a:lstStyle/>
          <a:p>
            <a:r>
              <a:rPr lang="en-US"/>
              <a:t>L2 Cache Bank</a:t>
            </a:r>
          </a:p>
        </p:txBody>
      </p:sp>
      <p:sp>
        <p:nvSpPr>
          <p:cNvPr id="122883" name="Rectangle 3"/>
          <p:cNvSpPr>
            <a:spLocks noGrp="1" noChangeArrowheads="1"/>
          </p:cNvSpPr>
          <p:nvPr>
            <p:ph type="body" idx="1"/>
          </p:nvPr>
        </p:nvSpPr>
        <p:spPr/>
        <p:txBody>
          <a:bodyPr/>
          <a:lstStyle/>
          <a:p>
            <a:r>
              <a:rPr lang="en-US"/>
              <a:t>GT200: Caches only texture</a:t>
            </a:r>
          </a:p>
          <a:p>
            <a:r>
              <a:rPr lang="en-US"/>
              <a:t>Fermi: Caches </a:t>
            </a:r>
            <a:r>
              <a:rPr lang="en-US" u="sng"/>
              <a:t>All memory spaces</a:t>
            </a:r>
          </a:p>
          <a:p>
            <a:r>
              <a:rPr lang="en-US"/>
              <a:t>Similar to L1 Data Cache</a:t>
            </a:r>
          </a:p>
          <a:p>
            <a:endParaRPr lang="en-US"/>
          </a:p>
          <a:p>
            <a:endParaRPr lang="en-US"/>
          </a:p>
          <a:p>
            <a:endParaRPr lang="en-US"/>
          </a:p>
          <a:p>
            <a:r>
              <a:rPr lang="en-US"/>
              <a:t>Missed requests are sent to DRAM</a:t>
            </a:r>
          </a:p>
          <a:p>
            <a:endParaRPr lang="en-US"/>
          </a:p>
        </p:txBody>
      </p:sp>
      <p:graphicFrame>
        <p:nvGraphicFramePr>
          <p:cNvPr id="122884" name="Group 4"/>
          <p:cNvGraphicFramePr>
            <a:graphicFrameLocks noGrp="1"/>
          </p:cNvGraphicFramePr>
          <p:nvPr/>
        </p:nvGraphicFramePr>
        <p:xfrm>
          <a:off x="533400" y="3429000"/>
          <a:ext cx="8001000" cy="1588135"/>
        </p:xfrm>
        <a:graphic>
          <a:graphicData uri="http://schemas.openxmlformats.org/drawingml/2006/table">
            <a:tbl>
              <a:tblPr firstRow="1" bandRow="1">
                <a:tableStyleId>{21E4AEA4-8DFA-4A89-87EB-49C32662AFE0}</a:tableStyleId>
              </a:tblPr>
              <a:tblGrid>
                <a:gridCol w="1905000"/>
                <a:gridCol w="3048000"/>
                <a:gridCol w="3048000"/>
              </a:tblGrid>
              <a:tr h="454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smtClean="0">
                          <a:ln>
                            <a:noFill/>
                          </a:ln>
                          <a:effectLst/>
                        </a:rPr>
                        <a:t>Local Memory</a:t>
                      </a:r>
                      <a:endParaRPr kumimoji="0" lang="en-US" sz="2800" b="1" i="0" u="none" strike="noStrike" cap="none" normalizeH="0" baseline="0" smtClean="0">
                        <a:ln>
                          <a:noFill/>
                        </a:ln>
                        <a:solidFill>
                          <a:schemeClr val="tx1"/>
                        </a:solidFill>
                        <a:effectLst/>
                        <a:latin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smtClean="0">
                          <a:ln>
                            <a:noFill/>
                          </a:ln>
                          <a:effectLst/>
                        </a:rPr>
                        <a:t>Global Memory</a:t>
                      </a:r>
                      <a:endParaRPr kumimoji="0" lang="en-US" sz="2800" b="1" i="0" u="none" strike="noStrike" cap="none" normalizeH="0" baseline="0" smtClean="0">
                        <a:ln>
                          <a:noFill/>
                        </a:ln>
                        <a:solidFill>
                          <a:schemeClr val="tx1"/>
                        </a:solidFill>
                        <a:effectLst/>
                        <a:latin typeface="Arial" pitchFamily="34" charset="0"/>
                      </a:endParaRPr>
                    </a:p>
                  </a:txBody>
                  <a:tcPr horzOverflow="overflow"/>
                </a:tc>
              </a:tr>
              <a:tr h="536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smtClean="0">
                          <a:ln>
                            <a:noFill/>
                          </a:ln>
                          <a:effectLst/>
                        </a:rPr>
                        <a:t>Write Hit</a:t>
                      </a:r>
                      <a:endParaRPr kumimoji="0" lang="en-US" sz="2800" b="0" i="0" u="none" strike="noStrike" cap="none" normalizeH="0" baseline="0" smtClean="0">
                        <a:ln>
                          <a:noFill/>
                        </a:ln>
                        <a:solidFill>
                          <a:schemeClr val="tx1"/>
                        </a:solidFill>
                        <a:effectLst/>
                        <a:latin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smtClean="0">
                          <a:ln>
                            <a:noFill/>
                          </a:ln>
                          <a:effectLst/>
                        </a:rPr>
                        <a:t>Write-back</a:t>
                      </a:r>
                      <a:endParaRPr kumimoji="0" lang="en-US" sz="2800" b="0" i="0" u="none" strike="noStrike" cap="none" normalizeH="0" baseline="0" smtClean="0">
                        <a:ln>
                          <a:noFill/>
                        </a:ln>
                        <a:solidFill>
                          <a:schemeClr val="tx1"/>
                        </a:solidFill>
                        <a:effectLst/>
                        <a:latin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dirty="0" smtClean="0">
                          <a:ln>
                            <a:noFill/>
                          </a:ln>
                          <a:effectLst/>
                        </a:rPr>
                        <a:t>Write-back</a:t>
                      </a:r>
                      <a:endParaRPr kumimoji="0" lang="en-US" sz="2800" b="0" i="0" u="none" strike="noStrike" cap="none" normalizeH="0" baseline="0" dirty="0" smtClean="0">
                        <a:ln>
                          <a:noFill/>
                        </a:ln>
                        <a:solidFill>
                          <a:schemeClr val="tx1"/>
                        </a:solidFill>
                        <a:effectLst/>
                        <a:latin typeface="Arial" pitchFamily="34" charset="0"/>
                      </a:endParaRPr>
                    </a:p>
                  </a:txBody>
                  <a:tcPr horzOverflow="overflow"/>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smtClean="0">
                          <a:ln>
                            <a:noFill/>
                          </a:ln>
                          <a:effectLst/>
                        </a:rPr>
                        <a:t>Write Miss</a:t>
                      </a:r>
                      <a:endParaRPr kumimoji="0" lang="en-US" sz="2800" b="0" i="0" u="none" strike="noStrike" cap="none" normalizeH="0" baseline="0" smtClean="0">
                        <a:ln>
                          <a:noFill/>
                        </a:ln>
                        <a:solidFill>
                          <a:schemeClr val="tx1"/>
                        </a:solidFill>
                        <a:effectLst/>
                        <a:latin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dirty="0" smtClean="0">
                          <a:ln>
                            <a:noFill/>
                          </a:ln>
                          <a:effectLst/>
                        </a:rPr>
                        <a:t>Write-allocate</a:t>
                      </a:r>
                      <a:endParaRPr kumimoji="0" lang="en-US" sz="2800" b="0" i="0" u="none" strike="noStrike" cap="none" normalizeH="0" baseline="0" dirty="0" smtClean="0">
                        <a:ln>
                          <a:noFill/>
                        </a:ln>
                        <a:solidFill>
                          <a:schemeClr val="tx1"/>
                        </a:solidFill>
                        <a:effectLst/>
                        <a:latin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dirty="0" smtClean="0">
                          <a:ln>
                            <a:noFill/>
                          </a:ln>
                          <a:effectLst/>
                        </a:rPr>
                        <a:t>Write-allocate</a:t>
                      </a:r>
                      <a:endParaRPr kumimoji="0" lang="en-US" sz="2800" b="0" i="0" u="none" strike="noStrike" cap="none" normalizeH="0" baseline="0" dirty="0" smtClean="0">
                        <a:ln>
                          <a:noFill/>
                        </a:ln>
                        <a:solidFill>
                          <a:schemeClr val="tx1"/>
                        </a:solidFill>
                        <a:effectLst/>
                        <a:latin typeface="Arial" pitchFamily="34" charset="0"/>
                      </a:endParaRPr>
                    </a:p>
                  </a:txBody>
                  <a:tcPr horzOverflow="overflow"/>
                </a:tc>
              </a:tr>
            </a:tbl>
          </a:graphicData>
        </a:graphic>
      </p:graphicFrame>
      <p:sp>
        <p:nvSpPr>
          <p:cNvPr id="8" name="Slide Number Placeholder 7"/>
          <p:cNvSpPr>
            <a:spLocks noGrp="1"/>
          </p:cNvSpPr>
          <p:nvPr>
            <p:ph type="sldNum" sz="quarter" idx="12"/>
          </p:nvPr>
        </p:nvSpPr>
        <p:spPr/>
        <p:txBody>
          <a:bodyPr/>
          <a:lstStyle/>
          <a:p>
            <a:r>
              <a:rPr lang="en-US" smtClean="0"/>
              <a:t>4.</a:t>
            </a:r>
            <a:fld id="{5F092435-35AC-4890-8608-A6F8B5931844}" type="slidenum">
              <a:rPr lang="en-US" smtClean="0"/>
              <a:pPr/>
              <a:t>48</a:t>
            </a:fld>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half" idx="10"/>
          </p:nvPr>
        </p:nvSpPr>
        <p:spPr/>
        <p:txBody>
          <a:bodyPr/>
          <a:lstStyle/>
          <a:p>
            <a:r>
              <a:rPr lang="en-US" smtClean="0"/>
              <a:t>December 2012</a:t>
            </a:r>
            <a:endParaRPr lang="en-US"/>
          </a:p>
        </p:txBody>
      </p:sp>
      <p:sp>
        <p:nvSpPr>
          <p:cNvPr id="7" name="Footer Placeholder 2"/>
          <p:cNvSpPr>
            <a:spLocks noGrp="1"/>
          </p:cNvSpPr>
          <p:nvPr>
            <p:ph type="ftr" sz="quarter" idx="11"/>
          </p:nvPr>
        </p:nvSpPr>
        <p:spPr/>
        <p:txBody>
          <a:bodyPr/>
          <a:lstStyle/>
          <a:p>
            <a:r>
              <a:rPr lang="pt-BR" smtClean="0"/>
              <a:t>GPGPU-Sim Tutorial (MICRO 2012) 4: Microarchitecture Model</a:t>
            </a:r>
            <a:endParaRPr lang="en-US"/>
          </a:p>
        </p:txBody>
      </p:sp>
      <p:sp>
        <p:nvSpPr>
          <p:cNvPr id="87042" name="Title 1"/>
          <p:cNvSpPr>
            <a:spLocks noGrp="1"/>
          </p:cNvSpPr>
          <p:nvPr>
            <p:ph type="title" idx="4294967295"/>
          </p:nvPr>
        </p:nvSpPr>
        <p:spPr/>
        <p:txBody>
          <a:bodyPr/>
          <a:lstStyle/>
          <a:p>
            <a:r>
              <a:rPr lang="en-US"/>
              <a:t>DRAM</a:t>
            </a:r>
          </a:p>
        </p:txBody>
      </p:sp>
      <p:sp>
        <p:nvSpPr>
          <p:cNvPr id="87043" name="Text Placeholder 2"/>
          <p:cNvSpPr>
            <a:spLocks noGrp="1"/>
          </p:cNvSpPr>
          <p:nvPr>
            <p:ph type="body" idx="4294967295"/>
          </p:nvPr>
        </p:nvSpPr>
        <p:spPr>
          <a:xfrm>
            <a:off x="457200" y="1295400"/>
            <a:ext cx="8229600" cy="4525963"/>
          </a:xfrm>
        </p:spPr>
        <p:txBody>
          <a:bodyPr/>
          <a:lstStyle/>
          <a:p>
            <a:r>
              <a:rPr lang="en-US"/>
              <a:t>DRAM Memory</a:t>
            </a:r>
          </a:p>
          <a:p>
            <a:pPr lvl="1"/>
            <a:r>
              <a:rPr lang="en-US"/>
              <a:t>Off-chip, high-density and high capacity</a:t>
            </a:r>
          </a:p>
          <a:p>
            <a:r>
              <a:rPr lang="en-US"/>
              <a:t>DRAM access time is </a:t>
            </a:r>
            <a:r>
              <a:rPr lang="en-US" b="1"/>
              <a:t>Not </a:t>
            </a:r>
            <a:r>
              <a:rPr lang="en-US"/>
              <a:t>constant</a:t>
            </a:r>
          </a:p>
          <a:p>
            <a:pPr lvl="1"/>
            <a:r>
              <a:rPr lang="en-US"/>
              <a:t>It has non-uniform access latencies</a:t>
            </a:r>
          </a:p>
          <a:p>
            <a:r>
              <a:rPr lang="en-US"/>
              <a:t>That’s why we model it!</a:t>
            </a:r>
          </a:p>
        </p:txBody>
      </p:sp>
      <p:pic>
        <p:nvPicPr>
          <p:cNvPr id="87044" name="Picture 3" descr="memlat.eps"/>
          <p:cNvPicPr>
            <a:picLocks noChangeAspect="1"/>
          </p:cNvPicPr>
          <p:nvPr/>
        </p:nvPicPr>
        <p:blipFill>
          <a:blip r:embed="rId3" cstate="print"/>
          <a:srcRect/>
          <a:stretch>
            <a:fillRect/>
          </a:stretch>
        </p:blipFill>
        <p:spPr bwMode="auto">
          <a:xfrm>
            <a:off x="1524000" y="4267200"/>
            <a:ext cx="6045200" cy="195580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r>
              <a:rPr lang="en-US" smtClean="0"/>
              <a:t>4.</a:t>
            </a:r>
            <a:fld id="{CE9389D8-C30F-41E3-96A4-213488363530}" type="slidenum">
              <a:rPr lang="en-US" smtClean="0"/>
              <a:pPr/>
              <a:t>49</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Date Placeholder 1"/>
          <p:cNvSpPr>
            <a:spLocks noGrp="1"/>
          </p:cNvSpPr>
          <p:nvPr>
            <p:ph type="dt" sz="half" idx="10"/>
          </p:nvPr>
        </p:nvSpPr>
        <p:spPr/>
        <p:txBody>
          <a:bodyPr/>
          <a:lstStyle/>
          <a:p>
            <a:r>
              <a:rPr lang="en-US" smtClean="0"/>
              <a:t>December 2012</a:t>
            </a:r>
            <a:endParaRPr lang="en-US"/>
          </a:p>
        </p:txBody>
      </p:sp>
      <p:sp>
        <p:nvSpPr>
          <p:cNvPr id="63" name="Footer Placeholder 2"/>
          <p:cNvSpPr>
            <a:spLocks noGrp="1"/>
          </p:cNvSpPr>
          <p:nvPr>
            <p:ph type="ftr" sz="quarter" idx="11"/>
          </p:nvPr>
        </p:nvSpPr>
        <p:spPr/>
        <p:txBody>
          <a:bodyPr/>
          <a:lstStyle/>
          <a:p>
            <a:r>
              <a:rPr lang="pt-BR" smtClean="0"/>
              <a:t>GPGPU-Sim Tutorial (MICRO 2012) 4: Microarchitecture Model</a:t>
            </a:r>
            <a:endParaRPr lang="en-US"/>
          </a:p>
        </p:txBody>
      </p:sp>
      <p:sp>
        <p:nvSpPr>
          <p:cNvPr id="41986" name="Rectangle 2"/>
          <p:cNvSpPr>
            <a:spLocks noGrp="1" noChangeArrowheads="1"/>
          </p:cNvSpPr>
          <p:nvPr>
            <p:ph type="title" idx="4294967295"/>
          </p:nvPr>
        </p:nvSpPr>
        <p:spPr>
          <a:xfrm>
            <a:off x="533400" y="0"/>
            <a:ext cx="7724775" cy="1474788"/>
          </a:xfrm>
        </p:spPr>
        <p:txBody>
          <a:bodyPr/>
          <a:lstStyle/>
          <a:p>
            <a:r>
              <a:rPr lang="en-CA" altLang="ja-JP" sz="4000">
                <a:ea typeface="ＭＳ Ｐゴシック" pitchFamily="34" charset="-128"/>
              </a:rPr>
              <a:t>Warp = SIMT Execution of </a:t>
            </a:r>
            <a:br>
              <a:rPr lang="en-CA" altLang="ja-JP" sz="4000">
                <a:ea typeface="ＭＳ Ｐゴシック" pitchFamily="34" charset="-128"/>
              </a:rPr>
            </a:br>
            <a:r>
              <a:rPr lang="en-CA" altLang="ja-JP" sz="4000">
                <a:ea typeface="ＭＳ Ｐゴシック" pitchFamily="34" charset="-128"/>
              </a:rPr>
              <a:t>Scalar Threads</a:t>
            </a:r>
            <a:endParaRPr lang="en-US" altLang="ja-JP" sz="4000">
              <a:ea typeface="ＭＳ Ｐゴシック" pitchFamily="34" charset="-128"/>
            </a:endParaRPr>
          </a:p>
        </p:txBody>
      </p:sp>
      <p:sp>
        <p:nvSpPr>
          <p:cNvPr id="52227" name="Rectangle 3"/>
          <p:cNvSpPr>
            <a:spLocks noGrp="1" noChangeArrowheads="1"/>
          </p:cNvSpPr>
          <p:nvPr>
            <p:ph type="body" idx="4294967295"/>
          </p:nvPr>
        </p:nvSpPr>
        <p:spPr>
          <a:xfrm>
            <a:off x="457200" y="1700213"/>
            <a:ext cx="8229600" cy="1881187"/>
          </a:xfrm>
        </p:spPr>
        <p:txBody>
          <a:bodyPr>
            <a:normAutofit/>
          </a:bodyPr>
          <a:lstStyle/>
          <a:p>
            <a:pPr>
              <a:lnSpc>
                <a:spcPct val="90000"/>
              </a:lnSpc>
            </a:pPr>
            <a:r>
              <a:rPr lang="en-CA" sz="3000" dirty="0"/>
              <a:t>Warp </a:t>
            </a:r>
            <a:r>
              <a:rPr lang="en-CA" sz="2400" dirty="0"/>
              <a:t>= Scalar threads grouped to execute in lockstep</a:t>
            </a:r>
          </a:p>
          <a:p>
            <a:pPr>
              <a:lnSpc>
                <a:spcPct val="90000"/>
              </a:lnSpc>
            </a:pPr>
            <a:r>
              <a:rPr lang="en-CA" sz="2400" dirty="0"/>
              <a:t>SIMT </a:t>
            </a:r>
            <a:r>
              <a:rPr lang="en-CA" sz="2400" dirty="0" err="1"/>
              <a:t>vs</a:t>
            </a:r>
            <a:r>
              <a:rPr lang="en-CA" sz="2400" dirty="0"/>
              <a:t> SIMD</a:t>
            </a:r>
          </a:p>
          <a:p>
            <a:pPr lvl="1">
              <a:lnSpc>
                <a:spcPct val="90000"/>
              </a:lnSpc>
            </a:pPr>
            <a:r>
              <a:rPr lang="en-CA" sz="2600" dirty="0"/>
              <a:t>SIMD: HW pipeline width must be known by SW</a:t>
            </a:r>
          </a:p>
          <a:p>
            <a:pPr lvl="1">
              <a:lnSpc>
                <a:spcPct val="90000"/>
              </a:lnSpc>
            </a:pPr>
            <a:r>
              <a:rPr lang="en-CA" sz="2600" dirty="0"/>
              <a:t>SIMT: </a:t>
            </a:r>
            <a:r>
              <a:rPr lang="en-CA" sz="2600" dirty="0" smtClean="0"/>
              <a:t>Pipeline </a:t>
            </a:r>
            <a:r>
              <a:rPr lang="en-CA" sz="2600" dirty="0"/>
              <a:t>width hidden from SW (</a:t>
            </a:r>
            <a:r>
              <a:rPr lang="en-CA" sz="2600" dirty="0">
                <a:latin typeface="Zapf Dingbats"/>
                <a:ea typeface="Zapf Dingbats"/>
                <a:cs typeface="Zapf Dingbats"/>
              </a:rPr>
              <a:t>★</a:t>
            </a:r>
            <a:r>
              <a:rPr lang="en-CA" sz="2600" dirty="0"/>
              <a:t>) </a:t>
            </a:r>
          </a:p>
          <a:p>
            <a:pPr lvl="1">
              <a:lnSpc>
                <a:spcPct val="90000"/>
              </a:lnSpc>
            </a:pPr>
            <a:endParaRPr lang="en-CA" sz="2600" dirty="0"/>
          </a:p>
        </p:txBody>
      </p:sp>
      <p:sp>
        <p:nvSpPr>
          <p:cNvPr id="41988" name="Rectangle 27"/>
          <p:cNvSpPr>
            <a:spLocks noChangeArrowheads="1"/>
          </p:cNvSpPr>
          <p:nvPr/>
        </p:nvSpPr>
        <p:spPr bwMode="auto">
          <a:xfrm>
            <a:off x="6019800" y="3567113"/>
            <a:ext cx="2640013" cy="1627187"/>
          </a:xfrm>
          <a:prstGeom prst="rect">
            <a:avLst/>
          </a:prstGeom>
          <a:solidFill>
            <a:srgbClr val="FFCC99"/>
          </a:solidFill>
          <a:ln w="9525">
            <a:noFill/>
            <a:miter lim="800000"/>
            <a:headEnd/>
            <a:tailEnd/>
          </a:ln>
        </p:spPr>
        <p:txBody>
          <a:bodyPr/>
          <a:lstStyle/>
          <a:p>
            <a:endParaRPr lang="en-US"/>
          </a:p>
        </p:txBody>
      </p:sp>
      <p:sp>
        <p:nvSpPr>
          <p:cNvPr id="41989" name="Rectangle 28"/>
          <p:cNvSpPr>
            <a:spLocks noChangeArrowheads="1"/>
          </p:cNvSpPr>
          <p:nvPr/>
        </p:nvSpPr>
        <p:spPr bwMode="auto">
          <a:xfrm>
            <a:off x="6019800" y="3567113"/>
            <a:ext cx="2640013" cy="1627187"/>
          </a:xfrm>
          <a:prstGeom prst="rect">
            <a:avLst/>
          </a:prstGeom>
          <a:noFill/>
          <a:ln w="15875" cap="rnd">
            <a:solidFill>
              <a:srgbClr val="000000"/>
            </a:solidFill>
            <a:round/>
            <a:headEnd/>
            <a:tailEnd/>
          </a:ln>
        </p:spPr>
        <p:txBody>
          <a:bodyPr/>
          <a:lstStyle/>
          <a:p>
            <a:endParaRPr lang="en-US"/>
          </a:p>
        </p:txBody>
      </p:sp>
      <p:sp>
        <p:nvSpPr>
          <p:cNvPr id="41990" name="Rectangle 29"/>
          <p:cNvSpPr>
            <a:spLocks noChangeArrowheads="1"/>
          </p:cNvSpPr>
          <p:nvPr/>
        </p:nvSpPr>
        <p:spPr bwMode="auto">
          <a:xfrm>
            <a:off x="6221413" y="3771900"/>
            <a:ext cx="2235200" cy="304800"/>
          </a:xfrm>
          <a:prstGeom prst="rect">
            <a:avLst/>
          </a:prstGeom>
          <a:solidFill>
            <a:srgbClr val="FFBFDF"/>
          </a:solidFill>
          <a:ln w="9525">
            <a:noFill/>
            <a:miter lim="800000"/>
            <a:headEnd/>
            <a:tailEnd/>
          </a:ln>
        </p:spPr>
        <p:txBody>
          <a:bodyPr/>
          <a:lstStyle/>
          <a:p>
            <a:endParaRPr lang="en-US"/>
          </a:p>
        </p:txBody>
      </p:sp>
      <p:sp>
        <p:nvSpPr>
          <p:cNvPr id="41991" name="Rectangle 30"/>
          <p:cNvSpPr>
            <a:spLocks noChangeArrowheads="1"/>
          </p:cNvSpPr>
          <p:nvPr/>
        </p:nvSpPr>
        <p:spPr bwMode="auto">
          <a:xfrm>
            <a:off x="6221413" y="3771900"/>
            <a:ext cx="2235200" cy="304800"/>
          </a:xfrm>
          <a:prstGeom prst="rect">
            <a:avLst/>
          </a:prstGeom>
          <a:noFill/>
          <a:ln w="15875" cap="rnd">
            <a:solidFill>
              <a:srgbClr val="000000"/>
            </a:solidFill>
            <a:round/>
            <a:headEnd/>
            <a:tailEnd/>
          </a:ln>
        </p:spPr>
        <p:txBody>
          <a:bodyPr/>
          <a:lstStyle/>
          <a:p>
            <a:endParaRPr lang="en-US"/>
          </a:p>
        </p:txBody>
      </p:sp>
      <p:sp>
        <p:nvSpPr>
          <p:cNvPr id="41992" name="Rectangle 31"/>
          <p:cNvSpPr>
            <a:spLocks noChangeArrowheads="1"/>
          </p:cNvSpPr>
          <p:nvPr/>
        </p:nvSpPr>
        <p:spPr bwMode="auto">
          <a:xfrm>
            <a:off x="6435725" y="3762375"/>
            <a:ext cx="1866900" cy="334963"/>
          </a:xfrm>
          <a:prstGeom prst="rect">
            <a:avLst/>
          </a:prstGeom>
          <a:noFill/>
          <a:ln w="9525">
            <a:noFill/>
            <a:miter lim="800000"/>
            <a:headEnd/>
            <a:tailEnd/>
          </a:ln>
        </p:spPr>
        <p:txBody>
          <a:bodyPr wrap="none" lIns="0" tIns="0" rIns="0" bIns="0">
            <a:spAutoFit/>
          </a:bodyPr>
          <a:lstStyle/>
          <a:p>
            <a:r>
              <a:rPr lang="en-US" sz="2200">
                <a:solidFill>
                  <a:srgbClr val="000000"/>
                </a:solidFill>
              </a:rPr>
              <a:t>Thread Warp 3</a:t>
            </a:r>
            <a:endParaRPr lang="en-US"/>
          </a:p>
        </p:txBody>
      </p:sp>
      <p:sp>
        <p:nvSpPr>
          <p:cNvPr id="41993" name="Rectangle 32"/>
          <p:cNvSpPr>
            <a:spLocks noChangeArrowheads="1"/>
          </p:cNvSpPr>
          <p:nvPr/>
        </p:nvSpPr>
        <p:spPr bwMode="auto">
          <a:xfrm>
            <a:off x="6221413" y="4076700"/>
            <a:ext cx="2235200" cy="303213"/>
          </a:xfrm>
          <a:prstGeom prst="rect">
            <a:avLst/>
          </a:prstGeom>
          <a:solidFill>
            <a:srgbClr val="FFD5EA"/>
          </a:solidFill>
          <a:ln w="9525">
            <a:noFill/>
            <a:miter lim="800000"/>
            <a:headEnd/>
            <a:tailEnd/>
          </a:ln>
        </p:spPr>
        <p:txBody>
          <a:bodyPr/>
          <a:lstStyle/>
          <a:p>
            <a:endParaRPr lang="en-US"/>
          </a:p>
        </p:txBody>
      </p:sp>
      <p:sp>
        <p:nvSpPr>
          <p:cNvPr id="41994" name="Rectangle 33"/>
          <p:cNvSpPr>
            <a:spLocks noChangeArrowheads="1"/>
          </p:cNvSpPr>
          <p:nvPr/>
        </p:nvSpPr>
        <p:spPr bwMode="auto">
          <a:xfrm>
            <a:off x="6221413" y="4076700"/>
            <a:ext cx="2235200" cy="303213"/>
          </a:xfrm>
          <a:prstGeom prst="rect">
            <a:avLst/>
          </a:prstGeom>
          <a:noFill/>
          <a:ln w="15875" cap="rnd">
            <a:solidFill>
              <a:srgbClr val="000000"/>
            </a:solidFill>
            <a:round/>
            <a:headEnd/>
            <a:tailEnd/>
          </a:ln>
        </p:spPr>
        <p:txBody>
          <a:bodyPr/>
          <a:lstStyle/>
          <a:p>
            <a:endParaRPr lang="en-US"/>
          </a:p>
        </p:txBody>
      </p:sp>
      <p:sp>
        <p:nvSpPr>
          <p:cNvPr id="41995" name="Rectangle 34"/>
          <p:cNvSpPr>
            <a:spLocks noChangeArrowheads="1"/>
          </p:cNvSpPr>
          <p:nvPr/>
        </p:nvSpPr>
        <p:spPr bwMode="auto">
          <a:xfrm>
            <a:off x="6435725" y="4057650"/>
            <a:ext cx="1866900" cy="334963"/>
          </a:xfrm>
          <a:prstGeom prst="rect">
            <a:avLst/>
          </a:prstGeom>
          <a:noFill/>
          <a:ln w="9525">
            <a:noFill/>
            <a:miter lim="800000"/>
            <a:headEnd/>
            <a:tailEnd/>
          </a:ln>
        </p:spPr>
        <p:txBody>
          <a:bodyPr wrap="none" lIns="0" tIns="0" rIns="0" bIns="0">
            <a:spAutoFit/>
          </a:bodyPr>
          <a:lstStyle/>
          <a:p>
            <a:r>
              <a:rPr lang="en-US" sz="2200">
                <a:solidFill>
                  <a:srgbClr val="000000"/>
                </a:solidFill>
              </a:rPr>
              <a:t>Thread Warp 8</a:t>
            </a:r>
            <a:endParaRPr lang="en-US"/>
          </a:p>
        </p:txBody>
      </p:sp>
      <p:sp>
        <p:nvSpPr>
          <p:cNvPr id="41996" name="Freeform 35"/>
          <p:cNvSpPr>
            <a:spLocks/>
          </p:cNvSpPr>
          <p:nvPr/>
        </p:nvSpPr>
        <p:spPr bwMode="auto">
          <a:xfrm>
            <a:off x="7315200" y="4432300"/>
            <a:ext cx="49213" cy="50800"/>
          </a:xfrm>
          <a:custGeom>
            <a:avLst/>
            <a:gdLst>
              <a:gd name="T0" fmla="*/ 0 w 49"/>
              <a:gd name="T1" fmla="*/ 25400 h 50"/>
              <a:gd name="T2" fmla="*/ 24104 w 49"/>
              <a:gd name="T3" fmla="*/ 0 h 50"/>
              <a:gd name="T4" fmla="*/ 49213 w 49"/>
              <a:gd name="T5" fmla="*/ 25400 h 50"/>
              <a:gd name="T6" fmla="*/ 49213 w 49"/>
              <a:gd name="T7" fmla="*/ 25400 h 50"/>
              <a:gd name="T8" fmla="*/ 24104 w 49"/>
              <a:gd name="T9" fmla="*/ 50800 h 50"/>
              <a:gd name="T10" fmla="*/ 0 w 49"/>
              <a:gd name="T11" fmla="*/ 25400 h 50"/>
              <a:gd name="T12" fmla="*/ 0 60000 65536"/>
              <a:gd name="T13" fmla="*/ 0 60000 65536"/>
              <a:gd name="T14" fmla="*/ 0 60000 65536"/>
              <a:gd name="T15" fmla="*/ 0 60000 65536"/>
              <a:gd name="T16" fmla="*/ 0 60000 65536"/>
              <a:gd name="T17" fmla="*/ 0 60000 65536"/>
              <a:gd name="T18" fmla="*/ 0 w 49"/>
              <a:gd name="T19" fmla="*/ 0 h 50"/>
              <a:gd name="T20" fmla="*/ 49 w 49"/>
              <a:gd name="T21" fmla="*/ 50 h 50"/>
            </a:gdLst>
            <a:ahLst/>
            <a:cxnLst>
              <a:cxn ang="T12">
                <a:pos x="T0" y="T1"/>
              </a:cxn>
              <a:cxn ang="T13">
                <a:pos x="T2" y="T3"/>
              </a:cxn>
              <a:cxn ang="T14">
                <a:pos x="T4" y="T5"/>
              </a:cxn>
              <a:cxn ang="T15">
                <a:pos x="T6" y="T7"/>
              </a:cxn>
              <a:cxn ang="T16">
                <a:pos x="T8" y="T9"/>
              </a:cxn>
              <a:cxn ang="T17">
                <a:pos x="T10" y="T11"/>
              </a:cxn>
            </a:cxnLst>
            <a:rect l="T18" t="T19" r="T20" b="T21"/>
            <a:pathLst>
              <a:path w="49" h="50">
                <a:moveTo>
                  <a:pt x="0" y="25"/>
                </a:moveTo>
                <a:cubicBezTo>
                  <a:pt x="0" y="11"/>
                  <a:pt x="11" y="0"/>
                  <a:pt x="24" y="0"/>
                </a:cubicBezTo>
                <a:cubicBezTo>
                  <a:pt x="38" y="0"/>
                  <a:pt x="49" y="11"/>
                  <a:pt x="49" y="25"/>
                </a:cubicBezTo>
                <a:cubicBezTo>
                  <a:pt x="49" y="25"/>
                  <a:pt x="49" y="25"/>
                  <a:pt x="49" y="25"/>
                </a:cubicBezTo>
                <a:cubicBezTo>
                  <a:pt x="49" y="39"/>
                  <a:pt x="38" y="50"/>
                  <a:pt x="24" y="50"/>
                </a:cubicBezTo>
                <a:cubicBezTo>
                  <a:pt x="11" y="50"/>
                  <a:pt x="0" y="39"/>
                  <a:pt x="0" y="25"/>
                </a:cubicBezTo>
              </a:path>
            </a:pathLst>
          </a:custGeom>
          <a:solidFill>
            <a:srgbClr val="000000"/>
          </a:solidFill>
          <a:ln w="0">
            <a:solidFill>
              <a:srgbClr val="000000"/>
            </a:solidFill>
            <a:round/>
            <a:headEnd/>
            <a:tailEnd/>
          </a:ln>
        </p:spPr>
        <p:txBody>
          <a:bodyPr/>
          <a:lstStyle/>
          <a:p>
            <a:endParaRPr lang="en-CA"/>
          </a:p>
        </p:txBody>
      </p:sp>
      <p:sp>
        <p:nvSpPr>
          <p:cNvPr id="41997" name="Freeform 36"/>
          <p:cNvSpPr>
            <a:spLocks/>
          </p:cNvSpPr>
          <p:nvPr/>
        </p:nvSpPr>
        <p:spPr bwMode="auto">
          <a:xfrm>
            <a:off x="7315200" y="4432300"/>
            <a:ext cx="49213" cy="50800"/>
          </a:xfrm>
          <a:custGeom>
            <a:avLst/>
            <a:gdLst>
              <a:gd name="T0" fmla="*/ 0 w 31"/>
              <a:gd name="T1" fmla="*/ 25400 h 32"/>
              <a:gd name="T2" fmla="*/ 23813 w 31"/>
              <a:gd name="T3" fmla="*/ 0 h 32"/>
              <a:gd name="T4" fmla="*/ 49213 w 31"/>
              <a:gd name="T5" fmla="*/ 25400 h 32"/>
              <a:gd name="T6" fmla="*/ 49213 w 31"/>
              <a:gd name="T7" fmla="*/ 25400 h 32"/>
              <a:gd name="T8" fmla="*/ 23813 w 31"/>
              <a:gd name="T9" fmla="*/ 50800 h 32"/>
              <a:gd name="T10" fmla="*/ 0 w 31"/>
              <a:gd name="T11" fmla="*/ 25400 h 32"/>
              <a:gd name="T12" fmla="*/ 0 60000 65536"/>
              <a:gd name="T13" fmla="*/ 0 60000 65536"/>
              <a:gd name="T14" fmla="*/ 0 60000 65536"/>
              <a:gd name="T15" fmla="*/ 0 60000 65536"/>
              <a:gd name="T16" fmla="*/ 0 60000 65536"/>
              <a:gd name="T17" fmla="*/ 0 60000 65536"/>
              <a:gd name="T18" fmla="*/ 0 w 31"/>
              <a:gd name="T19" fmla="*/ 0 h 32"/>
              <a:gd name="T20" fmla="*/ 31 w 31"/>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31" h="32">
                <a:moveTo>
                  <a:pt x="0" y="16"/>
                </a:moveTo>
                <a:cubicBezTo>
                  <a:pt x="0" y="7"/>
                  <a:pt x="7" y="0"/>
                  <a:pt x="15" y="0"/>
                </a:cubicBezTo>
                <a:cubicBezTo>
                  <a:pt x="24" y="0"/>
                  <a:pt x="31" y="7"/>
                  <a:pt x="31" y="16"/>
                </a:cubicBezTo>
                <a:cubicBezTo>
                  <a:pt x="31" y="16"/>
                  <a:pt x="31" y="16"/>
                  <a:pt x="31" y="16"/>
                </a:cubicBezTo>
                <a:cubicBezTo>
                  <a:pt x="31" y="25"/>
                  <a:pt x="24" y="32"/>
                  <a:pt x="15" y="32"/>
                </a:cubicBezTo>
                <a:cubicBezTo>
                  <a:pt x="7" y="32"/>
                  <a:pt x="0" y="25"/>
                  <a:pt x="0" y="16"/>
                </a:cubicBezTo>
              </a:path>
            </a:pathLst>
          </a:custGeom>
          <a:noFill/>
          <a:ln w="4763" cap="rnd">
            <a:solidFill>
              <a:srgbClr val="000000"/>
            </a:solidFill>
            <a:round/>
            <a:headEnd/>
            <a:tailEnd/>
          </a:ln>
        </p:spPr>
        <p:txBody>
          <a:bodyPr/>
          <a:lstStyle/>
          <a:p>
            <a:endParaRPr lang="en-CA"/>
          </a:p>
        </p:txBody>
      </p:sp>
      <p:sp>
        <p:nvSpPr>
          <p:cNvPr id="41998" name="Freeform 37"/>
          <p:cNvSpPr>
            <a:spLocks/>
          </p:cNvSpPr>
          <p:nvPr/>
        </p:nvSpPr>
        <p:spPr bwMode="auto">
          <a:xfrm>
            <a:off x="7315200" y="4532313"/>
            <a:ext cx="49213" cy="52387"/>
          </a:xfrm>
          <a:custGeom>
            <a:avLst/>
            <a:gdLst>
              <a:gd name="T0" fmla="*/ 0 w 49"/>
              <a:gd name="T1" fmla="*/ 26193 h 50"/>
              <a:gd name="T2" fmla="*/ 24104 w 49"/>
              <a:gd name="T3" fmla="*/ 0 h 50"/>
              <a:gd name="T4" fmla="*/ 49213 w 49"/>
              <a:gd name="T5" fmla="*/ 26193 h 50"/>
              <a:gd name="T6" fmla="*/ 49213 w 49"/>
              <a:gd name="T7" fmla="*/ 26193 h 50"/>
              <a:gd name="T8" fmla="*/ 24104 w 49"/>
              <a:gd name="T9" fmla="*/ 52387 h 50"/>
              <a:gd name="T10" fmla="*/ 0 w 49"/>
              <a:gd name="T11" fmla="*/ 26193 h 50"/>
              <a:gd name="T12" fmla="*/ 0 60000 65536"/>
              <a:gd name="T13" fmla="*/ 0 60000 65536"/>
              <a:gd name="T14" fmla="*/ 0 60000 65536"/>
              <a:gd name="T15" fmla="*/ 0 60000 65536"/>
              <a:gd name="T16" fmla="*/ 0 60000 65536"/>
              <a:gd name="T17" fmla="*/ 0 60000 65536"/>
              <a:gd name="T18" fmla="*/ 0 w 49"/>
              <a:gd name="T19" fmla="*/ 0 h 50"/>
              <a:gd name="T20" fmla="*/ 49 w 49"/>
              <a:gd name="T21" fmla="*/ 50 h 50"/>
            </a:gdLst>
            <a:ahLst/>
            <a:cxnLst>
              <a:cxn ang="T12">
                <a:pos x="T0" y="T1"/>
              </a:cxn>
              <a:cxn ang="T13">
                <a:pos x="T2" y="T3"/>
              </a:cxn>
              <a:cxn ang="T14">
                <a:pos x="T4" y="T5"/>
              </a:cxn>
              <a:cxn ang="T15">
                <a:pos x="T6" y="T7"/>
              </a:cxn>
              <a:cxn ang="T16">
                <a:pos x="T8" y="T9"/>
              </a:cxn>
              <a:cxn ang="T17">
                <a:pos x="T10" y="T11"/>
              </a:cxn>
            </a:cxnLst>
            <a:rect l="T18" t="T19" r="T20" b="T21"/>
            <a:pathLst>
              <a:path w="49" h="50">
                <a:moveTo>
                  <a:pt x="0" y="25"/>
                </a:moveTo>
                <a:cubicBezTo>
                  <a:pt x="0" y="12"/>
                  <a:pt x="11" y="0"/>
                  <a:pt x="24" y="0"/>
                </a:cubicBezTo>
                <a:cubicBezTo>
                  <a:pt x="38" y="0"/>
                  <a:pt x="49" y="12"/>
                  <a:pt x="49" y="25"/>
                </a:cubicBezTo>
                <a:cubicBezTo>
                  <a:pt x="49" y="25"/>
                  <a:pt x="49" y="25"/>
                  <a:pt x="49" y="25"/>
                </a:cubicBezTo>
                <a:cubicBezTo>
                  <a:pt x="49" y="39"/>
                  <a:pt x="38" y="50"/>
                  <a:pt x="24" y="50"/>
                </a:cubicBezTo>
                <a:cubicBezTo>
                  <a:pt x="11" y="50"/>
                  <a:pt x="0" y="39"/>
                  <a:pt x="0" y="25"/>
                </a:cubicBezTo>
              </a:path>
            </a:pathLst>
          </a:custGeom>
          <a:solidFill>
            <a:srgbClr val="000000"/>
          </a:solidFill>
          <a:ln w="0">
            <a:solidFill>
              <a:srgbClr val="000000"/>
            </a:solidFill>
            <a:round/>
            <a:headEnd/>
            <a:tailEnd/>
          </a:ln>
        </p:spPr>
        <p:txBody>
          <a:bodyPr/>
          <a:lstStyle/>
          <a:p>
            <a:endParaRPr lang="en-CA"/>
          </a:p>
        </p:txBody>
      </p:sp>
      <p:sp>
        <p:nvSpPr>
          <p:cNvPr id="41999" name="Freeform 38"/>
          <p:cNvSpPr>
            <a:spLocks/>
          </p:cNvSpPr>
          <p:nvPr/>
        </p:nvSpPr>
        <p:spPr bwMode="auto">
          <a:xfrm>
            <a:off x="7315200" y="4532313"/>
            <a:ext cx="49213" cy="52387"/>
          </a:xfrm>
          <a:custGeom>
            <a:avLst/>
            <a:gdLst>
              <a:gd name="T0" fmla="*/ 0 w 31"/>
              <a:gd name="T1" fmla="*/ 26987 h 33"/>
              <a:gd name="T2" fmla="*/ 23813 w 31"/>
              <a:gd name="T3" fmla="*/ 0 h 33"/>
              <a:gd name="T4" fmla="*/ 49213 w 31"/>
              <a:gd name="T5" fmla="*/ 26987 h 33"/>
              <a:gd name="T6" fmla="*/ 49213 w 31"/>
              <a:gd name="T7" fmla="*/ 26987 h 33"/>
              <a:gd name="T8" fmla="*/ 23813 w 31"/>
              <a:gd name="T9" fmla="*/ 52387 h 33"/>
              <a:gd name="T10" fmla="*/ 0 w 31"/>
              <a:gd name="T11" fmla="*/ 26987 h 33"/>
              <a:gd name="T12" fmla="*/ 0 60000 65536"/>
              <a:gd name="T13" fmla="*/ 0 60000 65536"/>
              <a:gd name="T14" fmla="*/ 0 60000 65536"/>
              <a:gd name="T15" fmla="*/ 0 60000 65536"/>
              <a:gd name="T16" fmla="*/ 0 60000 65536"/>
              <a:gd name="T17" fmla="*/ 0 60000 65536"/>
              <a:gd name="T18" fmla="*/ 0 w 31"/>
              <a:gd name="T19" fmla="*/ 0 h 33"/>
              <a:gd name="T20" fmla="*/ 31 w 31"/>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1" h="33">
                <a:moveTo>
                  <a:pt x="0" y="17"/>
                </a:moveTo>
                <a:cubicBezTo>
                  <a:pt x="0" y="8"/>
                  <a:pt x="7" y="0"/>
                  <a:pt x="15" y="0"/>
                </a:cubicBezTo>
                <a:cubicBezTo>
                  <a:pt x="24" y="0"/>
                  <a:pt x="31" y="8"/>
                  <a:pt x="31" y="17"/>
                </a:cubicBezTo>
                <a:cubicBezTo>
                  <a:pt x="31" y="17"/>
                  <a:pt x="31" y="17"/>
                  <a:pt x="31" y="17"/>
                </a:cubicBezTo>
                <a:cubicBezTo>
                  <a:pt x="31" y="26"/>
                  <a:pt x="24" y="33"/>
                  <a:pt x="15" y="33"/>
                </a:cubicBezTo>
                <a:cubicBezTo>
                  <a:pt x="7" y="33"/>
                  <a:pt x="0" y="26"/>
                  <a:pt x="0" y="17"/>
                </a:cubicBezTo>
              </a:path>
            </a:pathLst>
          </a:custGeom>
          <a:noFill/>
          <a:ln w="4763" cap="rnd">
            <a:solidFill>
              <a:srgbClr val="000000"/>
            </a:solidFill>
            <a:round/>
            <a:headEnd/>
            <a:tailEnd/>
          </a:ln>
        </p:spPr>
        <p:txBody>
          <a:bodyPr/>
          <a:lstStyle/>
          <a:p>
            <a:endParaRPr lang="en-CA"/>
          </a:p>
        </p:txBody>
      </p:sp>
      <p:sp>
        <p:nvSpPr>
          <p:cNvPr id="42000" name="Freeform 39"/>
          <p:cNvSpPr>
            <a:spLocks/>
          </p:cNvSpPr>
          <p:nvPr/>
        </p:nvSpPr>
        <p:spPr bwMode="auto">
          <a:xfrm>
            <a:off x="7315200" y="4635500"/>
            <a:ext cx="49213" cy="50800"/>
          </a:xfrm>
          <a:custGeom>
            <a:avLst/>
            <a:gdLst>
              <a:gd name="T0" fmla="*/ 0 w 49"/>
              <a:gd name="T1" fmla="*/ 25918 h 49"/>
              <a:gd name="T2" fmla="*/ 24104 w 49"/>
              <a:gd name="T3" fmla="*/ 0 h 49"/>
              <a:gd name="T4" fmla="*/ 49213 w 49"/>
              <a:gd name="T5" fmla="*/ 25918 h 49"/>
              <a:gd name="T6" fmla="*/ 49213 w 49"/>
              <a:gd name="T7" fmla="*/ 25918 h 49"/>
              <a:gd name="T8" fmla="*/ 24104 w 49"/>
              <a:gd name="T9" fmla="*/ 50800 h 49"/>
              <a:gd name="T10" fmla="*/ 0 w 49"/>
              <a:gd name="T11" fmla="*/ 25918 h 49"/>
              <a:gd name="T12" fmla="*/ 0 60000 65536"/>
              <a:gd name="T13" fmla="*/ 0 60000 65536"/>
              <a:gd name="T14" fmla="*/ 0 60000 65536"/>
              <a:gd name="T15" fmla="*/ 0 60000 65536"/>
              <a:gd name="T16" fmla="*/ 0 60000 65536"/>
              <a:gd name="T17" fmla="*/ 0 60000 65536"/>
              <a:gd name="T18" fmla="*/ 0 w 49"/>
              <a:gd name="T19" fmla="*/ 0 h 49"/>
              <a:gd name="T20" fmla="*/ 49 w 49"/>
              <a:gd name="T21" fmla="*/ 49 h 49"/>
            </a:gdLst>
            <a:ahLst/>
            <a:cxnLst>
              <a:cxn ang="T12">
                <a:pos x="T0" y="T1"/>
              </a:cxn>
              <a:cxn ang="T13">
                <a:pos x="T2" y="T3"/>
              </a:cxn>
              <a:cxn ang="T14">
                <a:pos x="T4" y="T5"/>
              </a:cxn>
              <a:cxn ang="T15">
                <a:pos x="T6" y="T7"/>
              </a:cxn>
              <a:cxn ang="T16">
                <a:pos x="T8" y="T9"/>
              </a:cxn>
              <a:cxn ang="T17">
                <a:pos x="T10" y="T11"/>
              </a:cxn>
            </a:cxnLst>
            <a:rect l="T18" t="T19" r="T20" b="T21"/>
            <a:pathLst>
              <a:path w="49" h="49">
                <a:moveTo>
                  <a:pt x="0" y="25"/>
                </a:moveTo>
                <a:cubicBezTo>
                  <a:pt x="0" y="11"/>
                  <a:pt x="11" y="0"/>
                  <a:pt x="24" y="0"/>
                </a:cubicBezTo>
                <a:cubicBezTo>
                  <a:pt x="38" y="0"/>
                  <a:pt x="49" y="11"/>
                  <a:pt x="49" y="25"/>
                </a:cubicBezTo>
                <a:cubicBezTo>
                  <a:pt x="49" y="25"/>
                  <a:pt x="49" y="25"/>
                  <a:pt x="49" y="25"/>
                </a:cubicBezTo>
                <a:cubicBezTo>
                  <a:pt x="49" y="38"/>
                  <a:pt x="38" y="49"/>
                  <a:pt x="24" y="49"/>
                </a:cubicBezTo>
                <a:cubicBezTo>
                  <a:pt x="11" y="49"/>
                  <a:pt x="0" y="38"/>
                  <a:pt x="0" y="25"/>
                </a:cubicBezTo>
              </a:path>
            </a:pathLst>
          </a:custGeom>
          <a:solidFill>
            <a:srgbClr val="000000"/>
          </a:solidFill>
          <a:ln w="0">
            <a:solidFill>
              <a:srgbClr val="000000"/>
            </a:solidFill>
            <a:round/>
            <a:headEnd/>
            <a:tailEnd/>
          </a:ln>
        </p:spPr>
        <p:txBody>
          <a:bodyPr/>
          <a:lstStyle/>
          <a:p>
            <a:endParaRPr lang="en-CA"/>
          </a:p>
        </p:txBody>
      </p:sp>
      <p:sp>
        <p:nvSpPr>
          <p:cNvPr id="42001" name="Freeform 40"/>
          <p:cNvSpPr>
            <a:spLocks/>
          </p:cNvSpPr>
          <p:nvPr/>
        </p:nvSpPr>
        <p:spPr bwMode="auto">
          <a:xfrm>
            <a:off x="7315200" y="4635500"/>
            <a:ext cx="49213" cy="50800"/>
          </a:xfrm>
          <a:custGeom>
            <a:avLst/>
            <a:gdLst>
              <a:gd name="T0" fmla="*/ 0 w 31"/>
              <a:gd name="T1" fmla="*/ 25400 h 32"/>
              <a:gd name="T2" fmla="*/ 23813 w 31"/>
              <a:gd name="T3" fmla="*/ 0 h 32"/>
              <a:gd name="T4" fmla="*/ 49213 w 31"/>
              <a:gd name="T5" fmla="*/ 25400 h 32"/>
              <a:gd name="T6" fmla="*/ 49213 w 31"/>
              <a:gd name="T7" fmla="*/ 25400 h 32"/>
              <a:gd name="T8" fmla="*/ 23813 w 31"/>
              <a:gd name="T9" fmla="*/ 50800 h 32"/>
              <a:gd name="T10" fmla="*/ 0 w 31"/>
              <a:gd name="T11" fmla="*/ 25400 h 32"/>
              <a:gd name="T12" fmla="*/ 0 60000 65536"/>
              <a:gd name="T13" fmla="*/ 0 60000 65536"/>
              <a:gd name="T14" fmla="*/ 0 60000 65536"/>
              <a:gd name="T15" fmla="*/ 0 60000 65536"/>
              <a:gd name="T16" fmla="*/ 0 60000 65536"/>
              <a:gd name="T17" fmla="*/ 0 60000 65536"/>
              <a:gd name="T18" fmla="*/ 0 w 31"/>
              <a:gd name="T19" fmla="*/ 0 h 32"/>
              <a:gd name="T20" fmla="*/ 31 w 31"/>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31" h="32">
                <a:moveTo>
                  <a:pt x="0" y="16"/>
                </a:moveTo>
                <a:cubicBezTo>
                  <a:pt x="0" y="7"/>
                  <a:pt x="7" y="0"/>
                  <a:pt x="15" y="0"/>
                </a:cubicBezTo>
                <a:cubicBezTo>
                  <a:pt x="24" y="0"/>
                  <a:pt x="31" y="7"/>
                  <a:pt x="31" y="16"/>
                </a:cubicBezTo>
                <a:cubicBezTo>
                  <a:pt x="31" y="16"/>
                  <a:pt x="31" y="16"/>
                  <a:pt x="31" y="16"/>
                </a:cubicBezTo>
                <a:cubicBezTo>
                  <a:pt x="31" y="24"/>
                  <a:pt x="24" y="32"/>
                  <a:pt x="15" y="32"/>
                </a:cubicBezTo>
                <a:cubicBezTo>
                  <a:pt x="7" y="32"/>
                  <a:pt x="0" y="24"/>
                  <a:pt x="0" y="16"/>
                </a:cubicBezTo>
              </a:path>
            </a:pathLst>
          </a:custGeom>
          <a:noFill/>
          <a:ln w="4763" cap="rnd">
            <a:solidFill>
              <a:srgbClr val="000000"/>
            </a:solidFill>
            <a:round/>
            <a:headEnd/>
            <a:tailEnd/>
          </a:ln>
        </p:spPr>
        <p:txBody>
          <a:bodyPr/>
          <a:lstStyle/>
          <a:p>
            <a:endParaRPr lang="en-CA"/>
          </a:p>
        </p:txBody>
      </p:sp>
      <p:sp>
        <p:nvSpPr>
          <p:cNvPr id="42002" name="Line 41"/>
          <p:cNvSpPr>
            <a:spLocks noChangeShapeType="1"/>
          </p:cNvSpPr>
          <p:nvPr/>
        </p:nvSpPr>
        <p:spPr bwMode="auto">
          <a:xfrm>
            <a:off x="7339013" y="5041900"/>
            <a:ext cx="0" cy="222250"/>
          </a:xfrm>
          <a:prstGeom prst="line">
            <a:avLst/>
          </a:prstGeom>
          <a:noFill/>
          <a:ln w="26988" cap="rnd">
            <a:solidFill>
              <a:srgbClr val="000000"/>
            </a:solidFill>
            <a:round/>
            <a:headEnd/>
            <a:tailEnd/>
          </a:ln>
        </p:spPr>
        <p:txBody>
          <a:bodyPr/>
          <a:lstStyle/>
          <a:p>
            <a:endParaRPr lang="en-CA"/>
          </a:p>
        </p:txBody>
      </p:sp>
      <p:sp>
        <p:nvSpPr>
          <p:cNvPr id="42003" name="Freeform 42"/>
          <p:cNvSpPr>
            <a:spLocks/>
          </p:cNvSpPr>
          <p:nvPr/>
        </p:nvSpPr>
        <p:spPr bwMode="auto">
          <a:xfrm>
            <a:off x="7254875" y="5222875"/>
            <a:ext cx="168275" cy="168275"/>
          </a:xfrm>
          <a:custGeom>
            <a:avLst/>
            <a:gdLst>
              <a:gd name="T0" fmla="*/ 84138 w 164"/>
              <a:gd name="T1" fmla="*/ 168275 h 164"/>
              <a:gd name="T2" fmla="*/ 0 w 164"/>
              <a:gd name="T3" fmla="*/ 0 h 164"/>
              <a:gd name="T4" fmla="*/ 168275 w 164"/>
              <a:gd name="T5" fmla="*/ 0 h 164"/>
              <a:gd name="T6" fmla="*/ 168275 w 164"/>
              <a:gd name="T7" fmla="*/ 0 h 164"/>
              <a:gd name="T8" fmla="*/ 84138 w 164"/>
              <a:gd name="T9" fmla="*/ 168275 h 164"/>
              <a:gd name="T10" fmla="*/ 0 60000 65536"/>
              <a:gd name="T11" fmla="*/ 0 60000 65536"/>
              <a:gd name="T12" fmla="*/ 0 60000 65536"/>
              <a:gd name="T13" fmla="*/ 0 60000 65536"/>
              <a:gd name="T14" fmla="*/ 0 60000 65536"/>
              <a:gd name="T15" fmla="*/ 0 w 164"/>
              <a:gd name="T16" fmla="*/ 0 h 164"/>
              <a:gd name="T17" fmla="*/ 164 w 164"/>
              <a:gd name="T18" fmla="*/ 164 h 164"/>
            </a:gdLst>
            <a:ahLst/>
            <a:cxnLst>
              <a:cxn ang="T10">
                <a:pos x="T0" y="T1"/>
              </a:cxn>
              <a:cxn ang="T11">
                <a:pos x="T2" y="T3"/>
              </a:cxn>
              <a:cxn ang="T12">
                <a:pos x="T4" y="T5"/>
              </a:cxn>
              <a:cxn ang="T13">
                <a:pos x="T6" y="T7"/>
              </a:cxn>
              <a:cxn ang="T14">
                <a:pos x="T8" y="T9"/>
              </a:cxn>
            </a:cxnLst>
            <a:rect l="T15" t="T16" r="T17" b="T18"/>
            <a:pathLst>
              <a:path w="164" h="164">
                <a:moveTo>
                  <a:pt x="82" y="164"/>
                </a:moveTo>
                <a:lnTo>
                  <a:pt x="0" y="0"/>
                </a:lnTo>
                <a:cubicBezTo>
                  <a:pt x="52" y="26"/>
                  <a:pt x="113" y="26"/>
                  <a:pt x="164" y="0"/>
                </a:cubicBezTo>
                <a:lnTo>
                  <a:pt x="82" y="164"/>
                </a:lnTo>
                <a:close/>
              </a:path>
            </a:pathLst>
          </a:custGeom>
          <a:solidFill>
            <a:srgbClr val="000000"/>
          </a:solidFill>
          <a:ln w="0">
            <a:solidFill>
              <a:srgbClr val="000000"/>
            </a:solidFill>
            <a:round/>
            <a:headEnd/>
            <a:tailEnd/>
          </a:ln>
        </p:spPr>
        <p:txBody>
          <a:bodyPr/>
          <a:lstStyle/>
          <a:p>
            <a:endParaRPr lang="en-CA"/>
          </a:p>
        </p:txBody>
      </p:sp>
      <p:sp>
        <p:nvSpPr>
          <p:cNvPr id="42004" name="Rectangle 43"/>
          <p:cNvSpPr>
            <a:spLocks noChangeArrowheads="1"/>
          </p:cNvSpPr>
          <p:nvPr/>
        </p:nvSpPr>
        <p:spPr bwMode="auto">
          <a:xfrm>
            <a:off x="6221413" y="4737100"/>
            <a:ext cx="2235200" cy="304800"/>
          </a:xfrm>
          <a:prstGeom prst="rect">
            <a:avLst/>
          </a:prstGeom>
          <a:solidFill>
            <a:srgbClr val="FFEAF4"/>
          </a:solidFill>
          <a:ln w="9525">
            <a:noFill/>
            <a:miter lim="800000"/>
            <a:headEnd/>
            <a:tailEnd/>
          </a:ln>
        </p:spPr>
        <p:txBody>
          <a:bodyPr/>
          <a:lstStyle/>
          <a:p>
            <a:endParaRPr lang="en-US"/>
          </a:p>
        </p:txBody>
      </p:sp>
      <p:sp>
        <p:nvSpPr>
          <p:cNvPr id="42005" name="Rectangle 44"/>
          <p:cNvSpPr>
            <a:spLocks noChangeArrowheads="1"/>
          </p:cNvSpPr>
          <p:nvPr/>
        </p:nvSpPr>
        <p:spPr bwMode="auto">
          <a:xfrm>
            <a:off x="6221413" y="4737100"/>
            <a:ext cx="2235200" cy="304800"/>
          </a:xfrm>
          <a:prstGeom prst="rect">
            <a:avLst/>
          </a:prstGeom>
          <a:noFill/>
          <a:ln w="15875" cap="rnd">
            <a:solidFill>
              <a:srgbClr val="000000"/>
            </a:solidFill>
            <a:round/>
            <a:headEnd/>
            <a:tailEnd/>
          </a:ln>
        </p:spPr>
        <p:txBody>
          <a:bodyPr/>
          <a:lstStyle/>
          <a:p>
            <a:endParaRPr lang="en-US"/>
          </a:p>
        </p:txBody>
      </p:sp>
      <p:sp>
        <p:nvSpPr>
          <p:cNvPr id="42006" name="Rectangle 45"/>
          <p:cNvSpPr>
            <a:spLocks noChangeArrowheads="1"/>
          </p:cNvSpPr>
          <p:nvPr/>
        </p:nvSpPr>
        <p:spPr bwMode="auto">
          <a:xfrm>
            <a:off x="6435725" y="4729163"/>
            <a:ext cx="1866900" cy="334962"/>
          </a:xfrm>
          <a:prstGeom prst="rect">
            <a:avLst/>
          </a:prstGeom>
          <a:noFill/>
          <a:ln w="9525">
            <a:noFill/>
            <a:miter lim="800000"/>
            <a:headEnd/>
            <a:tailEnd/>
          </a:ln>
        </p:spPr>
        <p:txBody>
          <a:bodyPr wrap="none" lIns="0" tIns="0" rIns="0" bIns="0">
            <a:spAutoFit/>
          </a:bodyPr>
          <a:lstStyle/>
          <a:p>
            <a:r>
              <a:rPr lang="en-US" sz="2200">
                <a:solidFill>
                  <a:srgbClr val="000000"/>
                </a:solidFill>
              </a:rPr>
              <a:t>Thread Warp 7</a:t>
            </a:r>
            <a:endParaRPr lang="en-US"/>
          </a:p>
        </p:txBody>
      </p:sp>
      <p:sp>
        <p:nvSpPr>
          <p:cNvPr id="42007" name="Freeform 46"/>
          <p:cNvSpPr>
            <a:spLocks noEditPoints="1"/>
          </p:cNvSpPr>
          <p:nvPr/>
        </p:nvSpPr>
        <p:spPr bwMode="auto">
          <a:xfrm>
            <a:off x="4997450" y="3762375"/>
            <a:ext cx="1233488" cy="512763"/>
          </a:xfrm>
          <a:custGeom>
            <a:avLst/>
            <a:gdLst>
              <a:gd name="T0" fmla="*/ 1120794 w 1204"/>
              <a:gd name="T1" fmla="*/ 59362 h 501"/>
              <a:gd name="T2" fmla="*/ 1114647 w 1204"/>
              <a:gd name="T3" fmla="*/ 45033 h 501"/>
              <a:gd name="T4" fmla="*/ 1231439 w 1204"/>
              <a:gd name="T5" fmla="*/ 6141 h 501"/>
              <a:gd name="T6" fmla="*/ 1044981 w 1204"/>
              <a:gd name="T7" fmla="*/ 91090 h 501"/>
              <a:gd name="T8" fmla="*/ 1034736 w 1204"/>
              <a:gd name="T9" fmla="*/ 85972 h 501"/>
              <a:gd name="T10" fmla="*/ 1038834 w 1204"/>
              <a:gd name="T11" fmla="*/ 75737 h 501"/>
              <a:gd name="T12" fmla="*/ 1044981 w 1204"/>
              <a:gd name="T13" fmla="*/ 91090 h 501"/>
              <a:gd name="T14" fmla="*/ 862622 w 1204"/>
              <a:gd name="T15" fmla="*/ 164780 h 501"/>
              <a:gd name="T16" fmla="*/ 856475 w 1204"/>
              <a:gd name="T17" fmla="*/ 149428 h 501"/>
              <a:gd name="T18" fmla="*/ 973267 w 1204"/>
              <a:gd name="T19" fmla="*/ 110536 h 501"/>
              <a:gd name="T20" fmla="*/ 786810 w 1204"/>
              <a:gd name="T21" fmla="*/ 195485 h 501"/>
              <a:gd name="T22" fmla="*/ 776565 w 1204"/>
              <a:gd name="T23" fmla="*/ 191391 h 501"/>
              <a:gd name="T24" fmla="*/ 780663 w 1204"/>
              <a:gd name="T25" fmla="*/ 180132 h 501"/>
              <a:gd name="T26" fmla="*/ 786810 w 1204"/>
              <a:gd name="T27" fmla="*/ 195485 h 501"/>
              <a:gd name="T28" fmla="*/ 604450 w 1204"/>
              <a:gd name="T29" fmla="*/ 270199 h 501"/>
              <a:gd name="T30" fmla="*/ 598303 w 1204"/>
              <a:gd name="T31" fmla="*/ 254846 h 501"/>
              <a:gd name="T32" fmla="*/ 716120 w 1204"/>
              <a:gd name="T33" fmla="*/ 215954 h 501"/>
              <a:gd name="T34" fmla="*/ 528638 w 1204"/>
              <a:gd name="T35" fmla="*/ 300903 h 501"/>
              <a:gd name="T36" fmla="*/ 518393 w 1204"/>
              <a:gd name="T37" fmla="*/ 295785 h 501"/>
              <a:gd name="T38" fmla="*/ 522491 w 1204"/>
              <a:gd name="T39" fmla="*/ 285551 h 501"/>
              <a:gd name="T40" fmla="*/ 528638 w 1204"/>
              <a:gd name="T41" fmla="*/ 300903 h 501"/>
              <a:gd name="T42" fmla="*/ 346278 w 1204"/>
              <a:gd name="T43" fmla="*/ 374593 h 501"/>
              <a:gd name="T44" fmla="*/ 340131 w 1204"/>
              <a:gd name="T45" fmla="*/ 359241 h 501"/>
              <a:gd name="T46" fmla="*/ 457948 w 1204"/>
              <a:gd name="T47" fmla="*/ 321372 h 501"/>
              <a:gd name="T48" fmla="*/ 270466 w 1204"/>
              <a:gd name="T49" fmla="*/ 405298 h 501"/>
              <a:gd name="T50" fmla="*/ 260221 w 1204"/>
              <a:gd name="T51" fmla="*/ 401204 h 501"/>
              <a:gd name="T52" fmla="*/ 264319 w 1204"/>
              <a:gd name="T53" fmla="*/ 390969 h 501"/>
              <a:gd name="T54" fmla="*/ 270466 w 1204"/>
              <a:gd name="T55" fmla="*/ 405298 h 501"/>
              <a:gd name="T56" fmla="*/ 89131 w 1204"/>
              <a:gd name="T57" fmla="*/ 480012 h 501"/>
              <a:gd name="T58" fmla="*/ 82984 w 1204"/>
              <a:gd name="T59" fmla="*/ 464659 h 501"/>
              <a:gd name="T60" fmla="*/ 199776 w 1204"/>
              <a:gd name="T61" fmla="*/ 425767 h 501"/>
              <a:gd name="T62" fmla="*/ 12294 w 1204"/>
              <a:gd name="T63" fmla="*/ 510716 h 501"/>
              <a:gd name="T64" fmla="*/ 2049 w 1204"/>
              <a:gd name="T65" fmla="*/ 505599 h 501"/>
              <a:gd name="T66" fmla="*/ 7171 w 1204"/>
              <a:gd name="T67" fmla="*/ 495364 h 501"/>
              <a:gd name="T68" fmla="*/ 12294 w 1204"/>
              <a:gd name="T69" fmla="*/ 510716 h 5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4"/>
              <a:gd name="T106" fmla="*/ 0 h 501"/>
              <a:gd name="T107" fmla="*/ 1204 w 1204"/>
              <a:gd name="T108" fmla="*/ 501 h 50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4" h="501">
                <a:moveTo>
                  <a:pt x="1198" y="16"/>
                </a:moveTo>
                <a:lnTo>
                  <a:pt x="1094" y="58"/>
                </a:lnTo>
                <a:cubicBezTo>
                  <a:pt x="1090" y="60"/>
                  <a:pt x="1086" y="58"/>
                  <a:pt x="1084" y="54"/>
                </a:cubicBezTo>
                <a:cubicBezTo>
                  <a:pt x="1082" y="50"/>
                  <a:pt x="1084" y="45"/>
                  <a:pt x="1088" y="44"/>
                </a:cubicBezTo>
                <a:lnTo>
                  <a:pt x="1192" y="1"/>
                </a:lnTo>
                <a:cubicBezTo>
                  <a:pt x="1196" y="0"/>
                  <a:pt x="1201" y="2"/>
                  <a:pt x="1202" y="6"/>
                </a:cubicBezTo>
                <a:cubicBezTo>
                  <a:pt x="1204" y="10"/>
                  <a:pt x="1202" y="15"/>
                  <a:pt x="1198" y="16"/>
                </a:cubicBezTo>
                <a:close/>
                <a:moveTo>
                  <a:pt x="1020" y="89"/>
                </a:moveTo>
                <a:lnTo>
                  <a:pt x="1020" y="89"/>
                </a:lnTo>
                <a:cubicBezTo>
                  <a:pt x="1016" y="90"/>
                  <a:pt x="1011" y="88"/>
                  <a:pt x="1010" y="84"/>
                </a:cubicBezTo>
                <a:cubicBezTo>
                  <a:pt x="1008" y="80"/>
                  <a:pt x="1010" y="75"/>
                  <a:pt x="1014" y="74"/>
                </a:cubicBezTo>
                <a:cubicBezTo>
                  <a:pt x="1018" y="72"/>
                  <a:pt x="1023" y="74"/>
                  <a:pt x="1025" y="78"/>
                </a:cubicBezTo>
                <a:cubicBezTo>
                  <a:pt x="1026" y="82"/>
                  <a:pt x="1024" y="87"/>
                  <a:pt x="1020" y="89"/>
                </a:cubicBezTo>
                <a:close/>
                <a:moveTo>
                  <a:pt x="946" y="119"/>
                </a:moveTo>
                <a:lnTo>
                  <a:pt x="842" y="161"/>
                </a:lnTo>
                <a:cubicBezTo>
                  <a:pt x="838" y="163"/>
                  <a:pt x="834" y="161"/>
                  <a:pt x="832" y="157"/>
                </a:cubicBezTo>
                <a:cubicBezTo>
                  <a:pt x="830" y="153"/>
                  <a:pt x="832" y="148"/>
                  <a:pt x="836" y="146"/>
                </a:cubicBezTo>
                <a:lnTo>
                  <a:pt x="940" y="104"/>
                </a:lnTo>
                <a:cubicBezTo>
                  <a:pt x="944" y="102"/>
                  <a:pt x="949" y="104"/>
                  <a:pt x="950" y="108"/>
                </a:cubicBezTo>
                <a:cubicBezTo>
                  <a:pt x="952" y="112"/>
                  <a:pt x="950" y="117"/>
                  <a:pt x="946" y="119"/>
                </a:cubicBezTo>
                <a:close/>
                <a:moveTo>
                  <a:pt x="768" y="191"/>
                </a:moveTo>
                <a:lnTo>
                  <a:pt x="768" y="191"/>
                </a:lnTo>
                <a:cubicBezTo>
                  <a:pt x="764" y="193"/>
                  <a:pt x="759" y="191"/>
                  <a:pt x="758" y="187"/>
                </a:cubicBezTo>
                <a:cubicBezTo>
                  <a:pt x="756" y="183"/>
                  <a:pt x="758" y="178"/>
                  <a:pt x="762" y="176"/>
                </a:cubicBezTo>
                <a:cubicBezTo>
                  <a:pt x="766" y="175"/>
                  <a:pt x="771" y="177"/>
                  <a:pt x="773" y="181"/>
                </a:cubicBezTo>
                <a:cubicBezTo>
                  <a:pt x="774" y="185"/>
                  <a:pt x="772" y="190"/>
                  <a:pt x="768" y="191"/>
                </a:cubicBezTo>
                <a:close/>
                <a:moveTo>
                  <a:pt x="694" y="221"/>
                </a:moveTo>
                <a:lnTo>
                  <a:pt x="590" y="264"/>
                </a:lnTo>
                <a:cubicBezTo>
                  <a:pt x="586" y="265"/>
                  <a:pt x="582" y="263"/>
                  <a:pt x="580" y="259"/>
                </a:cubicBezTo>
                <a:cubicBezTo>
                  <a:pt x="578" y="255"/>
                  <a:pt x="580" y="250"/>
                  <a:pt x="584" y="249"/>
                </a:cubicBezTo>
                <a:lnTo>
                  <a:pt x="688" y="207"/>
                </a:lnTo>
                <a:cubicBezTo>
                  <a:pt x="692" y="205"/>
                  <a:pt x="697" y="207"/>
                  <a:pt x="699" y="211"/>
                </a:cubicBezTo>
                <a:cubicBezTo>
                  <a:pt x="700" y="215"/>
                  <a:pt x="698" y="220"/>
                  <a:pt x="694" y="221"/>
                </a:cubicBezTo>
                <a:close/>
                <a:moveTo>
                  <a:pt x="516" y="294"/>
                </a:moveTo>
                <a:lnTo>
                  <a:pt x="516" y="294"/>
                </a:lnTo>
                <a:cubicBezTo>
                  <a:pt x="512" y="295"/>
                  <a:pt x="508" y="293"/>
                  <a:pt x="506" y="289"/>
                </a:cubicBezTo>
                <a:cubicBezTo>
                  <a:pt x="504" y="285"/>
                  <a:pt x="506" y="281"/>
                  <a:pt x="510" y="279"/>
                </a:cubicBezTo>
                <a:cubicBezTo>
                  <a:pt x="514" y="277"/>
                  <a:pt x="519" y="279"/>
                  <a:pt x="521" y="283"/>
                </a:cubicBezTo>
                <a:cubicBezTo>
                  <a:pt x="522" y="288"/>
                  <a:pt x="520" y="292"/>
                  <a:pt x="516" y="294"/>
                </a:cubicBezTo>
                <a:close/>
                <a:moveTo>
                  <a:pt x="442" y="324"/>
                </a:moveTo>
                <a:lnTo>
                  <a:pt x="338" y="366"/>
                </a:lnTo>
                <a:cubicBezTo>
                  <a:pt x="334" y="368"/>
                  <a:pt x="330" y="366"/>
                  <a:pt x="328" y="362"/>
                </a:cubicBezTo>
                <a:cubicBezTo>
                  <a:pt x="326" y="358"/>
                  <a:pt x="328" y="353"/>
                  <a:pt x="332" y="351"/>
                </a:cubicBezTo>
                <a:lnTo>
                  <a:pt x="436" y="309"/>
                </a:lnTo>
                <a:cubicBezTo>
                  <a:pt x="440" y="307"/>
                  <a:pt x="445" y="309"/>
                  <a:pt x="447" y="314"/>
                </a:cubicBezTo>
                <a:cubicBezTo>
                  <a:pt x="448" y="318"/>
                  <a:pt x="446" y="322"/>
                  <a:pt x="442" y="324"/>
                </a:cubicBezTo>
                <a:close/>
                <a:moveTo>
                  <a:pt x="264" y="396"/>
                </a:moveTo>
                <a:lnTo>
                  <a:pt x="264" y="396"/>
                </a:lnTo>
                <a:cubicBezTo>
                  <a:pt x="260" y="398"/>
                  <a:pt x="256" y="396"/>
                  <a:pt x="254" y="392"/>
                </a:cubicBezTo>
                <a:cubicBezTo>
                  <a:pt x="252" y="388"/>
                  <a:pt x="254" y="383"/>
                  <a:pt x="258" y="382"/>
                </a:cubicBezTo>
                <a:cubicBezTo>
                  <a:pt x="263" y="380"/>
                  <a:pt x="267" y="382"/>
                  <a:pt x="269" y="386"/>
                </a:cubicBezTo>
                <a:cubicBezTo>
                  <a:pt x="270" y="390"/>
                  <a:pt x="268" y="395"/>
                  <a:pt x="264" y="396"/>
                </a:cubicBezTo>
                <a:close/>
                <a:moveTo>
                  <a:pt x="190" y="427"/>
                </a:moveTo>
                <a:lnTo>
                  <a:pt x="87" y="469"/>
                </a:lnTo>
                <a:cubicBezTo>
                  <a:pt x="82" y="470"/>
                  <a:pt x="78" y="468"/>
                  <a:pt x="76" y="464"/>
                </a:cubicBezTo>
                <a:cubicBezTo>
                  <a:pt x="74" y="460"/>
                  <a:pt x="76" y="456"/>
                  <a:pt x="81" y="454"/>
                </a:cubicBezTo>
                <a:lnTo>
                  <a:pt x="184" y="412"/>
                </a:lnTo>
                <a:cubicBezTo>
                  <a:pt x="188" y="410"/>
                  <a:pt x="193" y="412"/>
                  <a:pt x="195" y="416"/>
                </a:cubicBezTo>
                <a:cubicBezTo>
                  <a:pt x="196" y="420"/>
                  <a:pt x="194" y="425"/>
                  <a:pt x="190" y="427"/>
                </a:cubicBezTo>
                <a:close/>
                <a:moveTo>
                  <a:pt x="12" y="499"/>
                </a:moveTo>
                <a:lnTo>
                  <a:pt x="12" y="499"/>
                </a:lnTo>
                <a:cubicBezTo>
                  <a:pt x="8" y="501"/>
                  <a:pt x="4" y="499"/>
                  <a:pt x="2" y="494"/>
                </a:cubicBezTo>
                <a:cubicBezTo>
                  <a:pt x="0" y="490"/>
                  <a:pt x="2" y="486"/>
                  <a:pt x="7" y="484"/>
                </a:cubicBezTo>
                <a:cubicBezTo>
                  <a:pt x="11" y="482"/>
                  <a:pt x="15" y="484"/>
                  <a:pt x="17" y="489"/>
                </a:cubicBezTo>
                <a:cubicBezTo>
                  <a:pt x="19" y="493"/>
                  <a:pt x="17" y="497"/>
                  <a:pt x="12" y="499"/>
                </a:cubicBezTo>
                <a:close/>
              </a:path>
            </a:pathLst>
          </a:custGeom>
          <a:solidFill>
            <a:srgbClr val="000000"/>
          </a:solidFill>
          <a:ln w="15875">
            <a:solidFill>
              <a:srgbClr val="000000"/>
            </a:solidFill>
            <a:bevel/>
            <a:headEnd/>
            <a:tailEnd/>
          </a:ln>
        </p:spPr>
        <p:txBody>
          <a:bodyPr/>
          <a:lstStyle/>
          <a:p>
            <a:endParaRPr lang="en-CA"/>
          </a:p>
        </p:txBody>
      </p:sp>
      <p:sp>
        <p:nvSpPr>
          <p:cNvPr id="42008" name="Freeform 47"/>
          <p:cNvSpPr>
            <a:spLocks noEditPoints="1"/>
          </p:cNvSpPr>
          <p:nvPr/>
        </p:nvSpPr>
        <p:spPr bwMode="auto">
          <a:xfrm>
            <a:off x="5016500" y="4067175"/>
            <a:ext cx="1214438" cy="1701800"/>
          </a:xfrm>
          <a:custGeom>
            <a:avLst/>
            <a:gdLst>
              <a:gd name="T0" fmla="*/ 1145774 w 1185"/>
              <a:gd name="T1" fmla="*/ 107514 h 1662"/>
              <a:gd name="T2" fmla="*/ 1132451 w 1185"/>
              <a:gd name="T3" fmla="*/ 97275 h 1662"/>
              <a:gd name="T4" fmla="*/ 1210339 w 1185"/>
              <a:gd name="T5" fmla="*/ 2048 h 1662"/>
              <a:gd name="T6" fmla="*/ 1097606 w 1185"/>
              <a:gd name="T7" fmla="*/ 174071 h 1662"/>
              <a:gd name="T8" fmla="*/ 1086333 w 1185"/>
              <a:gd name="T9" fmla="*/ 176119 h 1662"/>
              <a:gd name="T10" fmla="*/ 1084283 w 1185"/>
              <a:gd name="T11" fmla="*/ 164855 h 1662"/>
              <a:gd name="T12" fmla="*/ 1097606 w 1185"/>
              <a:gd name="T13" fmla="*/ 174071 h 1662"/>
              <a:gd name="T14" fmla="*/ 983848 w 1185"/>
              <a:gd name="T15" fmla="*/ 333807 h 1662"/>
              <a:gd name="T16" fmla="*/ 970525 w 1185"/>
              <a:gd name="T17" fmla="*/ 324591 h 1662"/>
              <a:gd name="T18" fmla="*/ 1048413 w 1185"/>
              <a:gd name="T19" fmla="*/ 229364 h 1662"/>
              <a:gd name="T20" fmla="*/ 936706 w 1185"/>
              <a:gd name="T21" fmla="*/ 401387 h 1662"/>
              <a:gd name="T22" fmla="*/ 925432 w 1185"/>
              <a:gd name="T23" fmla="*/ 403435 h 1662"/>
              <a:gd name="T24" fmla="*/ 923383 w 1185"/>
              <a:gd name="T25" fmla="*/ 391148 h 1662"/>
              <a:gd name="T26" fmla="*/ 936706 w 1185"/>
              <a:gd name="T27" fmla="*/ 401387 h 1662"/>
              <a:gd name="T28" fmla="*/ 822948 w 1185"/>
              <a:gd name="T29" fmla="*/ 561123 h 1662"/>
              <a:gd name="T30" fmla="*/ 809625 w 1185"/>
              <a:gd name="T31" fmla="*/ 551908 h 1662"/>
              <a:gd name="T32" fmla="*/ 887513 w 1185"/>
              <a:gd name="T33" fmla="*/ 456680 h 1662"/>
              <a:gd name="T34" fmla="*/ 774781 w 1185"/>
              <a:gd name="T35" fmla="*/ 628704 h 1662"/>
              <a:gd name="T36" fmla="*/ 763507 w 1185"/>
              <a:gd name="T37" fmla="*/ 629728 h 1662"/>
              <a:gd name="T38" fmla="*/ 761458 w 1185"/>
              <a:gd name="T39" fmla="*/ 618464 h 1662"/>
              <a:gd name="T40" fmla="*/ 774781 w 1185"/>
              <a:gd name="T41" fmla="*/ 628704 h 1662"/>
              <a:gd name="T42" fmla="*/ 661023 w 1185"/>
              <a:gd name="T43" fmla="*/ 788439 h 1662"/>
              <a:gd name="T44" fmla="*/ 647700 w 1185"/>
              <a:gd name="T45" fmla="*/ 779224 h 1662"/>
              <a:gd name="T46" fmla="*/ 725588 w 1185"/>
              <a:gd name="T47" fmla="*/ 683997 h 1662"/>
              <a:gd name="T48" fmla="*/ 613880 w 1185"/>
              <a:gd name="T49" fmla="*/ 854996 h 1662"/>
              <a:gd name="T50" fmla="*/ 602607 w 1185"/>
              <a:gd name="T51" fmla="*/ 857044 h 1662"/>
              <a:gd name="T52" fmla="*/ 600558 w 1185"/>
              <a:gd name="T53" fmla="*/ 845780 h 1662"/>
              <a:gd name="T54" fmla="*/ 613880 w 1185"/>
              <a:gd name="T55" fmla="*/ 854996 h 1662"/>
              <a:gd name="T56" fmla="*/ 500123 w 1185"/>
              <a:gd name="T57" fmla="*/ 1015755 h 1662"/>
              <a:gd name="T58" fmla="*/ 486800 w 1185"/>
              <a:gd name="T59" fmla="*/ 1006540 h 1662"/>
              <a:gd name="T60" fmla="*/ 564688 w 1185"/>
              <a:gd name="T61" fmla="*/ 910289 h 1662"/>
              <a:gd name="T62" fmla="*/ 452980 w 1185"/>
              <a:gd name="T63" fmla="*/ 1082312 h 1662"/>
              <a:gd name="T64" fmla="*/ 440682 w 1185"/>
              <a:gd name="T65" fmla="*/ 1084360 h 1662"/>
              <a:gd name="T66" fmla="*/ 439657 w 1185"/>
              <a:gd name="T67" fmla="*/ 1073097 h 1662"/>
              <a:gd name="T68" fmla="*/ 452980 w 1185"/>
              <a:gd name="T69" fmla="*/ 1082312 h 1662"/>
              <a:gd name="T70" fmla="*/ 338198 w 1185"/>
              <a:gd name="T71" fmla="*/ 1243072 h 1662"/>
              <a:gd name="T72" fmla="*/ 324875 w 1185"/>
              <a:gd name="T73" fmla="*/ 1232832 h 1662"/>
              <a:gd name="T74" fmla="*/ 402763 w 1185"/>
              <a:gd name="T75" fmla="*/ 1137605 h 1662"/>
              <a:gd name="T76" fmla="*/ 291055 w 1185"/>
              <a:gd name="T77" fmla="*/ 1309628 h 1662"/>
              <a:gd name="T78" fmla="*/ 279782 w 1185"/>
              <a:gd name="T79" fmla="*/ 1311676 h 1662"/>
              <a:gd name="T80" fmla="*/ 277732 w 1185"/>
              <a:gd name="T81" fmla="*/ 1300413 h 1662"/>
              <a:gd name="T82" fmla="*/ 291055 w 1185"/>
              <a:gd name="T83" fmla="*/ 1309628 h 1662"/>
              <a:gd name="T84" fmla="*/ 177298 w 1185"/>
              <a:gd name="T85" fmla="*/ 1470388 h 1662"/>
              <a:gd name="T86" fmla="*/ 163975 w 1185"/>
              <a:gd name="T87" fmla="*/ 1460149 h 1662"/>
              <a:gd name="T88" fmla="*/ 241863 w 1185"/>
              <a:gd name="T89" fmla="*/ 1364922 h 1662"/>
              <a:gd name="T90" fmla="*/ 130155 w 1185"/>
              <a:gd name="T91" fmla="*/ 1536945 h 1662"/>
              <a:gd name="T92" fmla="*/ 118882 w 1185"/>
              <a:gd name="T93" fmla="*/ 1538992 h 1662"/>
              <a:gd name="T94" fmla="*/ 116832 w 1185"/>
              <a:gd name="T95" fmla="*/ 1526705 h 1662"/>
              <a:gd name="T96" fmla="*/ 130155 w 1185"/>
              <a:gd name="T97" fmla="*/ 1536945 h 1662"/>
              <a:gd name="T98" fmla="*/ 16397 w 1185"/>
              <a:gd name="T99" fmla="*/ 1696680 h 1662"/>
              <a:gd name="T100" fmla="*/ 3075 w 1185"/>
              <a:gd name="T101" fmla="*/ 1687465 h 1662"/>
              <a:gd name="T102" fmla="*/ 79938 w 1185"/>
              <a:gd name="T103" fmla="*/ 1592238 h 166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185"/>
              <a:gd name="T157" fmla="*/ 0 h 1662"/>
              <a:gd name="T158" fmla="*/ 1185 w 1185"/>
              <a:gd name="T159" fmla="*/ 1662 h 166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185" h="1662">
                <a:moveTo>
                  <a:pt x="1183" y="13"/>
                </a:moveTo>
                <a:lnTo>
                  <a:pt x="1118" y="105"/>
                </a:lnTo>
                <a:cubicBezTo>
                  <a:pt x="1115" y="108"/>
                  <a:pt x="1110" y="109"/>
                  <a:pt x="1107" y="107"/>
                </a:cubicBezTo>
                <a:cubicBezTo>
                  <a:pt x="1103" y="104"/>
                  <a:pt x="1102" y="99"/>
                  <a:pt x="1105" y="95"/>
                </a:cubicBezTo>
                <a:lnTo>
                  <a:pt x="1169" y="4"/>
                </a:lnTo>
                <a:cubicBezTo>
                  <a:pt x="1172" y="0"/>
                  <a:pt x="1177" y="0"/>
                  <a:pt x="1181" y="2"/>
                </a:cubicBezTo>
                <a:cubicBezTo>
                  <a:pt x="1184" y="5"/>
                  <a:pt x="1185" y="10"/>
                  <a:pt x="1183" y="13"/>
                </a:cubicBezTo>
                <a:close/>
                <a:moveTo>
                  <a:pt x="1071" y="170"/>
                </a:moveTo>
                <a:lnTo>
                  <a:pt x="1071" y="170"/>
                </a:lnTo>
                <a:cubicBezTo>
                  <a:pt x="1069" y="173"/>
                  <a:pt x="1064" y="174"/>
                  <a:pt x="1060" y="172"/>
                </a:cubicBezTo>
                <a:cubicBezTo>
                  <a:pt x="1057" y="169"/>
                  <a:pt x="1056" y="164"/>
                  <a:pt x="1058" y="161"/>
                </a:cubicBezTo>
                <a:cubicBezTo>
                  <a:pt x="1061" y="157"/>
                  <a:pt x="1066" y="156"/>
                  <a:pt x="1070" y="159"/>
                </a:cubicBezTo>
                <a:cubicBezTo>
                  <a:pt x="1073" y="161"/>
                  <a:pt x="1074" y="166"/>
                  <a:pt x="1071" y="170"/>
                </a:cubicBezTo>
                <a:close/>
                <a:moveTo>
                  <a:pt x="1025" y="235"/>
                </a:moveTo>
                <a:lnTo>
                  <a:pt x="960" y="326"/>
                </a:lnTo>
                <a:cubicBezTo>
                  <a:pt x="958" y="330"/>
                  <a:pt x="953" y="331"/>
                  <a:pt x="949" y="328"/>
                </a:cubicBezTo>
                <a:cubicBezTo>
                  <a:pt x="945" y="326"/>
                  <a:pt x="945" y="321"/>
                  <a:pt x="947" y="317"/>
                </a:cubicBezTo>
                <a:lnTo>
                  <a:pt x="1012" y="226"/>
                </a:lnTo>
                <a:cubicBezTo>
                  <a:pt x="1015" y="222"/>
                  <a:pt x="1020" y="221"/>
                  <a:pt x="1023" y="224"/>
                </a:cubicBezTo>
                <a:cubicBezTo>
                  <a:pt x="1027" y="226"/>
                  <a:pt x="1028" y="231"/>
                  <a:pt x="1025" y="235"/>
                </a:cubicBezTo>
                <a:close/>
                <a:moveTo>
                  <a:pt x="914" y="392"/>
                </a:moveTo>
                <a:lnTo>
                  <a:pt x="914" y="392"/>
                </a:lnTo>
                <a:cubicBezTo>
                  <a:pt x="911" y="395"/>
                  <a:pt x="906" y="396"/>
                  <a:pt x="903" y="394"/>
                </a:cubicBezTo>
                <a:cubicBezTo>
                  <a:pt x="899" y="391"/>
                  <a:pt x="898" y="386"/>
                  <a:pt x="901" y="382"/>
                </a:cubicBezTo>
                <a:cubicBezTo>
                  <a:pt x="903" y="379"/>
                  <a:pt x="908" y="378"/>
                  <a:pt x="912" y="381"/>
                </a:cubicBezTo>
                <a:cubicBezTo>
                  <a:pt x="916" y="383"/>
                  <a:pt x="917" y="388"/>
                  <a:pt x="914" y="392"/>
                </a:cubicBezTo>
                <a:close/>
                <a:moveTo>
                  <a:pt x="868" y="457"/>
                </a:moveTo>
                <a:lnTo>
                  <a:pt x="803" y="548"/>
                </a:lnTo>
                <a:cubicBezTo>
                  <a:pt x="800" y="552"/>
                  <a:pt x="795" y="553"/>
                  <a:pt x="792" y="550"/>
                </a:cubicBezTo>
                <a:cubicBezTo>
                  <a:pt x="788" y="548"/>
                  <a:pt x="787" y="543"/>
                  <a:pt x="790" y="539"/>
                </a:cubicBezTo>
                <a:lnTo>
                  <a:pt x="855" y="448"/>
                </a:lnTo>
                <a:cubicBezTo>
                  <a:pt x="857" y="444"/>
                  <a:pt x="862" y="443"/>
                  <a:pt x="866" y="446"/>
                </a:cubicBezTo>
                <a:cubicBezTo>
                  <a:pt x="869" y="448"/>
                  <a:pt x="870" y="453"/>
                  <a:pt x="868" y="457"/>
                </a:cubicBezTo>
                <a:close/>
                <a:moveTo>
                  <a:pt x="756" y="614"/>
                </a:moveTo>
                <a:lnTo>
                  <a:pt x="756" y="614"/>
                </a:lnTo>
                <a:cubicBezTo>
                  <a:pt x="754" y="617"/>
                  <a:pt x="749" y="618"/>
                  <a:pt x="745" y="615"/>
                </a:cubicBezTo>
                <a:cubicBezTo>
                  <a:pt x="742" y="613"/>
                  <a:pt x="741" y="608"/>
                  <a:pt x="743" y="604"/>
                </a:cubicBezTo>
                <a:cubicBezTo>
                  <a:pt x="746" y="601"/>
                  <a:pt x="751" y="600"/>
                  <a:pt x="755" y="602"/>
                </a:cubicBezTo>
                <a:cubicBezTo>
                  <a:pt x="758" y="605"/>
                  <a:pt x="759" y="610"/>
                  <a:pt x="756" y="614"/>
                </a:cubicBezTo>
                <a:close/>
                <a:moveTo>
                  <a:pt x="710" y="679"/>
                </a:moveTo>
                <a:lnTo>
                  <a:pt x="645" y="770"/>
                </a:lnTo>
                <a:cubicBezTo>
                  <a:pt x="643" y="774"/>
                  <a:pt x="638" y="775"/>
                  <a:pt x="634" y="772"/>
                </a:cubicBezTo>
                <a:cubicBezTo>
                  <a:pt x="631" y="769"/>
                  <a:pt x="630" y="764"/>
                  <a:pt x="632" y="761"/>
                </a:cubicBezTo>
                <a:lnTo>
                  <a:pt x="697" y="669"/>
                </a:lnTo>
                <a:cubicBezTo>
                  <a:pt x="700" y="666"/>
                  <a:pt x="705" y="665"/>
                  <a:pt x="708" y="668"/>
                </a:cubicBezTo>
                <a:cubicBezTo>
                  <a:pt x="712" y="670"/>
                  <a:pt x="713" y="675"/>
                  <a:pt x="710" y="679"/>
                </a:cubicBezTo>
                <a:close/>
                <a:moveTo>
                  <a:pt x="599" y="835"/>
                </a:moveTo>
                <a:lnTo>
                  <a:pt x="599" y="835"/>
                </a:lnTo>
                <a:cubicBezTo>
                  <a:pt x="596" y="839"/>
                  <a:pt x="591" y="840"/>
                  <a:pt x="588" y="837"/>
                </a:cubicBezTo>
                <a:cubicBezTo>
                  <a:pt x="584" y="835"/>
                  <a:pt x="583" y="830"/>
                  <a:pt x="586" y="826"/>
                </a:cubicBezTo>
                <a:cubicBezTo>
                  <a:pt x="589" y="822"/>
                  <a:pt x="594" y="822"/>
                  <a:pt x="597" y="824"/>
                </a:cubicBezTo>
                <a:cubicBezTo>
                  <a:pt x="601" y="827"/>
                  <a:pt x="602" y="832"/>
                  <a:pt x="599" y="835"/>
                </a:cubicBezTo>
                <a:close/>
                <a:moveTo>
                  <a:pt x="553" y="901"/>
                </a:moveTo>
                <a:lnTo>
                  <a:pt x="488" y="992"/>
                </a:lnTo>
                <a:cubicBezTo>
                  <a:pt x="485" y="995"/>
                  <a:pt x="480" y="996"/>
                  <a:pt x="477" y="994"/>
                </a:cubicBezTo>
                <a:cubicBezTo>
                  <a:pt x="473" y="991"/>
                  <a:pt x="472" y="986"/>
                  <a:pt x="475" y="983"/>
                </a:cubicBezTo>
                <a:lnTo>
                  <a:pt x="540" y="891"/>
                </a:lnTo>
                <a:cubicBezTo>
                  <a:pt x="542" y="888"/>
                  <a:pt x="547" y="887"/>
                  <a:pt x="551" y="889"/>
                </a:cubicBezTo>
                <a:cubicBezTo>
                  <a:pt x="554" y="892"/>
                  <a:pt x="555" y="897"/>
                  <a:pt x="553" y="901"/>
                </a:cubicBezTo>
                <a:close/>
                <a:moveTo>
                  <a:pt x="442" y="1057"/>
                </a:moveTo>
                <a:lnTo>
                  <a:pt x="442" y="1057"/>
                </a:lnTo>
                <a:cubicBezTo>
                  <a:pt x="439" y="1061"/>
                  <a:pt x="434" y="1062"/>
                  <a:pt x="430" y="1059"/>
                </a:cubicBezTo>
                <a:cubicBezTo>
                  <a:pt x="427" y="1056"/>
                  <a:pt x="426" y="1051"/>
                  <a:pt x="429" y="1048"/>
                </a:cubicBezTo>
                <a:cubicBezTo>
                  <a:pt x="431" y="1044"/>
                  <a:pt x="436" y="1043"/>
                  <a:pt x="440" y="1046"/>
                </a:cubicBezTo>
                <a:cubicBezTo>
                  <a:pt x="443" y="1049"/>
                  <a:pt x="444" y="1054"/>
                  <a:pt x="442" y="1057"/>
                </a:cubicBezTo>
                <a:close/>
                <a:moveTo>
                  <a:pt x="395" y="1122"/>
                </a:moveTo>
                <a:lnTo>
                  <a:pt x="330" y="1214"/>
                </a:lnTo>
                <a:cubicBezTo>
                  <a:pt x="328" y="1217"/>
                  <a:pt x="323" y="1218"/>
                  <a:pt x="319" y="1216"/>
                </a:cubicBezTo>
                <a:cubicBezTo>
                  <a:pt x="316" y="1213"/>
                  <a:pt x="315" y="1208"/>
                  <a:pt x="317" y="1204"/>
                </a:cubicBezTo>
                <a:lnTo>
                  <a:pt x="382" y="1113"/>
                </a:lnTo>
                <a:cubicBezTo>
                  <a:pt x="385" y="1109"/>
                  <a:pt x="390" y="1109"/>
                  <a:pt x="393" y="1111"/>
                </a:cubicBezTo>
                <a:cubicBezTo>
                  <a:pt x="397" y="1114"/>
                  <a:pt x="398" y="1119"/>
                  <a:pt x="395" y="1122"/>
                </a:cubicBezTo>
                <a:close/>
                <a:moveTo>
                  <a:pt x="284" y="1279"/>
                </a:moveTo>
                <a:lnTo>
                  <a:pt x="284" y="1279"/>
                </a:lnTo>
                <a:cubicBezTo>
                  <a:pt x="282" y="1283"/>
                  <a:pt x="277" y="1283"/>
                  <a:pt x="273" y="1281"/>
                </a:cubicBezTo>
                <a:cubicBezTo>
                  <a:pt x="269" y="1278"/>
                  <a:pt x="269" y="1273"/>
                  <a:pt x="271" y="1270"/>
                </a:cubicBezTo>
                <a:cubicBezTo>
                  <a:pt x="274" y="1266"/>
                  <a:pt x="279" y="1265"/>
                  <a:pt x="282" y="1268"/>
                </a:cubicBezTo>
                <a:cubicBezTo>
                  <a:pt x="286" y="1270"/>
                  <a:pt x="287" y="1275"/>
                  <a:pt x="284" y="1279"/>
                </a:cubicBezTo>
                <a:close/>
                <a:moveTo>
                  <a:pt x="238" y="1344"/>
                </a:moveTo>
                <a:lnTo>
                  <a:pt x="173" y="1436"/>
                </a:lnTo>
                <a:cubicBezTo>
                  <a:pt x="170" y="1439"/>
                  <a:pt x="165" y="1440"/>
                  <a:pt x="162" y="1437"/>
                </a:cubicBezTo>
                <a:cubicBezTo>
                  <a:pt x="158" y="1435"/>
                  <a:pt x="157" y="1430"/>
                  <a:pt x="160" y="1426"/>
                </a:cubicBezTo>
                <a:lnTo>
                  <a:pt x="225" y="1335"/>
                </a:lnTo>
                <a:cubicBezTo>
                  <a:pt x="227" y="1331"/>
                  <a:pt x="232" y="1330"/>
                  <a:pt x="236" y="1333"/>
                </a:cubicBezTo>
                <a:cubicBezTo>
                  <a:pt x="240" y="1336"/>
                  <a:pt x="240" y="1341"/>
                  <a:pt x="238" y="1344"/>
                </a:cubicBezTo>
                <a:close/>
                <a:moveTo>
                  <a:pt x="127" y="1501"/>
                </a:moveTo>
                <a:lnTo>
                  <a:pt x="127" y="1501"/>
                </a:lnTo>
                <a:cubicBezTo>
                  <a:pt x="124" y="1504"/>
                  <a:pt x="119" y="1505"/>
                  <a:pt x="116" y="1503"/>
                </a:cubicBezTo>
                <a:cubicBezTo>
                  <a:pt x="112" y="1500"/>
                  <a:pt x="111" y="1495"/>
                  <a:pt x="114" y="1491"/>
                </a:cubicBezTo>
                <a:cubicBezTo>
                  <a:pt x="116" y="1488"/>
                  <a:pt x="121" y="1487"/>
                  <a:pt x="125" y="1490"/>
                </a:cubicBezTo>
                <a:cubicBezTo>
                  <a:pt x="128" y="1492"/>
                  <a:pt x="129" y="1497"/>
                  <a:pt x="127" y="1501"/>
                </a:cubicBezTo>
                <a:close/>
                <a:moveTo>
                  <a:pt x="80" y="1566"/>
                </a:moveTo>
                <a:lnTo>
                  <a:pt x="16" y="1657"/>
                </a:lnTo>
                <a:cubicBezTo>
                  <a:pt x="13" y="1661"/>
                  <a:pt x="8" y="1662"/>
                  <a:pt x="4" y="1659"/>
                </a:cubicBezTo>
                <a:cubicBezTo>
                  <a:pt x="1" y="1657"/>
                  <a:pt x="0" y="1652"/>
                  <a:pt x="3" y="1648"/>
                </a:cubicBezTo>
                <a:lnTo>
                  <a:pt x="67" y="1557"/>
                </a:lnTo>
                <a:cubicBezTo>
                  <a:pt x="70" y="1553"/>
                  <a:pt x="75" y="1552"/>
                  <a:pt x="78" y="1555"/>
                </a:cubicBezTo>
                <a:cubicBezTo>
                  <a:pt x="82" y="1557"/>
                  <a:pt x="83" y="1562"/>
                  <a:pt x="80" y="1566"/>
                </a:cubicBezTo>
                <a:close/>
              </a:path>
            </a:pathLst>
          </a:custGeom>
          <a:solidFill>
            <a:srgbClr val="000000"/>
          </a:solidFill>
          <a:ln w="15875">
            <a:solidFill>
              <a:srgbClr val="000000"/>
            </a:solidFill>
            <a:bevel/>
            <a:headEnd/>
            <a:tailEnd/>
          </a:ln>
        </p:spPr>
        <p:txBody>
          <a:bodyPr/>
          <a:lstStyle/>
          <a:p>
            <a:endParaRPr lang="en-CA"/>
          </a:p>
        </p:txBody>
      </p:sp>
      <p:sp>
        <p:nvSpPr>
          <p:cNvPr id="42009" name="Rectangle 48"/>
          <p:cNvSpPr>
            <a:spLocks noChangeArrowheads="1"/>
          </p:cNvSpPr>
          <p:nvPr/>
        </p:nvSpPr>
        <p:spPr bwMode="auto">
          <a:xfrm>
            <a:off x="533400" y="4267200"/>
            <a:ext cx="4470400" cy="1524000"/>
          </a:xfrm>
          <a:prstGeom prst="rect">
            <a:avLst/>
          </a:prstGeom>
          <a:solidFill>
            <a:srgbClr val="FFBFDF"/>
          </a:solidFill>
          <a:ln w="9525">
            <a:noFill/>
            <a:miter lim="800000"/>
            <a:headEnd/>
            <a:tailEnd/>
          </a:ln>
        </p:spPr>
        <p:txBody>
          <a:bodyPr/>
          <a:lstStyle/>
          <a:p>
            <a:endParaRPr lang="en-US"/>
          </a:p>
        </p:txBody>
      </p:sp>
      <p:sp>
        <p:nvSpPr>
          <p:cNvPr id="42010" name="Rectangle 49"/>
          <p:cNvSpPr>
            <a:spLocks noChangeArrowheads="1"/>
          </p:cNvSpPr>
          <p:nvPr/>
        </p:nvSpPr>
        <p:spPr bwMode="auto">
          <a:xfrm>
            <a:off x="533400" y="4267200"/>
            <a:ext cx="4470400" cy="1524000"/>
          </a:xfrm>
          <a:prstGeom prst="rect">
            <a:avLst/>
          </a:prstGeom>
          <a:noFill/>
          <a:ln w="15875" cap="rnd">
            <a:solidFill>
              <a:srgbClr val="000000"/>
            </a:solidFill>
            <a:round/>
            <a:headEnd/>
            <a:tailEnd/>
          </a:ln>
        </p:spPr>
        <p:txBody>
          <a:bodyPr/>
          <a:lstStyle/>
          <a:p>
            <a:endParaRPr lang="en-US"/>
          </a:p>
        </p:txBody>
      </p:sp>
      <p:sp>
        <p:nvSpPr>
          <p:cNvPr id="42011" name="Rectangle 50"/>
          <p:cNvSpPr>
            <a:spLocks noChangeArrowheads="1"/>
          </p:cNvSpPr>
          <p:nvPr/>
        </p:nvSpPr>
        <p:spPr bwMode="auto">
          <a:xfrm>
            <a:off x="631825" y="4352925"/>
            <a:ext cx="1633538" cy="334963"/>
          </a:xfrm>
          <a:prstGeom prst="rect">
            <a:avLst/>
          </a:prstGeom>
          <a:noFill/>
          <a:ln w="9525">
            <a:noFill/>
            <a:miter lim="800000"/>
            <a:headEnd/>
            <a:tailEnd/>
          </a:ln>
        </p:spPr>
        <p:txBody>
          <a:bodyPr wrap="none" lIns="0" tIns="0" rIns="0" bIns="0">
            <a:spAutoFit/>
          </a:bodyPr>
          <a:lstStyle/>
          <a:p>
            <a:r>
              <a:rPr lang="en-US" sz="2200">
                <a:solidFill>
                  <a:srgbClr val="000000"/>
                </a:solidFill>
              </a:rPr>
              <a:t>Thread Warp</a:t>
            </a:r>
            <a:endParaRPr lang="en-US"/>
          </a:p>
        </p:txBody>
      </p:sp>
      <p:sp>
        <p:nvSpPr>
          <p:cNvPr id="42012" name="Rectangle 51"/>
          <p:cNvSpPr>
            <a:spLocks noChangeArrowheads="1"/>
          </p:cNvSpPr>
          <p:nvPr/>
        </p:nvSpPr>
        <p:spPr bwMode="auto">
          <a:xfrm>
            <a:off x="839788" y="4756150"/>
            <a:ext cx="812800" cy="831850"/>
          </a:xfrm>
          <a:prstGeom prst="rect">
            <a:avLst/>
          </a:prstGeom>
          <a:solidFill>
            <a:srgbClr val="FFEAF4"/>
          </a:solidFill>
          <a:ln w="9525">
            <a:noFill/>
            <a:miter lim="800000"/>
            <a:headEnd/>
            <a:tailEnd/>
          </a:ln>
        </p:spPr>
        <p:txBody>
          <a:bodyPr/>
          <a:lstStyle/>
          <a:p>
            <a:endParaRPr lang="en-US"/>
          </a:p>
        </p:txBody>
      </p:sp>
      <p:sp>
        <p:nvSpPr>
          <p:cNvPr id="42013" name="Rectangle 52"/>
          <p:cNvSpPr>
            <a:spLocks noChangeArrowheads="1"/>
          </p:cNvSpPr>
          <p:nvPr/>
        </p:nvSpPr>
        <p:spPr bwMode="auto">
          <a:xfrm>
            <a:off x="839788" y="4756150"/>
            <a:ext cx="812800" cy="831850"/>
          </a:xfrm>
          <a:prstGeom prst="rect">
            <a:avLst/>
          </a:prstGeom>
          <a:noFill/>
          <a:ln w="15875" cap="rnd">
            <a:solidFill>
              <a:srgbClr val="000000"/>
            </a:solidFill>
            <a:round/>
            <a:headEnd/>
            <a:tailEnd/>
          </a:ln>
        </p:spPr>
        <p:txBody>
          <a:bodyPr/>
          <a:lstStyle/>
          <a:p>
            <a:endParaRPr lang="en-US"/>
          </a:p>
        </p:txBody>
      </p:sp>
      <p:sp>
        <p:nvSpPr>
          <p:cNvPr id="42014" name="Rectangle 53"/>
          <p:cNvSpPr>
            <a:spLocks noChangeArrowheads="1"/>
          </p:cNvSpPr>
          <p:nvPr/>
        </p:nvSpPr>
        <p:spPr bwMode="auto">
          <a:xfrm>
            <a:off x="927100" y="4762500"/>
            <a:ext cx="647700" cy="274638"/>
          </a:xfrm>
          <a:prstGeom prst="rect">
            <a:avLst/>
          </a:prstGeom>
          <a:noFill/>
          <a:ln w="9525">
            <a:noFill/>
            <a:miter lim="800000"/>
            <a:headEnd/>
            <a:tailEnd/>
          </a:ln>
        </p:spPr>
        <p:txBody>
          <a:bodyPr wrap="none" lIns="0" tIns="0" rIns="0" bIns="0">
            <a:spAutoFit/>
          </a:bodyPr>
          <a:lstStyle/>
          <a:p>
            <a:r>
              <a:rPr lang="en-US">
                <a:solidFill>
                  <a:srgbClr val="000000"/>
                </a:solidFill>
              </a:rPr>
              <a:t>Scalar</a:t>
            </a:r>
            <a:endParaRPr lang="en-US"/>
          </a:p>
        </p:txBody>
      </p:sp>
      <p:sp>
        <p:nvSpPr>
          <p:cNvPr id="42015" name="Rectangle 54"/>
          <p:cNvSpPr>
            <a:spLocks noChangeArrowheads="1"/>
          </p:cNvSpPr>
          <p:nvPr/>
        </p:nvSpPr>
        <p:spPr bwMode="auto">
          <a:xfrm>
            <a:off x="893763" y="5024438"/>
            <a:ext cx="723900" cy="274637"/>
          </a:xfrm>
          <a:prstGeom prst="rect">
            <a:avLst/>
          </a:prstGeom>
          <a:noFill/>
          <a:ln w="9525">
            <a:noFill/>
            <a:miter lim="800000"/>
            <a:headEnd/>
            <a:tailEnd/>
          </a:ln>
        </p:spPr>
        <p:txBody>
          <a:bodyPr wrap="none" lIns="0" tIns="0" rIns="0" bIns="0">
            <a:spAutoFit/>
          </a:bodyPr>
          <a:lstStyle/>
          <a:p>
            <a:r>
              <a:rPr lang="en-US">
                <a:solidFill>
                  <a:srgbClr val="000000"/>
                </a:solidFill>
              </a:rPr>
              <a:t>Thread</a:t>
            </a:r>
            <a:endParaRPr lang="en-US"/>
          </a:p>
        </p:txBody>
      </p:sp>
      <p:sp>
        <p:nvSpPr>
          <p:cNvPr id="42016" name="Rectangle 55"/>
          <p:cNvSpPr>
            <a:spLocks noChangeArrowheads="1"/>
          </p:cNvSpPr>
          <p:nvPr/>
        </p:nvSpPr>
        <p:spPr bwMode="auto">
          <a:xfrm>
            <a:off x="1139825" y="5303838"/>
            <a:ext cx="215900" cy="274637"/>
          </a:xfrm>
          <a:prstGeom prst="rect">
            <a:avLst/>
          </a:prstGeom>
          <a:noFill/>
          <a:ln w="9525">
            <a:noFill/>
            <a:miter lim="800000"/>
            <a:headEnd/>
            <a:tailEnd/>
          </a:ln>
        </p:spPr>
        <p:txBody>
          <a:bodyPr wrap="none" lIns="0" tIns="0" rIns="0" bIns="0">
            <a:spAutoFit/>
          </a:bodyPr>
          <a:lstStyle/>
          <a:p>
            <a:r>
              <a:rPr lang="en-US">
                <a:solidFill>
                  <a:srgbClr val="000000"/>
                </a:solidFill>
              </a:rPr>
              <a:t>W</a:t>
            </a:r>
            <a:endParaRPr lang="en-US"/>
          </a:p>
        </p:txBody>
      </p:sp>
      <p:sp>
        <p:nvSpPr>
          <p:cNvPr id="42017" name="Rectangle 56"/>
          <p:cNvSpPr>
            <a:spLocks noChangeArrowheads="1"/>
          </p:cNvSpPr>
          <p:nvPr/>
        </p:nvSpPr>
        <p:spPr bwMode="auto">
          <a:xfrm>
            <a:off x="1652588" y="4756150"/>
            <a:ext cx="811212" cy="831850"/>
          </a:xfrm>
          <a:prstGeom prst="rect">
            <a:avLst/>
          </a:prstGeom>
          <a:solidFill>
            <a:srgbClr val="FFEAF4"/>
          </a:solidFill>
          <a:ln w="9525">
            <a:noFill/>
            <a:miter lim="800000"/>
            <a:headEnd/>
            <a:tailEnd/>
          </a:ln>
        </p:spPr>
        <p:txBody>
          <a:bodyPr/>
          <a:lstStyle/>
          <a:p>
            <a:endParaRPr lang="en-US"/>
          </a:p>
        </p:txBody>
      </p:sp>
      <p:sp>
        <p:nvSpPr>
          <p:cNvPr id="42018" name="Rectangle 57"/>
          <p:cNvSpPr>
            <a:spLocks noChangeArrowheads="1"/>
          </p:cNvSpPr>
          <p:nvPr/>
        </p:nvSpPr>
        <p:spPr bwMode="auto">
          <a:xfrm>
            <a:off x="1652588" y="4756150"/>
            <a:ext cx="811212" cy="831850"/>
          </a:xfrm>
          <a:prstGeom prst="rect">
            <a:avLst/>
          </a:prstGeom>
          <a:noFill/>
          <a:ln w="15875" cap="rnd">
            <a:solidFill>
              <a:srgbClr val="000000"/>
            </a:solidFill>
            <a:round/>
            <a:headEnd/>
            <a:tailEnd/>
          </a:ln>
        </p:spPr>
        <p:txBody>
          <a:bodyPr/>
          <a:lstStyle/>
          <a:p>
            <a:endParaRPr lang="en-US"/>
          </a:p>
        </p:txBody>
      </p:sp>
      <p:sp>
        <p:nvSpPr>
          <p:cNvPr id="42019" name="Rectangle 58"/>
          <p:cNvSpPr>
            <a:spLocks noChangeArrowheads="1"/>
          </p:cNvSpPr>
          <p:nvPr/>
        </p:nvSpPr>
        <p:spPr bwMode="auto">
          <a:xfrm>
            <a:off x="1730375" y="4762500"/>
            <a:ext cx="647700" cy="274638"/>
          </a:xfrm>
          <a:prstGeom prst="rect">
            <a:avLst/>
          </a:prstGeom>
          <a:noFill/>
          <a:ln w="9525">
            <a:noFill/>
            <a:miter lim="800000"/>
            <a:headEnd/>
            <a:tailEnd/>
          </a:ln>
        </p:spPr>
        <p:txBody>
          <a:bodyPr wrap="none" lIns="0" tIns="0" rIns="0" bIns="0">
            <a:spAutoFit/>
          </a:bodyPr>
          <a:lstStyle/>
          <a:p>
            <a:r>
              <a:rPr lang="en-US">
                <a:solidFill>
                  <a:srgbClr val="000000"/>
                </a:solidFill>
              </a:rPr>
              <a:t>Scalar</a:t>
            </a:r>
            <a:endParaRPr lang="en-US"/>
          </a:p>
        </p:txBody>
      </p:sp>
      <p:sp>
        <p:nvSpPr>
          <p:cNvPr id="42020" name="Rectangle 59"/>
          <p:cNvSpPr>
            <a:spLocks noChangeArrowheads="1"/>
          </p:cNvSpPr>
          <p:nvPr/>
        </p:nvSpPr>
        <p:spPr bwMode="auto">
          <a:xfrm>
            <a:off x="1697038" y="5024438"/>
            <a:ext cx="723900" cy="274637"/>
          </a:xfrm>
          <a:prstGeom prst="rect">
            <a:avLst/>
          </a:prstGeom>
          <a:noFill/>
          <a:ln w="9525">
            <a:noFill/>
            <a:miter lim="800000"/>
            <a:headEnd/>
            <a:tailEnd/>
          </a:ln>
        </p:spPr>
        <p:txBody>
          <a:bodyPr wrap="none" lIns="0" tIns="0" rIns="0" bIns="0">
            <a:spAutoFit/>
          </a:bodyPr>
          <a:lstStyle/>
          <a:p>
            <a:r>
              <a:rPr lang="en-US">
                <a:solidFill>
                  <a:srgbClr val="000000"/>
                </a:solidFill>
              </a:rPr>
              <a:t>Thread</a:t>
            </a:r>
            <a:endParaRPr lang="en-US"/>
          </a:p>
        </p:txBody>
      </p:sp>
      <p:sp>
        <p:nvSpPr>
          <p:cNvPr id="42021" name="Rectangle 60"/>
          <p:cNvSpPr>
            <a:spLocks noChangeArrowheads="1"/>
          </p:cNvSpPr>
          <p:nvPr/>
        </p:nvSpPr>
        <p:spPr bwMode="auto">
          <a:xfrm>
            <a:off x="1976438" y="5303838"/>
            <a:ext cx="152400" cy="274637"/>
          </a:xfrm>
          <a:prstGeom prst="rect">
            <a:avLst/>
          </a:prstGeom>
          <a:noFill/>
          <a:ln w="9525">
            <a:noFill/>
            <a:miter lim="800000"/>
            <a:headEnd/>
            <a:tailEnd/>
          </a:ln>
        </p:spPr>
        <p:txBody>
          <a:bodyPr wrap="none" lIns="0" tIns="0" rIns="0" bIns="0">
            <a:spAutoFit/>
          </a:bodyPr>
          <a:lstStyle/>
          <a:p>
            <a:r>
              <a:rPr lang="en-US">
                <a:solidFill>
                  <a:srgbClr val="000000"/>
                </a:solidFill>
              </a:rPr>
              <a:t>X</a:t>
            </a:r>
            <a:endParaRPr lang="en-US"/>
          </a:p>
        </p:txBody>
      </p:sp>
      <p:sp>
        <p:nvSpPr>
          <p:cNvPr id="42022" name="Rectangle 61"/>
          <p:cNvSpPr>
            <a:spLocks noChangeArrowheads="1"/>
          </p:cNvSpPr>
          <p:nvPr/>
        </p:nvSpPr>
        <p:spPr bwMode="auto">
          <a:xfrm>
            <a:off x="2463800" y="4756150"/>
            <a:ext cx="812800" cy="831850"/>
          </a:xfrm>
          <a:prstGeom prst="rect">
            <a:avLst/>
          </a:prstGeom>
          <a:solidFill>
            <a:srgbClr val="FFEAF4"/>
          </a:solidFill>
          <a:ln w="9525">
            <a:noFill/>
            <a:miter lim="800000"/>
            <a:headEnd/>
            <a:tailEnd/>
          </a:ln>
        </p:spPr>
        <p:txBody>
          <a:bodyPr/>
          <a:lstStyle/>
          <a:p>
            <a:endParaRPr lang="en-US"/>
          </a:p>
        </p:txBody>
      </p:sp>
      <p:sp>
        <p:nvSpPr>
          <p:cNvPr id="42023" name="Rectangle 62"/>
          <p:cNvSpPr>
            <a:spLocks noChangeArrowheads="1"/>
          </p:cNvSpPr>
          <p:nvPr/>
        </p:nvSpPr>
        <p:spPr bwMode="auto">
          <a:xfrm>
            <a:off x="2463800" y="4756150"/>
            <a:ext cx="812800" cy="831850"/>
          </a:xfrm>
          <a:prstGeom prst="rect">
            <a:avLst/>
          </a:prstGeom>
          <a:noFill/>
          <a:ln w="15875" cap="rnd">
            <a:solidFill>
              <a:srgbClr val="000000"/>
            </a:solidFill>
            <a:round/>
            <a:headEnd/>
            <a:tailEnd/>
          </a:ln>
        </p:spPr>
        <p:txBody>
          <a:bodyPr/>
          <a:lstStyle/>
          <a:p>
            <a:endParaRPr lang="en-US"/>
          </a:p>
        </p:txBody>
      </p:sp>
      <p:sp>
        <p:nvSpPr>
          <p:cNvPr id="42024" name="Rectangle 63"/>
          <p:cNvSpPr>
            <a:spLocks noChangeArrowheads="1"/>
          </p:cNvSpPr>
          <p:nvPr/>
        </p:nvSpPr>
        <p:spPr bwMode="auto">
          <a:xfrm>
            <a:off x="2549525" y="4762500"/>
            <a:ext cx="647700" cy="274638"/>
          </a:xfrm>
          <a:prstGeom prst="rect">
            <a:avLst/>
          </a:prstGeom>
          <a:noFill/>
          <a:ln w="9525">
            <a:noFill/>
            <a:miter lim="800000"/>
            <a:headEnd/>
            <a:tailEnd/>
          </a:ln>
        </p:spPr>
        <p:txBody>
          <a:bodyPr wrap="none" lIns="0" tIns="0" rIns="0" bIns="0">
            <a:spAutoFit/>
          </a:bodyPr>
          <a:lstStyle/>
          <a:p>
            <a:r>
              <a:rPr lang="en-US">
                <a:solidFill>
                  <a:srgbClr val="000000"/>
                </a:solidFill>
              </a:rPr>
              <a:t>Scalar</a:t>
            </a:r>
            <a:endParaRPr lang="en-US"/>
          </a:p>
        </p:txBody>
      </p:sp>
      <p:sp>
        <p:nvSpPr>
          <p:cNvPr id="42025" name="Rectangle 64"/>
          <p:cNvSpPr>
            <a:spLocks noChangeArrowheads="1"/>
          </p:cNvSpPr>
          <p:nvPr/>
        </p:nvSpPr>
        <p:spPr bwMode="auto">
          <a:xfrm>
            <a:off x="2516188" y="5024438"/>
            <a:ext cx="723900" cy="274637"/>
          </a:xfrm>
          <a:prstGeom prst="rect">
            <a:avLst/>
          </a:prstGeom>
          <a:noFill/>
          <a:ln w="9525">
            <a:noFill/>
            <a:miter lim="800000"/>
            <a:headEnd/>
            <a:tailEnd/>
          </a:ln>
        </p:spPr>
        <p:txBody>
          <a:bodyPr wrap="none" lIns="0" tIns="0" rIns="0" bIns="0">
            <a:spAutoFit/>
          </a:bodyPr>
          <a:lstStyle/>
          <a:p>
            <a:r>
              <a:rPr lang="en-US">
                <a:solidFill>
                  <a:srgbClr val="000000"/>
                </a:solidFill>
              </a:rPr>
              <a:t>Thread</a:t>
            </a:r>
            <a:endParaRPr lang="en-US"/>
          </a:p>
        </p:txBody>
      </p:sp>
      <p:sp>
        <p:nvSpPr>
          <p:cNvPr id="42026" name="Rectangle 65"/>
          <p:cNvSpPr>
            <a:spLocks noChangeArrowheads="1"/>
          </p:cNvSpPr>
          <p:nvPr/>
        </p:nvSpPr>
        <p:spPr bwMode="auto">
          <a:xfrm>
            <a:off x="2795588" y="5303838"/>
            <a:ext cx="152400" cy="274637"/>
          </a:xfrm>
          <a:prstGeom prst="rect">
            <a:avLst/>
          </a:prstGeom>
          <a:noFill/>
          <a:ln w="9525">
            <a:noFill/>
            <a:miter lim="800000"/>
            <a:headEnd/>
            <a:tailEnd/>
          </a:ln>
        </p:spPr>
        <p:txBody>
          <a:bodyPr wrap="none" lIns="0" tIns="0" rIns="0" bIns="0">
            <a:spAutoFit/>
          </a:bodyPr>
          <a:lstStyle/>
          <a:p>
            <a:r>
              <a:rPr lang="en-US">
                <a:solidFill>
                  <a:srgbClr val="000000"/>
                </a:solidFill>
              </a:rPr>
              <a:t>Y</a:t>
            </a:r>
            <a:endParaRPr lang="en-US"/>
          </a:p>
        </p:txBody>
      </p:sp>
      <p:sp>
        <p:nvSpPr>
          <p:cNvPr id="42027" name="Rectangle 66"/>
          <p:cNvSpPr>
            <a:spLocks noChangeArrowheads="1"/>
          </p:cNvSpPr>
          <p:nvPr/>
        </p:nvSpPr>
        <p:spPr bwMode="auto">
          <a:xfrm>
            <a:off x="3987800" y="4756150"/>
            <a:ext cx="812800" cy="831850"/>
          </a:xfrm>
          <a:prstGeom prst="rect">
            <a:avLst/>
          </a:prstGeom>
          <a:solidFill>
            <a:srgbClr val="FFEAF4"/>
          </a:solidFill>
          <a:ln w="9525">
            <a:noFill/>
            <a:miter lim="800000"/>
            <a:headEnd/>
            <a:tailEnd/>
          </a:ln>
        </p:spPr>
        <p:txBody>
          <a:bodyPr/>
          <a:lstStyle/>
          <a:p>
            <a:endParaRPr lang="en-US"/>
          </a:p>
        </p:txBody>
      </p:sp>
      <p:sp>
        <p:nvSpPr>
          <p:cNvPr id="42028" name="Rectangle 67"/>
          <p:cNvSpPr>
            <a:spLocks noChangeArrowheads="1"/>
          </p:cNvSpPr>
          <p:nvPr/>
        </p:nvSpPr>
        <p:spPr bwMode="auto">
          <a:xfrm>
            <a:off x="3987800" y="4756150"/>
            <a:ext cx="812800" cy="831850"/>
          </a:xfrm>
          <a:prstGeom prst="rect">
            <a:avLst/>
          </a:prstGeom>
          <a:noFill/>
          <a:ln w="15875" cap="rnd">
            <a:solidFill>
              <a:srgbClr val="000000"/>
            </a:solidFill>
            <a:round/>
            <a:headEnd/>
            <a:tailEnd/>
          </a:ln>
        </p:spPr>
        <p:txBody>
          <a:bodyPr/>
          <a:lstStyle/>
          <a:p>
            <a:endParaRPr lang="en-US"/>
          </a:p>
        </p:txBody>
      </p:sp>
      <p:sp>
        <p:nvSpPr>
          <p:cNvPr id="42029" name="Rectangle 68"/>
          <p:cNvSpPr>
            <a:spLocks noChangeArrowheads="1"/>
          </p:cNvSpPr>
          <p:nvPr/>
        </p:nvSpPr>
        <p:spPr bwMode="auto">
          <a:xfrm>
            <a:off x="4075113" y="4762500"/>
            <a:ext cx="647700" cy="274638"/>
          </a:xfrm>
          <a:prstGeom prst="rect">
            <a:avLst/>
          </a:prstGeom>
          <a:noFill/>
          <a:ln w="9525">
            <a:noFill/>
            <a:miter lim="800000"/>
            <a:headEnd/>
            <a:tailEnd/>
          </a:ln>
        </p:spPr>
        <p:txBody>
          <a:bodyPr wrap="none" lIns="0" tIns="0" rIns="0" bIns="0">
            <a:spAutoFit/>
          </a:bodyPr>
          <a:lstStyle/>
          <a:p>
            <a:r>
              <a:rPr lang="en-US">
                <a:solidFill>
                  <a:srgbClr val="000000"/>
                </a:solidFill>
              </a:rPr>
              <a:t>Scalar</a:t>
            </a:r>
            <a:endParaRPr lang="en-US"/>
          </a:p>
        </p:txBody>
      </p:sp>
      <p:sp>
        <p:nvSpPr>
          <p:cNvPr id="42030" name="Rectangle 69"/>
          <p:cNvSpPr>
            <a:spLocks noChangeArrowheads="1"/>
          </p:cNvSpPr>
          <p:nvPr/>
        </p:nvSpPr>
        <p:spPr bwMode="auto">
          <a:xfrm>
            <a:off x="4041775" y="5024438"/>
            <a:ext cx="723900" cy="274637"/>
          </a:xfrm>
          <a:prstGeom prst="rect">
            <a:avLst/>
          </a:prstGeom>
          <a:noFill/>
          <a:ln w="9525">
            <a:noFill/>
            <a:miter lim="800000"/>
            <a:headEnd/>
            <a:tailEnd/>
          </a:ln>
        </p:spPr>
        <p:txBody>
          <a:bodyPr wrap="none" lIns="0" tIns="0" rIns="0" bIns="0">
            <a:spAutoFit/>
          </a:bodyPr>
          <a:lstStyle/>
          <a:p>
            <a:r>
              <a:rPr lang="en-US">
                <a:solidFill>
                  <a:srgbClr val="000000"/>
                </a:solidFill>
              </a:rPr>
              <a:t>Thread</a:t>
            </a:r>
            <a:endParaRPr lang="en-US"/>
          </a:p>
        </p:txBody>
      </p:sp>
      <p:sp>
        <p:nvSpPr>
          <p:cNvPr id="42031" name="Rectangle 70"/>
          <p:cNvSpPr>
            <a:spLocks noChangeArrowheads="1"/>
          </p:cNvSpPr>
          <p:nvPr/>
        </p:nvSpPr>
        <p:spPr bwMode="auto">
          <a:xfrm>
            <a:off x="4319588" y="5303838"/>
            <a:ext cx="139700" cy="274637"/>
          </a:xfrm>
          <a:prstGeom prst="rect">
            <a:avLst/>
          </a:prstGeom>
          <a:noFill/>
          <a:ln w="9525">
            <a:noFill/>
            <a:miter lim="800000"/>
            <a:headEnd/>
            <a:tailEnd/>
          </a:ln>
        </p:spPr>
        <p:txBody>
          <a:bodyPr wrap="none" lIns="0" tIns="0" rIns="0" bIns="0">
            <a:spAutoFit/>
          </a:bodyPr>
          <a:lstStyle/>
          <a:p>
            <a:r>
              <a:rPr lang="en-US">
                <a:solidFill>
                  <a:srgbClr val="000000"/>
                </a:solidFill>
              </a:rPr>
              <a:t>Z</a:t>
            </a:r>
            <a:endParaRPr lang="en-US"/>
          </a:p>
        </p:txBody>
      </p:sp>
      <p:sp>
        <p:nvSpPr>
          <p:cNvPr id="42032" name="Freeform 71"/>
          <p:cNvSpPr>
            <a:spLocks/>
          </p:cNvSpPr>
          <p:nvPr/>
        </p:nvSpPr>
        <p:spPr bwMode="auto">
          <a:xfrm>
            <a:off x="3378200" y="5156200"/>
            <a:ext cx="50800" cy="50800"/>
          </a:xfrm>
          <a:custGeom>
            <a:avLst/>
            <a:gdLst>
              <a:gd name="T0" fmla="*/ 0 w 49"/>
              <a:gd name="T1" fmla="*/ 25918 h 49"/>
              <a:gd name="T2" fmla="*/ 24882 w 49"/>
              <a:gd name="T3" fmla="*/ 0 h 49"/>
              <a:gd name="T4" fmla="*/ 50800 w 49"/>
              <a:gd name="T5" fmla="*/ 25918 h 49"/>
              <a:gd name="T6" fmla="*/ 50800 w 49"/>
              <a:gd name="T7" fmla="*/ 25918 h 49"/>
              <a:gd name="T8" fmla="*/ 24882 w 49"/>
              <a:gd name="T9" fmla="*/ 50800 h 49"/>
              <a:gd name="T10" fmla="*/ 0 w 49"/>
              <a:gd name="T11" fmla="*/ 25918 h 49"/>
              <a:gd name="T12" fmla="*/ 0 60000 65536"/>
              <a:gd name="T13" fmla="*/ 0 60000 65536"/>
              <a:gd name="T14" fmla="*/ 0 60000 65536"/>
              <a:gd name="T15" fmla="*/ 0 60000 65536"/>
              <a:gd name="T16" fmla="*/ 0 60000 65536"/>
              <a:gd name="T17" fmla="*/ 0 60000 65536"/>
              <a:gd name="T18" fmla="*/ 0 w 49"/>
              <a:gd name="T19" fmla="*/ 0 h 49"/>
              <a:gd name="T20" fmla="*/ 49 w 49"/>
              <a:gd name="T21" fmla="*/ 49 h 49"/>
            </a:gdLst>
            <a:ahLst/>
            <a:cxnLst>
              <a:cxn ang="T12">
                <a:pos x="T0" y="T1"/>
              </a:cxn>
              <a:cxn ang="T13">
                <a:pos x="T2" y="T3"/>
              </a:cxn>
              <a:cxn ang="T14">
                <a:pos x="T4" y="T5"/>
              </a:cxn>
              <a:cxn ang="T15">
                <a:pos x="T6" y="T7"/>
              </a:cxn>
              <a:cxn ang="T16">
                <a:pos x="T8" y="T9"/>
              </a:cxn>
              <a:cxn ang="T17">
                <a:pos x="T10" y="T11"/>
              </a:cxn>
            </a:cxnLst>
            <a:rect l="T18" t="T19" r="T20" b="T21"/>
            <a:pathLst>
              <a:path w="49" h="49">
                <a:moveTo>
                  <a:pt x="0" y="25"/>
                </a:moveTo>
                <a:cubicBezTo>
                  <a:pt x="0" y="11"/>
                  <a:pt x="11" y="0"/>
                  <a:pt x="24" y="0"/>
                </a:cubicBezTo>
                <a:cubicBezTo>
                  <a:pt x="38" y="0"/>
                  <a:pt x="49" y="11"/>
                  <a:pt x="49" y="25"/>
                </a:cubicBezTo>
                <a:cubicBezTo>
                  <a:pt x="49" y="25"/>
                  <a:pt x="49" y="25"/>
                  <a:pt x="49" y="25"/>
                </a:cubicBezTo>
                <a:cubicBezTo>
                  <a:pt x="49" y="38"/>
                  <a:pt x="38" y="49"/>
                  <a:pt x="24" y="49"/>
                </a:cubicBezTo>
                <a:cubicBezTo>
                  <a:pt x="11" y="49"/>
                  <a:pt x="0" y="38"/>
                  <a:pt x="0" y="25"/>
                </a:cubicBezTo>
              </a:path>
            </a:pathLst>
          </a:custGeom>
          <a:solidFill>
            <a:srgbClr val="000000"/>
          </a:solidFill>
          <a:ln w="0">
            <a:solidFill>
              <a:srgbClr val="000000"/>
            </a:solidFill>
            <a:round/>
            <a:headEnd/>
            <a:tailEnd/>
          </a:ln>
        </p:spPr>
        <p:txBody>
          <a:bodyPr/>
          <a:lstStyle/>
          <a:p>
            <a:endParaRPr lang="en-CA"/>
          </a:p>
        </p:txBody>
      </p:sp>
      <p:sp>
        <p:nvSpPr>
          <p:cNvPr id="42033" name="Freeform 72"/>
          <p:cNvSpPr>
            <a:spLocks/>
          </p:cNvSpPr>
          <p:nvPr/>
        </p:nvSpPr>
        <p:spPr bwMode="auto">
          <a:xfrm>
            <a:off x="3378200" y="5156200"/>
            <a:ext cx="50800" cy="50800"/>
          </a:xfrm>
          <a:custGeom>
            <a:avLst/>
            <a:gdLst>
              <a:gd name="T0" fmla="*/ 0 w 32"/>
              <a:gd name="T1" fmla="*/ 25400 h 32"/>
              <a:gd name="T2" fmla="*/ 25400 w 32"/>
              <a:gd name="T3" fmla="*/ 0 h 32"/>
              <a:gd name="T4" fmla="*/ 50800 w 32"/>
              <a:gd name="T5" fmla="*/ 25400 h 32"/>
              <a:gd name="T6" fmla="*/ 50800 w 32"/>
              <a:gd name="T7" fmla="*/ 25400 h 32"/>
              <a:gd name="T8" fmla="*/ 25400 w 32"/>
              <a:gd name="T9" fmla="*/ 50800 h 32"/>
              <a:gd name="T10" fmla="*/ 0 w 32"/>
              <a:gd name="T11" fmla="*/ 25400 h 32"/>
              <a:gd name="T12" fmla="*/ 0 60000 65536"/>
              <a:gd name="T13" fmla="*/ 0 60000 65536"/>
              <a:gd name="T14" fmla="*/ 0 60000 65536"/>
              <a:gd name="T15" fmla="*/ 0 60000 65536"/>
              <a:gd name="T16" fmla="*/ 0 60000 65536"/>
              <a:gd name="T17" fmla="*/ 0 60000 65536"/>
              <a:gd name="T18" fmla="*/ 0 w 32"/>
              <a:gd name="T19" fmla="*/ 0 h 32"/>
              <a:gd name="T20" fmla="*/ 32 w 32"/>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32" h="32">
                <a:moveTo>
                  <a:pt x="0" y="16"/>
                </a:moveTo>
                <a:cubicBezTo>
                  <a:pt x="0" y="7"/>
                  <a:pt x="7" y="0"/>
                  <a:pt x="16" y="0"/>
                </a:cubicBezTo>
                <a:cubicBezTo>
                  <a:pt x="25" y="0"/>
                  <a:pt x="32" y="7"/>
                  <a:pt x="32" y="16"/>
                </a:cubicBezTo>
                <a:cubicBezTo>
                  <a:pt x="32" y="16"/>
                  <a:pt x="32" y="16"/>
                  <a:pt x="32" y="16"/>
                </a:cubicBezTo>
                <a:cubicBezTo>
                  <a:pt x="32" y="25"/>
                  <a:pt x="25" y="32"/>
                  <a:pt x="16" y="32"/>
                </a:cubicBezTo>
                <a:cubicBezTo>
                  <a:pt x="7" y="32"/>
                  <a:pt x="0" y="25"/>
                  <a:pt x="0" y="16"/>
                </a:cubicBezTo>
              </a:path>
            </a:pathLst>
          </a:custGeom>
          <a:noFill/>
          <a:ln w="4763" cap="rnd">
            <a:solidFill>
              <a:srgbClr val="000000"/>
            </a:solidFill>
            <a:round/>
            <a:headEnd/>
            <a:tailEnd/>
          </a:ln>
        </p:spPr>
        <p:txBody>
          <a:bodyPr/>
          <a:lstStyle/>
          <a:p>
            <a:endParaRPr lang="en-CA"/>
          </a:p>
        </p:txBody>
      </p:sp>
      <p:sp>
        <p:nvSpPr>
          <p:cNvPr id="42034" name="Freeform 73"/>
          <p:cNvSpPr>
            <a:spLocks/>
          </p:cNvSpPr>
          <p:nvPr/>
        </p:nvSpPr>
        <p:spPr bwMode="auto">
          <a:xfrm>
            <a:off x="3581400" y="5156200"/>
            <a:ext cx="50800" cy="50800"/>
          </a:xfrm>
          <a:custGeom>
            <a:avLst/>
            <a:gdLst>
              <a:gd name="T0" fmla="*/ 0 w 49"/>
              <a:gd name="T1" fmla="*/ 25918 h 49"/>
              <a:gd name="T2" fmla="*/ 25918 w 49"/>
              <a:gd name="T3" fmla="*/ 0 h 49"/>
              <a:gd name="T4" fmla="*/ 50800 w 49"/>
              <a:gd name="T5" fmla="*/ 25918 h 49"/>
              <a:gd name="T6" fmla="*/ 50800 w 49"/>
              <a:gd name="T7" fmla="*/ 25918 h 49"/>
              <a:gd name="T8" fmla="*/ 25918 w 49"/>
              <a:gd name="T9" fmla="*/ 50800 h 49"/>
              <a:gd name="T10" fmla="*/ 0 w 49"/>
              <a:gd name="T11" fmla="*/ 25918 h 49"/>
              <a:gd name="T12" fmla="*/ 0 60000 65536"/>
              <a:gd name="T13" fmla="*/ 0 60000 65536"/>
              <a:gd name="T14" fmla="*/ 0 60000 65536"/>
              <a:gd name="T15" fmla="*/ 0 60000 65536"/>
              <a:gd name="T16" fmla="*/ 0 60000 65536"/>
              <a:gd name="T17" fmla="*/ 0 60000 65536"/>
              <a:gd name="T18" fmla="*/ 0 w 49"/>
              <a:gd name="T19" fmla="*/ 0 h 49"/>
              <a:gd name="T20" fmla="*/ 49 w 49"/>
              <a:gd name="T21" fmla="*/ 49 h 49"/>
            </a:gdLst>
            <a:ahLst/>
            <a:cxnLst>
              <a:cxn ang="T12">
                <a:pos x="T0" y="T1"/>
              </a:cxn>
              <a:cxn ang="T13">
                <a:pos x="T2" y="T3"/>
              </a:cxn>
              <a:cxn ang="T14">
                <a:pos x="T4" y="T5"/>
              </a:cxn>
              <a:cxn ang="T15">
                <a:pos x="T6" y="T7"/>
              </a:cxn>
              <a:cxn ang="T16">
                <a:pos x="T8" y="T9"/>
              </a:cxn>
              <a:cxn ang="T17">
                <a:pos x="T10" y="T11"/>
              </a:cxn>
            </a:cxnLst>
            <a:rect l="T18" t="T19" r="T20" b="T21"/>
            <a:pathLst>
              <a:path w="49" h="49">
                <a:moveTo>
                  <a:pt x="0" y="25"/>
                </a:moveTo>
                <a:cubicBezTo>
                  <a:pt x="0" y="11"/>
                  <a:pt x="11" y="0"/>
                  <a:pt x="25" y="0"/>
                </a:cubicBezTo>
                <a:cubicBezTo>
                  <a:pt x="38" y="0"/>
                  <a:pt x="49" y="11"/>
                  <a:pt x="49" y="25"/>
                </a:cubicBezTo>
                <a:cubicBezTo>
                  <a:pt x="49" y="25"/>
                  <a:pt x="49" y="25"/>
                  <a:pt x="49" y="25"/>
                </a:cubicBezTo>
                <a:cubicBezTo>
                  <a:pt x="49" y="38"/>
                  <a:pt x="38" y="49"/>
                  <a:pt x="25" y="49"/>
                </a:cubicBezTo>
                <a:cubicBezTo>
                  <a:pt x="11" y="49"/>
                  <a:pt x="0" y="38"/>
                  <a:pt x="0" y="25"/>
                </a:cubicBezTo>
              </a:path>
            </a:pathLst>
          </a:custGeom>
          <a:solidFill>
            <a:srgbClr val="000000"/>
          </a:solidFill>
          <a:ln w="0">
            <a:solidFill>
              <a:srgbClr val="000000"/>
            </a:solidFill>
            <a:round/>
            <a:headEnd/>
            <a:tailEnd/>
          </a:ln>
        </p:spPr>
        <p:txBody>
          <a:bodyPr/>
          <a:lstStyle/>
          <a:p>
            <a:endParaRPr lang="en-CA"/>
          </a:p>
        </p:txBody>
      </p:sp>
      <p:sp>
        <p:nvSpPr>
          <p:cNvPr id="42035" name="Freeform 74"/>
          <p:cNvSpPr>
            <a:spLocks/>
          </p:cNvSpPr>
          <p:nvPr/>
        </p:nvSpPr>
        <p:spPr bwMode="auto">
          <a:xfrm>
            <a:off x="3581400" y="5156200"/>
            <a:ext cx="50800" cy="50800"/>
          </a:xfrm>
          <a:custGeom>
            <a:avLst/>
            <a:gdLst>
              <a:gd name="T0" fmla="*/ 0 w 32"/>
              <a:gd name="T1" fmla="*/ 25400 h 32"/>
              <a:gd name="T2" fmla="*/ 25400 w 32"/>
              <a:gd name="T3" fmla="*/ 0 h 32"/>
              <a:gd name="T4" fmla="*/ 50800 w 32"/>
              <a:gd name="T5" fmla="*/ 25400 h 32"/>
              <a:gd name="T6" fmla="*/ 50800 w 32"/>
              <a:gd name="T7" fmla="*/ 25400 h 32"/>
              <a:gd name="T8" fmla="*/ 25400 w 32"/>
              <a:gd name="T9" fmla="*/ 50800 h 32"/>
              <a:gd name="T10" fmla="*/ 0 w 32"/>
              <a:gd name="T11" fmla="*/ 25400 h 32"/>
              <a:gd name="T12" fmla="*/ 0 60000 65536"/>
              <a:gd name="T13" fmla="*/ 0 60000 65536"/>
              <a:gd name="T14" fmla="*/ 0 60000 65536"/>
              <a:gd name="T15" fmla="*/ 0 60000 65536"/>
              <a:gd name="T16" fmla="*/ 0 60000 65536"/>
              <a:gd name="T17" fmla="*/ 0 60000 65536"/>
              <a:gd name="T18" fmla="*/ 0 w 32"/>
              <a:gd name="T19" fmla="*/ 0 h 32"/>
              <a:gd name="T20" fmla="*/ 32 w 32"/>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32" h="32">
                <a:moveTo>
                  <a:pt x="0" y="16"/>
                </a:moveTo>
                <a:cubicBezTo>
                  <a:pt x="0" y="7"/>
                  <a:pt x="7" y="0"/>
                  <a:pt x="16" y="0"/>
                </a:cubicBezTo>
                <a:cubicBezTo>
                  <a:pt x="25" y="0"/>
                  <a:pt x="32" y="7"/>
                  <a:pt x="32" y="16"/>
                </a:cubicBezTo>
                <a:cubicBezTo>
                  <a:pt x="32" y="16"/>
                  <a:pt x="32" y="16"/>
                  <a:pt x="32" y="16"/>
                </a:cubicBezTo>
                <a:cubicBezTo>
                  <a:pt x="32" y="25"/>
                  <a:pt x="25" y="32"/>
                  <a:pt x="16" y="32"/>
                </a:cubicBezTo>
                <a:cubicBezTo>
                  <a:pt x="7" y="32"/>
                  <a:pt x="0" y="25"/>
                  <a:pt x="0" y="16"/>
                </a:cubicBezTo>
              </a:path>
            </a:pathLst>
          </a:custGeom>
          <a:noFill/>
          <a:ln w="4763" cap="rnd">
            <a:solidFill>
              <a:srgbClr val="000000"/>
            </a:solidFill>
            <a:round/>
            <a:headEnd/>
            <a:tailEnd/>
          </a:ln>
        </p:spPr>
        <p:txBody>
          <a:bodyPr/>
          <a:lstStyle/>
          <a:p>
            <a:endParaRPr lang="en-CA"/>
          </a:p>
        </p:txBody>
      </p:sp>
      <p:sp>
        <p:nvSpPr>
          <p:cNvPr id="42036" name="Freeform 75"/>
          <p:cNvSpPr>
            <a:spLocks/>
          </p:cNvSpPr>
          <p:nvPr/>
        </p:nvSpPr>
        <p:spPr bwMode="auto">
          <a:xfrm>
            <a:off x="3784600" y="5156200"/>
            <a:ext cx="50800" cy="50800"/>
          </a:xfrm>
          <a:custGeom>
            <a:avLst/>
            <a:gdLst>
              <a:gd name="T0" fmla="*/ 0 w 50"/>
              <a:gd name="T1" fmla="*/ 25918 h 49"/>
              <a:gd name="T2" fmla="*/ 25400 w 50"/>
              <a:gd name="T3" fmla="*/ 0 h 49"/>
              <a:gd name="T4" fmla="*/ 50800 w 50"/>
              <a:gd name="T5" fmla="*/ 25918 h 49"/>
              <a:gd name="T6" fmla="*/ 50800 w 50"/>
              <a:gd name="T7" fmla="*/ 25918 h 49"/>
              <a:gd name="T8" fmla="*/ 25400 w 50"/>
              <a:gd name="T9" fmla="*/ 50800 h 49"/>
              <a:gd name="T10" fmla="*/ 0 w 50"/>
              <a:gd name="T11" fmla="*/ 25918 h 49"/>
              <a:gd name="T12" fmla="*/ 0 60000 65536"/>
              <a:gd name="T13" fmla="*/ 0 60000 65536"/>
              <a:gd name="T14" fmla="*/ 0 60000 65536"/>
              <a:gd name="T15" fmla="*/ 0 60000 65536"/>
              <a:gd name="T16" fmla="*/ 0 60000 65536"/>
              <a:gd name="T17" fmla="*/ 0 60000 65536"/>
              <a:gd name="T18" fmla="*/ 0 w 50"/>
              <a:gd name="T19" fmla="*/ 0 h 49"/>
              <a:gd name="T20" fmla="*/ 50 w 50"/>
              <a:gd name="T21" fmla="*/ 49 h 49"/>
            </a:gdLst>
            <a:ahLst/>
            <a:cxnLst>
              <a:cxn ang="T12">
                <a:pos x="T0" y="T1"/>
              </a:cxn>
              <a:cxn ang="T13">
                <a:pos x="T2" y="T3"/>
              </a:cxn>
              <a:cxn ang="T14">
                <a:pos x="T4" y="T5"/>
              </a:cxn>
              <a:cxn ang="T15">
                <a:pos x="T6" y="T7"/>
              </a:cxn>
              <a:cxn ang="T16">
                <a:pos x="T8" y="T9"/>
              </a:cxn>
              <a:cxn ang="T17">
                <a:pos x="T10" y="T11"/>
              </a:cxn>
            </a:cxnLst>
            <a:rect l="T18" t="T19" r="T20" b="T21"/>
            <a:pathLst>
              <a:path w="50" h="49">
                <a:moveTo>
                  <a:pt x="0" y="25"/>
                </a:moveTo>
                <a:cubicBezTo>
                  <a:pt x="0" y="11"/>
                  <a:pt x="11" y="0"/>
                  <a:pt x="25" y="0"/>
                </a:cubicBezTo>
                <a:cubicBezTo>
                  <a:pt x="39" y="0"/>
                  <a:pt x="50" y="11"/>
                  <a:pt x="50" y="25"/>
                </a:cubicBezTo>
                <a:cubicBezTo>
                  <a:pt x="50" y="25"/>
                  <a:pt x="50" y="25"/>
                  <a:pt x="50" y="25"/>
                </a:cubicBezTo>
                <a:cubicBezTo>
                  <a:pt x="50" y="38"/>
                  <a:pt x="39" y="49"/>
                  <a:pt x="25" y="49"/>
                </a:cubicBezTo>
                <a:cubicBezTo>
                  <a:pt x="11" y="49"/>
                  <a:pt x="0" y="38"/>
                  <a:pt x="0" y="25"/>
                </a:cubicBezTo>
              </a:path>
            </a:pathLst>
          </a:custGeom>
          <a:solidFill>
            <a:srgbClr val="000000"/>
          </a:solidFill>
          <a:ln w="0">
            <a:solidFill>
              <a:srgbClr val="000000"/>
            </a:solidFill>
            <a:round/>
            <a:headEnd/>
            <a:tailEnd/>
          </a:ln>
        </p:spPr>
        <p:txBody>
          <a:bodyPr/>
          <a:lstStyle/>
          <a:p>
            <a:endParaRPr lang="en-CA"/>
          </a:p>
        </p:txBody>
      </p:sp>
      <p:sp>
        <p:nvSpPr>
          <p:cNvPr id="42037" name="Freeform 76"/>
          <p:cNvSpPr>
            <a:spLocks/>
          </p:cNvSpPr>
          <p:nvPr/>
        </p:nvSpPr>
        <p:spPr bwMode="auto">
          <a:xfrm>
            <a:off x="3784600" y="5156200"/>
            <a:ext cx="50800" cy="50800"/>
          </a:xfrm>
          <a:custGeom>
            <a:avLst/>
            <a:gdLst>
              <a:gd name="T0" fmla="*/ 0 w 32"/>
              <a:gd name="T1" fmla="*/ 25400 h 32"/>
              <a:gd name="T2" fmla="*/ 25400 w 32"/>
              <a:gd name="T3" fmla="*/ 0 h 32"/>
              <a:gd name="T4" fmla="*/ 50800 w 32"/>
              <a:gd name="T5" fmla="*/ 25400 h 32"/>
              <a:gd name="T6" fmla="*/ 50800 w 32"/>
              <a:gd name="T7" fmla="*/ 25400 h 32"/>
              <a:gd name="T8" fmla="*/ 25400 w 32"/>
              <a:gd name="T9" fmla="*/ 50800 h 32"/>
              <a:gd name="T10" fmla="*/ 0 w 32"/>
              <a:gd name="T11" fmla="*/ 25400 h 32"/>
              <a:gd name="T12" fmla="*/ 0 60000 65536"/>
              <a:gd name="T13" fmla="*/ 0 60000 65536"/>
              <a:gd name="T14" fmla="*/ 0 60000 65536"/>
              <a:gd name="T15" fmla="*/ 0 60000 65536"/>
              <a:gd name="T16" fmla="*/ 0 60000 65536"/>
              <a:gd name="T17" fmla="*/ 0 60000 65536"/>
              <a:gd name="T18" fmla="*/ 0 w 32"/>
              <a:gd name="T19" fmla="*/ 0 h 32"/>
              <a:gd name="T20" fmla="*/ 32 w 32"/>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32" h="32">
                <a:moveTo>
                  <a:pt x="0" y="16"/>
                </a:moveTo>
                <a:cubicBezTo>
                  <a:pt x="0" y="7"/>
                  <a:pt x="7" y="0"/>
                  <a:pt x="16" y="0"/>
                </a:cubicBezTo>
                <a:cubicBezTo>
                  <a:pt x="25" y="0"/>
                  <a:pt x="32" y="7"/>
                  <a:pt x="32" y="16"/>
                </a:cubicBezTo>
                <a:cubicBezTo>
                  <a:pt x="32" y="16"/>
                  <a:pt x="32" y="16"/>
                  <a:pt x="32" y="16"/>
                </a:cubicBezTo>
                <a:cubicBezTo>
                  <a:pt x="32" y="25"/>
                  <a:pt x="25" y="32"/>
                  <a:pt x="16" y="32"/>
                </a:cubicBezTo>
                <a:cubicBezTo>
                  <a:pt x="7" y="32"/>
                  <a:pt x="0" y="25"/>
                  <a:pt x="0" y="16"/>
                </a:cubicBezTo>
              </a:path>
            </a:pathLst>
          </a:custGeom>
          <a:noFill/>
          <a:ln w="4763" cap="rnd">
            <a:solidFill>
              <a:srgbClr val="000000"/>
            </a:solidFill>
            <a:round/>
            <a:headEnd/>
            <a:tailEnd/>
          </a:ln>
        </p:spPr>
        <p:txBody>
          <a:bodyPr/>
          <a:lstStyle/>
          <a:p>
            <a:endParaRPr lang="en-CA"/>
          </a:p>
        </p:txBody>
      </p:sp>
      <p:sp>
        <p:nvSpPr>
          <p:cNvPr id="42038" name="Rectangle 77"/>
          <p:cNvSpPr>
            <a:spLocks noChangeArrowheads="1"/>
          </p:cNvSpPr>
          <p:nvPr/>
        </p:nvSpPr>
        <p:spPr bwMode="auto">
          <a:xfrm>
            <a:off x="3035300" y="4267200"/>
            <a:ext cx="1968500" cy="417513"/>
          </a:xfrm>
          <a:prstGeom prst="rect">
            <a:avLst/>
          </a:prstGeom>
          <a:solidFill>
            <a:srgbClr val="FFEAF4"/>
          </a:solidFill>
          <a:ln w="9525">
            <a:noFill/>
            <a:miter lim="800000"/>
            <a:headEnd/>
            <a:tailEnd/>
          </a:ln>
        </p:spPr>
        <p:txBody>
          <a:bodyPr/>
          <a:lstStyle/>
          <a:p>
            <a:endParaRPr lang="en-US"/>
          </a:p>
        </p:txBody>
      </p:sp>
      <p:sp>
        <p:nvSpPr>
          <p:cNvPr id="42039" name="Rectangle 78"/>
          <p:cNvSpPr>
            <a:spLocks noChangeArrowheads="1"/>
          </p:cNvSpPr>
          <p:nvPr/>
        </p:nvSpPr>
        <p:spPr bwMode="auto">
          <a:xfrm>
            <a:off x="3035300" y="4267200"/>
            <a:ext cx="1968500" cy="417513"/>
          </a:xfrm>
          <a:prstGeom prst="rect">
            <a:avLst/>
          </a:prstGeom>
          <a:noFill/>
          <a:ln w="15875" cap="rnd">
            <a:solidFill>
              <a:srgbClr val="000000"/>
            </a:solidFill>
            <a:round/>
            <a:headEnd/>
            <a:tailEnd/>
          </a:ln>
        </p:spPr>
        <p:txBody>
          <a:bodyPr/>
          <a:lstStyle/>
          <a:p>
            <a:endParaRPr lang="en-US"/>
          </a:p>
        </p:txBody>
      </p:sp>
      <p:sp>
        <p:nvSpPr>
          <p:cNvPr id="42040" name="Rectangle 79"/>
          <p:cNvSpPr>
            <a:spLocks noChangeArrowheads="1"/>
          </p:cNvSpPr>
          <p:nvPr/>
        </p:nvSpPr>
        <p:spPr bwMode="auto">
          <a:xfrm>
            <a:off x="3035300" y="4262438"/>
            <a:ext cx="1958975" cy="365125"/>
          </a:xfrm>
          <a:prstGeom prst="rect">
            <a:avLst/>
          </a:prstGeom>
          <a:noFill/>
          <a:ln w="9525">
            <a:noFill/>
            <a:miter lim="800000"/>
            <a:headEnd/>
            <a:tailEnd/>
          </a:ln>
        </p:spPr>
        <p:txBody>
          <a:bodyPr lIns="0" tIns="0" rIns="0" bIns="0">
            <a:spAutoFit/>
          </a:bodyPr>
          <a:lstStyle/>
          <a:p>
            <a:pPr algn="ctr"/>
            <a:r>
              <a:rPr lang="en-US" sz="2400" b="1">
                <a:solidFill>
                  <a:srgbClr val="FF0000"/>
                </a:solidFill>
              </a:rPr>
              <a:t>Common PC</a:t>
            </a:r>
          </a:p>
        </p:txBody>
      </p:sp>
      <p:sp>
        <p:nvSpPr>
          <p:cNvPr id="42041" name="Rectangle 80"/>
          <p:cNvSpPr>
            <a:spLocks noChangeArrowheads="1"/>
          </p:cNvSpPr>
          <p:nvPr/>
        </p:nvSpPr>
        <p:spPr bwMode="auto">
          <a:xfrm>
            <a:off x="6019800" y="5391150"/>
            <a:ext cx="2640013" cy="450850"/>
          </a:xfrm>
          <a:prstGeom prst="rect">
            <a:avLst/>
          </a:prstGeom>
          <a:solidFill>
            <a:srgbClr val="CCFFFF"/>
          </a:solidFill>
          <a:ln w="9525">
            <a:noFill/>
            <a:miter lim="800000"/>
            <a:headEnd/>
            <a:tailEnd/>
          </a:ln>
        </p:spPr>
        <p:txBody>
          <a:bodyPr/>
          <a:lstStyle/>
          <a:p>
            <a:endParaRPr lang="en-US"/>
          </a:p>
        </p:txBody>
      </p:sp>
      <p:sp>
        <p:nvSpPr>
          <p:cNvPr id="42042" name="Rectangle 81"/>
          <p:cNvSpPr>
            <a:spLocks noChangeArrowheads="1"/>
          </p:cNvSpPr>
          <p:nvPr/>
        </p:nvSpPr>
        <p:spPr bwMode="auto">
          <a:xfrm>
            <a:off x="6019800" y="5391150"/>
            <a:ext cx="2640013" cy="450850"/>
          </a:xfrm>
          <a:prstGeom prst="rect">
            <a:avLst/>
          </a:prstGeom>
          <a:noFill/>
          <a:ln w="15875" cap="rnd">
            <a:solidFill>
              <a:srgbClr val="000000"/>
            </a:solidFill>
            <a:round/>
            <a:headEnd/>
            <a:tailEnd/>
          </a:ln>
        </p:spPr>
        <p:txBody>
          <a:bodyPr/>
          <a:lstStyle/>
          <a:p>
            <a:endParaRPr lang="en-US"/>
          </a:p>
        </p:txBody>
      </p:sp>
      <p:sp>
        <p:nvSpPr>
          <p:cNvPr id="42043" name="Rectangle 82"/>
          <p:cNvSpPr>
            <a:spLocks noChangeArrowheads="1"/>
          </p:cNvSpPr>
          <p:nvPr/>
        </p:nvSpPr>
        <p:spPr bwMode="auto">
          <a:xfrm>
            <a:off x="6435725" y="5467350"/>
            <a:ext cx="1819275" cy="334963"/>
          </a:xfrm>
          <a:prstGeom prst="rect">
            <a:avLst/>
          </a:prstGeom>
          <a:noFill/>
          <a:ln w="9525">
            <a:noFill/>
            <a:miter lim="800000"/>
            <a:headEnd/>
            <a:tailEnd/>
          </a:ln>
        </p:spPr>
        <p:txBody>
          <a:bodyPr wrap="none" lIns="0" tIns="0" rIns="0" bIns="0">
            <a:spAutoFit/>
          </a:bodyPr>
          <a:lstStyle/>
          <a:p>
            <a:r>
              <a:rPr lang="en-US" sz="2200" b="1">
                <a:solidFill>
                  <a:srgbClr val="000000"/>
                </a:solidFill>
              </a:rPr>
              <a:t>SIMT Pipeline</a:t>
            </a:r>
            <a:endParaRPr lang="en-US"/>
          </a:p>
        </p:txBody>
      </p:sp>
      <p:sp>
        <p:nvSpPr>
          <p:cNvPr id="62" name="Rectangle 3"/>
          <p:cNvSpPr txBox="1">
            <a:spLocks noChangeArrowheads="1"/>
          </p:cNvSpPr>
          <p:nvPr/>
        </p:nvSpPr>
        <p:spPr bwMode="auto">
          <a:xfrm>
            <a:off x="609600" y="6019800"/>
            <a:ext cx="8001000" cy="357188"/>
          </a:xfrm>
          <a:prstGeom prst="rect">
            <a:avLst/>
          </a:prstGeom>
          <a:noFill/>
          <a:ln w="9525">
            <a:noFill/>
            <a:miter lim="800000"/>
            <a:headEnd/>
            <a:tailEnd/>
          </a:ln>
        </p:spPr>
        <p:txBody>
          <a:bodyPr/>
          <a:lstStyle/>
          <a:p>
            <a:pPr marL="342900" indent="-342900" defTabSz="457200" eaLnBrk="0" hangingPunct="0">
              <a:spcBef>
                <a:spcPct val="20000"/>
              </a:spcBef>
              <a:defRPr/>
            </a:pPr>
            <a:r>
              <a:rPr lang="en-CA" sz="1400" dirty="0">
                <a:latin typeface="+mn-lt"/>
              </a:rPr>
              <a:t>(</a:t>
            </a:r>
            <a:r>
              <a:rPr lang="en-CA" sz="1400" dirty="0">
                <a:latin typeface="Zapf Dingbats"/>
                <a:ea typeface="Zapf Dingbats"/>
                <a:cs typeface="Zapf Dingbats"/>
              </a:rPr>
              <a:t>★</a:t>
            </a:r>
            <a:r>
              <a:rPr lang="en-CA" sz="1400" dirty="0">
                <a:latin typeface="+mn-lt"/>
              </a:rPr>
              <a:t>) Can still write software that assume</a:t>
            </a:r>
            <a:r>
              <a:rPr lang="en-CA" sz="1400" dirty="0" err="1">
                <a:latin typeface="+mn-lt"/>
              </a:rPr>
              <a:t>s</a:t>
            </a:r>
            <a:r>
              <a:rPr lang="en-CA" sz="1400" dirty="0">
                <a:latin typeface="+mn-lt"/>
              </a:rPr>
              <a:t> threads in a warp execute in lockstep (e.g. see reduction in NVIDIA SDK) </a:t>
            </a:r>
          </a:p>
        </p:txBody>
      </p:sp>
      <p:sp>
        <p:nvSpPr>
          <p:cNvPr id="64" name="Slide Number Placeholder 63"/>
          <p:cNvSpPr>
            <a:spLocks noGrp="1"/>
          </p:cNvSpPr>
          <p:nvPr>
            <p:ph type="sldNum" sz="quarter" idx="12"/>
          </p:nvPr>
        </p:nvSpPr>
        <p:spPr/>
        <p:txBody>
          <a:bodyPr/>
          <a:lstStyle/>
          <a:p>
            <a:r>
              <a:rPr lang="en-US" smtClean="0"/>
              <a:t>4.</a:t>
            </a:r>
            <a:fld id="{CE9389D8-C30F-41E3-96A4-213488363530}" type="slidenum">
              <a:rPr lang="en-US" smtClean="0"/>
              <a:pPr/>
              <a:t>5</a:t>
            </a:fld>
            <a:endParaRPr lang="en-US" dirty="0"/>
          </a:p>
        </p:txBody>
      </p:sp>
    </p:spTree>
  </p:cSld>
  <p:clrMapOvr>
    <a:masterClrMapping/>
  </p:clrMapOvr>
  <p:transition advTm="163600"/>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Date Placeholder 1"/>
          <p:cNvSpPr>
            <a:spLocks noGrp="1"/>
          </p:cNvSpPr>
          <p:nvPr>
            <p:ph type="dt" sz="half" idx="10"/>
          </p:nvPr>
        </p:nvSpPr>
        <p:spPr/>
        <p:txBody>
          <a:bodyPr/>
          <a:lstStyle/>
          <a:p>
            <a:r>
              <a:rPr lang="en-US" smtClean="0"/>
              <a:t>December 2012</a:t>
            </a:r>
            <a:endParaRPr lang="en-US"/>
          </a:p>
        </p:txBody>
      </p:sp>
      <p:sp>
        <p:nvSpPr>
          <p:cNvPr id="36" name="Footer Placeholder 2"/>
          <p:cNvSpPr>
            <a:spLocks noGrp="1"/>
          </p:cNvSpPr>
          <p:nvPr>
            <p:ph type="ftr" sz="quarter" idx="11"/>
          </p:nvPr>
        </p:nvSpPr>
        <p:spPr/>
        <p:txBody>
          <a:bodyPr/>
          <a:lstStyle/>
          <a:p>
            <a:r>
              <a:rPr lang="pt-BR" smtClean="0"/>
              <a:t>GPGPU-Sim Tutorial (MICRO 2012) 4: Microarchitecture Model</a:t>
            </a:r>
            <a:endParaRPr lang="en-US"/>
          </a:p>
        </p:txBody>
      </p:sp>
      <p:grpSp>
        <p:nvGrpSpPr>
          <p:cNvPr id="89090" name="Group 30"/>
          <p:cNvGrpSpPr>
            <a:grpSpLocks/>
          </p:cNvGrpSpPr>
          <p:nvPr/>
        </p:nvGrpSpPr>
        <p:grpSpPr bwMode="auto">
          <a:xfrm>
            <a:off x="4572000" y="2362200"/>
            <a:ext cx="4191000" cy="3505200"/>
            <a:chOff x="2112" y="1296"/>
            <a:chExt cx="2640" cy="2208"/>
          </a:xfrm>
        </p:grpSpPr>
        <p:sp>
          <p:nvSpPr>
            <p:cNvPr id="89091" name="Rectangle 5"/>
            <p:cNvSpPr>
              <a:spLocks noChangeArrowheads="1"/>
            </p:cNvSpPr>
            <p:nvPr/>
          </p:nvSpPr>
          <p:spPr bwMode="auto">
            <a:xfrm>
              <a:off x="2688" y="1296"/>
              <a:ext cx="2064" cy="2208"/>
            </a:xfrm>
            <a:prstGeom prst="rect">
              <a:avLst/>
            </a:prstGeom>
            <a:solidFill>
              <a:srgbClr val="9999FF"/>
            </a:solidFill>
            <a:ln w="19050">
              <a:solidFill>
                <a:schemeClr val="tx1"/>
              </a:solidFill>
              <a:miter lim="800000"/>
              <a:headEnd/>
              <a:tailEnd/>
            </a:ln>
          </p:spPr>
          <p:txBody>
            <a:bodyPr wrap="none"/>
            <a:lstStyle/>
            <a:p>
              <a:pPr algn="r"/>
              <a:r>
                <a:rPr lang="en-US" sz="1600" b="1"/>
                <a:t>DRAM</a:t>
              </a:r>
            </a:p>
          </p:txBody>
        </p:sp>
        <p:sp>
          <p:nvSpPr>
            <p:cNvPr id="89092" name="Rectangle 7"/>
            <p:cNvSpPr>
              <a:spLocks noChangeArrowheads="1"/>
            </p:cNvSpPr>
            <p:nvPr/>
          </p:nvSpPr>
          <p:spPr bwMode="auto">
            <a:xfrm>
              <a:off x="3408" y="1584"/>
              <a:ext cx="1200" cy="192"/>
            </a:xfrm>
            <a:prstGeom prst="rect">
              <a:avLst/>
            </a:prstGeom>
            <a:solidFill>
              <a:schemeClr val="bg1"/>
            </a:solidFill>
            <a:ln w="28575">
              <a:solidFill>
                <a:schemeClr val="tx1"/>
              </a:solidFill>
              <a:miter lim="800000"/>
              <a:headEnd/>
              <a:tailEnd/>
            </a:ln>
          </p:spPr>
          <p:txBody>
            <a:bodyPr wrap="none" lIns="45720" rIns="45720" anchor="ctr"/>
            <a:lstStyle/>
            <a:p>
              <a:pPr algn="ctr"/>
              <a:r>
                <a:rPr lang="en-US" sz="1400" b="1"/>
                <a:t>Column Decoder</a:t>
              </a:r>
            </a:p>
          </p:txBody>
        </p:sp>
        <p:sp>
          <p:nvSpPr>
            <p:cNvPr id="89093" name="Rectangle 10"/>
            <p:cNvSpPr>
              <a:spLocks noChangeArrowheads="1"/>
            </p:cNvSpPr>
            <p:nvPr/>
          </p:nvSpPr>
          <p:spPr bwMode="auto">
            <a:xfrm>
              <a:off x="3456" y="2400"/>
              <a:ext cx="1152" cy="912"/>
            </a:xfrm>
            <a:prstGeom prst="rect">
              <a:avLst/>
            </a:prstGeom>
            <a:solidFill>
              <a:schemeClr val="bg1"/>
            </a:solidFill>
            <a:ln w="28575">
              <a:solidFill>
                <a:schemeClr val="tx1"/>
              </a:solidFill>
              <a:miter lim="800000"/>
              <a:headEnd/>
              <a:tailEnd/>
            </a:ln>
          </p:spPr>
          <p:txBody>
            <a:bodyPr wrap="none" lIns="45720" rIns="45720" anchor="ctr"/>
            <a:lstStyle/>
            <a:p>
              <a:pPr algn="ctr"/>
              <a:r>
                <a:rPr lang="en-US" sz="1400" b="1"/>
                <a:t>Memory</a:t>
              </a:r>
            </a:p>
            <a:p>
              <a:pPr algn="ctr"/>
              <a:r>
                <a:rPr lang="en-US" sz="1400" b="1"/>
                <a:t> Array </a:t>
              </a:r>
            </a:p>
          </p:txBody>
        </p:sp>
        <p:sp>
          <p:nvSpPr>
            <p:cNvPr id="89094" name="Rectangle 12"/>
            <p:cNvSpPr>
              <a:spLocks noChangeArrowheads="1"/>
            </p:cNvSpPr>
            <p:nvPr/>
          </p:nvSpPr>
          <p:spPr bwMode="auto">
            <a:xfrm rot="-5400000">
              <a:off x="2664" y="2760"/>
              <a:ext cx="912" cy="192"/>
            </a:xfrm>
            <a:prstGeom prst="rect">
              <a:avLst/>
            </a:prstGeom>
            <a:solidFill>
              <a:schemeClr val="bg1"/>
            </a:solidFill>
            <a:ln w="28575">
              <a:solidFill>
                <a:schemeClr val="tx1"/>
              </a:solidFill>
              <a:miter lim="800000"/>
              <a:headEnd/>
              <a:tailEnd/>
            </a:ln>
          </p:spPr>
          <p:txBody>
            <a:bodyPr wrap="none" lIns="45720" rIns="45720" anchor="ctr"/>
            <a:lstStyle/>
            <a:p>
              <a:pPr algn="ctr"/>
              <a:r>
                <a:rPr lang="en-US" sz="1400" b="1"/>
                <a:t>Row Decoder</a:t>
              </a:r>
            </a:p>
          </p:txBody>
        </p:sp>
        <p:sp>
          <p:nvSpPr>
            <p:cNvPr id="89095" name="Line 13"/>
            <p:cNvSpPr>
              <a:spLocks noChangeShapeType="1"/>
            </p:cNvSpPr>
            <p:nvPr/>
          </p:nvSpPr>
          <p:spPr bwMode="auto">
            <a:xfrm>
              <a:off x="3216" y="3216"/>
              <a:ext cx="1440" cy="0"/>
            </a:xfrm>
            <a:prstGeom prst="line">
              <a:avLst/>
            </a:prstGeom>
            <a:noFill/>
            <a:ln w="28575">
              <a:solidFill>
                <a:schemeClr val="tx1"/>
              </a:solidFill>
              <a:round/>
              <a:headEnd/>
              <a:tailEnd/>
            </a:ln>
          </p:spPr>
          <p:txBody>
            <a:bodyPr/>
            <a:lstStyle/>
            <a:p>
              <a:endParaRPr lang="en-CA"/>
            </a:p>
          </p:txBody>
        </p:sp>
        <p:sp>
          <p:nvSpPr>
            <p:cNvPr id="89096" name="Line 14"/>
            <p:cNvSpPr>
              <a:spLocks noChangeShapeType="1"/>
            </p:cNvSpPr>
            <p:nvPr/>
          </p:nvSpPr>
          <p:spPr bwMode="auto">
            <a:xfrm>
              <a:off x="3216" y="3120"/>
              <a:ext cx="1440" cy="0"/>
            </a:xfrm>
            <a:prstGeom prst="line">
              <a:avLst/>
            </a:prstGeom>
            <a:noFill/>
            <a:ln w="28575">
              <a:solidFill>
                <a:schemeClr val="tx1"/>
              </a:solidFill>
              <a:round/>
              <a:headEnd/>
              <a:tailEnd/>
            </a:ln>
          </p:spPr>
          <p:txBody>
            <a:bodyPr/>
            <a:lstStyle/>
            <a:p>
              <a:endParaRPr lang="en-CA"/>
            </a:p>
          </p:txBody>
        </p:sp>
        <p:sp>
          <p:nvSpPr>
            <p:cNvPr id="89097" name="Line 15"/>
            <p:cNvSpPr>
              <a:spLocks noChangeShapeType="1"/>
            </p:cNvSpPr>
            <p:nvPr/>
          </p:nvSpPr>
          <p:spPr bwMode="auto">
            <a:xfrm>
              <a:off x="3216" y="2496"/>
              <a:ext cx="1440" cy="0"/>
            </a:xfrm>
            <a:prstGeom prst="line">
              <a:avLst/>
            </a:prstGeom>
            <a:noFill/>
            <a:ln w="28575">
              <a:solidFill>
                <a:schemeClr val="tx1"/>
              </a:solidFill>
              <a:round/>
              <a:headEnd/>
              <a:tailEnd/>
            </a:ln>
          </p:spPr>
          <p:txBody>
            <a:bodyPr/>
            <a:lstStyle/>
            <a:p>
              <a:endParaRPr lang="en-CA"/>
            </a:p>
          </p:txBody>
        </p:sp>
        <p:sp>
          <p:nvSpPr>
            <p:cNvPr id="89098" name="Rectangle 19"/>
            <p:cNvSpPr>
              <a:spLocks noChangeArrowheads="1"/>
            </p:cNvSpPr>
            <p:nvPr/>
          </p:nvSpPr>
          <p:spPr bwMode="auto">
            <a:xfrm>
              <a:off x="2448" y="2304"/>
              <a:ext cx="240" cy="144"/>
            </a:xfrm>
            <a:prstGeom prst="rect">
              <a:avLst/>
            </a:prstGeom>
            <a:solidFill>
              <a:srgbClr val="CCCCFF"/>
            </a:solidFill>
            <a:ln w="19050">
              <a:solidFill>
                <a:schemeClr val="tx1"/>
              </a:solidFill>
              <a:miter lim="800000"/>
              <a:headEnd/>
              <a:tailEnd/>
            </a:ln>
          </p:spPr>
          <p:txBody>
            <a:bodyPr wrap="none" anchor="ctr"/>
            <a:lstStyle/>
            <a:p>
              <a:endParaRPr lang="en-US"/>
            </a:p>
          </p:txBody>
        </p:sp>
        <p:sp>
          <p:nvSpPr>
            <p:cNvPr id="5138" name="Rectangle 18"/>
            <p:cNvSpPr>
              <a:spLocks noChangeArrowheads="1"/>
            </p:cNvSpPr>
            <p:nvPr/>
          </p:nvSpPr>
          <p:spPr bwMode="auto">
            <a:xfrm>
              <a:off x="2112" y="2064"/>
              <a:ext cx="336" cy="672"/>
            </a:xfrm>
            <a:prstGeom prst="rect">
              <a:avLst/>
            </a:prstGeom>
            <a:solidFill>
              <a:srgbClr val="969696"/>
            </a:solidFill>
            <a:ln w="28575">
              <a:solidFill>
                <a:schemeClr val="tx1"/>
              </a:solidFill>
              <a:miter lim="800000"/>
              <a:headEnd/>
              <a:tailEnd/>
            </a:ln>
            <a:effectLst/>
          </p:spPr>
          <p:txBody>
            <a:bodyPr vert="vert270" wrap="none" anchor="ctr"/>
            <a:lstStyle/>
            <a:p>
              <a:pPr algn="ctr">
                <a:defRPr/>
              </a:pPr>
              <a:r>
                <a:rPr lang="en-US" sz="1400" b="1">
                  <a:latin typeface="Arial" charset="0"/>
                </a:rPr>
                <a:t>Memory </a:t>
              </a:r>
            </a:p>
            <a:p>
              <a:pPr algn="ctr">
                <a:defRPr/>
              </a:pPr>
              <a:r>
                <a:rPr lang="en-US" sz="1400" b="1">
                  <a:latin typeface="Arial" charset="0"/>
                </a:rPr>
                <a:t>Controller</a:t>
              </a:r>
            </a:p>
          </p:txBody>
        </p:sp>
        <p:sp>
          <p:nvSpPr>
            <p:cNvPr id="89100" name="Line 22"/>
            <p:cNvSpPr>
              <a:spLocks noChangeShapeType="1"/>
            </p:cNvSpPr>
            <p:nvPr/>
          </p:nvSpPr>
          <p:spPr bwMode="auto">
            <a:xfrm>
              <a:off x="3552" y="1776"/>
              <a:ext cx="0" cy="1584"/>
            </a:xfrm>
            <a:prstGeom prst="line">
              <a:avLst/>
            </a:prstGeom>
            <a:noFill/>
            <a:ln w="28575">
              <a:solidFill>
                <a:schemeClr val="tx1"/>
              </a:solidFill>
              <a:round/>
              <a:headEnd/>
              <a:tailEnd/>
            </a:ln>
          </p:spPr>
          <p:txBody>
            <a:bodyPr/>
            <a:lstStyle/>
            <a:p>
              <a:endParaRPr lang="en-CA"/>
            </a:p>
          </p:txBody>
        </p:sp>
        <p:sp>
          <p:nvSpPr>
            <p:cNvPr id="89101" name="Line 23"/>
            <p:cNvSpPr>
              <a:spLocks noChangeShapeType="1"/>
            </p:cNvSpPr>
            <p:nvPr/>
          </p:nvSpPr>
          <p:spPr bwMode="auto">
            <a:xfrm>
              <a:off x="3648" y="1776"/>
              <a:ext cx="0" cy="1584"/>
            </a:xfrm>
            <a:prstGeom prst="line">
              <a:avLst/>
            </a:prstGeom>
            <a:noFill/>
            <a:ln w="28575">
              <a:solidFill>
                <a:schemeClr val="tx1"/>
              </a:solidFill>
              <a:round/>
              <a:headEnd/>
              <a:tailEnd/>
            </a:ln>
          </p:spPr>
          <p:txBody>
            <a:bodyPr/>
            <a:lstStyle/>
            <a:p>
              <a:endParaRPr lang="en-CA"/>
            </a:p>
          </p:txBody>
        </p:sp>
        <p:sp>
          <p:nvSpPr>
            <p:cNvPr id="89102" name="Line 24"/>
            <p:cNvSpPr>
              <a:spLocks noChangeShapeType="1"/>
            </p:cNvSpPr>
            <p:nvPr/>
          </p:nvSpPr>
          <p:spPr bwMode="auto">
            <a:xfrm>
              <a:off x="4416" y="1776"/>
              <a:ext cx="0" cy="1584"/>
            </a:xfrm>
            <a:prstGeom prst="line">
              <a:avLst/>
            </a:prstGeom>
            <a:noFill/>
            <a:ln w="28575">
              <a:solidFill>
                <a:schemeClr val="tx1"/>
              </a:solidFill>
              <a:round/>
              <a:headEnd/>
              <a:tailEnd/>
            </a:ln>
          </p:spPr>
          <p:txBody>
            <a:bodyPr/>
            <a:lstStyle/>
            <a:p>
              <a:endParaRPr lang="en-CA"/>
            </a:p>
          </p:txBody>
        </p:sp>
        <p:sp>
          <p:nvSpPr>
            <p:cNvPr id="89103" name="Line 25"/>
            <p:cNvSpPr>
              <a:spLocks noChangeShapeType="1"/>
            </p:cNvSpPr>
            <p:nvPr/>
          </p:nvSpPr>
          <p:spPr bwMode="auto">
            <a:xfrm>
              <a:off x="4512" y="1776"/>
              <a:ext cx="0" cy="1584"/>
            </a:xfrm>
            <a:prstGeom prst="line">
              <a:avLst/>
            </a:prstGeom>
            <a:noFill/>
            <a:ln w="28575">
              <a:solidFill>
                <a:schemeClr val="tx1"/>
              </a:solidFill>
              <a:round/>
              <a:headEnd/>
              <a:tailEnd/>
            </a:ln>
          </p:spPr>
          <p:txBody>
            <a:bodyPr/>
            <a:lstStyle/>
            <a:p>
              <a:endParaRPr lang="en-CA"/>
            </a:p>
          </p:txBody>
        </p:sp>
        <p:sp>
          <p:nvSpPr>
            <p:cNvPr id="89104" name="Rectangle 8"/>
            <p:cNvSpPr>
              <a:spLocks noChangeArrowheads="1"/>
            </p:cNvSpPr>
            <p:nvPr/>
          </p:nvSpPr>
          <p:spPr bwMode="auto">
            <a:xfrm>
              <a:off x="3408" y="1872"/>
              <a:ext cx="1200" cy="240"/>
            </a:xfrm>
            <a:prstGeom prst="rect">
              <a:avLst/>
            </a:prstGeom>
            <a:solidFill>
              <a:schemeClr val="bg1"/>
            </a:solidFill>
            <a:ln w="28575">
              <a:solidFill>
                <a:schemeClr val="tx1"/>
              </a:solidFill>
              <a:miter lim="800000"/>
              <a:headEnd/>
              <a:tailEnd/>
            </a:ln>
          </p:spPr>
          <p:txBody>
            <a:bodyPr wrap="none" lIns="45720" rIns="45720" anchor="ctr"/>
            <a:lstStyle/>
            <a:p>
              <a:pPr algn="ctr"/>
              <a:r>
                <a:rPr lang="en-US" sz="1400" b="1"/>
                <a:t>Row Buffer</a:t>
              </a:r>
            </a:p>
          </p:txBody>
        </p:sp>
        <p:sp>
          <p:nvSpPr>
            <p:cNvPr id="89105" name="Line 26"/>
            <p:cNvSpPr>
              <a:spLocks noChangeShapeType="1"/>
            </p:cNvSpPr>
            <p:nvPr/>
          </p:nvSpPr>
          <p:spPr bwMode="auto">
            <a:xfrm>
              <a:off x="3216" y="2592"/>
              <a:ext cx="1440" cy="0"/>
            </a:xfrm>
            <a:prstGeom prst="line">
              <a:avLst/>
            </a:prstGeom>
            <a:noFill/>
            <a:ln w="28575">
              <a:solidFill>
                <a:schemeClr val="tx1"/>
              </a:solidFill>
              <a:round/>
              <a:headEnd/>
              <a:tailEnd/>
            </a:ln>
          </p:spPr>
          <p:txBody>
            <a:bodyPr/>
            <a:lstStyle/>
            <a:p>
              <a:endParaRPr lang="en-CA"/>
            </a:p>
          </p:txBody>
        </p:sp>
      </p:grpSp>
      <p:grpSp>
        <p:nvGrpSpPr>
          <p:cNvPr id="3" name="Group 36"/>
          <p:cNvGrpSpPr>
            <a:grpSpLocks/>
          </p:cNvGrpSpPr>
          <p:nvPr/>
        </p:nvGrpSpPr>
        <p:grpSpPr bwMode="auto">
          <a:xfrm>
            <a:off x="4810125" y="3276600"/>
            <a:ext cx="3875088" cy="2286000"/>
            <a:chOff x="2263" y="1872"/>
            <a:chExt cx="2441" cy="1440"/>
          </a:xfrm>
        </p:grpSpPr>
        <p:sp>
          <p:nvSpPr>
            <p:cNvPr id="89107" name="AutoShape 11"/>
            <p:cNvSpPr>
              <a:spLocks noChangeArrowheads="1"/>
            </p:cNvSpPr>
            <p:nvPr/>
          </p:nvSpPr>
          <p:spPr bwMode="auto">
            <a:xfrm>
              <a:off x="3360" y="2112"/>
              <a:ext cx="1344" cy="480"/>
            </a:xfrm>
            <a:prstGeom prst="upArrow">
              <a:avLst>
                <a:gd name="adj1" fmla="val 53120"/>
                <a:gd name="adj2" fmla="val 36111"/>
              </a:avLst>
            </a:prstGeom>
            <a:solidFill>
              <a:srgbClr val="FF7C80"/>
            </a:solidFill>
            <a:ln w="19050">
              <a:solidFill>
                <a:schemeClr val="tx1"/>
              </a:solidFill>
              <a:miter lim="800000"/>
              <a:headEnd/>
              <a:tailEnd/>
            </a:ln>
          </p:spPr>
          <p:txBody>
            <a:bodyPr vert="eaVert" wrap="none" anchor="ctr"/>
            <a:lstStyle/>
            <a:p>
              <a:endParaRPr lang="en-US"/>
            </a:p>
          </p:txBody>
        </p:sp>
        <p:sp>
          <p:nvSpPr>
            <p:cNvPr id="89108" name="Line 16"/>
            <p:cNvSpPr>
              <a:spLocks noChangeShapeType="1"/>
            </p:cNvSpPr>
            <p:nvPr/>
          </p:nvSpPr>
          <p:spPr bwMode="auto">
            <a:xfrm>
              <a:off x="3216" y="2592"/>
              <a:ext cx="1440" cy="0"/>
            </a:xfrm>
            <a:prstGeom prst="line">
              <a:avLst/>
            </a:prstGeom>
            <a:noFill/>
            <a:ln w="57150">
              <a:solidFill>
                <a:srgbClr val="FF0000"/>
              </a:solidFill>
              <a:round/>
              <a:headEnd/>
              <a:tailEnd/>
            </a:ln>
          </p:spPr>
          <p:txBody>
            <a:bodyPr/>
            <a:lstStyle/>
            <a:p>
              <a:endParaRPr lang="en-CA"/>
            </a:p>
          </p:txBody>
        </p:sp>
        <p:sp>
          <p:nvSpPr>
            <p:cNvPr id="89109" name="Rectangle 28"/>
            <p:cNvSpPr>
              <a:spLocks noChangeArrowheads="1"/>
            </p:cNvSpPr>
            <p:nvPr/>
          </p:nvSpPr>
          <p:spPr bwMode="auto">
            <a:xfrm>
              <a:off x="3409" y="1872"/>
              <a:ext cx="1200" cy="240"/>
            </a:xfrm>
            <a:prstGeom prst="rect">
              <a:avLst/>
            </a:prstGeom>
            <a:solidFill>
              <a:srgbClr val="FF7C80"/>
            </a:solidFill>
            <a:ln w="28575">
              <a:solidFill>
                <a:schemeClr val="tx1"/>
              </a:solidFill>
              <a:miter lim="800000"/>
              <a:headEnd/>
              <a:tailEnd/>
            </a:ln>
          </p:spPr>
          <p:txBody>
            <a:bodyPr wrap="none" lIns="45720" rIns="45720" anchor="ctr"/>
            <a:lstStyle/>
            <a:p>
              <a:pPr algn="ctr"/>
              <a:r>
                <a:rPr lang="en-US" sz="1400" b="1"/>
                <a:t>Row Buffer</a:t>
              </a:r>
            </a:p>
          </p:txBody>
        </p:sp>
        <p:sp>
          <p:nvSpPr>
            <p:cNvPr id="89110" name="Rectangle 29"/>
            <p:cNvSpPr>
              <a:spLocks noChangeArrowheads="1"/>
            </p:cNvSpPr>
            <p:nvPr/>
          </p:nvSpPr>
          <p:spPr bwMode="auto">
            <a:xfrm rot="-5400000">
              <a:off x="2664" y="2760"/>
              <a:ext cx="912" cy="192"/>
            </a:xfrm>
            <a:prstGeom prst="rect">
              <a:avLst/>
            </a:prstGeom>
            <a:solidFill>
              <a:srgbClr val="99FF99"/>
            </a:solidFill>
            <a:ln w="28575">
              <a:solidFill>
                <a:schemeClr val="tx1"/>
              </a:solidFill>
              <a:miter lim="800000"/>
              <a:headEnd/>
              <a:tailEnd/>
            </a:ln>
          </p:spPr>
          <p:txBody>
            <a:bodyPr wrap="none" lIns="45720" rIns="45720" anchor="ctr"/>
            <a:lstStyle/>
            <a:p>
              <a:pPr algn="ctr"/>
              <a:r>
                <a:rPr lang="en-US" sz="1400" b="1"/>
                <a:t>Row Decoder</a:t>
              </a:r>
            </a:p>
          </p:txBody>
        </p:sp>
        <p:sp>
          <p:nvSpPr>
            <p:cNvPr id="89111" name="AutoShape 32"/>
            <p:cNvSpPr>
              <a:spLocks noChangeArrowheads="1"/>
            </p:cNvSpPr>
            <p:nvPr/>
          </p:nvSpPr>
          <p:spPr bwMode="auto">
            <a:xfrm rot="14781946" flipH="1">
              <a:off x="2359" y="2100"/>
              <a:ext cx="672" cy="864"/>
            </a:xfrm>
            <a:custGeom>
              <a:avLst/>
              <a:gdLst>
                <a:gd name="T0" fmla="*/ 19 w 21600"/>
                <a:gd name="T1" fmla="*/ 7 h 21600"/>
                <a:gd name="T2" fmla="*/ 12 w 21600"/>
                <a:gd name="T3" fmla="*/ 3 h 21600"/>
                <a:gd name="T4" fmla="*/ 16 w 21600"/>
                <a:gd name="T5" fmla="*/ 10 h 21600"/>
                <a:gd name="T6" fmla="*/ 23 w 21600"/>
                <a:gd name="T7" fmla="*/ 20 h 21600"/>
                <a:gd name="T8" fmla="*/ 19 w 21600"/>
                <a:gd name="T9" fmla="*/ 26 h 21600"/>
                <a:gd name="T10" fmla="*/ 15 w 21600"/>
                <a:gd name="T11" fmla="*/ 18 h 21600"/>
                <a:gd name="T12" fmla="*/ 0 60000 65536"/>
                <a:gd name="T13" fmla="*/ 0 60000 65536"/>
                <a:gd name="T14" fmla="*/ 0 60000 65536"/>
                <a:gd name="T15" fmla="*/ 0 60000 65536"/>
                <a:gd name="T16" fmla="*/ 0 60000 65536"/>
                <a:gd name="T17" fmla="*/ 0 60000 65536"/>
                <a:gd name="T18" fmla="*/ 3150 w 21600"/>
                <a:gd name="T19" fmla="*/ 3175 h 21600"/>
                <a:gd name="T20" fmla="*/ 18450 w 21600"/>
                <a:gd name="T21" fmla="*/ 18425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198" y="11641"/>
                  </a:moveTo>
                  <a:cubicBezTo>
                    <a:pt x="18230" y="11362"/>
                    <a:pt x="18246" y="11081"/>
                    <a:pt x="18246" y="10800"/>
                  </a:cubicBezTo>
                  <a:cubicBezTo>
                    <a:pt x="18246" y="7075"/>
                    <a:pt x="15494" y="3924"/>
                    <a:pt x="11803" y="3421"/>
                  </a:cubicBezTo>
                  <a:lnTo>
                    <a:pt x="12256" y="98"/>
                  </a:lnTo>
                  <a:cubicBezTo>
                    <a:pt x="17608" y="826"/>
                    <a:pt x="21600" y="5398"/>
                    <a:pt x="21600" y="10800"/>
                  </a:cubicBezTo>
                  <a:cubicBezTo>
                    <a:pt x="21600" y="11208"/>
                    <a:pt x="21576" y="11615"/>
                    <a:pt x="21530" y="12021"/>
                  </a:cubicBezTo>
                  <a:lnTo>
                    <a:pt x="24213" y="12326"/>
                  </a:lnTo>
                  <a:lnTo>
                    <a:pt x="19369" y="16180"/>
                  </a:lnTo>
                  <a:lnTo>
                    <a:pt x="15515" y="11336"/>
                  </a:lnTo>
                  <a:lnTo>
                    <a:pt x="18198" y="11641"/>
                  </a:lnTo>
                  <a:close/>
                </a:path>
              </a:pathLst>
            </a:custGeom>
            <a:solidFill>
              <a:srgbClr val="99FF99"/>
            </a:solidFill>
            <a:ln w="28575">
              <a:solidFill>
                <a:schemeClr val="tx1"/>
              </a:solidFill>
              <a:miter lim="800000"/>
              <a:headEnd/>
              <a:tailEnd/>
            </a:ln>
          </p:spPr>
          <p:txBody>
            <a:bodyPr wrap="none" anchor="ctr"/>
            <a:lstStyle/>
            <a:p>
              <a:endParaRPr lang="en-CA"/>
            </a:p>
          </p:txBody>
        </p:sp>
      </p:grpSp>
      <p:grpSp>
        <p:nvGrpSpPr>
          <p:cNvPr id="4" name="Group 46"/>
          <p:cNvGrpSpPr>
            <a:grpSpLocks/>
          </p:cNvGrpSpPr>
          <p:nvPr/>
        </p:nvGrpSpPr>
        <p:grpSpPr bwMode="auto">
          <a:xfrm>
            <a:off x="6629400" y="2819400"/>
            <a:ext cx="1905000" cy="838200"/>
            <a:chOff x="3408" y="1584"/>
            <a:chExt cx="1200" cy="528"/>
          </a:xfrm>
        </p:grpSpPr>
        <p:sp>
          <p:nvSpPr>
            <p:cNvPr id="89113" name="Rectangle 42"/>
            <p:cNvSpPr>
              <a:spLocks noChangeArrowheads="1"/>
            </p:cNvSpPr>
            <p:nvPr/>
          </p:nvSpPr>
          <p:spPr bwMode="auto">
            <a:xfrm>
              <a:off x="3408" y="1584"/>
              <a:ext cx="1200" cy="192"/>
            </a:xfrm>
            <a:prstGeom prst="rect">
              <a:avLst/>
            </a:prstGeom>
            <a:solidFill>
              <a:srgbClr val="99FF99"/>
            </a:solidFill>
            <a:ln w="28575">
              <a:solidFill>
                <a:schemeClr val="tx1"/>
              </a:solidFill>
              <a:miter lim="800000"/>
              <a:headEnd/>
              <a:tailEnd/>
            </a:ln>
          </p:spPr>
          <p:txBody>
            <a:bodyPr wrap="none" lIns="45720" rIns="45720" anchor="ctr"/>
            <a:lstStyle/>
            <a:p>
              <a:pPr algn="ctr"/>
              <a:r>
                <a:rPr lang="en-US" sz="1400" b="1"/>
                <a:t>Column Decoder</a:t>
              </a:r>
            </a:p>
          </p:txBody>
        </p:sp>
        <p:sp>
          <p:nvSpPr>
            <p:cNvPr id="89114" name="Rectangle 43"/>
            <p:cNvSpPr>
              <a:spLocks noChangeArrowheads="1"/>
            </p:cNvSpPr>
            <p:nvPr/>
          </p:nvSpPr>
          <p:spPr bwMode="auto">
            <a:xfrm>
              <a:off x="3408" y="1872"/>
              <a:ext cx="1200" cy="240"/>
            </a:xfrm>
            <a:prstGeom prst="rect">
              <a:avLst/>
            </a:prstGeom>
            <a:solidFill>
              <a:srgbClr val="FF7C80"/>
            </a:solidFill>
            <a:ln w="28575">
              <a:solidFill>
                <a:schemeClr val="tx1"/>
              </a:solidFill>
              <a:miter lim="800000"/>
              <a:headEnd/>
              <a:tailEnd/>
            </a:ln>
          </p:spPr>
          <p:txBody>
            <a:bodyPr wrap="none" lIns="45720" rIns="45720" anchor="ctr"/>
            <a:lstStyle/>
            <a:p>
              <a:pPr algn="ctr"/>
              <a:r>
                <a:rPr lang="en-US" sz="1400" b="1"/>
                <a:t>Row Buffer</a:t>
              </a:r>
            </a:p>
          </p:txBody>
        </p:sp>
      </p:grpSp>
      <p:grpSp>
        <p:nvGrpSpPr>
          <p:cNvPr id="5" name="Group 40"/>
          <p:cNvGrpSpPr>
            <a:grpSpLocks/>
          </p:cNvGrpSpPr>
          <p:nvPr/>
        </p:nvGrpSpPr>
        <p:grpSpPr bwMode="auto">
          <a:xfrm>
            <a:off x="4676775" y="2743200"/>
            <a:ext cx="3857625" cy="1295400"/>
            <a:chOff x="2178" y="1536"/>
            <a:chExt cx="2430" cy="816"/>
          </a:xfrm>
        </p:grpSpPr>
        <p:sp>
          <p:nvSpPr>
            <p:cNvPr id="89116" name="AutoShape 34"/>
            <p:cNvSpPr>
              <a:spLocks noChangeArrowheads="1"/>
            </p:cNvSpPr>
            <p:nvPr/>
          </p:nvSpPr>
          <p:spPr bwMode="auto">
            <a:xfrm rot="-4661136">
              <a:off x="2544" y="1248"/>
              <a:ext cx="816" cy="1392"/>
            </a:xfrm>
            <a:custGeom>
              <a:avLst/>
              <a:gdLst>
                <a:gd name="T0" fmla="*/ 27 w 21600"/>
                <a:gd name="T1" fmla="*/ 15 h 21600"/>
                <a:gd name="T2" fmla="*/ 16 w 21600"/>
                <a:gd name="T3" fmla="*/ 6 h 21600"/>
                <a:gd name="T4" fmla="*/ 24 w 21600"/>
                <a:gd name="T5" fmla="*/ 23 h 21600"/>
                <a:gd name="T6" fmla="*/ 35 w 21600"/>
                <a:gd name="T7" fmla="*/ 50 h 21600"/>
                <a:gd name="T8" fmla="*/ 28 w 21600"/>
                <a:gd name="T9" fmla="*/ 66 h 21600"/>
                <a:gd name="T10" fmla="*/ 23 w 21600"/>
                <a:gd name="T11" fmla="*/ 47 h 21600"/>
                <a:gd name="T12" fmla="*/ 0 60000 65536"/>
                <a:gd name="T13" fmla="*/ 0 60000 65536"/>
                <a:gd name="T14" fmla="*/ 0 60000 65536"/>
                <a:gd name="T15" fmla="*/ 0 60000 65536"/>
                <a:gd name="T16" fmla="*/ 0 60000 65536"/>
                <a:gd name="T17" fmla="*/ 0 60000 65536"/>
                <a:gd name="T18" fmla="*/ 3150 w 21600"/>
                <a:gd name="T19" fmla="*/ 3166 h 21600"/>
                <a:gd name="T20" fmla="*/ 18450 w 21600"/>
                <a:gd name="T21" fmla="*/ 18434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831" y="11602"/>
                  </a:moveTo>
                  <a:cubicBezTo>
                    <a:pt x="18858" y="11336"/>
                    <a:pt x="18872" y="11068"/>
                    <a:pt x="18872" y="10800"/>
                  </a:cubicBezTo>
                  <a:cubicBezTo>
                    <a:pt x="18872" y="6455"/>
                    <a:pt x="15434" y="2890"/>
                    <a:pt x="11092" y="2733"/>
                  </a:cubicBezTo>
                  <a:lnTo>
                    <a:pt x="11191" y="7"/>
                  </a:lnTo>
                  <a:cubicBezTo>
                    <a:pt x="17000" y="218"/>
                    <a:pt x="21600" y="4987"/>
                    <a:pt x="21600" y="10800"/>
                  </a:cubicBezTo>
                  <a:cubicBezTo>
                    <a:pt x="21600" y="11158"/>
                    <a:pt x="21582" y="11517"/>
                    <a:pt x="21546" y="11874"/>
                  </a:cubicBezTo>
                  <a:lnTo>
                    <a:pt x="24233" y="12142"/>
                  </a:lnTo>
                  <a:lnTo>
                    <a:pt x="19785" y="15782"/>
                  </a:lnTo>
                  <a:lnTo>
                    <a:pt x="16145" y="11334"/>
                  </a:lnTo>
                  <a:lnTo>
                    <a:pt x="18831" y="11602"/>
                  </a:lnTo>
                  <a:close/>
                </a:path>
              </a:pathLst>
            </a:custGeom>
            <a:solidFill>
              <a:srgbClr val="99FF99"/>
            </a:solidFill>
            <a:ln w="28575">
              <a:solidFill>
                <a:schemeClr val="tx1"/>
              </a:solidFill>
              <a:miter lim="800000"/>
              <a:headEnd/>
              <a:tailEnd/>
            </a:ln>
          </p:spPr>
          <p:txBody>
            <a:bodyPr wrap="none" anchor="ctr"/>
            <a:lstStyle/>
            <a:p>
              <a:endParaRPr lang="en-CA"/>
            </a:p>
          </p:txBody>
        </p:sp>
        <p:sp>
          <p:nvSpPr>
            <p:cNvPr id="89117" name="Rectangle 35"/>
            <p:cNvSpPr>
              <a:spLocks noChangeArrowheads="1"/>
            </p:cNvSpPr>
            <p:nvPr/>
          </p:nvSpPr>
          <p:spPr bwMode="auto">
            <a:xfrm>
              <a:off x="3408" y="1584"/>
              <a:ext cx="1200" cy="192"/>
            </a:xfrm>
            <a:prstGeom prst="rect">
              <a:avLst/>
            </a:prstGeom>
            <a:solidFill>
              <a:srgbClr val="99FF99"/>
            </a:solidFill>
            <a:ln w="28575">
              <a:solidFill>
                <a:schemeClr val="tx1"/>
              </a:solidFill>
              <a:miter lim="800000"/>
              <a:headEnd/>
              <a:tailEnd/>
            </a:ln>
          </p:spPr>
          <p:txBody>
            <a:bodyPr wrap="none" lIns="45720" rIns="45720" anchor="ctr"/>
            <a:lstStyle/>
            <a:p>
              <a:pPr algn="ctr"/>
              <a:r>
                <a:rPr lang="en-US" sz="1400" b="1"/>
                <a:t>Column Decoder</a:t>
              </a:r>
            </a:p>
          </p:txBody>
        </p:sp>
        <p:sp>
          <p:nvSpPr>
            <p:cNvPr id="89118" name="Rectangle 37"/>
            <p:cNvSpPr>
              <a:spLocks noChangeArrowheads="1"/>
            </p:cNvSpPr>
            <p:nvPr/>
          </p:nvSpPr>
          <p:spPr bwMode="auto">
            <a:xfrm>
              <a:off x="3408" y="1872"/>
              <a:ext cx="1200" cy="240"/>
            </a:xfrm>
            <a:prstGeom prst="rect">
              <a:avLst/>
            </a:prstGeom>
            <a:solidFill>
              <a:srgbClr val="FF7C80"/>
            </a:solidFill>
            <a:ln w="28575">
              <a:solidFill>
                <a:schemeClr val="tx1"/>
              </a:solidFill>
              <a:miter lim="800000"/>
              <a:headEnd/>
              <a:tailEnd/>
            </a:ln>
          </p:spPr>
          <p:txBody>
            <a:bodyPr wrap="none" lIns="45720" rIns="45720" anchor="ctr"/>
            <a:lstStyle/>
            <a:p>
              <a:pPr algn="ctr"/>
              <a:r>
                <a:rPr lang="en-US" sz="1400" b="1"/>
                <a:t>Row Buffer</a:t>
              </a:r>
            </a:p>
          </p:txBody>
        </p:sp>
        <p:sp>
          <p:nvSpPr>
            <p:cNvPr id="89119" name="AutoShape 38"/>
            <p:cNvSpPr>
              <a:spLocks noChangeArrowheads="1"/>
            </p:cNvSpPr>
            <p:nvPr/>
          </p:nvSpPr>
          <p:spPr bwMode="auto">
            <a:xfrm rot="6198215">
              <a:off x="2499" y="1272"/>
              <a:ext cx="736" cy="1377"/>
            </a:xfrm>
            <a:custGeom>
              <a:avLst/>
              <a:gdLst>
                <a:gd name="T0" fmla="*/ 22 w 21600"/>
                <a:gd name="T1" fmla="*/ 15 h 21600"/>
                <a:gd name="T2" fmla="*/ 13 w 21600"/>
                <a:gd name="T3" fmla="*/ 6 h 21600"/>
                <a:gd name="T4" fmla="*/ 20 w 21600"/>
                <a:gd name="T5" fmla="*/ 22 h 21600"/>
                <a:gd name="T6" fmla="*/ 28 w 21600"/>
                <a:gd name="T7" fmla="*/ 49 h 21600"/>
                <a:gd name="T8" fmla="*/ 23 w 21600"/>
                <a:gd name="T9" fmla="*/ 64 h 21600"/>
                <a:gd name="T10" fmla="*/ 19 w 21600"/>
                <a:gd name="T11" fmla="*/ 46 h 21600"/>
                <a:gd name="T12" fmla="*/ 0 60000 65536"/>
                <a:gd name="T13" fmla="*/ 0 60000 65536"/>
                <a:gd name="T14" fmla="*/ 0 60000 65536"/>
                <a:gd name="T15" fmla="*/ 0 60000 65536"/>
                <a:gd name="T16" fmla="*/ 0 60000 65536"/>
                <a:gd name="T17" fmla="*/ 0 60000 65536"/>
                <a:gd name="T18" fmla="*/ 3170 w 21600"/>
                <a:gd name="T19" fmla="*/ 3169 h 21600"/>
                <a:gd name="T20" fmla="*/ 18430 w 21600"/>
                <a:gd name="T21" fmla="*/ 18431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831" y="11602"/>
                  </a:moveTo>
                  <a:cubicBezTo>
                    <a:pt x="18858" y="11336"/>
                    <a:pt x="18872" y="11068"/>
                    <a:pt x="18872" y="10800"/>
                  </a:cubicBezTo>
                  <a:cubicBezTo>
                    <a:pt x="18872" y="6455"/>
                    <a:pt x="15434" y="2890"/>
                    <a:pt x="11092" y="2733"/>
                  </a:cubicBezTo>
                  <a:lnTo>
                    <a:pt x="11191" y="7"/>
                  </a:lnTo>
                  <a:cubicBezTo>
                    <a:pt x="17000" y="218"/>
                    <a:pt x="21600" y="4987"/>
                    <a:pt x="21600" y="10800"/>
                  </a:cubicBezTo>
                  <a:cubicBezTo>
                    <a:pt x="21600" y="11158"/>
                    <a:pt x="21582" y="11517"/>
                    <a:pt x="21546" y="11874"/>
                  </a:cubicBezTo>
                  <a:lnTo>
                    <a:pt x="24233" y="12142"/>
                  </a:lnTo>
                  <a:lnTo>
                    <a:pt x="19785" y="15782"/>
                  </a:lnTo>
                  <a:lnTo>
                    <a:pt x="16145" y="11334"/>
                  </a:lnTo>
                  <a:lnTo>
                    <a:pt x="18831" y="11602"/>
                  </a:lnTo>
                  <a:close/>
                </a:path>
              </a:pathLst>
            </a:custGeom>
            <a:solidFill>
              <a:srgbClr val="FF7C80"/>
            </a:solidFill>
            <a:ln w="28575">
              <a:solidFill>
                <a:schemeClr val="tx1"/>
              </a:solidFill>
              <a:miter lim="800000"/>
              <a:headEnd/>
              <a:tailEnd/>
            </a:ln>
          </p:spPr>
          <p:txBody>
            <a:bodyPr wrap="none" anchor="ctr"/>
            <a:lstStyle/>
            <a:p>
              <a:endParaRPr lang="en-CA"/>
            </a:p>
          </p:txBody>
        </p:sp>
      </p:grpSp>
      <p:sp>
        <p:nvSpPr>
          <p:cNvPr id="39" name="Rectangle 6"/>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defTabSz="457200" eaLnBrk="0" hangingPunct="0">
              <a:defRPr/>
            </a:pPr>
            <a:r>
              <a:rPr lang="en-US" sz="4400" b="1" dirty="0">
                <a:latin typeface="+mj-lt"/>
                <a:ea typeface="+mj-ea"/>
                <a:cs typeface="+mj-cs"/>
              </a:rPr>
              <a:t>DRAM Access </a:t>
            </a:r>
          </a:p>
        </p:txBody>
      </p:sp>
      <p:sp>
        <p:nvSpPr>
          <p:cNvPr id="41" name="AutoShape 11"/>
          <p:cNvSpPr>
            <a:spLocks noChangeArrowheads="1"/>
          </p:cNvSpPr>
          <p:nvPr/>
        </p:nvSpPr>
        <p:spPr bwMode="auto">
          <a:xfrm rot="10800000">
            <a:off x="6553200" y="3657600"/>
            <a:ext cx="2133600" cy="762000"/>
          </a:xfrm>
          <a:prstGeom prst="upArrow">
            <a:avLst>
              <a:gd name="adj1" fmla="val 53120"/>
              <a:gd name="adj2" fmla="val 36111"/>
            </a:avLst>
          </a:prstGeom>
          <a:solidFill>
            <a:srgbClr val="FF7C80"/>
          </a:solidFill>
          <a:ln w="19050">
            <a:solidFill>
              <a:schemeClr val="tx1"/>
            </a:solidFill>
            <a:miter lim="800000"/>
            <a:headEnd/>
            <a:tailEnd/>
          </a:ln>
        </p:spPr>
        <p:txBody>
          <a:bodyPr vert="eaVert" wrap="none" anchor="ctr"/>
          <a:lstStyle/>
          <a:p>
            <a:endParaRPr lang="en-US"/>
          </a:p>
        </p:txBody>
      </p:sp>
      <p:sp>
        <p:nvSpPr>
          <p:cNvPr id="43" name="Rectangle 7"/>
          <p:cNvSpPr txBox="1">
            <a:spLocks noChangeArrowheads="1"/>
          </p:cNvSpPr>
          <p:nvPr/>
        </p:nvSpPr>
        <p:spPr bwMode="auto">
          <a:xfrm>
            <a:off x="152400" y="1600200"/>
            <a:ext cx="4419600" cy="4525963"/>
          </a:xfrm>
          <a:prstGeom prst="rect">
            <a:avLst/>
          </a:prstGeom>
          <a:noFill/>
          <a:ln w="9525">
            <a:noFill/>
            <a:miter lim="800000"/>
            <a:headEnd/>
            <a:tailEnd/>
          </a:ln>
        </p:spPr>
        <p:txBody>
          <a:bodyPr/>
          <a:lstStyle/>
          <a:p>
            <a:pPr marL="342900" indent="-342900" defTabSz="457200" eaLnBrk="0" hangingPunct="0">
              <a:spcBef>
                <a:spcPct val="20000"/>
              </a:spcBef>
              <a:buFont typeface="Arial" pitchFamily="34" charset="0"/>
              <a:buChar char="•"/>
            </a:pPr>
            <a:r>
              <a:rPr lang="en-US" sz="2800" dirty="0">
                <a:solidFill>
                  <a:srgbClr val="000000"/>
                </a:solidFill>
                <a:latin typeface="Calibri" pitchFamily="34" charset="0"/>
              </a:rPr>
              <a:t>Row access </a:t>
            </a:r>
          </a:p>
          <a:p>
            <a:pPr marL="742950" lvl="1" indent="-285750" defTabSz="457200" eaLnBrk="0" hangingPunct="0">
              <a:spcBef>
                <a:spcPct val="20000"/>
              </a:spcBef>
              <a:buFont typeface="Arial" pitchFamily="34" charset="0"/>
              <a:buChar char="–"/>
            </a:pPr>
            <a:r>
              <a:rPr lang="en-US" sz="2400" dirty="0">
                <a:solidFill>
                  <a:srgbClr val="000000"/>
                </a:solidFill>
                <a:latin typeface="Calibri" pitchFamily="34" charset="0"/>
              </a:rPr>
              <a:t> Activate a row or page of a DRAM bank</a:t>
            </a:r>
          </a:p>
          <a:p>
            <a:pPr marL="742950" lvl="1" indent="-285750" defTabSz="457200" eaLnBrk="0" hangingPunct="0">
              <a:spcBef>
                <a:spcPct val="20000"/>
              </a:spcBef>
              <a:buFont typeface="Arial" pitchFamily="34" charset="0"/>
              <a:buChar char="–"/>
            </a:pPr>
            <a:r>
              <a:rPr lang="en-US" sz="2400" dirty="0">
                <a:solidFill>
                  <a:srgbClr val="000000"/>
                </a:solidFill>
                <a:latin typeface="Calibri" pitchFamily="34" charset="0"/>
              </a:rPr>
              <a:t>Load it to row buffer</a:t>
            </a:r>
          </a:p>
          <a:p>
            <a:pPr marL="342900" indent="-342900" defTabSz="457200" eaLnBrk="0" hangingPunct="0">
              <a:spcBef>
                <a:spcPct val="20000"/>
              </a:spcBef>
              <a:buFont typeface="Arial" pitchFamily="34" charset="0"/>
              <a:buChar char="•"/>
            </a:pPr>
            <a:r>
              <a:rPr lang="en-US" sz="2800" dirty="0">
                <a:solidFill>
                  <a:srgbClr val="000000"/>
                </a:solidFill>
                <a:latin typeface="Calibri" pitchFamily="34" charset="0"/>
              </a:rPr>
              <a:t>Column access</a:t>
            </a:r>
          </a:p>
          <a:p>
            <a:pPr marL="742950" lvl="1" indent="-285750" defTabSz="457200" eaLnBrk="0" hangingPunct="0">
              <a:spcBef>
                <a:spcPct val="20000"/>
              </a:spcBef>
              <a:buFont typeface="Arial" pitchFamily="34" charset="0"/>
              <a:buChar char="–"/>
            </a:pPr>
            <a:r>
              <a:rPr lang="en-US" sz="2400" dirty="0">
                <a:solidFill>
                  <a:srgbClr val="000000"/>
                </a:solidFill>
                <a:latin typeface="Calibri" pitchFamily="34" charset="0"/>
              </a:rPr>
              <a:t> Select and return a block of data in row buffer</a:t>
            </a:r>
          </a:p>
          <a:p>
            <a:pPr marL="342900" indent="-342900" defTabSz="457200" eaLnBrk="0" hangingPunct="0">
              <a:spcBef>
                <a:spcPct val="20000"/>
              </a:spcBef>
              <a:buFont typeface="Arial" pitchFamily="34" charset="0"/>
              <a:buChar char="•"/>
            </a:pPr>
            <a:r>
              <a:rPr lang="en-US" sz="2800" dirty="0" err="1">
                <a:solidFill>
                  <a:srgbClr val="000000"/>
                </a:solidFill>
                <a:latin typeface="Calibri" pitchFamily="34" charset="0"/>
              </a:rPr>
              <a:t>Precharge</a:t>
            </a:r>
            <a:endParaRPr lang="en-US" sz="2800" dirty="0">
              <a:solidFill>
                <a:srgbClr val="000000"/>
              </a:solidFill>
              <a:latin typeface="Calibri" pitchFamily="34" charset="0"/>
            </a:endParaRPr>
          </a:p>
          <a:p>
            <a:pPr marL="742950" lvl="1" indent="-285750" defTabSz="457200" eaLnBrk="0" hangingPunct="0">
              <a:spcBef>
                <a:spcPct val="20000"/>
              </a:spcBef>
              <a:buFont typeface="Arial" pitchFamily="34" charset="0"/>
              <a:buChar char="–"/>
            </a:pPr>
            <a:r>
              <a:rPr lang="en-US" sz="2400" dirty="0">
                <a:solidFill>
                  <a:srgbClr val="000000"/>
                </a:solidFill>
                <a:latin typeface="Calibri" pitchFamily="34" charset="0"/>
              </a:rPr>
              <a:t>Write back the opened row into DRAM </a:t>
            </a:r>
          </a:p>
          <a:p>
            <a:pPr marL="742950" lvl="1" indent="-285750" defTabSz="457200" eaLnBrk="0" hangingPunct="0">
              <a:spcBef>
                <a:spcPct val="20000"/>
              </a:spcBef>
              <a:buFont typeface="Arial" pitchFamily="34" charset="0"/>
              <a:buChar char="–"/>
            </a:pPr>
            <a:r>
              <a:rPr lang="en-US" sz="2400" dirty="0">
                <a:solidFill>
                  <a:srgbClr val="000000"/>
                </a:solidFill>
                <a:latin typeface="Calibri" pitchFamily="34" charset="0"/>
              </a:rPr>
              <a:t>Otherwise it will be lost!</a:t>
            </a:r>
          </a:p>
          <a:p>
            <a:pPr marL="342900" indent="-342900" defTabSz="457200" eaLnBrk="0" hangingPunct="0">
              <a:spcBef>
                <a:spcPct val="20000"/>
              </a:spcBef>
              <a:buFont typeface="Arial" pitchFamily="34" charset="0"/>
              <a:buNone/>
            </a:pPr>
            <a:endParaRPr lang="en-US" sz="2800" dirty="0">
              <a:latin typeface="Calibri" pitchFamily="34" charset="0"/>
            </a:endParaRPr>
          </a:p>
        </p:txBody>
      </p:sp>
      <p:sp>
        <p:nvSpPr>
          <p:cNvPr id="38" name="Slide Number Placeholder 37"/>
          <p:cNvSpPr>
            <a:spLocks noGrp="1"/>
          </p:cNvSpPr>
          <p:nvPr>
            <p:ph type="sldNum" sz="quarter" idx="12"/>
          </p:nvPr>
        </p:nvSpPr>
        <p:spPr/>
        <p:txBody>
          <a:bodyPr/>
          <a:lstStyle/>
          <a:p>
            <a:r>
              <a:rPr lang="en-US" smtClean="0"/>
              <a:t>4.</a:t>
            </a:r>
            <a:fld id="{CE9389D8-C30F-41E3-96A4-213488363530}" type="slidenum">
              <a:rPr lang="en-US" smtClean="0"/>
              <a:pPr/>
              <a:t>50</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half" idx="10"/>
          </p:nvPr>
        </p:nvSpPr>
        <p:spPr/>
        <p:txBody>
          <a:bodyPr/>
          <a:lstStyle/>
          <a:p>
            <a:r>
              <a:rPr lang="en-US" smtClean="0"/>
              <a:t>December 2012</a:t>
            </a:r>
            <a:endParaRPr lang="en-US"/>
          </a:p>
        </p:txBody>
      </p:sp>
      <p:sp>
        <p:nvSpPr>
          <p:cNvPr id="7" name="Footer Placeholder 2"/>
          <p:cNvSpPr>
            <a:spLocks noGrp="1"/>
          </p:cNvSpPr>
          <p:nvPr>
            <p:ph type="ftr" sz="quarter" idx="11"/>
          </p:nvPr>
        </p:nvSpPr>
        <p:spPr/>
        <p:txBody>
          <a:bodyPr/>
          <a:lstStyle/>
          <a:p>
            <a:r>
              <a:rPr lang="pt-BR" smtClean="0"/>
              <a:t>GPGPU-Sim Tutorial (MICRO 2012) 4: Microarchitecture Model</a:t>
            </a:r>
            <a:endParaRPr lang="en-US"/>
          </a:p>
        </p:txBody>
      </p:sp>
      <p:sp>
        <p:nvSpPr>
          <p:cNvPr id="91138" name="Title 1"/>
          <p:cNvSpPr>
            <a:spLocks noGrp="1"/>
          </p:cNvSpPr>
          <p:nvPr>
            <p:ph type="title" idx="4294967295"/>
          </p:nvPr>
        </p:nvSpPr>
        <p:spPr/>
        <p:txBody>
          <a:bodyPr/>
          <a:lstStyle/>
          <a:p>
            <a:r>
              <a:rPr lang="en-US" altLang="ko-KR" dirty="0">
                <a:ea typeface="SimSun" pitchFamily="2" charset="-122"/>
              </a:rPr>
              <a:t>DRAM Row Access Locality</a:t>
            </a:r>
            <a:endParaRPr lang="en-US" dirty="0"/>
          </a:p>
        </p:txBody>
      </p:sp>
      <p:graphicFrame>
        <p:nvGraphicFramePr>
          <p:cNvPr id="91139" name="Object 3"/>
          <p:cNvGraphicFramePr>
            <a:graphicFrameLocks noChangeAspect="1"/>
          </p:cNvGraphicFramePr>
          <p:nvPr/>
        </p:nvGraphicFramePr>
        <p:xfrm>
          <a:off x="4191000" y="1524000"/>
          <a:ext cx="4533900" cy="3294063"/>
        </p:xfrm>
        <a:graphic>
          <a:graphicData uri="http://schemas.openxmlformats.org/presentationml/2006/ole">
            <mc:AlternateContent xmlns:mc="http://schemas.openxmlformats.org/markup-compatibility/2006">
              <mc:Choice xmlns:v="urn:schemas-microsoft-com:vml" Requires="v">
                <p:oleObj spid="_x0000_s91144" name="Visio" r:id="rId4" imgW="4533623" imgH="3294052" progId="Visio.Drawing.11">
                  <p:embed/>
                </p:oleObj>
              </mc:Choice>
              <mc:Fallback>
                <p:oleObj name="Visio" r:id="rId4" imgW="4533623" imgH="3294052" progId="Visio.Drawing.11">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1524000"/>
                        <a:ext cx="4533900" cy="329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140" name="Text Box 25"/>
          <p:cNvSpPr txBox="1">
            <a:spLocks noChangeArrowheads="1"/>
          </p:cNvSpPr>
          <p:nvPr/>
        </p:nvSpPr>
        <p:spPr bwMode="auto">
          <a:xfrm>
            <a:off x="457200" y="3048000"/>
            <a:ext cx="3733800" cy="1604963"/>
          </a:xfrm>
          <a:prstGeom prst="rect">
            <a:avLst/>
          </a:prstGeom>
          <a:noFill/>
          <a:ln w="9525">
            <a:noFill/>
            <a:miter lim="800000"/>
            <a:headEnd/>
            <a:tailEnd/>
          </a:ln>
        </p:spPr>
        <p:txBody>
          <a:bodyPr>
            <a:spAutoFit/>
          </a:bodyPr>
          <a:lstStyle/>
          <a:p>
            <a:pPr>
              <a:spcBef>
                <a:spcPct val="50000"/>
              </a:spcBef>
            </a:pPr>
            <a:r>
              <a:rPr lang="en-CA"/>
              <a:t>t</a:t>
            </a:r>
            <a:r>
              <a:rPr lang="en-CA" baseline="-25000"/>
              <a:t>RC</a:t>
            </a:r>
            <a:r>
              <a:rPr lang="en-CA"/>
              <a:t>   = row cycle time</a:t>
            </a:r>
          </a:p>
          <a:p>
            <a:pPr>
              <a:spcBef>
                <a:spcPct val="50000"/>
              </a:spcBef>
            </a:pPr>
            <a:r>
              <a:rPr lang="en-CA"/>
              <a:t>t</a:t>
            </a:r>
            <a:r>
              <a:rPr lang="en-CA" baseline="-25000"/>
              <a:t>RP</a:t>
            </a:r>
            <a:r>
              <a:rPr lang="en-CA"/>
              <a:t>   = row precharge time</a:t>
            </a:r>
          </a:p>
          <a:p>
            <a:pPr>
              <a:spcBef>
                <a:spcPct val="50000"/>
              </a:spcBef>
            </a:pPr>
            <a:r>
              <a:rPr lang="en-CA"/>
              <a:t>t</a:t>
            </a:r>
            <a:r>
              <a:rPr lang="en-CA" baseline="-25000"/>
              <a:t>RCD</a:t>
            </a:r>
            <a:r>
              <a:rPr lang="en-CA"/>
              <a:t> = row activate time</a:t>
            </a:r>
          </a:p>
          <a:p>
            <a:pPr>
              <a:spcBef>
                <a:spcPct val="50000"/>
              </a:spcBef>
            </a:pPr>
            <a:endParaRPr lang="ko-KR" altLang="en-US">
              <a:ea typeface="Malgun Gothic" pitchFamily="34" charset="-127"/>
            </a:endParaRPr>
          </a:p>
        </p:txBody>
      </p:sp>
      <p:graphicFrame>
        <p:nvGraphicFramePr>
          <p:cNvPr id="91141" name="Object 5"/>
          <p:cNvGraphicFramePr>
            <a:graphicFrameLocks noChangeAspect="1"/>
          </p:cNvGraphicFramePr>
          <p:nvPr/>
        </p:nvGraphicFramePr>
        <p:xfrm>
          <a:off x="152400" y="5027613"/>
          <a:ext cx="8763000" cy="757237"/>
        </p:xfrm>
        <a:graphic>
          <a:graphicData uri="http://schemas.openxmlformats.org/presentationml/2006/ole">
            <mc:AlternateContent xmlns:mc="http://schemas.openxmlformats.org/markup-compatibility/2006">
              <mc:Choice xmlns:v="urn:schemas-microsoft-com:vml" Requires="v">
                <p:oleObj spid="_x0000_s91145" name="Visio" r:id="rId6" imgW="12042183" imgH="1039024" progId="Visio.Drawing.11">
                  <p:embed/>
                </p:oleObj>
              </mc:Choice>
              <mc:Fallback>
                <p:oleObj name="Visio" r:id="rId6" imgW="12042183" imgH="1039024" progId="Visio.Drawing.11">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 y="5027613"/>
                        <a:ext cx="8763000" cy="75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Slide Number Placeholder 8"/>
          <p:cNvSpPr>
            <a:spLocks noGrp="1"/>
          </p:cNvSpPr>
          <p:nvPr>
            <p:ph type="sldNum" sz="quarter" idx="12"/>
          </p:nvPr>
        </p:nvSpPr>
        <p:spPr/>
        <p:txBody>
          <a:bodyPr/>
          <a:lstStyle/>
          <a:p>
            <a:r>
              <a:rPr lang="en-US" smtClean="0"/>
              <a:t>4.</a:t>
            </a:r>
            <a:fld id="{CE9389D8-C30F-41E3-96A4-213488363530}" type="slidenum">
              <a:rPr lang="en-US" smtClean="0"/>
              <a:pPr/>
              <a:t>51</a:t>
            </a:fld>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Date Placeholder 1"/>
          <p:cNvSpPr>
            <a:spLocks noGrp="1"/>
          </p:cNvSpPr>
          <p:nvPr>
            <p:ph type="dt" sz="half" idx="10"/>
          </p:nvPr>
        </p:nvSpPr>
        <p:spPr/>
        <p:txBody>
          <a:bodyPr/>
          <a:lstStyle/>
          <a:p>
            <a:r>
              <a:rPr lang="en-US" smtClean="0"/>
              <a:t>December 2012</a:t>
            </a:r>
            <a:endParaRPr lang="en-US"/>
          </a:p>
        </p:txBody>
      </p:sp>
      <p:sp>
        <p:nvSpPr>
          <p:cNvPr id="7" name="Footer Placeholder 2"/>
          <p:cNvSpPr>
            <a:spLocks noGrp="1"/>
          </p:cNvSpPr>
          <p:nvPr>
            <p:ph type="ftr" sz="quarter" idx="11"/>
          </p:nvPr>
        </p:nvSpPr>
        <p:spPr/>
        <p:txBody>
          <a:bodyPr/>
          <a:lstStyle/>
          <a:p>
            <a:r>
              <a:rPr lang="pt-BR" smtClean="0"/>
              <a:t>GPGPU-Sim Tutorial (MICRO 2012) 4: Microarchitecture Model</a:t>
            </a:r>
            <a:endParaRPr lang="en-US"/>
          </a:p>
        </p:txBody>
      </p:sp>
      <p:graphicFrame>
        <p:nvGraphicFramePr>
          <p:cNvPr id="93186" name="Object 2"/>
          <p:cNvGraphicFramePr>
            <a:graphicFrameLocks noGrp="1" noChangeAspect="1"/>
          </p:cNvGraphicFramePr>
          <p:nvPr>
            <p:ph sz="half" idx="4294967295"/>
          </p:nvPr>
        </p:nvGraphicFramePr>
        <p:xfrm>
          <a:off x="4419600" y="1676400"/>
          <a:ext cx="4114800" cy="4614863"/>
        </p:xfrm>
        <a:graphic>
          <a:graphicData uri="http://schemas.openxmlformats.org/presentationml/2006/ole">
            <mc:AlternateContent xmlns:mc="http://schemas.openxmlformats.org/markup-compatibility/2006">
              <mc:Choice xmlns:v="urn:schemas-microsoft-com:vml" Requires="v">
                <p:oleObj spid="_x0000_s93188" name="Bitmap Image" r:id="rId4" imgW="9495238" imgH="6904762" progId="PBrush">
                  <p:embed/>
                </p:oleObj>
              </mc:Choice>
              <mc:Fallback>
                <p:oleObj name="Bitmap Image" r:id="rId4" imgW="9495238" imgH="6904762" progId="PBrush">
                  <p:embed/>
                  <p:pic>
                    <p:nvPicPr>
                      <p:cNvPr id="0" name="Picture 2"/>
                      <p:cNvPicPr>
                        <a:picLocks noGrp="1" noChangeAspect="1" noChangeArrowheads="1"/>
                      </p:cNvPicPr>
                      <p:nvPr/>
                    </p:nvPicPr>
                    <p:blipFill>
                      <a:blip r:embed="rId5">
                        <a:extLst>
                          <a:ext uri="{28A0092B-C50C-407E-A947-70E740481C1C}">
                            <a14:useLocalDpi xmlns:a14="http://schemas.microsoft.com/office/drawing/2010/main" val="0"/>
                          </a:ext>
                        </a:extLst>
                      </a:blip>
                      <a:srcRect l="7582" t="27634" r="45497"/>
                      <a:stretch>
                        <a:fillRect/>
                      </a:stretch>
                    </p:blipFill>
                    <p:spPr bwMode="auto">
                      <a:xfrm>
                        <a:off x="4419600" y="1676400"/>
                        <a:ext cx="4114800" cy="461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Rectangle 2"/>
          <p:cNvSpPr>
            <a:spLocks noChangeArrowheads="1"/>
          </p:cNvSpPr>
          <p:nvPr/>
        </p:nvSpPr>
        <p:spPr bwMode="auto">
          <a:xfrm>
            <a:off x="228600" y="228600"/>
            <a:ext cx="8763000" cy="1219200"/>
          </a:xfrm>
          <a:prstGeom prst="rect">
            <a:avLst/>
          </a:prstGeom>
          <a:noFill/>
          <a:ln w="9525">
            <a:noFill/>
            <a:miter lim="800000"/>
            <a:headEnd/>
            <a:tailEnd/>
          </a:ln>
        </p:spPr>
        <p:txBody>
          <a:bodyPr anchor="ctr"/>
          <a:lstStyle/>
          <a:p>
            <a:pPr algn="ctr"/>
            <a:r>
              <a:rPr lang="en-US" altLang="ko-KR" sz="4400" b="1" dirty="0">
                <a:latin typeface="+mj-ea"/>
                <a:ea typeface="+mj-ea"/>
                <a:cs typeface="Arial" pitchFamily="34" charset="0"/>
              </a:rPr>
              <a:t>DRAM</a:t>
            </a:r>
            <a:r>
              <a:rPr lang="en-US" altLang="ko-KR" sz="4400" b="1" dirty="0">
                <a:latin typeface="+mj-ea"/>
                <a:ea typeface="+mj-ea"/>
              </a:rPr>
              <a:t> Bank-level Parallelism</a:t>
            </a:r>
            <a:endParaRPr lang="en-US" altLang="zh-CN" sz="4400" b="1" dirty="0">
              <a:latin typeface="+mj-ea"/>
              <a:ea typeface="+mj-ea"/>
            </a:endParaRPr>
          </a:p>
        </p:txBody>
      </p:sp>
      <p:sp>
        <p:nvSpPr>
          <p:cNvPr id="5" name="Rectangle 7"/>
          <p:cNvSpPr txBox="1">
            <a:spLocks noChangeArrowheads="1"/>
          </p:cNvSpPr>
          <p:nvPr/>
        </p:nvSpPr>
        <p:spPr bwMode="auto">
          <a:xfrm>
            <a:off x="228600" y="2438400"/>
            <a:ext cx="4191000" cy="4114800"/>
          </a:xfrm>
          <a:prstGeom prst="rect">
            <a:avLst/>
          </a:prstGeom>
          <a:noFill/>
          <a:ln w="9525">
            <a:noFill/>
            <a:miter lim="800000"/>
            <a:headEnd/>
            <a:tailEnd/>
          </a:ln>
        </p:spPr>
        <p:txBody>
          <a:bodyPr/>
          <a:lstStyle/>
          <a:p>
            <a:pPr marL="342900" indent="-342900" defTabSz="457200" eaLnBrk="0" hangingPunct="0">
              <a:spcBef>
                <a:spcPct val="20000"/>
              </a:spcBef>
              <a:buFont typeface="Arial" pitchFamily="34" charset="0"/>
              <a:buChar char="•"/>
            </a:pPr>
            <a:r>
              <a:rPr lang="en-US" sz="2400" dirty="0">
                <a:solidFill>
                  <a:srgbClr val="000000"/>
                </a:solidFill>
                <a:latin typeface="Calibri" pitchFamily="34" charset="0"/>
              </a:rPr>
              <a:t>To increase DRAM performance and utilization</a:t>
            </a:r>
          </a:p>
          <a:p>
            <a:pPr marL="800100" lvl="1" indent="-342900" defTabSz="457200" eaLnBrk="0" hangingPunct="0">
              <a:spcBef>
                <a:spcPct val="20000"/>
              </a:spcBef>
              <a:buFont typeface="Arial" pitchFamily="34" charset="0"/>
              <a:buChar char="•"/>
            </a:pPr>
            <a:r>
              <a:rPr lang="en-US" dirty="0">
                <a:solidFill>
                  <a:srgbClr val="000000"/>
                </a:solidFill>
                <a:latin typeface="Calibri" pitchFamily="34" charset="0"/>
              </a:rPr>
              <a:t>Multiple banks per DRAM chip</a:t>
            </a:r>
          </a:p>
          <a:p>
            <a:pPr marL="342900" indent="-342900" defTabSz="457200" eaLnBrk="0" hangingPunct="0">
              <a:spcBef>
                <a:spcPct val="20000"/>
              </a:spcBef>
              <a:buFont typeface="Arial" pitchFamily="34" charset="0"/>
              <a:buChar char="•"/>
            </a:pPr>
            <a:r>
              <a:rPr lang="en-US" sz="2400" dirty="0">
                <a:solidFill>
                  <a:srgbClr val="000000"/>
                </a:solidFill>
                <a:latin typeface="Calibri" pitchFamily="34" charset="0"/>
              </a:rPr>
              <a:t>To increase bus width</a:t>
            </a:r>
          </a:p>
          <a:p>
            <a:pPr marL="800100" lvl="1" indent="-342900" defTabSz="457200" eaLnBrk="0" hangingPunct="0">
              <a:spcBef>
                <a:spcPct val="20000"/>
              </a:spcBef>
              <a:buFont typeface="Arial" pitchFamily="34" charset="0"/>
              <a:buChar char="•"/>
            </a:pPr>
            <a:r>
              <a:rPr lang="en-US" dirty="0">
                <a:solidFill>
                  <a:srgbClr val="000000"/>
                </a:solidFill>
              </a:rPr>
              <a:t>Multiple chips per Memory Controller</a:t>
            </a:r>
          </a:p>
          <a:p>
            <a:pPr marL="800100" lvl="1" indent="-342900" defTabSz="457200" eaLnBrk="0" hangingPunct="0">
              <a:spcBef>
                <a:spcPct val="20000"/>
              </a:spcBef>
              <a:buFont typeface="Arial" pitchFamily="34" charset="0"/>
              <a:buChar char="•"/>
            </a:pPr>
            <a:endParaRPr lang="en-US" dirty="0">
              <a:solidFill>
                <a:srgbClr val="000000"/>
              </a:solidFill>
              <a:latin typeface="Calibri" pitchFamily="34" charset="0"/>
            </a:endParaRPr>
          </a:p>
        </p:txBody>
      </p:sp>
      <p:sp>
        <p:nvSpPr>
          <p:cNvPr id="8" name="Slide Number Placeholder 7"/>
          <p:cNvSpPr>
            <a:spLocks noGrp="1"/>
          </p:cNvSpPr>
          <p:nvPr>
            <p:ph type="sldNum" sz="quarter" idx="12"/>
          </p:nvPr>
        </p:nvSpPr>
        <p:spPr/>
        <p:txBody>
          <a:bodyPr/>
          <a:lstStyle/>
          <a:p>
            <a:r>
              <a:rPr lang="en-US" smtClean="0"/>
              <a:t>4.</a:t>
            </a:r>
            <a:fld id="{CE9389D8-C30F-41E3-96A4-213488363530}" type="slidenum">
              <a:rPr lang="en-US" smtClean="0"/>
              <a:pPr/>
              <a:t>52</a:t>
            </a:fld>
            <a:endParaRPr lang="en-US"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smtClean="0"/>
              <a:t>December 2012</a:t>
            </a:r>
            <a:endParaRPr lang="en-US"/>
          </a:p>
        </p:txBody>
      </p:sp>
      <p:sp>
        <p:nvSpPr>
          <p:cNvPr id="6" name="Footer Placeholder 2"/>
          <p:cNvSpPr>
            <a:spLocks noGrp="1"/>
          </p:cNvSpPr>
          <p:nvPr>
            <p:ph type="ftr" sz="quarter" idx="11"/>
          </p:nvPr>
        </p:nvSpPr>
        <p:spPr/>
        <p:txBody>
          <a:bodyPr/>
          <a:lstStyle/>
          <a:p>
            <a:r>
              <a:rPr lang="pt-BR" smtClean="0"/>
              <a:t>GPGPU-Sim Tutorial (MICRO 2012) 4: Microarchitecture Model</a:t>
            </a:r>
            <a:endParaRPr lang="en-US"/>
          </a:p>
        </p:txBody>
      </p:sp>
      <p:sp>
        <p:nvSpPr>
          <p:cNvPr id="24579" name="Rectangle 2"/>
          <p:cNvSpPr>
            <a:spLocks noChangeArrowheads="1"/>
          </p:cNvSpPr>
          <p:nvPr/>
        </p:nvSpPr>
        <p:spPr bwMode="auto">
          <a:xfrm>
            <a:off x="304800" y="76200"/>
            <a:ext cx="8763000" cy="1066800"/>
          </a:xfrm>
          <a:prstGeom prst="rect">
            <a:avLst/>
          </a:prstGeom>
          <a:noFill/>
          <a:ln w="9525">
            <a:noFill/>
            <a:miter lim="800000"/>
            <a:headEnd/>
            <a:tailEnd/>
          </a:ln>
        </p:spPr>
        <p:txBody>
          <a:bodyPr anchor="ctr"/>
          <a:lstStyle/>
          <a:p>
            <a:pPr algn="ctr">
              <a:defRPr/>
            </a:pPr>
            <a:r>
              <a:rPr lang="en-US" altLang="zh-CN" sz="4400" b="1" dirty="0">
                <a:latin typeface="+mj-lt"/>
              </a:rPr>
              <a:t>Scheduling DRAM Requests</a:t>
            </a:r>
          </a:p>
        </p:txBody>
      </p:sp>
      <p:pic>
        <p:nvPicPr>
          <p:cNvPr id="95235" name="Picture 7"/>
          <p:cNvPicPr>
            <a:picLocks noChangeAspect="1" noChangeArrowheads="1"/>
          </p:cNvPicPr>
          <p:nvPr/>
        </p:nvPicPr>
        <p:blipFill>
          <a:blip r:embed="rId3" cstate="print"/>
          <a:srcRect t="44432" b="9164"/>
          <a:stretch>
            <a:fillRect/>
          </a:stretch>
        </p:blipFill>
        <p:spPr bwMode="auto">
          <a:xfrm>
            <a:off x="304800" y="4038600"/>
            <a:ext cx="8524875" cy="1905000"/>
          </a:xfrm>
          <a:prstGeom prst="rect">
            <a:avLst/>
          </a:prstGeom>
          <a:noFill/>
          <a:ln w="9525">
            <a:noFill/>
            <a:miter lim="800000"/>
            <a:headEnd/>
            <a:tailEnd/>
          </a:ln>
        </p:spPr>
      </p:pic>
      <p:sp>
        <p:nvSpPr>
          <p:cNvPr id="4" name="Rectangle 7"/>
          <p:cNvSpPr txBox="1">
            <a:spLocks noChangeArrowheads="1"/>
          </p:cNvSpPr>
          <p:nvPr/>
        </p:nvSpPr>
        <p:spPr bwMode="auto">
          <a:xfrm>
            <a:off x="457200" y="1600200"/>
            <a:ext cx="8458200" cy="2209800"/>
          </a:xfrm>
          <a:prstGeom prst="rect">
            <a:avLst/>
          </a:prstGeom>
          <a:noFill/>
          <a:ln w="9525">
            <a:noFill/>
            <a:miter lim="800000"/>
            <a:headEnd/>
            <a:tailEnd/>
          </a:ln>
        </p:spPr>
        <p:txBody>
          <a:bodyPr/>
          <a:lstStyle/>
          <a:p>
            <a:pPr marL="342900" indent="-342900" defTabSz="457200" eaLnBrk="0" hangingPunct="0">
              <a:spcBef>
                <a:spcPct val="20000"/>
              </a:spcBef>
              <a:buFont typeface="Arial" pitchFamily="34" charset="0"/>
              <a:buChar char="•"/>
            </a:pPr>
            <a:r>
              <a:rPr lang="en-US" sz="3000">
                <a:solidFill>
                  <a:srgbClr val="000000"/>
                </a:solidFill>
                <a:latin typeface="Calibri" pitchFamily="34" charset="0"/>
              </a:rPr>
              <a:t>Scheduling policies supported</a:t>
            </a:r>
          </a:p>
          <a:p>
            <a:pPr marL="1257300" lvl="2" indent="-342900" defTabSz="457200" eaLnBrk="0" hangingPunct="0">
              <a:spcBef>
                <a:spcPct val="20000"/>
              </a:spcBef>
              <a:buFont typeface="Arial" pitchFamily="34" charset="0"/>
              <a:buChar char="•"/>
            </a:pPr>
            <a:r>
              <a:rPr lang="en-US" sz="2000">
                <a:solidFill>
                  <a:srgbClr val="000000"/>
                </a:solidFill>
                <a:latin typeface="Calibri" pitchFamily="34" charset="0"/>
              </a:rPr>
              <a:t>First in first out (FIFO) </a:t>
            </a:r>
          </a:p>
          <a:p>
            <a:pPr marL="1714500" lvl="3" indent="-342900" defTabSz="457200" eaLnBrk="0" hangingPunct="0">
              <a:spcBef>
                <a:spcPct val="20000"/>
              </a:spcBef>
              <a:buFont typeface="Arial" pitchFamily="34" charset="0"/>
              <a:buChar char="•"/>
            </a:pPr>
            <a:r>
              <a:rPr lang="en-US">
                <a:solidFill>
                  <a:srgbClr val="000000"/>
                </a:solidFill>
                <a:latin typeface="Calibri" pitchFamily="34" charset="0"/>
              </a:rPr>
              <a:t>In-order scheduling</a:t>
            </a:r>
          </a:p>
          <a:p>
            <a:pPr marL="1257300" lvl="2" indent="-342900" defTabSz="457200" eaLnBrk="0" hangingPunct="0">
              <a:spcBef>
                <a:spcPct val="20000"/>
              </a:spcBef>
              <a:buFont typeface="Arial" pitchFamily="34" charset="0"/>
              <a:buChar char="•"/>
            </a:pPr>
            <a:r>
              <a:rPr lang="en-US" sz="2000">
                <a:solidFill>
                  <a:srgbClr val="000000"/>
                </a:solidFill>
                <a:latin typeface="Calibri" pitchFamily="34" charset="0"/>
              </a:rPr>
              <a:t>First Ready First Come First Serve (FR-FCFS)</a:t>
            </a:r>
          </a:p>
          <a:p>
            <a:pPr marL="1714500" lvl="3" indent="-342900" defTabSz="457200" eaLnBrk="0" hangingPunct="0">
              <a:spcBef>
                <a:spcPct val="20000"/>
              </a:spcBef>
              <a:buFont typeface="Arial" pitchFamily="34" charset="0"/>
              <a:buChar char="•"/>
            </a:pPr>
            <a:r>
              <a:rPr lang="en-US">
                <a:solidFill>
                  <a:srgbClr val="000000"/>
                </a:solidFill>
                <a:latin typeface="Calibri" pitchFamily="34" charset="0"/>
              </a:rPr>
              <a:t>Out of order scheduling</a:t>
            </a:r>
          </a:p>
          <a:p>
            <a:pPr marL="1714500" lvl="3" indent="-342900" defTabSz="457200" eaLnBrk="0" hangingPunct="0">
              <a:spcBef>
                <a:spcPct val="20000"/>
              </a:spcBef>
              <a:buFont typeface="Arial" pitchFamily="34" charset="0"/>
              <a:buChar char="•"/>
            </a:pPr>
            <a:r>
              <a:rPr lang="en-US">
                <a:solidFill>
                  <a:srgbClr val="000000"/>
                </a:solidFill>
                <a:latin typeface="Calibri" pitchFamily="34" charset="0"/>
              </a:rPr>
              <a:t>Requires associative search</a:t>
            </a:r>
            <a:endParaRPr lang="en-US">
              <a:latin typeface="Calibri" pitchFamily="34" charset="0"/>
            </a:endParaRPr>
          </a:p>
        </p:txBody>
      </p:sp>
      <p:sp>
        <p:nvSpPr>
          <p:cNvPr id="8" name="Slide Number Placeholder 7"/>
          <p:cNvSpPr>
            <a:spLocks noGrp="1"/>
          </p:cNvSpPr>
          <p:nvPr>
            <p:ph type="sldNum" sz="quarter" idx="12"/>
          </p:nvPr>
        </p:nvSpPr>
        <p:spPr/>
        <p:txBody>
          <a:bodyPr/>
          <a:lstStyle/>
          <a:p>
            <a:r>
              <a:rPr lang="en-US" smtClean="0"/>
              <a:t>4.</a:t>
            </a:r>
            <a:fld id="{CE9389D8-C30F-41E3-96A4-213488363530}" type="slidenum">
              <a:rPr lang="en-US" smtClean="0"/>
              <a:pPr/>
              <a:t>53</a:t>
            </a:fld>
            <a:endParaRPr lang="en-US" dirty="0"/>
          </a:p>
        </p:txBody>
      </p:sp>
    </p:spTree>
  </p:cSld>
  <p:clrMapOvr>
    <a:masterClrMapping/>
  </p:clrMapOvr>
  <p:transition advTm="17000"/>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Session Summary</a:t>
            </a:r>
            <a:endParaRPr lang="en-CA" dirty="0"/>
          </a:p>
        </p:txBody>
      </p:sp>
      <p:sp>
        <p:nvSpPr>
          <p:cNvPr id="3" name="Content Placeholder 2"/>
          <p:cNvSpPr>
            <a:spLocks noGrp="1"/>
          </p:cNvSpPr>
          <p:nvPr>
            <p:ph idx="1"/>
          </p:nvPr>
        </p:nvSpPr>
        <p:spPr/>
        <p:txBody>
          <a:bodyPr/>
          <a:lstStyle/>
          <a:p>
            <a:r>
              <a:rPr lang="en-CA" dirty="0" smtClean="0"/>
              <a:t>Microarchitecture Timing Model in GPGPU-</a:t>
            </a:r>
            <a:r>
              <a:rPr lang="en-CA" dirty="0" err="1" smtClean="0"/>
              <a:t>Sim</a:t>
            </a:r>
            <a:endParaRPr lang="en-CA" dirty="0" smtClean="0"/>
          </a:p>
          <a:p>
            <a:pPr lvl="1"/>
            <a:r>
              <a:rPr lang="en-CA" dirty="0" smtClean="0"/>
              <a:t>SIMT Core</a:t>
            </a:r>
          </a:p>
          <a:p>
            <a:pPr lvl="1"/>
            <a:r>
              <a:rPr lang="en-CA" dirty="0" smtClean="0"/>
              <a:t>Cache Model</a:t>
            </a:r>
          </a:p>
          <a:p>
            <a:pPr lvl="1"/>
            <a:r>
              <a:rPr lang="en-CA" dirty="0" smtClean="0"/>
              <a:t>Interconnection Network</a:t>
            </a:r>
          </a:p>
          <a:p>
            <a:pPr lvl="1"/>
            <a:r>
              <a:rPr lang="en-CA" dirty="0" smtClean="0"/>
              <a:t>Memory Partition + Address Mapping</a:t>
            </a:r>
          </a:p>
          <a:p>
            <a:pPr lvl="1"/>
            <a:r>
              <a:rPr lang="en-CA" dirty="0" smtClean="0"/>
              <a:t>DRAM Scheduling and Timing</a:t>
            </a:r>
          </a:p>
          <a:p>
            <a:pPr lvl="1"/>
            <a:endParaRPr lang="en-CA" dirty="0"/>
          </a:p>
        </p:txBody>
      </p:sp>
      <p:sp>
        <p:nvSpPr>
          <p:cNvPr id="4" name="Date Placeholder 3"/>
          <p:cNvSpPr>
            <a:spLocks noGrp="1"/>
          </p:cNvSpPr>
          <p:nvPr>
            <p:ph type="dt" sz="half" idx="10"/>
          </p:nvPr>
        </p:nvSpPr>
        <p:spPr/>
        <p:txBody>
          <a:bodyPr/>
          <a:lstStyle/>
          <a:p>
            <a:r>
              <a:rPr lang="en-US" smtClean="0"/>
              <a:t>December 2012</a:t>
            </a:r>
            <a:endParaRPr lang="en-US"/>
          </a:p>
        </p:txBody>
      </p:sp>
      <p:sp>
        <p:nvSpPr>
          <p:cNvPr id="5" name="Footer Placeholder 4"/>
          <p:cNvSpPr>
            <a:spLocks noGrp="1"/>
          </p:cNvSpPr>
          <p:nvPr>
            <p:ph type="ftr" sz="quarter" idx="11"/>
          </p:nvPr>
        </p:nvSpPr>
        <p:spPr/>
        <p:txBody>
          <a:bodyPr/>
          <a:lstStyle/>
          <a:p>
            <a:r>
              <a:rPr lang="pt-BR" smtClean="0"/>
              <a:t>GPGPU-Sim Tutorial (MICRO 2012) 4: Microarchitecture Model</a:t>
            </a:r>
            <a:endParaRPr lang="en-US"/>
          </a:p>
        </p:txBody>
      </p:sp>
      <p:sp>
        <p:nvSpPr>
          <p:cNvPr id="7" name="Slide Number Placeholder 6"/>
          <p:cNvSpPr>
            <a:spLocks noGrp="1"/>
          </p:cNvSpPr>
          <p:nvPr>
            <p:ph type="sldNum" sz="quarter" idx="12"/>
          </p:nvPr>
        </p:nvSpPr>
        <p:spPr/>
        <p:txBody>
          <a:bodyPr/>
          <a:lstStyle/>
          <a:p>
            <a:r>
              <a:rPr lang="en-US" smtClean="0"/>
              <a:t>4.</a:t>
            </a:r>
            <a:fld id="{5F092435-35AC-4890-8608-A6F8B5931844}" type="slidenum">
              <a:rPr lang="en-US" smtClean="0"/>
              <a:pPr/>
              <a:t>54</a:t>
            </a:fld>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December 2012</a:t>
            </a:r>
            <a:endParaRPr lang="en-US"/>
          </a:p>
        </p:txBody>
      </p:sp>
      <p:sp>
        <p:nvSpPr>
          <p:cNvPr id="5" name="Footer Placeholder 4"/>
          <p:cNvSpPr>
            <a:spLocks noGrp="1"/>
          </p:cNvSpPr>
          <p:nvPr>
            <p:ph type="ftr" sz="quarter" idx="11"/>
          </p:nvPr>
        </p:nvSpPr>
        <p:spPr/>
        <p:txBody>
          <a:bodyPr/>
          <a:lstStyle/>
          <a:p>
            <a:r>
              <a:rPr lang="pt-BR" smtClean="0"/>
              <a:t>GPGPU-Sim Tutorial (MICRO 2012) 4: Microarchitecture Model</a:t>
            </a:r>
            <a:endParaRPr lang="en-US"/>
          </a:p>
        </p:txBody>
      </p:sp>
      <p:sp>
        <p:nvSpPr>
          <p:cNvPr id="3074" name="Rectangle 2"/>
          <p:cNvSpPr>
            <a:spLocks noGrp="1" noChangeArrowheads="1"/>
          </p:cNvSpPr>
          <p:nvPr>
            <p:ph type="title"/>
          </p:nvPr>
        </p:nvSpPr>
        <p:spPr>
          <a:xfrm>
            <a:off x="457200" y="0"/>
            <a:ext cx="8229600" cy="609600"/>
          </a:xfrm>
        </p:spPr>
        <p:txBody>
          <a:bodyPr/>
          <a:lstStyle/>
          <a:p>
            <a:r>
              <a:rPr lang="en-US" dirty="0"/>
              <a:t>Overview</a:t>
            </a:r>
          </a:p>
        </p:txBody>
      </p:sp>
      <p:sp>
        <p:nvSpPr>
          <p:cNvPr id="7" name="Content Placeholder 6"/>
          <p:cNvSpPr>
            <a:spLocks noGrp="1"/>
          </p:cNvSpPr>
          <p:nvPr>
            <p:ph idx="1"/>
          </p:nvPr>
        </p:nvSpPr>
        <p:spPr/>
        <p:txBody>
          <a:bodyPr/>
          <a:lstStyle/>
          <a:p>
            <a:endParaRPr lang="en-CA"/>
          </a:p>
        </p:txBody>
      </p:sp>
      <p:sp>
        <p:nvSpPr>
          <p:cNvPr id="9" name="Slide Number Placeholder 8"/>
          <p:cNvSpPr>
            <a:spLocks noGrp="1"/>
          </p:cNvSpPr>
          <p:nvPr>
            <p:ph type="sldNum" sz="quarter" idx="12"/>
          </p:nvPr>
        </p:nvSpPr>
        <p:spPr/>
        <p:txBody>
          <a:bodyPr/>
          <a:lstStyle/>
          <a:p>
            <a:r>
              <a:rPr lang="en-US" smtClean="0"/>
              <a:t>4.</a:t>
            </a:r>
            <a:fld id="{5F092435-35AC-4890-8608-A6F8B5931844}" type="slidenum">
              <a:rPr lang="en-US" smtClean="0"/>
              <a:pPr/>
              <a:t>55</a:t>
            </a:fld>
            <a:endParaRPr lang="en-US" dirty="0"/>
          </a:p>
        </p:txBody>
      </p:sp>
      <p:graphicFrame>
        <p:nvGraphicFramePr>
          <p:cNvPr id="8" name="Content Placeholder 6"/>
          <p:cNvGraphicFramePr>
            <a:graphicFrameLocks/>
          </p:cNvGraphicFramePr>
          <p:nvPr>
            <p:extLst>
              <p:ext uri="{D42A27DB-BD31-4B8C-83A1-F6EECF244321}">
                <p14:modId xmlns:p14="http://schemas.microsoft.com/office/powerpoint/2010/main" val="2977217601"/>
              </p:ext>
            </p:extLst>
          </p:nvPr>
        </p:nvGraphicFramePr>
        <p:xfrm>
          <a:off x="381000" y="609600"/>
          <a:ext cx="8406076" cy="6076080"/>
        </p:xfrm>
        <a:graphic>
          <a:graphicData uri="http://schemas.openxmlformats.org/drawingml/2006/table">
            <a:tbl>
              <a:tblPr firstCol="1" bandRow="1">
                <a:tableStyleId>{21E4AEA4-8DFA-4A89-87EB-49C32662AFE0}</a:tableStyleId>
              </a:tblPr>
              <a:tblGrid>
                <a:gridCol w="609600"/>
                <a:gridCol w="6553200"/>
                <a:gridCol w="1243276"/>
              </a:tblGrid>
              <a:tr h="381000">
                <a:tc>
                  <a:txBody>
                    <a:bodyPr/>
                    <a:lstStyle/>
                    <a:p>
                      <a:r>
                        <a:rPr lang="en-CA" sz="2400" dirty="0" smtClean="0"/>
                        <a:t>1</a:t>
                      </a:r>
                      <a:endParaRPr lang="en-CA" sz="2400" dirty="0"/>
                    </a:p>
                  </a:txBody>
                  <a:tcPr marT="36000" marB="36000"/>
                </a:tc>
                <a:tc>
                  <a:txBody>
                    <a:bodyPr/>
                    <a:lstStyle/>
                    <a:p>
                      <a:r>
                        <a:rPr lang="en-CA" sz="2400" dirty="0" smtClean="0">
                          <a:solidFill>
                            <a:schemeClr val="accent2">
                              <a:lumMod val="40000"/>
                              <a:lumOff val="60000"/>
                            </a:schemeClr>
                          </a:solidFill>
                        </a:rPr>
                        <a:t>Brief Background on GPU Computing</a:t>
                      </a:r>
                      <a:endParaRPr lang="en-CA" sz="2400" dirty="0">
                        <a:solidFill>
                          <a:schemeClr val="accent2">
                            <a:lumMod val="40000"/>
                            <a:lumOff val="60000"/>
                          </a:schemeClr>
                        </a:solidFill>
                      </a:endParaRPr>
                    </a:p>
                  </a:txBody>
                  <a:tcPr marT="36000" marB="36000"/>
                </a:tc>
                <a:tc>
                  <a:txBody>
                    <a:bodyPr/>
                    <a:lstStyle/>
                    <a:p>
                      <a:r>
                        <a:rPr lang="en-CA" sz="2400" dirty="0" smtClean="0">
                          <a:solidFill>
                            <a:schemeClr val="accent2">
                              <a:lumMod val="40000"/>
                              <a:lumOff val="60000"/>
                            </a:schemeClr>
                          </a:solidFill>
                        </a:rPr>
                        <a:t>40mins</a:t>
                      </a:r>
                      <a:endParaRPr lang="en-CA" sz="2400" dirty="0">
                        <a:solidFill>
                          <a:schemeClr val="accent2">
                            <a:lumMod val="40000"/>
                            <a:lumOff val="60000"/>
                          </a:schemeClr>
                        </a:solidFill>
                      </a:endParaRPr>
                    </a:p>
                  </a:txBody>
                  <a:tcPr marT="36000" marB="36000"/>
                </a:tc>
              </a:tr>
              <a:tr h="428215">
                <a:tc>
                  <a:txBody>
                    <a:bodyPr/>
                    <a:lstStyle/>
                    <a:p>
                      <a:r>
                        <a:rPr lang="en-CA" sz="2400" dirty="0" smtClean="0"/>
                        <a:t>2</a:t>
                      </a:r>
                      <a:endParaRPr lang="en-CA" sz="2400" dirty="0"/>
                    </a:p>
                  </a:txBody>
                  <a:tcPr marT="36000" marB="36000"/>
                </a:tc>
                <a:tc>
                  <a:txBody>
                    <a:bodyPr/>
                    <a:lstStyle/>
                    <a:p>
                      <a:r>
                        <a:rPr lang="en-CA" sz="2400" dirty="0" smtClean="0">
                          <a:solidFill>
                            <a:schemeClr val="accent2">
                              <a:lumMod val="40000"/>
                              <a:lumOff val="60000"/>
                            </a:schemeClr>
                          </a:solidFill>
                        </a:rPr>
                        <a:t>GPGPU-</a:t>
                      </a:r>
                      <a:r>
                        <a:rPr lang="en-CA" sz="2400" dirty="0" err="1" smtClean="0">
                          <a:solidFill>
                            <a:schemeClr val="accent2">
                              <a:lumMod val="40000"/>
                              <a:lumOff val="60000"/>
                            </a:schemeClr>
                          </a:solidFill>
                        </a:rPr>
                        <a:t>Sim</a:t>
                      </a:r>
                      <a:r>
                        <a:rPr lang="en-CA" sz="2400" dirty="0" smtClean="0">
                          <a:solidFill>
                            <a:schemeClr val="accent2">
                              <a:lumMod val="40000"/>
                              <a:lumOff val="60000"/>
                            </a:schemeClr>
                          </a:solidFill>
                        </a:rPr>
                        <a:t> Overview</a:t>
                      </a:r>
                      <a:endParaRPr lang="en-CA" sz="2400" dirty="0">
                        <a:solidFill>
                          <a:schemeClr val="accent2">
                            <a:lumMod val="40000"/>
                            <a:lumOff val="60000"/>
                          </a:schemeClr>
                        </a:solidFill>
                      </a:endParaRPr>
                    </a:p>
                  </a:txBody>
                  <a:tcPr marT="36000" marB="36000"/>
                </a:tc>
                <a:tc>
                  <a:txBody>
                    <a:bodyPr/>
                    <a:lstStyle/>
                    <a:p>
                      <a:r>
                        <a:rPr lang="en-CA" sz="2400" dirty="0" smtClean="0">
                          <a:solidFill>
                            <a:schemeClr val="accent2">
                              <a:lumMod val="40000"/>
                              <a:lumOff val="60000"/>
                            </a:schemeClr>
                          </a:solidFill>
                        </a:rPr>
                        <a:t>30mins</a:t>
                      </a:r>
                      <a:endParaRPr lang="en-CA" sz="2400" dirty="0">
                        <a:solidFill>
                          <a:schemeClr val="accent2">
                            <a:lumMod val="40000"/>
                            <a:lumOff val="60000"/>
                          </a:schemeClr>
                        </a:solidFill>
                      </a:endParaRPr>
                    </a:p>
                  </a:txBody>
                  <a:tcPr marT="36000" marB="36000"/>
                </a:tc>
              </a:tr>
              <a:tr h="428215">
                <a:tc>
                  <a:txBody>
                    <a:bodyPr/>
                    <a:lstStyle/>
                    <a:p>
                      <a:r>
                        <a:rPr lang="en-CA" sz="2400" dirty="0" smtClean="0"/>
                        <a:t>3</a:t>
                      </a:r>
                      <a:endParaRPr lang="en-CA" sz="2400" dirty="0"/>
                    </a:p>
                  </a:txBody>
                  <a:tcPr marT="36000" marB="36000"/>
                </a:tc>
                <a:tc>
                  <a:txBody>
                    <a:bodyPr/>
                    <a:lstStyle/>
                    <a:p>
                      <a:r>
                        <a:rPr lang="en-CA" sz="2400" dirty="0" smtClean="0">
                          <a:solidFill>
                            <a:schemeClr val="accent2">
                              <a:lumMod val="40000"/>
                              <a:lumOff val="60000"/>
                            </a:schemeClr>
                          </a:solidFill>
                        </a:rPr>
                        <a:t>Demo</a:t>
                      </a:r>
                      <a:r>
                        <a:rPr lang="en-CA" sz="2400" baseline="0" dirty="0" smtClean="0">
                          <a:solidFill>
                            <a:schemeClr val="accent2">
                              <a:lumMod val="40000"/>
                              <a:lumOff val="60000"/>
                            </a:schemeClr>
                          </a:solidFill>
                        </a:rPr>
                        <a:t> 1: Setup and Run</a:t>
                      </a:r>
                      <a:endParaRPr lang="en-CA" sz="2400" dirty="0">
                        <a:solidFill>
                          <a:schemeClr val="accent2">
                            <a:lumMod val="40000"/>
                            <a:lumOff val="60000"/>
                          </a:schemeClr>
                        </a:solidFill>
                      </a:endParaRPr>
                    </a:p>
                  </a:txBody>
                  <a:tcPr marT="36000" marB="36000"/>
                </a:tc>
                <a:tc>
                  <a:txBody>
                    <a:bodyPr/>
                    <a:lstStyle/>
                    <a:p>
                      <a:r>
                        <a:rPr lang="en-CA" sz="2400" dirty="0" smtClean="0">
                          <a:solidFill>
                            <a:schemeClr val="accent2">
                              <a:lumMod val="40000"/>
                              <a:lumOff val="60000"/>
                            </a:schemeClr>
                          </a:solidFill>
                        </a:rPr>
                        <a:t>15mins</a:t>
                      </a:r>
                      <a:endParaRPr lang="en-CA" sz="2400" dirty="0">
                        <a:solidFill>
                          <a:schemeClr val="accent2">
                            <a:lumMod val="40000"/>
                            <a:lumOff val="60000"/>
                          </a:schemeClr>
                        </a:solidFill>
                      </a:endParaRPr>
                    </a:p>
                  </a:txBody>
                  <a:tcPr marT="36000" marB="36000"/>
                </a:tc>
              </a:tr>
              <a:tr h="268339">
                <a:tc gridSpan="3">
                  <a:txBody>
                    <a:bodyPr/>
                    <a:lstStyle/>
                    <a:p>
                      <a:pPr algn="ctr"/>
                      <a:r>
                        <a:rPr lang="en-CA" sz="1800" dirty="0" smtClean="0">
                          <a:solidFill>
                            <a:schemeClr val="tx1"/>
                          </a:solidFill>
                        </a:rPr>
                        <a:t>Coffee</a:t>
                      </a:r>
                      <a:r>
                        <a:rPr lang="en-CA" sz="1800" baseline="0" dirty="0" smtClean="0">
                          <a:solidFill>
                            <a:schemeClr val="tx1"/>
                          </a:solidFill>
                        </a:rPr>
                        <a:t> Break (10:00 – 10:30am)</a:t>
                      </a:r>
                      <a:endParaRPr lang="en-CA" sz="1800" dirty="0">
                        <a:solidFill>
                          <a:schemeClr val="tx1"/>
                        </a:solidFill>
                      </a:endParaRPr>
                    </a:p>
                  </a:txBody>
                  <a:tcPr marT="0" marB="0">
                    <a:solidFill>
                      <a:schemeClr val="accent1"/>
                    </a:solidFill>
                  </a:tcPr>
                </a:tc>
                <a:tc hMerge="1">
                  <a:txBody>
                    <a:bodyPr/>
                    <a:lstStyle/>
                    <a:p>
                      <a:endParaRPr lang="en-CA"/>
                    </a:p>
                  </a:txBody>
                  <a:tcPr/>
                </a:tc>
                <a:tc hMerge="1">
                  <a:txBody>
                    <a:bodyPr/>
                    <a:lstStyle/>
                    <a:p>
                      <a:endParaRPr lang="en-CA"/>
                    </a:p>
                  </a:txBody>
                  <a:tcPr/>
                </a:tc>
              </a:tr>
              <a:tr h="428215">
                <a:tc>
                  <a:txBody>
                    <a:bodyPr/>
                    <a:lstStyle/>
                    <a:p>
                      <a:r>
                        <a:rPr lang="en-CA" sz="2400" dirty="0" smtClean="0"/>
                        <a:t>4</a:t>
                      </a:r>
                      <a:endParaRPr lang="en-CA" sz="2400" dirty="0"/>
                    </a:p>
                  </a:txBody>
                  <a:tcPr marT="36000" marB="36000"/>
                </a:tc>
                <a:tc>
                  <a:txBody>
                    <a:bodyPr/>
                    <a:lstStyle/>
                    <a:p>
                      <a:r>
                        <a:rPr lang="en-CA" sz="2400" dirty="0" smtClean="0">
                          <a:solidFill>
                            <a:schemeClr val="accent2">
                              <a:lumMod val="40000"/>
                              <a:lumOff val="60000"/>
                            </a:schemeClr>
                          </a:solidFill>
                        </a:rPr>
                        <a:t>Microarchitecture Timing Model</a:t>
                      </a:r>
                      <a:endParaRPr lang="en-CA" sz="2400" dirty="0">
                        <a:solidFill>
                          <a:schemeClr val="accent2">
                            <a:lumMod val="40000"/>
                            <a:lumOff val="60000"/>
                          </a:schemeClr>
                        </a:solidFill>
                      </a:endParaRPr>
                    </a:p>
                  </a:txBody>
                  <a:tcPr marT="36000" marB="36000"/>
                </a:tc>
                <a:tc>
                  <a:txBody>
                    <a:bodyPr/>
                    <a:lstStyle/>
                    <a:p>
                      <a:r>
                        <a:rPr lang="en-CA" sz="2400" dirty="0" smtClean="0">
                          <a:solidFill>
                            <a:schemeClr val="accent2">
                              <a:lumMod val="40000"/>
                              <a:lumOff val="60000"/>
                            </a:schemeClr>
                          </a:solidFill>
                        </a:rPr>
                        <a:t>85mins</a:t>
                      </a:r>
                      <a:endParaRPr lang="en-CA" sz="2400" dirty="0">
                        <a:solidFill>
                          <a:schemeClr val="accent2">
                            <a:lumMod val="40000"/>
                            <a:lumOff val="60000"/>
                          </a:schemeClr>
                        </a:solidFill>
                      </a:endParaRPr>
                    </a:p>
                  </a:txBody>
                  <a:tcPr marT="36000" marB="36000"/>
                </a:tc>
              </a:tr>
              <a:tr h="268339">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dirty="0" smtClean="0">
                          <a:solidFill>
                            <a:schemeClr val="tx1"/>
                          </a:solidFill>
                        </a:rPr>
                        <a:t>Lunch (12:00 – 1:00pm)</a:t>
                      </a:r>
                    </a:p>
                  </a:txBody>
                  <a:tcPr marT="0" marB="0">
                    <a:solidFill>
                      <a:schemeClr val="accent1"/>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2400" dirty="0" smtClean="0">
                        <a:solidFill>
                          <a:schemeClr val="tx1"/>
                        </a:solidFill>
                      </a:endParaRPr>
                    </a:p>
                  </a:txBody>
                  <a:tcPr marT="36000" marB="36000"/>
                </a:tc>
                <a:tc hMerge="1">
                  <a:txBody>
                    <a:bodyPr/>
                    <a:lstStyle/>
                    <a:p>
                      <a:endParaRPr lang="en-CA" sz="2400" dirty="0"/>
                    </a:p>
                  </a:txBody>
                  <a:tcPr marT="36000" marB="36000"/>
                </a:tc>
              </a:tr>
              <a:tr h="428215">
                <a:tc>
                  <a:txBody>
                    <a:bodyPr/>
                    <a:lstStyle/>
                    <a:p>
                      <a:r>
                        <a:rPr lang="en-CA" sz="2400" dirty="0" smtClean="0"/>
                        <a:t>5a</a:t>
                      </a:r>
                      <a:endParaRPr lang="en-CA" sz="2400" dirty="0"/>
                    </a:p>
                  </a:txBody>
                  <a:tcPr marT="36000" marB="36000"/>
                </a:tc>
                <a:tc>
                  <a:txBody>
                    <a:bodyPr/>
                    <a:lstStyle/>
                    <a:p>
                      <a:r>
                        <a:rPr lang="en-CA" sz="2400" dirty="0" smtClean="0"/>
                        <a:t>Software Organization</a:t>
                      </a:r>
                      <a:endParaRPr lang="en-CA" sz="2400" dirty="0"/>
                    </a:p>
                  </a:txBody>
                  <a:tcPr marT="36000" marB="36000"/>
                </a:tc>
                <a:tc>
                  <a:txBody>
                    <a:bodyPr/>
                    <a:lstStyle/>
                    <a:p>
                      <a:r>
                        <a:rPr lang="en-CA" sz="2400" dirty="0" smtClean="0"/>
                        <a:t>25mins</a:t>
                      </a:r>
                      <a:endParaRPr lang="en-CA" sz="2400" dirty="0"/>
                    </a:p>
                  </a:txBody>
                  <a:tcPr marT="36000" marB="36000"/>
                </a:tc>
              </a:tr>
              <a:tr h="428215">
                <a:tc>
                  <a:txBody>
                    <a:bodyPr/>
                    <a:lstStyle/>
                    <a:p>
                      <a:r>
                        <a:rPr lang="en-CA" sz="2400" dirty="0" smtClean="0"/>
                        <a:t>5b</a:t>
                      </a:r>
                      <a:endParaRPr lang="en-CA" sz="2400" dirty="0"/>
                    </a:p>
                  </a:txBody>
                  <a:tcPr marT="36000" marB="36000"/>
                </a:tc>
                <a:tc>
                  <a:txBody>
                    <a:bodyPr/>
                    <a:lstStyle/>
                    <a:p>
                      <a:r>
                        <a:rPr lang="en-CA" sz="2400" dirty="0" smtClean="0"/>
                        <a:t>Timing</a:t>
                      </a:r>
                      <a:r>
                        <a:rPr lang="en-CA" sz="2400" baseline="0" dirty="0" smtClean="0"/>
                        <a:t> Model (Software)</a:t>
                      </a:r>
                      <a:endParaRPr lang="en-CA" sz="2400" dirty="0"/>
                    </a:p>
                  </a:txBody>
                  <a:tcPr marT="36000" marB="36000"/>
                </a:tc>
                <a:tc>
                  <a:txBody>
                    <a:bodyPr/>
                    <a:lstStyle/>
                    <a:p>
                      <a:r>
                        <a:rPr lang="en-CA" sz="2400" dirty="0" smtClean="0"/>
                        <a:t>50mins</a:t>
                      </a:r>
                      <a:endParaRPr lang="en-CA" sz="2400" dirty="0"/>
                    </a:p>
                  </a:txBody>
                  <a:tcPr marT="36000" marB="36000"/>
                </a:tc>
              </a:tr>
              <a:tr h="428215">
                <a:tc>
                  <a:txBody>
                    <a:bodyPr/>
                    <a:lstStyle/>
                    <a:p>
                      <a:r>
                        <a:rPr lang="en-CA" sz="2400" dirty="0" smtClean="0"/>
                        <a:t>5c</a:t>
                      </a:r>
                      <a:endParaRPr lang="en-CA" sz="2400" dirty="0"/>
                    </a:p>
                  </a:txBody>
                  <a:tcPr marT="36000" marB="36000"/>
                </a:tc>
                <a:tc>
                  <a:txBody>
                    <a:bodyPr/>
                    <a:lstStyle/>
                    <a:p>
                      <a:r>
                        <a:rPr lang="en-CA" sz="2400" dirty="0" smtClean="0"/>
                        <a:t>Power </a:t>
                      </a:r>
                      <a:r>
                        <a:rPr lang="en-CA" sz="2400" dirty="0" smtClean="0"/>
                        <a:t>Model: </a:t>
                      </a:r>
                      <a:r>
                        <a:rPr lang="en-CA" sz="2400" baseline="0" dirty="0" err="1" smtClean="0"/>
                        <a:t>GPUWattch</a:t>
                      </a:r>
                      <a:endParaRPr lang="en-CA" sz="2400" dirty="0"/>
                    </a:p>
                  </a:txBody>
                  <a:tcPr marT="36000" marB="36000"/>
                </a:tc>
                <a:tc>
                  <a:txBody>
                    <a:bodyPr/>
                    <a:lstStyle/>
                    <a:p>
                      <a:r>
                        <a:rPr lang="en-CA" sz="2400" dirty="0" smtClean="0"/>
                        <a:t>45mins</a:t>
                      </a:r>
                      <a:endParaRPr lang="en-CA" sz="2400" dirty="0"/>
                    </a:p>
                  </a:txBody>
                  <a:tcPr marT="36000" marB="36000"/>
                </a:tc>
              </a:tr>
              <a:tr h="268339">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dirty="0" smtClean="0">
                          <a:solidFill>
                            <a:schemeClr val="tx1"/>
                          </a:solidFill>
                        </a:rPr>
                        <a:t>Coffee Break (3:00 –</a:t>
                      </a:r>
                      <a:r>
                        <a:rPr lang="en-CA" sz="1800" baseline="0" dirty="0" smtClean="0">
                          <a:solidFill>
                            <a:schemeClr val="tx1"/>
                          </a:solidFill>
                        </a:rPr>
                        <a:t> 3:30pm)</a:t>
                      </a:r>
                      <a:endParaRPr lang="en-CA" sz="1800" dirty="0" smtClean="0">
                        <a:solidFill>
                          <a:schemeClr val="tx1"/>
                        </a:solidFill>
                      </a:endParaRPr>
                    </a:p>
                  </a:txBody>
                  <a:tcPr marT="0" marB="0">
                    <a:solidFill>
                      <a:schemeClr val="accent1"/>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2400" dirty="0" smtClean="0">
                        <a:solidFill>
                          <a:schemeClr val="tx1"/>
                        </a:solidFill>
                      </a:endParaRPr>
                    </a:p>
                  </a:txBody>
                  <a:tcPr marT="36000" marB="36000"/>
                </a:tc>
                <a:tc hMerge="1">
                  <a:txBody>
                    <a:bodyPr/>
                    <a:lstStyle/>
                    <a:p>
                      <a:endParaRPr lang="en-CA" sz="2400" dirty="0"/>
                    </a:p>
                  </a:txBody>
                  <a:tcPr marT="36000" marB="36000"/>
                </a:tc>
              </a:tr>
              <a:tr h="428215">
                <a:tc>
                  <a:txBody>
                    <a:bodyPr/>
                    <a:lstStyle/>
                    <a:p>
                      <a:r>
                        <a:rPr lang="en-CA" sz="2400" dirty="0" smtClean="0"/>
                        <a:t>6</a:t>
                      </a:r>
                      <a:endParaRPr lang="en-CA" sz="2400" dirty="0"/>
                    </a:p>
                  </a:txBody>
                  <a:tcPr marT="36000" marB="36000"/>
                </a:tc>
                <a:tc>
                  <a:txBody>
                    <a:bodyPr/>
                    <a:lstStyle/>
                    <a:p>
                      <a:r>
                        <a:rPr lang="en-CA" sz="2400" dirty="0" smtClean="0"/>
                        <a:t>The GPU Design Space</a:t>
                      </a:r>
                      <a:endParaRPr lang="en-CA" sz="2400" dirty="0"/>
                    </a:p>
                  </a:txBody>
                  <a:tcPr marT="36000" marB="36000"/>
                </a:tc>
                <a:tc>
                  <a:txBody>
                    <a:bodyPr/>
                    <a:lstStyle/>
                    <a:p>
                      <a:r>
                        <a:rPr lang="en-CA" sz="2400" dirty="0" smtClean="0"/>
                        <a:t>10mins</a:t>
                      </a:r>
                      <a:endParaRPr lang="en-CA" sz="2400" dirty="0"/>
                    </a:p>
                  </a:txBody>
                  <a:tcPr marT="36000" marB="36000"/>
                </a:tc>
              </a:tr>
              <a:tr h="428215">
                <a:tc>
                  <a:txBody>
                    <a:bodyPr/>
                    <a:lstStyle/>
                    <a:p>
                      <a:r>
                        <a:rPr lang="en-CA" sz="2400" dirty="0" smtClean="0"/>
                        <a:t>7a</a:t>
                      </a:r>
                      <a:endParaRPr lang="en-CA" sz="2400" dirty="0"/>
                    </a:p>
                  </a:txBody>
                  <a:tcPr marT="36000" marB="36000"/>
                </a:tc>
                <a:tc>
                  <a:txBody>
                    <a:bodyPr/>
                    <a:lstStyle/>
                    <a:p>
                      <a:r>
                        <a:rPr lang="en-CA" sz="2400" dirty="0" smtClean="0"/>
                        <a:t>Demo 2: Debugging Tool</a:t>
                      </a:r>
                      <a:endParaRPr lang="en-CA" sz="2400" dirty="0"/>
                    </a:p>
                  </a:txBody>
                  <a:tcPr marT="36000" marB="36000"/>
                </a:tc>
                <a:tc>
                  <a:txBody>
                    <a:bodyPr/>
                    <a:lstStyle/>
                    <a:p>
                      <a:r>
                        <a:rPr lang="en-CA" sz="2400" dirty="0" smtClean="0"/>
                        <a:t>15mins</a:t>
                      </a:r>
                      <a:endParaRPr lang="en-CA" sz="2400" dirty="0"/>
                    </a:p>
                  </a:txBody>
                  <a:tcPr marT="36000" marB="36000"/>
                </a:tc>
              </a:tr>
              <a:tr h="428215">
                <a:tc>
                  <a:txBody>
                    <a:bodyPr/>
                    <a:lstStyle/>
                    <a:p>
                      <a:r>
                        <a:rPr lang="en-CA" sz="2400" dirty="0" smtClean="0"/>
                        <a:t>7b</a:t>
                      </a:r>
                      <a:endParaRPr lang="en-CA" sz="2400" dirty="0"/>
                    </a:p>
                  </a:txBody>
                  <a:tcPr marT="36000" marB="36000"/>
                </a:tc>
                <a:tc>
                  <a:txBody>
                    <a:bodyPr/>
                    <a:lstStyle/>
                    <a:p>
                      <a:r>
                        <a:rPr lang="en-CA" sz="2400" dirty="0" smtClean="0"/>
                        <a:t>Demo 3: Visualizing</a:t>
                      </a:r>
                      <a:r>
                        <a:rPr lang="en-CA" sz="2400" baseline="0" dirty="0" smtClean="0"/>
                        <a:t> Performance</a:t>
                      </a:r>
                      <a:endParaRPr lang="en-CA" sz="2400" dirty="0"/>
                    </a:p>
                  </a:txBody>
                  <a:tcPr marT="36000" marB="36000"/>
                </a:tc>
                <a:tc>
                  <a:txBody>
                    <a:bodyPr/>
                    <a:lstStyle/>
                    <a:p>
                      <a:r>
                        <a:rPr lang="en-CA" sz="2400" dirty="0" smtClean="0"/>
                        <a:t>30mins</a:t>
                      </a:r>
                      <a:endParaRPr lang="en-CA" sz="2400" dirty="0"/>
                    </a:p>
                  </a:txBody>
                  <a:tcPr marT="36000" marB="36000"/>
                </a:tc>
              </a:tr>
              <a:tr h="428215">
                <a:tc>
                  <a:txBody>
                    <a:bodyPr/>
                    <a:lstStyle/>
                    <a:p>
                      <a:r>
                        <a:rPr lang="en-CA" sz="2400" dirty="0" smtClean="0"/>
                        <a:t>8</a:t>
                      </a:r>
                      <a:endParaRPr lang="en-CA" sz="2400" dirty="0"/>
                    </a:p>
                  </a:txBody>
                  <a:tcPr marT="36000" marB="36000"/>
                </a:tc>
                <a:tc>
                  <a:txBody>
                    <a:bodyPr/>
                    <a:lstStyle/>
                    <a:p>
                      <a:r>
                        <a:rPr lang="en-CA" sz="2400" dirty="0" smtClean="0"/>
                        <a:t>Extending GPGPU-Sim (with</a:t>
                      </a:r>
                      <a:r>
                        <a:rPr lang="en-CA" sz="2400" baseline="0" dirty="0" smtClean="0"/>
                        <a:t> </a:t>
                      </a:r>
                      <a:r>
                        <a:rPr lang="en-CA" sz="2400" baseline="0" dirty="0" err="1" smtClean="0"/>
                        <a:t>GPUWattch</a:t>
                      </a:r>
                      <a:r>
                        <a:rPr lang="en-CA" sz="2400" baseline="0" dirty="0" smtClean="0"/>
                        <a:t>)</a:t>
                      </a:r>
                      <a:endParaRPr lang="en-CA" sz="2400" dirty="0"/>
                    </a:p>
                  </a:txBody>
                  <a:tcPr marT="36000" marB="36000"/>
                </a:tc>
                <a:tc>
                  <a:txBody>
                    <a:bodyPr/>
                    <a:lstStyle/>
                    <a:p>
                      <a:r>
                        <a:rPr lang="en-CA" sz="2400" dirty="0" smtClean="0"/>
                        <a:t>30mins</a:t>
                      </a:r>
                      <a:endParaRPr lang="en-CA" sz="2400" dirty="0"/>
                    </a:p>
                  </a:txBody>
                  <a:tcPr marT="36000" marB="36000"/>
                </a:tc>
              </a:tr>
              <a:tr h="428215">
                <a:tc>
                  <a:txBody>
                    <a:bodyPr/>
                    <a:lstStyle/>
                    <a:p>
                      <a:r>
                        <a:rPr lang="en-CA" sz="2400" dirty="0" smtClean="0"/>
                        <a:t>9</a:t>
                      </a:r>
                      <a:endParaRPr lang="en-CA" sz="2400" dirty="0"/>
                    </a:p>
                  </a:txBody>
                  <a:tcPr marT="36000" marB="36000"/>
                </a:tc>
                <a:tc>
                  <a:txBody>
                    <a:bodyPr/>
                    <a:lstStyle/>
                    <a:p>
                      <a:r>
                        <a:rPr lang="en-CA" sz="2400" dirty="0" smtClean="0"/>
                        <a:t>Wrap Up</a:t>
                      </a:r>
                      <a:r>
                        <a:rPr lang="en-CA" sz="2400" baseline="0" dirty="0" smtClean="0"/>
                        <a:t> and Discussion</a:t>
                      </a:r>
                      <a:endParaRPr lang="en-CA" sz="2400" dirty="0"/>
                    </a:p>
                  </a:txBody>
                  <a:tcPr marT="36000" marB="36000"/>
                </a:tc>
                <a:tc>
                  <a:txBody>
                    <a:bodyPr/>
                    <a:lstStyle/>
                    <a:p>
                      <a:r>
                        <a:rPr lang="en-CA" sz="2400" dirty="0" smtClean="0"/>
                        <a:t>15mins</a:t>
                      </a:r>
                      <a:endParaRPr lang="en-CA" sz="2400" dirty="0"/>
                    </a:p>
                  </a:txBody>
                  <a:tcPr marT="36000" marB="36000"/>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Date Placeholder 3"/>
          <p:cNvSpPr>
            <a:spLocks noGrp="1"/>
          </p:cNvSpPr>
          <p:nvPr>
            <p:ph type="dt" sz="half" idx="10"/>
          </p:nvPr>
        </p:nvSpPr>
        <p:spPr/>
        <p:txBody>
          <a:bodyPr/>
          <a:lstStyle/>
          <a:p>
            <a:r>
              <a:rPr lang="en-US" smtClean="0"/>
              <a:t>December 2012</a:t>
            </a:r>
            <a:endParaRPr lang="en-US"/>
          </a:p>
        </p:txBody>
      </p:sp>
      <p:sp>
        <p:nvSpPr>
          <p:cNvPr id="46" name="Footer Placeholder 4"/>
          <p:cNvSpPr>
            <a:spLocks noGrp="1"/>
          </p:cNvSpPr>
          <p:nvPr>
            <p:ph type="ftr" sz="quarter" idx="11"/>
          </p:nvPr>
        </p:nvSpPr>
        <p:spPr/>
        <p:txBody>
          <a:bodyPr/>
          <a:lstStyle/>
          <a:p>
            <a:r>
              <a:rPr lang="pt-BR" smtClean="0"/>
              <a:t>GPGPU-Sim Tutorial (MICRO 2012) 4: Microarchitecture Model</a:t>
            </a:r>
            <a:endParaRPr lang="en-US"/>
          </a:p>
        </p:txBody>
      </p:sp>
      <p:sp>
        <p:nvSpPr>
          <p:cNvPr id="46082" name="Rectangle 2"/>
          <p:cNvSpPr>
            <a:spLocks noGrp="1" noChangeArrowheads="1"/>
          </p:cNvSpPr>
          <p:nvPr>
            <p:ph type="title"/>
          </p:nvPr>
        </p:nvSpPr>
        <p:spPr/>
        <p:txBody>
          <a:bodyPr/>
          <a:lstStyle/>
          <a:p>
            <a:r>
              <a:rPr lang="en-US" sz="4000" dirty="0"/>
              <a:t>GPU </a:t>
            </a:r>
            <a:r>
              <a:rPr lang="en-US" sz="4000" dirty="0" err="1"/>
              <a:t>Microarchitecture</a:t>
            </a:r>
            <a:r>
              <a:rPr lang="en-US" sz="4000" dirty="0"/>
              <a:t> </a:t>
            </a:r>
            <a:r>
              <a:rPr lang="en-US" sz="4000" dirty="0" smtClean="0"/>
              <a:t>Overview</a:t>
            </a:r>
            <a:endParaRPr lang="en-US" sz="4000" dirty="0"/>
          </a:p>
        </p:txBody>
      </p:sp>
      <p:sp>
        <p:nvSpPr>
          <p:cNvPr id="55" name="Rectangle 3"/>
          <p:cNvSpPr>
            <a:spLocks noChangeArrowheads="1"/>
          </p:cNvSpPr>
          <p:nvPr/>
        </p:nvSpPr>
        <p:spPr bwMode="auto">
          <a:xfrm>
            <a:off x="533400" y="1752600"/>
            <a:ext cx="8077200" cy="3532188"/>
          </a:xfrm>
          <a:prstGeom prst="rect">
            <a:avLst/>
          </a:prstGeom>
          <a:noFill/>
          <a:ln w="28575">
            <a:solidFill>
              <a:srgbClr val="000000"/>
            </a:solidFill>
            <a:prstDash val="dash"/>
            <a:miter lim="800000"/>
            <a:headEnd/>
            <a:tailEnd/>
          </a:ln>
        </p:spPr>
        <p:txBody>
          <a:bodyPr wrap="none" tIns="0"/>
          <a:lstStyle/>
          <a:p>
            <a:r>
              <a:rPr lang="en-US" sz="2400" b="1"/>
              <a:t>GPU</a:t>
            </a:r>
          </a:p>
        </p:txBody>
      </p:sp>
      <p:grpSp>
        <p:nvGrpSpPr>
          <p:cNvPr id="56" name="Group 4"/>
          <p:cNvGrpSpPr>
            <a:grpSpLocks/>
          </p:cNvGrpSpPr>
          <p:nvPr/>
        </p:nvGrpSpPr>
        <p:grpSpPr bwMode="auto">
          <a:xfrm>
            <a:off x="5638800" y="2895600"/>
            <a:ext cx="358775" cy="73025"/>
            <a:chOff x="3922713" y="1989138"/>
            <a:chExt cx="358775" cy="73025"/>
          </a:xfrm>
        </p:grpSpPr>
        <p:sp>
          <p:nvSpPr>
            <p:cNvPr id="57" name="Oval 56"/>
            <p:cNvSpPr>
              <a:spLocks noChangeArrowheads="1"/>
            </p:cNvSpPr>
            <p:nvPr/>
          </p:nvSpPr>
          <p:spPr bwMode="auto">
            <a:xfrm>
              <a:off x="3922713" y="1989138"/>
              <a:ext cx="71438" cy="73025"/>
            </a:xfrm>
            <a:prstGeom prst="ellipse">
              <a:avLst/>
            </a:prstGeom>
            <a:ln>
              <a:solidFill>
                <a:schemeClr val="accent2">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defRPr/>
              </a:pPr>
              <a:endParaRPr lang="en-US">
                <a:solidFill>
                  <a:srgbClr val="000000"/>
                </a:solidFill>
                <a:latin typeface="Calibri" pitchFamily="34" charset="0"/>
              </a:endParaRPr>
            </a:p>
          </p:txBody>
        </p:sp>
        <p:sp>
          <p:nvSpPr>
            <p:cNvPr id="58" name="Oval 57"/>
            <p:cNvSpPr>
              <a:spLocks noChangeArrowheads="1"/>
            </p:cNvSpPr>
            <p:nvPr/>
          </p:nvSpPr>
          <p:spPr bwMode="auto">
            <a:xfrm>
              <a:off x="4067176" y="1989138"/>
              <a:ext cx="71437" cy="73025"/>
            </a:xfrm>
            <a:prstGeom prst="ellipse">
              <a:avLst/>
            </a:prstGeom>
            <a:ln>
              <a:solidFill>
                <a:schemeClr val="accent2">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defRPr/>
              </a:pPr>
              <a:endParaRPr lang="en-US">
                <a:solidFill>
                  <a:srgbClr val="000000"/>
                </a:solidFill>
                <a:latin typeface="Calibri" pitchFamily="34" charset="0"/>
              </a:endParaRPr>
            </a:p>
          </p:txBody>
        </p:sp>
        <p:sp>
          <p:nvSpPr>
            <p:cNvPr id="59" name="Oval 58"/>
            <p:cNvSpPr>
              <a:spLocks noChangeArrowheads="1"/>
            </p:cNvSpPr>
            <p:nvPr/>
          </p:nvSpPr>
          <p:spPr bwMode="auto">
            <a:xfrm>
              <a:off x="4210051" y="1989138"/>
              <a:ext cx="71437" cy="73025"/>
            </a:xfrm>
            <a:prstGeom prst="ellipse">
              <a:avLst/>
            </a:prstGeom>
            <a:ln>
              <a:solidFill>
                <a:schemeClr val="accent2">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defRPr/>
              </a:pPr>
              <a:endParaRPr lang="en-US">
                <a:solidFill>
                  <a:srgbClr val="000000"/>
                </a:solidFill>
                <a:latin typeface="Calibri" pitchFamily="34" charset="0"/>
              </a:endParaRPr>
            </a:p>
          </p:txBody>
        </p:sp>
      </p:grpSp>
      <p:sp>
        <p:nvSpPr>
          <p:cNvPr id="60" name="Rectangle 59"/>
          <p:cNvSpPr>
            <a:spLocks noChangeArrowheads="1"/>
          </p:cNvSpPr>
          <p:nvPr/>
        </p:nvSpPr>
        <p:spPr bwMode="auto">
          <a:xfrm>
            <a:off x="908050" y="3830638"/>
            <a:ext cx="7245350" cy="360362"/>
          </a:xfrm>
          <a:prstGeom prst="rect">
            <a:avLst/>
          </a:prstGeom>
          <a:gradFill flip="none" rotWithShape="1">
            <a:gsLst>
              <a:gs pos="0">
                <a:srgbClr val="C4E59F">
                  <a:tint val="66000"/>
                  <a:satMod val="160000"/>
                </a:srgbClr>
              </a:gs>
              <a:gs pos="50000">
                <a:srgbClr val="C4E59F">
                  <a:tint val="44500"/>
                  <a:satMod val="160000"/>
                </a:srgbClr>
              </a:gs>
              <a:gs pos="100000">
                <a:srgbClr val="C4E59F">
                  <a:tint val="23500"/>
                  <a:satMod val="160000"/>
                </a:srgbClr>
              </a:gs>
            </a:gsLst>
            <a:lin ang="16200000" scaled="1"/>
            <a:tileRect/>
          </a:gradFill>
          <a:ln>
            <a:solidFill>
              <a:srgbClr val="008000"/>
            </a:solidFill>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b="1" dirty="0">
                <a:solidFill>
                  <a:srgbClr val="000000"/>
                </a:solidFill>
              </a:rPr>
              <a:t>Interconnection Network</a:t>
            </a:r>
          </a:p>
        </p:txBody>
      </p:sp>
      <p:grpSp>
        <p:nvGrpSpPr>
          <p:cNvPr id="61" name="Group 6"/>
          <p:cNvGrpSpPr>
            <a:grpSpLocks/>
          </p:cNvGrpSpPr>
          <p:nvPr/>
        </p:nvGrpSpPr>
        <p:grpSpPr bwMode="auto">
          <a:xfrm>
            <a:off x="5029200" y="4800600"/>
            <a:ext cx="376238" cy="71438"/>
            <a:chOff x="3505200" y="4648200"/>
            <a:chExt cx="376238" cy="71437"/>
          </a:xfrm>
        </p:grpSpPr>
        <p:sp>
          <p:nvSpPr>
            <p:cNvPr id="62" name="Oval 61"/>
            <p:cNvSpPr>
              <a:spLocks noChangeArrowheads="1"/>
            </p:cNvSpPr>
            <p:nvPr/>
          </p:nvSpPr>
          <p:spPr bwMode="auto">
            <a:xfrm flipH="1" flipV="1">
              <a:off x="3657600" y="4648200"/>
              <a:ext cx="71438" cy="71437"/>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defRPr/>
              </a:pPr>
              <a:endParaRPr lang="en-US">
                <a:solidFill>
                  <a:srgbClr val="000000"/>
                </a:solidFill>
                <a:latin typeface="Calibri" pitchFamily="34" charset="0"/>
              </a:endParaRPr>
            </a:p>
          </p:txBody>
        </p:sp>
        <p:sp>
          <p:nvSpPr>
            <p:cNvPr id="63" name="Oval 62"/>
            <p:cNvSpPr>
              <a:spLocks noChangeArrowheads="1"/>
            </p:cNvSpPr>
            <p:nvPr/>
          </p:nvSpPr>
          <p:spPr bwMode="auto">
            <a:xfrm flipH="1" flipV="1">
              <a:off x="3810000" y="4648200"/>
              <a:ext cx="71438" cy="71437"/>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defRPr/>
              </a:pPr>
              <a:endParaRPr lang="en-US">
                <a:solidFill>
                  <a:srgbClr val="000000"/>
                </a:solidFill>
                <a:latin typeface="Calibri" pitchFamily="34" charset="0"/>
              </a:endParaRPr>
            </a:p>
          </p:txBody>
        </p:sp>
        <p:sp>
          <p:nvSpPr>
            <p:cNvPr id="64" name="Oval 63"/>
            <p:cNvSpPr>
              <a:spLocks noChangeArrowheads="1"/>
            </p:cNvSpPr>
            <p:nvPr/>
          </p:nvSpPr>
          <p:spPr bwMode="auto">
            <a:xfrm flipH="1" flipV="1">
              <a:off x="3505200" y="4648200"/>
              <a:ext cx="71438" cy="71437"/>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defRPr/>
              </a:pPr>
              <a:endParaRPr lang="en-US">
                <a:solidFill>
                  <a:srgbClr val="000000"/>
                </a:solidFill>
                <a:latin typeface="Calibri" pitchFamily="34" charset="0"/>
              </a:endParaRPr>
            </a:p>
          </p:txBody>
        </p:sp>
      </p:grpSp>
      <p:grpSp>
        <p:nvGrpSpPr>
          <p:cNvPr id="65" name="Group 54"/>
          <p:cNvGrpSpPr>
            <a:grpSpLocks/>
          </p:cNvGrpSpPr>
          <p:nvPr/>
        </p:nvGrpSpPr>
        <p:grpSpPr bwMode="auto">
          <a:xfrm>
            <a:off x="685800" y="2209800"/>
            <a:ext cx="2362200" cy="1582738"/>
            <a:chOff x="914400" y="2209800"/>
            <a:chExt cx="2362200" cy="1582737"/>
          </a:xfrm>
        </p:grpSpPr>
        <p:sp>
          <p:nvSpPr>
            <p:cNvPr id="66" name="Rectangle 3"/>
            <p:cNvSpPr>
              <a:spLocks noChangeArrowheads="1"/>
            </p:cNvSpPr>
            <p:nvPr/>
          </p:nvSpPr>
          <p:spPr bwMode="auto">
            <a:xfrm>
              <a:off x="914400" y="2209800"/>
              <a:ext cx="2362200" cy="1295399"/>
            </a:xfrm>
            <a:prstGeom prst="rect">
              <a:avLst/>
            </a:prstGeom>
            <a:gradFill flip="none" rotWithShape="1">
              <a:gsLst>
                <a:gs pos="0">
                  <a:srgbClr val="99FF99"/>
                </a:gs>
                <a:gs pos="100000">
                  <a:srgbClr val="CCFFCC"/>
                </a:gs>
              </a:gsLst>
              <a:lin ang="16200000" scaled="1"/>
              <a:tileRect/>
            </a:gradFill>
            <a:ln w="12700">
              <a:solidFill>
                <a:srgbClr val="333300"/>
              </a:solidFill>
              <a:prstDash val="solid"/>
              <a:miter lim="800000"/>
              <a:headEnd/>
              <a:tailEnd/>
            </a:ln>
            <a:effectLst>
              <a:outerShdw blurRad="38100" dist="38100" dir="2700000" algn="tl" rotWithShape="0">
                <a:prstClr val="black">
                  <a:alpha val="20000"/>
                </a:prstClr>
              </a:outerShdw>
            </a:effectLst>
          </p:spPr>
          <p:txBody>
            <a:bodyPr wrap="none" tIns="0"/>
            <a:lstStyle/>
            <a:p>
              <a:pPr>
                <a:defRPr/>
              </a:pPr>
              <a:r>
                <a:rPr lang="en-US" b="1" dirty="0"/>
                <a:t>SIMT Core Cluster</a:t>
              </a:r>
            </a:p>
          </p:txBody>
        </p:sp>
        <p:sp>
          <p:nvSpPr>
            <p:cNvPr id="67" name="Rectangle 66"/>
            <p:cNvSpPr>
              <a:spLocks noChangeArrowheads="1"/>
            </p:cNvSpPr>
            <p:nvPr/>
          </p:nvSpPr>
          <p:spPr bwMode="auto">
            <a:xfrm>
              <a:off x="990600" y="2514600"/>
              <a:ext cx="1066800" cy="8715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000" b="1">
                  <a:solidFill>
                    <a:srgbClr val="000000"/>
                  </a:solidFill>
                  <a:latin typeface="Calibri" pitchFamily="34" charset="0"/>
                </a:rPr>
                <a:t>SIMT</a:t>
              </a:r>
            </a:p>
            <a:p>
              <a:pPr algn="ctr">
                <a:defRPr/>
              </a:pPr>
              <a:r>
                <a:rPr lang="en-US" sz="2000" b="1">
                  <a:solidFill>
                    <a:srgbClr val="000000"/>
                  </a:solidFill>
                  <a:latin typeface="Calibri" pitchFamily="34" charset="0"/>
                </a:rPr>
                <a:t>Core</a:t>
              </a:r>
            </a:p>
          </p:txBody>
        </p:sp>
        <p:sp>
          <p:nvSpPr>
            <p:cNvPr id="68" name="Line 205"/>
            <p:cNvSpPr>
              <a:spLocks noChangeShapeType="1"/>
            </p:cNvSpPr>
            <p:nvPr/>
          </p:nvSpPr>
          <p:spPr bwMode="auto">
            <a:xfrm>
              <a:off x="2057400" y="3505199"/>
              <a:ext cx="3175" cy="287338"/>
            </a:xfrm>
            <a:prstGeom prst="line">
              <a:avLst/>
            </a:prstGeom>
            <a:ln>
              <a:solidFill>
                <a:schemeClr val="accent1">
                  <a:lumMod val="25000"/>
                </a:schemeClr>
              </a:solidFill>
              <a:headEnd type="triangle" w="med" len="med"/>
              <a:tailEnd type="triangle" w="med" len="med"/>
            </a:ln>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endParaRPr lang="en-US" kern="0">
                <a:solidFill>
                  <a:sysClr val="windowText" lastClr="000000"/>
                </a:solidFill>
              </a:endParaRPr>
            </a:p>
          </p:txBody>
        </p:sp>
        <p:sp>
          <p:nvSpPr>
            <p:cNvPr id="69" name="Rectangle 68"/>
            <p:cNvSpPr>
              <a:spLocks noChangeArrowheads="1"/>
            </p:cNvSpPr>
            <p:nvPr/>
          </p:nvSpPr>
          <p:spPr bwMode="auto">
            <a:xfrm>
              <a:off x="2133600" y="2514600"/>
              <a:ext cx="1066800" cy="8715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000" b="1">
                  <a:solidFill>
                    <a:srgbClr val="000000"/>
                  </a:solidFill>
                  <a:latin typeface="Calibri" pitchFamily="34" charset="0"/>
                </a:rPr>
                <a:t>SIMT</a:t>
              </a:r>
            </a:p>
            <a:p>
              <a:pPr algn="ctr">
                <a:defRPr/>
              </a:pPr>
              <a:r>
                <a:rPr lang="en-US" sz="2000" b="1">
                  <a:solidFill>
                    <a:srgbClr val="000000"/>
                  </a:solidFill>
                  <a:latin typeface="Calibri" pitchFamily="34" charset="0"/>
                </a:rPr>
                <a:t>Core</a:t>
              </a:r>
            </a:p>
          </p:txBody>
        </p:sp>
      </p:grpSp>
      <p:grpSp>
        <p:nvGrpSpPr>
          <p:cNvPr id="70" name="Group 11"/>
          <p:cNvGrpSpPr>
            <a:grpSpLocks/>
          </p:cNvGrpSpPr>
          <p:nvPr/>
        </p:nvGrpSpPr>
        <p:grpSpPr bwMode="auto">
          <a:xfrm>
            <a:off x="6096000" y="4191000"/>
            <a:ext cx="1676400" cy="1951038"/>
            <a:chOff x="4406388" y="4043366"/>
            <a:chExt cx="904308" cy="1951033"/>
          </a:xfrm>
        </p:grpSpPr>
        <p:sp>
          <p:nvSpPr>
            <p:cNvPr id="71" name="Rectangle 70"/>
            <p:cNvSpPr>
              <a:spLocks noChangeArrowheads="1"/>
            </p:cNvSpPr>
            <p:nvPr/>
          </p:nvSpPr>
          <p:spPr bwMode="auto">
            <a:xfrm>
              <a:off x="4570808" y="4348165"/>
              <a:ext cx="616574" cy="60959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en-US" b="1">
                  <a:solidFill>
                    <a:srgbClr val="000000"/>
                  </a:solidFill>
                  <a:latin typeface="Calibri" pitchFamily="34" charset="0"/>
                </a:rPr>
                <a:t>Memory</a:t>
              </a:r>
            </a:p>
            <a:p>
              <a:pPr algn="ctr">
                <a:defRPr/>
              </a:pPr>
              <a:r>
                <a:rPr lang="en-US" b="1">
                  <a:solidFill>
                    <a:srgbClr val="000000"/>
                  </a:solidFill>
                  <a:latin typeface="Calibri" pitchFamily="34" charset="0"/>
                </a:rPr>
                <a:t>Partition</a:t>
              </a:r>
            </a:p>
          </p:txBody>
        </p:sp>
        <p:sp>
          <p:nvSpPr>
            <p:cNvPr id="72" name="Rectangle 71"/>
            <p:cNvSpPr>
              <a:spLocks noChangeArrowheads="1"/>
            </p:cNvSpPr>
            <p:nvPr/>
          </p:nvSpPr>
          <p:spPr bwMode="auto">
            <a:xfrm>
              <a:off x="4406388" y="5414962"/>
              <a:ext cx="904308" cy="57943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en-US" b="1">
                  <a:solidFill>
                    <a:srgbClr val="000000"/>
                  </a:solidFill>
                  <a:latin typeface="Calibri" pitchFamily="34" charset="0"/>
                </a:rPr>
                <a:t>GDDR3/GDDR5</a:t>
              </a:r>
            </a:p>
          </p:txBody>
        </p:sp>
        <p:sp>
          <p:nvSpPr>
            <p:cNvPr id="73" name="Line 98"/>
            <p:cNvSpPr>
              <a:spLocks noChangeShapeType="1"/>
            </p:cNvSpPr>
            <p:nvPr/>
          </p:nvSpPr>
          <p:spPr bwMode="auto">
            <a:xfrm>
              <a:off x="4858542" y="4957764"/>
              <a:ext cx="1713" cy="431799"/>
            </a:xfrm>
            <a:prstGeom prst="line">
              <a:avLst/>
            </a:prstGeom>
            <a:noFill/>
            <a:ln w="28575">
              <a:solidFill>
                <a:srgbClr val="000000"/>
              </a:solidFill>
              <a:round/>
              <a:headEnd type="triangle" w="med" len="med"/>
              <a:tailEnd type="triangle" w="med" len="med"/>
            </a:ln>
          </p:spPr>
          <p:txBody>
            <a:bodyPr/>
            <a:lstStyle/>
            <a:p>
              <a:pPr fontAlgn="auto">
                <a:spcBef>
                  <a:spcPts val="0"/>
                </a:spcBef>
                <a:spcAft>
                  <a:spcPts val="0"/>
                </a:spcAft>
                <a:defRPr/>
              </a:pPr>
              <a:endParaRPr lang="en-US" kern="0">
                <a:solidFill>
                  <a:sysClr val="windowText" lastClr="000000"/>
                </a:solidFill>
                <a:latin typeface="+mn-lt"/>
              </a:endParaRPr>
            </a:p>
          </p:txBody>
        </p:sp>
        <p:sp>
          <p:nvSpPr>
            <p:cNvPr id="74" name="Line 224"/>
            <p:cNvSpPr>
              <a:spLocks noChangeShapeType="1"/>
            </p:cNvSpPr>
            <p:nvPr/>
          </p:nvSpPr>
          <p:spPr bwMode="auto">
            <a:xfrm>
              <a:off x="4858542" y="4043366"/>
              <a:ext cx="1713" cy="287337"/>
            </a:xfrm>
            <a:prstGeom prst="line">
              <a:avLst/>
            </a:prstGeom>
            <a:noFill/>
            <a:ln w="28575">
              <a:solidFill>
                <a:srgbClr val="000000"/>
              </a:solidFill>
              <a:round/>
              <a:headEnd type="triangle" w="med" len="med"/>
              <a:tailEnd type="triangle" w="med" len="med"/>
            </a:ln>
          </p:spPr>
          <p:txBody>
            <a:bodyPr/>
            <a:lstStyle/>
            <a:p>
              <a:pPr fontAlgn="auto">
                <a:spcBef>
                  <a:spcPts val="0"/>
                </a:spcBef>
                <a:spcAft>
                  <a:spcPts val="0"/>
                </a:spcAft>
                <a:defRPr/>
              </a:pPr>
              <a:endParaRPr lang="en-US" kern="0">
                <a:solidFill>
                  <a:sysClr val="windowText" lastClr="000000"/>
                </a:solidFill>
                <a:latin typeface="+mn-lt"/>
              </a:endParaRPr>
            </a:p>
          </p:txBody>
        </p:sp>
      </p:grpSp>
      <p:grpSp>
        <p:nvGrpSpPr>
          <p:cNvPr id="75" name="Group 12"/>
          <p:cNvGrpSpPr>
            <a:grpSpLocks/>
          </p:cNvGrpSpPr>
          <p:nvPr/>
        </p:nvGrpSpPr>
        <p:grpSpPr bwMode="auto">
          <a:xfrm>
            <a:off x="2743200" y="4191000"/>
            <a:ext cx="1676400" cy="1951038"/>
            <a:chOff x="4406388" y="4043366"/>
            <a:chExt cx="904308" cy="1951033"/>
          </a:xfrm>
        </p:grpSpPr>
        <p:sp>
          <p:nvSpPr>
            <p:cNvPr id="76" name="Rectangle 75"/>
            <p:cNvSpPr>
              <a:spLocks noChangeArrowheads="1"/>
            </p:cNvSpPr>
            <p:nvPr/>
          </p:nvSpPr>
          <p:spPr bwMode="auto">
            <a:xfrm>
              <a:off x="4570808" y="4348165"/>
              <a:ext cx="616574" cy="60959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en-US" b="1">
                  <a:solidFill>
                    <a:srgbClr val="000000"/>
                  </a:solidFill>
                  <a:latin typeface="Calibri" pitchFamily="34" charset="0"/>
                </a:rPr>
                <a:t>Memory</a:t>
              </a:r>
            </a:p>
            <a:p>
              <a:pPr algn="ctr">
                <a:defRPr/>
              </a:pPr>
              <a:r>
                <a:rPr lang="en-US" b="1">
                  <a:solidFill>
                    <a:srgbClr val="000000"/>
                  </a:solidFill>
                  <a:latin typeface="Calibri" pitchFamily="34" charset="0"/>
                </a:rPr>
                <a:t>Partition</a:t>
              </a:r>
            </a:p>
          </p:txBody>
        </p:sp>
        <p:sp>
          <p:nvSpPr>
            <p:cNvPr id="77" name="Rectangle 76"/>
            <p:cNvSpPr>
              <a:spLocks noChangeArrowheads="1"/>
            </p:cNvSpPr>
            <p:nvPr/>
          </p:nvSpPr>
          <p:spPr bwMode="auto">
            <a:xfrm>
              <a:off x="4406388" y="5414962"/>
              <a:ext cx="904308" cy="57943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en-US" b="1">
                  <a:solidFill>
                    <a:srgbClr val="000000"/>
                  </a:solidFill>
                  <a:latin typeface="Calibri" pitchFamily="34" charset="0"/>
                </a:rPr>
                <a:t>GDDR3/GDDR5</a:t>
              </a:r>
            </a:p>
          </p:txBody>
        </p:sp>
        <p:sp>
          <p:nvSpPr>
            <p:cNvPr id="78" name="Line 98"/>
            <p:cNvSpPr>
              <a:spLocks noChangeShapeType="1"/>
            </p:cNvSpPr>
            <p:nvPr/>
          </p:nvSpPr>
          <p:spPr bwMode="auto">
            <a:xfrm>
              <a:off x="4858542" y="4957764"/>
              <a:ext cx="1713" cy="431799"/>
            </a:xfrm>
            <a:prstGeom prst="line">
              <a:avLst/>
            </a:prstGeom>
            <a:noFill/>
            <a:ln w="28575">
              <a:solidFill>
                <a:srgbClr val="000000"/>
              </a:solidFill>
              <a:round/>
              <a:headEnd type="triangle" w="med" len="med"/>
              <a:tailEnd type="triangle" w="med" len="med"/>
            </a:ln>
          </p:spPr>
          <p:txBody>
            <a:bodyPr/>
            <a:lstStyle/>
            <a:p>
              <a:pPr fontAlgn="auto">
                <a:spcBef>
                  <a:spcPts val="0"/>
                </a:spcBef>
                <a:spcAft>
                  <a:spcPts val="0"/>
                </a:spcAft>
                <a:defRPr/>
              </a:pPr>
              <a:endParaRPr lang="en-US" kern="0">
                <a:solidFill>
                  <a:sysClr val="windowText" lastClr="000000"/>
                </a:solidFill>
                <a:latin typeface="+mn-lt"/>
              </a:endParaRPr>
            </a:p>
          </p:txBody>
        </p:sp>
        <p:sp>
          <p:nvSpPr>
            <p:cNvPr id="79" name="Line 224"/>
            <p:cNvSpPr>
              <a:spLocks noChangeShapeType="1"/>
            </p:cNvSpPr>
            <p:nvPr/>
          </p:nvSpPr>
          <p:spPr bwMode="auto">
            <a:xfrm>
              <a:off x="4858542" y="4043366"/>
              <a:ext cx="1713" cy="287337"/>
            </a:xfrm>
            <a:prstGeom prst="line">
              <a:avLst/>
            </a:prstGeom>
            <a:noFill/>
            <a:ln w="28575">
              <a:solidFill>
                <a:srgbClr val="000000"/>
              </a:solidFill>
              <a:round/>
              <a:headEnd type="triangle" w="med" len="med"/>
              <a:tailEnd type="triangle" w="med" len="med"/>
            </a:ln>
          </p:spPr>
          <p:txBody>
            <a:bodyPr/>
            <a:lstStyle/>
            <a:p>
              <a:pPr fontAlgn="auto">
                <a:spcBef>
                  <a:spcPts val="0"/>
                </a:spcBef>
                <a:spcAft>
                  <a:spcPts val="0"/>
                </a:spcAft>
                <a:defRPr/>
              </a:pPr>
              <a:endParaRPr lang="en-US" kern="0">
                <a:solidFill>
                  <a:sysClr val="windowText" lastClr="000000"/>
                </a:solidFill>
                <a:latin typeface="+mn-lt"/>
              </a:endParaRPr>
            </a:p>
          </p:txBody>
        </p:sp>
      </p:grpSp>
      <p:grpSp>
        <p:nvGrpSpPr>
          <p:cNvPr id="80" name="Group 13"/>
          <p:cNvGrpSpPr>
            <a:grpSpLocks/>
          </p:cNvGrpSpPr>
          <p:nvPr/>
        </p:nvGrpSpPr>
        <p:grpSpPr bwMode="auto">
          <a:xfrm>
            <a:off x="990600" y="4191000"/>
            <a:ext cx="1676400" cy="1951038"/>
            <a:chOff x="4406388" y="4043366"/>
            <a:chExt cx="904308" cy="1951033"/>
          </a:xfrm>
        </p:grpSpPr>
        <p:sp>
          <p:nvSpPr>
            <p:cNvPr id="81" name="Rectangle 80"/>
            <p:cNvSpPr>
              <a:spLocks noChangeArrowheads="1"/>
            </p:cNvSpPr>
            <p:nvPr/>
          </p:nvSpPr>
          <p:spPr bwMode="auto">
            <a:xfrm>
              <a:off x="4570808" y="4348165"/>
              <a:ext cx="616574" cy="60959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en-US" b="1">
                  <a:solidFill>
                    <a:srgbClr val="000000"/>
                  </a:solidFill>
                  <a:latin typeface="Calibri" pitchFamily="34" charset="0"/>
                </a:rPr>
                <a:t>Memory</a:t>
              </a:r>
            </a:p>
            <a:p>
              <a:pPr algn="ctr">
                <a:defRPr/>
              </a:pPr>
              <a:r>
                <a:rPr lang="en-US" b="1">
                  <a:solidFill>
                    <a:srgbClr val="000000"/>
                  </a:solidFill>
                  <a:latin typeface="Calibri" pitchFamily="34" charset="0"/>
                </a:rPr>
                <a:t>Partition</a:t>
              </a:r>
            </a:p>
          </p:txBody>
        </p:sp>
        <p:sp>
          <p:nvSpPr>
            <p:cNvPr id="82" name="Rectangle 81"/>
            <p:cNvSpPr>
              <a:spLocks noChangeArrowheads="1"/>
            </p:cNvSpPr>
            <p:nvPr/>
          </p:nvSpPr>
          <p:spPr bwMode="auto">
            <a:xfrm>
              <a:off x="4406388" y="5414962"/>
              <a:ext cx="904308" cy="57943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en-US" b="1">
                  <a:solidFill>
                    <a:srgbClr val="000000"/>
                  </a:solidFill>
                  <a:latin typeface="Calibri" pitchFamily="34" charset="0"/>
                </a:rPr>
                <a:t>GDDR3/GDDR5</a:t>
              </a:r>
            </a:p>
          </p:txBody>
        </p:sp>
        <p:sp>
          <p:nvSpPr>
            <p:cNvPr id="83" name="Line 98"/>
            <p:cNvSpPr>
              <a:spLocks noChangeShapeType="1"/>
            </p:cNvSpPr>
            <p:nvPr/>
          </p:nvSpPr>
          <p:spPr bwMode="auto">
            <a:xfrm>
              <a:off x="4858542" y="4957764"/>
              <a:ext cx="1713" cy="431799"/>
            </a:xfrm>
            <a:prstGeom prst="line">
              <a:avLst/>
            </a:prstGeom>
            <a:noFill/>
            <a:ln w="28575">
              <a:solidFill>
                <a:srgbClr val="000000"/>
              </a:solidFill>
              <a:round/>
              <a:headEnd type="triangle" w="med" len="med"/>
              <a:tailEnd type="triangle" w="med" len="med"/>
            </a:ln>
          </p:spPr>
          <p:txBody>
            <a:bodyPr/>
            <a:lstStyle/>
            <a:p>
              <a:pPr fontAlgn="auto">
                <a:spcBef>
                  <a:spcPts val="0"/>
                </a:spcBef>
                <a:spcAft>
                  <a:spcPts val="0"/>
                </a:spcAft>
                <a:defRPr/>
              </a:pPr>
              <a:endParaRPr lang="en-US" kern="0">
                <a:solidFill>
                  <a:sysClr val="windowText" lastClr="000000"/>
                </a:solidFill>
                <a:latin typeface="+mn-lt"/>
              </a:endParaRPr>
            </a:p>
          </p:txBody>
        </p:sp>
        <p:sp>
          <p:nvSpPr>
            <p:cNvPr id="84" name="Line 224"/>
            <p:cNvSpPr>
              <a:spLocks noChangeShapeType="1"/>
            </p:cNvSpPr>
            <p:nvPr/>
          </p:nvSpPr>
          <p:spPr bwMode="auto">
            <a:xfrm>
              <a:off x="4858542" y="4043366"/>
              <a:ext cx="1713" cy="287337"/>
            </a:xfrm>
            <a:prstGeom prst="line">
              <a:avLst/>
            </a:prstGeom>
            <a:noFill/>
            <a:ln w="28575">
              <a:solidFill>
                <a:srgbClr val="000000"/>
              </a:solidFill>
              <a:round/>
              <a:headEnd type="triangle" w="med" len="med"/>
              <a:tailEnd type="triangle" w="med" len="med"/>
            </a:ln>
          </p:spPr>
          <p:txBody>
            <a:bodyPr/>
            <a:lstStyle/>
            <a:p>
              <a:pPr fontAlgn="auto">
                <a:spcBef>
                  <a:spcPts val="0"/>
                </a:spcBef>
                <a:spcAft>
                  <a:spcPts val="0"/>
                </a:spcAft>
                <a:defRPr/>
              </a:pPr>
              <a:endParaRPr lang="en-US" kern="0">
                <a:solidFill>
                  <a:sysClr val="windowText" lastClr="000000"/>
                </a:solidFill>
                <a:latin typeface="+mn-lt"/>
              </a:endParaRPr>
            </a:p>
          </p:txBody>
        </p:sp>
      </p:grpSp>
      <p:sp>
        <p:nvSpPr>
          <p:cNvPr id="85" name="TextBox 47"/>
          <p:cNvSpPr txBox="1">
            <a:spLocks noChangeArrowheads="1"/>
          </p:cNvSpPr>
          <p:nvPr/>
        </p:nvSpPr>
        <p:spPr bwMode="auto">
          <a:xfrm>
            <a:off x="4495800" y="5638800"/>
            <a:ext cx="1616075" cy="369888"/>
          </a:xfrm>
          <a:prstGeom prst="rect">
            <a:avLst/>
          </a:prstGeom>
          <a:noFill/>
          <a:ln w="9525">
            <a:noFill/>
            <a:miter lim="800000"/>
            <a:headEnd/>
            <a:tailEnd/>
          </a:ln>
        </p:spPr>
        <p:txBody>
          <a:bodyPr wrap="none">
            <a:spAutoFit/>
          </a:bodyPr>
          <a:lstStyle/>
          <a:p>
            <a:r>
              <a:rPr lang="en-US" b="1">
                <a:solidFill>
                  <a:srgbClr val="808080"/>
                </a:solidFill>
                <a:latin typeface="Calibri" pitchFamily="34" charset="0"/>
              </a:rPr>
              <a:t>Off-chip</a:t>
            </a:r>
            <a:r>
              <a:rPr lang="en-US" b="1">
                <a:solidFill>
                  <a:srgbClr val="FFCC99"/>
                </a:solidFill>
                <a:latin typeface="Calibri" pitchFamily="34" charset="0"/>
              </a:rPr>
              <a:t> </a:t>
            </a:r>
            <a:r>
              <a:rPr lang="en-US" b="1">
                <a:solidFill>
                  <a:srgbClr val="808080"/>
                </a:solidFill>
                <a:latin typeface="Calibri" pitchFamily="34" charset="0"/>
              </a:rPr>
              <a:t>DRAM</a:t>
            </a:r>
            <a:endParaRPr lang="en-US"/>
          </a:p>
        </p:txBody>
      </p:sp>
      <p:grpSp>
        <p:nvGrpSpPr>
          <p:cNvPr id="86" name="Group 55"/>
          <p:cNvGrpSpPr>
            <a:grpSpLocks/>
          </p:cNvGrpSpPr>
          <p:nvPr/>
        </p:nvGrpSpPr>
        <p:grpSpPr bwMode="auto">
          <a:xfrm>
            <a:off x="3200400" y="2209800"/>
            <a:ext cx="2362200" cy="1582738"/>
            <a:chOff x="914400" y="2209800"/>
            <a:chExt cx="2362200" cy="1582737"/>
          </a:xfrm>
        </p:grpSpPr>
        <p:sp>
          <p:nvSpPr>
            <p:cNvPr id="87" name="Rectangle 3"/>
            <p:cNvSpPr>
              <a:spLocks noChangeArrowheads="1"/>
            </p:cNvSpPr>
            <p:nvPr/>
          </p:nvSpPr>
          <p:spPr bwMode="auto">
            <a:xfrm>
              <a:off x="914400" y="2209800"/>
              <a:ext cx="2362200" cy="1295399"/>
            </a:xfrm>
            <a:prstGeom prst="rect">
              <a:avLst/>
            </a:prstGeom>
            <a:gradFill flip="none" rotWithShape="1">
              <a:gsLst>
                <a:gs pos="0">
                  <a:srgbClr val="99FF99"/>
                </a:gs>
                <a:gs pos="100000">
                  <a:srgbClr val="CCFFCC"/>
                </a:gs>
              </a:gsLst>
              <a:lin ang="16200000" scaled="1"/>
              <a:tileRect/>
            </a:gradFill>
            <a:ln w="12700">
              <a:solidFill>
                <a:srgbClr val="333300"/>
              </a:solidFill>
              <a:prstDash val="solid"/>
              <a:miter lim="800000"/>
              <a:headEnd/>
              <a:tailEnd/>
            </a:ln>
            <a:effectLst>
              <a:outerShdw blurRad="38100" dist="38100" dir="2700000" algn="tl" rotWithShape="0">
                <a:prstClr val="black">
                  <a:alpha val="20000"/>
                </a:prstClr>
              </a:outerShdw>
            </a:effectLst>
          </p:spPr>
          <p:txBody>
            <a:bodyPr wrap="none" tIns="0"/>
            <a:lstStyle/>
            <a:p>
              <a:pPr>
                <a:defRPr/>
              </a:pPr>
              <a:r>
                <a:rPr lang="en-US" b="1" dirty="0"/>
                <a:t>SIMT Core Cluster</a:t>
              </a:r>
            </a:p>
          </p:txBody>
        </p:sp>
        <p:sp>
          <p:nvSpPr>
            <p:cNvPr id="88" name="Rectangle 87"/>
            <p:cNvSpPr>
              <a:spLocks noChangeArrowheads="1"/>
            </p:cNvSpPr>
            <p:nvPr/>
          </p:nvSpPr>
          <p:spPr bwMode="auto">
            <a:xfrm>
              <a:off x="990600" y="2514600"/>
              <a:ext cx="1066800" cy="8715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000" b="1">
                  <a:solidFill>
                    <a:srgbClr val="000000"/>
                  </a:solidFill>
                  <a:latin typeface="Calibri" pitchFamily="34" charset="0"/>
                </a:rPr>
                <a:t>SIMT</a:t>
              </a:r>
            </a:p>
            <a:p>
              <a:pPr algn="ctr">
                <a:defRPr/>
              </a:pPr>
              <a:r>
                <a:rPr lang="en-US" sz="2000" b="1">
                  <a:solidFill>
                    <a:srgbClr val="000000"/>
                  </a:solidFill>
                  <a:latin typeface="Calibri" pitchFamily="34" charset="0"/>
                </a:rPr>
                <a:t>Core</a:t>
              </a:r>
            </a:p>
          </p:txBody>
        </p:sp>
        <p:sp>
          <p:nvSpPr>
            <p:cNvPr id="89" name="Line 205"/>
            <p:cNvSpPr>
              <a:spLocks noChangeShapeType="1"/>
            </p:cNvSpPr>
            <p:nvPr/>
          </p:nvSpPr>
          <p:spPr bwMode="auto">
            <a:xfrm>
              <a:off x="2057400" y="3505199"/>
              <a:ext cx="3175" cy="287338"/>
            </a:xfrm>
            <a:prstGeom prst="line">
              <a:avLst/>
            </a:prstGeom>
            <a:ln>
              <a:solidFill>
                <a:schemeClr val="accent1">
                  <a:lumMod val="25000"/>
                </a:schemeClr>
              </a:solidFill>
              <a:headEnd type="triangle" w="med" len="med"/>
              <a:tailEnd type="triangle" w="med" len="med"/>
            </a:ln>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endParaRPr lang="en-US" kern="0">
                <a:solidFill>
                  <a:sysClr val="windowText" lastClr="000000"/>
                </a:solidFill>
              </a:endParaRPr>
            </a:p>
          </p:txBody>
        </p:sp>
        <p:sp>
          <p:nvSpPr>
            <p:cNvPr id="90" name="Rectangle 89"/>
            <p:cNvSpPr>
              <a:spLocks noChangeArrowheads="1"/>
            </p:cNvSpPr>
            <p:nvPr/>
          </p:nvSpPr>
          <p:spPr bwMode="auto">
            <a:xfrm>
              <a:off x="2133600" y="2514600"/>
              <a:ext cx="1066800" cy="8715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000" b="1">
                  <a:solidFill>
                    <a:srgbClr val="000000"/>
                  </a:solidFill>
                  <a:latin typeface="Calibri" pitchFamily="34" charset="0"/>
                </a:rPr>
                <a:t>SIMT</a:t>
              </a:r>
            </a:p>
            <a:p>
              <a:pPr algn="ctr">
                <a:defRPr/>
              </a:pPr>
              <a:r>
                <a:rPr lang="en-US" sz="2000" b="1">
                  <a:solidFill>
                    <a:srgbClr val="000000"/>
                  </a:solidFill>
                  <a:latin typeface="Calibri" pitchFamily="34" charset="0"/>
                </a:rPr>
                <a:t>Core</a:t>
              </a:r>
            </a:p>
          </p:txBody>
        </p:sp>
      </p:grpSp>
      <p:grpSp>
        <p:nvGrpSpPr>
          <p:cNvPr id="91" name="Group 60"/>
          <p:cNvGrpSpPr>
            <a:grpSpLocks/>
          </p:cNvGrpSpPr>
          <p:nvPr/>
        </p:nvGrpSpPr>
        <p:grpSpPr bwMode="auto">
          <a:xfrm>
            <a:off x="6096000" y="2209800"/>
            <a:ext cx="2362200" cy="1582738"/>
            <a:chOff x="914400" y="2209800"/>
            <a:chExt cx="2362200" cy="1582737"/>
          </a:xfrm>
        </p:grpSpPr>
        <p:sp>
          <p:nvSpPr>
            <p:cNvPr id="92" name="Rectangle 3"/>
            <p:cNvSpPr>
              <a:spLocks noChangeArrowheads="1"/>
            </p:cNvSpPr>
            <p:nvPr/>
          </p:nvSpPr>
          <p:spPr bwMode="auto">
            <a:xfrm>
              <a:off x="914400" y="2209800"/>
              <a:ext cx="2362200" cy="1295399"/>
            </a:xfrm>
            <a:prstGeom prst="rect">
              <a:avLst/>
            </a:prstGeom>
            <a:gradFill flip="none" rotWithShape="1">
              <a:gsLst>
                <a:gs pos="0">
                  <a:srgbClr val="99FF99"/>
                </a:gs>
                <a:gs pos="100000">
                  <a:srgbClr val="CCFFCC"/>
                </a:gs>
              </a:gsLst>
              <a:lin ang="16200000" scaled="1"/>
              <a:tileRect/>
            </a:gradFill>
            <a:ln w="12700">
              <a:solidFill>
                <a:srgbClr val="333300"/>
              </a:solidFill>
              <a:prstDash val="solid"/>
              <a:miter lim="800000"/>
              <a:headEnd/>
              <a:tailEnd/>
            </a:ln>
            <a:effectLst>
              <a:outerShdw blurRad="38100" dist="38100" dir="2700000" algn="tl" rotWithShape="0">
                <a:prstClr val="black">
                  <a:alpha val="20000"/>
                </a:prstClr>
              </a:outerShdw>
            </a:effectLst>
          </p:spPr>
          <p:txBody>
            <a:bodyPr wrap="none" tIns="0"/>
            <a:lstStyle/>
            <a:p>
              <a:pPr>
                <a:defRPr/>
              </a:pPr>
              <a:r>
                <a:rPr lang="en-US" b="1" dirty="0"/>
                <a:t>SIMT Core Cluster</a:t>
              </a:r>
            </a:p>
          </p:txBody>
        </p:sp>
        <p:sp>
          <p:nvSpPr>
            <p:cNvPr id="93" name="Rectangle 92"/>
            <p:cNvSpPr>
              <a:spLocks noChangeArrowheads="1"/>
            </p:cNvSpPr>
            <p:nvPr/>
          </p:nvSpPr>
          <p:spPr bwMode="auto">
            <a:xfrm>
              <a:off x="990600" y="2514600"/>
              <a:ext cx="1066800" cy="8715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000" b="1">
                  <a:solidFill>
                    <a:srgbClr val="000000"/>
                  </a:solidFill>
                  <a:latin typeface="Calibri" pitchFamily="34" charset="0"/>
                </a:rPr>
                <a:t>SIMT</a:t>
              </a:r>
            </a:p>
            <a:p>
              <a:pPr algn="ctr">
                <a:defRPr/>
              </a:pPr>
              <a:r>
                <a:rPr lang="en-US" sz="2000" b="1">
                  <a:solidFill>
                    <a:srgbClr val="000000"/>
                  </a:solidFill>
                  <a:latin typeface="Calibri" pitchFamily="34" charset="0"/>
                </a:rPr>
                <a:t>Core</a:t>
              </a:r>
            </a:p>
          </p:txBody>
        </p:sp>
        <p:sp>
          <p:nvSpPr>
            <p:cNvPr id="94" name="Line 205"/>
            <p:cNvSpPr>
              <a:spLocks noChangeShapeType="1"/>
            </p:cNvSpPr>
            <p:nvPr/>
          </p:nvSpPr>
          <p:spPr bwMode="auto">
            <a:xfrm>
              <a:off x="2057400" y="3505199"/>
              <a:ext cx="3175" cy="287338"/>
            </a:xfrm>
            <a:prstGeom prst="line">
              <a:avLst/>
            </a:prstGeom>
            <a:ln>
              <a:solidFill>
                <a:schemeClr val="accent1">
                  <a:lumMod val="25000"/>
                </a:schemeClr>
              </a:solidFill>
              <a:headEnd type="triangle" w="med" len="med"/>
              <a:tailEnd type="triangle" w="med" len="med"/>
            </a:ln>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endParaRPr lang="en-US" kern="0">
                <a:solidFill>
                  <a:sysClr val="windowText" lastClr="000000"/>
                </a:solidFill>
              </a:endParaRPr>
            </a:p>
          </p:txBody>
        </p:sp>
        <p:sp>
          <p:nvSpPr>
            <p:cNvPr id="95" name="Rectangle 94"/>
            <p:cNvSpPr>
              <a:spLocks noChangeArrowheads="1"/>
            </p:cNvSpPr>
            <p:nvPr/>
          </p:nvSpPr>
          <p:spPr bwMode="auto">
            <a:xfrm>
              <a:off x="2133600" y="2514600"/>
              <a:ext cx="1066800" cy="8715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000" b="1">
                  <a:solidFill>
                    <a:srgbClr val="000000"/>
                  </a:solidFill>
                  <a:latin typeface="Calibri" pitchFamily="34" charset="0"/>
                </a:rPr>
                <a:t>SIMT</a:t>
              </a:r>
            </a:p>
            <a:p>
              <a:pPr algn="ctr">
                <a:defRPr/>
              </a:pPr>
              <a:r>
                <a:rPr lang="en-US" sz="2000" b="1">
                  <a:solidFill>
                    <a:srgbClr val="000000"/>
                  </a:solidFill>
                  <a:latin typeface="Calibri" pitchFamily="34" charset="0"/>
                </a:rPr>
                <a:t>Core</a:t>
              </a:r>
            </a:p>
          </p:txBody>
        </p:sp>
      </p:grpSp>
      <p:sp>
        <p:nvSpPr>
          <p:cNvPr id="42" name="Rectangle 41"/>
          <p:cNvSpPr/>
          <p:nvPr/>
        </p:nvSpPr>
        <p:spPr>
          <a:xfrm>
            <a:off x="457200" y="3657600"/>
            <a:ext cx="8229600" cy="2667000"/>
          </a:xfrm>
          <a:prstGeom prst="rect">
            <a:avLst/>
          </a:prstGeom>
          <a:solidFill>
            <a:schemeClr val="bg1">
              <a:alpha val="76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pitchFamily="34" charset="0"/>
            </a:endParaRPr>
          </a:p>
        </p:txBody>
      </p:sp>
      <p:sp>
        <p:nvSpPr>
          <p:cNvPr id="48" name="Slide Number Placeholder 47"/>
          <p:cNvSpPr>
            <a:spLocks noGrp="1"/>
          </p:cNvSpPr>
          <p:nvPr>
            <p:ph type="sldNum" sz="quarter" idx="12"/>
          </p:nvPr>
        </p:nvSpPr>
        <p:spPr/>
        <p:txBody>
          <a:bodyPr/>
          <a:lstStyle/>
          <a:p>
            <a:r>
              <a:rPr lang="en-US" smtClean="0"/>
              <a:t>4.</a:t>
            </a:r>
            <a:fld id="{5F092435-35AC-4890-8608-A6F8B5931844}" type="slidenum">
              <a:rPr lang="en-US" smtClean="0"/>
              <a:pPr/>
              <a:t>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Date Placeholder 3"/>
          <p:cNvSpPr>
            <a:spLocks noGrp="1"/>
          </p:cNvSpPr>
          <p:nvPr>
            <p:ph type="dt" sz="half" idx="10"/>
          </p:nvPr>
        </p:nvSpPr>
        <p:spPr/>
        <p:txBody>
          <a:bodyPr/>
          <a:lstStyle/>
          <a:p>
            <a:r>
              <a:rPr lang="en-US" smtClean="0"/>
              <a:t>December 2012</a:t>
            </a:r>
            <a:endParaRPr lang="en-US"/>
          </a:p>
        </p:txBody>
      </p:sp>
      <p:sp>
        <p:nvSpPr>
          <p:cNvPr id="27" name="Footer Placeholder 4"/>
          <p:cNvSpPr>
            <a:spLocks noGrp="1"/>
          </p:cNvSpPr>
          <p:nvPr>
            <p:ph type="ftr" sz="quarter" idx="11"/>
          </p:nvPr>
        </p:nvSpPr>
        <p:spPr/>
        <p:txBody>
          <a:bodyPr/>
          <a:lstStyle/>
          <a:p>
            <a:r>
              <a:rPr lang="pt-BR" smtClean="0"/>
              <a:t>GPGPU-Sim Tutorial (MICRO 2012) 4: Microarchitecture Model</a:t>
            </a:r>
            <a:endParaRPr lang="en-US"/>
          </a:p>
        </p:txBody>
      </p:sp>
      <p:sp>
        <p:nvSpPr>
          <p:cNvPr id="47106" name="Rectangle 2"/>
          <p:cNvSpPr>
            <a:spLocks noGrp="1" noChangeArrowheads="1"/>
          </p:cNvSpPr>
          <p:nvPr>
            <p:ph type="title"/>
          </p:nvPr>
        </p:nvSpPr>
        <p:spPr/>
        <p:txBody>
          <a:bodyPr/>
          <a:lstStyle/>
          <a:p>
            <a:r>
              <a:rPr lang="en-US"/>
              <a:t>Inside a SIMT Core</a:t>
            </a:r>
          </a:p>
        </p:txBody>
      </p:sp>
      <p:sp>
        <p:nvSpPr>
          <p:cNvPr id="47279" name="Rectangle 175"/>
          <p:cNvSpPr>
            <a:spLocks noGrp="1" noChangeArrowheads="1"/>
          </p:cNvSpPr>
          <p:nvPr>
            <p:ph type="body" idx="1"/>
          </p:nvPr>
        </p:nvSpPr>
        <p:spPr>
          <a:xfrm>
            <a:off x="457200" y="4038600"/>
            <a:ext cx="8229600" cy="2087563"/>
          </a:xfrm>
        </p:spPr>
        <p:txBody>
          <a:bodyPr/>
          <a:lstStyle/>
          <a:p>
            <a:r>
              <a:rPr lang="en-US"/>
              <a:t>Fine-grained multithreading</a:t>
            </a:r>
          </a:p>
          <a:p>
            <a:pPr lvl="1"/>
            <a:r>
              <a:rPr lang="en-US"/>
              <a:t>Interleave warp execution to hide latency</a:t>
            </a:r>
          </a:p>
          <a:p>
            <a:pPr lvl="1"/>
            <a:r>
              <a:rPr lang="en-US"/>
              <a:t>Register values of all threads stays in core</a:t>
            </a:r>
          </a:p>
          <a:p>
            <a:pPr lvl="1"/>
            <a:endParaRPr lang="en-US"/>
          </a:p>
        </p:txBody>
      </p:sp>
      <p:sp>
        <p:nvSpPr>
          <p:cNvPr id="47284" name="Rectangle 29"/>
          <p:cNvSpPr>
            <a:spLocks noChangeArrowheads="1"/>
          </p:cNvSpPr>
          <p:nvPr/>
        </p:nvSpPr>
        <p:spPr bwMode="auto">
          <a:xfrm>
            <a:off x="1905000" y="1905000"/>
            <a:ext cx="1295400" cy="1905000"/>
          </a:xfrm>
          <a:prstGeom prst="rect">
            <a:avLst/>
          </a:prstGeom>
          <a:solidFill>
            <a:srgbClr val="CCFFCC"/>
          </a:solidFill>
          <a:ln w="28575">
            <a:solidFill>
              <a:schemeClr val="tx1"/>
            </a:solidFill>
            <a:miter lim="800000"/>
            <a:headEnd/>
            <a:tailEnd/>
          </a:ln>
        </p:spPr>
        <p:txBody>
          <a:bodyPr wrap="none"/>
          <a:lstStyle/>
          <a:p>
            <a:pPr algn="ctr"/>
            <a:r>
              <a:rPr lang="en-US" b="1"/>
              <a:t>SIMT</a:t>
            </a:r>
          </a:p>
          <a:p>
            <a:pPr algn="ctr"/>
            <a:r>
              <a:rPr lang="en-US" b="1"/>
              <a:t>Front End</a:t>
            </a:r>
          </a:p>
        </p:txBody>
      </p:sp>
      <p:sp>
        <p:nvSpPr>
          <p:cNvPr id="47285" name="Rectangle 31"/>
          <p:cNvSpPr>
            <a:spLocks noChangeArrowheads="1"/>
          </p:cNvSpPr>
          <p:nvPr/>
        </p:nvSpPr>
        <p:spPr bwMode="auto">
          <a:xfrm>
            <a:off x="4648200" y="1905000"/>
            <a:ext cx="1981200" cy="838200"/>
          </a:xfrm>
          <a:prstGeom prst="rect">
            <a:avLst/>
          </a:prstGeom>
          <a:solidFill>
            <a:srgbClr val="FFFF99"/>
          </a:solidFill>
          <a:ln w="28575">
            <a:solidFill>
              <a:schemeClr val="tx1"/>
            </a:solidFill>
            <a:miter lim="800000"/>
            <a:headEnd/>
            <a:tailEnd/>
          </a:ln>
        </p:spPr>
        <p:txBody>
          <a:bodyPr wrap="none" anchor="ctr"/>
          <a:lstStyle/>
          <a:p>
            <a:pPr algn="ctr"/>
            <a:r>
              <a:rPr lang="en-US" b="1"/>
              <a:t>SIMD Datapath</a:t>
            </a:r>
          </a:p>
        </p:txBody>
      </p:sp>
      <p:sp>
        <p:nvSpPr>
          <p:cNvPr id="47286" name="Line 36"/>
          <p:cNvSpPr>
            <a:spLocks noChangeShapeType="1"/>
          </p:cNvSpPr>
          <p:nvPr/>
        </p:nvSpPr>
        <p:spPr bwMode="auto">
          <a:xfrm>
            <a:off x="3200400" y="2362200"/>
            <a:ext cx="381000" cy="0"/>
          </a:xfrm>
          <a:prstGeom prst="line">
            <a:avLst/>
          </a:prstGeom>
          <a:noFill/>
          <a:ln w="57150">
            <a:solidFill>
              <a:schemeClr val="tx1"/>
            </a:solidFill>
            <a:round/>
            <a:headEnd/>
            <a:tailEnd type="triangle" w="med" len="med"/>
          </a:ln>
        </p:spPr>
        <p:txBody>
          <a:bodyPr/>
          <a:lstStyle/>
          <a:p>
            <a:endParaRPr lang="en-CA"/>
          </a:p>
        </p:txBody>
      </p:sp>
      <p:sp>
        <p:nvSpPr>
          <p:cNvPr id="47287" name="Line 39"/>
          <p:cNvSpPr>
            <a:spLocks noChangeShapeType="1"/>
          </p:cNvSpPr>
          <p:nvPr/>
        </p:nvSpPr>
        <p:spPr bwMode="auto">
          <a:xfrm>
            <a:off x="2590800" y="1676400"/>
            <a:ext cx="0" cy="228600"/>
          </a:xfrm>
          <a:prstGeom prst="line">
            <a:avLst/>
          </a:prstGeom>
          <a:noFill/>
          <a:ln w="38100">
            <a:solidFill>
              <a:schemeClr val="tx1"/>
            </a:solidFill>
            <a:round/>
            <a:headEnd/>
            <a:tailEnd type="triangle" w="med" len="med"/>
          </a:ln>
        </p:spPr>
        <p:txBody>
          <a:bodyPr/>
          <a:lstStyle/>
          <a:p>
            <a:endParaRPr lang="en-CA"/>
          </a:p>
        </p:txBody>
      </p:sp>
      <p:sp>
        <p:nvSpPr>
          <p:cNvPr id="47288" name="Line 40"/>
          <p:cNvSpPr>
            <a:spLocks noChangeShapeType="1"/>
          </p:cNvSpPr>
          <p:nvPr/>
        </p:nvSpPr>
        <p:spPr bwMode="auto">
          <a:xfrm>
            <a:off x="2590800" y="1676400"/>
            <a:ext cx="3733800" cy="0"/>
          </a:xfrm>
          <a:prstGeom prst="line">
            <a:avLst/>
          </a:prstGeom>
          <a:noFill/>
          <a:ln w="38100">
            <a:solidFill>
              <a:schemeClr val="tx1"/>
            </a:solidFill>
            <a:round/>
            <a:headEnd/>
            <a:tailEnd/>
          </a:ln>
        </p:spPr>
        <p:txBody>
          <a:bodyPr/>
          <a:lstStyle/>
          <a:p>
            <a:endParaRPr lang="en-CA"/>
          </a:p>
        </p:txBody>
      </p:sp>
      <p:sp>
        <p:nvSpPr>
          <p:cNvPr id="47289" name="Rectangle 46"/>
          <p:cNvSpPr>
            <a:spLocks noChangeArrowheads="1"/>
          </p:cNvSpPr>
          <p:nvPr/>
        </p:nvSpPr>
        <p:spPr bwMode="auto">
          <a:xfrm>
            <a:off x="1981200" y="2590800"/>
            <a:ext cx="1143000" cy="228600"/>
          </a:xfrm>
          <a:prstGeom prst="rect">
            <a:avLst/>
          </a:prstGeom>
          <a:solidFill>
            <a:srgbClr val="66FF66"/>
          </a:solidFill>
          <a:ln w="19050">
            <a:solidFill>
              <a:schemeClr val="tx1"/>
            </a:solidFill>
            <a:miter lim="800000"/>
            <a:headEnd/>
            <a:tailEnd/>
          </a:ln>
        </p:spPr>
        <p:txBody>
          <a:bodyPr wrap="none" anchor="ctr"/>
          <a:lstStyle/>
          <a:p>
            <a:pPr algn="ctr"/>
            <a:r>
              <a:rPr lang="en-US"/>
              <a:t>Fetch</a:t>
            </a:r>
          </a:p>
        </p:txBody>
      </p:sp>
      <p:sp>
        <p:nvSpPr>
          <p:cNvPr id="47290" name="Rectangle 47"/>
          <p:cNvSpPr>
            <a:spLocks noChangeArrowheads="1"/>
          </p:cNvSpPr>
          <p:nvPr/>
        </p:nvSpPr>
        <p:spPr bwMode="auto">
          <a:xfrm>
            <a:off x="1981200" y="2895600"/>
            <a:ext cx="1143000" cy="228600"/>
          </a:xfrm>
          <a:prstGeom prst="rect">
            <a:avLst/>
          </a:prstGeom>
          <a:solidFill>
            <a:srgbClr val="66FF66"/>
          </a:solidFill>
          <a:ln w="19050">
            <a:solidFill>
              <a:schemeClr val="tx1"/>
            </a:solidFill>
            <a:miter lim="800000"/>
            <a:headEnd/>
            <a:tailEnd/>
          </a:ln>
        </p:spPr>
        <p:txBody>
          <a:bodyPr wrap="none" anchor="ctr"/>
          <a:lstStyle/>
          <a:p>
            <a:pPr algn="ctr"/>
            <a:r>
              <a:rPr lang="en-US"/>
              <a:t>Decode</a:t>
            </a:r>
          </a:p>
        </p:txBody>
      </p:sp>
      <p:sp>
        <p:nvSpPr>
          <p:cNvPr id="47291" name="Rectangle 48"/>
          <p:cNvSpPr>
            <a:spLocks noChangeArrowheads="1"/>
          </p:cNvSpPr>
          <p:nvPr/>
        </p:nvSpPr>
        <p:spPr bwMode="auto">
          <a:xfrm>
            <a:off x="1981200" y="3200400"/>
            <a:ext cx="1143000" cy="228600"/>
          </a:xfrm>
          <a:prstGeom prst="rect">
            <a:avLst/>
          </a:prstGeom>
          <a:solidFill>
            <a:srgbClr val="66FF66"/>
          </a:solidFill>
          <a:ln w="19050">
            <a:solidFill>
              <a:schemeClr val="tx1"/>
            </a:solidFill>
            <a:miter lim="800000"/>
            <a:headEnd/>
            <a:tailEnd/>
          </a:ln>
        </p:spPr>
        <p:txBody>
          <a:bodyPr wrap="none" anchor="ctr"/>
          <a:lstStyle/>
          <a:p>
            <a:pPr algn="ctr"/>
            <a:r>
              <a:rPr lang="en-US"/>
              <a:t>Schedule</a:t>
            </a:r>
          </a:p>
        </p:txBody>
      </p:sp>
      <p:sp>
        <p:nvSpPr>
          <p:cNvPr id="47292" name="Rectangle 49"/>
          <p:cNvSpPr>
            <a:spLocks noChangeArrowheads="1"/>
          </p:cNvSpPr>
          <p:nvPr/>
        </p:nvSpPr>
        <p:spPr bwMode="auto">
          <a:xfrm>
            <a:off x="1981200" y="3505200"/>
            <a:ext cx="1143000" cy="228600"/>
          </a:xfrm>
          <a:prstGeom prst="rect">
            <a:avLst/>
          </a:prstGeom>
          <a:solidFill>
            <a:srgbClr val="66FF66"/>
          </a:solidFill>
          <a:ln w="19050">
            <a:solidFill>
              <a:schemeClr val="tx1"/>
            </a:solidFill>
            <a:miter lim="800000"/>
            <a:headEnd/>
            <a:tailEnd/>
          </a:ln>
        </p:spPr>
        <p:txBody>
          <a:bodyPr wrap="none" anchor="ctr"/>
          <a:lstStyle/>
          <a:p>
            <a:pPr algn="ctr"/>
            <a:r>
              <a:rPr lang="en-US"/>
              <a:t>Branch</a:t>
            </a:r>
          </a:p>
        </p:txBody>
      </p:sp>
      <p:sp>
        <p:nvSpPr>
          <p:cNvPr id="47293" name="Text Box 50"/>
          <p:cNvSpPr txBox="1">
            <a:spLocks noChangeArrowheads="1"/>
          </p:cNvSpPr>
          <p:nvPr/>
        </p:nvSpPr>
        <p:spPr bwMode="auto">
          <a:xfrm>
            <a:off x="3200400" y="1371600"/>
            <a:ext cx="1608138" cy="336550"/>
          </a:xfrm>
          <a:prstGeom prst="rect">
            <a:avLst/>
          </a:prstGeom>
          <a:noFill/>
          <a:ln w="9525">
            <a:noFill/>
            <a:miter lim="800000"/>
            <a:headEnd/>
            <a:tailEnd/>
          </a:ln>
        </p:spPr>
        <p:txBody>
          <a:bodyPr wrap="none">
            <a:spAutoFit/>
          </a:bodyPr>
          <a:lstStyle/>
          <a:p>
            <a:r>
              <a:rPr lang="en-US" sz="1600"/>
              <a:t>Done (Warp ID)</a:t>
            </a:r>
          </a:p>
        </p:txBody>
      </p:sp>
      <p:sp>
        <p:nvSpPr>
          <p:cNvPr id="47294" name="Line 51"/>
          <p:cNvSpPr>
            <a:spLocks noChangeShapeType="1"/>
          </p:cNvSpPr>
          <p:nvPr/>
        </p:nvSpPr>
        <p:spPr bwMode="auto">
          <a:xfrm>
            <a:off x="6324600" y="1676400"/>
            <a:ext cx="0" cy="228600"/>
          </a:xfrm>
          <a:prstGeom prst="line">
            <a:avLst/>
          </a:prstGeom>
          <a:noFill/>
          <a:ln w="38100">
            <a:solidFill>
              <a:schemeClr val="tx1"/>
            </a:solidFill>
            <a:round/>
            <a:headEnd/>
            <a:tailEnd/>
          </a:ln>
        </p:spPr>
        <p:txBody>
          <a:bodyPr/>
          <a:lstStyle/>
          <a:p>
            <a:endParaRPr lang="en-CA"/>
          </a:p>
        </p:txBody>
      </p:sp>
      <p:sp>
        <p:nvSpPr>
          <p:cNvPr id="47295" name="Rectangle 52"/>
          <p:cNvSpPr>
            <a:spLocks noChangeArrowheads="1"/>
          </p:cNvSpPr>
          <p:nvPr/>
        </p:nvSpPr>
        <p:spPr bwMode="auto">
          <a:xfrm>
            <a:off x="3429000" y="3048000"/>
            <a:ext cx="3200400" cy="762000"/>
          </a:xfrm>
          <a:prstGeom prst="rect">
            <a:avLst/>
          </a:prstGeom>
          <a:solidFill>
            <a:srgbClr val="FFFF99"/>
          </a:solidFill>
          <a:ln w="28575">
            <a:solidFill>
              <a:schemeClr val="tx1"/>
            </a:solidFill>
            <a:miter lim="800000"/>
            <a:headEnd/>
            <a:tailEnd/>
          </a:ln>
        </p:spPr>
        <p:txBody>
          <a:bodyPr wrap="none"/>
          <a:lstStyle/>
          <a:p>
            <a:pPr algn="ctr"/>
            <a:r>
              <a:rPr lang="en-US" b="1"/>
              <a:t>Memory Subsystem</a:t>
            </a:r>
          </a:p>
        </p:txBody>
      </p:sp>
      <p:sp>
        <p:nvSpPr>
          <p:cNvPr id="47296" name="Line 53"/>
          <p:cNvSpPr>
            <a:spLocks noChangeShapeType="1"/>
          </p:cNvSpPr>
          <p:nvPr/>
        </p:nvSpPr>
        <p:spPr bwMode="auto">
          <a:xfrm>
            <a:off x="6324600" y="2743200"/>
            <a:ext cx="0" cy="304800"/>
          </a:xfrm>
          <a:prstGeom prst="line">
            <a:avLst/>
          </a:prstGeom>
          <a:noFill/>
          <a:ln w="38100">
            <a:solidFill>
              <a:schemeClr val="tx1"/>
            </a:solidFill>
            <a:round/>
            <a:headEnd/>
            <a:tailEnd type="triangle" w="med" len="med"/>
          </a:ln>
        </p:spPr>
        <p:txBody>
          <a:bodyPr/>
          <a:lstStyle/>
          <a:p>
            <a:endParaRPr lang="en-CA"/>
          </a:p>
        </p:txBody>
      </p:sp>
      <p:sp>
        <p:nvSpPr>
          <p:cNvPr id="47297" name="Rectangle 54"/>
          <p:cNvSpPr>
            <a:spLocks noChangeArrowheads="1"/>
          </p:cNvSpPr>
          <p:nvPr/>
        </p:nvSpPr>
        <p:spPr bwMode="auto">
          <a:xfrm>
            <a:off x="6934200" y="3124200"/>
            <a:ext cx="1066800" cy="609600"/>
          </a:xfrm>
          <a:prstGeom prst="rect">
            <a:avLst/>
          </a:prstGeom>
          <a:solidFill>
            <a:srgbClr val="FFCCFF"/>
          </a:solidFill>
          <a:ln w="19050">
            <a:solidFill>
              <a:schemeClr val="tx1"/>
            </a:solidFill>
            <a:miter lim="800000"/>
            <a:headEnd/>
            <a:tailEnd/>
          </a:ln>
        </p:spPr>
        <p:txBody>
          <a:bodyPr wrap="none" anchor="ctr"/>
          <a:lstStyle/>
          <a:p>
            <a:pPr algn="ctr">
              <a:lnSpc>
                <a:spcPct val="90000"/>
              </a:lnSpc>
            </a:pPr>
            <a:r>
              <a:rPr lang="en-US"/>
              <a:t>Icnt.</a:t>
            </a:r>
          </a:p>
          <a:p>
            <a:pPr algn="ctr">
              <a:lnSpc>
                <a:spcPct val="90000"/>
              </a:lnSpc>
            </a:pPr>
            <a:r>
              <a:rPr lang="en-US"/>
              <a:t>Network</a:t>
            </a:r>
          </a:p>
        </p:txBody>
      </p:sp>
      <p:sp>
        <p:nvSpPr>
          <p:cNvPr id="47298" name="Rectangle 55"/>
          <p:cNvSpPr>
            <a:spLocks noChangeArrowheads="1"/>
          </p:cNvSpPr>
          <p:nvPr/>
        </p:nvSpPr>
        <p:spPr bwMode="auto">
          <a:xfrm>
            <a:off x="3505200" y="3429000"/>
            <a:ext cx="685800" cy="304800"/>
          </a:xfrm>
          <a:prstGeom prst="rect">
            <a:avLst/>
          </a:prstGeom>
          <a:solidFill>
            <a:srgbClr val="FFCC99"/>
          </a:solidFill>
          <a:ln w="19050">
            <a:solidFill>
              <a:schemeClr val="tx1"/>
            </a:solidFill>
            <a:miter lim="800000"/>
            <a:headEnd/>
            <a:tailEnd/>
          </a:ln>
        </p:spPr>
        <p:txBody>
          <a:bodyPr wrap="none" anchor="ctr"/>
          <a:lstStyle/>
          <a:p>
            <a:pPr algn="ctr"/>
            <a:r>
              <a:rPr lang="en-US"/>
              <a:t>SMem</a:t>
            </a:r>
          </a:p>
        </p:txBody>
      </p:sp>
      <p:sp>
        <p:nvSpPr>
          <p:cNvPr id="47299" name="Rectangle 56"/>
          <p:cNvSpPr>
            <a:spLocks noChangeArrowheads="1"/>
          </p:cNvSpPr>
          <p:nvPr/>
        </p:nvSpPr>
        <p:spPr bwMode="auto">
          <a:xfrm>
            <a:off x="4267200" y="3429000"/>
            <a:ext cx="685800" cy="304800"/>
          </a:xfrm>
          <a:prstGeom prst="rect">
            <a:avLst/>
          </a:prstGeom>
          <a:solidFill>
            <a:srgbClr val="FFCC99"/>
          </a:solidFill>
          <a:ln w="19050">
            <a:solidFill>
              <a:schemeClr val="tx1"/>
            </a:solidFill>
            <a:miter lim="800000"/>
            <a:headEnd/>
            <a:tailEnd/>
          </a:ln>
        </p:spPr>
        <p:txBody>
          <a:bodyPr wrap="none" anchor="ctr"/>
          <a:lstStyle/>
          <a:p>
            <a:pPr algn="ctr"/>
            <a:r>
              <a:rPr lang="en-US"/>
              <a:t>L1 D$</a:t>
            </a:r>
          </a:p>
        </p:txBody>
      </p:sp>
      <p:sp>
        <p:nvSpPr>
          <p:cNvPr id="47300" name="Rectangle 57"/>
          <p:cNvSpPr>
            <a:spLocks noChangeArrowheads="1"/>
          </p:cNvSpPr>
          <p:nvPr/>
        </p:nvSpPr>
        <p:spPr bwMode="auto">
          <a:xfrm>
            <a:off x="5029200" y="3429000"/>
            <a:ext cx="685800" cy="304800"/>
          </a:xfrm>
          <a:prstGeom prst="rect">
            <a:avLst/>
          </a:prstGeom>
          <a:solidFill>
            <a:srgbClr val="FFCC99"/>
          </a:solidFill>
          <a:ln w="19050">
            <a:solidFill>
              <a:schemeClr val="tx1"/>
            </a:solidFill>
            <a:miter lim="800000"/>
            <a:headEnd/>
            <a:tailEnd/>
          </a:ln>
        </p:spPr>
        <p:txBody>
          <a:bodyPr wrap="none" anchor="ctr"/>
          <a:lstStyle/>
          <a:p>
            <a:pPr algn="ctr"/>
            <a:r>
              <a:rPr lang="en-US"/>
              <a:t>Tex $</a:t>
            </a:r>
          </a:p>
        </p:txBody>
      </p:sp>
      <p:sp>
        <p:nvSpPr>
          <p:cNvPr id="47301" name="Rectangle 58"/>
          <p:cNvSpPr>
            <a:spLocks noChangeArrowheads="1"/>
          </p:cNvSpPr>
          <p:nvPr/>
        </p:nvSpPr>
        <p:spPr bwMode="auto">
          <a:xfrm>
            <a:off x="5791200" y="3429000"/>
            <a:ext cx="762000" cy="304800"/>
          </a:xfrm>
          <a:prstGeom prst="rect">
            <a:avLst/>
          </a:prstGeom>
          <a:solidFill>
            <a:srgbClr val="FFCC99"/>
          </a:solidFill>
          <a:ln w="19050">
            <a:solidFill>
              <a:schemeClr val="tx1"/>
            </a:solidFill>
            <a:miter lim="800000"/>
            <a:headEnd/>
            <a:tailEnd/>
          </a:ln>
        </p:spPr>
        <p:txBody>
          <a:bodyPr wrap="none" anchor="ctr"/>
          <a:lstStyle/>
          <a:p>
            <a:pPr algn="ctr"/>
            <a:r>
              <a:rPr lang="en-US"/>
              <a:t>Const$</a:t>
            </a:r>
          </a:p>
        </p:txBody>
      </p:sp>
      <p:sp>
        <p:nvSpPr>
          <p:cNvPr id="47302" name="Line 59"/>
          <p:cNvSpPr>
            <a:spLocks noChangeShapeType="1"/>
          </p:cNvSpPr>
          <p:nvPr/>
        </p:nvSpPr>
        <p:spPr bwMode="auto">
          <a:xfrm>
            <a:off x="6629400" y="3429000"/>
            <a:ext cx="304800" cy="0"/>
          </a:xfrm>
          <a:prstGeom prst="line">
            <a:avLst/>
          </a:prstGeom>
          <a:noFill/>
          <a:ln w="38100">
            <a:solidFill>
              <a:schemeClr val="tx1"/>
            </a:solidFill>
            <a:round/>
            <a:headEnd type="triangle" w="med" len="med"/>
            <a:tailEnd type="triangle" w="med" len="med"/>
          </a:ln>
        </p:spPr>
        <p:txBody>
          <a:bodyPr/>
          <a:lstStyle/>
          <a:p>
            <a:endParaRPr lang="en-CA"/>
          </a:p>
        </p:txBody>
      </p:sp>
      <p:sp>
        <p:nvSpPr>
          <p:cNvPr id="47303" name="Rectangle 31"/>
          <p:cNvSpPr>
            <a:spLocks noChangeArrowheads="1"/>
          </p:cNvSpPr>
          <p:nvPr/>
        </p:nvSpPr>
        <p:spPr bwMode="auto">
          <a:xfrm>
            <a:off x="3581400" y="1905000"/>
            <a:ext cx="685800" cy="838200"/>
          </a:xfrm>
          <a:prstGeom prst="rect">
            <a:avLst/>
          </a:prstGeom>
          <a:solidFill>
            <a:srgbClr val="FFFF99"/>
          </a:solidFill>
          <a:ln w="28575">
            <a:solidFill>
              <a:schemeClr val="tx1"/>
            </a:solidFill>
            <a:miter lim="800000"/>
            <a:headEnd/>
            <a:tailEnd/>
          </a:ln>
        </p:spPr>
        <p:txBody>
          <a:bodyPr wrap="none" anchor="ctr"/>
          <a:lstStyle/>
          <a:p>
            <a:pPr algn="ctr"/>
            <a:r>
              <a:rPr lang="en-US" b="1"/>
              <a:t>Reg</a:t>
            </a:r>
          </a:p>
          <a:p>
            <a:pPr algn="ctr"/>
            <a:r>
              <a:rPr lang="en-US" b="1"/>
              <a:t>File</a:t>
            </a:r>
          </a:p>
        </p:txBody>
      </p:sp>
      <p:sp>
        <p:nvSpPr>
          <p:cNvPr id="47304" name="Line 36"/>
          <p:cNvSpPr>
            <a:spLocks noChangeShapeType="1"/>
          </p:cNvSpPr>
          <p:nvPr/>
        </p:nvSpPr>
        <p:spPr bwMode="auto">
          <a:xfrm>
            <a:off x="4267200" y="2362200"/>
            <a:ext cx="381000" cy="0"/>
          </a:xfrm>
          <a:prstGeom prst="line">
            <a:avLst/>
          </a:prstGeom>
          <a:noFill/>
          <a:ln w="57150">
            <a:solidFill>
              <a:schemeClr val="tx1"/>
            </a:solidFill>
            <a:round/>
            <a:headEnd/>
            <a:tailEnd type="triangle" w="med" len="med"/>
          </a:ln>
        </p:spPr>
        <p:txBody>
          <a:bodyPr/>
          <a:lstStyle/>
          <a:p>
            <a:endParaRPr lang="en-CA"/>
          </a:p>
        </p:txBody>
      </p:sp>
      <p:sp>
        <p:nvSpPr>
          <p:cNvPr id="47305" name="Line 53"/>
          <p:cNvSpPr>
            <a:spLocks noChangeShapeType="1"/>
          </p:cNvSpPr>
          <p:nvPr/>
        </p:nvSpPr>
        <p:spPr bwMode="auto">
          <a:xfrm>
            <a:off x="3962400" y="2743200"/>
            <a:ext cx="0" cy="304800"/>
          </a:xfrm>
          <a:prstGeom prst="line">
            <a:avLst/>
          </a:prstGeom>
          <a:noFill/>
          <a:ln w="38100">
            <a:solidFill>
              <a:schemeClr val="tx1"/>
            </a:solidFill>
            <a:round/>
            <a:headEnd type="triangle" w="med" len="med"/>
            <a:tailEnd type="triangle" w="med" len="med"/>
          </a:ln>
        </p:spPr>
        <p:txBody>
          <a:bodyPr/>
          <a:lstStyle/>
          <a:p>
            <a:endParaRPr lang="en-CA"/>
          </a:p>
        </p:txBody>
      </p:sp>
      <p:sp>
        <p:nvSpPr>
          <p:cNvPr id="29" name="Slide Number Placeholder 28"/>
          <p:cNvSpPr>
            <a:spLocks noGrp="1"/>
          </p:cNvSpPr>
          <p:nvPr>
            <p:ph type="sldNum" sz="quarter" idx="12"/>
          </p:nvPr>
        </p:nvSpPr>
        <p:spPr/>
        <p:txBody>
          <a:bodyPr/>
          <a:lstStyle/>
          <a:p>
            <a:r>
              <a:rPr lang="en-US" smtClean="0"/>
              <a:t>4.</a:t>
            </a:r>
            <a:fld id="{5F092435-35AC-4890-8608-A6F8B5931844}"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3"/>
          <p:cNvSpPr>
            <a:spLocks noGrp="1"/>
          </p:cNvSpPr>
          <p:nvPr>
            <p:ph type="dt" sz="half" idx="10"/>
          </p:nvPr>
        </p:nvSpPr>
        <p:spPr/>
        <p:txBody>
          <a:bodyPr/>
          <a:lstStyle/>
          <a:p>
            <a:r>
              <a:rPr lang="en-US" smtClean="0"/>
              <a:t>December 2012</a:t>
            </a:r>
            <a:endParaRPr lang="en-US"/>
          </a:p>
        </p:txBody>
      </p:sp>
      <p:sp>
        <p:nvSpPr>
          <p:cNvPr id="11" name="Footer Placeholder 4"/>
          <p:cNvSpPr>
            <a:spLocks noGrp="1"/>
          </p:cNvSpPr>
          <p:nvPr>
            <p:ph type="ftr" sz="quarter" idx="11"/>
          </p:nvPr>
        </p:nvSpPr>
        <p:spPr/>
        <p:txBody>
          <a:bodyPr/>
          <a:lstStyle/>
          <a:p>
            <a:r>
              <a:rPr lang="pt-BR" smtClean="0"/>
              <a:t>GPGPU-Sim Tutorial (MICRO 2012) 4: Microarchitecture Model</a:t>
            </a:r>
            <a:endParaRPr lang="en-US"/>
          </a:p>
        </p:txBody>
      </p:sp>
      <p:sp>
        <p:nvSpPr>
          <p:cNvPr id="51202" name="Rectangle 2"/>
          <p:cNvSpPr>
            <a:spLocks noGrp="1" noChangeArrowheads="1"/>
          </p:cNvSpPr>
          <p:nvPr>
            <p:ph type="title"/>
          </p:nvPr>
        </p:nvSpPr>
        <p:spPr/>
        <p:txBody>
          <a:bodyPr/>
          <a:lstStyle/>
          <a:p>
            <a:r>
              <a:rPr lang="en-US" dirty="0"/>
              <a:t>Inside a SIMT Core </a:t>
            </a:r>
            <a:r>
              <a:rPr lang="en-US" dirty="0" smtClean="0"/>
              <a:t>(2.0</a:t>
            </a:r>
            <a:r>
              <a:rPr lang="en-US" dirty="0"/>
              <a:t>)</a:t>
            </a:r>
          </a:p>
        </p:txBody>
      </p:sp>
      <p:sp>
        <p:nvSpPr>
          <p:cNvPr id="51203" name="Rectangle 3"/>
          <p:cNvSpPr>
            <a:spLocks noGrp="1" noChangeArrowheads="1"/>
          </p:cNvSpPr>
          <p:nvPr>
            <p:ph type="body" idx="1"/>
          </p:nvPr>
        </p:nvSpPr>
        <p:spPr>
          <a:xfrm>
            <a:off x="457200" y="3886200"/>
            <a:ext cx="8229600" cy="2239963"/>
          </a:xfrm>
        </p:spPr>
        <p:txBody>
          <a:bodyPr/>
          <a:lstStyle/>
          <a:p>
            <a:r>
              <a:rPr lang="en-US"/>
              <a:t>Started from a 5-stage In-Order Pipeline</a:t>
            </a:r>
          </a:p>
          <a:p>
            <a:pPr lvl="1"/>
            <a:r>
              <a:rPr lang="en-US"/>
              <a:t>Add fine-grained multithreading</a:t>
            </a:r>
          </a:p>
          <a:p>
            <a:pPr lvl="1"/>
            <a:r>
              <a:rPr lang="en-US"/>
              <a:t>Add SIMT stacks</a:t>
            </a:r>
          </a:p>
          <a:p>
            <a:pPr lvl="1">
              <a:buFontTx/>
              <a:buNone/>
            </a:pPr>
            <a:endParaRPr lang="en-US"/>
          </a:p>
        </p:txBody>
      </p:sp>
      <p:sp>
        <p:nvSpPr>
          <p:cNvPr id="51204" name="Rectangle 4"/>
          <p:cNvSpPr>
            <a:spLocks noChangeArrowheads="1"/>
          </p:cNvSpPr>
          <p:nvPr/>
        </p:nvSpPr>
        <p:spPr bwMode="auto">
          <a:xfrm>
            <a:off x="609600" y="2133600"/>
            <a:ext cx="1219200" cy="914400"/>
          </a:xfrm>
          <a:prstGeom prst="rect">
            <a:avLst/>
          </a:prstGeom>
          <a:solidFill>
            <a:srgbClr val="CCFFCC"/>
          </a:solidFill>
          <a:ln w="9525">
            <a:solidFill>
              <a:schemeClr val="tx1"/>
            </a:solidFill>
            <a:miter lim="800000"/>
            <a:headEnd/>
            <a:tailEnd/>
          </a:ln>
          <a:effectLst/>
        </p:spPr>
        <p:txBody>
          <a:bodyPr wrap="none" anchor="ctr"/>
          <a:lstStyle/>
          <a:p>
            <a:pPr algn="ctr"/>
            <a:r>
              <a:rPr lang="en-US" b="1"/>
              <a:t>Schedule</a:t>
            </a:r>
          </a:p>
          <a:p>
            <a:pPr algn="ctr"/>
            <a:r>
              <a:rPr lang="en-US" b="1"/>
              <a:t>+ Fetch</a:t>
            </a:r>
          </a:p>
        </p:txBody>
      </p:sp>
      <p:sp>
        <p:nvSpPr>
          <p:cNvPr id="51206" name="Rectangle 6"/>
          <p:cNvSpPr>
            <a:spLocks noChangeArrowheads="1"/>
          </p:cNvSpPr>
          <p:nvPr/>
        </p:nvSpPr>
        <p:spPr bwMode="auto">
          <a:xfrm>
            <a:off x="1981200" y="2133600"/>
            <a:ext cx="1219200" cy="914400"/>
          </a:xfrm>
          <a:prstGeom prst="rect">
            <a:avLst/>
          </a:prstGeom>
          <a:solidFill>
            <a:srgbClr val="CCFFCC"/>
          </a:solidFill>
          <a:ln w="9525">
            <a:solidFill>
              <a:schemeClr val="tx1"/>
            </a:solidFill>
            <a:miter lim="800000"/>
            <a:headEnd/>
            <a:tailEnd/>
          </a:ln>
          <a:effectLst/>
        </p:spPr>
        <p:txBody>
          <a:bodyPr wrap="none" anchor="ctr"/>
          <a:lstStyle/>
          <a:p>
            <a:pPr algn="ctr"/>
            <a:r>
              <a:rPr lang="en-US" b="1"/>
              <a:t>Decode</a:t>
            </a:r>
          </a:p>
        </p:txBody>
      </p:sp>
      <p:sp>
        <p:nvSpPr>
          <p:cNvPr id="51207" name="Rectangle 7"/>
          <p:cNvSpPr>
            <a:spLocks noChangeArrowheads="1"/>
          </p:cNvSpPr>
          <p:nvPr/>
        </p:nvSpPr>
        <p:spPr bwMode="auto">
          <a:xfrm>
            <a:off x="3352800" y="2133600"/>
            <a:ext cx="1219200" cy="914400"/>
          </a:xfrm>
          <a:prstGeom prst="rect">
            <a:avLst/>
          </a:prstGeom>
          <a:solidFill>
            <a:srgbClr val="FFFFCC"/>
          </a:solidFill>
          <a:ln w="9525">
            <a:solidFill>
              <a:schemeClr val="tx1"/>
            </a:solidFill>
            <a:miter lim="800000"/>
            <a:headEnd/>
            <a:tailEnd/>
          </a:ln>
          <a:effectLst/>
        </p:spPr>
        <p:txBody>
          <a:bodyPr wrap="none" anchor="ctr"/>
          <a:lstStyle/>
          <a:p>
            <a:pPr algn="ctr"/>
            <a:r>
              <a:rPr lang="en-US" b="1"/>
              <a:t>Register</a:t>
            </a:r>
          </a:p>
          <a:p>
            <a:pPr algn="ctr"/>
            <a:r>
              <a:rPr lang="en-US" b="1"/>
              <a:t>Read</a:t>
            </a:r>
          </a:p>
        </p:txBody>
      </p:sp>
      <p:sp>
        <p:nvSpPr>
          <p:cNvPr id="51208" name="Rectangle 8"/>
          <p:cNvSpPr>
            <a:spLocks noChangeArrowheads="1"/>
          </p:cNvSpPr>
          <p:nvPr/>
        </p:nvSpPr>
        <p:spPr bwMode="auto">
          <a:xfrm>
            <a:off x="4724400" y="2133600"/>
            <a:ext cx="1219200" cy="914400"/>
          </a:xfrm>
          <a:prstGeom prst="rect">
            <a:avLst/>
          </a:prstGeom>
          <a:solidFill>
            <a:srgbClr val="FFFFCC"/>
          </a:solidFill>
          <a:ln w="9525">
            <a:solidFill>
              <a:schemeClr val="tx1"/>
            </a:solidFill>
            <a:miter lim="800000"/>
            <a:headEnd/>
            <a:tailEnd/>
          </a:ln>
          <a:effectLst/>
        </p:spPr>
        <p:txBody>
          <a:bodyPr wrap="none" anchor="ctr"/>
          <a:lstStyle/>
          <a:p>
            <a:pPr algn="ctr"/>
            <a:r>
              <a:rPr lang="en-US" b="1"/>
              <a:t>Execute</a:t>
            </a:r>
          </a:p>
        </p:txBody>
      </p:sp>
      <p:sp>
        <p:nvSpPr>
          <p:cNvPr id="51209" name="Rectangle 9"/>
          <p:cNvSpPr>
            <a:spLocks noChangeArrowheads="1"/>
          </p:cNvSpPr>
          <p:nvPr/>
        </p:nvSpPr>
        <p:spPr bwMode="auto">
          <a:xfrm>
            <a:off x="6096000" y="2133600"/>
            <a:ext cx="1219200" cy="914400"/>
          </a:xfrm>
          <a:prstGeom prst="rect">
            <a:avLst/>
          </a:prstGeom>
          <a:solidFill>
            <a:srgbClr val="FFFFCC"/>
          </a:solidFill>
          <a:ln w="9525">
            <a:solidFill>
              <a:schemeClr val="tx1"/>
            </a:solidFill>
            <a:miter lim="800000"/>
            <a:headEnd/>
            <a:tailEnd/>
          </a:ln>
          <a:effectLst/>
        </p:spPr>
        <p:txBody>
          <a:bodyPr wrap="none" anchor="ctr"/>
          <a:lstStyle/>
          <a:p>
            <a:pPr algn="ctr"/>
            <a:r>
              <a:rPr lang="en-US" b="1"/>
              <a:t>Memory</a:t>
            </a:r>
          </a:p>
        </p:txBody>
      </p:sp>
      <p:sp>
        <p:nvSpPr>
          <p:cNvPr id="51210" name="Rectangle 10"/>
          <p:cNvSpPr>
            <a:spLocks noChangeArrowheads="1"/>
          </p:cNvSpPr>
          <p:nvPr/>
        </p:nvSpPr>
        <p:spPr bwMode="auto">
          <a:xfrm>
            <a:off x="7467600" y="2133600"/>
            <a:ext cx="1219200" cy="914400"/>
          </a:xfrm>
          <a:prstGeom prst="rect">
            <a:avLst/>
          </a:prstGeom>
          <a:solidFill>
            <a:srgbClr val="FFFFCC"/>
          </a:solidFill>
          <a:ln w="9525">
            <a:solidFill>
              <a:schemeClr val="tx1"/>
            </a:solidFill>
            <a:miter lim="800000"/>
            <a:headEnd/>
            <a:tailEnd/>
          </a:ln>
          <a:effectLst/>
        </p:spPr>
        <p:txBody>
          <a:bodyPr wrap="none" anchor="ctr"/>
          <a:lstStyle/>
          <a:p>
            <a:pPr algn="ctr"/>
            <a:r>
              <a:rPr lang="en-US" b="1"/>
              <a:t>Writeback</a:t>
            </a:r>
          </a:p>
        </p:txBody>
      </p:sp>
      <p:sp>
        <p:nvSpPr>
          <p:cNvPr id="13" name="Slide Number Placeholder 12"/>
          <p:cNvSpPr>
            <a:spLocks noGrp="1"/>
          </p:cNvSpPr>
          <p:nvPr>
            <p:ph type="sldNum" sz="quarter" idx="12"/>
          </p:nvPr>
        </p:nvSpPr>
        <p:spPr/>
        <p:txBody>
          <a:bodyPr/>
          <a:lstStyle/>
          <a:p>
            <a:r>
              <a:rPr lang="en-US" smtClean="0"/>
              <a:t>4.</a:t>
            </a:r>
            <a:fld id="{5F092435-35AC-4890-8608-A6F8B5931844}"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Date Placeholder 3"/>
          <p:cNvSpPr>
            <a:spLocks noGrp="1"/>
          </p:cNvSpPr>
          <p:nvPr>
            <p:ph type="dt" sz="half" idx="10"/>
          </p:nvPr>
        </p:nvSpPr>
        <p:spPr/>
        <p:txBody>
          <a:bodyPr/>
          <a:lstStyle/>
          <a:p>
            <a:r>
              <a:rPr lang="en-US" smtClean="0"/>
              <a:t>December 2012</a:t>
            </a:r>
            <a:endParaRPr lang="en-US"/>
          </a:p>
        </p:txBody>
      </p:sp>
      <p:sp>
        <p:nvSpPr>
          <p:cNvPr id="101" name="Footer Placeholder 4"/>
          <p:cNvSpPr>
            <a:spLocks noGrp="1"/>
          </p:cNvSpPr>
          <p:nvPr>
            <p:ph type="ftr" sz="quarter" idx="11"/>
          </p:nvPr>
        </p:nvSpPr>
        <p:spPr/>
        <p:txBody>
          <a:bodyPr/>
          <a:lstStyle/>
          <a:p>
            <a:r>
              <a:rPr lang="pt-BR" smtClean="0"/>
              <a:t>GPGPU-Sim Tutorial (MICRO 2012) 4: Microarchitecture Model</a:t>
            </a:r>
            <a:endParaRPr lang="en-US"/>
          </a:p>
        </p:txBody>
      </p:sp>
      <p:sp>
        <p:nvSpPr>
          <p:cNvPr id="50178" name="Rectangle 2"/>
          <p:cNvSpPr>
            <a:spLocks noChangeArrowheads="1"/>
          </p:cNvSpPr>
          <p:nvPr/>
        </p:nvSpPr>
        <p:spPr bwMode="auto">
          <a:xfrm>
            <a:off x="457200" y="1447800"/>
            <a:ext cx="5105400" cy="2438400"/>
          </a:xfrm>
          <a:prstGeom prst="rect">
            <a:avLst/>
          </a:prstGeom>
          <a:solidFill>
            <a:srgbClr val="CCFFCC"/>
          </a:solidFill>
          <a:ln w="9525">
            <a:noFill/>
            <a:miter lim="800000"/>
            <a:headEnd/>
            <a:tailEnd/>
          </a:ln>
          <a:effectLst/>
        </p:spPr>
        <p:txBody>
          <a:bodyPr wrap="none"/>
          <a:lstStyle/>
          <a:p>
            <a:r>
              <a:rPr lang="en-US" sz="2400" b="1">
                <a:solidFill>
                  <a:srgbClr val="009900"/>
                </a:solidFill>
              </a:rPr>
              <a:t>SIMT Front End</a:t>
            </a:r>
          </a:p>
        </p:txBody>
      </p:sp>
      <p:sp>
        <p:nvSpPr>
          <p:cNvPr id="50179" name="Rectangle 3"/>
          <p:cNvSpPr>
            <a:spLocks noGrp="1" noChangeArrowheads="1"/>
          </p:cNvSpPr>
          <p:nvPr>
            <p:ph type="title"/>
          </p:nvPr>
        </p:nvSpPr>
        <p:spPr/>
        <p:txBody>
          <a:bodyPr/>
          <a:lstStyle/>
          <a:p>
            <a:r>
              <a:rPr lang="en-US" dirty="0"/>
              <a:t>Inside a SIMT Core </a:t>
            </a:r>
            <a:r>
              <a:rPr lang="en-US" dirty="0" smtClean="0"/>
              <a:t>(3.0</a:t>
            </a:r>
            <a:r>
              <a:rPr lang="en-US" dirty="0"/>
              <a:t>)</a:t>
            </a:r>
          </a:p>
        </p:txBody>
      </p:sp>
      <p:sp>
        <p:nvSpPr>
          <p:cNvPr id="50180" name="Rectangle 4"/>
          <p:cNvSpPr>
            <a:spLocks noChangeArrowheads="1"/>
          </p:cNvSpPr>
          <p:nvPr/>
        </p:nvSpPr>
        <p:spPr bwMode="auto">
          <a:xfrm>
            <a:off x="5562600" y="1447800"/>
            <a:ext cx="3124200" cy="2438400"/>
          </a:xfrm>
          <a:prstGeom prst="rect">
            <a:avLst/>
          </a:prstGeom>
          <a:solidFill>
            <a:srgbClr val="FFFFCC"/>
          </a:solidFill>
          <a:ln w="9525">
            <a:noFill/>
            <a:miter lim="800000"/>
            <a:headEnd/>
            <a:tailEnd/>
          </a:ln>
          <a:effectLst/>
        </p:spPr>
        <p:txBody>
          <a:bodyPr wrap="none"/>
          <a:lstStyle/>
          <a:p>
            <a:pPr algn="r"/>
            <a:r>
              <a:rPr lang="en-US" sz="2400" b="1">
                <a:solidFill>
                  <a:srgbClr val="FF9933"/>
                </a:solidFill>
              </a:rPr>
              <a:t>SIMD Datapath</a:t>
            </a:r>
          </a:p>
        </p:txBody>
      </p:sp>
      <p:grpSp>
        <p:nvGrpSpPr>
          <p:cNvPr id="50181" name="Group 5"/>
          <p:cNvGrpSpPr>
            <a:grpSpLocks/>
          </p:cNvGrpSpPr>
          <p:nvPr/>
        </p:nvGrpSpPr>
        <p:grpSpPr bwMode="auto">
          <a:xfrm>
            <a:off x="561975" y="2017713"/>
            <a:ext cx="7867650" cy="1690687"/>
            <a:chOff x="354" y="2471"/>
            <a:chExt cx="4956" cy="1065"/>
          </a:xfrm>
        </p:grpSpPr>
        <p:sp>
          <p:nvSpPr>
            <p:cNvPr id="50182" name="Rectangle 6"/>
            <p:cNvSpPr>
              <a:spLocks noChangeArrowheads="1"/>
            </p:cNvSpPr>
            <p:nvPr/>
          </p:nvSpPr>
          <p:spPr bwMode="auto">
            <a:xfrm>
              <a:off x="4573" y="2671"/>
              <a:ext cx="590" cy="222"/>
            </a:xfrm>
            <a:prstGeom prst="rect">
              <a:avLst/>
            </a:prstGeom>
            <a:solidFill>
              <a:srgbClr val="FFFF66"/>
            </a:solidFill>
            <a:ln w="9525">
              <a:noFill/>
              <a:miter lim="800000"/>
              <a:headEnd/>
              <a:tailEnd/>
            </a:ln>
          </p:spPr>
          <p:txBody>
            <a:bodyPr/>
            <a:lstStyle/>
            <a:p>
              <a:endParaRPr lang="en-CA"/>
            </a:p>
          </p:txBody>
        </p:sp>
        <p:sp>
          <p:nvSpPr>
            <p:cNvPr id="50183" name="Rectangle 7"/>
            <p:cNvSpPr>
              <a:spLocks noChangeArrowheads="1"/>
            </p:cNvSpPr>
            <p:nvPr/>
          </p:nvSpPr>
          <p:spPr bwMode="auto">
            <a:xfrm>
              <a:off x="4573" y="2671"/>
              <a:ext cx="590" cy="222"/>
            </a:xfrm>
            <a:prstGeom prst="rect">
              <a:avLst/>
            </a:prstGeom>
            <a:noFill/>
            <a:ln w="19050" cap="rnd">
              <a:solidFill>
                <a:srgbClr val="000000"/>
              </a:solidFill>
              <a:round/>
              <a:headEnd/>
              <a:tailEnd/>
            </a:ln>
          </p:spPr>
          <p:txBody>
            <a:bodyPr/>
            <a:lstStyle/>
            <a:p>
              <a:endParaRPr lang="en-CA"/>
            </a:p>
          </p:txBody>
        </p:sp>
        <p:sp>
          <p:nvSpPr>
            <p:cNvPr id="50184" name="Rectangle 8"/>
            <p:cNvSpPr>
              <a:spLocks noChangeArrowheads="1"/>
            </p:cNvSpPr>
            <p:nvPr/>
          </p:nvSpPr>
          <p:spPr bwMode="auto">
            <a:xfrm>
              <a:off x="4736" y="2697"/>
              <a:ext cx="262" cy="154"/>
            </a:xfrm>
            <a:prstGeom prst="rect">
              <a:avLst/>
            </a:prstGeom>
            <a:noFill/>
            <a:ln w="9525">
              <a:noFill/>
              <a:miter lim="800000"/>
              <a:headEnd/>
              <a:tailEnd/>
            </a:ln>
          </p:spPr>
          <p:txBody>
            <a:bodyPr wrap="none" lIns="0" tIns="0" rIns="0" bIns="0">
              <a:spAutoFit/>
            </a:bodyPr>
            <a:lstStyle/>
            <a:p>
              <a:r>
                <a:rPr lang="en-US" sz="1600" b="1">
                  <a:solidFill>
                    <a:srgbClr val="000000"/>
                  </a:solidFill>
                </a:rPr>
                <a:t>ALU</a:t>
              </a:r>
              <a:endParaRPr lang="en-US"/>
            </a:p>
          </p:txBody>
        </p:sp>
        <p:sp>
          <p:nvSpPr>
            <p:cNvPr id="50185" name="Rectangle 9"/>
            <p:cNvSpPr>
              <a:spLocks noChangeArrowheads="1"/>
            </p:cNvSpPr>
            <p:nvPr/>
          </p:nvSpPr>
          <p:spPr bwMode="auto">
            <a:xfrm>
              <a:off x="4543" y="2701"/>
              <a:ext cx="590" cy="221"/>
            </a:xfrm>
            <a:prstGeom prst="rect">
              <a:avLst/>
            </a:prstGeom>
            <a:solidFill>
              <a:srgbClr val="FFFF66"/>
            </a:solidFill>
            <a:ln w="9525">
              <a:noFill/>
              <a:miter lim="800000"/>
              <a:headEnd/>
              <a:tailEnd/>
            </a:ln>
          </p:spPr>
          <p:txBody>
            <a:bodyPr/>
            <a:lstStyle/>
            <a:p>
              <a:endParaRPr lang="en-CA"/>
            </a:p>
          </p:txBody>
        </p:sp>
        <p:sp>
          <p:nvSpPr>
            <p:cNvPr id="50186" name="Rectangle 10"/>
            <p:cNvSpPr>
              <a:spLocks noChangeArrowheads="1"/>
            </p:cNvSpPr>
            <p:nvPr/>
          </p:nvSpPr>
          <p:spPr bwMode="auto">
            <a:xfrm>
              <a:off x="4543" y="2701"/>
              <a:ext cx="590" cy="221"/>
            </a:xfrm>
            <a:prstGeom prst="rect">
              <a:avLst/>
            </a:prstGeom>
            <a:noFill/>
            <a:ln w="19050" cap="rnd">
              <a:solidFill>
                <a:srgbClr val="000000"/>
              </a:solidFill>
              <a:round/>
              <a:headEnd/>
              <a:tailEnd/>
            </a:ln>
          </p:spPr>
          <p:txBody>
            <a:bodyPr/>
            <a:lstStyle/>
            <a:p>
              <a:endParaRPr lang="en-CA"/>
            </a:p>
          </p:txBody>
        </p:sp>
        <p:sp>
          <p:nvSpPr>
            <p:cNvPr id="50187" name="Rectangle 11"/>
            <p:cNvSpPr>
              <a:spLocks noChangeArrowheads="1"/>
            </p:cNvSpPr>
            <p:nvPr/>
          </p:nvSpPr>
          <p:spPr bwMode="auto">
            <a:xfrm>
              <a:off x="4713" y="2728"/>
              <a:ext cx="262" cy="154"/>
            </a:xfrm>
            <a:prstGeom prst="rect">
              <a:avLst/>
            </a:prstGeom>
            <a:noFill/>
            <a:ln w="9525">
              <a:noFill/>
              <a:miter lim="800000"/>
              <a:headEnd/>
              <a:tailEnd/>
            </a:ln>
          </p:spPr>
          <p:txBody>
            <a:bodyPr wrap="none" lIns="0" tIns="0" rIns="0" bIns="0">
              <a:spAutoFit/>
            </a:bodyPr>
            <a:lstStyle/>
            <a:p>
              <a:r>
                <a:rPr lang="en-US" sz="1600" b="1">
                  <a:solidFill>
                    <a:srgbClr val="000000"/>
                  </a:solidFill>
                </a:rPr>
                <a:t>ALU</a:t>
              </a:r>
              <a:endParaRPr lang="en-US"/>
            </a:p>
          </p:txBody>
        </p:sp>
        <p:sp>
          <p:nvSpPr>
            <p:cNvPr id="50188" name="Rectangle 12"/>
            <p:cNvSpPr>
              <a:spLocks noChangeArrowheads="1"/>
            </p:cNvSpPr>
            <p:nvPr/>
          </p:nvSpPr>
          <p:spPr bwMode="auto">
            <a:xfrm>
              <a:off x="4514" y="2730"/>
              <a:ext cx="590" cy="222"/>
            </a:xfrm>
            <a:prstGeom prst="rect">
              <a:avLst/>
            </a:prstGeom>
            <a:solidFill>
              <a:srgbClr val="FFFF66"/>
            </a:solidFill>
            <a:ln w="9525">
              <a:noFill/>
              <a:miter lim="800000"/>
              <a:headEnd/>
              <a:tailEnd/>
            </a:ln>
          </p:spPr>
          <p:txBody>
            <a:bodyPr/>
            <a:lstStyle/>
            <a:p>
              <a:endParaRPr lang="en-CA"/>
            </a:p>
          </p:txBody>
        </p:sp>
        <p:sp>
          <p:nvSpPr>
            <p:cNvPr id="50189" name="Rectangle 13"/>
            <p:cNvSpPr>
              <a:spLocks noChangeArrowheads="1"/>
            </p:cNvSpPr>
            <p:nvPr/>
          </p:nvSpPr>
          <p:spPr bwMode="auto">
            <a:xfrm>
              <a:off x="4514" y="2730"/>
              <a:ext cx="590" cy="222"/>
            </a:xfrm>
            <a:prstGeom prst="rect">
              <a:avLst/>
            </a:prstGeom>
            <a:noFill/>
            <a:ln w="19050" cap="rnd">
              <a:solidFill>
                <a:srgbClr val="000000"/>
              </a:solidFill>
              <a:round/>
              <a:headEnd/>
              <a:tailEnd/>
            </a:ln>
          </p:spPr>
          <p:txBody>
            <a:bodyPr/>
            <a:lstStyle/>
            <a:p>
              <a:endParaRPr lang="en-CA"/>
            </a:p>
          </p:txBody>
        </p:sp>
        <p:sp>
          <p:nvSpPr>
            <p:cNvPr id="50190" name="Rectangle 14"/>
            <p:cNvSpPr>
              <a:spLocks noChangeArrowheads="1"/>
            </p:cNvSpPr>
            <p:nvPr/>
          </p:nvSpPr>
          <p:spPr bwMode="auto">
            <a:xfrm>
              <a:off x="4683" y="2758"/>
              <a:ext cx="262" cy="154"/>
            </a:xfrm>
            <a:prstGeom prst="rect">
              <a:avLst/>
            </a:prstGeom>
            <a:noFill/>
            <a:ln w="9525">
              <a:noFill/>
              <a:miter lim="800000"/>
              <a:headEnd/>
              <a:tailEnd/>
            </a:ln>
          </p:spPr>
          <p:txBody>
            <a:bodyPr wrap="none" lIns="0" tIns="0" rIns="0" bIns="0">
              <a:spAutoFit/>
            </a:bodyPr>
            <a:lstStyle/>
            <a:p>
              <a:r>
                <a:rPr lang="en-US" sz="1600" b="1">
                  <a:solidFill>
                    <a:srgbClr val="000000"/>
                  </a:solidFill>
                </a:rPr>
                <a:t>ALU</a:t>
              </a:r>
              <a:endParaRPr lang="en-US"/>
            </a:p>
          </p:txBody>
        </p:sp>
        <p:sp>
          <p:nvSpPr>
            <p:cNvPr id="50191" name="Oval 15"/>
            <p:cNvSpPr>
              <a:spLocks noChangeArrowheads="1"/>
            </p:cNvSpPr>
            <p:nvPr/>
          </p:nvSpPr>
          <p:spPr bwMode="auto">
            <a:xfrm>
              <a:off x="5177" y="2767"/>
              <a:ext cx="15" cy="15"/>
            </a:xfrm>
            <a:prstGeom prst="ellipse">
              <a:avLst/>
            </a:prstGeom>
            <a:solidFill>
              <a:srgbClr val="FFFF66"/>
            </a:solidFill>
            <a:ln w="0">
              <a:solidFill>
                <a:srgbClr val="000000"/>
              </a:solidFill>
              <a:round/>
              <a:headEnd/>
              <a:tailEnd/>
            </a:ln>
          </p:spPr>
          <p:txBody>
            <a:bodyPr/>
            <a:lstStyle/>
            <a:p>
              <a:endParaRPr lang="en-CA"/>
            </a:p>
          </p:txBody>
        </p:sp>
        <p:sp>
          <p:nvSpPr>
            <p:cNvPr id="50192" name="Oval 16"/>
            <p:cNvSpPr>
              <a:spLocks noChangeArrowheads="1"/>
            </p:cNvSpPr>
            <p:nvPr/>
          </p:nvSpPr>
          <p:spPr bwMode="auto">
            <a:xfrm>
              <a:off x="5177" y="2767"/>
              <a:ext cx="15" cy="15"/>
            </a:xfrm>
            <a:prstGeom prst="ellipse">
              <a:avLst/>
            </a:prstGeom>
            <a:noFill/>
            <a:ln w="3175">
              <a:solidFill>
                <a:srgbClr val="000000"/>
              </a:solidFill>
              <a:miter lim="800000"/>
              <a:headEnd/>
              <a:tailEnd/>
            </a:ln>
          </p:spPr>
          <p:txBody>
            <a:bodyPr/>
            <a:lstStyle/>
            <a:p>
              <a:endParaRPr lang="en-CA"/>
            </a:p>
          </p:txBody>
        </p:sp>
        <p:sp>
          <p:nvSpPr>
            <p:cNvPr id="50193" name="Oval 17"/>
            <p:cNvSpPr>
              <a:spLocks noChangeArrowheads="1"/>
            </p:cNvSpPr>
            <p:nvPr/>
          </p:nvSpPr>
          <p:spPr bwMode="auto">
            <a:xfrm>
              <a:off x="5200" y="2745"/>
              <a:ext cx="14" cy="15"/>
            </a:xfrm>
            <a:prstGeom prst="ellipse">
              <a:avLst/>
            </a:prstGeom>
            <a:solidFill>
              <a:srgbClr val="FFFF66"/>
            </a:solidFill>
            <a:ln w="0">
              <a:solidFill>
                <a:srgbClr val="000000"/>
              </a:solidFill>
              <a:round/>
              <a:headEnd/>
              <a:tailEnd/>
            </a:ln>
          </p:spPr>
          <p:txBody>
            <a:bodyPr/>
            <a:lstStyle/>
            <a:p>
              <a:endParaRPr lang="en-CA"/>
            </a:p>
          </p:txBody>
        </p:sp>
        <p:sp>
          <p:nvSpPr>
            <p:cNvPr id="50194" name="Oval 18"/>
            <p:cNvSpPr>
              <a:spLocks noChangeArrowheads="1"/>
            </p:cNvSpPr>
            <p:nvPr/>
          </p:nvSpPr>
          <p:spPr bwMode="auto">
            <a:xfrm>
              <a:off x="5200" y="2745"/>
              <a:ext cx="14" cy="15"/>
            </a:xfrm>
            <a:prstGeom prst="ellipse">
              <a:avLst/>
            </a:prstGeom>
            <a:noFill/>
            <a:ln w="3175">
              <a:solidFill>
                <a:srgbClr val="000000"/>
              </a:solidFill>
              <a:miter lim="800000"/>
              <a:headEnd/>
              <a:tailEnd/>
            </a:ln>
          </p:spPr>
          <p:txBody>
            <a:bodyPr/>
            <a:lstStyle/>
            <a:p>
              <a:endParaRPr lang="en-CA"/>
            </a:p>
          </p:txBody>
        </p:sp>
        <p:sp>
          <p:nvSpPr>
            <p:cNvPr id="50195" name="Oval 19"/>
            <p:cNvSpPr>
              <a:spLocks noChangeArrowheads="1"/>
            </p:cNvSpPr>
            <p:nvPr/>
          </p:nvSpPr>
          <p:spPr bwMode="auto">
            <a:xfrm>
              <a:off x="5222" y="2723"/>
              <a:ext cx="14" cy="15"/>
            </a:xfrm>
            <a:prstGeom prst="ellipse">
              <a:avLst/>
            </a:prstGeom>
            <a:solidFill>
              <a:srgbClr val="FFFF66"/>
            </a:solidFill>
            <a:ln w="0">
              <a:solidFill>
                <a:srgbClr val="000000"/>
              </a:solidFill>
              <a:round/>
              <a:headEnd/>
              <a:tailEnd/>
            </a:ln>
          </p:spPr>
          <p:txBody>
            <a:bodyPr/>
            <a:lstStyle/>
            <a:p>
              <a:endParaRPr lang="en-CA"/>
            </a:p>
          </p:txBody>
        </p:sp>
        <p:sp>
          <p:nvSpPr>
            <p:cNvPr id="50196" name="Oval 20"/>
            <p:cNvSpPr>
              <a:spLocks noChangeArrowheads="1"/>
            </p:cNvSpPr>
            <p:nvPr/>
          </p:nvSpPr>
          <p:spPr bwMode="auto">
            <a:xfrm>
              <a:off x="5222" y="2723"/>
              <a:ext cx="14" cy="15"/>
            </a:xfrm>
            <a:prstGeom prst="ellipse">
              <a:avLst/>
            </a:prstGeom>
            <a:noFill/>
            <a:ln w="3175">
              <a:solidFill>
                <a:srgbClr val="000000"/>
              </a:solidFill>
              <a:miter lim="800000"/>
              <a:headEnd/>
              <a:tailEnd/>
            </a:ln>
          </p:spPr>
          <p:txBody>
            <a:bodyPr/>
            <a:lstStyle/>
            <a:p>
              <a:endParaRPr lang="en-CA"/>
            </a:p>
          </p:txBody>
        </p:sp>
        <p:sp>
          <p:nvSpPr>
            <p:cNvPr id="50197" name="Line 21"/>
            <p:cNvSpPr>
              <a:spLocks noChangeShapeType="1"/>
            </p:cNvSpPr>
            <p:nvPr/>
          </p:nvSpPr>
          <p:spPr bwMode="auto">
            <a:xfrm>
              <a:off x="944" y="3092"/>
              <a:ext cx="74" cy="0"/>
            </a:xfrm>
            <a:prstGeom prst="line">
              <a:avLst/>
            </a:prstGeom>
            <a:noFill/>
            <a:ln w="36513">
              <a:solidFill>
                <a:srgbClr val="000000"/>
              </a:solidFill>
              <a:miter lim="800000"/>
              <a:headEnd/>
              <a:tailEnd/>
            </a:ln>
          </p:spPr>
          <p:txBody>
            <a:bodyPr/>
            <a:lstStyle/>
            <a:p>
              <a:endParaRPr lang="en-CA"/>
            </a:p>
          </p:txBody>
        </p:sp>
        <p:sp>
          <p:nvSpPr>
            <p:cNvPr id="50198" name="Freeform 22"/>
            <p:cNvSpPr>
              <a:spLocks/>
            </p:cNvSpPr>
            <p:nvPr/>
          </p:nvSpPr>
          <p:spPr bwMode="auto">
            <a:xfrm>
              <a:off x="994" y="3043"/>
              <a:ext cx="97" cy="98"/>
            </a:xfrm>
            <a:custGeom>
              <a:avLst/>
              <a:gdLst/>
              <a:ahLst/>
              <a:cxnLst>
                <a:cxn ang="0">
                  <a:pos x="206" y="103"/>
                </a:cxn>
                <a:cxn ang="0">
                  <a:pos x="0" y="207"/>
                </a:cxn>
                <a:cxn ang="0">
                  <a:pos x="0" y="0"/>
                </a:cxn>
                <a:cxn ang="0">
                  <a:pos x="0" y="0"/>
                </a:cxn>
                <a:cxn ang="0">
                  <a:pos x="206" y="103"/>
                </a:cxn>
              </a:cxnLst>
              <a:rect l="0" t="0" r="r" b="b"/>
              <a:pathLst>
                <a:path w="206" h="207">
                  <a:moveTo>
                    <a:pt x="206" y="103"/>
                  </a:moveTo>
                  <a:lnTo>
                    <a:pt x="0" y="207"/>
                  </a:lnTo>
                  <a:cubicBezTo>
                    <a:pt x="33" y="142"/>
                    <a:pt x="33" y="65"/>
                    <a:pt x="0" y="0"/>
                  </a:cubicBezTo>
                  <a:lnTo>
                    <a:pt x="0" y="0"/>
                  </a:lnTo>
                  <a:lnTo>
                    <a:pt x="206" y="103"/>
                  </a:lnTo>
                  <a:close/>
                </a:path>
              </a:pathLst>
            </a:custGeom>
            <a:solidFill>
              <a:srgbClr val="000000"/>
            </a:solidFill>
            <a:ln w="0">
              <a:solidFill>
                <a:srgbClr val="000000"/>
              </a:solidFill>
              <a:prstDash val="solid"/>
              <a:round/>
              <a:headEnd/>
              <a:tailEnd/>
            </a:ln>
          </p:spPr>
          <p:txBody>
            <a:bodyPr/>
            <a:lstStyle/>
            <a:p>
              <a:endParaRPr lang="en-CA"/>
            </a:p>
          </p:txBody>
        </p:sp>
        <p:sp>
          <p:nvSpPr>
            <p:cNvPr id="50199" name="Line 23"/>
            <p:cNvSpPr>
              <a:spLocks noChangeShapeType="1"/>
            </p:cNvSpPr>
            <p:nvPr/>
          </p:nvSpPr>
          <p:spPr bwMode="auto">
            <a:xfrm>
              <a:off x="1682" y="3173"/>
              <a:ext cx="150" cy="41"/>
            </a:xfrm>
            <a:prstGeom prst="line">
              <a:avLst/>
            </a:prstGeom>
            <a:noFill/>
            <a:ln w="36513">
              <a:solidFill>
                <a:srgbClr val="000000"/>
              </a:solidFill>
              <a:miter lim="800000"/>
              <a:headEnd/>
              <a:tailEnd/>
            </a:ln>
          </p:spPr>
          <p:txBody>
            <a:bodyPr/>
            <a:lstStyle/>
            <a:p>
              <a:endParaRPr lang="en-CA"/>
            </a:p>
          </p:txBody>
        </p:sp>
        <p:sp>
          <p:nvSpPr>
            <p:cNvPr id="50200" name="Freeform 24"/>
            <p:cNvSpPr>
              <a:spLocks/>
            </p:cNvSpPr>
            <p:nvPr/>
          </p:nvSpPr>
          <p:spPr bwMode="auto">
            <a:xfrm>
              <a:off x="1796" y="3160"/>
              <a:ext cx="107" cy="94"/>
            </a:xfrm>
            <a:custGeom>
              <a:avLst/>
              <a:gdLst/>
              <a:ahLst/>
              <a:cxnLst>
                <a:cxn ang="0">
                  <a:pos x="227" y="154"/>
                </a:cxn>
                <a:cxn ang="0">
                  <a:pos x="0" y="199"/>
                </a:cxn>
                <a:cxn ang="0">
                  <a:pos x="55" y="0"/>
                </a:cxn>
                <a:cxn ang="0">
                  <a:pos x="55" y="0"/>
                </a:cxn>
                <a:cxn ang="0">
                  <a:pos x="227" y="154"/>
                </a:cxn>
              </a:cxnLst>
              <a:rect l="0" t="0" r="r" b="b"/>
              <a:pathLst>
                <a:path w="227" h="199">
                  <a:moveTo>
                    <a:pt x="227" y="154"/>
                  </a:moveTo>
                  <a:lnTo>
                    <a:pt x="0" y="199"/>
                  </a:lnTo>
                  <a:cubicBezTo>
                    <a:pt x="49" y="145"/>
                    <a:pt x="69" y="71"/>
                    <a:pt x="55" y="0"/>
                  </a:cubicBezTo>
                  <a:lnTo>
                    <a:pt x="55" y="0"/>
                  </a:lnTo>
                  <a:lnTo>
                    <a:pt x="227" y="154"/>
                  </a:lnTo>
                  <a:close/>
                </a:path>
              </a:pathLst>
            </a:custGeom>
            <a:solidFill>
              <a:srgbClr val="000000"/>
            </a:solidFill>
            <a:ln w="0">
              <a:solidFill>
                <a:srgbClr val="000000"/>
              </a:solidFill>
              <a:prstDash val="solid"/>
              <a:round/>
              <a:headEnd/>
              <a:tailEnd/>
            </a:ln>
          </p:spPr>
          <p:txBody>
            <a:bodyPr/>
            <a:lstStyle/>
            <a:p>
              <a:endParaRPr lang="en-CA"/>
            </a:p>
          </p:txBody>
        </p:sp>
        <p:sp>
          <p:nvSpPr>
            <p:cNvPr id="50201" name="Line 25"/>
            <p:cNvSpPr>
              <a:spLocks noChangeShapeType="1"/>
            </p:cNvSpPr>
            <p:nvPr/>
          </p:nvSpPr>
          <p:spPr bwMode="auto">
            <a:xfrm flipV="1">
              <a:off x="1682" y="2970"/>
              <a:ext cx="150" cy="42"/>
            </a:xfrm>
            <a:prstGeom prst="line">
              <a:avLst/>
            </a:prstGeom>
            <a:noFill/>
            <a:ln w="36513">
              <a:solidFill>
                <a:srgbClr val="000000"/>
              </a:solidFill>
              <a:miter lim="800000"/>
              <a:headEnd/>
              <a:tailEnd/>
            </a:ln>
          </p:spPr>
          <p:txBody>
            <a:bodyPr/>
            <a:lstStyle/>
            <a:p>
              <a:endParaRPr lang="en-CA"/>
            </a:p>
          </p:txBody>
        </p:sp>
        <p:sp>
          <p:nvSpPr>
            <p:cNvPr id="50202" name="Freeform 26"/>
            <p:cNvSpPr>
              <a:spLocks/>
            </p:cNvSpPr>
            <p:nvPr/>
          </p:nvSpPr>
          <p:spPr bwMode="auto">
            <a:xfrm>
              <a:off x="1796" y="2930"/>
              <a:ext cx="107" cy="94"/>
            </a:xfrm>
            <a:custGeom>
              <a:avLst/>
              <a:gdLst/>
              <a:ahLst/>
              <a:cxnLst>
                <a:cxn ang="0">
                  <a:pos x="227" y="45"/>
                </a:cxn>
                <a:cxn ang="0">
                  <a:pos x="55" y="199"/>
                </a:cxn>
                <a:cxn ang="0">
                  <a:pos x="0" y="0"/>
                </a:cxn>
                <a:cxn ang="0">
                  <a:pos x="0" y="0"/>
                </a:cxn>
                <a:cxn ang="0">
                  <a:pos x="227" y="45"/>
                </a:cxn>
              </a:cxnLst>
              <a:rect l="0" t="0" r="r" b="b"/>
              <a:pathLst>
                <a:path w="227" h="199">
                  <a:moveTo>
                    <a:pt x="227" y="45"/>
                  </a:moveTo>
                  <a:lnTo>
                    <a:pt x="55" y="199"/>
                  </a:lnTo>
                  <a:cubicBezTo>
                    <a:pt x="69" y="128"/>
                    <a:pt x="49" y="54"/>
                    <a:pt x="0" y="0"/>
                  </a:cubicBezTo>
                  <a:lnTo>
                    <a:pt x="0" y="0"/>
                  </a:lnTo>
                  <a:lnTo>
                    <a:pt x="227" y="45"/>
                  </a:lnTo>
                  <a:close/>
                </a:path>
              </a:pathLst>
            </a:custGeom>
            <a:solidFill>
              <a:srgbClr val="000000"/>
            </a:solidFill>
            <a:ln w="0">
              <a:solidFill>
                <a:srgbClr val="000000"/>
              </a:solidFill>
              <a:prstDash val="solid"/>
              <a:round/>
              <a:headEnd/>
              <a:tailEnd/>
            </a:ln>
          </p:spPr>
          <p:txBody>
            <a:bodyPr/>
            <a:lstStyle/>
            <a:p>
              <a:endParaRPr lang="en-CA"/>
            </a:p>
          </p:txBody>
        </p:sp>
        <p:sp>
          <p:nvSpPr>
            <p:cNvPr id="50203" name="Line 27"/>
            <p:cNvSpPr>
              <a:spLocks noChangeShapeType="1"/>
            </p:cNvSpPr>
            <p:nvPr/>
          </p:nvSpPr>
          <p:spPr bwMode="auto">
            <a:xfrm flipV="1">
              <a:off x="2198" y="3055"/>
              <a:ext cx="0" cy="74"/>
            </a:xfrm>
            <a:prstGeom prst="line">
              <a:avLst/>
            </a:prstGeom>
            <a:noFill/>
            <a:ln w="36513">
              <a:solidFill>
                <a:srgbClr val="000000"/>
              </a:solidFill>
              <a:miter lim="800000"/>
              <a:headEnd/>
              <a:tailEnd/>
            </a:ln>
          </p:spPr>
          <p:txBody>
            <a:bodyPr/>
            <a:lstStyle/>
            <a:p>
              <a:endParaRPr lang="en-CA"/>
            </a:p>
          </p:txBody>
        </p:sp>
        <p:sp>
          <p:nvSpPr>
            <p:cNvPr id="50204" name="Freeform 28"/>
            <p:cNvSpPr>
              <a:spLocks/>
            </p:cNvSpPr>
            <p:nvPr/>
          </p:nvSpPr>
          <p:spPr bwMode="auto">
            <a:xfrm>
              <a:off x="2149" y="3105"/>
              <a:ext cx="98" cy="98"/>
            </a:xfrm>
            <a:custGeom>
              <a:avLst/>
              <a:gdLst/>
              <a:ahLst/>
              <a:cxnLst>
                <a:cxn ang="0">
                  <a:pos x="103" y="207"/>
                </a:cxn>
                <a:cxn ang="0">
                  <a:pos x="0" y="0"/>
                </a:cxn>
                <a:cxn ang="0">
                  <a:pos x="206" y="0"/>
                </a:cxn>
                <a:cxn ang="0">
                  <a:pos x="206" y="0"/>
                </a:cxn>
                <a:cxn ang="0">
                  <a:pos x="103" y="207"/>
                </a:cxn>
              </a:cxnLst>
              <a:rect l="0" t="0" r="r" b="b"/>
              <a:pathLst>
                <a:path w="206" h="207">
                  <a:moveTo>
                    <a:pt x="103" y="207"/>
                  </a:moveTo>
                  <a:lnTo>
                    <a:pt x="0" y="0"/>
                  </a:lnTo>
                  <a:cubicBezTo>
                    <a:pt x="65" y="33"/>
                    <a:pt x="141" y="33"/>
                    <a:pt x="206" y="0"/>
                  </a:cubicBezTo>
                  <a:lnTo>
                    <a:pt x="206" y="0"/>
                  </a:lnTo>
                  <a:lnTo>
                    <a:pt x="103" y="207"/>
                  </a:lnTo>
                  <a:close/>
                </a:path>
              </a:pathLst>
            </a:custGeom>
            <a:solidFill>
              <a:srgbClr val="000000"/>
            </a:solidFill>
            <a:ln w="0">
              <a:solidFill>
                <a:srgbClr val="000000"/>
              </a:solidFill>
              <a:prstDash val="solid"/>
              <a:round/>
              <a:headEnd/>
              <a:tailEnd/>
            </a:ln>
          </p:spPr>
          <p:txBody>
            <a:bodyPr/>
            <a:lstStyle/>
            <a:p>
              <a:endParaRPr lang="en-CA"/>
            </a:p>
          </p:txBody>
        </p:sp>
        <p:sp>
          <p:nvSpPr>
            <p:cNvPr id="50205" name="Freeform 29"/>
            <p:cNvSpPr>
              <a:spLocks/>
            </p:cNvSpPr>
            <p:nvPr/>
          </p:nvSpPr>
          <p:spPr bwMode="auto">
            <a:xfrm>
              <a:off x="2149" y="2981"/>
              <a:ext cx="98" cy="98"/>
            </a:xfrm>
            <a:custGeom>
              <a:avLst/>
              <a:gdLst/>
              <a:ahLst/>
              <a:cxnLst>
                <a:cxn ang="0">
                  <a:pos x="103" y="0"/>
                </a:cxn>
                <a:cxn ang="0">
                  <a:pos x="206" y="206"/>
                </a:cxn>
                <a:cxn ang="0">
                  <a:pos x="0" y="206"/>
                </a:cxn>
                <a:cxn ang="0">
                  <a:pos x="103" y="0"/>
                </a:cxn>
              </a:cxnLst>
              <a:rect l="0" t="0" r="r" b="b"/>
              <a:pathLst>
                <a:path w="206" h="206">
                  <a:moveTo>
                    <a:pt x="103" y="0"/>
                  </a:moveTo>
                  <a:lnTo>
                    <a:pt x="206" y="206"/>
                  </a:lnTo>
                  <a:cubicBezTo>
                    <a:pt x="141" y="174"/>
                    <a:pt x="65" y="174"/>
                    <a:pt x="0" y="206"/>
                  </a:cubicBezTo>
                  <a:lnTo>
                    <a:pt x="103" y="0"/>
                  </a:lnTo>
                  <a:close/>
                </a:path>
              </a:pathLst>
            </a:custGeom>
            <a:solidFill>
              <a:srgbClr val="000000"/>
            </a:solidFill>
            <a:ln w="0">
              <a:solidFill>
                <a:srgbClr val="000000"/>
              </a:solidFill>
              <a:prstDash val="solid"/>
              <a:round/>
              <a:headEnd/>
              <a:tailEnd/>
            </a:ln>
          </p:spPr>
          <p:txBody>
            <a:bodyPr/>
            <a:lstStyle/>
            <a:p>
              <a:endParaRPr lang="en-CA"/>
            </a:p>
          </p:txBody>
        </p:sp>
        <p:sp>
          <p:nvSpPr>
            <p:cNvPr id="50206" name="Line 30"/>
            <p:cNvSpPr>
              <a:spLocks noChangeShapeType="1"/>
            </p:cNvSpPr>
            <p:nvPr/>
          </p:nvSpPr>
          <p:spPr bwMode="auto">
            <a:xfrm flipV="1">
              <a:off x="2493" y="3192"/>
              <a:ext cx="150" cy="41"/>
            </a:xfrm>
            <a:prstGeom prst="line">
              <a:avLst/>
            </a:prstGeom>
            <a:noFill/>
            <a:ln w="36513">
              <a:solidFill>
                <a:srgbClr val="000000"/>
              </a:solidFill>
              <a:miter lim="800000"/>
              <a:headEnd/>
              <a:tailEnd/>
            </a:ln>
          </p:spPr>
          <p:txBody>
            <a:bodyPr/>
            <a:lstStyle/>
            <a:p>
              <a:endParaRPr lang="en-CA"/>
            </a:p>
          </p:txBody>
        </p:sp>
        <p:sp>
          <p:nvSpPr>
            <p:cNvPr id="50207" name="Freeform 31"/>
            <p:cNvSpPr>
              <a:spLocks/>
            </p:cNvSpPr>
            <p:nvPr/>
          </p:nvSpPr>
          <p:spPr bwMode="auto">
            <a:xfrm>
              <a:off x="2608" y="3151"/>
              <a:ext cx="106" cy="94"/>
            </a:xfrm>
            <a:custGeom>
              <a:avLst/>
              <a:gdLst/>
              <a:ahLst/>
              <a:cxnLst>
                <a:cxn ang="0">
                  <a:pos x="226" y="45"/>
                </a:cxn>
                <a:cxn ang="0">
                  <a:pos x="54" y="199"/>
                </a:cxn>
                <a:cxn ang="0">
                  <a:pos x="0" y="0"/>
                </a:cxn>
                <a:cxn ang="0">
                  <a:pos x="0" y="0"/>
                </a:cxn>
                <a:cxn ang="0">
                  <a:pos x="226" y="45"/>
                </a:cxn>
              </a:cxnLst>
              <a:rect l="0" t="0" r="r" b="b"/>
              <a:pathLst>
                <a:path w="226" h="199">
                  <a:moveTo>
                    <a:pt x="226" y="45"/>
                  </a:moveTo>
                  <a:lnTo>
                    <a:pt x="54" y="199"/>
                  </a:lnTo>
                  <a:cubicBezTo>
                    <a:pt x="68" y="128"/>
                    <a:pt x="48" y="54"/>
                    <a:pt x="0" y="0"/>
                  </a:cubicBezTo>
                  <a:lnTo>
                    <a:pt x="0" y="0"/>
                  </a:lnTo>
                  <a:lnTo>
                    <a:pt x="226" y="45"/>
                  </a:lnTo>
                  <a:close/>
                </a:path>
              </a:pathLst>
            </a:custGeom>
            <a:solidFill>
              <a:srgbClr val="000000"/>
            </a:solidFill>
            <a:ln w="0">
              <a:solidFill>
                <a:srgbClr val="000000"/>
              </a:solidFill>
              <a:prstDash val="solid"/>
              <a:round/>
              <a:headEnd/>
              <a:tailEnd/>
            </a:ln>
          </p:spPr>
          <p:txBody>
            <a:bodyPr/>
            <a:lstStyle/>
            <a:p>
              <a:endParaRPr lang="en-CA"/>
            </a:p>
          </p:txBody>
        </p:sp>
        <p:sp>
          <p:nvSpPr>
            <p:cNvPr id="50208" name="Line 32"/>
            <p:cNvSpPr>
              <a:spLocks noChangeShapeType="1"/>
            </p:cNvSpPr>
            <p:nvPr/>
          </p:nvSpPr>
          <p:spPr bwMode="auto">
            <a:xfrm>
              <a:off x="2493" y="2951"/>
              <a:ext cx="150" cy="41"/>
            </a:xfrm>
            <a:prstGeom prst="line">
              <a:avLst/>
            </a:prstGeom>
            <a:noFill/>
            <a:ln w="36513">
              <a:solidFill>
                <a:srgbClr val="000000"/>
              </a:solidFill>
              <a:miter lim="800000"/>
              <a:headEnd/>
              <a:tailEnd/>
            </a:ln>
          </p:spPr>
          <p:txBody>
            <a:bodyPr/>
            <a:lstStyle/>
            <a:p>
              <a:endParaRPr lang="en-CA"/>
            </a:p>
          </p:txBody>
        </p:sp>
        <p:sp>
          <p:nvSpPr>
            <p:cNvPr id="50209" name="Freeform 33"/>
            <p:cNvSpPr>
              <a:spLocks/>
            </p:cNvSpPr>
            <p:nvPr/>
          </p:nvSpPr>
          <p:spPr bwMode="auto">
            <a:xfrm>
              <a:off x="2608" y="2939"/>
              <a:ext cx="106" cy="94"/>
            </a:xfrm>
            <a:custGeom>
              <a:avLst/>
              <a:gdLst/>
              <a:ahLst/>
              <a:cxnLst>
                <a:cxn ang="0">
                  <a:pos x="226" y="154"/>
                </a:cxn>
                <a:cxn ang="0">
                  <a:pos x="0" y="199"/>
                </a:cxn>
                <a:cxn ang="0">
                  <a:pos x="54" y="0"/>
                </a:cxn>
                <a:cxn ang="0">
                  <a:pos x="226" y="154"/>
                </a:cxn>
              </a:cxnLst>
              <a:rect l="0" t="0" r="r" b="b"/>
              <a:pathLst>
                <a:path w="226" h="199">
                  <a:moveTo>
                    <a:pt x="226" y="154"/>
                  </a:moveTo>
                  <a:lnTo>
                    <a:pt x="0" y="199"/>
                  </a:lnTo>
                  <a:cubicBezTo>
                    <a:pt x="48" y="145"/>
                    <a:pt x="68" y="71"/>
                    <a:pt x="54" y="0"/>
                  </a:cubicBezTo>
                  <a:lnTo>
                    <a:pt x="226" y="154"/>
                  </a:lnTo>
                  <a:close/>
                </a:path>
              </a:pathLst>
            </a:custGeom>
            <a:solidFill>
              <a:srgbClr val="000000"/>
            </a:solidFill>
            <a:ln w="0">
              <a:solidFill>
                <a:srgbClr val="000000"/>
              </a:solidFill>
              <a:prstDash val="solid"/>
              <a:round/>
              <a:headEnd/>
              <a:tailEnd/>
            </a:ln>
          </p:spPr>
          <p:txBody>
            <a:bodyPr/>
            <a:lstStyle/>
            <a:p>
              <a:endParaRPr lang="en-CA"/>
            </a:p>
          </p:txBody>
        </p:sp>
        <p:sp>
          <p:nvSpPr>
            <p:cNvPr id="50210" name="Line 34"/>
            <p:cNvSpPr>
              <a:spLocks noChangeShapeType="1"/>
            </p:cNvSpPr>
            <p:nvPr/>
          </p:nvSpPr>
          <p:spPr bwMode="auto">
            <a:xfrm>
              <a:off x="3304" y="3099"/>
              <a:ext cx="222" cy="0"/>
            </a:xfrm>
            <a:prstGeom prst="line">
              <a:avLst/>
            </a:prstGeom>
            <a:noFill/>
            <a:ln w="36513">
              <a:solidFill>
                <a:srgbClr val="000000"/>
              </a:solidFill>
              <a:miter lim="800000"/>
              <a:headEnd/>
              <a:tailEnd/>
            </a:ln>
          </p:spPr>
          <p:txBody>
            <a:bodyPr/>
            <a:lstStyle/>
            <a:p>
              <a:endParaRPr lang="en-CA"/>
            </a:p>
          </p:txBody>
        </p:sp>
        <p:sp>
          <p:nvSpPr>
            <p:cNvPr id="50211" name="Freeform 35"/>
            <p:cNvSpPr>
              <a:spLocks/>
            </p:cNvSpPr>
            <p:nvPr/>
          </p:nvSpPr>
          <p:spPr bwMode="auto">
            <a:xfrm>
              <a:off x="3502" y="3051"/>
              <a:ext cx="97" cy="97"/>
            </a:xfrm>
            <a:custGeom>
              <a:avLst/>
              <a:gdLst/>
              <a:ahLst/>
              <a:cxnLst>
                <a:cxn ang="0">
                  <a:pos x="206" y="103"/>
                </a:cxn>
                <a:cxn ang="0">
                  <a:pos x="0" y="206"/>
                </a:cxn>
                <a:cxn ang="0">
                  <a:pos x="0" y="0"/>
                </a:cxn>
                <a:cxn ang="0">
                  <a:pos x="0" y="0"/>
                </a:cxn>
                <a:cxn ang="0">
                  <a:pos x="206" y="103"/>
                </a:cxn>
              </a:cxnLst>
              <a:rect l="0" t="0" r="r" b="b"/>
              <a:pathLst>
                <a:path w="206" h="206">
                  <a:moveTo>
                    <a:pt x="206" y="103"/>
                  </a:moveTo>
                  <a:lnTo>
                    <a:pt x="0" y="206"/>
                  </a:lnTo>
                  <a:cubicBezTo>
                    <a:pt x="32" y="141"/>
                    <a:pt x="32" y="65"/>
                    <a:pt x="0" y="0"/>
                  </a:cubicBezTo>
                  <a:lnTo>
                    <a:pt x="0" y="0"/>
                  </a:lnTo>
                  <a:lnTo>
                    <a:pt x="206" y="103"/>
                  </a:lnTo>
                  <a:close/>
                </a:path>
              </a:pathLst>
            </a:custGeom>
            <a:solidFill>
              <a:srgbClr val="000000"/>
            </a:solidFill>
            <a:ln w="0">
              <a:solidFill>
                <a:srgbClr val="000000"/>
              </a:solidFill>
              <a:prstDash val="solid"/>
              <a:round/>
              <a:headEnd/>
              <a:tailEnd/>
            </a:ln>
          </p:spPr>
          <p:txBody>
            <a:bodyPr/>
            <a:lstStyle/>
            <a:p>
              <a:endParaRPr lang="en-CA"/>
            </a:p>
          </p:txBody>
        </p:sp>
        <p:sp>
          <p:nvSpPr>
            <p:cNvPr id="50212" name="Line 36"/>
            <p:cNvSpPr>
              <a:spLocks noChangeShapeType="1"/>
            </p:cNvSpPr>
            <p:nvPr/>
          </p:nvSpPr>
          <p:spPr bwMode="auto">
            <a:xfrm>
              <a:off x="4302" y="3192"/>
              <a:ext cx="113" cy="27"/>
            </a:xfrm>
            <a:prstGeom prst="line">
              <a:avLst/>
            </a:prstGeom>
            <a:noFill/>
            <a:ln w="98425">
              <a:solidFill>
                <a:srgbClr val="000000"/>
              </a:solidFill>
              <a:miter lim="800000"/>
              <a:headEnd/>
              <a:tailEnd/>
            </a:ln>
          </p:spPr>
          <p:txBody>
            <a:bodyPr/>
            <a:lstStyle/>
            <a:p>
              <a:endParaRPr lang="en-CA"/>
            </a:p>
          </p:txBody>
        </p:sp>
        <p:sp>
          <p:nvSpPr>
            <p:cNvPr id="50213" name="Freeform 37"/>
            <p:cNvSpPr>
              <a:spLocks/>
            </p:cNvSpPr>
            <p:nvPr/>
          </p:nvSpPr>
          <p:spPr bwMode="auto">
            <a:xfrm>
              <a:off x="4233" y="3110"/>
              <a:ext cx="107" cy="172"/>
            </a:xfrm>
            <a:custGeom>
              <a:avLst/>
              <a:gdLst/>
              <a:ahLst/>
              <a:cxnLst>
                <a:cxn ang="0">
                  <a:pos x="66" y="172"/>
                </a:cxn>
                <a:cxn ang="0">
                  <a:pos x="0" y="66"/>
                </a:cxn>
                <a:cxn ang="0">
                  <a:pos x="107" y="0"/>
                </a:cxn>
                <a:cxn ang="0">
                  <a:pos x="66" y="172"/>
                </a:cxn>
              </a:cxnLst>
              <a:rect l="0" t="0" r="r" b="b"/>
              <a:pathLst>
                <a:path w="107" h="172">
                  <a:moveTo>
                    <a:pt x="66" y="172"/>
                  </a:moveTo>
                  <a:lnTo>
                    <a:pt x="0" y="66"/>
                  </a:lnTo>
                  <a:lnTo>
                    <a:pt x="107" y="0"/>
                  </a:lnTo>
                  <a:lnTo>
                    <a:pt x="66" y="172"/>
                  </a:lnTo>
                  <a:close/>
                </a:path>
              </a:pathLst>
            </a:custGeom>
            <a:solidFill>
              <a:srgbClr val="000000"/>
            </a:solidFill>
            <a:ln w="9525">
              <a:noFill/>
              <a:round/>
              <a:headEnd/>
              <a:tailEnd/>
            </a:ln>
          </p:spPr>
          <p:txBody>
            <a:bodyPr/>
            <a:lstStyle/>
            <a:p>
              <a:endParaRPr lang="en-CA"/>
            </a:p>
          </p:txBody>
        </p:sp>
        <p:sp>
          <p:nvSpPr>
            <p:cNvPr id="50214" name="Freeform 38"/>
            <p:cNvSpPr>
              <a:spLocks/>
            </p:cNvSpPr>
            <p:nvPr/>
          </p:nvSpPr>
          <p:spPr bwMode="auto">
            <a:xfrm>
              <a:off x="4377" y="3129"/>
              <a:ext cx="107" cy="172"/>
            </a:xfrm>
            <a:custGeom>
              <a:avLst/>
              <a:gdLst/>
              <a:ahLst/>
              <a:cxnLst>
                <a:cxn ang="0">
                  <a:pos x="42" y="0"/>
                </a:cxn>
                <a:cxn ang="0">
                  <a:pos x="107" y="107"/>
                </a:cxn>
                <a:cxn ang="0">
                  <a:pos x="0" y="172"/>
                </a:cxn>
                <a:cxn ang="0">
                  <a:pos x="42" y="0"/>
                </a:cxn>
              </a:cxnLst>
              <a:rect l="0" t="0" r="r" b="b"/>
              <a:pathLst>
                <a:path w="107" h="172">
                  <a:moveTo>
                    <a:pt x="42" y="0"/>
                  </a:moveTo>
                  <a:lnTo>
                    <a:pt x="107" y="107"/>
                  </a:lnTo>
                  <a:lnTo>
                    <a:pt x="0" y="172"/>
                  </a:lnTo>
                  <a:lnTo>
                    <a:pt x="42" y="0"/>
                  </a:lnTo>
                  <a:close/>
                </a:path>
              </a:pathLst>
            </a:custGeom>
            <a:solidFill>
              <a:srgbClr val="000000"/>
            </a:solidFill>
            <a:ln w="9525">
              <a:noFill/>
              <a:round/>
              <a:headEnd/>
              <a:tailEnd/>
            </a:ln>
          </p:spPr>
          <p:txBody>
            <a:bodyPr/>
            <a:lstStyle/>
            <a:p>
              <a:endParaRPr lang="en-CA"/>
            </a:p>
          </p:txBody>
        </p:sp>
        <p:sp>
          <p:nvSpPr>
            <p:cNvPr id="50215" name="Line 39"/>
            <p:cNvSpPr>
              <a:spLocks noChangeShapeType="1"/>
            </p:cNvSpPr>
            <p:nvPr/>
          </p:nvSpPr>
          <p:spPr bwMode="auto">
            <a:xfrm flipV="1">
              <a:off x="4302" y="2967"/>
              <a:ext cx="114" cy="30"/>
            </a:xfrm>
            <a:prstGeom prst="line">
              <a:avLst/>
            </a:prstGeom>
            <a:noFill/>
            <a:ln w="98425">
              <a:solidFill>
                <a:srgbClr val="000000"/>
              </a:solidFill>
              <a:miter lim="800000"/>
              <a:headEnd/>
              <a:tailEnd/>
            </a:ln>
          </p:spPr>
          <p:txBody>
            <a:bodyPr/>
            <a:lstStyle/>
            <a:p>
              <a:endParaRPr lang="en-CA"/>
            </a:p>
          </p:txBody>
        </p:sp>
        <p:sp>
          <p:nvSpPr>
            <p:cNvPr id="50216" name="Freeform 40"/>
            <p:cNvSpPr>
              <a:spLocks/>
            </p:cNvSpPr>
            <p:nvPr/>
          </p:nvSpPr>
          <p:spPr bwMode="auto">
            <a:xfrm>
              <a:off x="4233" y="2907"/>
              <a:ext cx="109" cy="171"/>
            </a:xfrm>
            <a:custGeom>
              <a:avLst/>
              <a:gdLst/>
              <a:ahLst/>
              <a:cxnLst>
                <a:cxn ang="0">
                  <a:pos x="109" y="171"/>
                </a:cxn>
                <a:cxn ang="0">
                  <a:pos x="0" y="108"/>
                </a:cxn>
                <a:cxn ang="0">
                  <a:pos x="64" y="0"/>
                </a:cxn>
                <a:cxn ang="0">
                  <a:pos x="109" y="171"/>
                </a:cxn>
              </a:cxnLst>
              <a:rect l="0" t="0" r="r" b="b"/>
              <a:pathLst>
                <a:path w="109" h="171">
                  <a:moveTo>
                    <a:pt x="109" y="171"/>
                  </a:moveTo>
                  <a:lnTo>
                    <a:pt x="0" y="108"/>
                  </a:lnTo>
                  <a:lnTo>
                    <a:pt x="64" y="0"/>
                  </a:lnTo>
                  <a:lnTo>
                    <a:pt x="109" y="171"/>
                  </a:lnTo>
                  <a:close/>
                </a:path>
              </a:pathLst>
            </a:custGeom>
            <a:solidFill>
              <a:srgbClr val="000000"/>
            </a:solidFill>
            <a:ln w="9525">
              <a:noFill/>
              <a:round/>
              <a:headEnd/>
              <a:tailEnd/>
            </a:ln>
          </p:spPr>
          <p:txBody>
            <a:bodyPr/>
            <a:lstStyle/>
            <a:p>
              <a:endParaRPr lang="en-CA"/>
            </a:p>
          </p:txBody>
        </p:sp>
        <p:sp>
          <p:nvSpPr>
            <p:cNvPr id="50217" name="Freeform 41"/>
            <p:cNvSpPr>
              <a:spLocks/>
            </p:cNvSpPr>
            <p:nvPr/>
          </p:nvSpPr>
          <p:spPr bwMode="auto">
            <a:xfrm>
              <a:off x="4376" y="2885"/>
              <a:ext cx="108" cy="172"/>
            </a:xfrm>
            <a:custGeom>
              <a:avLst/>
              <a:gdLst/>
              <a:ahLst/>
              <a:cxnLst>
                <a:cxn ang="0">
                  <a:pos x="0" y="0"/>
                </a:cxn>
                <a:cxn ang="0">
                  <a:pos x="108" y="64"/>
                </a:cxn>
                <a:cxn ang="0">
                  <a:pos x="45" y="172"/>
                </a:cxn>
                <a:cxn ang="0">
                  <a:pos x="0" y="0"/>
                </a:cxn>
              </a:cxnLst>
              <a:rect l="0" t="0" r="r" b="b"/>
              <a:pathLst>
                <a:path w="108" h="172">
                  <a:moveTo>
                    <a:pt x="0" y="0"/>
                  </a:moveTo>
                  <a:lnTo>
                    <a:pt x="108" y="64"/>
                  </a:lnTo>
                  <a:lnTo>
                    <a:pt x="45" y="172"/>
                  </a:lnTo>
                  <a:lnTo>
                    <a:pt x="0" y="0"/>
                  </a:lnTo>
                  <a:close/>
                </a:path>
              </a:pathLst>
            </a:custGeom>
            <a:solidFill>
              <a:srgbClr val="000000"/>
            </a:solidFill>
            <a:ln w="9525">
              <a:noFill/>
              <a:round/>
              <a:headEnd/>
              <a:tailEnd/>
            </a:ln>
          </p:spPr>
          <p:txBody>
            <a:bodyPr/>
            <a:lstStyle/>
            <a:p>
              <a:endParaRPr lang="en-CA"/>
            </a:p>
          </p:txBody>
        </p:sp>
        <p:sp>
          <p:nvSpPr>
            <p:cNvPr id="50218" name="Rectangle 42"/>
            <p:cNvSpPr>
              <a:spLocks noChangeArrowheads="1"/>
            </p:cNvSpPr>
            <p:nvPr/>
          </p:nvSpPr>
          <p:spPr bwMode="auto">
            <a:xfrm>
              <a:off x="354" y="2981"/>
              <a:ext cx="590" cy="222"/>
            </a:xfrm>
            <a:prstGeom prst="rect">
              <a:avLst/>
            </a:prstGeom>
            <a:solidFill>
              <a:srgbClr val="99FF99"/>
            </a:solidFill>
            <a:ln w="9525">
              <a:noFill/>
              <a:miter lim="800000"/>
              <a:headEnd/>
              <a:tailEnd/>
            </a:ln>
          </p:spPr>
          <p:txBody>
            <a:bodyPr/>
            <a:lstStyle/>
            <a:p>
              <a:endParaRPr lang="en-CA"/>
            </a:p>
          </p:txBody>
        </p:sp>
        <p:sp>
          <p:nvSpPr>
            <p:cNvPr id="50219" name="Rectangle 43"/>
            <p:cNvSpPr>
              <a:spLocks noChangeArrowheads="1"/>
            </p:cNvSpPr>
            <p:nvPr/>
          </p:nvSpPr>
          <p:spPr bwMode="auto">
            <a:xfrm>
              <a:off x="354" y="2981"/>
              <a:ext cx="590" cy="222"/>
            </a:xfrm>
            <a:prstGeom prst="rect">
              <a:avLst/>
            </a:prstGeom>
            <a:noFill/>
            <a:ln w="19050" cap="rnd">
              <a:solidFill>
                <a:srgbClr val="000000"/>
              </a:solidFill>
              <a:round/>
              <a:headEnd/>
              <a:tailEnd/>
            </a:ln>
          </p:spPr>
          <p:txBody>
            <a:bodyPr/>
            <a:lstStyle/>
            <a:p>
              <a:endParaRPr lang="en-CA"/>
            </a:p>
          </p:txBody>
        </p:sp>
        <p:sp>
          <p:nvSpPr>
            <p:cNvPr id="50220" name="Rectangle 44"/>
            <p:cNvSpPr>
              <a:spLocks noChangeArrowheads="1"/>
            </p:cNvSpPr>
            <p:nvPr/>
          </p:nvSpPr>
          <p:spPr bwMode="auto">
            <a:xfrm>
              <a:off x="427" y="3007"/>
              <a:ext cx="462" cy="154"/>
            </a:xfrm>
            <a:prstGeom prst="rect">
              <a:avLst/>
            </a:prstGeom>
            <a:noFill/>
            <a:ln w="9525">
              <a:noFill/>
              <a:miter lim="800000"/>
              <a:headEnd/>
              <a:tailEnd/>
            </a:ln>
          </p:spPr>
          <p:txBody>
            <a:bodyPr wrap="none" lIns="0" tIns="0" rIns="0" bIns="0">
              <a:spAutoFit/>
            </a:bodyPr>
            <a:lstStyle/>
            <a:p>
              <a:r>
                <a:rPr lang="en-US" sz="1600" b="1">
                  <a:solidFill>
                    <a:srgbClr val="000000"/>
                  </a:solidFill>
                </a:rPr>
                <a:t>I-Cache</a:t>
              </a:r>
              <a:endParaRPr lang="en-US"/>
            </a:p>
          </p:txBody>
        </p:sp>
        <p:sp>
          <p:nvSpPr>
            <p:cNvPr id="50221" name="Rectangle 45"/>
            <p:cNvSpPr>
              <a:spLocks noChangeArrowheads="1"/>
            </p:cNvSpPr>
            <p:nvPr/>
          </p:nvSpPr>
          <p:spPr bwMode="auto">
            <a:xfrm>
              <a:off x="1091" y="2981"/>
              <a:ext cx="591" cy="222"/>
            </a:xfrm>
            <a:prstGeom prst="rect">
              <a:avLst/>
            </a:prstGeom>
            <a:solidFill>
              <a:srgbClr val="99FF99"/>
            </a:solidFill>
            <a:ln w="9525">
              <a:noFill/>
              <a:miter lim="800000"/>
              <a:headEnd/>
              <a:tailEnd/>
            </a:ln>
          </p:spPr>
          <p:txBody>
            <a:bodyPr/>
            <a:lstStyle/>
            <a:p>
              <a:endParaRPr lang="en-CA"/>
            </a:p>
          </p:txBody>
        </p:sp>
        <p:sp>
          <p:nvSpPr>
            <p:cNvPr id="50222" name="Rectangle 46"/>
            <p:cNvSpPr>
              <a:spLocks noChangeArrowheads="1"/>
            </p:cNvSpPr>
            <p:nvPr/>
          </p:nvSpPr>
          <p:spPr bwMode="auto">
            <a:xfrm>
              <a:off x="1091" y="2981"/>
              <a:ext cx="591" cy="222"/>
            </a:xfrm>
            <a:prstGeom prst="rect">
              <a:avLst/>
            </a:prstGeom>
            <a:noFill/>
            <a:ln w="19050" cap="rnd">
              <a:solidFill>
                <a:srgbClr val="000000"/>
              </a:solidFill>
              <a:round/>
              <a:headEnd/>
              <a:tailEnd/>
            </a:ln>
          </p:spPr>
          <p:txBody>
            <a:bodyPr/>
            <a:lstStyle/>
            <a:p>
              <a:endParaRPr lang="en-CA"/>
            </a:p>
          </p:txBody>
        </p:sp>
        <p:sp>
          <p:nvSpPr>
            <p:cNvPr id="50223" name="Rectangle 47"/>
            <p:cNvSpPr>
              <a:spLocks noChangeArrowheads="1"/>
            </p:cNvSpPr>
            <p:nvPr/>
          </p:nvSpPr>
          <p:spPr bwMode="auto">
            <a:xfrm>
              <a:off x="1160" y="3007"/>
              <a:ext cx="461" cy="154"/>
            </a:xfrm>
            <a:prstGeom prst="rect">
              <a:avLst/>
            </a:prstGeom>
            <a:noFill/>
            <a:ln w="9525">
              <a:noFill/>
              <a:miter lim="800000"/>
              <a:headEnd/>
              <a:tailEnd/>
            </a:ln>
          </p:spPr>
          <p:txBody>
            <a:bodyPr wrap="none" lIns="0" tIns="0" rIns="0" bIns="0">
              <a:spAutoFit/>
            </a:bodyPr>
            <a:lstStyle/>
            <a:p>
              <a:r>
                <a:rPr lang="en-US" sz="1600" b="1">
                  <a:solidFill>
                    <a:srgbClr val="000000"/>
                  </a:solidFill>
                </a:rPr>
                <a:t>Decode</a:t>
              </a:r>
              <a:endParaRPr lang="en-US"/>
            </a:p>
          </p:txBody>
        </p:sp>
        <p:sp>
          <p:nvSpPr>
            <p:cNvPr id="50224" name="Rectangle 48"/>
            <p:cNvSpPr>
              <a:spLocks noChangeArrowheads="1"/>
            </p:cNvSpPr>
            <p:nvPr/>
          </p:nvSpPr>
          <p:spPr bwMode="auto">
            <a:xfrm>
              <a:off x="1903" y="2760"/>
              <a:ext cx="590" cy="221"/>
            </a:xfrm>
            <a:prstGeom prst="rect">
              <a:avLst/>
            </a:prstGeom>
            <a:solidFill>
              <a:srgbClr val="99FF99"/>
            </a:solidFill>
            <a:ln w="9525">
              <a:noFill/>
              <a:miter lim="800000"/>
              <a:headEnd/>
              <a:tailEnd/>
            </a:ln>
          </p:spPr>
          <p:txBody>
            <a:bodyPr/>
            <a:lstStyle/>
            <a:p>
              <a:endParaRPr lang="en-CA"/>
            </a:p>
          </p:txBody>
        </p:sp>
        <p:sp>
          <p:nvSpPr>
            <p:cNvPr id="50225" name="Rectangle 49"/>
            <p:cNvSpPr>
              <a:spLocks noChangeArrowheads="1"/>
            </p:cNvSpPr>
            <p:nvPr/>
          </p:nvSpPr>
          <p:spPr bwMode="auto">
            <a:xfrm>
              <a:off x="1903" y="2760"/>
              <a:ext cx="590" cy="221"/>
            </a:xfrm>
            <a:prstGeom prst="rect">
              <a:avLst/>
            </a:prstGeom>
            <a:noFill/>
            <a:ln w="19050" cap="rnd">
              <a:solidFill>
                <a:srgbClr val="000000"/>
              </a:solidFill>
              <a:round/>
              <a:headEnd/>
              <a:tailEnd/>
            </a:ln>
          </p:spPr>
          <p:txBody>
            <a:bodyPr/>
            <a:lstStyle/>
            <a:p>
              <a:endParaRPr lang="en-CA"/>
            </a:p>
          </p:txBody>
        </p:sp>
        <p:sp>
          <p:nvSpPr>
            <p:cNvPr id="50226" name="Rectangle 50"/>
            <p:cNvSpPr>
              <a:spLocks noChangeArrowheads="1"/>
            </p:cNvSpPr>
            <p:nvPr/>
          </p:nvSpPr>
          <p:spPr bwMode="auto">
            <a:xfrm>
              <a:off x="1976" y="2788"/>
              <a:ext cx="456" cy="154"/>
            </a:xfrm>
            <a:prstGeom prst="rect">
              <a:avLst/>
            </a:prstGeom>
            <a:noFill/>
            <a:ln w="9525">
              <a:noFill/>
              <a:miter lim="800000"/>
              <a:headEnd/>
              <a:tailEnd/>
            </a:ln>
          </p:spPr>
          <p:txBody>
            <a:bodyPr wrap="none" lIns="0" tIns="0" rIns="0" bIns="0">
              <a:spAutoFit/>
            </a:bodyPr>
            <a:lstStyle/>
            <a:p>
              <a:r>
                <a:rPr lang="en-US" sz="1600" b="1">
                  <a:solidFill>
                    <a:srgbClr val="000000"/>
                  </a:solidFill>
                </a:rPr>
                <a:t>I-Buffer</a:t>
              </a:r>
              <a:endParaRPr lang="en-US"/>
            </a:p>
          </p:txBody>
        </p:sp>
        <p:sp>
          <p:nvSpPr>
            <p:cNvPr id="50227" name="Rectangle 51"/>
            <p:cNvSpPr>
              <a:spLocks noChangeArrowheads="1"/>
            </p:cNvSpPr>
            <p:nvPr/>
          </p:nvSpPr>
          <p:spPr bwMode="auto">
            <a:xfrm>
              <a:off x="1903" y="3203"/>
              <a:ext cx="590" cy="221"/>
            </a:xfrm>
            <a:prstGeom prst="rect">
              <a:avLst/>
            </a:prstGeom>
            <a:solidFill>
              <a:srgbClr val="99FF99"/>
            </a:solidFill>
            <a:ln w="9525">
              <a:noFill/>
              <a:miter lim="800000"/>
              <a:headEnd/>
              <a:tailEnd/>
            </a:ln>
          </p:spPr>
          <p:txBody>
            <a:bodyPr/>
            <a:lstStyle/>
            <a:p>
              <a:endParaRPr lang="en-CA"/>
            </a:p>
          </p:txBody>
        </p:sp>
        <p:sp>
          <p:nvSpPr>
            <p:cNvPr id="50228" name="Rectangle 52"/>
            <p:cNvSpPr>
              <a:spLocks noChangeArrowheads="1"/>
            </p:cNvSpPr>
            <p:nvPr/>
          </p:nvSpPr>
          <p:spPr bwMode="auto">
            <a:xfrm>
              <a:off x="1903" y="3203"/>
              <a:ext cx="590" cy="221"/>
            </a:xfrm>
            <a:prstGeom prst="rect">
              <a:avLst/>
            </a:prstGeom>
            <a:noFill/>
            <a:ln w="19050" cap="rnd">
              <a:solidFill>
                <a:srgbClr val="000000"/>
              </a:solidFill>
              <a:round/>
              <a:headEnd/>
              <a:tailEnd/>
            </a:ln>
          </p:spPr>
          <p:txBody>
            <a:bodyPr/>
            <a:lstStyle/>
            <a:p>
              <a:endParaRPr lang="en-CA"/>
            </a:p>
          </p:txBody>
        </p:sp>
        <p:sp>
          <p:nvSpPr>
            <p:cNvPr id="50229" name="Rectangle 53"/>
            <p:cNvSpPr>
              <a:spLocks noChangeArrowheads="1"/>
            </p:cNvSpPr>
            <p:nvPr/>
          </p:nvSpPr>
          <p:spPr bwMode="auto">
            <a:xfrm>
              <a:off x="2022" y="3189"/>
              <a:ext cx="355" cy="154"/>
            </a:xfrm>
            <a:prstGeom prst="rect">
              <a:avLst/>
            </a:prstGeom>
            <a:noFill/>
            <a:ln w="9525">
              <a:noFill/>
              <a:miter lim="800000"/>
              <a:headEnd/>
              <a:tailEnd/>
            </a:ln>
          </p:spPr>
          <p:txBody>
            <a:bodyPr wrap="none" lIns="0" tIns="0" rIns="0" bIns="0">
              <a:spAutoFit/>
            </a:bodyPr>
            <a:lstStyle/>
            <a:p>
              <a:r>
                <a:rPr lang="en-US" sz="1600" b="1">
                  <a:solidFill>
                    <a:srgbClr val="000000"/>
                  </a:solidFill>
                </a:rPr>
                <a:t>Score</a:t>
              </a:r>
              <a:endParaRPr lang="en-US"/>
            </a:p>
          </p:txBody>
        </p:sp>
        <p:sp>
          <p:nvSpPr>
            <p:cNvPr id="50230" name="Rectangle 54"/>
            <p:cNvSpPr>
              <a:spLocks noChangeArrowheads="1"/>
            </p:cNvSpPr>
            <p:nvPr/>
          </p:nvSpPr>
          <p:spPr bwMode="auto">
            <a:xfrm>
              <a:off x="2014" y="3287"/>
              <a:ext cx="369" cy="154"/>
            </a:xfrm>
            <a:prstGeom prst="rect">
              <a:avLst/>
            </a:prstGeom>
            <a:noFill/>
            <a:ln w="9525">
              <a:noFill/>
              <a:miter lim="800000"/>
              <a:headEnd/>
              <a:tailEnd/>
            </a:ln>
          </p:spPr>
          <p:txBody>
            <a:bodyPr wrap="none" lIns="0" tIns="0" rIns="0" bIns="0">
              <a:spAutoFit/>
            </a:bodyPr>
            <a:lstStyle/>
            <a:p>
              <a:r>
                <a:rPr lang="en-US" sz="1600" b="1">
                  <a:solidFill>
                    <a:srgbClr val="000000"/>
                  </a:solidFill>
                </a:rPr>
                <a:t>Board</a:t>
              </a:r>
              <a:endParaRPr lang="en-US"/>
            </a:p>
          </p:txBody>
        </p:sp>
        <p:sp>
          <p:nvSpPr>
            <p:cNvPr id="50231" name="Rectangle 55"/>
            <p:cNvSpPr>
              <a:spLocks noChangeArrowheads="1"/>
            </p:cNvSpPr>
            <p:nvPr/>
          </p:nvSpPr>
          <p:spPr bwMode="auto">
            <a:xfrm>
              <a:off x="2714" y="2981"/>
              <a:ext cx="590" cy="222"/>
            </a:xfrm>
            <a:prstGeom prst="rect">
              <a:avLst/>
            </a:prstGeom>
            <a:solidFill>
              <a:srgbClr val="99FF99"/>
            </a:solidFill>
            <a:ln w="9525">
              <a:noFill/>
              <a:miter lim="800000"/>
              <a:headEnd/>
              <a:tailEnd/>
            </a:ln>
          </p:spPr>
          <p:txBody>
            <a:bodyPr/>
            <a:lstStyle/>
            <a:p>
              <a:endParaRPr lang="en-CA"/>
            </a:p>
          </p:txBody>
        </p:sp>
        <p:sp>
          <p:nvSpPr>
            <p:cNvPr id="50232" name="Rectangle 56"/>
            <p:cNvSpPr>
              <a:spLocks noChangeArrowheads="1"/>
            </p:cNvSpPr>
            <p:nvPr/>
          </p:nvSpPr>
          <p:spPr bwMode="auto">
            <a:xfrm>
              <a:off x="2714" y="2981"/>
              <a:ext cx="590" cy="222"/>
            </a:xfrm>
            <a:prstGeom prst="rect">
              <a:avLst/>
            </a:prstGeom>
            <a:noFill/>
            <a:ln w="19050" cap="rnd">
              <a:solidFill>
                <a:srgbClr val="000000"/>
              </a:solidFill>
              <a:round/>
              <a:headEnd/>
              <a:tailEnd/>
            </a:ln>
          </p:spPr>
          <p:txBody>
            <a:bodyPr/>
            <a:lstStyle/>
            <a:p>
              <a:endParaRPr lang="en-CA"/>
            </a:p>
          </p:txBody>
        </p:sp>
        <p:sp>
          <p:nvSpPr>
            <p:cNvPr id="50233" name="Rectangle 57"/>
            <p:cNvSpPr>
              <a:spLocks noChangeArrowheads="1"/>
            </p:cNvSpPr>
            <p:nvPr/>
          </p:nvSpPr>
          <p:spPr bwMode="auto">
            <a:xfrm>
              <a:off x="2846" y="3007"/>
              <a:ext cx="327" cy="154"/>
            </a:xfrm>
            <a:prstGeom prst="rect">
              <a:avLst/>
            </a:prstGeom>
            <a:noFill/>
            <a:ln w="9525">
              <a:noFill/>
              <a:miter lim="800000"/>
              <a:headEnd/>
              <a:tailEnd/>
            </a:ln>
          </p:spPr>
          <p:txBody>
            <a:bodyPr wrap="none" lIns="0" tIns="0" rIns="0" bIns="0">
              <a:spAutoFit/>
            </a:bodyPr>
            <a:lstStyle/>
            <a:p>
              <a:r>
                <a:rPr lang="en-US" sz="1600" b="1">
                  <a:solidFill>
                    <a:srgbClr val="000000"/>
                  </a:solidFill>
                </a:rPr>
                <a:t>Issue</a:t>
              </a:r>
              <a:endParaRPr lang="en-US"/>
            </a:p>
          </p:txBody>
        </p:sp>
        <p:sp>
          <p:nvSpPr>
            <p:cNvPr id="50234" name="Rectangle 58"/>
            <p:cNvSpPr>
              <a:spLocks noChangeArrowheads="1"/>
            </p:cNvSpPr>
            <p:nvPr/>
          </p:nvSpPr>
          <p:spPr bwMode="auto">
            <a:xfrm>
              <a:off x="3599" y="2908"/>
              <a:ext cx="634" cy="384"/>
            </a:xfrm>
            <a:prstGeom prst="rect">
              <a:avLst/>
            </a:prstGeom>
            <a:solidFill>
              <a:srgbClr val="FFFF66"/>
            </a:solidFill>
            <a:ln w="9525">
              <a:noFill/>
              <a:miter lim="800000"/>
              <a:headEnd/>
              <a:tailEnd/>
            </a:ln>
          </p:spPr>
          <p:txBody>
            <a:bodyPr/>
            <a:lstStyle/>
            <a:p>
              <a:endParaRPr lang="en-CA"/>
            </a:p>
          </p:txBody>
        </p:sp>
        <p:sp>
          <p:nvSpPr>
            <p:cNvPr id="50235" name="Rectangle 59"/>
            <p:cNvSpPr>
              <a:spLocks noChangeArrowheads="1"/>
            </p:cNvSpPr>
            <p:nvPr/>
          </p:nvSpPr>
          <p:spPr bwMode="auto">
            <a:xfrm>
              <a:off x="3599" y="2908"/>
              <a:ext cx="634" cy="384"/>
            </a:xfrm>
            <a:prstGeom prst="rect">
              <a:avLst/>
            </a:prstGeom>
            <a:noFill/>
            <a:ln w="19050" cap="rnd">
              <a:solidFill>
                <a:srgbClr val="000000"/>
              </a:solidFill>
              <a:round/>
              <a:headEnd/>
              <a:tailEnd/>
            </a:ln>
          </p:spPr>
          <p:txBody>
            <a:bodyPr/>
            <a:lstStyle/>
            <a:p>
              <a:endParaRPr lang="en-CA"/>
            </a:p>
          </p:txBody>
        </p:sp>
        <p:sp>
          <p:nvSpPr>
            <p:cNvPr id="50236" name="Rectangle 60"/>
            <p:cNvSpPr>
              <a:spLocks noChangeArrowheads="1"/>
            </p:cNvSpPr>
            <p:nvPr/>
          </p:nvSpPr>
          <p:spPr bwMode="auto">
            <a:xfrm>
              <a:off x="3662" y="2939"/>
              <a:ext cx="526" cy="154"/>
            </a:xfrm>
            <a:prstGeom prst="rect">
              <a:avLst/>
            </a:prstGeom>
            <a:noFill/>
            <a:ln w="9525">
              <a:noFill/>
              <a:miter lim="800000"/>
              <a:headEnd/>
              <a:tailEnd/>
            </a:ln>
          </p:spPr>
          <p:txBody>
            <a:bodyPr wrap="none" lIns="0" tIns="0" rIns="0" bIns="0">
              <a:spAutoFit/>
            </a:bodyPr>
            <a:lstStyle/>
            <a:p>
              <a:r>
                <a:rPr lang="en-US" sz="1600" b="1">
                  <a:solidFill>
                    <a:srgbClr val="000000"/>
                  </a:solidFill>
                </a:rPr>
                <a:t>Operand</a:t>
              </a:r>
              <a:endParaRPr lang="en-US"/>
            </a:p>
          </p:txBody>
        </p:sp>
        <p:sp>
          <p:nvSpPr>
            <p:cNvPr id="50237" name="Rectangle 61"/>
            <p:cNvSpPr>
              <a:spLocks noChangeArrowheads="1"/>
            </p:cNvSpPr>
            <p:nvPr/>
          </p:nvSpPr>
          <p:spPr bwMode="auto">
            <a:xfrm>
              <a:off x="3647" y="3090"/>
              <a:ext cx="555" cy="154"/>
            </a:xfrm>
            <a:prstGeom prst="rect">
              <a:avLst/>
            </a:prstGeom>
            <a:noFill/>
            <a:ln w="9525">
              <a:noFill/>
              <a:miter lim="800000"/>
              <a:headEnd/>
              <a:tailEnd/>
            </a:ln>
          </p:spPr>
          <p:txBody>
            <a:bodyPr wrap="none" lIns="0" tIns="0" rIns="0" bIns="0">
              <a:spAutoFit/>
            </a:bodyPr>
            <a:lstStyle/>
            <a:p>
              <a:r>
                <a:rPr lang="en-US" sz="1600" b="1">
                  <a:solidFill>
                    <a:srgbClr val="000000"/>
                  </a:solidFill>
                </a:rPr>
                <a:t>Collector</a:t>
              </a:r>
              <a:endParaRPr lang="en-US"/>
            </a:p>
          </p:txBody>
        </p:sp>
        <p:sp>
          <p:nvSpPr>
            <p:cNvPr id="50238" name="Rectangle 62"/>
            <p:cNvSpPr>
              <a:spLocks noChangeArrowheads="1"/>
            </p:cNvSpPr>
            <p:nvPr/>
          </p:nvSpPr>
          <p:spPr bwMode="auto">
            <a:xfrm>
              <a:off x="4484" y="3114"/>
              <a:ext cx="590" cy="384"/>
            </a:xfrm>
            <a:prstGeom prst="rect">
              <a:avLst/>
            </a:prstGeom>
            <a:solidFill>
              <a:srgbClr val="FFFF66"/>
            </a:solidFill>
            <a:ln w="9525">
              <a:noFill/>
              <a:miter lim="800000"/>
              <a:headEnd/>
              <a:tailEnd/>
            </a:ln>
          </p:spPr>
          <p:txBody>
            <a:bodyPr/>
            <a:lstStyle/>
            <a:p>
              <a:endParaRPr lang="en-CA"/>
            </a:p>
          </p:txBody>
        </p:sp>
        <p:sp>
          <p:nvSpPr>
            <p:cNvPr id="50239" name="Rectangle 63"/>
            <p:cNvSpPr>
              <a:spLocks noChangeArrowheads="1"/>
            </p:cNvSpPr>
            <p:nvPr/>
          </p:nvSpPr>
          <p:spPr bwMode="auto">
            <a:xfrm>
              <a:off x="4484" y="3114"/>
              <a:ext cx="590" cy="384"/>
            </a:xfrm>
            <a:prstGeom prst="rect">
              <a:avLst/>
            </a:prstGeom>
            <a:noFill/>
            <a:ln w="19050" cap="rnd">
              <a:solidFill>
                <a:srgbClr val="000000"/>
              </a:solidFill>
              <a:round/>
              <a:headEnd/>
              <a:tailEnd/>
            </a:ln>
          </p:spPr>
          <p:txBody>
            <a:bodyPr/>
            <a:lstStyle/>
            <a:p>
              <a:endParaRPr lang="en-CA"/>
            </a:p>
          </p:txBody>
        </p:sp>
        <p:sp>
          <p:nvSpPr>
            <p:cNvPr id="50240" name="Rectangle 64"/>
            <p:cNvSpPr>
              <a:spLocks noChangeArrowheads="1"/>
            </p:cNvSpPr>
            <p:nvPr/>
          </p:nvSpPr>
          <p:spPr bwMode="auto">
            <a:xfrm>
              <a:off x="4630" y="3219"/>
              <a:ext cx="299" cy="154"/>
            </a:xfrm>
            <a:prstGeom prst="rect">
              <a:avLst/>
            </a:prstGeom>
            <a:noFill/>
            <a:ln w="9525">
              <a:noFill/>
              <a:miter lim="800000"/>
              <a:headEnd/>
              <a:tailEnd/>
            </a:ln>
          </p:spPr>
          <p:txBody>
            <a:bodyPr wrap="none" lIns="0" tIns="0" rIns="0" bIns="0">
              <a:spAutoFit/>
            </a:bodyPr>
            <a:lstStyle/>
            <a:p>
              <a:r>
                <a:rPr lang="en-US" sz="1600" b="1">
                  <a:solidFill>
                    <a:srgbClr val="000000"/>
                  </a:solidFill>
                </a:rPr>
                <a:t>MEM</a:t>
              </a:r>
              <a:endParaRPr lang="en-US"/>
            </a:p>
          </p:txBody>
        </p:sp>
        <p:sp>
          <p:nvSpPr>
            <p:cNvPr id="50241" name="Rectangle 65"/>
            <p:cNvSpPr>
              <a:spLocks noChangeArrowheads="1"/>
            </p:cNvSpPr>
            <p:nvPr/>
          </p:nvSpPr>
          <p:spPr bwMode="auto">
            <a:xfrm>
              <a:off x="4484" y="2760"/>
              <a:ext cx="590" cy="221"/>
            </a:xfrm>
            <a:prstGeom prst="rect">
              <a:avLst/>
            </a:prstGeom>
            <a:solidFill>
              <a:srgbClr val="FFFF66"/>
            </a:solidFill>
            <a:ln w="9525">
              <a:noFill/>
              <a:miter lim="800000"/>
              <a:headEnd/>
              <a:tailEnd/>
            </a:ln>
          </p:spPr>
          <p:txBody>
            <a:bodyPr/>
            <a:lstStyle/>
            <a:p>
              <a:endParaRPr lang="en-CA"/>
            </a:p>
          </p:txBody>
        </p:sp>
        <p:sp>
          <p:nvSpPr>
            <p:cNvPr id="50242" name="Rectangle 66"/>
            <p:cNvSpPr>
              <a:spLocks noChangeArrowheads="1"/>
            </p:cNvSpPr>
            <p:nvPr/>
          </p:nvSpPr>
          <p:spPr bwMode="auto">
            <a:xfrm>
              <a:off x="4484" y="2760"/>
              <a:ext cx="590" cy="221"/>
            </a:xfrm>
            <a:prstGeom prst="rect">
              <a:avLst/>
            </a:prstGeom>
            <a:noFill/>
            <a:ln w="19050" cap="rnd">
              <a:solidFill>
                <a:srgbClr val="000000"/>
              </a:solidFill>
              <a:round/>
              <a:headEnd/>
              <a:tailEnd/>
            </a:ln>
          </p:spPr>
          <p:txBody>
            <a:bodyPr/>
            <a:lstStyle/>
            <a:p>
              <a:endParaRPr lang="en-CA"/>
            </a:p>
          </p:txBody>
        </p:sp>
        <p:sp>
          <p:nvSpPr>
            <p:cNvPr id="50243" name="Rectangle 67"/>
            <p:cNvSpPr>
              <a:spLocks noChangeArrowheads="1"/>
            </p:cNvSpPr>
            <p:nvPr/>
          </p:nvSpPr>
          <p:spPr bwMode="auto">
            <a:xfrm>
              <a:off x="4652" y="2788"/>
              <a:ext cx="262" cy="154"/>
            </a:xfrm>
            <a:prstGeom prst="rect">
              <a:avLst/>
            </a:prstGeom>
            <a:noFill/>
            <a:ln w="9525">
              <a:noFill/>
              <a:miter lim="800000"/>
              <a:headEnd/>
              <a:tailEnd/>
            </a:ln>
          </p:spPr>
          <p:txBody>
            <a:bodyPr wrap="none" lIns="0" tIns="0" rIns="0" bIns="0">
              <a:spAutoFit/>
            </a:bodyPr>
            <a:lstStyle/>
            <a:p>
              <a:r>
                <a:rPr lang="en-US" sz="1600" b="1">
                  <a:solidFill>
                    <a:srgbClr val="000000"/>
                  </a:solidFill>
                </a:rPr>
                <a:t>ALU</a:t>
              </a:r>
              <a:endParaRPr lang="en-US"/>
            </a:p>
          </p:txBody>
        </p:sp>
        <p:sp>
          <p:nvSpPr>
            <p:cNvPr id="50244" name="Rectangle 68"/>
            <p:cNvSpPr>
              <a:spLocks noChangeArrowheads="1"/>
            </p:cNvSpPr>
            <p:nvPr/>
          </p:nvSpPr>
          <p:spPr bwMode="auto">
            <a:xfrm>
              <a:off x="354" y="2538"/>
              <a:ext cx="590" cy="222"/>
            </a:xfrm>
            <a:prstGeom prst="rect">
              <a:avLst/>
            </a:prstGeom>
            <a:solidFill>
              <a:srgbClr val="99FF99"/>
            </a:solidFill>
            <a:ln w="9525">
              <a:noFill/>
              <a:miter lim="800000"/>
              <a:headEnd/>
              <a:tailEnd/>
            </a:ln>
          </p:spPr>
          <p:txBody>
            <a:bodyPr/>
            <a:lstStyle/>
            <a:p>
              <a:endParaRPr lang="en-CA"/>
            </a:p>
          </p:txBody>
        </p:sp>
        <p:sp>
          <p:nvSpPr>
            <p:cNvPr id="50245" name="Rectangle 69"/>
            <p:cNvSpPr>
              <a:spLocks noChangeArrowheads="1"/>
            </p:cNvSpPr>
            <p:nvPr/>
          </p:nvSpPr>
          <p:spPr bwMode="auto">
            <a:xfrm>
              <a:off x="354" y="2538"/>
              <a:ext cx="590" cy="222"/>
            </a:xfrm>
            <a:prstGeom prst="rect">
              <a:avLst/>
            </a:prstGeom>
            <a:noFill/>
            <a:ln w="19050" cap="rnd">
              <a:solidFill>
                <a:srgbClr val="000000"/>
              </a:solidFill>
              <a:round/>
              <a:headEnd/>
              <a:tailEnd/>
            </a:ln>
          </p:spPr>
          <p:txBody>
            <a:bodyPr/>
            <a:lstStyle/>
            <a:p>
              <a:endParaRPr lang="en-CA"/>
            </a:p>
          </p:txBody>
        </p:sp>
        <p:sp>
          <p:nvSpPr>
            <p:cNvPr id="50246" name="Rectangle 70"/>
            <p:cNvSpPr>
              <a:spLocks noChangeArrowheads="1"/>
            </p:cNvSpPr>
            <p:nvPr/>
          </p:nvSpPr>
          <p:spPr bwMode="auto">
            <a:xfrm>
              <a:off x="480" y="2569"/>
              <a:ext cx="341" cy="154"/>
            </a:xfrm>
            <a:prstGeom prst="rect">
              <a:avLst/>
            </a:prstGeom>
            <a:noFill/>
            <a:ln w="9525">
              <a:noFill/>
              <a:miter lim="800000"/>
              <a:headEnd/>
              <a:tailEnd/>
            </a:ln>
          </p:spPr>
          <p:txBody>
            <a:bodyPr wrap="none" lIns="0" tIns="0" rIns="0" bIns="0">
              <a:spAutoFit/>
            </a:bodyPr>
            <a:lstStyle/>
            <a:p>
              <a:r>
                <a:rPr lang="en-US" sz="1600" b="1">
                  <a:solidFill>
                    <a:srgbClr val="000000"/>
                  </a:solidFill>
                </a:rPr>
                <a:t>Fetch</a:t>
              </a:r>
              <a:endParaRPr lang="en-US"/>
            </a:p>
          </p:txBody>
        </p:sp>
        <p:sp>
          <p:nvSpPr>
            <p:cNvPr id="50247" name="Rectangle 71"/>
            <p:cNvSpPr>
              <a:spLocks noChangeArrowheads="1"/>
            </p:cNvSpPr>
            <p:nvPr/>
          </p:nvSpPr>
          <p:spPr bwMode="auto">
            <a:xfrm>
              <a:off x="2603" y="2542"/>
              <a:ext cx="812" cy="218"/>
            </a:xfrm>
            <a:prstGeom prst="rect">
              <a:avLst/>
            </a:prstGeom>
            <a:solidFill>
              <a:srgbClr val="99FF99"/>
            </a:solidFill>
            <a:ln w="9525">
              <a:noFill/>
              <a:miter lim="800000"/>
              <a:headEnd/>
              <a:tailEnd/>
            </a:ln>
          </p:spPr>
          <p:txBody>
            <a:bodyPr/>
            <a:lstStyle/>
            <a:p>
              <a:endParaRPr lang="en-CA"/>
            </a:p>
          </p:txBody>
        </p:sp>
        <p:sp>
          <p:nvSpPr>
            <p:cNvPr id="50248" name="Rectangle 72"/>
            <p:cNvSpPr>
              <a:spLocks noChangeArrowheads="1"/>
            </p:cNvSpPr>
            <p:nvPr/>
          </p:nvSpPr>
          <p:spPr bwMode="auto">
            <a:xfrm>
              <a:off x="2603" y="2542"/>
              <a:ext cx="812" cy="218"/>
            </a:xfrm>
            <a:prstGeom prst="rect">
              <a:avLst/>
            </a:prstGeom>
            <a:noFill/>
            <a:ln w="19050" cap="rnd">
              <a:solidFill>
                <a:srgbClr val="000000"/>
              </a:solidFill>
              <a:round/>
              <a:headEnd/>
              <a:tailEnd/>
            </a:ln>
          </p:spPr>
          <p:txBody>
            <a:bodyPr/>
            <a:lstStyle/>
            <a:p>
              <a:endParaRPr lang="en-CA"/>
            </a:p>
          </p:txBody>
        </p:sp>
        <p:sp>
          <p:nvSpPr>
            <p:cNvPr id="50249" name="Rectangle 73"/>
            <p:cNvSpPr>
              <a:spLocks noChangeArrowheads="1"/>
            </p:cNvSpPr>
            <p:nvPr/>
          </p:nvSpPr>
          <p:spPr bwMode="auto">
            <a:xfrm>
              <a:off x="2672" y="2569"/>
              <a:ext cx="690" cy="154"/>
            </a:xfrm>
            <a:prstGeom prst="rect">
              <a:avLst/>
            </a:prstGeom>
            <a:noFill/>
            <a:ln w="9525">
              <a:noFill/>
              <a:miter lim="800000"/>
              <a:headEnd/>
              <a:tailEnd/>
            </a:ln>
          </p:spPr>
          <p:txBody>
            <a:bodyPr wrap="none" lIns="0" tIns="0" rIns="0" bIns="0">
              <a:spAutoFit/>
            </a:bodyPr>
            <a:lstStyle/>
            <a:p>
              <a:r>
                <a:rPr lang="en-US" sz="1600" b="1">
                  <a:solidFill>
                    <a:srgbClr val="000000"/>
                  </a:solidFill>
                </a:rPr>
                <a:t>SIMT-Stack</a:t>
              </a:r>
              <a:endParaRPr lang="en-US"/>
            </a:p>
          </p:txBody>
        </p:sp>
        <p:sp>
          <p:nvSpPr>
            <p:cNvPr id="50250" name="Freeform 74"/>
            <p:cNvSpPr>
              <a:spLocks/>
            </p:cNvSpPr>
            <p:nvPr/>
          </p:nvSpPr>
          <p:spPr bwMode="auto">
            <a:xfrm>
              <a:off x="1682" y="2612"/>
              <a:ext cx="3628" cy="924"/>
            </a:xfrm>
            <a:custGeom>
              <a:avLst/>
              <a:gdLst/>
              <a:ahLst/>
              <a:cxnLst>
                <a:cxn ang="0">
                  <a:pos x="1733" y="0"/>
                </a:cxn>
                <a:cxn ang="0">
                  <a:pos x="3628" y="0"/>
                </a:cxn>
                <a:cxn ang="0">
                  <a:pos x="3628" y="924"/>
                </a:cxn>
                <a:cxn ang="0">
                  <a:pos x="0" y="924"/>
                </a:cxn>
                <a:cxn ang="0">
                  <a:pos x="0" y="739"/>
                </a:cxn>
                <a:cxn ang="0">
                  <a:pos x="162" y="739"/>
                </a:cxn>
              </a:cxnLst>
              <a:rect l="0" t="0" r="r" b="b"/>
              <a:pathLst>
                <a:path w="3628" h="924">
                  <a:moveTo>
                    <a:pt x="1733" y="0"/>
                  </a:moveTo>
                  <a:lnTo>
                    <a:pt x="3628" y="0"/>
                  </a:lnTo>
                  <a:lnTo>
                    <a:pt x="3628" y="924"/>
                  </a:lnTo>
                  <a:lnTo>
                    <a:pt x="0" y="924"/>
                  </a:lnTo>
                  <a:lnTo>
                    <a:pt x="0" y="739"/>
                  </a:lnTo>
                  <a:lnTo>
                    <a:pt x="162" y="739"/>
                  </a:lnTo>
                </a:path>
              </a:pathLst>
            </a:custGeom>
            <a:noFill/>
            <a:ln w="19050" cap="flat">
              <a:solidFill>
                <a:srgbClr val="000000"/>
              </a:solidFill>
              <a:prstDash val="solid"/>
              <a:miter lim="800000"/>
              <a:headEnd/>
              <a:tailEnd/>
            </a:ln>
          </p:spPr>
          <p:txBody>
            <a:bodyPr/>
            <a:lstStyle/>
            <a:p>
              <a:endParaRPr lang="en-CA"/>
            </a:p>
          </p:txBody>
        </p:sp>
        <p:sp>
          <p:nvSpPr>
            <p:cNvPr id="50251" name="Freeform 75"/>
            <p:cNvSpPr>
              <a:spLocks/>
            </p:cNvSpPr>
            <p:nvPr/>
          </p:nvSpPr>
          <p:spPr bwMode="auto">
            <a:xfrm>
              <a:off x="1826" y="3312"/>
              <a:ext cx="77" cy="78"/>
            </a:xfrm>
            <a:custGeom>
              <a:avLst/>
              <a:gdLst/>
              <a:ahLst/>
              <a:cxnLst>
                <a:cxn ang="0">
                  <a:pos x="164" y="82"/>
                </a:cxn>
                <a:cxn ang="0">
                  <a:pos x="0" y="164"/>
                </a:cxn>
                <a:cxn ang="0">
                  <a:pos x="0" y="0"/>
                </a:cxn>
                <a:cxn ang="0">
                  <a:pos x="0" y="0"/>
                </a:cxn>
                <a:cxn ang="0">
                  <a:pos x="164" y="82"/>
                </a:cxn>
              </a:cxnLst>
              <a:rect l="0" t="0" r="r" b="b"/>
              <a:pathLst>
                <a:path w="164" h="164">
                  <a:moveTo>
                    <a:pt x="164" y="82"/>
                  </a:moveTo>
                  <a:lnTo>
                    <a:pt x="0" y="164"/>
                  </a:lnTo>
                  <a:cubicBezTo>
                    <a:pt x="25" y="112"/>
                    <a:pt x="25" y="51"/>
                    <a:pt x="0" y="0"/>
                  </a:cubicBezTo>
                  <a:lnTo>
                    <a:pt x="0" y="0"/>
                  </a:lnTo>
                  <a:lnTo>
                    <a:pt x="164" y="82"/>
                  </a:lnTo>
                  <a:close/>
                </a:path>
              </a:pathLst>
            </a:custGeom>
            <a:solidFill>
              <a:srgbClr val="000000"/>
            </a:solidFill>
            <a:ln w="0">
              <a:solidFill>
                <a:srgbClr val="000000"/>
              </a:solidFill>
              <a:prstDash val="solid"/>
              <a:round/>
              <a:headEnd/>
              <a:tailEnd/>
            </a:ln>
          </p:spPr>
          <p:txBody>
            <a:bodyPr/>
            <a:lstStyle/>
            <a:p>
              <a:endParaRPr lang="en-CA"/>
            </a:p>
          </p:txBody>
        </p:sp>
        <p:sp>
          <p:nvSpPr>
            <p:cNvPr id="50252" name="Line 76"/>
            <p:cNvSpPr>
              <a:spLocks noChangeShapeType="1"/>
            </p:cNvSpPr>
            <p:nvPr/>
          </p:nvSpPr>
          <p:spPr bwMode="auto">
            <a:xfrm flipH="1">
              <a:off x="1003" y="2642"/>
              <a:ext cx="1600" cy="0"/>
            </a:xfrm>
            <a:prstGeom prst="line">
              <a:avLst/>
            </a:prstGeom>
            <a:noFill/>
            <a:ln w="19050">
              <a:solidFill>
                <a:srgbClr val="000000"/>
              </a:solidFill>
              <a:miter lim="800000"/>
              <a:headEnd/>
              <a:tailEnd/>
            </a:ln>
          </p:spPr>
          <p:txBody>
            <a:bodyPr/>
            <a:lstStyle/>
            <a:p>
              <a:endParaRPr lang="en-CA"/>
            </a:p>
          </p:txBody>
        </p:sp>
        <p:sp>
          <p:nvSpPr>
            <p:cNvPr id="50253" name="Freeform 77"/>
            <p:cNvSpPr>
              <a:spLocks/>
            </p:cNvSpPr>
            <p:nvPr/>
          </p:nvSpPr>
          <p:spPr bwMode="auto">
            <a:xfrm>
              <a:off x="944" y="2603"/>
              <a:ext cx="78" cy="77"/>
            </a:xfrm>
            <a:custGeom>
              <a:avLst/>
              <a:gdLst/>
              <a:ahLst/>
              <a:cxnLst>
                <a:cxn ang="0">
                  <a:pos x="0" y="82"/>
                </a:cxn>
                <a:cxn ang="0">
                  <a:pos x="164" y="0"/>
                </a:cxn>
                <a:cxn ang="0">
                  <a:pos x="164" y="164"/>
                </a:cxn>
                <a:cxn ang="0">
                  <a:pos x="164" y="164"/>
                </a:cxn>
                <a:cxn ang="0">
                  <a:pos x="0" y="82"/>
                </a:cxn>
              </a:cxnLst>
              <a:rect l="0" t="0" r="r" b="b"/>
              <a:pathLst>
                <a:path w="164" h="164">
                  <a:moveTo>
                    <a:pt x="0" y="82"/>
                  </a:moveTo>
                  <a:lnTo>
                    <a:pt x="164" y="0"/>
                  </a:lnTo>
                  <a:cubicBezTo>
                    <a:pt x="138" y="51"/>
                    <a:pt x="138" y="112"/>
                    <a:pt x="164" y="164"/>
                  </a:cubicBezTo>
                  <a:lnTo>
                    <a:pt x="164" y="164"/>
                  </a:lnTo>
                  <a:lnTo>
                    <a:pt x="0" y="82"/>
                  </a:lnTo>
                  <a:close/>
                </a:path>
              </a:pathLst>
            </a:custGeom>
            <a:solidFill>
              <a:srgbClr val="000000"/>
            </a:solidFill>
            <a:ln w="0">
              <a:solidFill>
                <a:srgbClr val="000000"/>
              </a:solidFill>
              <a:prstDash val="solid"/>
              <a:round/>
              <a:headEnd/>
              <a:tailEnd/>
            </a:ln>
          </p:spPr>
          <p:txBody>
            <a:bodyPr/>
            <a:lstStyle/>
            <a:p>
              <a:endParaRPr lang="en-CA"/>
            </a:p>
          </p:txBody>
        </p:sp>
        <p:sp>
          <p:nvSpPr>
            <p:cNvPr id="50254" name="Line 78"/>
            <p:cNvSpPr>
              <a:spLocks noChangeShapeType="1"/>
            </p:cNvSpPr>
            <p:nvPr/>
          </p:nvSpPr>
          <p:spPr bwMode="auto">
            <a:xfrm>
              <a:off x="586" y="2760"/>
              <a:ext cx="0" cy="148"/>
            </a:xfrm>
            <a:prstGeom prst="line">
              <a:avLst/>
            </a:prstGeom>
            <a:noFill/>
            <a:ln w="36513">
              <a:solidFill>
                <a:srgbClr val="000000"/>
              </a:solidFill>
              <a:miter lim="800000"/>
              <a:headEnd/>
              <a:tailEnd/>
            </a:ln>
          </p:spPr>
          <p:txBody>
            <a:bodyPr/>
            <a:lstStyle/>
            <a:p>
              <a:endParaRPr lang="en-CA"/>
            </a:p>
          </p:txBody>
        </p:sp>
        <p:sp>
          <p:nvSpPr>
            <p:cNvPr id="50255" name="Freeform 79"/>
            <p:cNvSpPr>
              <a:spLocks/>
            </p:cNvSpPr>
            <p:nvPr/>
          </p:nvSpPr>
          <p:spPr bwMode="auto">
            <a:xfrm>
              <a:off x="538" y="2884"/>
              <a:ext cx="97" cy="97"/>
            </a:xfrm>
            <a:custGeom>
              <a:avLst/>
              <a:gdLst/>
              <a:ahLst/>
              <a:cxnLst>
                <a:cxn ang="0">
                  <a:pos x="103" y="207"/>
                </a:cxn>
                <a:cxn ang="0">
                  <a:pos x="0" y="0"/>
                </a:cxn>
                <a:cxn ang="0">
                  <a:pos x="206" y="0"/>
                </a:cxn>
                <a:cxn ang="0">
                  <a:pos x="206" y="0"/>
                </a:cxn>
                <a:cxn ang="0">
                  <a:pos x="103" y="207"/>
                </a:cxn>
              </a:cxnLst>
              <a:rect l="0" t="0" r="r" b="b"/>
              <a:pathLst>
                <a:path w="206" h="207">
                  <a:moveTo>
                    <a:pt x="103" y="207"/>
                  </a:moveTo>
                  <a:lnTo>
                    <a:pt x="0" y="0"/>
                  </a:lnTo>
                  <a:cubicBezTo>
                    <a:pt x="65" y="33"/>
                    <a:pt x="141" y="33"/>
                    <a:pt x="206" y="0"/>
                  </a:cubicBezTo>
                  <a:lnTo>
                    <a:pt x="206" y="0"/>
                  </a:lnTo>
                  <a:lnTo>
                    <a:pt x="103" y="207"/>
                  </a:lnTo>
                  <a:close/>
                </a:path>
              </a:pathLst>
            </a:custGeom>
            <a:solidFill>
              <a:srgbClr val="000000"/>
            </a:solidFill>
            <a:ln w="0">
              <a:solidFill>
                <a:srgbClr val="000000"/>
              </a:solidFill>
              <a:prstDash val="solid"/>
              <a:round/>
              <a:headEnd/>
              <a:tailEnd/>
            </a:ln>
          </p:spPr>
          <p:txBody>
            <a:bodyPr/>
            <a:lstStyle/>
            <a:p>
              <a:endParaRPr lang="en-CA"/>
            </a:p>
          </p:txBody>
        </p:sp>
        <p:sp>
          <p:nvSpPr>
            <p:cNvPr id="50256" name="Freeform 80"/>
            <p:cNvSpPr>
              <a:spLocks/>
            </p:cNvSpPr>
            <p:nvPr/>
          </p:nvSpPr>
          <p:spPr bwMode="auto">
            <a:xfrm>
              <a:off x="856" y="2818"/>
              <a:ext cx="1047" cy="60"/>
            </a:xfrm>
            <a:custGeom>
              <a:avLst/>
              <a:gdLst/>
              <a:ahLst/>
              <a:cxnLst>
                <a:cxn ang="0">
                  <a:pos x="1047" y="60"/>
                </a:cxn>
                <a:cxn ang="0">
                  <a:pos x="0" y="60"/>
                </a:cxn>
                <a:cxn ang="0">
                  <a:pos x="0" y="0"/>
                </a:cxn>
              </a:cxnLst>
              <a:rect l="0" t="0" r="r" b="b"/>
              <a:pathLst>
                <a:path w="1047" h="60">
                  <a:moveTo>
                    <a:pt x="1047" y="60"/>
                  </a:moveTo>
                  <a:lnTo>
                    <a:pt x="0" y="60"/>
                  </a:lnTo>
                  <a:lnTo>
                    <a:pt x="0" y="0"/>
                  </a:lnTo>
                </a:path>
              </a:pathLst>
            </a:custGeom>
            <a:noFill/>
            <a:ln w="19050" cap="flat">
              <a:solidFill>
                <a:srgbClr val="000000"/>
              </a:solidFill>
              <a:prstDash val="solid"/>
              <a:miter lim="800000"/>
              <a:headEnd/>
              <a:tailEnd/>
            </a:ln>
          </p:spPr>
          <p:txBody>
            <a:bodyPr/>
            <a:lstStyle/>
            <a:p>
              <a:endParaRPr lang="en-CA"/>
            </a:p>
          </p:txBody>
        </p:sp>
        <p:sp>
          <p:nvSpPr>
            <p:cNvPr id="50257" name="Freeform 81"/>
            <p:cNvSpPr>
              <a:spLocks/>
            </p:cNvSpPr>
            <p:nvPr/>
          </p:nvSpPr>
          <p:spPr bwMode="auto">
            <a:xfrm>
              <a:off x="817" y="2760"/>
              <a:ext cx="77" cy="77"/>
            </a:xfrm>
            <a:custGeom>
              <a:avLst/>
              <a:gdLst/>
              <a:ahLst/>
              <a:cxnLst>
                <a:cxn ang="0">
                  <a:pos x="82" y="0"/>
                </a:cxn>
                <a:cxn ang="0">
                  <a:pos x="164" y="164"/>
                </a:cxn>
                <a:cxn ang="0">
                  <a:pos x="0" y="164"/>
                </a:cxn>
                <a:cxn ang="0">
                  <a:pos x="0" y="164"/>
                </a:cxn>
                <a:cxn ang="0">
                  <a:pos x="82" y="0"/>
                </a:cxn>
              </a:cxnLst>
              <a:rect l="0" t="0" r="r" b="b"/>
              <a:pathLst>
                <a:path w="164" h="164">
                  <a:moveTo>
                    <a:pt x="82" y="0"/>
                  </a:moveTo>
                  <a:lnTo>
                    <a:pt x="164" y="164"/>
                  </a:lnTo>
                  <a:cubicBezTo>
                    <a:pt x="112" y="138"/>
                    <a:pt x="52" y="138"/>
                    <a:pt x="0" y="164"/>
                  </a:cubicBezTo>
                  <a:lnTo>
                    <a:pt x="0" y="164"/>
                  </a:lnTo>
                  <a:lnTo>
                    <a:pt x="82" y="0"/>
                  </a:lnTo>
                  <a:close/>
                </a:path>
              </a:pathLst>
            </a:custGeom>
            <a:solidFill>
              <a:srgbClr val="000000"/>
            </a:solidFill>
            <a:ln w="0">
              <a:solidFill>
                <a:srgbClr val="000000"/>
              </a:solidFill>
              <a:prstDash val="solid"/>
              <a:round/>
              <a:headEnd/>
              <a:tailEnd/>
            </a:ln>
          </p:spPr>
          <p:txBody>
            <a:bodyPr/>
            <a:lstStyle/>
            <a:p>
              <a:endParaRPr lang="en-CA"/>
            </a:p>
          </p:txBody>
        </p:sp>
        <p:sp>
          <p:nvSpPr>
            <p:cNvPr id="50258" name="Line 82"/>
            <p:cNvSpPr>
              <a:spLocks noChangeShapeType="1"/>
            </p:cNvSpPr>
            <p:nvPr/>
          </p:nvSpPr>
          <p:spPr bwMode="auto">
            <a:xfrm flipV="1">
              <a:off x="2980" y="2760"/>
              <a:ext cx="0" cy="148"/>
            </a:xfrm>
            <a:prstGeom prst="line">
              <a:avLst/>
            </a:prstGeom>
            <a:noFill/>
            <a:ln w="36513">
              <a:solidFill>
                <a:srgbClr val="000000"/>
              </a:solidFill>
              <a:miter lim="800000"/>
              <a:headEnd/>
              <a:tailEnd/>
            </a:ln>
          </p:spPr>
          <p:txBody>
            <a:bodyPr/>
            <a:lstStyle/>
            <a:p>
              <a:endParaRPr lang="en-CA"/>
            </a:p>
          </p:txBody>
        </p:sp>
        <p:sp>
          <p:nvSpPr>
            <p:cNvPr id="50259" name="Freeform 83"/>
            <p:cNvSpPr>
              <a:spLocks/>
            </p:cNvSpPr>
            <p:nvPr/>
          </p:nvSpPr>
          <p:spPr bwMode="auto">
            <a:xfrm>
              <a:off x="2931" y="2884"/>
              <a:ext cx="98" cy="97"/>
            </a:xfrm>
            <a:custGeom>
              <a:avLst/>
              <a:gdLst/>
              <a:ahLst/>
              <a:cxnLst>
                <a:cxn ang="0">
                  <a:pos x="104" y="207"/>
                </a:cxn>
                <a:cxn ang="0">
                  <a:pos x="0" y="0"/>
                </a:cxn>
                <a:cxn ang="0">
                  <a:pos x="207" y="0"/>
                </a:cxn>
                <a:cxn ang="0">
                  <a:pos x="207" y="0"/>
                </a:cxn>
                <a:cxn ang="0">
                  <a:pos x="104" y="207"/>
                </a:cxn>
              </a:cxnLst>
              <a:rect l="0" t="0" r="r" b="b"/>
              <a:pathLst>
                <a:path w="207" h="207">
                  <a:moveTo>
                    <a:pt x="104" y="207"/>
                  </a:moveTo>
                  <a:lnTo>
                    <a:pt x="0" y="0"/>
                  </a:lnTo>
                  <a:cubicBezTo>
                    <a:pt x="65" y="33"/>
                    <a:pt x="142" y="33"/>
                    <a:pt x="207" y="0"/>
                  </a:cubicBezTo>
                  <a:lnTo>
                    <a:pt x="207" y="0"/>
                  </a:lnTo>
                  <a:lnTo>
                    <a:pt x="104" y="207"/>
                  </a:lnTo>
                  <a:close/>
                </a:path>
              </a:pathLst>
            </a:custGeom>
            <a:solidFill>
              <a:srgbClr val="000000"/>
            </a:solidFill>
            <a:ln w="0">
              <a:solidFill>
                <a:srgbClr val="000000"/>
              </a:solidFill>
              <a:prstDash val="solid"/>
              <a:round/>
              <a:headEnd/>
              <a:tailEnd/>
            </a:ln>
          </p:spPr>
          <p:txBody>
            <a:bodyPr/>
            <a:lstStyle/>
            <a:p>
              <a:endParaRPr lang="en-CA"/>
            </a:p>
          </p:txBody>
        </p:sp>
        <p:sp>
          <p:nvSpPr>
            <p:cNvPr id="50260" name="Rectangle 84"/>
            <p:cNvSpPr>
              <a:spLocks noChangeArrowheads="1"/>
            </p:cNvSpPr>
            <p:nvPr/>
          </p:nvSpPr>
          <p:spPr bwMode="auto">
            <a:xfrm>
              <a:off x="2747" y="3386"/>
              <a:ext cx="550" cy="125"/>
            </a:xfrm>
            <a:prstGeom prst="rect">
              <a:avLst/>
            </a:prstGeom>
            <a:noFill/>
            <a:ln w="9525">
              <a:noFill/>
              <a:miter lim="800000"/>
              <a:headEnd/>
              <a:tailEnd/>
            </a:ln>
          </p:spPr>
          <p:txBody>
            <a:bodyPr wrap="none" lIns="0" tIns="0" rIns="0" bIns="0">
              <a:spAutoFit/>
            </a:bodyPr>
            <a:lstStyle/>
            <a:p>
              <a:r>
                <a:rPr lang="en-US" sz="1300">
                  <a:solidFill>
                    <a:srgbClr val="000000"/>
                  </a:solidFill>
                </a:rPr>
                <a:t>Done (WID)</a:t>
              </a:r>
              <a:endParaRPr lang="en-US"/>
            </a:p>
          </p:txBody>
        </p:sp>
        <p:sp>
          <p:nvSpPr>
            <p:cNvPr id="50261" name="Rectangle 85"/>
            <p:cNvSpPr>
              <a:spLocks noChangeArrowheads="1"/>
            </p:cNvSpPr>
            <p:nvPr/>
          </p:nvSpPr>
          <p:spPr bwMode="auto">
            <a:xfrm>
              <a:off x="1213" y="2751"/>
              <a:ext cx="451" cy="125"/>
            </a:xfrm>
            <a:prstGeom prst="rect">
              <a:avLst/>
            </a:prstGeom>
            <a:noFill/>
            <a:ln w="9525">
              <a:noFill/>
              <a:miter lim="800000"/>
              <a:headEnd/>
              <a:tailEnd/>
            </a:ln>
          </p:spPr>
          <p:txBody>
            <a:bodyPr wrap="none" lIns="0" tIns="0" rIns="0" bIns="0">
              <a:spAutoFit/>
            </a:bodyPr>
            <a:lstStyle/>
            <a:p>
              <a:r>
                <a:rPr lang="en-US" sz="1300">
                  <a:solidFill>
                    <a:srgbClr val="000000"/>
                  </a:solidFill>
                </a:rPr>
                <a:t>Valid[1:N]</a:t>
              </a:r>
              <a:endParaRPr lang="en-US"/>
            </a:p>
          </p:txBody>
        </p:sp>
        <p:sp>
          <p:nvSpPr>
            <p:cNvPr id="50262" name="Rectangle 86"/>
            <p:cNvSpPr>
              <a:spLocks noChangeArrowheads="1"/>
            </p:cNvSpPr>
            <p:nvPr/>
          </p:nvSpPr>
          <p:spPr bwMode="auto">
            <a:xfrm>
              <a:off x="1115" y="2471"/>
              <a:ext cx="834" cy="125"/>
            </a:xfrm>
            <a:prstGeom prst="rect">
              <a:avLst/>
            </a:prstGeom>
            <a:noFill/>
            <a:ln w="9525">
              <a:noFill/>
              <a:miter lim="800000"/>
              <a:headEnd/>
              <a:tailEnd/>
            </a:ln>
          </p:spPr>
          <p:txBody>
            <a:bodyPr wrap="none" lIns="0" tIns="0" rIns="0" bIns="0">
              <a:spAutoFit/>
            </a:bodyPr>
            <a:lstStyle/>
            <a:p>
              <a:r>
                <a:rPr lang="en-US" sz="1300">
                  <a:solidFill>
                    <a:srgbClr val="000000"/>
                  </a:solidFill>
                </a:rPr>
                <a:t>Branch Target PC</a:t>
              </a:r>
              <a:endParaRPr lang="en-US"/>
            </a:p>
          </p:txBody>
        </p:sp>
        <p:sp>
          <p:nvSpPr>
            <p:cNvPr id="50263" name="Line 87"/>
            <p:cNvSpPr>
              <a:spLocks noChangeShapeType="1"/>
            </p:cNvSpPr>
            <p:nvPr/>
          </p:nvSpPr>
          <p:spPr bwMode="auto">
            <a:xfrm>
              <a:off x="3472" y="2806"/>
              <a:ext cx="127" cy="102"/>
            </a:xfrm>
            <a:prstGeom prst="line">
              <a:avLst/>
            </a:prstGeom>
            <a:noFill/>
            <a:ln w="36513">
              <a:solidFill>
                <a:srgbClr val="000000"/>
              </a:solidFill>
              <a:miter lim="800000"/>
              <a:headEnd/>
              <a:tailEnd/>
            </a:ln>
          </p:spPr>
          <p:txBody>
            <a:bodyPr/>
            <a:lstStyle/>
            <a:p>
              <a:endParaRPr lang="en-CA"/>
            </a:p>
          </p:txBody>
        </p:sp>
        <p:sp>
          <p:nvSpPr>
            <p:cNvPr id="50264" name="Freeform 88"/>
            <p:cNvSpPr>
              <a:spLocks/>
            </p:cNvSpPr>
            <p:nvPr/>
          </p:nvSpPr>
          <p:spPr bwMode="auto">
            <a:xfrm>
              <a:off x="3415" y="2760"/>
              <a:ext cx="106" cy="99"/>
            </a:xfrm>
            <a:custGeom>
              <a:avLst/>
              <a:gdLst/>
              <a:ahLst/>
              <a:cxnLst>
                <a:cxn ang="0">
                  <a:pos x="0" y="0"/>
                </a:cxn>
                <a:cxn ang="0">
                  <a:pos x="225" y="48"/>
                </a:cxn>
                <a:cxn ang="0">
                  <a:pos x="96" y="209"/>
                </a:cxn>
                <a:cxn ang="0">
                  <a:pos x="96" y="209"/>
                </a:cxn>
                <a:cxn ang="0">
                  <a:pos x="0" y="0"/>
                </a:cxn>
              </a:cxnLst>
              <a:rect l="0" t="0" r="r" b="b"/>
              <a:pathLst>
                <a:path w="225" h="209">
                  <a:moveTo>
                    <a:pt x="0" y="0"/>
                  </a:moveTo>
                  <a:lnTo>
                    <a:pt x="225" y="48"/>
                  </a:lnTo>
                  <a:cubicBezTo>
                    <a:pt x="159" y="79"/>
                    <a:pt x="111" y="138"/>
                    <a:pt x="96" y="209"/>
                  </a:cubicBezTo>
                  <a:lnTo>
                    <a:pt x="96" y="209"/>
                  </a:lnTo>
                  <a:lnTo>
                    <a:pt x="0" y="0"/>
                  </a:lnTo>
                  <a:close/>
                </a:path>
              </a:pathLst>
            </a:custGeom>
            <a:solidFill>
              <a:srgbClr val="000000"/>
            </a:solidFill>
            <a:ln w="0">
              <a:solidFill>
                <a:srgbClr val="000000"/>
              </a:solidFill>
              <a:prstDash val="solid"/>
              <a:round/>
              <a:headEnd/>
              <a:tailEnd/>
            </a:ln>
          </p:spPr>
          <p:txBody>
            <a:bodyPr/>
            <a:lstStyle/>
            <a:p>
              <a:endParaRPr lang="en-CA"/>
            </a:p>
          </p:txBody>
        </p:sp>
        <p:sp>
          <p:nvSpPr>
            <p:cNvPr id="50265" name="Rectangle 89"/>
            <p:cNvSpPr>
              <a:spLocks noChangeArrowheads="1"/>
            </p:cNvSpPr>
            <p:nvPr/>
          </p:nvSpPr>
          <p:spPr bwMode="auto">
            <a:xfrm>
              <a:off x="3549" y="2773"/>
              <a:ext cx="249" cy="125"/>
            </a:xfrm>
            <a:prstGeom prst="rect">
              <a:avLst/>
            </a:prstGeom>
            <a:noFill/>
            <a:ln w="9525">
              <a:noFill/>
              <a:miter lim="800000"/>
              <a:headEnd/>
              <a:tailEnd/>
            </a:ln>
          </p:spPr>
          <p:txBody>
            <a:bodyPr wrap="none" lIns="0" tIns="0" rIns="0" bIns="0">
              <a:spAutoFit/>
            </a:bodyPr>
            <a:lstStyle/>
            <a:p>
              <a:r>
                <a:rPr lang="en-US" sz="1300">
                  <a:solidFill>
                    <a:srgbClr val="000000"/>
                  </a:solidFill>
                </a:rPr>
                <a:t>Pred.</a:t>
              </a:r>
              <a:endParaRPr lang="en-US"/>
            </a:p>
          </p:txBody>
        </p:sp>
        <p:sp>
          <p:nvSpPr>
            <p:cNvPr id="50266" name="Line 90"/>
            <p:cNvSpPr>
              <a:spLocks noChangeShapeType="1"/>
            </p:cNvSpPr>
            <p:nvPr/>
          </p:nvSpPr>
          <p:spPr bwMode="auto">
            <a:xfrm>
              <a:off x="5074" y="2878"/>
              <a:ext cx="177" cy="0"/>
            </a:xfrm>
            <a:prstGeom prst="line">
              <a:avLst/>
            </a:prstGeom>
            <a:noFill/>
            <a:ln w="19050">
              <a:solidFill>
                <a:srgbClr val="000000"/>
              </a:solidFill>
              <a:miter lim="800000"/>
              <a:headEnd/>
              <a:tailEnd/>
            </a:ln>
          </p:spPr>
          <p:txBody>
            <a:bodyPr/>
            <a:lstStyle/>
            <a:p>
              <a:endParaRPr lang="en-CA"/>
            </a:p>
          </p:txBody>
        </p:sp>
        <p:sp>
          <p:nvSpPr>
            <p:cNvPr id="50267" name="Freeform 91"/>
            <p:cNvSpPr>
              <a:spLocks/>
            </p:cNvSpPr>
            <p:nvPr/>
          </p:nvSpPr>
          <p:spPr bwMode="auto">
            <a:xfrm>
              <a:off x="5233" y="2839"/>
              <a:ext cx="77" cy="78"/>
            </a:xfrm>
            <a:custGeom>
              <a:avLst/>
              <a:gdLst/>
              <a:ahLst/>
              <a:cxnLst>
                <a:cxn ang="0">
                  <a:pos x="164" y="82"/>
                </a:cxn>
                <a:cxn ang="0">
                  <a:pos x="0" y="164"/>
                </a:cxn>
                <a:cxn ang="0">
                  <a:pos x="0" y="0"/>
                </a:cxn>
                <a:cxn ang="0">
                  <a:pos x="0" y="0"/>
                </a:cxn>
                <a:cxn ang="0">
                  <a:pos x="164" y="82"/>
                </a:cxn>
              </a:cxnLst>
              <a:rect l="0" t="0" r="r" b="b"/>
              <a:pathLst>
                <a:path w="164" h="164">
                  <a:moveTo>
                    <a:pt x="164" y="82"/>
                  </a:moveTo>
                  <a:lnTo>
                    <a:pt x="0" y="164"/>
                  </a:lnTo>
                  <a:cubicBezTo>
                    <a:pt x="26" y="112"/>
                    <a:pt x="26" y="52"/>
                    <a:pt x="0" y="0"/>
                  </a:cubicBezTo>
                  <a:lnTo>
                    <a:pt x="0" y="0"/>
                  </a:lnTo>
                  <a:lnTo>
                    <a:pt x="164" y="82"/>
                  </a:lnTo>
                  <a:close/>
                </a:path>
              </a:pathLst>
            </a:custGeom>
            <a:solidFill>
              <a:srgbClr val="000000"/>
            </a:solidFill>
            <a:ln w="0">
              <a:solidFill>
                <a:srgbClr val="000000"/>
              </a:solidFill>
              <a:prstDash val="solid"/>
              <a:round/>
              <a:headEnd/>
              <a:tailEnd/>
            </a:ln>
          </p:spPr>
          <p:txBody>
            <a:bodyPr/>
            <a:lstStyle/>
            <a:p>
              <a:endParaRPr lang="en-CA"/>
            </a:p>
          </p:txBody>
        </p:sp>
        <p:sp>
          <p:nvSpPr>
            <p:cNvPr id="50268" name="Line 92"/>
            <p:cNvSpPr>
              <a:spLocks noChangeShapeType="1"/>
            </p:cNvSpPr>
            <p:nvPr/>
          </p:nvSpPr>
          <p:spPr bwMode="auto">
            <a:xfrm>
              <a:off x="5074" y="3319"/>
              <a:ext cx="177" cy="2"/>
            </a:xfrm>
            <a:prstGeom prst="line">
              <a:avLst/>
            </a:prstGeom>
            <a:noFill/>
            <a:ln w="19050">
              <a:solidFill>
                <a:srgbClr val="000000"/>
              </a:solidFill>
              <a:miter lim="800000"/>
              <a:headEnd/>
              <a:tailEnd/>
            </a:ln>
          </p:spPr>
          <p:txBody>
            <a:bodyPr/>
            <a:lstStyle/>
            <a:p>
              <a:endParaRPr lang="en-CA"/>
            </a:p>
          </p:txBody>
        </p:sp>
        <p:sp>
          <p:nvSpPr>
            <p:cNvPr id="50269" name="Freeform 93"/>
            <p:cNvSpPr>
              <a:spLocks/>
            </p:cNvSpPr>
            <p:nvPr/>
          </p:nvSpPr>
          <p:spPr bwMode="auto">
            <a:xfrm>
              <a:off x="5233" y="3282"/>
              <a:ext cx="77" cy="77"/>
            </a:xfrm>
            <a:custGeom>
              <a:avLst/>
              <a:gdLst/>
              <a:ahLst/>
              <a:cxnLst>
                <a:cxn ang="0">
                  <a:pos x="164" y="83"/>
                </a:cxn>
                <a:cxn ang="0">
                  <a:pos x="0" y="164"/>
                </a:cxn>
                <a:cxn ang="0">
                  <a:pos x="1" y="0"/>
                </a:cxn>
                <a:cxn ang="0">
                  <a:pos x="1" y="0"/>
                </a:cxn>
                <a:cxn ang="0">
                  <a:pos x="164" y="83"/>
                </a:cxn>
              </a:cxnLst>
              <a:rect l="0" t="0" r="r" b="b"/>
              <a:pathLst>
                <a:path w="164" h="164">
                  <a:moveTo>
                    <a:pt x="164" y="83"/>
                  </a:moveTo>
                  <a:lnTo>
                    <a:pt x="0" y="164"/>
                  </a:lnTo>
                  <a:cubicBezTo>
                    <a:pt x="26" y="112"/>
                    <a:pt x="26" y="52"/>
                    <a:pt x="1" y="0"/>
                  </a:cubicBezTo>
                  <a:lnTo>
                    <a:pt x="1" y="0"/>
                  </a:lnTo>
                  <a:lnTo>
                    <a:pt x="164" y="83"/>
                  </a:lnTo>
                  <a:close/>
                </a:path>
              </a:pathLst>
            </a:custGeom>
            <a:solidFill>
              <a:srgbClr val="000000"/>
            </a:solidFill>
            <a:ln w="0">
              <a:solidFill>
                <a:srgbClr val="000000"/>
              </a:solidFill>
              <a:prstDash val="solid"/>
              <a:round/>
              <a:headEnd/>
              <a:tailEnd/>
            </a:ln>
          </p:spPr>
          <p:txBody>
            <a:bodyPr/>
            <a:lstStyle/>
            <a:p>
              <a:endParaRPr lang="en-CA"/>
            </a:p>
          </p:txBody>
        </p:sp>
        <p:sp>
          <p:nvSpPr>
            <p:cNvPr id="50270" name="Rectangle 94"/>
            <p:cNvSpPr>
              <a:spLocks noChangeArrowheads="1"/>
            </p:cNvSpPr>
            <p:nvPr/>
          </p:nvSpPr>
          <p:spPr bwMode="auto">
            <a:xfrm>
              <a:off x="3020" y="2758"/>
              <a:ext cx="283" cy="125"/>
            </a:xfrm>
            <a:prstGeom prst="rect">
              <a:avLst/>
            </a:prstGeom>
            <a:noFill/>
            <a:ln w="9525">
              <a:noFill/>
              <a:miter lim="800000"/>
              <a:headEnd/>
              <a:tailEnd/>
            </a:ln>
          </p:spPr>
          <p:txBody>
            <a:bodyPr wrap="none" lIns="0" tIns="0" rIns="0" bIns="0">
              <a:spAutoFit/>
            </a:bodyPr>
            <a:lstStyle/>
            <a:p>
              <a:r>
                <a:rPr lang="en-US" sz="1300">
                  <a:solidFill>
                    <a:srgbClr val="000000"/>
                  </a:solidFill>
                </a:rPr>
                <a:t>Active</a:t>
              </a:r>
              <a:endParaRPr lang="en-US"/>
            </a:p>
          </p:txBody>
        </p:sp>
        <p:sp>
          <p:nvSpPr>
            <p:cNvPr id="50271" name="Rectangle 95"/>
            <p:cNvSpPr>
              <a:spLocks noChangeArrowheads="1"/>
            </p:cNvSpPr>
            <p:nvPr/>
          </p:nvSpPr>
          <p:spPr bwMode="auto">
            <a:xfrm>
              <a:off x="3035" y="2841"/>
              <a:ext cx="249" cy="125"/>
            </a:xfrm>
            <a:prstGeom prst="rect">
              <a:avLst/>
            </a:prstGeom>
            <a:noFill/>
            <a:ln w="9525">
              <a:noFill/>
              <a:miter lim="800000"/>
              <a:headEnd/>
              <a:tailEnd/>
            </a:ln>
          </p:spPr>
          <p:txBody>
            <a:bodyPr wrap="none" lIns="0" tIns="0" rIns="0" bIns="0">
              <a:spAutoFit/>
            </a:bodyPr>
            <a:lstStyle/>
            <a:p>
              <a:r>
                <a:rPr lang="en-US" sz="1300">
                  <a:solidFill>
                    <a:srgbClr val="000000"/>
                  </a:solidFill>
                </a:rPr>
                <a:t>Mask</a:t>
              </a:r>
              <a:endParaRPr lang="en-US"/>
            </a:p>
          </p:txBody>
        </p:sp>
      </p:grpSp>
      <p:sp>
        <p:nvSpPr>
          <p:cNvPr id="50272" name="Rectangle 96"/>
          <p:cNvSpPr>
            <a:spLocks noGrp="1" noChangeArrowheads="1"/>
          </p:cNvSpPr>
          <p:nvPr>
            <p:ph type="body" idx="1"/>
          </p:nvPr>
        </p:nvSpPr>
        <p:spPr>
          <a:xfrm>
            <a:off x="457200" y="4038600"/>
            <a:ext cx="8229600" cy="2362200"/>
          </a:xfrm>
        </p:spPr>
        <p:txBody>
          <a:bodyPr/>
          <a:lstStyle/>
          <a:p>
            <a:r>
              <a:rPr lang="en-US" sz="2800" dirty="0"/>
              <a:t>Redesign Model</a:t>
            </a:r>
          </a:p>
          <a:p>
            <a:pPr lvl="1"/>
            <a:r>
              <a:rPr lang="en-US" sz="2400" dirty="0"/>
              <a:t>Three decoupled warp schedulers</a:t>
            </a:r>
          </a:p>
          <a:p>
            <a:pPr lvl="1"/>
            <a:r>
              <a:rPr lang="en-US" sz="2400" dirty="0"/>
              <a:t>Scoreboard</a:t>
            </a:r>
          </a:p>
          <a:p>
            <a:pPr lvl="1"/>
            <a:r>
              <a:rPr lang="en-US" sz="2400" dirty="0"/>
              <a:t>Operand collector</a:t>
            </a:r>
          </a:p>
          <a:p>
            <a:pPr lvl="1"/>
            <a:r>
              <a:rPr lang="en-US" sz="2400" dirty="0"/>
              <a:t>Multiple SIMD functional unit</a:t>
            </a:r>
          </a:p>
        </p:txBody>
      </p:sp>
      <p:sp>
        <p:nvSpPr>
          <p:cNvPr id="50273" name="Rectangle 97"/>
          <p:cNvSpPr>
            <a:spLocks noChangeArrowheads="1"/>
          </p:cNvSpPr>
          <p:nvPr/>
        </p:nvSpPr>
        <p:spPr bwMode="auto">
          <a:xfrm>
            <a:off x="304800" y="2362200"/>
            <a:ext cx="1447800" cy="381000"/>
          </a:xfrm>
          <a:prstGeom prst="rect">
            <a:avLst/>
          </a:prstGeom>
          <a:solidFill>
            <a:srgbClr val="002060"/>
          </a:solidFill>
          <a:ln w="9525">
            <a:noFill/>
            <a:miter lim="800000"/>
            <a:headEnd/>
            <a:tailEnd/>
          </a:ln>
          <a:effectLst/>
        </p:spPr>
        <p:txBody>
          <a:bodyPr wrap="none" anchor="ctr"/>
          <a:lstStyle/>
          <a:p>
            <a:pPr algn="ctr"/>
            <a:r>
              <a:rPr lang="en-US" b="1" dirty="0">
                <a:solidFill>
                  <a:schemeClr val="bg1"/>
                </a:solidFill>
              </a:rPr>
              <a:t>Scheduler 1</a:t>
            </a:r>
          </a:p>
        </p:txBody>
      </p:sp>
      <p:sp>
        <p:nvSpPr>
          <p:cNvPr id="50274" name="Rectangle 98"/>
          <p:cNvSpPr>
            <a:spLocks noChangeArrowheads="1"/>
          </p:cNvSpPr>
          <p:nvPr/>
        </p:nvSpPr>
        <p:spPr bwMode="auto">
          <a:xfrm>
            <a:off x="4114800" y="3124200"/>
            <a:ext cx="1447800" cy="381000"/>
          </a:xfrm>
          <a:prstGeom prst="rect">
            <a:avLst/>
          </a:prstGeom>
          <a:solidFill>
            <a:srgbClr val="002060"/>
          </a:solidFill>
          <a:ln w="9525">
            <a:noFill/>
            <a:miter lim="800000"/>
            <a:headEnd/>
            <a:tailEnd/>
          </a:ln>
          <a:effectLst/>
        </p:spPr>
        <p:txBody>
          <a:bodyPr wrap="none" anchor="ctr"/>
          <a:lstStyle/>
          <a:p>
            <a:pPr algn="ctr"/>
            <a:r>
              <a:rPr lang="en-US" b="1">
                <a:solidFill>
                  <a:schemeClr val="bg1"/>
                </a:solidFill>
              </a:rPr>
              <a:t>Scheduler 2</a:t>
            </a:r>
          </a:p>
        </p:txBody>
      </p:sp>
      <p:sp>
        <p:nvSpPr>
          <p:cNvPr id="50275" name="Rectangle 99"/>
          <p:cNvSpPr>
            <a:spLocks noChangeArrowheads="1"/>
          </p:cNvSpPr>
          <p:nvPr/>
        </p:nvSpPr>
        <p:spPr bwMode="auto">
          <a:xfrm>
            <a:off x="6019800" y="2362200"/>
            <a:ext cx="1447800" cy="381000"/>
          </a:xfrm>
          <a:prstGeom prst="rect">
            <a:avLst/>
          </a:prstGeom>
          <a:solidFill>
            <a:srgbClr val="002060"/>
          </a:solidFill>
          <a:ln w="9525">
            <a:noFill/>
            <a:miter lim="800000"/>
            <a:headEnd/>
            <a:tailEnd/>
          </a:ln>
          <a:effectLst/>
        </p:spPr>
        <p:txBody>
          <a:bodyPr wrap="none" anchor="ctr"/>
          <a:lstStyle/>
          <a:p>
            <a:pPr algn="ctr"/>
            <a:r>
              <a:rPr lang="en-US" b="1">
                <a:solidFill>
                  <a:schemeClr val="bg1"/>
                </a:solidFill>
              </a:rPr>
              <a:t>Scheduler 3</a:t>
            </a:r>
          </a:p>
        </p:txBody>
      </p:sp>
      <p:sp>
        <p:nvSpPr>
          <p:cNvPr id="103" name="Slide Number Placeholder 102"/>
          <p:cNvSpPr>
            <a:spLocks noGrp="1"/>
          </p:cNvSpPr>
          <p:nvPr>
            <p:ph type="sldNum" sz="quarter" idx="12"/>
          </p:nvPr>
        </p:nvSpPr>
        <p:spPr/>
        <p:txBody>
          <a:bodyPr/>
          <a:lstStyle/>
          <a:p>
            <a:r>
              <a:rPr lang="en-US" smtClean="0"/>
              <a:t>4.</a:t>
            </a:r>
            <a:fld id="{5F092435-35AC-4890-8608-A6F8B5931844}" type="slidenum">
              <a:rPr lang="en-US" smtClean="0"/>
              <a:pPr/>
              <a:t>9</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27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27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2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3" grpId="0" animBg="1"/>
      <p:bldP spid="50274" grpId="0" animBg="1"/>
      <p:bldP spid="5027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75.4|34.3"/>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5322</TotalTime>
  <Words>3746</Words>
  <Application>Microsoft Office PowerPoint</Application>
  <PresentationFormat>On-screen Show (4:3)</PresentationFormat>
  <Paragraphs>993</Paragraphs>
  <Slides>55</Slides>
  <Notes>23</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55</vt:i4>
      </vt:variant>
    </vt:vector>
  </HeadingPairs>
  <TitlesOfParts>
    <vt:vector size="58" baseType="lpstr">
      <vt:lpstr>Default Design</vt:lpstr>
      <vt:lpstr>Visio</vt:lpstr>
      <vt:lpstr>Bitmap Image</vt:lpstr>
      <vt:lpstr>Overview</vt:lpstr>
      <vt:lpstr>Timing Model Overview</vt:lpstr>
      <vt:lpstr>Session Objectives</vt:lpstr>
      <vt:lpstr>Thread Hierarchy Revisited</vt:lpstr>
      <vt:lpstr>Warp = SIMT Execution of  Scalar Threads</vt:lpstr>
      <vt:lpstr>GPU Microarchitecture Overview</vt:lpstr>
      <vt:lpstr>Inside a SIMT Core</vt:lpstr>
      <vt:lpstr>Inside a SIMT Core (2.0)</vt:lpstr>
      <vt:lpstr>Inside a SIMT Core (3.0)</vt:lpstr>
      <vt:lpstr>Fetch + Decode</vt:lpstr>
      <vt:lpstr>Instruction Issue</vt:lpstr>
      <vt:lpstr>Scoreboard</vt:lpstr>
      <vt:lpstr>SIMT Stack</vt:lpstr>
      <vt:lpstr>Operand Collector</vt:lpstr>
      <vt:lpstr>Operand Collector</vt:lpstr>
      <vt:lpstr>ALU Pipelines</vt:lpstr>
      <vt:lpstr>Writeback</vt:lpstr>
      <vt:lpstr>Memory Unit</vt:lpstr>
      <vt:lpstr>PowerPoint Presentation</vt:lpstr>
      <vt:lpstr>PowerPoint Presentation</vt:lpstr>
      <vt:lpstr>Shared Memory</vt:lpstr>
      <vt:lpstr>Shared Memory (cont.)</vt:lpstr>
      <vt:lpstr>Shared Memory Bank Conflicts</vt:lpstr>
      <vt:lpstr>Global Memory</vt:lpstr>
      <vt:lpstr>Coalescing </vt:lpstr>
      <vt:lpstr>Coalescing (Cont.)</vt:lpstr>
      <vt:lpstr>Coalescing (cont.)</vt:lpstr>
      <vt:lpstr>L1 Data Cache</vt:lpstr>
      <vt:lpstr>Memory Access Tracking</vt:lpstr>
      <vt:lpstr>Miss Status Holding Registers</vt:lpstr>
      <vt:lpstr>Atomic Operations</vt:lpstr>
      <vt:lpstr>SIMT Core Model  (Fermi Architecture)</vt:lpstr>
      <vt:lpstr>SIMT Core Cluster</vt:lpstr>
      <vt:lpstr>GPU Microarchitecture Overview </vt:lpstr>
      <vt:lpstr>Clock domains</vt:lpstr>
      <vt:lpstr>Clock Domain Crossing</vt:lpstr>
      <vt:lpstr>Interconnection Network Model</vt:lpstr>
      <vt:lpstr>PowerPoint Presentation</vt:lpstr>
      <vt:lpstr>Interconnection Network Config</vt:lpstr>
      <vt:lpstr>Interconnect Injection Interfaces</vt:lpstr>
      <vt:lpstr>Interconnect Injection Interfaces</vt:lpstr>
      <vt:lpstr>Interconnect Injection Interfaces</vt:lpstr>
      <vt:lpstr>Interconnect Ejection Interfaces</vt:lpstr>
      <vt:lpstr>GPU Microarchitecture Overview </vt:lpstr>
      <vt:lpstr>Memory Address Mapping</vt:lpstr>
      <vt:lpstr>Mem. Address Mapping (Cont.)</vt:lpstr>
      <vt:lpstr>Memory Partition</vt:lpstr>
      <vt:lpstr>L2 Cache Bank</vt:lpstr>
      <vt:lpstr>DRAM</vt:lpstr>
      <vt:lpstr>PowerPoint Presentation</vt:lpstr>
      <vt:lpstr>DRAM Row Access Locality</vt:lpstr>
      <vt:lpstr>PowerPoint Presentation</vt:lpstr>
      <vt:lpstr>PowerPoint Presentation</vt:lpstr>
      <vt:lpstr>Session Summary</vt:lpstr>
      <vt:lpstr>Overview</vt:lpstr>
    </vt:vector>
  </TitlesOfParts>
  <Company>ECE UBC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GPGPU-Sim:  A Performance Simulator for  Many-Thread Processor Research</dc:title>
  <dc:creator>Aamodt-PC01</dc:creator>
  <cp:lastModifiedBy>Tayler</cp:lastModifiedBy>
  <cp:revision>93</cp:revision>
  <dcterms:created xsi:type="dcterms:W3CDTF">2012-09-18T20:03:32Z</dcterms:created>
  <dcterms:modified xsi:type="dcterms:W3CDTF">2012-12-09T00:38:30Z</dcterms:modified>
</cp:coreProperties>
</file>