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40"/>
  </p:notesMasterIdLst>
  <p:sldIdLst>
    <p:sldId id="257" r:id="rId3"/>
    <p:sldId id="318" r:id="rId4"/>
    <p:sldId id="306" r:id="rId5"/>
    <p:sldId id="282" r:id="rId6"/>
    <p:sldId id="283" r:id="rId7"/>
    <p:sldId id="319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7" r:id="rId36"/>
    <p:sldId id="316" r:id="rId37"/>
    <p:sldId id="308" r:id="rId38"/>
    <p:sldId id="307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2FF"/>
    <a:srgbClr val="008000"/>
    <a:srgbClr val="70AC2E"/>
    <a:srgbClr val="FFFF99"/>
    <a:srgbClr val="B7DBFF"/>
    <a:srgbClr val="CCFFFF"/>
    <a:srgbClr val="99CCFF"/>
    <a:srgbClr val="FFFFCC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8" autoAdjust="0"/>
    <p:restoredTop sz="90532" autoAdjust="0"/>
  </p:normalViewPr>
  <p:slideViewPr>
    <p:cSldViewPr>
      <p:cViewPr>
        <p:scale>
          <a:sx n="70" d="100"/>
          <a:sy n="70" d="100"/>
        </p:scale>
        <p:origin x="-1386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yler\Desktop\graphs_micro_tutori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en-US" sz="2400"/>
              <a:t>NVIDIA GTX 480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Sheet2!$D$2</c:f>
              <c:strCache>
                <c:ptCount val="1"/>
                <c:pt idx="0">
                  <c:v>Simulator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002060"/>
              </a:solidFill>
            </c:spPr>
          </c:marker>
          <c:xVal>
            <c:numRef>
              <c:f>Sheet2!$C$3:$C$131</c:f>
              <c:numCache>
                <c:formatCode>General</c:formatCode>
                <c:ptCount val="129"/>
                <c:pt idx="0">
                  <c:v>173.10299999999998</c:v>
                </c:pt>
                <c:pt idx="1">
                  <c:v>171.42100000000002</c:v>
                </c:pt>
                <c:pt idx="2">
                  <c:v>113.813</c:v>
                </c:pt>
                <c:pt idx="3">
                  <c:v>125.712</c:v>
                </c:pt>
                <c:pt idx="4">
                  <c:v>155.25800000000001</c:v>
                </c:pt>
                <c:pt idx="5">
                  <c:v>143.15700000000001</c:v>
                </c:pt>
                <c:pt idx="6">
                  <c:v>126.48699999999999</c:v>
                </c:pt>
                <c:pt idx="7">
                  <c:v>123.46899999999999</c:v>
                </c:pt>
                <c:pt idx="8">
                  <c:v>142.31399999999999</c:v>
                </c:pt>
                <c:pt idx="9">
                  <c:v>117.05825233049298</c:v>
                </c:pt>
                <c:pt idx="10">
                  <c:v>152.45400000000001</c:v>
                </c:pt>
                <c:pt idx="11">
                  <c:v>122.11799999999999</c:v>
                </c:pt>
                <c:pt idx="12">
                  <c:v>145.82700000000003</c:v>
                </c:pt>
                <c:pt idx="13">
                  <c:v>138.23299999999998</c:v>
                </c:pt>
                <c:pt idx="14">
                  <c:v>133.48800000000003</c:v>
                </c:pt>
                <c:pt idx="15">
                  <c:v>135.53495890590699</c:v>
                </c:pt>
                <c:pt idx="16">
                  <c:v>151.72654514519999</c:v>
                </c:pt>
                <c:pt idx="17">
                  <c:v>112.05378547863197</c:v>
                </c:pt>
                <c:pt idx="18">
                  <c:v>89.768600000000006</c:v>
                </c:pt>
                <c:pt idx="19">
                  <c:v>146.50442285454599</c:v>
                </c:pt>
                <c:pt idx="20">
                  <c:v>94.722462596547786</c:v>
                </c:pt>
                <c:pt idx="21">
                  <c:v>144.11255543254995</c:v>
                </c:pt>
                <c:pt idx="22">
                  <c:v>152.59200000000001</c:v>
                </c:pt>
                <c:pt idx="23">
                  <c:v>90.535299999999992</c:v>
                </c:pt>
                <c:pt idx="24">
                  <c:v>151.35300000000001</c:v>
                </c:pt>
                <c:pt idx="25">
                  <c:v>152.518</c:v>
                </c:pt>
                <c:pt idx="26">
                  <c:v>147.506</c:v>
                </c:pt>
                <c:pt idx="27">
                  <c:v>147.77699999999999</c:v>
                </c:pt>
                <c:pt idx="28">
                  <c:v>150.202</c:v>
                </c:pt>
                <c:pt idx="29">
                  <c:v>156.70999999999998</c:v>
                </c:pt>
                <c:pt idx="30">
                  <c:v>153.95100000000002</c:v>
                </c:pt>
                <c:pt idx="31">
                  <c:v>159.24499999999998</c:v>
                </c:pt>
                <c:pt idx="32">
                  <c:v>160.42400000000001</c:v>
                </c:pt>
                <c:pt idx="33">
                  <c:v>166.17299999999997</c:v>
                </c:pt>
                <c:pt idx="34">
                  <c:v>163.941</c:v>
                </c:pt>
                <c:pt idx="35">
                  <c:v>162.09300000000002</c:v>
                </c:pt>
                <c:pt idx="36">
                  <c:v>124.02800000000001</c:v>
                </c:pt>
                <c:pt idx="37">
                  <c:v>145.00300000000001</c:v>
                </c:pt>
                <c:pt idx="38">
                  <c:v>146.524</c:v>
                </c:pt>
                <c:pt idx="39">
                  <c:v>145.44200000000001</c:v>
                </c:pt>
                <c:pt idx="40">
                  <c:v>115.801</c:v>
                </c:pt>
                <c:pt idx="41">
                  <c:v>119.422</c:v>
                </c:pt>
                <c:pt idx="42">
                  <c:v>129.09300000000002</c:v>
                </c:pt>
                <c:pt idx="43">
                  <c:v>137.37800000000001</c:v>
                </c:pt>
                <c:pt idx="44">
                  <c:v>141.63499999999999</c:v>
                </c:pt>
                <c:pt idx="45">
                  <c:v>143.61499999999998</c:v>
                </c:pt>
                <c:pt idx="46">
                  <c:v>144.67499999999998</c:v>
                </c:pt>
                <c:pt idx="47">
                  <c:v>138.40300000000002</c:v>
                </c:pt>
                <c:pt idx="48">
                  <c:v>147.04</c:v>
                </c:pt>
                <c:pt idx="49">
                  <c:v>148.69399999999999</c:v>
                </c:pt>
                <c:pt idx="50">
                  <c:v>141.23999999999998</c:v>
                </c:pt>
                <c:pt idx="51">
                  <c:v>148.53700000000001</c:v>
                </c:pt>
                <c:pt idx="52">
                  <c:v>145.84100000000001</c:v>
                </c:pt>
                <c:pt idx="53">
                  <c:v>141.39400000000001</c:v>
                </c:pt>
                <c:pt idx="54">
                  <c:v>143.708</c:v>
                </c:pt>
                <c:pt idx="55">
                  <c:v>144.94800000000001</c:v>
                </c:pt>
                <c:pt idx="56">
                  <c:v>149.69999999999999</c:v>
                </c:pt>
                <c:pt idx="57">
                  <c:v>150.50200000000001</c:v>
                </c:pt>
                <c:pt idx="58">
                  <c:v>136.60929306114193</c:v>
                </c:pt>
                <c:pt idx="59">
                  <c:v>156.66964926168896</c:v>
                </c:pt>
                <c:pt idx="60">
                  <c:v>190.99714385356404</c:v>
                </c:pt>
                <c:pt idx="61">
                  <c:v>181.47000335866801</c:v>
                </c:pt>
                <c:pt idx="62">
                  <c:v>171.84731983972003</c:v>
                </c:pt>
                <c:pt idx="63">
                  <c:v>177.54910815552299</c:v>
                </c:pt>
                <c:pt idx="64">
                  <c:v>170.50248474095901</c:v>
                </c:pt>
                <c:pt idx="65">
                  <c:v>172.78685392818596</c:v>
                </c:pt>
                <c:pt idx="66">
                  <c:v>163.90375271252196</c:v>
                </c:pt>
                <c:pt idx="67">
                  <c:v>169.50346193887898</c:v>
                </c:pt>
                <c:pt idx="68">
                  <c:v>175.099707435813</c:v>
                </c:pt>
                <c:pt idx="69">
                  <c:v>183.89426413371896</c:v>
                </c:pt>
                <c:pt idx="70">
                  <c:v>173.08566634039002</c:v>
                </c:pt>
                <c:pt idx="71">
                  <c:v>195.89788213294199</c:v>
                </c:pt>
                <c:pt idx="72">
                  <c:v>201.476866073445</c:v>
                </c:pt>
                <c:pt idx="73">
                  <c:v>205.44043485663005</c:v>
                </c:pt>
                <c:pt idx="74">
                  <c:v>191.36611397590102</c:v>
                </c:pt>
                <c:pt idx="75">
                  <c:v>196.55930675551002</c:v>
                </c:pt>
                <c:pt idx="76">
                  <c:v>212.50174212036998</c:v>
                </c:pt>
                <c:pt idx="77">
                  <c:v>143.77315912989394</c:v>
                </c:pt>
                <c:pt idx="78">
                  <c:v>139.32000000000002</c:v>
                </c:pt>
                <c:pt idx="79">
                  <c:v>131.554</c:v>
                </c:pt>
                <c:pt idx="80">
                  <c:v>162.22279043868602</c:v>
                </c:pt>
                <c:pt idx="81">
                  <c:v>165.38803156166003</c:v>
                </c:pt>
                <c:pt idx="82">
                  <c:v>168.29484594861901</c:v>
                </c:pt>
                <c:pt idx="83">
                  <c:v>169.66338303946696</c:v>
                </c:pt>
                <c:pt idx="84">
                  <c:v>155.19863184680798</c:v>
                </c:pt>
                <c:pt idx="85">
                  <c:v>155.92778560401399</c:v>
                </c:pt>
                <c:pt idx="86">
                  <c:v>175.49014982068803</c:v>
                </c:pt>
                <c:pt idx="87">
                  <c:v>173.754223881587</c:v>
                </c:pt>
                <c:pt idx="88">
                  <c:v>155.153621849883</c:v>
                </c:pt>
                <c:pt idx="89">
                  <c:v>131.65175122106893</c:v>
                </c:pt>
                <c:pt idx="90">
                  <c:v>150.70662111602599</c:v>
                </c:pt>
                <c:pt idx="91">
                  <c:v>192.65125918165401</c:v>
                </c:pt>
                <c:pt idx="92">
                  <c:v>144.27924956456195</c:v>
                </c:pt>
                <c:pt idx="93">
                  <c:v>116.07762843933502</c:v>
                </c:pt>
                <c:pt idx="94">
                  <c:v>132.07588182350597</c:v>
                </c:pt>
                <c:pt idx="95">
                  <c:v>146.34374169528198</c:v>
                </c:pt>
                <c:pt idx="96">
                  <c:v>143.45126686747005</c:v>
                </c:pt>
                <c:pt idx="97">
                  <c:v>139.14536063163598</c:v>
                </c:pt>
                <c:pt idx="98">
                  <c:v>122.19825490119801</c:v>
                </c:pt>
                <c:pt idx="99">
                  <c:v>156.70532721637198</c:v>
                </c:pt>
                <c:pt idx="100">
                  <c:v>163.982653560497</c:v>
                </c:pt>
                <c:pt idx="101">
                  <c:v>138.24335667311794</c:v>
                </c:pt>
                <c:pt idx="102">
                  <c:v>150.72800537113699</c:v>
                </c:pt>
                <c:pt idx="103">
                  <c:v>143.32294960765006</c:v>
                </c:pt>
                <c:pt idx="104">
                  <c:v>138.24335667311794</c:v>
                </c:pt>
                <c:pt idx="105">
                  <c:v>146.34374169528198</c:v>
                </c:pt>
                <c:pt idx="106">
                  <c:v>131.65175122106893</c:v>
                </c:pt>
                <c:pt idx="107">
                  <c:v>168.29484594861901</c:v>
                </c:pt>
                <c:pt idx="108">
                  <c:v>155.153621849883</c:v>
                </c:pt>
                <c:pt idx="109">
                  <c:v>116.07762843933502</c:v>
                </c:pt>
                <c:pt idx="110">
                  <c:v>143.45126686747005</c:v>
                </c:pt>
                <c:pt idx="111">
                  <c:v>155.19863184680798</c:v>
                </c:pt>
                <c:pt idx="112">
                  <c:v>173.754223881587</c:v>
                </c:pt>
                <c:pt idx="113">
                  <c:v>162.22279043868602</c:v>
                </c:pt>
                <c:pt idx="114">
                  <c:v>155.92778560401399</c:v>
                </c:pt>
                <c:pt idx="115">
                  <c:v>141.13981518320696</c:v>
                </c:pt>
                <c:pt idx="116">
                  <c:v>192.65125918165401</c:v>
                </c:pt>
                <c:pt idx="117">
                  <c:v>144.27924956456195</c:v>
                </c:pt>
                <c:pt idx="118">
                  <c:v>143.32294960765006</c:v>
                </c:pt>
                <c:pt idx="119">
                  <c:v>150.70662111602599</c:v>
                </c:pt>
                <c:pt idx="120">
                  <c:v>163.982653560497</c:v>
                </c:pt>
                <c:pt idx="121">
                  <c:v>165.38803156166003</c:v>
                </c:pt>
                <c:pt idx="122">
                  <c:v>169.66338303946696</c:v>
                </c:pt>
                <c:pt idx="123">
                  <c:v>156.70532721637198</c:v>
                </c:pt>
                <c:pt idx="124">
                  <c:v>132.07588182350597</c:v>
                </c:pt>
                <c:pt idx="125">
                  <c:v>175.49014982068803</c:v>
                </c:pt>
                <c:pt idx="126">
                  <c:v>139.14536063163598</c:v>
                </c:pt>
                <c:pt idx="127">
                  <c:v>150.72800537113699</c:v>
                </c:pt>
                <c:pt idx="128">
                  <c:v>122.19825490119801</c:v>
                </c:pt>
              </c:numCache>
            </c:numRef>
          </c:xVal>
          <c:yVal>
            <c:numRef>
              <c:f>Sheet2!$D$3:$D$131</c:f>
              <c:numCache>
                <c:formatCode>General</c:formatCode>
                <c:ptCount val="129"/>
                <c:pt idx="0">
                  <c:v>168.41474275372823</c:v>
                </c:pt>
                <c:pt idx="1">
                  <c:v>158.10523850895785</c:v>
                </c:pt>
                <c:pt idx="2">
                  <c:v>127.38705562309683</c:v>
                </c:pt>
                <c:pt idx="3">
                  <c:v>107.70498153915813</c:v>
                </c:pt>
                <c:pt idx="4">
                  <c:v>139.05874876808647</c:v>
                </c:pt>
                <c:pt idx="5">
                  <c:v>115.92444936679618</c:v>
                </c:pt>
                <c:pt idx="6">
                  <c:v>113.74479538341187</c:v>
                </c:pt>
                <c:pt idx="7">
                  <c:v>117.17449116345998</c:v>
                </c:pt>
                <c:pt idx="8">
                  <c:v>153.76116704919284</c:v>
                </c:pt>
                <c:pt idx="9">
                  <c:v>125.58321801256685</c:v>
                </c:pt>
                <c:pt idx="10">
                  <c:v>133.16168692185494</c:v>
                </c:pt>
                <c:pt idx="11">
                  <c:v>116.14766619194012</c:v>
                </c:pt>
                <c:pt idx="12">
                  <c:v>135.33244168032965</c:v>
                </c:pt>
                <c:pt idx="13">
                  <c:v>91.669874517217892</c:v>
                </c:pt>
                <c:pt idx="14">
                  <c:v>114.18280716800867</c:v>
                </c:pt>
                <c:pt idx="15">
                  <c:v>95.912324377155002</c:v>
                </c:pt>
                <c:pt idx="16">
                  <c:v>141.92513305618581</c:v>
                </c:pt>
                <c:pt idx="17">
                  <c:v>108.15280561590225</c:v>
                </c:pt>
                <c:pt idx="18">
                  <c:v>86.778851817084657</c:v>
                </c:pt>
                <c:pt idx="19">
                  <c:v>108.49390456892291</c:v>
                </c:pt>
                <c:pt idx="20">
                  <c:v>64.324654002104722</c:v>
                </c:pt>
                <c:pt idx="21">
                  <c:v>101.29196192674779</c:v>
                </c:pt>
                <c:pt idx="22">
                  <c:v>149.00013242463555</c:v>
                </c:pt>
                <c:pt idx="23">
                  <c:v>91.750825781592837</c:v>
                </c:pt>
                <c:pt idx="24">
                  <c:v>139.44378214675271</c:v>
                </c:pt>
                <c:pt idx="25">
                  <c:v>142.41259005712121</c:v>
                </c:pt>
                <c:pt idx="26">
                  <c:v>138.35114195427064</c:v>
                </c:pt>
                <c:pt idx="27">
                  <c:v>139.04894093396103</c:v>
                </c:pt>
                <c:pt idx="28">
                  <c:v>141.824676477536</c:v>
                </c:pt>
                <c:pt idx="29">
                  <c:v>143.92028019396525</c:v>
                </c:pt>
                <c:pt idx="30">
                  <c:v>155.13677878085855</c:v>
                </c:pt>
                <c:pt idx="31">
                  <c:v>155.10522396244224</c:v>
                </c:pt>
                <c:pt idx="32">
                  <c:v>124.07073126738284</c:v>
                </c:pt>
                <c:pt idx="33">
                  <c:v>141.86208036999392</c:v>
                </c:pt>
                <c:pt idx="34">
                  <c:v>114.60182745245407</c:v>
                </c:pt>
                <c:pt idx="35">
                  <c:v>127.37265301020736</c:v>
                </c:pt>
                <c:pt idx="36">
                  <c:v>77.497695541340832</c:v>
                </c:pt>
                <c:pt idx="37">
                  <c:v>133.63010589188107</c:v>
                </c:pt>
                <c:pt idx="38">
                  <c:v>134.02408983129143</c:v>
                </c:pt>
                <c:pt idx="39">
                  <c:v>134.56872817887768</c:v>
                </c:pt>
                <c:pt idx="40">
                  <c:v>82.737960970395704</c:v>
                </c:pt>
                <c:pt idx="41">
                  <c:v>93.023648265203434</c:v>
                </c:pt>
                <c:pt idx="42">
                  <c:v>115.2861066371035</c:v>
                </c:pt>
                <c:pt idx="43">
                  <c:v>127.15834979429268</c:v>
                </c:pt>
                <c:pt idx="44">
                  <c:v>135.74942055212506</c:v>
                </c:pt>
                <c:pt idx="45">
                  <c:v>130.019464345632</c:v>
                </c:pt>
                <c:pt idx="46">
                  <c:v>134.594372256875</c:v>
                </c:pt>
                <c:pt idx="47">
                  <c:v>155.8228387400342</c:v>
                </c:pt>
                <c:pt idx="48">
                  <c:v>148.03480437977848</c:v>
                </c:pt>
                <c:pt idx="49">
                  <c:v>142.68020559943966</c:v>
                </c:pt>
                <c:pt idx="50">
                  <c:v>130.42684993706644</c:v>
                </c:pt>
                <c:pt idx="51">
                  <c:v>153.85289863028419</c:v>
                </c:pt>
                <c:pt idx="52">
                  <c:v>126.28454693010474</c:v>
                </c:pt>
                <c:pt idx="53">
                  <c:v>140.78960096220177</c:v>
                </c:pt>
                <c:pt idx="54">
                  <c:v>139.55508379516618</c:v>
                </c:pt>
                <c:pt idx="55">
                  <c:v>141.27975675868234</c:v>
                </c:pt>
                <c:pt idx="56">
                  <c:v>137.19080333694808</c:v>
                </c:pt>
                <c:pt idx="57">
                  <c:v>140.44046283473054</c:v>
                </c:pt>
                <c:pt idx="58">
                  <c:v>117.4991948496304</c:v>
                </c:pt>
                <c:pt idx="59">
                  <c:v>106.20663534624708</c:v>
                </c:pt>
                <c:pt idx="60">
                  <c:v>180.87675029676751</c:v>
                </c:pt>
                <c:pt idx="61">
                  <c:v>134.46317250060298</c:v>
                </c:pt>
                <c:pt idx="62">
                  <c:v>100.56392180375515</c:v>
                </c:pt>
                <c:pt idx="63">
                  <c:v>107.2243706879928</c:v>
                </c:pt>
                <c:pt idx="64">
                  <c:v>110.26658119808282</c:v>
                </c:pt>
                <c:pt idx="65">
                  <c:v>114.16794522043479</c:v>
                </c:pt>
                <c:pt idx="66">
                  <c:v>101.17546578501069</c:v>
                </c:pt>
                <c:pt idx="67">
                  <c:v>103.34702690296552</c:v>
                </c:pt>
                <c:pt idx="68">
                  <c:v>111.70908485520484</c:v>
                </c:pt>
                <c:pt idx="69">
                  <c:v>130.92038167908728</c:v>
                </c:pt>
                <c:pt idx="70">
                  <c:v>103.81535079695068</c:v>
                </c:pt>
                <c:pt idx="71">
                  <c:v>121.73971183156551</c:v>
                </c:pt>
                <c:pt idx="72">
                  <c:v>154.52890699176675</c:v>
                </c:pt>
                <c:pt idx="73">
                  <c:v>174.74424089316582</c:v>
                </c:pt>
                <c:pt idx="74">
                  <c:v>191.73693053282796</c:v>
                </c:pt>
                <c:pt idx="75">
                  <c:v>196.39610005546663</c:v>
                </c:pt>
                <c:pt idx="76">
                  <c:v>221.84336852735763</c:v>
                </c:pt>
                <c:pt idx="77">
                  <c:v>131.95767724542586</c:v>
                </c:pt>
                <c:pt idx="78">
                  <c:v>158.04850629657247</c:v>
                </c:pt>
                <c:pt idx="79">
                  <c:v>141.86920843268607</c:v>
                </c:pt>
                <c:pt idx="80">
                  <c:v>130.84275029141506</c:v>
                </c:pt>
                <c:pt idx="81">
                  <c:v>128.53710366883723</c:v>
                </c:pt>
                <c:pt idx="82">
                  <c:v>143.78605869008248</c:v>
                </c:pt>
                <c:pt idx="83">
                  <c:v>131.11020946471132</c:v>
                </c:pt>
                <c:pt idx="84">
                  <c:v>136.27998414183168</c:v>
                </c:pt>
                <c:pt idx="85">
                  <c:v>136.29114956166003</c:v>
                </c:pt>
                <c:pt idx="86">
                  <c:v>200.02128829290419</c:v>
                </c:pt>
                <c:pt idx="87">
                  <c:v>156.52943657313639</c:v>
                </c:pt>
                <c:pt idx="88">
                  <c:v>144.56690204183298</c:v>
                </c:pt>
                <c:pt idx="89">
                  <c:v>117.70515977025198</c:v>
                </c:pt>
                <c:pt idx="90">
                  <c:v>121.51941978594722</c:v>
                </c:pt>
                <c:pt idx="91">
                  <c:v>165.30618083999624</c:v>
                </c:pt>
                <c:pt idx="92">
                  <c:v>139.44489440262527</c:v>
                </c:pt>
                <c:pt idx="93">
                  <c:v>104.16861940655487</c:v>
                </c:pt>
                <c:pt idx="94">
                  <c:v>112.87597752266335</c:v>
                </c:pt>
                <c:pt idx="95">
                  <c:v>135.82371259850655</c:v>
                </c:pt>
                <c:pt idx="96">
                  <c:v>132.01385270057042</c:v>
                </c:pt>
                <c:pt idx="97">
                  <c:v>154.01008692889113</c:v>
                </c:pt>
                <c:pt idx="98">
                  <c:v>138.38205061328173</c:v>
                </c:pt>
                <c:pt idx="99">
                  <c:v>132.37764459742644</c:v>
                </c:pt>
                <c:pt idx="100">
                  <c:v>175.86836338585277</c:v>
                </c:pt>
                <c:pt idx="101">
                  <c:v>131.50358886260003</c:v>
                </c:pt>
                <c:pt idx="102">
                  <c:v>109.32124444656411</c:v>
                </c:pt>
                <c:pt idx="103">
                  <c:v>128.28877071113033</c:v>
                </c:pt>
                <c:pt idx="104">
                  <c:v>138.45757429455716</c:v>
                </c:pt>
                <c:pt idx="105">
                  <c:v>142.80901043897822</c:v>
                </c:pt>
                <c:pt idx="106">
                  <c:v>127.97356809237158</c:v>
                </c:pt>
                <c:pt idx="107">
                  <c:v>163.47735993807038</c:v>
                </c:pt>
                <c:pt idx="108">
                  <c:v>150.41919342315052</c:v>
                </c:pt>
                <c:pt idx="109">
                  <c:v>111.36378853887103</c:v>
                </c:pt>
                <c:pt idx="110">
                  <c:v>137.01366586994848</c:v>
                </c:pt>
                <c:pt idx="111">
                  <c:v>145.71956952488284</c:v>
                </c:pt>
                <c:pt idx="112">
                  <c:v>162.75449132037883</c:v>
                </c:pt>
                <c:pt idx="113">
                  <c:v>151.6885047258468</c:v>
                </c:pt>
                <c:pt idx="114">
                  <c:v>145.73189472076325</c:v>
                </c:pt>
                <c:pt idx="115">
                  <c:v>150.48420024873121</c:v>
                </c:pt>
                <c:pt idx="116">
                  <c:v>179.76120089160221</c:v>
                </c:pt>
                <c:pt idx="117">
                  <c:v>156.36255643677924</c:v>
                </c:pt>
                <c:pt idx="118">
                  <c:v>131.22324308738516</c:v>
                </c:pt>
                <c:pt idx="119">
                  <c:v>132.9187681931017</c:v>
                </c:pt>
                <c:pt idx="120">
                  <c:v>183.97772457128625</c:v>
                </c:pt>
                <c:pt idx="121">
                  <c:v>145.1006114769624</c:v>
                </c:pt>
                <c:pt idx="122">
                  <c:v>148.35434575487321</c:v>
                </c:pt>
                <c:pt idx="123">
                  <c:v>135.25916899693161</c:v>
                </c:pt>
                <c:pt idx="124">
                  <c:v>154.67442431303064</c:v>
                </c:pt>
                <c:pt idx="125">
                  <c:v>206.47068163327305</c:v>
                </c:pt>
                <c:pt idx="126">
                  <c:v>167.24385438315059</c:v>
                </c:pt>
                <c:pt idx="127">
                  <c:v>119.60905861794764</c:v>
                </c:pt>
                <c:pt idx="128">
                  <c:v>152.74155091424848</c:v>
                </c:pt>
              </c:numCache>
            </c:numRef>
          </c:yVal>
          <c:smooth val="0"/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trendline>
            <c:spPr>
              <a:ln w="19050">
                <a:prstDash val="dash"/>
              </a:ln>
            </c:spPr>
            <c:trendlineType val="linear"/>
            <c:dispRSqr val="0"/>
            <c:dispEq val="0"/>
          </c:trendline>
          <c:xVal>
            <c:numRef>
              <c:f>Sheet2!$F$3:$F$253</c:f>
              <c:numCache>
                <c:formatCode>General</c:formatCod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numCache>
            </c:numRef>
          </c:xVal>
          <c:yVal>
            <c:numRef>
              <c:f>Sheet2!$G$3:$G$253</c:f>
              <c:numCache>
                <c:formatCode>General</c:formatCod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73632"/>
        <c:axId val="38374208"/>
      </c:scatterChart>
      <c:valAx>
        <c:axId val="38373632"/>
        <c:scaling>
          <c:orientation val="minMax"/>
          <c:max val="250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dirty="0"/>
                  <a:t>Measured Power (W)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8374208"/>
        <c:crosses val="autoZero"/>
        <c:crossBetween val="midCat"/>
      </c:valAx>
      <c:valAx>
        <c:axId val="38374208"/>
        <c:scaling>
          <c:orientation val="minMax"/>
          <c:max val="2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/>
                  <a:t>Estimated Power </a:t>
                </a:r>
                <a:r>
                  <a:rPr lang="en-US" sz="1800" b="1" i="0" u="none" strike="noStrike" baseline="0" dirty="0">
                    <a:effectLst/>
                  </a:rPr>
                  <a:t>(W)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83736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NVIDIA GTX 480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12"/>
          <c:order val="0"/>
          <c:tx>
            <c:strRef>
              <c:f>Sheet3!$P$3</c:f>
              <c:strCache>
                <c:ptCount val="1"/>
                <c:pt idx="0">
                  <c:v>Const</c:v>
                </c:pt>
              </c:strCache>
            </c:strRef>
          </c:tx>
          <c:invertIfNegative val="0"/>
          <c:cat>
            <c:strRef>
              <c:f>Sheet3!$C$4:$C$55</c:f>
              <c:strCache>
                <c:ptCount val="52"/>
                <c:pt idx="0">
                  <c:v>LIB_K1</c:v>
                </c:pt>
                <c:pt idx="1">
                  <c:v>LIB_K1</c:v>
                </c:pt>
                <c:pt idx="2">
                  <c:v>MGST_K4</c:v>
                </c:pt>
                <c:pt idx="3">
                  <c:v>MGST_K4</c:v>
                </c:pt>
                <c:pt idx="4">
                  <c:v>HOTSP_K1</c:v>
                </c:pt>
                <c:pt idx="5">
                  <c:v>HOTSP_K1</c:v>
                </c:pt>
                <c:pt idx="6">
                  <c:v>memaddtwo</c:v>
                </c:pt>
                <c:pt idx="7">
                  <c:v>memaddtwo</c:v>
                </c:pt>
                <c:pt idx="8">
                  <c:v>CFD_K6</c:v>
                </c:pt>
                <c:pt idx="9">
                  <c:v>CFD_K6</c:v>
                </c:pt>
                <c:pt idx="10">
                  <c:v>MGST_K1</c:v>
                </c:pt>
                <c:pt idx="11">
                  <c:v>MGST_K1</c:v>
                </c:pt>
                <c:pt idx="12">
                  <c:v>MGST_K5</c:v>
                </c:pt>
                <c:pt idx="13">
                  <c:v>MGST_K5</c:v>
                </c:pt>
                <c:pt idx="14">
                  <c:v>CFD_K1</c:v>
                </c:pt>
                <c:pt idx="15">
                  <c:v>CFD_K1</c:v>
                </c:pt>
                <c:pt idx="16">
                  <c:v>CFD_K5</c:v>
                </c:pt>
                <c:pt idx="17">
                  <c:v>CFD_K5</c:v>
                </c:pt>
                <c:pt idx="18">
                  <c:v>dotproduct</c:v>
                </c:pt>
                <c:pt idx="19">
                  <c:v>dotproduct</c:v>
                </c:pt>
                <c:pt idx="20">
                  <c:v>CFD_K3</c:v>
                </c:pt>
                <c:pt idx="21">
                  <c:v>CFD_K3</c:v>
                </c:pt>
                <c:pt idx="22">
                  <c:v>LIB_K2</c:v>
                </c:pt>
                <c:pt idx="23">
                  <c:v>LIB_K2</c:v>
                </c:pt>
                <c:pt idx="24">
                  <c:v>LKYT_K1</c:v>
                </c:pt>
                <c:pt idx="25">
                  <c:v>LKYT_K1</c:v>
                </c:pt>
                <c:pt idx="26">
                  <c:v>LKYT_K2</c:v>
                </c:pt>
                <c:pt idx="27">
                  <c:v>LKYT_K2</c:v>
                </c:pt>
                <c:pt idx="28">
                  <c:v>STMCL_K1</c:v>
                </c:pt>
                <c:pt idx="29">
                  <c:v>STMCL_K1</c:v>
                </c:pt>
                <c:pt idx="30">
                  <c:v>HRTWL_K2</c:v>
                </c:pt>
                <c:pt idx="31">
                  <c:v>HRTWL_K2</c:v>
                </c:pt>
                <c:pt idx="32">
                  <c:v>KMN_K2</c:v>
                </c:pt>
                <c:pt idx="33">
                  <c:v>KMN_K2</c:v>
                </c:pt>
                <c:pt idx="34">
                  <c:v>memadd</c:v>
                </c:pt>
                <c:pt idx="35">
                  <c:v>memadd</c:v>
                </c:pt>
                <c:pt idx="36">
                  <c:v>memmultiply</c:v>
                </c:pt>
                <c:pt idx="37">
                  <c:v>memmultiply</c:v>
                </c:pt>
                <c:pt idx="38">
                  <c:v>KMN_K1</c:v>
                </c:pt>
                <c:pt idx="39">
                  <c:v>KMN_K1</c:v>
                </c:pt>
                <c:pt idx="40">
                  <c:v>MGST_K2</c:v>
                </c:pt>
                <c:pt idx="41">
                  <c:v>MGST_K2</c:v>
                </c:pt>
                <c:pt idx="42">
                  <c:v>CFD_K4</c:v>
                </c:pt>
                <c:pt idx="43">
                  <c:v>CFD_K4</c:v>
                </c:pt>
                <c:pt idx="44">
                  <c:v>MGST_K14</c:v>
                </c:pt>
                <c:pt idx="45">
                  <c:v>MGST_K14</c:v>
                </c:pt>
                <c:pt idx="46">
                  <c:v>MUM_K1</c:v>
                </c:pt>
                <c:pt idx="47">
                  <c:v>MUM_K1</c:v>
                </c:pt>
                <c:pt idx="48">
                  <c:v>MGST_K16</c:v>
                </c:pt>
                <c:pt idx="49">
                  <c:v>MGST_K16</c:v>
                </c:pt>
                <c:pt idx="50">
                  <c:v>Average</c:v>
                </c:pt>
                <c:pt idx="51">
                  <c:v>Average</c:v>
                </c:pt>
              </c:strCache>
            </c:strRef>
          </c:cat>
          <c:val>
            <c:numRef>
              <c:f>Sheet3!$P$4:$P$55</c:f>
              <c:numCache>
                <c:formatCode>General</c:formatCode>
                <c:ptCount val="52"/>
                <c:pt idx="0">
                  <c:v>64</c:v>
                </c:pt>
                <c:pt idx="2">
                  <c:v>64</c:v>
                </c:pt>
                <c:pt idx="4">
                  <c:v>64</c:v>
                </c:pt>
                <c:pt idx="6">
                  <c:v>64</c:v>
                </c:pt>
                <c:pt idx="8">
                  <c:v>64</c:v>
                </c:pt>
                <c:pt idx="10">
                  <c:v>64</c:v>
                </c:pt>
                <c:pt idx="12">
                  <c:v>64</c:v>
                </c:pt>
                <c:pt idx="14">
                  <c:v>64</c:v>
                </c:pt>
                <c:pt idx="16">
                  <c:v>64</c:v>
                </c:pt>
                <c:pt idx="18">
                  <c:v>64</c:v>
                </c:pt>
                <c:pt idx="20">
                  <c:v>64</c:v>
                </c:pt>
                <c:pt idx="22">
                  <c:v>64</c:v>
                </c:pt>
                <c:pt idx="24">
                  <c:v>64</c:v>
                </c:pt>
                <c:pt idx="26">
                  <c:v>64</c:v>
                </c:pt>
                <c:pt idx="28">
                  <c:v>64</c:v>
                </c:pt>
                <c:pt idx="30">
                  <c:v>64</c:v>
                </c:pt>
                <c:pt idx="32">
                  <c:v>64</c:v>
                </c:pt>
                <c:pt idx="34">
                  <c:v>64</c:v>
                </c:pt>
                <c:pt idx="36">
                  <c:v>64</c:v>
                </c:pt>
                <c:pt idx="38">
                  <c:v>64</c:v>
                </c:pt>
                <c:pt idx="40">
                  <c:v>64</c:v>
                </c:pt>
                <c:pt idx="42">
                  <c:v>64</c:v>
                </c:pt>
                <c:pt idx="44">
                  <c:v>64</c:v>
                </c:pt>
                <c:pt idx="46">
                  <c:v>64</c:v>
                </c:pt>
                <c:pt idx="48">
                  <c:v>64</c:v>
                </c:pt>
                <c:pt idx="50">
                  <c:v>64</c:v>
                </c:pt>
              </c:numCache>
            </c:numRef>
          </c:val>
        </c:ser>
        <c:ser>
          <c:idx val="0"/>
          <c:order val="1"/>
          <c:tx>
            <c:strRef>
              <c:f>Sheet3!$D$3</c:f>
              <c:strCache>
                <c:ptCount val="1"/>
                <c:pt idx="0">
                  <c:v>HW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Sheet3!$C$4:$C$55</c:f>
              <c:strCache>
                <c:ptCount val="52"/>
                <c:pt idx="0">
                  <c:v>LIB_K1</c:v>
                </c:pt>
                <c:pt idx="1">
                  <c:v>LIB_K1</c:v>
                </c:pt>
                <c:pt idx="2">
                  <c:v>MGST_K4</c:v>
                </c:pt>
                <c:pt idx="3">
                  <c:v>MGST_K4</c:v>
                </c:pt>
                <c:pt idx="4">
                  <c:v>HOTSP_K1</c:v>
                </c:pt>
                <c:pt idx="5">
                  <c:v>HOTSP_K1</c:v>
                </c:pt>
                <c:pt idx="6">
                  <c:v>memaddtwo</c:v>
                </c:pt>
                <c:pt idx="7">
                  <c:v>memaddtwo</c:v>
                </c:pt>
                <c:pt idx="8">
                  <c:v>CFD_K6</c:v>
                </c:pt>
                <c:pt idx="9">
                  <c:v>CFD_K6</c:v>
                </c:pt>
                <c:pt idx="10">
                  <c:v>MGST_K1</c:v>
                </c:pt>
                <c:pt idx="11">
                  <c:v>MGST_K1</c:v>
                </c:pt>
                <c:pt idx="12">
                  <c:v>MGST_K5</c:v>
                </c:pt>
                <c:pt idx="13">
                  <c:v>MGST_K5</c:v>
                </c:pt>
                <c:pt idx="14">
                  <c:v>CFD_K1</c:v>
                </c:pt>
                <c:pt idx="15">
                  <c:v>CFD_K1</c:v>
                </c:pt>
                <c:pt idx="16">
                  <c:v>CFD_K5</c:v>
                </c:pt>
                <c:pt idx="17">
                  <c:v>CFD_K5</c:v>
                </c:pt>
                <c:pt idx="18">
                  <c:v>dotproduct</c:v>
                </c:pt>
                <c:pt idx="19">
                  <c:v>dotproduct</c:v>
                </c:pt>
                <c:pt idx="20">
                  <c:v>CFD_K3</c:v>
                </c:pt>
                <c:pt idx="21">
                  <c:v>CFD_K3</c:v>
                </c:pt>
                <c:pt idx="22">
                  <c:v>LIB_K2</c:v>
                </c:pt>
                <c:pt idx="23">
                  <c:v>LIB_K2</c:v>
                </c:pt>
                <c:pt idx="24">
                  <c:v>LKYT_K1</c:v>
                </c:pt>
                <c:pt idx="25">
                  <c:v>LKYT_K1</c:v>
                </c:pt>
                <c:pt idx="26">
                  <c:v>LKYT_K2</c:v>
                </c:pt>
                <c:pt idx="27">
                  <c:v>LKYT_K2</c:v>
                </c:pt>
                <c:pt idx="28">
                  <c:v>STMCL_K1</c:v>
                </c:pt>
                <c:pt idx="29">
                  <c:v>STMCL_K1</c:v>
                </c:pt>
                <c:pt idx="30">
                  <c:v>HRTWL_K2</c:v>
                </c:pt>
                <c:pt idx="31">
                  <c:v>HRTWL_K2</c:v>
                </c:pt>
                <c:pt idx="32">
                  <c:v>KMN_K2</c:v>
                </c:pt>
                <c:pt idx="33">
                  <c:v>KMN_K2</c:v>
                </c:pt>
                <c:pt idx="34">
                  <c:v>memadd</c:v>
                </c:pt>
                <c:pt idx="35">
                  <c:v>memadd</c:v>
                </c:pt>
                <c:pt idx="36">
                  <c:v>memmultiply</c:v>
                </c:pt>
                <c:pt idx="37">
                  <c:v>memmultiply</c:v>
                </c:pt>
                <c:pt idx="38">
                  <c:v>KMN_K1</c:v>
                </c:pt>
                <c:pt idx="39">
                  <c:v>KMN_K1</c:v>
                </c:pt>
                <c:pt idx="40">
                  <c:v>MGST_K2</c:v>
                </c:pt>
                <c:pt idx="41">
                  <c:v>MGST_K2</c:v>
                </c:pt>
                <c:pt idx="42">
                  <c:v>CFD_K4</c:v>
                </c:pt>
                <c:pt idx="43">
                  <c:v>CFD_K4</c:v>
                </c:pt>
                <c:pt idx="44">
                  <c:v>MGST_K14</c:v>
                </c:pt>
                <c:pt idx="45">
                  <c:v>MGST_K14</c:v>
                </c:pt>
                <c:pt idx="46">
                  <c:v>MUM_K1</c:v>
                </c:pt>
                <c:pt idx="47">
                  <c:v>MUM_K1</c:v>
                </c:pt>
                <c:pt idx="48">
                  <c:v>MGST_K16</c:v>
                </c:pt>
                <c:pt idx="49">
                  <c:v>MGST_K16</c:v>
                </c:pt>
                <c:pt idx="50">
                  <c:v>Average</c:v>
                </c:pt>
                <c:pt idx="51">
                  <c:v>Average</c:v>
                </c:pt>
              </c:strCache>
            </c:strRef>
          </c:cat>
          <c:val>
            <c:numRef>
              <c:f>Sheet3!$D$4:$D$55</c:f>
              <c:numCache>
                <c:formatCode>General</c:formatCode>
                <c:ptCount val="52"/>
                <c:pt idx="1">
                  <c:v>138.24335667311794</c:v>
                </c:pt>
                <c:pt idx="3">
                  <c:v>146.34374169528198</c:v>
                </c:pt>
                <c:pt idx="5">
                  <c:v>131.65175122106893</c:v>
                </c:pt>
                <c:pt idx="7">
                  <c:v>168.29484594861901</c:v>
                </c:pt>
                <c:pt idx="9">
                  <c:v>155.153621849883</c:v>
                </c:pt>
                <c:pt idx="11">
                  <c:v>116.07762843933502</c:v>
                </c:pt>
                <c:pt idx="13">
                  <c:v>143.45126686747005</c:v>
                </c:pt>
                <c:pt idx="15">
                  <c:v>155.19863184680798</c:v>
                </c:pt>
                <c:pt idx="17">
                  <c:v>173.754223881587</c:v>
                </c:pt>
                <c:pt idx="19">
                  <c:v>162.22279043868602</c:v>
                </c:pt>
                <c:pt idx="21">
                  <c:v>155.92778560401399</c:v>
                </c:pt>
                <c:pt idx="23">
                  <c:v>141.13981518320696</c:v>
                </c:pt>
                <c:pt idx="25">
                  <c:v>192.65125918165401</c:v>
                </c:pt>
                <c:pt idx="27">
                  <c:v>144.27924956456195</c:v>
                </c:pt>
                <c:pt idx="29">
                  <c:v>143.32294960765006</c:v>
                </c:pt>
                <c:pt idx="31">
                  <c:v>150.70662111602599</c:v>
                </c:pt>
                <c:pt idx="33">
                  <c:v>163.982653560497</c:v>
                </c:pt>
                <c:pt idx="35">
                  <c:v>165.38803156166003</c:v>
                </c:pt>
                <c:pt idx="37">
                  <c:v>169.66338303946696</c:v>
                </c:pt>
                <c:pt idx="39">
                  <c:v>156.70532721637198</c:v>
                </c:pt>
                <c:pt idx="41">
                  <c:v>132.07588182350597</c:v>
                </c:pt>
                <c:pt idx="43">
                  <c:v>175.49014982068803</c:v>
                </c:pt>
                <c:pt idx="45">
                  <c:v>139.14536063163598</c:v>
                </c:pt>
                <c:pt idx="47">
                  <c:v>150.72800537113699</c:v>
                </c:pt>
                <c:pt idx="49">
                  <c:v>122.19825490119801</c:v>
                </c:pt>
                <c:pt idx="51">
                  <c:v>151.75186348180523</c:v>
                </c:pt>
              </c:numCache>
            </c:numRef>
          </c:val>
        </c:ser>
        <c:ser>
          <c:idx val="1"/>
          <c:order val="2"/>
          <c:tx>
            <c:strRef>
              <c:f>Sheet3!$E$3</c:f>
              <c:strCache>
                <c:ptCount val="1"/>
                <c:pt idx="0">
                  <c:v>idle_core</c:v>
                </c:pt>
              </c:strCache>
            </c:strRef>
          </c:tx>
          <c:invertIfNegative val="0"/>
          <c:cat>
            <c:strRef>
              <c:f>Sheet3!$C$4:$C$55</c:f>
              <c:strCache>
                <c:ptCount val="52"/>
                <c:pt idx="0">
                  <c:v>LIB_K1</c:v>
                </c:pt>
                <c:pt idx="1">
                  <c:v>LIB_K1</c:v>
                </c:pt>
                <c:pt idx="2">
                  <c:v>MGST_K4</c:v>
                </c:pt>
                <c:pt idx="3">
                  <c:v>MGST_K4</c:v>
                </c:pt>
                <c:pt idx="4">
                  <c:v>HOTSP_K1</c:v>
                </c:pt>
                <c:pt idx="5">
                  <c:v>HOTSP_K1</c:v>
                </c:pt>
                <c:pt idx="6">
                  <c:v>memaddtwo</c:v>
                </c:pt>
                <c:pt idx="7">
                  <c:v>memaddtwo</c:v>
                </c:pt>
                <c:pt idx="8">
                  <c:v>CFD_K6</c:v>
                </c:pt>
                <c:pt idx="9">
                  <c:v>CFD_K6</c:v>
                </c:pt>
                <c:pt idx="10">
                  <c:v>MGST_K1</c:v>
                </c:pt>
                <c:pt idx="11">
                  <c:v>MGST_K1</c:v>
                </c:pt>
                <c:pt idx="12">
                  <c:v>MGST_K5</c:v>
                </c:pt>
                <c:pt idx="13">
                  <c:v>MGST_K5</c:v>
                </c:pt>
                <c:pt idx="14">
                  <c:v>CFD_K1</c:v>
                </c:pt>
                <c:pt idx="15">
                  <c:v>CFD_K1</c:v>
                </c:pt>
                <c:pt idx="16">
                  <c:v>CFD_K5</c:v>
                </c:pt>
                <c:pt idx="17">
                  <c:v>CFD_K5</c:v>
                </c:pt>
                <c:pt idx="18">
                  <c:v>dotproduct</c:v>
                </c:pt>
                <c:pt idx="19">
                  <c:v>dotproduct</c:v>
                </c:pt>
                <c:pt idx="20">
                  <c:v>CFD_K3</c:v>
                </c:pt>
                <c:pt idx="21">
                  <c:v>CFD_K3</c:v>
                </c:pt>
                <c:pt idx="22">
                  <c:v>LIB_K2</c:v>
                </c:pt>
                <c:pt idx="23">
                  <c:v>LIB_K2</c:v>
                </c:pt>
                <c:pt idx="24">
                  <c:v>LKYT_K1</c:v>
                </c:pt>
                <c:pt idx="25">
                  <c:v>LKYT_K1</c:v>
                </c:pt>
                <c:pt idx="26">
                  <c:v>LKYT_K2</c:v>
                </c:pt>
                <c:pt idx="27">
                  <c:v>LKYT_K2</c:v>
                </c:pt>
                <c:pt idx="28">
                  <c:v>STMCL_K1</c:v>
                </c:pt>
                <c:pt idx="29">
                  <c:v>STMCL_K1</c:v>
                </c:pt>
                <c:pt idx="30">
                  <c:v>HRTWL_K2</c:v>
                </c:pt>
                <c:pt idx="31">
                  <c:v>HRTWL_K2</c:v>
                </c:pt>
                <c:pt idx="32">
                  <c:v>KMN_K2</c:v>
                </c:pt>
                <c:pt idx="33">
                  <c:v>KMN_K2</c:v>
                </c:pt>
                <c:pt idx="34">
                  <c:v>memadd</c:v>
                </c:pt>
                <c:pt idx="35">
                  <c:v>memadd</c:v>
                </c:pt>
                <c:pt idx="36">
                  <c:v>memmultiply</c:v>
                </c:pt>
                <c:pt idx="37">
                  <c:v>memmultiply</c:v>
                </c:pt>
                <c:pt idx="38">
                  <c:v>KMN_K1</c:v>
                </c:pt>
                <c:pt idx="39">
                  <c:v>KMN_K1</c:v>
                </c:pt>
                <c:pt idx="40">
                  <c:v>MGST_K2</c:v>
                </c:pt>
                <c:pt idx="41">
                  <c:v>MGST_K2</c:v>
                </c:pt>
                <c:pt idx="42">
                  <c:v>CFD_K4</c:v>
                </c:pt>
                <c:pt idx="43">
                  <c:v>CFD_K4</c:v>
                </c:pt>
                <c:pt idx="44">
                  <c:v>MGST_K14</c:v>
                </c:pt>
                <c:pt idx="45">
                  <c:v>MGST_K14</c:v>
                </c:pt>
                <c:pt idx="46">
                  <c:v>MUM_K1</c:v>
                </c:pt>
                <c:pt idx="47">
                  <c:v>MUM_K1</c:v>
                </c:pt>
                <c:pt idx="48">
                  <c:v>MGST_K16</c:v>
                </c:pt>
                <c:pt idx="49">
                  <c:v>MGST_K16</c:v>
                </c:pt>
                <c:pt idx="50">
                  <c:v>Average</c:v>
                </c:pt>
                <c:pt idx="51">
                  <c:v>Average</c:v>
                </c:pt>
              </c:strCache>
            </c:strRef>
          </c:cat>
          <c:val>
            <c:numRef>
              <c:f>Sheet3!$E$4:$E$55</c:f>
              <c:numCache>
                <c:formatCode>General</c:formatCode>
                <c:ptCount val="52"/>
                <c:pt idx="0">
                  <c:v>1.3679850563999991</c:v>
                </c:pt>
                <c:pt idx="2">
                  <c:v>0.73214274718986549</c:v>
                </c:pt>
                <c:pt idx="4">
                  <c:v>7.0143271028023688E-2</c:v>
                </c:pt>
                <c:pt idx="6">
                  <c:v>0</c:v>
                </c:pt>
                <c:pt idx="8">
                  <c:v>9.6258890971588178E-3</c:v>
                </c:pt>
                <c:pt idx="10">
                  <c:v>9.4575841920731794</c:v>
                </c:pt>
                <c:pt idx="12">
                  <c:v>4.443336024221585E-2</c:v>
                </c:pt>
                <c:pt idx="14">
                  <c:v>3.2230588235476715E-3</c:v>
                </c:pt>
                <c:pt idx="16">
                  <c:v>8.8958025778744058E-3</c:v>
                </c:pt>
                <c:pt idx="18">
                  <c:v>0</c:v>
                </c:pt>
                <c:pt idx="20">
                  <c:v>5.3418916518783114E-3</c:v>
                </c:pt>
                <c:pt idx="22">
                  <c:v>2.0946414596423519</c:v>
                </c:pt>
                <c:pt idx="24">
                  <c:v>1.1933592846245855</c:v>
                </c:pt>
                <c:pt idx="26">
                  <c:v>1.2266588985383768</c:v>
                </c:pt>
                <c:pt idx="28">
                  <c:v>0.63648544610623381</c:v>
                </c:pt>
                <c:pt idx="30">
                  <c:v>3.3683849713754337</c:v>
                </c:pt>
                <c:pt idx="32">
                  <c:v>0.42543512333973876</c:v>
                </c:pt>
                <c:pt idx="34">
                  <c:v>0</c:v>
                </c:pt>
                <c:pt idx="36">
                  <c:v>0</c:v>
                </c:pt>
                <c:pt idx="38">
                  <c:v>0.73385088733297754</c:v>
                </c:pt>
                <c:pt idx="40">
                  <c:v>0.32286895870731186</c:v>
                </c:pt>
                <c:pt idx="42">
                  <c:v>8.3372727272704415E-3</c:v>
                </c:pt>
                <c:pt idx="44">
                  <c:v>0.57356580935258805</c:v>
                </c:pt>
                <c:pt idx="46">
                  <c:v>1.9833102386999999</c:v>
                </c:pt>
                <c:pt idx="48">
                  <c:v>11.133752995319819</c:v>
                </c:pt>
                <c:pt idx="50">
                  <c:v>1.4160010645940173</c:v>
                </c:pt>
              </c:numCache>
            </c:numRef>
          </c:val>
        </c:ser>
        <c:ser>
          <c:idx val="2"/>
          <c:order val="3"/>
          <c:tx>
            <c:strRef>
              <c:f>Sheet3!$F$3</c:f>
              <c:strCache>
                <c:ptCount val="1"/>
                <c:pt idx="0">
                  <c:v>I-Cahce</c:v>
                </c:pt>
              </c:strCache>
            </c:strRef>
          </c:tx>
          <c:invertIfNegative val="0"/>
          <c:cat>
            <c:strRef>
              <c:f>Sheet3!$C$4:$C$55</c:f>
              <c:strCache>
                <c:ptCount val="52"/>
                <c:pt idx="0">
                  <c:v>LIB_K1</c:v>
                </c:pt>
                <c:pt idx="1">
                  <c:v>LIB_K1</c:v>
                </c:pt>
                <c:pt idx="2">
                  <c:v>MGST_K4</c:v>
                </c:pt>
                <c:pt idx="3">
                  <c:v>MGST_K4</c:v>
                </c:pt>
                <c:pt idx="4">
                  <c:v>HOTSP_K1</c:v>
                </c:pt>
                <c:pt idx="5">
                  <c:v>HOTSP_K1</c:v>
                </c:pt>
                <c:pt idx="6">
                  <c:v>memaddtwo</c:v>
                </c:pt>
                <c:pt idx="7">
                  <c:v>memaddtwo</c:v>
                </c:pt>
                <c:pt idx="8">
                  <c:v>CFD_K6</c:v>
                </c:pt>
                <c:pt idx="9">
                  <c:v>CFD_K6</c:v>
                </c:pt>
                <c:pt idx="10">
                  <c:v>MGST_K1</c:v>
                </c:pt>
                <c:pt idx="11">
                  <c:v>MGST_K1</c:v>
                </c:pt>
                <c:pt idx="12">
                  <c:v>MGST_K5</c:v>
                </c:pt>
                <c:pt idx="13">
                  <c:v>MGST_K5</c:v>
                </c:pt>
                <c:pt idx="14">
                  <c:v>CFD_K1</c:v>
                </c:pt>
                <c:pt idx="15">
                  <c:v>CFD_K1</c:v>
                </c:pt>
                <c:pt idx="16">
                  <c:v>CFD_K5</c:v>
                </c:pt>
                <c:pt idx="17">
                  <c:v>CFD_K5</c:v>
                </c:pt>
                <c:pt idx="18">
                  <c:v>dotproduct</c:v>
                </c:pt>
                <c:pt idx="19">
                  <c:v>dotproduct</c:v>
                </c:pt>
                <c:pt idx="20">
                  <c:v>CFD_K3</c:v>
                </c:pt>
                <c:pt idx="21">
                  <c:v>CFD_K3</c:v>
                </c:pt>
                <c:pt idx="22">
                  <c:v>LIB_K2</c:v>
                </c:pt>
                <c:pt idx="23">
                  <c:v>LIB_K2</c:v>
                </c:pt>
                <c:pt idx="24">
                  <c:v>LKYT_K1</c:v>
                </c:pt>
                <c:pt idx="25">
                  <c:v>LKYT_K1</c:v>
                </c:pt>
                <c:pt idx="26">
                  <c:v>LKYT_K2</c:v>
                </c:pt>
                <c:pt idx="27">
                  <c:v>LKYT_K2</c:v>
                </c:pt>
                <c:pt idx="28">
                  <c:v>STMCL_K1</c:v>
                </c:pt>
                <c:pt idx="29">
                  <c:v>STMCL_K1</c:v>
                </c:pt>
                <c:pt idx="30">
                  <c:v>HRTWL_K2</c:v>
                </c:pt>
                <c:pt idx="31">
                  <c:v>HRTWL_K2</c:v>
                </c:pt>
                <c:pt idx="32">
                  <c:v>KMN_K2</c:v>
                </c:pt>
                <c:pt idx="33">
                  <c:v>KMN_K2</c:v>
                </c:pt>
                <c:pt idx="34">
                  <c:v>memadd</c:v>
                </c:pt>
                <c:pt idx="35">
                  <c:v>memadd</c:v>
                </c:pt>
                <c:pt idx="36">
                  <c:v>memmultiply</c:v>
                </c:pt>
                <c:pt idx="37">
                  <c:v>memmultiply</c:v>
                </c:pt>
                <c:pt idx="38">
                  <c:v>KMN_K1</c:v>
                </c:pt>
                <c:pt idx="39">
                  <c:v>KMN_K1</c:v>
                </c:pt>
                <c:pt idx="40">
                  <c:v>MGST_K2</c:v>
                </c:pt>
                <c:pt idx="41">
                  <c:v>MGST_K2</c:v>
                </c:pt>
                <c:pt idx="42">
                  <c:v>CFD_K4</c:v>
                </c:pt>
                <c:pt idx="43">
                  <c:v>CFD_K4</c:v>
                </c:pt>
                <c:pt idx="44">
                  <c:v>MGST_K14</c:v>
                </c:pt>
                <c:pt idx="45">
                  <c:v>MGST_K14</c:v>
                </c:pt>
                <c:pt idx="46">
                  <c:v>MUM_K1</c:v>
                </c:pt>
                <c:pt idx="47">
                  <c:v>MUM_K1</c:v>
                </c:pt>
                <c:pt idx="48">
                  <c:v>MGST_K16</c:v>
                </c:pt>
                <c:pt idx="49">
                  <c:v>MGST_K16</c:v>
                </c:pt>
                <c:pt idx="50">
                  <c:v>Average</c:v>
                </c:pt>
                <c:pt idx="51">
                  <c:v>Average</c:v>
                </c:pt>
              </c:strCache>
            </c:strRef>
          </c:cat>
          <c:val>
            <c:numRef>
              <c:f>Sheet3!$F$4:$F$55</c:f>
              <c:numCache>
                <c:formatCode>General</c:formatCode>
                <c:ptCount val="52"/>
                <c:pt idx="0">
                  <c:v>2.3689079624995615</c:v>
                </c:pt>
                <c:pt idx="2">
                  <c:v>0.10525083831701278</c:v>
                </c:pt>
                <c:pt idx="4">
                  <c:v>6.6226451469037322</c:v>
                </c:pt>
                <c:pt idx="6">
                  <c:v>8.0647466873806408</c:v>
                </c:pt>
                <c:pt idx="8">
                  <c:v>0.99494796252644702</c:v>
                </c:pt>
                <c:pt idx="10">
                  <c:v>1.9214796644987846</c:v>
                </c:pt>
                <c:pt idx="12">
                  <c:v>0.86605799892371305</c:v>
                </c:pt>
                <c:pt idx="14">
                  <c:v>1.0685992459263922</c:v>
                </c:pt>
                <c:pt idx="16">
                  <c:v>2.8068978287591988</c:v>
                </c:pt>
                <c:pt idx="18">
                  <c:v>8.1496181689229115</c:v>
                </c:pt>
                <c:pt idx="20">
                  <c:v>1.0686173727261099</c:v>
                </c:pt>
                <c:pt idx="22">
                  <c:v>1.8262825922334123</c:v>
                </c:pt>
                <c:pt idx="24">
                  <c:v>6.2011164581215423</c:v>
                </c:pt>
                <c:pt idx="26">
                  <c:v>8.0470920699496666</c:v>
                </c:pt>
                <c:pt idx="28">
                  <c:v>1.3484931598663272</c:v>
                </c:pt>
                <c:pt idx="30">
                  <c:v>4.9019297441812633</c:v>
                </c:pt>
                <c:pt idx="32">
                  <c:v>4.0418973722049323</c:v>
                </c:pt>
                <c:pt idx="34">
                  <c:v>7.812193425457858</c:v>
                </c:pt>
                <c:pt idx="36">
                  <c:v>8.154002080011308</c:v>
                </c:pt>
                <c:pt idx="38">
                  <c:v>8.7333150133290946E-2</c:v>
                </c:pt>
                <c:pt idx="40">
                  <c:v>3.6738540127055659</c:v>
                </c:pt>
                <c:pt idx="42">
                  <c:v>3.1821405752475749</c:v>
                </c:pt>
                <c:pt idx="44">
                  <c:v>1.0227292233669059</c:v>
                </c:pt>
                <c:pt idx="46">
                  <c:v>1.5737049577816236</c:v>
                </c:pt>
                <c:pt idx="48">
                  <c:v>0.87065783967425958</c:v>
                </c:pt>
                <c:pt idx="50">
                  <c:v>3.4712478215328013</c:v>
                </c:pt>
              </c:numCache>
            </c:numRef>
          </c:val>
        </c:ser>
        <c:ser>
          <c:idx val="3"/>
          <c:order val="4"/>
          <c:tx>
            <c:strRef>
              <c:f>Sheet3!$G$3</c:f>
              <c:strCache>
                <c:ptCount val="1"/>
                <c:pt idx="0">
                  <c:v>D-Cache</c:v>
                </c:pt>
              </c:strCache>
            </c:strRef>
          </c:tx>
          <c:invertIfNegative val="0"/>
          <c:cat>
            <c:strRef>
              <c:f>Sheet3!$C$4:$C$55</c:f>
              <c:strCache>
                <c:ptCount val="52"/>
                <c:pt idx="0">
                  <c:v>LIB_K1</c:v>
                </c:pt>
                <c:pt idx="1">
                  <c:v>LIB_K1</c:v>
                </c:pt>
                <c:pt idx="2">
                  <c:v>MGST_K4</c:v>
                </c:pt>
                <c:pt idx="3">
                  <c:v>MGST_K4</c:v>
                </c:pt>
                <c:pt idx="4">
                  <c:v>HOTSP_K1</c:v>
                </c:pt>
                <c:pt idx="5">
                  <c:v>HOTSP_K1</c:v>
                </c:pt>
                <c:pt idx="6">
                  <c:v>memaddtwo</c:v>
                </c:pt>
                <c:pt idx="7">
                  <c:v>memaddtwo</c:v>
                </c:pt>
                <c:pt idx="8">
                  <c:v>CFD_K6</c:v>
                </c:pt>
                <c:pt idx="9">
                  <c:v>CFD_K6</c:v>
                </c:pt>
                <c:pt idx="10">
                  <c:v>MGST_K1</c:v>
                </c:pt>
                <c:pt idx="11">
                  <c:v>MGST_K1</c:v>
                </c:pt>
                <c:pt idx="12">
                  <c:v>MGST_K5</c:v>
                </c:pt>
                <c:pt idx="13">
                  <c:v>MGST_K5</c:v>
                </c:pt>
                <c:pt idx="14">
                  <c:v>CFD_K1</c:v>
                </c:pt>
                <c:pt idx="15">
                  <c:v>CFD_K1</c:v>
                </c:pt>
                <c:pt idx="16">
                  <c:v>CFD_K5</c:v>
                </c:pt>
                <c:pt idx="17">
                  <c:v>CFD_K5</c:v>
                </c:pt>
                <c:pt idx="18">
                  <c:v>dotproduct</c:v>
                </c:pt>
                <c:pt idx="19">
                  <c:v>dotproduct</c:v>
                </c:pt>
                <c:pt idx="20">
                  <c:v>CFD_K3</c:v>
                </c:pt>
                <c:pt idx="21">
                  <c:v>CFD_K3</c:v>
                </c:pt>
                <c:pt idx="22">
                  <c:v>LIB_K2</c:v>
                </c:pt>
                <c:pt idx="23">
                  <c:v>LIB_K2</c:v>
                </c:pt>
                <c:pt idx="24">
                  <c:v>LKYT_K1</c:v>
                </c:pt>
                <c:pt idx="25">
                  <c:v>LKYT_K1</c:v>
                </c:pt>
                <c:pt idx="26">
                  <c:v>LKYT_K2</c:v>
                </c:pt>
                <c:pt idx="27">
                  <c:v>LKYT_K2</c:v>
                </c:pt>
                <c:pt idx="28">
                  <c:v>STMCL_K1</c:v>
                </c:pt>
                <c:pt idx="29">
                  <c:v>STMCL_K1</c:v>
                </c:pt>
                <c:pt idx="30">
                  <c:v>HRTWL_K2</c:v>
                </c:pt>
                <c:pt idx="31">
                  <c:v>HRTWL_K2</c:v>
                </c:pt>
                <c:pt idx="32">
                  <c:v>KMN_K2</c:v>
                </c:pt>
                <c:pt idx="33">
                  <c:v>KMN_K2</c:v>
                </c:pt>
                <c:pt idx="34">
                  <c:v>memadd</c:v>
                </c:pt>
                <c:pt idx="35">
                  <c:v>memadd</c:v>
                </c:pt>
                <c:pt idx="36">
                  <c:v>memmultiply</c:v>
                </c:pt>
                <c:pt idx="37">
                  <c:v>memmultiply</c:v>
                </c:pt>
                <c:pt idx="38">
                  <c:v>KMN_K1</c:v>
                </c:pt>
                <c:pt idx="39">
                  <c:v>KMN_K1</c:v>
                </c:pt>
                <c:pt idx="40">
                  <c:v>MGST_K2</c:v>
                </c:pt>
                <c:pt idx="41">
                  <c:v>MGST_K2</c:v>
                </c:pt>
                <c:pt idx="42">
                  <c:v>CFD_K4</c:v>
                </c:pt>
                <c:pt idx="43">
                  <c:v>CFD_K4</c:v>
                </c:pt>
                <c:pt idx="44">
                  <c:v>MGST_K14</c:v>
                </c:pt>
                <c:pt idx="45">
                  <c:v>MGST_K14</c:v>
                </c:pt>
                <c:pt idx="46">
                  <c:v>MUM_K1</c:v>
                </c:pt>
                <c:pt idx="47">
                  <c:v>MUM_K1</c:v>
                </c:pt>
                <c:pt idx="48">
                  <c:v>MGST_K16</c:v>
                </c:pt>
                <c:pt idx="49">
                  <c:v>MGST_K16</c:v>
                </c:pt>
                <c:pt idx="50">
                  <c:v>Average</c:v>
                </c:pt>
                <c:pt idx="51">
                  <c:v>Average</c:v>
                </c:pt>
              </c:strCache>
            </c:strRef>
          </c:cat>
          <c:val>
            <c:numRef>
              <c:f>Sheet3!$G$4:$G$55</c:f>
              <c:numCache>
                <c:formatCode>General</c:formatCode>
                <c:ptCount val="52"/>
                <c:pt idx="0">
                  <c:v>4.1229301887819769</c:v>
                </c:pt>
                <c:pt idx="2">
                  <c:v>6.8473990097491697</c:v>
                </c:pt>
                <c:pt idx="4">
                  <c:v>1.0000217818691581</c:v>
                </c:pt>
                <c:pt idx="6">
                  <c:v>15.320152623196485</c:v>
                </c:pt>
                <c:pt idx="8">
                  <c:v>5.2517215430250186</c:v>
                </c:pt>
                <c:pt idx="10">
                  <c:v>0.46726268878048771</c:v>
                </c:pt>
                <c:pt idx="12">
                  <c:v>3.4047187686781077</c:v>
                </c:pt>
                <c:pt idx="14">
                  <c:v>7.55347036554938</c:v>
                </c:pt>
                <c:pt idx="16">
                  <c:v>4.2843023696208764</c:v>
                </c:pt>
                <c:pt idx="18">
                  <c:v>16.773737033719684</c:v>
                </c:pt>
                <c:pt idx="20">
                  <c:v>7.555147423801075</c:v>
                </c:pt>
                <c:pt idx="22">
                  <c:v>4.7075815719977401</c:v>
                </c:pt>
                <c:pt idx="24">
                  <c:v>1.4653814951686725E-2</c:v>
                </c:pt>
                <c:pt idx="26">
                  <c:v>0.76258521425121728</c:v>
                </c:pt>
                <c:pt idx="28">
                  <c:v>1.9695664273439912</c:v>
                </c:pt>
                <c:pt idx="30">
                  <c:v>8.022900022780135</c:v>
                </c:pt>
                <c:pt idx="32">
                  <c:v>9.9979085237191553E-2</c:v>
                </c:pt>
                <c:pt idx="34">
                  <c:v>12.060294021002305</c:v>
                </c:pt>
                <c:pt idx="36">
                  <c:v>12.588213668003521</c:v>
                </c:pt>
                <c:pt idx="38">
                  <c:v>3.1096792794602148</c:v>
                </c:pt>
                <c:pt idx="40">
                  <c:v>1.444655369862357</c:v>
                </c:pt>
                <c:pt idx="42">
                  <c:v>4.0678109893996552</c:v>
                </c:pt>
                <c:pt idx="44">
                  <c:v>8.0894883004316505</c:v>
                </c:pt>
                <c:pt idx="46">
                  <c:v>8.4284477968122733</c:v>
                </c:pt>
                <c:pt idx="48">
                  <c:v>9.7963330599687897</c:v>
                </c:pt>
                <c:pt idx="50">
                  <c:v>5.9097220967309676</c:v>
                </c:pt>
              </c:numCache>
            </c:numRef>
          </c:val>
        </c:ser>
        <c:ser>
          <c:idx val="4"/>
          <c:order val="5"/>
          <c:tx>
            <c:strRef>
              <c:f>Sheet3!$H$3</c:f>
              <c:strCache>
                <c:ptCount val="1"/>
                <c:pt idx="0">
                  <c:v>T-Cache</c:v>
                </c:pt>
              </c:strCache>
            </c:strRef>
          </c:tx>
          <c:invertIfNegative val="0"/>
          <c:cat>
            <c:strRef>
              <c:f>Sheet3!$C$4:$C$55</c:f>
              <c:strCache>
                <c:ptCount val="52"/>
                <c:pt idx="0">
                  <c:v>LIB_K1</c:v>
                </c:pt>
                <c:pt idx="1">
                  <c:v>LIB_K1</c:v>
                </c:pt>
                <c:pt idx="2">
                  <c:v>MGST_K4</c:v>
                </c:pt>
                <c:pt idx="3">
                  <c:v>MGST_K4</c:v>
                </c:pt>
                <c:pt idx="4">
                  <c:v>HOTSP_K1</c:v>
                </c:pt>
                <c:pt idx="5">
                  <c:v>HOTSP_K1</c:v>
                </c:pt>
                <c:pt idx="6">
                  <c:v>memaddtwo</c:v>
                </c:pt>
                <c:pt idx="7">
                  <c:v>memaddtwo</c:v>
                </c:pt>
                <c:pt idx="8">
                  <c:v>CFD_K6</c:v>
                </c:pt>
                <c:pt idx="9">
                  <c:v>CFD_K6</c:v>
                </c:pt>
                <c:pt idx="10">
                  <c:v>MGST_K1</c:v>
                </c:pt>
                <c:pt idx="11">
                  <c:v>MGST_K1</c:v>
                </c:pt>
                <c:pt idx="12">
                  <c:v>MGST_K5</c:v>
                </c:pt>
                <c:pt idx="13">
                  <c:v>MGST_K5</c:v>
                </c:pt>
                <c:pt idx="14">
                  <c:v>CFD_K1</c:v>
                </c:pt>
                <c:pt idx="15">
                  <c:v>CFD_K1</c:v>
                </c:pt>
                <c:pt idx="16">
                  <c:v>CFD_K5</c:v>
                </c:pt>
                <c:pt idx="17">
                  <c:v>CFD_K5</c:v>
                </c:pt>
                <c:pt idx="18">
                  <c:v>dotproduct</c:v>
                </c:pt>
                <c:pt idx="19">
                  <c:v>dotproduct</c:v>
                </c:pt>
                <c:pt idx="20">
                  <c:v>CFD_K3</c:v>
                </c:pt>
                <c:pt idx="21">
                  <c:v>CFD_K3</c:v>
                </c:pt>
                <c:pt idx="22">
                  <c:v>LIB_K2</c:v>
                </c:pt>
                <c:pt idx="23">
                  <c:v>LIB_K2</c:v>
                </c:pt>
                <c:pt idx="24">
                  <c:v>LKYT_K1</c:v>
                </c:pt>
                <c:pt idx="25">
                  <c:v>LKYT_K1</c:v>
                </c:pt>
                <c:pt idx="26">
                  <c:v>LKYT_K2</c:v>
                </c:pt>
                <c:pt idx="27">
                  <c:v>LKYT_K2</c:v>
                </c:pt>
                <c:pt idx="28">
                  <c:v>STMCL_K1</c:v>
                </c:pt>
                <c:pt idx="29">
                  <c:v>STMCL_K1</c:v>
                </c:pt>
                <c:pt idx="30">
                  <c:v>HRTWL_K2</c:v>
                </c:pt>
                <c:pt idx="31">
                  <c:v>HRTWL_K2</c:v>
                </c:pt>
                <c:pt idx="32">
                  <c:v>KMN_K2</c:v>
                </c:pt>
                <c:pt idx="33">
                  <c:v>KMN_K2</c:v>
                </c:pt>
                <c:pt idx="34">
                  <c:v>memadd</c:v>
                </c:pt>
                <c:pt idx="35">
                  <c:v>memadd</c:v>
                </c:pt>
                <c:pt idx="36">
                  <c:v>memmultiply</c:v>
                </c:pt>
                <c:pt idx="37">
                  <c:v>memmultiply</c:v>
                </c:pt>
                <c:pt idx="38">
                  <c:v>KMN_K1</c:v>
                </c:pt>
                <c:pt idx="39">
                  <c:v>KMN_K1</c:v>
                </c:pt>
                <c:pt idx="40">
                  <c:v>MGST_K2</c:v>
                </c:pt>
                <c:pt idx="41">
                  <c:v>MGST_K2</c:v>
                </c:pt>
                <c:pt idx="42">
                  <c:v>CFD_K4</c:v>
                </c:pt>
                <c:pt idx="43">
                  <c:v>CFD_K4</c:v>
                </c:pt>
                <c:pt idx="44">
                  <c:v>MGST_K14</c:v>
                </c:pt>
                <c:pt idx="45">
                  <c:v>MGST_K14</c:v>
                </c:pt>
                <c:pt idx="46">
                  <c:v>MUM_K1</c:v>
                </c:pt>
                <c:pt idx="47">
                  <c:v>MUM_K1</c:v>
                </c:pt>
                <c:pt idx="48">
                  <c:v>MGST_K16</c:v>
                </c:pt>
                <c:pt idx="49">
                  <c:v>MGST_K16</c:v>
                </c:pt>
                <c:pt idx="50">
                  <c:v>Average</c:v>
                </c:pt>
                <c:pt idx="51">
                  <c:v>Average</c:v>
                </c:pt>
              </c:strCache>
            </c:strRef>
          </c:cat>
          <c:val>
            <c:numRef>
              <c:f>Sheet3!$H$4:$H$55</c:f>
              <c:numCache>
                <c:formatCode>General</c:formatCode>
                <c:ptCount val="52"/>
                <c:pt idx="0">
                  <c:v>0</c:v>
                </c:pt>
                <c:pt idx="2">
                  <c:v>0</c:v>
                </c:pt>
                <c:pt idx="4">
                  <c:v>0</c:v>
                </c:pt>
                <c:pt idx="6">
                  <c:v>0</c:v>
                </c:pt>
                <c:pt idx="8">
                  <c:v>0</c:v>
                </c:pt>
                <c:pt idx="10">
                  <c:v>0</c:v>
                </c:pt>
                <c:pt idx="12">
                  <c:v>0.99978240914228211</c:v>
                </c:pt>
                <c:pt idx="14">
                  <c:v>0</c:v>
                </c:pt>
                <c:pt idx="16">
                  <c:v>0</c:v>
                </c:pt>
                <c:pt idx="18">
                  <c:v>0</c:v>
                </c:pt>
                <c:pt idx="20">
                  <c:v>0</c:v>
                </c:pt>
                <c:pt idx="22">
                  <c:v>0</c:v>
                </c:pt>
                <c:pt idx="24">
                  <c:v>9.0442402008052198</c:v>
                </c:pt>
                <c:pt idx="26">
                  <c:v>6.2842516399872883</c:v>
                </c:pt>
                <c:pt idx="28">
                  <c:v>0</c:v>
                </c:pt>
                <c:pt idx="30">
                  <c:v>0</c:v>
                </c:pt>
                <c:pt idx="32">
                  <c:v>4.992006606451616</c:v>
                </c:pt>
                <c:pt idx="34">
                  <c:v>0</c:v>
                </c:pt>
                <c:pt idx="36">
                  <c:v>0</c:v>
                </c:pt>
                <c:pt idx="38">
                  <c:v>0</c:v>
                </c:pt>
                <c:pt idx="40">
                  <c:v>38.820329585637346</c:v>
                </c:pt>
                <c:pt idx="42">
                  <c:v>0</c:v>
                </c:pt>
                <c:pt idx="44">
                  <c:v>4.7457696666306921</c:v>
                </c:pt>
                <c:pt idx="46">
                  <c:v>1.3287842952329025</c:v>
                </c:pt>
                <c:pt idx="48">
                  <c:v>4.3299356518564709</c:v>
                </c:pt>
                <c:pt idx="50">
                  <c:v>2.8218040022297539</c:v>
                </c:pt>
              </c:numCache>
            </c:numRef>
          </c:val>
        </c:ser>
        <c:ser>
          <c:idx val="5"/>
          <c:order val="6"/>
          <c:tx>
            <c:strRef>
              <c:f>Sheet3!$I$3</c:f>
              <c:strCache>
                <c:ptCount val="1"/>
                <c:pt idx="0">
                  <c:v>C-Cache</c:v>
                </c:pt>
              </c:strCache>
            </c:strRef>
          </c:tx>
          <c:invertIfNegative val="0"/>
          <c:cat>
            <c:strRef>
              <c:f>Sheet3!$C$4:$C$55</c:f>
              <c:strCache>
                <c:ptCount val="52"/>
                <c:pt idx="0">
                  <c:v>LIB_K1</c:v>
                </c:pt>
                <c:pt idx="1">
                  <c:v>LIB_K1</c:v>
                </c:pt>
                <c:pt idx="2">
                  <c:v>MGST_K4</c:v>
                </c:pt>
                <c:pt idx="3">
                  <c:v>MGST_K4</c:v>
                </c:pt>
                <c:pt idx="4">
                  <c:v>HOTSP_K1</c:v>
                </c:pt>
                <c:pt idx="5">
                  <c:v>HOTSP_K1</c:v>
                </c:pt>
                <c:pt idx="6">
                  <c:v>memaddtwo</c:v>
                </c:pt>
                <c:pt idx="7">
                  <c:v>memaddtwo</c:v>
                </c:pt>
                <c:pt idx="8">
                  <c:v>CFD_K6</c:v>
                </c:pt>
                <c:pt idx="9">
                  <c:v>CFD_K6</c:v>
                </c:pt>
                <c:pt idx="10">
                  <c:v>MGST_K1</c:v>
                </c:pt>
                <c:pt idx="11">
                  <c:v>MGST_K1</c:v>
                </c:pt>
                <c:pt idx="12">
                  <c:v>MGST_K5</c:v>
                </c:pt>
                <c:pt idx="13">
                  <c:v>MGST_K5</c:v>
                </c:pt>
                <c:pt idx="14">
                  <c:v>CFD_K1</c:v>
                </c:pt>
                <c:pt idx="15">
                  <c:v>CFD_K1</c:v>
                </c:pt>
                <c:pt idx="16">
                  <c:v>CFD_K5</c:v>
                </c:pt>
                <c:pt idx="17">
                  <c:v>CFD_K5</c:v>
                </c:pt>
                <c:pt idx="18">
                  <c:v>dotproduct</c:v>
                </c:pt>
                <c:pt idx="19">
                  <c:v>dotproduct</c:v>
                </c:pt>
                <c:pt idx="20">
                  <c:v>CFD_K3</c:v>
                </c:pt>
                <c:pt idx="21">
                  <c:v>CFD_K3</c:v>
                </c:pt>
                <c:pt idx="22">
                  <c:v>LIB_K2</c:v>
                </c:pt>
                <c:pt idx="23">
                  <c:v>LIB_K2</c:v>
                </c:pt>
                <c:pt idx="24">
                  <c:v>LKYT_K1</c:v>
                </c:pt>
                <c:pt idx="25">
                  <c:v>LKYT_K1</c:v>
                </c:pt>
                <c:pt idx="26">
                  <c:v>LKYT_K2</c:v>
                </c:pt>
                <c:pt idx="27">
                  <c:v>LKYT_K2</c:v>
                </c:pt>
                <c:pt idx="28">
                  <c:v>STMCL_K1</c:v>
                </c:pt>
                <c:pt idx="29">
                  <c:v>STMCL_K1</c:v>
                </c:pt>
                <c:pt idx="30">
                  <c:v>HRTWL_K2</c:v>
                </c:pt>
                <c:pt idx="31">
                  <c:v>HRTWL_K2</c:v>
                </c:pt>
                <c:pt idx="32">
                  <c:v>KMN_K2</c:v>
                </c:pt>
                <c:pt idx="33">
                  <c:v>KMN_K2</c:v>
                </c:pt>
                <c:pt idx="34">
                  <c:v>memadd</c:v>
                </c:pt>
                <c:pt idx="35">
                  <c:v>memadd</c:v>
                </c:pt>
                <c:pt idx="36">
                  <c:v>memmultiply</c:v>
                </c:pt>
                <c:pt idx="37">
                  <c:v>memmultiply</c:v>
                </c:pt>
                <c:pt idx="38">
                  <c:v>KMN_K1</c:v>
                </c:pt>
                <c:pt idx="39">
                  <c:v>KMN_K1</c:v>
                </c:pt>
                <c:pt idx="40">
                  <c:v>MGST_K2</c:v>
                </c:pt>
                <c:pt idx="41">
                  <c:v>MGST_K2</c:v>
                </c:pt>
                <c:pt idx="42">
                  <c:v>CFD_K4</c:v>
                </c:pt>
                <c:pt idx="43">
                  <c:v>CFD_K4</c:v>
                </c:pt>
                <c:pt idx="44">
                  <c:v>MGST_K14</c:v>
                </c:pt>
                <c:pt idx="45">
                  <c:v>MGST_K14</c:v>
                </c:pt>
                <c:pt idx="46">
                  <c:v>MUM_K1</c:v>
                </c:pt>
                <c:pt idx="47">
                  <c:v>MUM_K1</c:v>
                </c:pt>
                <c:pt idx="48">
                  <c:v>MGST_K16</c:v>
                </c:pt>
                <c:pt idx="49">
                  <c:v>MGST_K16</c:v>
                </c:pt>
                <c:pt idx="50">
                  <c:v>Average</c:v>
                </c:pt>
                <c:pt idx="51">
                  <c:v>Average</c:v>
                </c:pt>
              </c:strCache>
            </c:strRef>
          </c:cat>
          <c:val>
            <c:numRef>
              <c:f>Sheet3!$I$4:$I$55</c:f>
              <c:numCache>
                <c:formatCode>General</c:formatCode>
                <c:ptCount val="52"/>
                <c:pt idx="0">
                  <c:v>1.3182215241187671</c:v>
                </c:pt>
                <c:pt idx="2">
                  <c:v>0</c:v>
                </c:pt>
                <c:pt idx="4">
                  <c:v>0</c:v>
                </c:pt>
                <c:pt idx="6">
                  <c:v>0</c:v>
                </c:pt>
                <c:pt idx="8">
                  <c:v>0</c:v>
                </c:pt>
                <c:pt idx="10">
                  <c:v>0</c:v>
                </c:pt>
                <c:pt idx="12">
                  <c:v>0</c:v>
                </c:pt>
                <c:pt idx="14">
                  <c:v>1.3468756644439508</c:v>
                </c:pt>
                <c:pt idx="16">
                  <c:v>0</c:v>
                </c:pt>
                <c:pt idx="18">
                  <c:v>0</c:v>
                </c:pt>
                <c:pt idx="20">
                  <c:v>1.3463183058969821</c:v>
                </c:pt>
                <c:pt idx="22">
                  <c:v>0.46467186327694493</c:v>
                </c:pt>
                <c:pt idx="24">
                  <c:v>0</c:v>
                </c:pt>
                <c:pt idx="26">
                  <c:v>2.8798624097538652</c:v>
                </c:pt>
                <c:pt idx="28">
                  <c:v>0</c:v>
                </c:pt>
                <c:pt idx="30">
                  <c:v>0.31563885132051678</c:v>
                </c:pt>
                <c:pt idx="32">
                  <c:v>0</c:v>
                </c:pt>
                <c:pt idx="34">
                  <c:v>0</c:v>
                </c:pt>
                <c:pt idx="36">
                  <c:v>0</c:v>
                </c:pt>
                <c:pt idx="38">
                  <c:v>0</c:v>
                </c:pt>
                <c:pt idx="40">
                  <c:v>0</c:v>
                </c:pt>
                <c:pt idx="42">
                  <c:v>0</c:v>
                </c:pt>
                <c:pt idx="44">
                  <c:v>2.319100863309354E-4</c:v>
                </c:pt>
                <c:pt idx="46">
                  <c:v>0.10881222982670978</c:v>
                </c:pt>
                <c:pt idx="48">
                  <c:v>1.747857098283933E-4</c:v>
                </c:pt>
                <c:pt idx="50">
                  <c:v>0.31123230177735595</c:v>
                </c:pt>
              </c:numCache>
            </c:numRef>
          </c:val>
        </c:ser>
        <c:ser>
          <c:idx val="6"/>
          <c:order val="7"/>
          <c:tx>
            <c:strRef>
              <c:f>Sheet3!$J$3</c:f>
              <c:strCache>
                <c:ptCount val="1"/>
                <c:pt idx="0">
                  <c:v>Shared</c:v>
                </c:pt>
              </c:strCache>
            </c:strRef>
          </c:tx>
          <c:invertIfNegative val="0"/>
          <c:cat>
            <c:strRef>
              <c:f>Sheet3!$C$4:$C$55</c:f>
              <c:strCache>
                <c:ptCount val="52"/>
                <c:pt idx="0">
                  <c:v>LIB_K1</c:v>
                </c:pt>
                <c:pt idx="1">
                  <c:v>LIB_K1</c:v>
                </c:pt>
                <c:pt idx="2">
                  <c:v>MGST_K4</c:v>
                </c:pt>
                <c:pt idx="3">
                  <c:v>MGST_K4</c:v>
                </c:pt>
                <c:pt idx="4">
                  <c:v>HOTSP_K1</c:v>
                </c:pt>
                <c:pt idx="5">
                  <c:v>HOTSP_K1</c:v>
                </c:pt>
                <c:pt idx="6">
                  <c:v>memaddtwo</c:v>
                </c:pt>
                <c:pt idx="7">
                  <c:v>memaddtwo</c:v>
                </c:pt>
                <c:pt idx="8">
                  <c:v>CFD_K6</c:v>
                </c:pt>
                <c:pt idx="9">
                  <c:v>CFD_K6</c:v>
                </c:pt>
                <c:pt idx="10">
                  <c:v>MGST_K1</c:v>
                </c:pt>
                <c:pt idx="11">
                  <c:v>MGST_K1</c:v>
                </c:pt>
                <c:pt idx="12">
                  <c:v>MGST_K5</c:v>
                </c:pt>
                <c:pt idx="13">
                  <c:v>MGST_K5</c:v>
                </c:pt>
                <c:pt idx="14">
                  <c:v>CFD_K1</c:v>
                </c:pt>
                <c:pt idx="15">
                  <c:v>CFD_K1</c:v>
                </c:pt>
                <c:pt idx="16">
                  <c:v>CFD_K5</c:v>
                </c:pt>
                <c:pt idx="17">
                  <c:v>CFD_K5</c:v>
                </c:pt>
                <c:pt idx="18">
                  <c:v>dotproduct</c:v>
                </c:pt>
                <c:pt idx="19">
                  <c:v>dotproduct</c:v>
                </c:pt>
                <c:pt idx="20">
                  <c:v>CFD_K3</c:v>
                </c:pt>
                <c:pt idx="21">
                  <c:v>CFD_K3</c:v>
                </c:pt>
                <c:pt idx="22">
                  <c:v>LIB_K2</c:v>
                </c:pt>
                <c:pt idx="23">
                  <c:v>LIB_K2</c:v>
                </c:pt>
                <c:pt idx="24">
                  <c:v>LKYT_K1</c:v>
                </c:pt>
                <c:pt idx="25">
                  <c:v>LKYT_K1</c:v>
                </c:pt>
                <c:pt idx="26">
                  <c:v>LKYT_K2</c:v>
                </c:pt>
                <c:pt idx="27">
                  <c:v>LKYT_K2</c:v>
                </c:pt>
                <c:pt idx="28">
                  <c:v>STMCL_K1</c:v>
                </c:pt>
                <c:pt idx="29">
                  <c:v>STMCL_K1</c:v>
                </c:pt>
                <c:pt idx="30">
                  <c:v>HRTWL_K2</c:v>
                </c:pt>
                <c:pt idx="31">
                  <c:v>HRTWL_K2</c:v>
                </c:pt>
                <c:pt idx="32">
                  <c:v>KMN_K2</c:v>
                </c:pt>
                <c:pt idx="33">
                  <c:v>KMN_K2</c:v>
                </c:pt>
                <c:pt idx="34">
                  <c:v>memadd</c:v>
                </c:pt>
                <c:pt idx="35">
                  <c:v>memadd</c:v>
                </c:pt>
                <c:pt idx="36">
                  <c:v>memmultiply</c:v>
                </c:pt>
                <c:pt idx="37">
                  <c:v>memmultiply</c:v>
                </c:pt>
                <c:pt idx="38">
                  <c:v>KMN_K1</c:v>
                </c:pt>
                <c:pt idx="39">
                  <c:v>KMN_K1</c:v>
                </c:pt>
                <c:pt idx="40">
                  <c:v>MGST_K2</c:v>
                </c:pt>
                <c:pt idx="41">
                  <c:v>MGST_K2</c:v>
                </c:pt>
                <c:pt idx="42">
                  <c:v>CFD_K4</c:v>
                </c:pt>
                <c:pt idx="43">
                  <c:v>CFD_K4</c:v>
                </c:pt>
                <c:pt idx="44">
                  <c:v>MGST_K14</c:v>
                </c:pt>
                <c:pt idx="45">
                  <c:v>MGST_K14</c:v>
                </c:pt>
                <c:pt idx="46">
                  <c:v>MUM_K1</c:v>
                </c:pt>
                <c:pt idx="47">
                  <c:v>MUM_K1</c:v>
                </c:pt>
                <c:pt idx="48">
                  <c:v>MGST_K16</c:v>
                </c:pt>
                <c:pt idx="49">
                  <c:v>MGST_K16</c:v>
                </c:pt>
                <c:pt idx="50">
                  <c:v>Average</c:v>
                </c:pt>
                <c:pt idx="51">
                  <c:v>Average</c:v>
                </c:pt>
              </c:strCache>
            </c:strRef>
          </c:cat>
          <c:val>
            <c:numRef>
              <c:f>Sheet3!$J$4:$J$55</c:f>
              <c:numCache>
                <c:formatCode>General</c:formatCode>
                <c:ptCount val="52"/>
                <c:pt idx="0">
                  <c:v>0</c:v>
                </c:pt>
                <c:pt idx="2">
                  <c:v>0.2375802172661462</c:v>
                </c:pt>
                <c:pt idx="4">
                  <c:v>6.4291443030841204</c:v>
                </c:pt>
                <c:pt idx="6">
                  <c:v>0</c:v>
                </c:pt>
                <c:pt idx="8">
                  <c:v>0</c:v>
                </c:pt>
                <c:pt idx="10">
                  <c:v>8.4935719328734933</c:v>
                </c:pt>
                <c:pt idx="12">
                  <c:v>0</c:v>
                </c:pt>
                <c:pt idx="14">
                  <c:v>0</c:v>
                </c:pt>
                <c:pt idx="16">
                  <c:v>9.0581397974222128E-2</c:v>
                </c:pt>
                <c:pt idx="18">
                  <c:v>0</c:v>
                </c:pt>
                <c:pt idx="20">
                  <c:v>0</c:v>
                </c:pt>
                <c:pt idx="22">
                  <c:v>0</c:v>
                </c:pt>
                <c:pt idx="24">
                  <c:v>1.7349342786845245</c:v>
                </c:pt>
                <c:pt idx="26">
                  <c:v>2.4279062775365388</c:v>
                </c:pt>
                <c:pt idx="28">
                  <c:v>9.2037183372872478E-2</c:v>
                </c:pt>
                <c:pt idx="30">
                  <c:v>1.9975102042361246E-3</c:v>
                </c:pt>
                <c:pt idx="32">
                  <c:v>0.10582311347248598</c:v>
                </c:pt>
                <c:pt idx="34">
                  <c:v>0</c:v>
                </c:pt>
                <c:pt idx="36">
                  <c:v>0</c:v>
                </c:pt>
                <c:pt idx="38">
                  <c:v>2.8399124532145145E-3</c:v>
                </c:pt>
                <c:pt idx="40">
                  <c:v>4.5192308882315961</c:v>
                </c:pt>
                <c:pt idx="42">
                  <c:v>0</c:v>
                </c:pt>
                <c:pt idx="44">
                  <c:v>5.077214838129496E-4</c:v>
                </c:pt>
                <c:pt idx="46">
                  <c:v>0</c:v>
                </c:pt>
                <c:pt idx="48">
                  <c:v>2.0391276131045242E-4</c:v>
                </c:pt>
                <c:pt idx="50">
                  <c:v>0.96545434597594271</c:v>
                </c:pt>
              </c:numCache>
            </c:numRef>
          </c:val>
        </c:ser>
        <c:ser>
          <c:idx val="7"/>
          <c:order val="8"/>
          <c:tx>
            <c:strRef>
              <c:f>Sheet3!$K$3</c:f>
              <c:strCache>
                <c:ptCount val="1"/>
                <c:pt idx="0">
                  <c:v>Reg</c:v>
                </c:pt>
              </c:strCache>
            </c:strRef>
          </c:tx>
          <c:invertIfNegative val="0"/>
          <c:cat>
            <c:strRef>
              <c:f>Sheet3!$C$4:$C$55</c:f>
              <c:strCache>
                <c:ptCount val="52"/>
                <c:pt idx="0">
                  <c:v>LIB_K1</c:v>
                </c:pt>
                <c:pt idx="1">
                  <c:v>LIB_K1</c:v>
                </c:pt>
                <c:pt idx="2">
                  <c:v>MGST_K4</c:v>
                </c:pt>
                <c:pt idx="3">
                  <c:v>MGST_K4</c:v>
                </c:pt>
                <c:pt idx="4">
                  <c:v>HOTSP_K1</c:v>
                </c:pt>
                <c:pt idx="5">
                  <c:v>HOTSP_K1</c:v>
                </c:pt>
                <c:pt idx="6">
                  <c:v>memaddtwo</c:v>
                </c:pt>
                <c:pt idx="7">
                  <c:v>memaddtwo</c:v>
                </c:pt>
                <c:pt idx="8">
                  <c:v>CFD_K6</c:v>
                </c:pt>
                <c:pt idx="9">
                  <c:v>CFD_K6</c:v>
                </c:pt>
                <c:pt idx="10">
                  <c:v>MGST_K1</c:v>
                </c:pt>
                <c:pt idx="11">
                  <c:v>MGST_K1</c:v>
                </c:pt>
                <c:pt idx="12">
                  <c:v>MGST_K5</c:v>
                </c:pt>
                <c:pt idx="13">
                  <c:v>MGST_K5</c:v>
                </c:pt>
                <c:pt idx="14">
                  <c:v>CFD_K1</c:v>
                </c:pt>
                <c:pt idx="15">
                  <c:v>CFD_K1</c:v>
                </c:pt>
                <c:pt idx="16">
                  <c:v>CFD_K5</c:v>
                </c:pt>
                <c:pt idx="17">
                  <c:v>CFD_K5</c:v>
                </c:pt>
                <c:pt idx="18">
                  <c:v>dotproduct</c:v>
                </c:pt>
                <c:pt idx="19">
                  <c:v>dotproduct</c:v>
                </c:pt>
                <c:pt idx="20">
                  <c:v>CFD_K3</c:v>
                </c:pt>
                <c:pt idx="21">
                  <c:v>CFD_K3</c:v>
                </c:pt>
                <c:pt idx="22">
                  <c:v>LIB_K2</c:v>
                </c:pt>
                <c:pt idx="23">
                  <c:v>LIB_K2</c:v>
                </c:pt>
                <c:pt idx="24">
                  <c:v>LKYT_K1</c:v>
                </c:pt>
                <c:pt idx="25">
                  <c:v>LKYT_K1</c:v>
                </c:pt>
                <c:pt idx="26">
                  <c:v>LKYT_K2</c:v>
                </c:pt>
                <c:pt idx="27">
                  <c:v>LKYT_K2</c:v>
                </c:pt>
                <c:pt idx="28">
                  <c:v>STMCL_K1</c:v>
                </c:pt>
                <c:pt idx="29">
                  <c:v>STMCL_K1</c:v>
                </c:pt>
                <c:pt idx="30">
                  <c:v>HRTWL_K2</c:v>
                </c:pt>
                <c:pt idx="31">
                  <c:v>HRTWL_K2</c:v>
                </c:pt>
                <c:pt idx="32">
                  <c:v>KMN_K2</c:v>
                </c:pt>
                <c:pt idx="33">
                  <c:v>KMN_K2</c:v>
                </c:pt>
                <c:pt idx="34">
                  <c:v>memadd</c:v>
                </c:pt>
                <c:pt idx="35">
                  <c:v>memadd</c:v>
                </c:pt>
                <c:pt idx="36">
                  <c:v>memmultiply</c:v>
                </c:pt>
                <c:pt idx="37">
                  <c:v>memmultiply</c:v>
                </c:pt>
                <c:pt idx="38">
                  <c:v>KMN_K1</c:v>
                </c:pt>
                <c:pt idx="39">
                  <c:v>KMN_K1</c:v>
                </c:pt>
                <c:pt idx="40">
                  <c:v>MGST_K2</c:v>
                </c:pt>
                <c:pt idx="41">
                  <c:v>MGST_K2</c:v>
                </c:pt>
                <c:pt idx="42">
                  <c:v>CFD_K4</c:v>
                </c:pt>
                <c:pt idx="43">
                  <c:v>CFD_K4</c:v>
                </c:pt>
                <c:pt idx="44">
                  <c:v>MGST_K14</c:v>
                </c:pt>
                <c:pt idx="45">
                  <c:v>MGST_K14</c:v>
                </c:pt>
                <c:pt idx="46">
                  <c:v>MUM_K1</c:v>
                </c:pt>
                <c:pt idx="47">
                  <c:v>MUM_K1</c:v>
                </c:pt>
                <c:pt idx="48">
                  <c:v>MGST_K16</c:v>
                </c:pt>
                <c:pt idx="49">
                  <c:v>MGST_K16</c:v>
                </c:pt>
                <c:pt idx="50">
                  <c:v>Average</c:v>
                </c:pt>
                <c:pt idx="51">
                  <c:v>Average</c:v>
                </c:pt>
              </c:strCache>
            </c:strRef>
          </c:cat>
          <c:val>
            <c:numRef>
              <c:f>Sheet3!$K$4:$K$55</c:f>
              <c:numCache>
                <c:formatCode>General</c:formatCode>
                <c:ptCount val="52"/>
                <c:pt idx="0">
                  <c:v>4.5827239613185071</c:v>
                </c:pt>
                <c:pt idx="2">
                  <c:v>0.20056798242515791</c:v>
                </c:pt>
                <c:pt idx="4">
                  <c:v>11.995724128467046</c:v>
                </c:pt>
                <c:pt idx="6">
                  <c:v>16.168326686976183</c:v>
                </c:pt>
                <c:pt idx="8">
                  <c:v>2.1454065277169359</c:v>
                </c:pt>
                <c:pt idx="10">
                  <c:v>3.4366176761548823</c:v>
                </c:pt>
                <c:pt idx="12">
                  <c:v>1.8056134764238141</c:v>
                </c:pt>
                <c:pt idx="14">
                  <c:v>1.8090094404195156</c:v>
                </c:pt>
                <c:pt idx="16">
                  <c:v>5.2244089288290967</c:v>
                </c:pt>
                <c:pt idx="18">
                  <c:v>15.937017912038812</c:v>
                </c:pt>
                <c:pt idx="20">
                  <c:v>1.8094041390019169</c:v>
                </c:pt>
                <c:pt idx="22">
                  <c:v>3.6067826472151818</c:v>
                </c:pt>
                <c:pt idx="24">
                  <c:v>14.39672505374889</c:v>
                </c:pt>
                <c:pt idx="26">
                  <c:v>14.310849097470141</c:v>
                </c:pt>
                <c:pt idx="28">
                  <c:v>2.6646917706778344</c:v>
                </c:pt>
                <c:pt idx="30">
                  <c:v>8.7241784502971385</c:v>
                </c:pt>
                <c:pt idx="32">
                  <c:v>7.8406408895902784</c:v>
                </c:pt>
                <c:pt idx="34">
                  <c:v>15.613608671726654</c:v>
                </c:pt>
                <c:pt idx="36">
                  <c:v>16.242812470703026</c:v>
                </c:pt>
                <c:pt idx="38">
                  <c:v>0.32773646673700824</c:v>
                </c:pt>
                <c:pt idx="40">
                  <c:v>8.2943587751443619</c:v>
                </c:pt>
                <c:pt idx="42">
                  <c:v>6.5860935686093667</c:v>
                </c:pt>
                <c:pt idx="44">
                  <c:v>2.051402517907051</c:v>
                </c:pt>
                <c:pt idx="46">
                  <c:v>2.2213307062240619</c:v>
                </c:pt>
                <c:pt idx="48">
                  <c:v>1.759679133070452</c:v>
                </c:pt>
                <c:pt idx="50">
                  <c:v>6.7902284431557334</c:v>
                </c:pt>
              </c:numCache>
            </c:numRef>
          </c:val>
        </c:ser>
        <c:ser>
          <c:idx val="8"/>
          <c:order val="9"/>
          <c:tx>
            <c:strRef>
              <c:f>Sheet3!$L$3</c:f>
              <c:strCache>
                <c:ptCount val="1"/>
                <c:pt idx="0">
                  <c:v>Exe</c:v>
                </c:pt>
              </c:strCache>
            </c:strRef>
          </c:tx>
          <c:invertIfNegative val="0"/>
          <c:cat>
            <c:strRef>
              <c:f>Sheet3!$C$4:$C$55</c:f>
              <c:strCache>
                <c:ptCount val="52"/>
                <c:pt idx="0">
                  <c:v>LIB_K1</c:v>
                </c:pt>
                <c:pt idx="1">
                  <c:v>LIB_K1</c:v>
                </c:pt>
                <c:pt idx="2">
                  <c:v>MGST_K4</c:v>
                </c:pt>
                <c:pt idx="3">
                  <c:v>MGST_K4</c:v>
                </c:pt>
                <c:pt idx="4">
                  <c:v>HOTSP_K1</c:v>
                </c:pt>
                <c:pt idx="5">
                  <c:v>HOTSP_K1</c:v>
                </c:pt>
                <c:pt idx="6">
                  <c:v>memaddtwo</c:v>
                </c:pt>
                <c:pt idx="7">
                  <c:v>memaddtwo</c:v>
                </c:pt>
                <c:pt idx="8">
                  <c:v>CFD_K6</c:v>
                </c:pt>
                <c:pt idx="9">
                  <c:v>CFD_K6</c:v>
                </c:pt>
                <c:pt idx="10">
                  <c:v>MGST_K1</c:v>
                </c:pt>
                <c:pt idx="11">
                  <c:v>MGST_K1</c:v>
                </c:pt>
                <c:pt idx="12">
                  <c:v>MGST_K5</c:v>
                </c:pt>
                <c:pt idx="13">
                  <c:v>MGST_K5</c:v>
                </c:pt>
                <c:pt idx="14">
                  <c:v>CFD_K1</c:v>
                </c:pt>
                <c:pt idx="15">
                  <c:v>CFD_K1</c:v>
                </c:pt>
                <c:pt idx="16">
                  <c:v>CFD_K5</c:v>
                </c:pt>
                <c:pt idx="17">
                  <c:v>CFD_K5</c:v>
                </c:pt>
                <c:pt idx="18">
                  <c:v>dotproduct</c:v>
                </c:pt>
                <c:pt idx="19">
                  <c:v>dotproduct</c:v>
                </c:pt>
                <c:pt idx="20">
                  <c:v>CFD_K3</c:v>
                </c:pt>
                <c:pt idx="21">
                  <c:v>CFD_K3</c:v>
                </c:pt>
                <c:pt idx="22">
                  <c:v>LIB_K2</c:v>
                </c:pt>
                <c:pt idx="23">
                  <c:v>LIB_K2</c:v>
                </c:pt>
                <c:pt idx="24">
                  <c:v>LKYT_K1</c:v>
                </c:pt>
                <c:pt idx="25">
                  <c:v>LKYT_K1</c:v>
                </c:pt>
                <c:pt idx="26">
                  <c:v>LKYT_K2</c:v>
                </c:pt>
                <c:pt idx="27">
                  <c:v>LKYT_K2</c:v>
                </c:pt>
                <c:pt idx="28">
                  <c:v>STMCL_K1</c:v>
                </c:pt>
                <c:pt idx="29">
                  <c:v>STMCL_K1</c:v>
                </c:pt>
                <c:pt idx="30">
                  <c:v>HRTWL_K2</c:v>
                </c:pt>
                <c:pt idx="31">
                  <c:v>HRTWL_K2</c:v>
                </c:pt>
                <c:pt idx="32">
                  <c:v>KMN_K2</c:v>
                </c:pt>
                <c:pt idx="33">
                  <c:v>KMN_K2</c:v>
                </c:pt>
                <c:pt idx="34">
                  <c:v>memadd</c:v>
                </c:pt>
                <c:pt idx="35">
                  <c:v>memadd</c:v>
                </c:pt>
                <c:pt idx="36">
                  <c:v>memmultiply</c:v>
                </c:pt>
                <c:pt idx="37">
                  <c:v>memmultiply</c:v>
                </c:pt>
                <c:pt idx="38">
                  <c:v>KMN_K1</c:v>
                </c:pt>
                <c:pt idx="39">
                  <c:v>KMN_K1</c:v>
                </c:pt>
                <c:pt idx="40">
                  <c:v>MGST_K2</c:v>
                </c:pt>
                <c:pt idx="41">
                  <c:v>MGST_K2</c:v>
                </c:pt>
                <c:pt idx="42">
                  <c:v>CFD_K4</c:v>
                </c:pt>
                <c:pt idx="43">
                  <c:v>CFD_K4</c:v>
                </c:pt>
                <c:pt idx="44">
                  <c:v>MGST_K14</c:v>
                </c:pt>
                <c:pt idx="45">
                  <c:v>MGST_K14</c:v>
                </c:pt>
                <c:pt idx="46">
                  <c:v>MUM_K1</c:v>
                </c:pt>
                <c:pt idx="47">
                  <c:v>MUM_K1</c:v>
                </c:pt>
                <c:pt idx="48">
                  <c:v>MGST_K16</c:v>
                </c:pt>
                <c:pt idx="49">
                  <c:v>MGST_K16</c:v>
                </c:pt>
                <c:pt idx="50">
                  <c:v>Average</c:v>
                </c:pt>
                <c:pt idx="51">
                  <c:v>Average</c:v>
                </c:pt>
              </c:strCache>
            </c:strRef>
          </c:cat>
          <c:val>
            <c:numRef>
              <c:f>Sheet3!$L$4:$L$55</c:f>
              <c:numCache>
                <c:formatCode>General</c:formatCode>
                <c:ptCount val="52"/>
                <c:pt idx="0">
                  <c:v>26.575528716141886</c:v>
                </c:pt>
                <c:pt idx="2">
                  <c:v>0.32838856615167361</c:v>
                </c:pt>
                <c:pt idx="4">
                  <c:v>25.359628996060096</c:v>
                </c:pt>
                <c:pt idx="6">
                  <c:v>22.52584775994622</c:v>
                </c:pt>
                <c:pt idx="8">
                  <c:v>4.940364580593795</c:v>
                </c:pt>
                <c:pt idx="10">
                  <c:v>10.460636547047258</c:v>
                </c:pt>
                <c:pt idx="12">
                  <c:v>3.3897963008743401</c:v>
                </c:pt>
                <c:pt idx="14">
                  <c:v>3.6794070701335402</c:v>
                </c:pt>
                <c:pt idx="16">
                  <c:v>20.702452840131119</c:v>
                </c:pt>
                <c:pt idx="18">
                  <c:v>24.203604633598843</c:v>
                </c:pt>
                <c:pt idx="20">
                  <c:v>3.6802239899981348</c:v>
                </c:pt>
                <c:pt idx="22">
                  <c:v>17.846370500937081</c:v>
                </c:pt>
                <c:pt idx="24">
                  <c:v>43.079847151187742</c:v>
                </c:pt>
                <c:pt idx="26">
                  <c:v>29.304946327753992</c:v>
                </c:pt>
                <c:pt idx="28">
                  <c:v>3.4246587568391837</c:v>
                </c:pt>
                <c:pt idx="30">
                  <c:v>17.05296841651408</c:v>
                </c:pt>
                <c:pt idx="32">
                  <c:v>13.665959348073322</c:v>
                </c:pt>
                <c:pt idx="34">
                  <c:v>25.092470559522855</c:v>
                </c:pt>
                <c:pt idx="36">
                  <c:v>28.622541312438543</c:v>
                </c:pt>
                <c:pt idx="38">
                  <c:v>0.23836352125732896</c:v>
                </c:pt>
                <c:pt idx="40">
                  <c:v>12.351262021307114</c:v>
                </c:pt>
                <c:pt idx="42">
                  <c:v>57.057986082585956</c:v>
                </c:pt>
                <c:pt idx="44">
                  <c:v>2.4940421778142121</c:v>
                </c:pt>
                <c:pt idx="46">
                  <c:v>3.2588768342299548</c:v>
                </c:pt>
                <c:pt idx="48">
                  <c:v>1.9439374133244594</c:v>
                </c:pt>
                <c:pt idx="50">
                  <c:v>16.051204416978514</c:v>
                </c:pt>
              </c:numCache>
            </c:numRef>
          </c:val>
        </c:ser>
        <c:ser>
          <c:idx val="9"/>
          <c:order val="10"/>
          <c:tx>
            <c:strRef>
              <c:f>Sheet3!$M$3</c:f>
              <c:strCache>
                <c:ptCount val="1"/>
                <c:pt idx="0">
                  <c:v>DRAM</c:v>
                </c:pt>
              </c:strCache>
            </c:strRef>
          </c:tx>
          <c:invertIfNegative val="0"/>
          <c:cat>
            <c:strRef>
              <c:f>Sheet3!$C$4:$C$55</c:f>
              <c:strCache>
                <c:ptCount val="52"/>
                <c:pt idx="0">
                  <c:v>LIB_K1</c:v>
                </c:pt>
                <c:pt idx="1">
                  <c:v>LIB_K1</c:v>
                </c:pt>
                <c:pt idx="2">
                  <c:v>MGST_K4</c:v>
                </c:pt>
                <c:pt idx="3">
                  <c:v>MGST_K4</c:v>
                </c:pt>
                <c:pt idx="4">
                  <c:v>HOTSP_K1</c:v>
                </c:pt>
                <c:pt idx="5">
                  <c:v>HOTSP_K1</c:v>
                </c:pt>
                <c:pt idx="6">
                  <c:v>memaddtwo</c:v>
                </c:pt>
                <c:pt idx="7">
                  <c:v>memaddtwo</c:v>
                </c:pt>
                <c:pt idx="8">
                  <c:v>CFD_K6</c:v>
                </c:pt>
                <c:pt idx="9">
                  <c:v>CFD_K6</c:v>
                </c:pt>
                <c:pt idx="10">
                  <c:v>MGST_K1</c:v>
                </c:pt>
                <c:pt idx="11">
                  <c:v>MGST_K1</c:v>
                </c:pt>
                <c:pt idx="12">
                  <c:v>MGST_K5</c:v>
                </c:pt>
                <c:pt idx="13">
                  <c:v>MGST_K5</c:v>
                </c:pt>
                <c:pt idx="14">
                  <c:v>CFD_K1</c:v>
                </c:pt>
                <c:pt idx="15">
                  <c:v>CFD_K1</c:v>
                </c:pt>
                <c:pt idx="16">
                  <c:v>CFD_K5</c:v>
                </c:pt>
                <c:pt idx="17">
                  <c:v>CFD_K5</c:v>
                </c:pt>
                <c:pt idx="18">
                  <c:v>dotproduct</c:v>
                </c:pt>
                <c:pt idx="19">
                  <c:v>dotproduct</c:v>
                </c:pt>
                <c:pt idx="20">
                  <c:v>CFD_K3</c:v>
                </c:pt>
                <c:pt idx="21">
                  <c:v>CFD_K3</c:v>
                </c:pt>
                <c:pt idx="22">
                  <c:v>LIB_K2</c:v>
                </c:pt>
                <c:pt idx="23">
                  <c:v>LIB_K2</c:v>
                </c:pt>
                <c:pt idx="24">
                  <c:v>LKYT_K1</c:v>
                </c:pt>
                <c:pt idx="25">
                  <c:v>LKYT_K1</c:v>
                </c:pt>
                <c:pt idx="26">
                  <c:v>LKYT_K2</c:v>
                </c:pt>
                <c:pt idx="27">
                  <c:v>LKYT_K2</c:v>
                </c:pt>
                <c:pt idx="28">
                  <c:v>STMCL_K1</c:v>
                </c:pt>
                <c:pt idx="29">
                  <c:v>STMCL_K1</c:v>
                </c:pt>
                <c:pt idx="30">
                  <c:v>HRTWL_K2</c:v>
                </c:pt>
                <c:pt idx="31">
                  <c:v>HRTWL_K2</c:v>
                </c:pt>
                <c:pt idx="32">
                  <c:v>KMN_K2</c:v>
                </c:pt>
                <c:pt idx="33">
                  <c:v>KMN_K2</c:v>
                </c:pt>
                <c:pt idx="34">
                  <c:v>memadd</c:v>
                </c:pt>
                <c:pt idx="35">
                  <c:v>memadd</c:v>
                </c:pt>
                <c:pt idx="36">
                  <c:v>memmultiply</c:v>
                </c:pt>
                <c:pt idx="37">
                  <c:v>memmultiply</c:v>
                </c:pt>
                <c:pt idx="38">
                  <c:v>KMN_K1</c:v>
                </c:pt>
                <c:pt idx="39">
                  <c:v>KMN_K1</c:v>
                </c:pt>
                <c:pt idx="40">
                  <c:v>MGST_K2</c:v>
                </c:pt>
                <c:pt idx="41">
                  <c:v>MGST_K2</c:v>
                </c:pt>
                <c:pt idx="42">
                  <c:v>CFD_K4</c:v>
                </c:pt>
                <c:pt idx="43">
                  <c:v>CFD_K4</c:v>
                </c:pt>
                <c:pt idx="44">
                  <c:v>MGST_K14</c:v>
                </c:pt>
                <c:pt idx="45">
                  <c:v>MGST_K14</c:v>
                </c:pt>
                <c:pt idx="46">
                  <c:v>MUM_K1</c:v>
                </c:pt>
                <c:pt idx="47">
                  <c:v>MUM_K1</c:v>
                </c:pt>
                <c:pt idx="48">
                  <c:v>MGST_K16</c:v>
                </c:pt>
                <c:pt idx="49">
                  <c:v>MGST_K16</c:v>
                </c:pt>
                <c:pt idx="50">
                  <c:v>Average</c:v>
                </c:pt>
                <c:pt idx="51">
                  <c:v>Average</c:v>
                </c:pt>
              </c:strCache>
            </c:strRef>
          </c:cat>
          <c:val>
            <c:numRef>
              <c:f>Sheet3!$M$4:$M$55</c:f>
              <c:numCache>
                <c:formatCode>General</c:formatCode>
                <c:ptCount val="52"/>
                <c:pt idx="0">
                  <c:v>23.424584502914051</c:v>
                </c:pt>
                <c:pt idx="2">
                  <c:v>59.124802446968957</c:v>
                </c:pt>
                <c:pt idx="4">
                  <c:v>0.33889039401869187</c:v>
                </c:pt>
                <c:pt idx="6">
                  <c:v>0.42646188351906172</c:v>
                </c:pt>
                <c:pt idx="8">
                  <c:v>65.491429758573531</c:v>
                </c:pt>
                <c:pt idx="10">
                  <c:v>10.746988097103671</c:v>
                </c:pt>
                <c:pt idx="12">
                  <c:v>55.459502649142259</c:v>
                </c:pt>
                <c:pt idx="14">
                  <c:v>52.207887853864584</c:v>
                </c:pt>
                <c:pt idx="16">
                  <c:v>54.5368960132474</c:v>
                </c:pt>
                <c:pt idx="18">
                  <c:v>0.45224292905660368</c:v>
                </c:pt>
                <c:pt idx="20">
                  <c:v>52.213042406123478</c:v>
                </c:pt>
                <c:pt idx="22">
                  <c:v>47.006738877312742</c:v>
                </c:pt>
                <c:pt idx="24">
                  <c:v>0.13625319797931867</c:v>
                </c:pt>
                <c:pt idx="26">
                  <c:v>0.30377854568947266</c:v>
                </c:pt>
                <c:pt idx="28">
                  <c:v>53.960648656121727</c:v>
                </c:pt>
                <c:pt idx="30">
                  <c:v>10.530152684740477</c:v>
                </c:pt>
                <c:pt idx="32">
                  <c:v>83.055644947400623</c:v>
                </c:pt>
                <c:pt idx="34">
                  <c:v>0.35974827799544412</c:v>
                </c:pt>
                <c:pt idx="36">
                  <c:v>0.35846677081272127</c:v>
                </c:pt>
                <c:pt idx="38">
                  <c:v>63.911705704422907</c:v>
                </c:pt>
                <c:pt idx="40">
                  <c:v>14.362704255619374</c:v>
                </c:pt>
                <c:pt idx="42">
                  <c:v>63.992071502830306</c:v>
                </c:pt>
                <c:pt idx="44">
                  <c:v>51.432342850395671</c:v>
                </c:pt>
                <c:pt idx="46">
                  <c:v>16.946722745867881</c:v>
                </c:pt>
                <c:pt idx="48">
                  <c:v>30.720128895070189</c:v>
                </c:pt>
                <c:pt idx="50">
                  <c:v>32.459993473871634</c:v>
                </c:pt>
              </c:numCache>
            </c:numRef>
          </c:val>
        </c:ser>
        <c:ser>
          <c:idx val="10"/>
          <c:order val="11"/>
          <c:tx>
            <c:strRef>
              <c:f>Sheet3!$N$3</c:f>
              <c:strCache>
                <c:ptCount val="1"/>
                <c:pt idx="0">
                  <c:v>L2-Cache</c:v>
                </c:pt>
              </c:strCache>
            </c:strRef>
          </c:tx>
          <c:invertIfNegative val="0"/>
          <c:cat>
            <c:strRef>
              <c:f>Sheet3!$C$4:$C$55</c:f>
              <c:strCache>
                <c:ptCount val="52"/>
                <c:pt idx="0">
                  <c:v>LIB_K1</c:v>
                </c:pt>
                <c:pt idx="1">
                  <c:v>LIB_K1</c:v>
                </c:pt>
                <c:pt idx="2">
                  <c:v>MGST_K4</c:v>
                </c:pt>
                <c:pt idx="3">
                  <c:v>MGST_K4</c:v>
                </c:pt>
                <c:pt idx="4">
                  <c:v>HOTSP_K1</c:v>
                </c:pt>
                <c:pt idx="5">
                  <c:v>HOTSP_K1</c:v>
                </c:pt>
                <c:pt idx="6">
                  <c:v>memaddtwo</c:v>
                </c:pt>
                <c:pt idx="7">
                  <c:v>memaddtwo</c:v>
                </c:pt>
                <c:pt idx="8">
                  <c:v>CFD_K6</c:v>
                </c:pt>
                <c:pt idx="9">
                  <c:v>CFD_K6</c:v>
                </c:pt>
                <c:pt idx="10">
                  <c:v>MGST_K1</c:v>
                </c:pt>
                <c:pt idx="11">
                  <c:v>MGST_K1</c:v>
                </c:pt>
                <c:pt idx="12">
                  <c:v>MGST_K5</c:v>
                </c:pt>
                <c:pt idx="13">
                  <c:v>MGST_K5</c:v>
                </c:pt>
                <c:pt idx="14">
                  <c:v>CFD_K1</c:v>
                </c:pt>
                <c:pt idx="15">
                  <c:v>CFD_K1</c:v>
                </c:pt>
                <c:pt idx="16">
                  <c:v>CFD_K5</c:v>
                </c:pt>
                <c:pt idx="17">
                  <c:v>CFD_K5</c:v>
                </c:pt>
                <c:pt idx="18">
                  <c:v>dotproduct</c:v>
                </c:pt>
                <c:pt idx="19">
                  <c:v>dotproduct</c:v>
                </c:pt>
                <c:pt idx="20">
                  <c:v>CFD_K3</c:v>
                </c:pt>
                <c:pt idx="21">
                  <c:v>CFD_K3</c:v>
                </c:pt>
                <c:pt idx="22">
                  <c:v>LIB_K2</c:v>
                </c:pt>
                <c:pt idx="23">
                  <c:v>LIB_K2</c:v>
                </c:pt>
                <c:pt idx="24">
                  <c:v>LKYT_K1</c:v>
                </c:pt>
                <c:pt idx="25">
                  <c:v>LKYT_K1</c:v>
                </c:pt>
                <c:pt idx="26">
                  <c:v>LKYT_K2</c:v>
                </c:pt>
                <c:pt idx="27">
                  <c:v>LKYT_K2</c:v>
                </c:pt>
                <c:pt idx="28">
                  <c:v>STMCL_K1</c:v>
                </c:pt>
                <c:pt idx="29">
                  <c:v>STMCL_K1</c:v>
                </c:pt>
                <c:pt idx="30">
                  <c:v>HRTWL_K2</c:v>
                </c:pt>
                <c:pt idx="31">
                  <c:v>HRTWL_K2</c:v>
                </c:pt>
                <c:pt idx="32">
                  <c:v>KMN_K2</c:v>
                </c:pt>
                <c:pt idx="33">
                  <c:v>KMN_K2</c:v>
                </c:pt>
                <c:pt idx="34">
                  <c:v>memadd</c:v>
                </c:pt>
                <c:pt idx="35">
                  <c:v>memadd</c:v>
                </c:pt>
                <c:pt idx="36">
                  <c:v>memmultiply</c:v>
                </c:pt>
                <c:pt idx="37">
                  <c:v>memmultiply</c:v>
                </c:pt>
                <c:pt idx="38">
                  <c:v>KMN_K1</c:v>
                </c:pt>
                <c:pt idx="39">
                  <c:v>KMN_K1</c:v>
                </c:pt>
                <c:pt idx="40">
                  <c:v>MGST_K2</c:v>
                </c:pt>
                <c:pt idx="41">
                  <c:v>MGST_K2</c:v>
                </c:pt>
                <c:pt idx="42">
                  <c:v>CFD_K4</c:v>
                </c:pt>
                <c:pt idx="43">
                  <c:v>CFD_K4</c:v>
                </c:pt>
                <c:pt idx="44">
                  <c:v>MGST_K14</c:v>
                </c:pt>
                <c:pt idx="45">
                  <c:v>MGST_K14</c:v>
                </c:pt>
                <c:pt idx="46">
                  <c:v>MUM_K1</c:v>
                </c:pt>
                <c:pt idx="47">
                  <c:v>MUM_K1</c:v>
                </c:pt>
                <c:pt idx="48">
                  <c:v>MGST_K16</c:v>
                </c:pt>
                <c:pt idx="49">
                  <c:v>MGST_K16</c:v>
                </c:pt>
                <c:pt idx="50">
                  <c:v>Average</c:v>
                </c:pt>
                <c:pt idx="51">
                  <c:v>Average</c:v>
                </c:pt>
              </c:strCache>
            </c:strRef>
          </c:cat>
          <c:val>
            <c:numRef>
              <c:f>Sheet3!$N$4:$N$55</c:f>
              <c:numCache>
                <c:formatCode>General</c:formatCode>
                <c:ptCount val="52"/>
                <c:pt idx="0">
                  <c:v>7.3286107575854764</c:v>
                </c:pt>
                <c:pt idx="2">
                  <c:v>11.109169825265107</c:v>
                </c:pt>
                <c:pt idx="4">
                  <c:v>5.2773601506931396</c:v>
                </c:pt>
                <c:pt idx="6">
                  <c:v>26.702651543250425</c:v>
                </c:pt>
                <c:pt idx="8">
                  <c:v>6.3722232882218117</c:v>
                </c:pt>
                <c:pt idx="10">
                  <c:v>0.13087360700030501</c:v>
                </c:pt>
                <c:pt idx="12">
                  <c:v>5.7868333204054574</c:v>
                </c:pt>
                <c:pt idx="14">
                  <c:v>12.829407519936677</c:v>
                </c:pt>
                <c:pt idx="16">
                  <c:v>7.7853017134500853</c:v>
                </c:pt>
                <c:pt idx="18">
                  <c:v>12.704174747540682</c:v>
                </c:pt>
                <c:pt idx="20">
                  <c:v>12.831838661489799</c:v>
                </c:pt>
                <c:pt idx="22">
                  <c:v>6.3793904006280018</c:v>
                </c:pt>
                <c:pt idx="24">
                  <c:v>32.028731221978916</c:v>
                </c:pt>
                <c:pt idx="26">
                  <c:v>18.677294548529368</c:v>
                </c:pt>
                <c:pt idx="28">
                  <c:v>1.4120696027166573</c:v>
                </c:pt>
                <c:pt idx="30">
                  <c:v>10.25063008198777</c:v>
                </c:pt>
                <c:pt idx="32">
                  <c:v>0.17215027936394667</c:v>
                </c:pt>
                <c:pt idx="34">
                  <c:v>9.527232603531651</c:v>
                </c:pt>
                <c:pt idx="36">
                  <c:v>7.2889730598127285</c:v>
                </c:pt>
                <c:pt idx="38">
                  <c:v>2.7509498007955164</c:v>
                </c:pt>
                <c:pt idx="40">
                  <c:v>2.1479050460635536</c:v>
                </c:pt>
                <c:pt idx="42">
                  <c:v>3.3056265860948537</c:v>
                </c:pt>
                <c:pt idx="44">
                  <c:v>31.650975982265493</c:v>
                </c:pt>
                <c:pt idx="46">
                  <c:v>18.240006388418465</c:v>
                </c:pt>
                <c:pt idx="48">
                  <c:v>27.206029195756546</c:v>
                </c:pt>
                <c:pt idx="50">
                  <c:v>11.195856397311298</c:v>
                </c:pt>
              </c:numCache>
            </c:numRef>
          </c:val>
        </c:ser>
        <c:ser>
          <c:idx val="11"/>
          <c:order val="12"/>
          <c:tx>
            <c:strRef>
              <c:f>Sheet3!$O$3</c:f>
              <c:strCache>
                <c:ptCount val="1"/>
                <c:pt idx="0">
                  <c:v>Pipeline</c:v>
                </c:pt>
              </c:strCache>
            </c:strRef>
          </c:tx>
          <c:invertIfNegative val="0"/>
          <c:cat>
            <c:strRef>
              <c:f>Sheet3!$C$4:$C$55</c:f>
              <c:strCache>
                <c:ptCount val="52"/>
                <c:pt idx="0">
                  <c:v>LIB_K1</c:v>
                </c:pt>
                <c:pt idx="1">
                  <c:v>LIB_K1</c:v>
                </c:pt>
                <c:pt idx="2">
                  <c:v>MGST_K4</c:v>
                </c:pt>
                <c:pt idx="3">
                  <c:v>MGST_K4</c:v>
                </c:pt>
                <c:pt idx="4">
                  <c:v>HOTSP_K1</c:v>
                </c:pt>
                <c:pt idx="5">
                  <c:v>HOTSP_K1</c:v>
                </c:pt>
                <c:pt idx="6">
                  <c:v>memaddtwo</c:v>
                </c:pt>
                <c:pt idx="7">
                  <c:v>memaddtwo</c:v>
                </c:pt>
                <c:pt idx="8">
                  <c:v>CFD_K6</c:v>
                </c:pt>
                <c:pt idx="9">
                  <c:v>CFD_K6</c:v>
                </c:pt>
                <c:pt idx="10">
                  <c:v>MGST_K1</c:v>
                </c:pt>
                <c:pt idx="11">
                  <c:v>MGST_K1</c:v>
                </c:pt>
                <c:pt idx="12">
                  <c:v>MGST_K5</c:v>
                </c:pt>
                <c:pt idx="13">
                  <c:v>MGST_K5</c:v>
                </c:pt>
                <c:pt idx="14">
                  <c:v>CFD_K1</c:v>
                </c:pt>
                <c:pt idx="15">
                  <c:v>CFD_K1</c:v>
                </c:pt>
                <c:pt idx="16">
                  <c:v>CFD_K5</c:v>
                </c:pt>
                <c:pt idx="17">
                  <c:v>CFD_K5</c:v>
                </c:pt>
                <c:pt idx="18">
                  <c:v>dotproduct</c:v>
                </c:pt>
                <c:pt idx="19">
                  <c:v>dotproduct</c:v>
                </c:pt>
                <c:pt idx="20">
                  <c:v>CFD_K3</c:v>
                </c:pt>
                <c:pt idx="21">
                  <c:v>CFD_K3</c:v>
                </c:pt>
                <c:pt idx="22">
                  <c:v>LIB_K2</c:v>
                </c:pt>
                <c:pt idx="23">
                  <c:v>LIB_K2</c:v>
                </c:pt>
                <c:pt idx="24">
                  <c:v>LKYT_K1</c:v>
                </c:pt>
                <c:pt idx="25">
                  <c:v>LKYT_K1</c:v>
                </c:pt>
                <c:pt idx="26">
                  <c:v>LKYT_K2</c:v>
                </c:pt>
                <c:pt idx="27">
                  <c:v>LKYT_K2</c:v>
                </c:pt>
                <c:pt idx="28">
                  <c:v>STMCL_K1</c:v>
                </c:pt>
                <c:pt idx="29">
                  <c:v>STMCL_K1</c:v>
                </c:pt>
                <c:pt idx="30">
                  <c:v>HRTWL_K2</c:v>
                </c:pt>
                <c:pt idx="31">
                  <c:v>HRTWL_K2</c:v>
                </c:pt>
                <c:pt idx="32">
                  <c:v>KMN_K2</c:v>
                </c:pt>
                <c:pt idx="33">
                  <c:v>KMN_K2</c:v>
                </c:pt>
                <c:pt idx="34">
                  <c:v>memadd</c:v>
                </c:pt>
                <c:pt idx="35">
                  <c:v>memadd</c:v>
                </c:pt>
                <c:pt idx="36">
                  <c:v>memmultiply</c:v>
                </c:pt>
                <c:pt idx="37">
                  <c:v>memmultiply</c:v>
                </c:pt>
                <c:pt idx="38">
                  <c:v>KMN_K1</c:v>
                </c:pt>
                <c:pt idx="39">
                  <c:v>KMN_K1</c:v>
                </c:pt>
                <c:pt idx="40">
                  <c:v>MGST_K2</c:v>
                </c:pt>
                <c:pt idx="41">
                  <c:v>MGST_K2</c:v>
                </c:pt>
                <c:pt idx="42">
                  <c:v>CFD_K4</c:v>
                </c:pt>
                <c:pt idx="43">
                  <c:v>CFD_K4</c:v>
                </c:pt>
                <c:pt idx="44">
                  <c:v>MGST_K14</c:v>
                </c:pt>
                <c:pt idx="45">
                  <c:v>MGST_K14</c:v>
                </c:pt>
                <c:pt idx="46">
                  <c:v>MUM_K1</c:v>
                </c:pt>
                <c:pt idx="47">
                  <c:v>MUM_K1</c:v>
                </c:pt>
                <c:pt idx="48">
                  <c:v>MGST_K16</c:v>
                </c:pt>
                <c:pt idx="49">
                  <c:v>MGST_K16</c:v>
                </c:pt>
                <c:pt idx="50">
                  <c:v>Average</c:v>
                </c:pt>
                <c:pt idx="51">
                  <c:v>Average</c:v>
                </c:pt>
              </c:strCache>
            </c:strRef>
          </c:cat>
          <c:val>
            <c:numRef>
              <c:f>Sheet3!$O$4:$O$55</c:f>
              <c:numCache>
                <c:formatCode>General</c:formatCode>
                <c:ptCount val="52"/>
                <c:pt idx="0">
                  <c:v>3.3680816247969898</c:v>
                </c:pt>
                <c:pt idx="2">
                  <c:v>0.12370880564514401</c:v>
                </c:pt>
                <c:pt idx="4">
                  <c:v>6.8800099202475904</c:v>
                </c:pt>
                <c:pt idx="6">
                  <c:v>10.26917275380135</c:v>
                </c:pt>
                <c:pt idx="8">
                  <c:v>1.213473873395879</c:v>
                </c:pt>
                <c:pt idx="10">
                  <c:v>2.2487741333389941</c:v>
                </c:pt>
                <c:pt idx="12">
                  <c:v>1.2569275861163773</c:v>
                </c:pt>
                <c:pt idx="14">
                  <c:v>1.2216893057853366</c:v>
                </c:pt>
                <c:pt idx="16">
                  <c:v>3.3147544257889798</c:v>
                </c:pt>
                <c:pt idx="18">
                  <c:v>9.4681093009692976</c:v>
                </c:pt>
                <c:pt idx="20">
                  <c:v>1.2219605300739207</c:v>
                </c:pt>
                <c:pt idx="22">
                  <c:v>2.5517403354877777</c:v>
                </c:pt>
                <c:pt idx="24">
                  <c:v>7.9313402295198303</c:v>
                </c:pt>
                <c:pt idx="26">
                  <c:v>8.1373314073192944</c:v>
                </c:pt>
                <c:pt idx="28">
                  <c:v>1.7145920843403217</c:v>
                </c:pt>
                <c:pt idx="30">
                  <c:v>5.7499874597006713</c:v>
                </c:pt>
                <c:pt idx="32">
                  <c:v>5.5781878061521057</c:v>
                </c:pt>
                <c:pt idx="34">
                  <c:v>10.635063917725665</c:v>
                </c:pt>
                <c:pt idx="36">
                  <c:v>11.099336393091313</c:v>
                </c:pt>
                <c:pt idx="38">
                  <c:v>9.6710274339180211E-2</c:v>
                </c:pt>
                <c:pt idx="40">
                  <c:v>4.7372553997520637</c:v>
                </c:pt>
                <c:pt idx="42">
                  <c:v>4.2706150557780633</c:v>
                </c:pt>
                <c:pt idx="44">
                  <c:v>1.182798223416252</c:v>
                </c:pt>
                <c:pt idx="46">
                  <c:v>1.5190624248537603</c:v>
                </c:pt>
                <c:pt idx="48">
                  <c:v>0.98071803173642969</c:v>
                </c:pt>
                <c:pt idx="50">
                  <c:v>4.2708560521269021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overlap val="100"/>
        <c:axId val="43823616"/>
        <c:axId val="38376512"/>
      </c:barChart>
      <c:catAx>
        <c:axId val="4382361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Benchmarks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8376512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3837651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minorGridlines>
          <c:spPr>
            <a:ln>
              <a:noFill/>
            </a:ln>
          </c:spPr>
        </c:minorGridlines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 dirty="0"/>
                  <a:t>Power (W)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438236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96577235381221"/>
          <c:y val="1.5820453531376961E-2"/>
          <c:w val="0.11666262029746283"/>
          <c:h val="0.83169291338582685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0.15771</cdr:x>
      <cdr:y>0.27522</cdr:y>
    </cdr:from>
    <cdr:to>
      <cdr:x>0.43245</cdr:x>
      <cdr:y>0.37317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24136" y="1368152"/>
          <a:ext cx="2132547" cy="4869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CA" sz="1800" dirty="0" smtClean="0"/>
            <a:t>Average Absolute </a:t>
          </a:r>
          <a:r>
            <a:rPr lang="en-CA" sz="1800" dirty="0"/>
            <a:t>Error ≈ </a:t>
          </a:r>
          <a:r>
            <a:rPr lang="en-CA" sz="1800" dirty="0" smtClean="0"/>
            <a:t>12% </a:t>
          </a:r>
          <a:endParaRPr lang="en-CA" sz="18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1A0B05-2A82-4716-9EA6-02D0221B8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31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1A0B05-2A82-4716-9EA6-02D0221B897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56CB7-4BA0-4567-BFBD-7D3A93B8BD6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Shared Memory:</a:t>
            </a:r>
            <a:r>
              <a:rPr lang="en-CA" baseline="0" dirty="0" smtClean="0"/>
              <a:t> Heavily multi-banked. Doesn’t have tagging structures as normal caches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1A0B05-2A82-4716-9EA6-02D0221B897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88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Memory controller: Changed data rates to have higher throughput, high bandwidth. No changes to architecture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1A0B05-2A82-4716-9EA6-02D0221B897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1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56CB7-4BA0-4567-BFBD-7D3A93B8BD6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70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*This step is optional. It is only necessary when the parameters of </a:t>
            </a:r>
          </a:p>
          <a:p>
            <a:r>
              <a:rPr lang="en-US" dirty="0" smtClean="0"/>
              <a:t>this component can not be decided using other existing components.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1A0B05-2A82-4716-9EA6-02D0221B897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5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physical implementation of SRAM will be optimized by McPAT by using the EDP metric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1A0B05-2A82-4716-9EA6-02D0221B897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24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90 = 90nm technology library. </a:t>
            </a:r>
          </a:p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It is the 90nm tech library. This is how McPAT internally scales power numbers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1A0B05-2A82-4716-9EA6-02D0221B897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40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1A0B05-2A82-4716-9EA6-02D0221B897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GPGPU-Sim Tutorial (MICRO 2012) 5c: Power Model: </a:t>
            </a:r>
            <a:r>
              <a:rPr lang="en-CA" dirty="0" err="1" smtClean="0"/>
              <a:t>GPUWattch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GPGPU-Sim Tutorial (MICRO 2012) 5c: Power Model: </a:t>
            </a:r>
            <a:r>
              <a:rPr lang="en-CA" dirty="0" err="1" smtClean="0"/>
              <a:t>GPUWattch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9F70-A1CA-4D5A-81DB-744BAD11B1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14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GPGPU-Sim Tutorial (MICRO 2012) 5c: Power Model: </a:t>
            </a:r>
            <a:r>
              <a:rPr lang="en-CA" dirty="0" err="1" smtClean="0"/>
              <a:t>GPUWattch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9F70-A1CA-4D5A-81DB-744BAD11B1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386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GPGPU-Sim Tutorial (MICRO 2012) 5c: Power Model: </a:t>
            </a:r>
            <a:r>
              <a:rPr lang="en-CA" dirty="0" err="1" smtClean="0"/>
              <a:t>GPUWattch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9F70-A1CA-4D5A-81DB-744BAD11B1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498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GPGPU-Sim Tutorial (MICRO 2012) 5c: Power Model: </a:t>
            </a:r>
            <a:r>
              <a:rPr lang="en-CA" dirty="0" err="1" smtClean="0"/>
              <a:t>GPUWattch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9F70-A1CA-4D5A-81DB-744BAD11B1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6580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GPGPU-Sim Tutorial (MICRO 2012) 5c: Power Model: </a:t>
            </a:r>
            <a:r>
              <a:rPr lang="en-CA" dirty="0" err="1" smtClean="0"/>
              <a:t>GPUWattch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9F70-A1CA-4D5A-81DB-744BAD11B1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428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GPGPU-Sim Tutorial (MICRO 2012) 5c: Power Model: </a:t>
            </a:r>
            <a:r>
              <a:rPr lang="en-CA" dirty="0" err="1" smtClean="0"/>
              <a:t>GPUWattch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9F70-A1CA-4D5A-81DB-744BAD11B1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241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GPGPU-Sim Tutorial (MICRO 2012) 5c: Power Model: </a:t>
            </a:r>
            <a:r>
              <a:rPr lang="en-CA" dirty="0" err="1" smtClean="0"/>
              <a:t>GPUWattch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9F70-A1CA-4D5A-81DB-744BAD11B1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2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GPGPU-Sim Tutorial (MICRO 2012) 5c: Power Model: </a:t>
            </a:r>
            <a:r>
              <a:rPr lang="en-CA" dirty="0" err="1" smtClean="0"/>
              <a:t>GPUWattch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5c.</a:t>
            </a:r>
            <a:fld id="{55EB9A5E-14F2-44AA-BCAC-6DCCEBC539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GPGPU-Sim Tutorial (MICRO 2012) 5c: Power Model: </a:t>
            </a:r>
            <a:r>
              <a:rPr lang="en-CA" dirty="0" err="1" smtClean="0"/>
              <a:t>GPUWattch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5c.</a:t>
            </a:r>
            <a:fld id="{31F4FE96-D1A6-4F17-83D1-DA5EB68942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GPGPU-Sim Tutorial (MICRO 2012) 5c: Power Model: </a:t>
            </a:r>
            <a:r>
              <a:rPr lang="en-CA" dirty="0" err="1" smtClean="0"/>
              <a:t>GPUWattch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5c.</a:t>
            </a:r>
            <a:fld id="{00B2B76A-9F2F-4E74-8C3A-858BE585A2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GPGPU-Sim Tutorial (MICRO 2012) 5c: Power Model: </a:t>
            </a:r>
            <a:r>
              <a:rPr lang="en-CA" dirty="0" err="1" smtClean="0"/>
              <a:t>GPUWattch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5c.</a:t>
            </a:r>
            <a:fld id="{7F5B2C50-7787-42FB-95A9-29C3359D7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GPGPU-Sim Tutorial (MICRO 2012) 5c: Power Model: </a:t>
            </a:r>
            <a:r>
              <a:rPr lang="en-CA" dirty="0" err="1" smtClean="0"/>
              <a:t>GPUWattch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9F70-A1CA-4D5A-81DB-744BAD11B1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591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GPGPU-Sim Tutorial (MICRO 2012) 5c: Power Model: </a:t>
            </a:r>
            <a:r>
              <a:rPr lang="en-CA" dirty="0" err="1" smtClean="0"/>
              <a:t>GPUWattch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 smtClean="0"/>
              <a:t>5c.</a:t>
            </a:r>
            <a:fld id="{DD919F70-A1CA-4D5A-81DB-744BAD11B113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678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GPGPU-Sim Tutorial (MICRO 2012) 5c: Power Model: </a:t>
            </a:r>
            <a:r>
              <a:rPr lang="en-CA" dirty="0" err="1" smtClean="0"/>
              <a:t>GPUWattch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9F70-A1CA-4D5A-81DB-744BAD11B1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093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GPGPU-Sim Tutorial (MICRO 2012) 5c: Power Model: </a:t>
            </a:r>
            <a:r>
              <a:rPr lang="en-CA" dirty="0" err="1" smtClean="0"/>
              <a:t>GPUWattch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9F70-A1CA-4D5A-81DB-744BAD11B1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86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381750"/>
            <a:ext cx="312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r>
              <a:rPr lang="pt-BR" dirty="0" smtClean="0"/>
              <a:t>GPGPU-Sim Tutorial (MICRO 2012) 5c: Power Model: </a:t>
            </a:r>
            <a:r>
              <a:rPr lang="en-CA" dirty="0" err="1" smtClean="0"/>
              <a:t>GPUWattch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5c.</a:t>
            </a:r>
            <a:fld id="{F82F5F8C-649F-47F4-8CCF-3161E69500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8" r:id="rId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December 2012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 smtClean="0"/>
              <a:t>GPGPU-Sim Tutorial (MICRO 2012) 5c: Power Model: </a:t>
            </a:r>
            <a:r>
              <a:rPr lang="en-CA" dirty="0" err="1" smtClean="0"/>
              <a:t>GPUWattch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 smtClean="0"/>
              <a:t>5c.</a:t>
            </a:r>
            <a:fld id="{DD919F70-A1CA-4D5A-81DB-744BAD11B113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004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8871498"/>
              </p:ext>
            </p:extLst>
          </p:nvPr>
        </p:nvGraphicFramePr>
        <p:xfrm>
          <a:off x="381000" y="599040"/>
          <a:ext cx="8406076" cy="625896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09600"/>
                <a:gridCol w="6553200"/>
                <a:gridCol w="1243276"/>
              </a:tblGrid>
              <a:tr h="405783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Brief Background on GPU Computing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40mins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05783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2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kern="12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GPGPU-</a:t>
                      </a:r>
                      <a:r>
                        <a:rPr lang="en-CA" sz="2400" kern="1200" dirty="0" err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Sim</a:t>
                      </a:r>
                      <a:r>
                        <a:rPr lang="en-CA" sz="2400" kern="12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Overview</a:t>
                      </a:r>
                      <a:endParaRPr lang="en-CA" sz="2400" kern="1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kern="12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30mins</a:t>
                      </a:r>
                      <a:endParaRPr lang="en-CA" sz="2400" kern="1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/>
                </a:tc>
              </a:tr>
              <a:tr h="405783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kern="12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Demo 1: Setup and Run</a:t>
                      </a:r>
                      <a:endParaRPr lang="en-CA" sz="2400" kern="1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kern="12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15mins</a:t>
                      </a:r>
                      <a:endParaRPr lang="en-CA" sz="2400" kern="1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/>
                </a:tc>
              </a:tr>
              <a:tr h="339042">
                <a:tc gridSpan="3">
                  <a:txBody>
                    <a:bodyPr/>
                    <a:lstStyle/>
                    <a:p>
                      <a:pPr algn="ctr"/>
                      <a:r>
                        <a:rPr lang="en-CA" sz="2400" kern="12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Coffee Break (10:00 – 10:30am)</a:t>
                      </a:r>
                      <a:endParaRPr lang="en-CA" sz="2400" kern="1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5783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4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kern="12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Microarchitecture Timing Model</a:t>
                      </a:r>
                      <a:endParaRPr lang="en-CA" sz="2400" kern="1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kern="12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85mins</a:t>
                      </a:r>
                      <a:endParaRPr lang="en-CA" sz="2400" kern="1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/>
                </a:tc>
              </a:tr>
              <a:tr h="33904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kern="12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Lunch (12:00 – 1:00pm)</a:t>
                      </a: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 marT="36000" marB="36000"/>
                </a:tc>
              </a:tr>
              <a:tr h="405783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5a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kern="12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Software Organization</a:t>
                      </a:r>
                      <a:endParaRPr lang="en-CA" sz="2400" kern="1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kern="12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25mins</a:t>
                      </a:r>
                      <a:endParaRPr lang="en-CA" sz="2400" kern="1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/>
                </a:tc>
              </a:tr>
              <a:tr h="405783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5b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kern="12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Timing Model (Software)</a:t>
                      </a:r>
                      <a:endParaRPr lang="en-CA" sz="2400" kern="1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kern="12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50mins</a:t>
                      </a:r>
                      <a:endParaRPr lang="en-CA" sz="2400" kern="1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/>
                </a:tc>
              </a:tr>
              <a:tr h="405783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5c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Power </a:t>
                      </a:r>
                      <a:r>
                        <a:rPr lang="en-CA" sz="2400" dirty="0" smtClean="0"/>
                        <a:t>Model: </a:t>
                      </a:r>
                      <a:r>
                        <a:rPr lang="en-CA" sz="2400" baseline="0" dirty="0" err="1" smtClean="0"/>
                        <a:t>GPUWattch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45mins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25428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Coffee Break (3:00 –</a:t>
                      </a:r>
                      <a:r>
                        <a:rPr lang="en-CA" sz="1800" baseline="0" dirty="0" smtClean="0">
                          <a:solidFill>
                            <a:schemeClr val="tx1"/>
                          </a:solidFill>
                        </a:rPr>
                        <a:t> 3:30pm)</a:t>
                      </a:r>
                      <a:endParaRPr lang="en-CA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 marT="36000" marB="36000"/>
                </a:tc>
              </a:tr>
              <a:tr h="405783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6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The GPU Design Space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05783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7a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Demo 2: Debugging Tool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05783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7b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Demo 3: Visualizing</a:t>
                      </a:r>
                      <a:r>
                        <a:rPr lang="en-CA" sz="2400" baseline="0" dirty="0" smtClean="0"/>
                        <a:t> Performance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05783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8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Extending GPGPU-Sim (with</a:t>
                      </a:r>
                      <a:r>
                        <a:rPr lang="en-CA" sz="2400" baseline="0" dirty="0" smtClean="0"/>
                        <a:t> </a:t>
                      </a:r>
                      <a:r>
                        <a:rPr lang="en-CA" sz="2400" baseline="0" dirty="0" err="1" smtClean="0"/>
                        <a:t>GPUWattch</a:t>
                      </a:r>
                      <a:r>
                        <a:rPr lang="en-CA" sz="2400" baseline="0" dirty="0" smtClean="0"/>
                        <a:t>)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05783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9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Wrap Up</a:t>
                      </a:r>
                      <a:r>
                        <a:rPr lang="en-CA" sz="2400" baseline="0" dirty="0" smtClean="0"/>
                        <a:t> and Discussion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Accuracy</a:t>
            </a:r>
            <a:br>
              <a:rPr lang="en-CA" dirty="0" smtClean="0"/>
            </a:br>
            <a:r>
              <a:rPr lang="en-CA" sz="2000" dirty="0" smtClean="0"/>
              <a:t>Average Power Breakdown</a:t>
            </a:r>
            <a:endParaRPr lang="en-CA" sz="22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0134624"/>
              </p:ext>
            </p:extLst>
          </p:nvPr>
        </p:nvGraphicFramePr>
        <p:xfrm>
          <a:off x="0" y="1295401"/>
          <a:ext cx="9144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71800" y="6416675"/>
            <a:ext cx="3276600" cy="365125"/>
          </a:xfrm>
        </p:spPr>
        <p:txBody>
          <a:bodyPr/>
          <a:lstStyle/>
          <a:p>
            <a:r>
              <a:rPr lang="pt-BR" sz="1400" dirty="0" smtClean="0"/>
              <a:t>GPGPU-Sim Tutorial (MICRO 2012) 5c: Power Model</a:t>
            </a:r>
            <a:endParaRPr lang="en-CA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5c.</a:t>
            </a:r>
            <a:fld id="{DD919F70-A1CA-4D5A-81DB-744BAD11B113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749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Accuracy</a:t>
            </a:r>
            <a:br>
              <a:rPr lang="en-CA" dirty="0" smtClean="0"/>
            </a:br>
            <a:r>
              <a:rPr lang="en-CA" sz="2200" dirty="0" smtClean="0"/>
              <a:t>Dynamic Traces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9263"/>
            <a:ext cx="9144000" cy="401947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0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CA" sz="4000" dirty="0" smtClean="0"/>
              <a:t>McPAT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r>
                  <a:rPr lang="en-CA" dirty="0" smtClean="0"/>
                  <a:t>McPAT essentially boils down to a linear equation</a:t>
                </a:r>
              </a:p>
              <a:p>
                <a:pPr marL="109728" indent="0">
                  <a:buNone/>
                </a:pPr>
                <a:r>
                  <a:rPr lang="en-CA" dirty="0" smtClean="0"/>
                  <a:t>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𝑃𝑜𝑤𝑒𝑟</m:t>
                    </m:r>
                    <m:r>
                      <a:rPr lang="en-CA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CA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CA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en-CA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/>
                                <a:ea typeface="Cambria Math"/>
                              </a:rPr>
                              <m:t>𝑚𝑎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CA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CA" dirty="0" smtClean="0"/>
                  <a:t/>
                </a:r>
                <a:br>
                  <a:rPr lang="en-CA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/>
                        </a:rPr>
                        <m:t>+ </m:t>
                      </m:r>
                      <m:r>
                        <a:rPr lang="en-CA" b="0" i="1" smtClean="0">
                          <a:latin typeface="Cambria Math"/>
                        </a:rPr>
                        <m:t>𝑆𝑀</m:t>
                      </m:r>
                      <m:r>
                        <a:rPr lang="en-CA" b="0" i="1" smtClean="0">
                          <a:latin typeface="Cambria Math"/>
                        </a:rPr>
                        <m:t> </m:t>
                      </m:r>
                      <m:r>
                        <a:rPr lang="en-CA" b="0" i="1" baseline="-25000" smtClean="0">
                          <a:latin typeface="Cambria Math"/>
                        </a:rPr>
                        <m:t>𝑖𝑑𝑙𝑒</m:t>
                      </m:r>
                      <m:r>
                        <a:rPr lang="en-CA" b="0" i="1" smtClean="0">
                          <a:latin typeface="Cambria Math"/>
                        </a:rPr>
                        <m:t>+</m:t>
                      </m:r>
                      <m:r>
                        <a:rPr lang="en-CA" b="0" i="1" smtClean="0">
                          <a:latin typeface="Cambria Math"/>
                        </a:rPr>
                        <m:t>𝑆𝑡𝑎𝑡𝑖𝑐</m:t>
                      </m:r>
                      <m:r>
                        <a:rPr lang="en-CA" b="0" i="1" smtClean="0">
                          <a:latin typeface="Cambria Math"/>
                        </a:rPr>
                        <m:t> </m:t>
                      </m:r>
                      <m:r>
                        <a:rPr lang="en-CA" b="0" i="1" smtClean="0">
                          <a:latin typeface="Cambria Math"/>
                        </a:rPr>
                        <m:t>𝐿𝑒𝑎𝑘𝑎𝑔𝑒</m:t>
                      </m:r>
                    </m:oMath>
                  </m:oMathPara>
                </a14:m>
                <a:r>
                  <a:rPr lang="en-CA" b="0" dirty="0" smtClean="0"/>
                  <a:t/>
                </a:r>
                <a:br>
                  <a:rPr lang="en-CA" b="0" dirty="0" smtClean="0"/>
                </a:br>
                <a:endParaRPr lang="en-CA" b="0" dirty="0" smtClean="0"/>
              </a:p>
              <a:p>
                <a:pPr marL="109728" indent="0">
                  <a:buNone/>
                </a:pPr>
                <a:r>
                  <a:rPr lang="en-CA" sz="2400" i="1" dirty="0" smtClean="0"/>
                  <a:t>	</a:t>
                </a:r>
                <a:r>
                  <a:rPr lang="en-CA" sz="2400" b="1" i="1" dirty="0" smtClean="0"/>
                  <a:t>N</a:t>
                </a:r>
                <a:r>
                  <a:rPr lang="en-CA" sz="2400" dirty="0" smtClean="0"/>
                  <a:t>        	= # of components modelled</a:t>
                </a:r>
                <a:endParaRPr lang="en-CA" sz="2400" i="1" dirty="0"/>
              </a:p>
              <a:p>
                <a:pPr marL="109728" indent="0">
                  <a:buNone/>
                </a:pPr>
                <a:r>
                  <a:rPr lang="en-CA" sz="2400" b="0" dirty="0" smtClean="0"/>
                  <a:t>	</a:t>
                </a:r>
                <a:r>
                  <a:rPr lang="el-GR" sz="2400" b="1" dirty="0" smtClean="0"/>
                  <a:t>α</a:t>
                </a:r>
                <a:r>
                  <a:rPr lang="en-CA" sz="2400" b="1" i="1" baseline="-25000" dirty="0" err="1" smtClean="0"/>
                  <a:t>i</a:t>
                </a:r>
                <a:r>
                  <a:rPr lang="en-CA" sz="2400" dirty="0"/>
                  <a:t> </a:t>
                </a:r>
                <a:r>
                  <a:rPr lang="en-CA" sz="2400" dirty="0" smtClean="0"/>
                  <a:t>       = Activity for component </a:t>
                </a:r>
                <a:r>
                  <a:rPr lang="en-CA" sz="2400" i="1" dirty="0" err="1" smtClean="0"/>
                  <a:t>i</a:t>
                </a:r>
                <a:endParaRPr lang="en-CA" sz="2400" i="1" dirty="0" smtClean="0"/>
              </a:p>
              <a:p>
                <a:pPr marL="109728" indent="0">
                  <a:buNone/>
                </a:pPr>
                <a:r>
                  <a:rPr lang="en-CA" sz="2400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400" b="1" i="1">
                            <a:latin typeface="Cambria Math"/>
                            <a:ea typeface="Cambria Math"/>
                          </a:rPr>
                          <m:t>𝑷</m:t>
                        </m:r>
                      </m:e>
                      <m:sub>
                        <m:r>
                          <a:rPr lang="en-CA" sz="2400" b="1" i="1">
                            <a:latin typeface="Cambria Math"/>
                            <a:ea typeface="Cambria Math"/>
                          </a:rPr>
                          <m:t>𝒎𝒂</m:t>
                        </m:r>
                        <m:sSub>
                          <m:sSubPr>
                            <m:ctrlPr>
                              <a:rPr lang="en-CA" sz="2400" b="1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400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CA" sz="2400" b="1" i="1"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CA" sz="2400" baseline="-25000" dirty="0" smtClean="0"/>
                  <a:t> 	</a:t>
                </a:r>
                <a:r>
                  <a:rPr lang="en-CA" sz="2400" dirty="0" smtClean="0"/>
                  <a:t>= Peak power for component </a:t>
                </a:r>
                <a:r>
                  <a:rPr lang="en-CA" sz="2400" i="1" dirty="0" err="1" smtClean="0"/>
                  <a:t>i</a:t>
                </a:r>
                <a:endParaRPr lang="en-CA" sz="2400" dirty="0" smtClean="0"/>
              </a:p>
              <a:p>
                <a:pPr marL="109728" indent="0">
                  <a:buNone/>
                </a:pPr>
                <a:r>
                  <a:rPr lang="en-CA" sz="2400" dirty="0" smtClean="0"/>
                  <a:t>	</a:t>
                </a:r>
                <a14:m>
                  <m:oMath xmlns:m="http://schemas.openxmlformats.org/officeDocument/2006/math">
                    <m:r>
                      <a:rPr lang="en-CA" sz="2400" b="1" i="1">
                        <a:latin typeface="Cambria Math"/>
                      </a:rPr>
                      <m:t>𝑺𝑴</m:t>
                    </m:r>
                    <m:r>
                      <a:rPr lang="en-CA" sz="2400" b="1" i="1" baseline="-25000">
                        <a:latin typeface="Cambria Math"/>
                      </a:rPr>
                      <m:t>𝒊𝒅𝒍𝒆</m:t>
                    </m:r>
                  </m:oMath>
                </a14:m>
                <a:r>
                  <a:rPr lang="en-CA" sz="2400" dirty="0" smtClean="0"/>
                  <a:t>	= Power consumption for idle SM</a:t>
                </a:r>
                <a:endParaRPr lang="en-CA" sz="24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 cstate="print"/>
                <a:stretch>
                  <a:fillRect l="-1630" t="-16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GPUWattch</a:t>
            </a:r>
            <a:r>
              <a:rPr lang="en-US" b="1" dirty="0" smtClean="0"/>
              <a:t> </a:t>
            </a:r>
            <a:r>
              <a:rPr lang="en-US" b="1" dirty="0" smtClean="0"/>
              <a:t>Structure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2400" b="1" dirty="0" smtClean="0"/>
              <a:t>GPGPU-Sim</a:t>
            </a:r>
            <a:r>
              <a:rPr lang="en-US" sz="2400" dirty="0"/>
              <a:t> </a:t>
            </a:r>
            <a:r>
              <a:rPr lang="en-US" sz="2400" b="1" dirty="0" smtClean="0"/>
              <a:t>with McPAT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002759" y="1882685"/>
            <a:ext cx="2071702" cy="17859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Modified McPAT</a:t>
            </a:r>
            <a:endParaRPr lang="en-US" baseline="30000" dirty="0" smtClean="0"/>
          </a:p>
          <a:p>
            <a:endParaRPr lang="en-US" baseline="30000" dirty="0" smtClean="0"/>
          </a:p>
          <a:p>
            <a:pPr>
              <a:buFont typeface="Arial" charset="0"/>
              <a:buChar char="•"/>
            </a:pPr>
            <a:r>
              <a:rPr lang="en-US" sz="1200" dirty="0" smtClean="0"/>
              <a:t> Modifications: Specific </a:t>
            </a:r>
            <a:r>
              <a:rPr lang="en-US" sz="1200" dirty="0"/>
              <a:t>micro-architectural </a:t>
            </a:r>
            <a:r>
              <a:rPr lang="en-US" sz="1200" dirty="0" smtClean="0"/>
              <a:t>components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6460738" y="1882685"/>
            <a:ext cx="2071702" cy="17859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GPGPU-</a:t>
            </a:r>
            <a:r>
              <a:rPr lang="en-US" dirty="0" err="1" smtClean="0"/>
              <a:t>Sim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sz="1100" dirty="0" smtClean="0"/>
          </a:p>
          <a:p>
            <a:pPr>
              <a:buFont typeface="Arial" charset="0"/>
              <a:buChar char="•"/>
            </a:pPr>
            <a:r>
              <a:rPr lang="en-US" sz="1200" dirty="0" smtClean="0"/>
              <a:t> Modifications: Add required performance counters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2758" y="5528717"/>
            <a:ext cx="7529681" cy="360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 Comprehensive Framework for Performance and Energy Optimization Research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074461" y="1882685"/>
            <a:ext cx="285752" cy="17859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74986" y="1882685"/>
            <a:ext cx="285752" cy="17859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02759" y="3933056"/>
            <a:ext cx="1092469" cy="6480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Static Power</a:t>
            </a:r>
            <a:endParaRPr lang="en-CA" dirty="0"/>
          </a:p>
        </p:txBody>
      </p:sp>
      <p:sp>
        <p:nvSpPr>
          <p:cNvPr id="13" name="Rectangle 12"/>
          <p:cNvSpPr/>
          <p:nvPr/>
        </p:nvSpPr>
        <p:spPr>
          <a:xfrm>
            <a:off x="2267745" y="3933056"/>
            <a:ext cx="1092468" cy="6480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Dynamic Power</a:t>
            </a:r>
            <a:endParaRPr lang="en-CA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45214" y="3668634"/>
            <a:ext cx="0" cy="267495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2813979" y="3647658"/>
            <a:ext cx="0" cy="28539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3" idx="3"/>
          </p:cNvCxnSpPr>
          <p:nvPr/>
        </p:nvCxnSpPr>
        <p:spPr>
          <a:xfrm flipV="1">
            <a:off x="3360213" y="3284984"/>
            <a:ext cx="2814773" cy="972108"/>
          </a:xfrm>
          <a:prstGeom prst="bentConnector3">
            <a:avLst/>
          </a:prstGeom>
          <a:ln w="38100">
            <a:solidFill>
              <a:srgbClr val="00206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360213" y="3284984"/>
            <a:ext cx="1357322" cy="0"/>
          </a:xfrm>
          <a:prstGeom prst="line">
            <a:avLst/>
          </a:prstGeom>
          <a:ln w="3810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19475" y="4847371"/>
            <a:ext cx="151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Detailed Power </a:t>
            </a:r>
            <a:r>
              <a:rPr lang="en-US" sz="1400" dirty="0" smtClean="0"/>
              <a:t>Stats</a:t>
            </a:r>
            <a:endParaRPr lang="en-US" sz="1400" dirty="0"/>
          </a:p>
        </p:txBody>
      </p:sp>
      <p:cxnSp>
        <p:nvCxnSpPr>
          <p:cNvPr id="43" name="Straight Connector 42"/>
          <p:cNvCxnSpPr>
            <a:stCxn id="6" idx="2"/>
          </p:cNvCxnSpPr>
          <p:nvPr/>
        </p:nvCxnSpPr>
        <p:spPr>
          <a:xfrm>
            <a:off x="1548994" y="4581128"/>
            <a:ext cx="629006" cy="63133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178000" y="4581128"/>
            <a:ext cx="635981" cy="63133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178000" y="5212466"/>
            <a:ext cx="0" cy="316251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20271" y="4365104"/>
            <a:ext cx="1901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Detailed Performance </a:t>
            </a:r>
            <a:r>
              <a:rPr lang="en-US" sz="1400" dirty="0" smtClean="0"/>
              <a:t>Stats</a:t>
            </a:r>
            <a:endParaRPr lang="en-US" sz="14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020272" y="3647658"/>
            <a:ext cx="0" cy="1860082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752520" y="3284984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Feedback-driven</a:t>
            </a:r>
            <a:br>
              <a:rPr lang="en-CA" sz="1400" dirty="0" smtClean="0"/>
            </a:br>
            <a:r>
              <a:rPr lang="en-CA" sz="1400" dirty="0" smtClean="0"/>
              <a:t>Optimizations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3360213" y="2348880"/>
            <a:ext cx="2814773" cy="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785748" y="2040116"/>
            <a:ext cx="1933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Performance </a:t>
            </a:r>
            <a:r>
              <a:rPr lang="en-US" sz="1400" dirty="0" smtClean="0"/>
              <a:t>counters</a:t>
            </a:r>
            <a:endParaRPr lang="en-US" sz="1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0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Modeling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2000" b="1" dirty="0"/>
              <a:t>GPGPU-Sim with McPAT</a:t>
            </a:r>
            <a:endParaRPr lang="en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400" dirty="0" smtClean="0"/>
              <a:t>Inevitable modeling uncertainties of components</a:t>
            </a:r>
          </a:p>
          <a:p>
            <a:pPr lvl="1"/>
            <a:r>
              <a:rPr lang="en-CA" sz="2200" dirty="0" smtClean="0"/>
              <a:t>Unknown size or configuration</a:t>
            </a:r>
          </a:p>
          <a:p>
            <a:pPr lvl="1"/>
            <a:r>
              <a:rPr lang="en-CA" sz="2200" dirty="0" smtClean="0"/>
              <a:t>Unknown existence of components</a:t>
            </a:r>
          </a:p>
          <a:p>
            <a:endParaRPr lang="en-CA" sz="2400" dirty="0" smtClean="0"/>
          </a:p>
          <a:p>
            <a:r>
              <a:rPr lang="en-CA" sz="2400" dirty="0" smtClean="0"/>
              <a:t>Results in a 2 stage modeling process</a:t>
            </a:r>
          </a:p>
          <a:p>
            <a:pPr lvl="1"/>
            <a:r>
              <a:rPr lang="en-CA" sz="2200" dirty="0" smtClean="0"/>
              <a:t>Stage 1: Bottom up</a:t>
            </a:r>
          </a:p>
          <a:p>
            <a:pPr lvl="2"/>
            <a:r>
              <a:rPr lang="en-CA" sz="2000" dirty="0" smtClean="0"/>
              <a:t>Model GPGPU components in </a:t>
            </a:r>
            <a:r>
              <a:rPr lang="en-CA" sz="2000" dirty="0" err="1" smtClean="0"/>
              <a:t>McPAT</a:t>
            </a:r>
            <a:r>
              <a:rPr lang="en-CA" sz="2000" dirty="0" smtClean="0"/>
              <a:t> to build the initial power model</a:t>
            </a:r>
            <a:endParaRPr lang="en-CA" sz="2000" dirty="0"/>
          </a:p>
          <a:p>
            <a:pPr lvl="2"/>
            <a:r>
              <a:rPr lang="en-CA" sz="2000" dirty="0" smtClean="0"/>
              <a:t>Identify Inaccuracies in the initial model</a:t>
            </a:r>
          </a:p>
          <a:p>
            <a:pPr lvl="1"/>
            <a:r>
              <a:rPr lang="en-CA" sz="2200" dirty="0" smtClean="0"/>
              <a:t>Stage 2: Top down</a:t>
            </a:r>
          </a:p>
          <a:p>
            <a:pPr lvl="2"/>
            <a:r>
              <a:rPr lang="en-CA" sz="2000" dirty="0" smtClean="0"/>
              <a:t>Resolve the inaccuracies using strategically designed </a:t>
            </a:r>
            <a:r>
              <a:rPr lang="en-CA" sz="2000" dirty="0" err="1" smtClean="0"/>
              <a:t>microbenchmarks</a:t>
            </a:r>
            <a:endParaRPr lang="en-CA" sz="2000" dirty="0" smtClean="0"/>
          </a:p>
          <a:p>
            <a:pPr lvl="2"/>
            <a:r>
              <a:rPr lang="en-CA" sz="2000" dirty="0" smtClean="0"/>
              <a:t>Refine the initial power model</a:t>
            </a:r>
            <a:endParaRPr lang="en-CA" sz="2000" dirty="0"/>
          </a:p>
          <a:p>
            <a:pPr lvl="1"/>
            <a:endParaRPr lang="en-CA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04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Modeling</a:t>
            </a:r>
            <a:br>
              <a:rPr lang="en-CA" dirty="0" smtClean="0"/>
            </a:br>
            <a:r>
              <a:rPr lang="en-CA" sz="2200" dirty="0"/>
              <a:t>Bottom Up: McPAT </a:t>
            </a:r>
            <a:r>
              <a:rPr lang="en-CA" sz="2200" dirty="0" smtClean="0"/>
              <a:t>Modifications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400" dirty="0" smtClean="0"/>
              <a:t>Baseline </a:t>
            </a:r>
            <a:r>
              <a:rPr lang="en-CA" sz="2400" dirty="0" err="1" smtClean="0"/>
              <a:t>McPAT</a:t>
            </a:r>
            <a:endParaRPr lang="en-CA" sz="2400" dirty="0" smtClean="0"/>
          </a:p>
          <a:p>
            <a:pPr lvl="1"/>
            <a:r>
              <a:rPr lang="en-CA" sz="2200" dirty="0" smtClean="0"/>
              <a:t>Multi-core CPU power simulator</a:t>
            </a:r>
          </a:p>
          <a:p>
            <a:pPr lvl="1"/>
            <a:r>
              <a:rPr lang="en-CA" sz="2200" dirty="0" smtClean="0"/>
              <a:t>Detailed models for CPU </a:t>
            </a:r>
            <a:r>
              <a:rPr lang="en-CA" sz="2200" dirty="0" err="1" smtClean="0"/>
              <a:t>microarchitectural</a:t>
            </a:r>
            <a:r>
              <a:rPr lang="en-CA" sz="2200" dirty="0" smtClean="0"/>
              <a:t> blocks</a:t>
            </a:r>
            <a:br>
              <a:rPr lang="en-CA" sz="2200" dirty="0" smtClean="0"/>
            </a:br>
            <a:endParaRPr lang="en-CA" sz="2200" dirty="0" smtClean="0"/>
          </a:p>
          <a:p>
            <a:r>
              <a:rPr lang="en-CA" sz="2400" dirty="0" smtClean="0"/>
              <a:t>Modified </a:t>
            </a:r>
            <a:r>
              <a:rPr lang="en-CA" sz="2400" dirty="0" err="1" smtClean="0"/>
              <a:t>McPAT</a:t>
            </a:r>
            <a:r>
              <a:rPr lang="en-CA" sz="2400" dirty="0" smtClean="0"/>
              <a:t> to account for GPU specific </a:t>
            </a:r>
            <a:r>
              <a:rPr lang="en-CA" sz="2400" dirty="0" err="1" smtClean="0"/>
              <a:t>microarchitectural</a:t>
            </a:r>
            <a:r>
              <a:rPr lang="en-CA" sz="2400" dirty="0" smtClean="0"/>
              <a:t> components </a:t>
            </a:r>
            <a:br>
              <a:rPr lang="en-CA" sz="2400" dirty="0" smtClean="0"/>
            </a:br>
            <a:endParaRPr lang="en-CA" sz="2400" dirty="0" smtClean="0"/>
          </a:p>
          <a:p>
            <a:r>
              <a:rPr lang="en-CA" sz="2400" dirty="0" smtClean="0"/>
              <a:t>Some of the main components that were added/modified:</a:t>
            </a:r>
          </a:p>
          <a:p>
            <a:pPr lvl="1"/>
            <a:r>
              <a:rPr lang="en-CA" sz="2200" dirty="0" smtClean="0"/>
              <a:t>SM Pipeline</a:t>
            </a:r>
          </a:p>
          <a:p>
            <a:pPr lvl="1"/>
            <a:r>
              <a:rPr lang="en-CA" sz="2200" dirty="0" smtClean="0"/>
              <a:t>Register File</a:t>
            </a:r>
          </a:p>
          <a:p>
            <a:pPr lvl="1"/>
            <a:r>
              <a:rPr lang="en-CA" sz="2200" dirty="0"/>
              <a:t>Caches</a:t>
            </a:r>
            <a:endParaRPr lang="en-CA" sz="2200" dirty="0" smtClean="0"/>
          </a:p>
          <a:p>
            <a:pPr lvl="1"/>
            <a:r>
              <a:rPr lang="en-CA" sz="2200" dirty="0" smtClean="0"/>
              <a:t>Shared Memory</a:t>
            </a:r>
          </a:p>
          <a:p>
            <a:pPr lvl="1"/>
            <a:r>
              <a:rPr lang="en-CA" sz="2200" dirty="0" smtClean="0"/>
              <a:t>Execution Units</a:t>
            </a:r>
          </a:p>
          <a:p>
            <a:pPr lvl="1"/>
            <a:r>
              <a:rPr lang="en-CA" sz="2200" dirty="0" smtClean="0"/>
              <a:t>Main Memory</a:t>
            </a:r>
          </a:p>
          <a:p>
            <a:pPr lvl="1"/>
            <a:endParaRPr lang="en-CA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Modeling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2000" dirty="0" smtClean="0"/>
              <a:t>Bottom Up: McPAT Modifications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 smtClean="0"/>
              <a:t>SM Pipeline</a:t>
            </a:r>
            <a:endParaRPr lang="en-CA" sz="2400" dirty="0" smtClean="0"/>
          </a:p>
          <a:p>
            <a:pPr lvl="1"/>
            <a:r>
              <a:rPr lang="en-CA" sz="2400" dirty="0" smtClean="0"/>
              <a:t>In-order, multithreaded SIMD pipelines</a:t>
            </a:r>
          </a:p>
          <a:p>
            <a:pPr lvl="1"/>
            <a:r>
              <a:rPr lang="en-CA" sz="2400" dirty="0" smtClean="0"/>
              <a:t>Shared: </a:t>
            </a:r>
            <a:r>
              <a:rPr lang="en-CA" sz="2400" dirty="0" err="1" smtClean="0"/>
              <a:t>E.g</a:t>
            </a:r>
            <a:r>
              <a:rPr lang="en-CA" sz="2400" dirty="0" smtClean="0"/>
              <a:t>, scheduler, instruction fetch/decode, reg. file</a:t>
            </a:r>
          </a:p>
          <a:p>
            <a:pPr lvl="1"/>
            <a:r>
              <a:rPr lang="en-CA" sz="2400" dirty="0" smtClean="0"/>
              <a:t>Separate: E.g., functional units </a:t>
            </a:r>
          </a:p>
          <a:p>
            <a:pPr lvl="1"/>
            <a:endParaRPr lang="en-CA" sz="2400" dirty="0"/>
          </a:p>
          <a:p>
            <a:r>
              <a:rPr lang="en-CA" sz="2800" dirty="0" smtClean="0"/>
              <a:t>Register Files</a:t>
            </a:r>
            <a:endParaRPr lang="en-CA" sz="2400" dirty="0" smtClean="0"/>
          </a:p>
          <a:p>
            <a:pPr lvl="1"/>
            <a:r>
              <a:rPr lang="en-CA" sz="2400" dirty="0" smtClean="0"/>
              <a:t>Banks (16, dual port): 1kb wide, 64-entry SRAM</a:t>
            </a:r>
          </a:p>
          <a:p>
            <a:pPr lvl="1"/>
            <a:r>
              <a:rPr lang="en-CA" sz="2400" dirty="0" smtClean="0"/>
              <a:t>Operand collection Network: 1kb wide, 16X16 crossbar</a:t>
            </a:r>
          </a:p>
          <a:p>
            <a:pPr lvl="1"/>
            <a:r>
              <a:rPr lang="en-CA" sz="2400" dirty="0" smtClean="0"/>
              <a:t>Operand collectors: 1kb wide SRAM </a:t>
            </a:r>
          </a:p>
          <a:p>
            <a:endParaRPr lang="en-CA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Modeling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2000" dirty="0"/>
              <a:t>Bottom Up: McPAT Modifications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/>
          </a:bodyPr>
          <a:lstStyle/>
          <a:p>
            <a:r>
              <a:rPr lang="en-CA" sz="2800" dirty="0" smtClean="0"/>
              <a:t>Caches</a:t>
            </a:r>
            <a:endParaRPr lang="en-CA" sz="2400" dirty="0" smtClean="0"/>
          </a:p>
          <a:p>
            <a:pPr lvl="1"/>
            <a:r>
              <a:rPr lang="en-CA" sz="2400" dirty="0" smtClean="0"/>
              <a:t>L1, L2, Texture, Constant cache: Architecture dependent sizes</a:t>
            </a:r>
          </a:p>
          <a:p>
            <a:pPr lvl="1"/>
            <a:r>
              <a:rPr lang="en-CA" sz="2400" dirty="0" smtClean="0"/>
              <a:t>Memory-coalescing logic: Synthesis based</a:t>
            </a:r>
            <a:endParaRPr lang="en-CA" sz="2400" dirty="0"/>
          </a:p>
          <a:p>
            <a:endParaRPr lang="en-CA" sz="2400" dirty="0" smtClean="0"/>
          </a:p>
          <a:p>
            <a:r>
              <a:rPr lang="en-CA" sz="2800" dirty="0" smtClean="0"/>
              <a:t>Shared Memory</a:t>
            </a:r>
            <a:endParaRPr lang="en-CA" sz="2400" dirty="0" smtClean="0"/>
          </a:p>
          <a:p>
            <a:pPr lvl="1"/>
            <a:r>
              <a:rPr lang="en-CA" sz="2400" dirty="0" smtClean="0"/>
              <a:t>Banks (32): Architecture dependent sizes</a:t>
            </a:r>
          </a:p>
          <a:p>
            <a:pPr lvl="1"/>
            <a:r>
              <a:rPr lang="en-CA" sz="2400" dirty="0" smtClean="0"/>
              <a:t>Network: 32 x 32 crossbar network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3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Modeling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2000" dirty="0"/>
              <a:t>Bottom Up: McPAT Modifications</a:t>
            </a:r>
            <a:endParaRPr lang="en-CA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rmAutofit/>
          </a:bodyPr>
          <a:lstStyle/>
          <a:p>
            <a:r>
              <a:rPr lang="en-CA" sz="2800" dirty="0" smtClean="0"/>
              <a:t>Execution units</a:t>
            </a:r>
          </a:p>
          <a:p>
            <a:pPr lvl="1"/>
            <a:r>
              <a:rPr lang="en-CA" sz="2400" dirty="0" smtClean="0"/>
              <a:t>Integer ALUs: Synthesis-based</a:t>
            </a:r>
          </a:p>
          <a:p>
            <a:pPr lvl="1"/>
            <a:r>
              <a:rPr lang="en-CA" sz="2400" dirty="0" smtClean="0"/>
              <a:t>Floating point unit: Synthesis-based</a:t>
            </a:r>
          </a:p>
          <a:p>
            <a:pPr lvl="1"/>
            <a:r>
              <a:rPr lang="en-CA" sz="2400" dirty="0" smtClean="0"/>
              <a:t>Special-function unit: Synthesis-based</a:t>
            </a:r>
            <a:endParaRPr lang="en-CA" sz="2400" dirty="0"/>
          </a:p>
          <a:p>
            <a:endParaRPr lang="en-CA" sz="2400" dirty="0" smtClean="0"/>
          </a:p>
          <a:p>
            <a:r>
              <a:rPr lang="en-CA" sz="2800" dirty="0" smtClean="0"/>
              <a:t>Main memory</a:t>
            </a:r>
          </a:p>
          <a:p>
            <a:pPr lvl="1"/>
            <a:r>
              <a:rPr lang="en-CA" sz="2000" dirty="0" smtClean="0"/>
              <a:t>Memory controller: McPAT model</a:t>
            </a:r>
          </a:p>
          <a:p>
            <a:pPr lvl="1"/>
            <a:r>
              <a:rPr lang="en-CA" sz="2000" dirty="0" err="1" smtClean="0"/>
              <a:t>NoC</a:t>
            </a:r>
            <a:r>
              <a:rPr lang="en-CA" sz="2000" dirty="0" smtClean="0"/>
              <a:t>: McPAT model</a:t>
            </a:r>
          </a:p>
          <a:p>
            <a:pPr lvl="1"/>
            <a:r>
              <a:rPr lang="en-CA" sz="2000" dirty="0" smtClean="0"/>
              <a:t>GDDR5/GDDR3: Empirical model</a:t>
            </a:r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Modeling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CA" sz="2200" dirty="0"/>
              <a:t>Bottom Up: </a:t>
            </a:r>
            <a:r>
              <a:rPr lang="en-US" sz="2200" dirty="0" smtClean="0"/>
              <a:t>GPGPU-</a:t>
            </a:r>
            <a:r>
              <a:rPr lang="en-US" sz="2200" dirty="0" err="1" smtClean="0"/>
              <a:t>Sim</a:t>
            </a:r>
            <a:r>
              <a:rPr lang="en-US" sz="2200" dirty="0" smtClean="0"/>
              <a:t> modifications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0480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Added performance counters required by </a:t>
            </a:r>
            <a:r>
              <a:rPr lang="en-CA" dirty="0" err="1" smtClean="0"/>
              <a:t>McPAT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Structures added to manage performance counters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Files added to interface with </a:t>
            </a:r>
            <a:r>
              <a:rPr lang="en-CA" dirty="0" err="1" smtClean="0"/>
              <a:t>McPAT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  <a:p>
            <a:r>
              <a:rPr lang="en-CA" dirty="0" smtClean="0"/>
              <a:t>Existing timing model </a:t>
            </a:r>
            <a:r>
              <a:rPr lang="en-CA" b="1" dirty="0" smtClean="0"/>
              <a:t>not</a:t>
            </a:r>
            <a:r>
              <a:rPr lang="en-CA" dirty="0" smtClean="0"/>
              <a:t> affected by any GPGPU-</a:t>
            </a:r>
            <a:r>
              <a:rPr lang="en-CA" dirty="0" err="1" smtClean="0"/>
              <a:t>Sim</a:t>
            </a:r>
            <a:r>
              <a:rPr lang="en-CA" dirty="0" smtClean="0"/>
              <a:t> modifications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4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GPUWattch</a:t>
            </a:r>
            <a:r>
              <a:rPr lang="en-CA" dirty="0" smtClean="0"/>
              <a:t> </a:t>
            </a:r>
            <a:r>
              <a:rPr lang="en-CA" dirty="0" smtClean="0"/>
              <a:t>accuracy</a:t>
            </a:r>
          </a:p>
          <a:p>
            <a:r>
              <a:rPr lang="en-CA" dirty="0" smtClean="0"/>
              <a:t>Modeling</a:t>
            </a:r>
          </a:p>
          <a:p>
            <a:pPr lvl="1"/>
            <a:r>
              <a:rPr lang="en-CA" dirty="0" smtClean="0"/>
              <a:t>Bottom up: McPAT</a:t>
            </a:r>
          </a:p>
          <a:p>
            <a:pPr lvl="1"/>
            <a:r>
              <a:rPr lang="en-CA" dirty="0" smtClean="0"/>
              <a:t>Top down: </a:t>
            </a:r>
            <a:r>
              <a:rPr lang="en-CA" dirty="0" err="1" smtClean="0"/>
              <a:t>Microbenchmarking</a:t>
            </a:r>
            <a:endParaRPr lang="en-CA" dirty="0" smtClean="0"/>
          </a:p>
          <a:p>
            <a:r>
              <a:rPr lang="en-CA" dirty="0" smtClean="0"/>
              <a:t>Using </a:t>
            </a:r>
            <a:r>
              <a:rPr lang="en-CA" dirty="0" err="1"/>
              <a:t>GPUWattch</a:t>
            </a:r>
            <a:endParaRPr lang="en-CA" dirty="0" smtClean="0"/>
          </a:p>
          <a:p>
            <a:r>
              <a:rPr lang="en-CA" dirty="0" smtClean="0"/>
              <a:t>Modifying </a:t>
            </a:r>
            <a:r>
              <a:rPr lang="en-CA" dirty="0" err="1"/>
              <a:t>GPUWattch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5c: Power Model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55EB9A5E-14F2-44AA-BCAC-6DCCEBC5395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1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Modeling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CA" sz="2200" dirty="0"/>
              <a:t>Bottom Up: </a:t>
            </a:r>
            <a:r>
              <a:rPr lang="en-US" sz="2200" dirty="0" smtClean="0"/>
              <a:t>GPGPU-</a:t>
            </a:r>
            <a:r>
              <a:rPr lang="en-US" sz="2200" dirty="0" err="1" smtClean="0"/>
              <a:t>Sim</a:t>
            </a:r>
            <a:r>
              <a:rPr lang="en-US" sz="2200" dirty="0" smtClean="0"/>
              <a:t> </a:t>
            </a:r>
            <a:r>
              <a:rPr lang="en-US" sz="2200" dirty="0"/>
              <a:t>modifications</a:t>
            </a:r>
            <a:endParaRPr lang="en-US" sz="31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07922"/>
              </p:ext>
            </p:extLst>
          </p:nvPr>
        </p:nvGraphicFramePr>
        <p:xfrm>
          <a:off x="467544" y="2420885"/>
          <a:ext cx="7776864" cy="39692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9769"/>
                <a:gridCol w="1959769"/>
                <a:gridCol w="1928663"/>
                <a:gridCol w="1928663"/>
              </a:tblGrid>
              <a:tr h="56953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u="none" strike="noStrike" dirty="0">
                          <a:effectLst/>
                        </a:rPr>
                        <a:t>Main Component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u="none" strike="noStrike" dirty="0">
                          <a:effectLst/>
                        </a:rPr>
                        <a:t>Performance Counters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u="none" strike="noStrike" dirty="0">
                          <a:effectLst/>
                        </a:rPr>
                        <a:t>Main Component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u="none" strike="noStrike" dirty="0">
                          <a:effectLst/>
                        </a:rPr>
                        <a:t>Performance Counters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090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</a:rPr>
                        <a:t>Instruction cache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</a:rPr>
                        <a:t>Read hit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</a:rPr>
                        <a:t>L2 Data cache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</a:rPr>
                        <a:t>Read hit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06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</a:rPr>
                        <a:t>Read miss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</a:rPr>
                        <a:t>Read miss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06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</a:rPr>
                        <a:t>L1 Data cache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</a:rPr>
                        <a:t>Read hit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</a:rPr>
                        <a:t>Write hit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06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</a:rPr>
                        <a:t>Read miss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</a:rPr>
                        <a:t>Write miss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06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</a:rPr>
                        <a:t>Write hit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</a:rPr>
                        <a:t>Memory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</a:rPr>
                        <a:t>Reads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06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</a:rPr>
                        <a:t>Write miss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</a:rPr>
                        <a:t>Writes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0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</a:rPr>
                        <a:t>Texture cache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</a:rPr>
                        <a:t>Read hit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 err="1">
                          <a:effectLst/>
                        </a:rPr>
                        <a:t>Precharges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06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</a:rPr>
                        <a:t>Read miss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</a:rPr>
                        <a:t>Register file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</a:rPr>
                        <a:t>Reads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0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</a:rPr>
                        <a:t>Constant cache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</a:rPr>
                        <a:t>Read hit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</a:rPr>
                        <a:t>Writes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136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</a:rPr>
                        <a:t>Read miss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</a:rPr>
                        <a:t>Non-register file operand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1008112"/>
          </a:xfrm>
        </p:spPr>
        <p:txBody>
          <a:bodyPr/>
          <a:lstStyle/>
          <a:p>
            <a:r>
              <a:rPr lang="en-CA" sz="2400" dirty="0" smtClean="0"/>
              <a:t>Current version utilizes 30 performance counters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0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Modeling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CA" sz="2200" dirty="0"/>
              <a:t>Bottom Up: </a:t>
            </a:r>
            <a:r>
              <a:rPr lang="en-US" sz="2200" dirty="0" smtClean="0"/>
              <a:t>GPGPU-</a:t>
            </a:r>
            <a:r>
              <a:rPr lang="en-US" sz="2200" dirty="0" err="1" smtClean="0"/>
              <a:t>Sim</a:t>
            </a:r>
            <a:r>
              <a:rPr lang="en-US" sz="2200" dirty="0" smtClean="0"/>
              <a:t> </a:t>
            </a:r>
            <a:r>
              <a:rPr lang="en-US" sz="2200" dirty="0"/>
              <a:t>modifications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491154"/>
              </p:ext>
            </p:extLst>
          </p:nvPr>
        </p:nvGraphicFramePr>
        <p:xfrm>
          <a:off x="467545" y="2420888"/>
          <a:ext cx="7776864" cy="3827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216"/>
                <a:gridCol w="2232248"/>
                <a:gridCol w="1872208"/>
                <a:gridCol w="1728192"/>
              </a:tblGrid>
              <a:tr h="59376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u="none" strike="noStrike" dirty="0">
                          <a:effectLst/>
                        </a:rPr>
                        <a:t>Main Component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u="none" strike="noStrike" dirty="0">
                          <a:effectLst/>
                        </a:rPr>
                        <a:t>Performance Counters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u="none" strike="noStrike" dirty="0">
                          <a:effectLst/>
                        </a:rPr>
                        <a:t>Main Component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u="none" strike="noStrike" dirty="0">
                          <a:effectLst/>
                        </a:rPr>
                        <a:t>Performance Counters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280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Decoding/Scheduling</a:t>
                      </a:r>
                      <a:endParaRPr lang="en-CA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# instructions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</a:rPr>
                        <a:t>Shared Memory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</a:rPr>
                        <a:t>Accesses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047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u="none" strike="noStrike" dirty="0" smtClean="0">
                          <a:effectLst/>
                        </a:rPr>
                        <a:t>FP_INT instructions</a:t>
                      </a:r>
                      <a:endParaRPr lang="en-CA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65609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</a:rPr>
                        <a:t>Pipeline </a:t>
                      </a:r>
                      <a:r>
                        <a:rPr lang="en-CA" sz="1600" u="none" strike="noStrike" dirty="0" err="1">
                          <a:effectLst/>
                        </a:rPr>
                        <a:t>dutycycle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</a:rPr>
                        <a:t>Fraction of </a:t>
                      </a:r>
                      <a:r>
                        <a:rPr lang="en-CA" sz="1600" u="none" strike="noStrike" dirty="0" smtClean="0">
                          <a:effectLst/>
                        </a:rPr>
                        <a:t>committed </a:t>
                      </a:r>
                      <a:r>
                        <a:rPr lang="en-CA" sz="1600" u="none" strike="noStrike" dirty="0">
                          <a:effectLst/>
                        </a:rPr>
                        <a:t>instructions per cycle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</a:rPr>
                        <a:t>Execution Units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</a:rPr>
                        <a:t>SP accesses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609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</a:rPr>
                        <a:t>Idle core 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</a:rPr>
                        <a:t>Number of cycles each SM is idle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</a:rPr>
                        <a:t>SFU accesses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0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</a:rPr>
                        <a:t>Interconnect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</a:rPr>
                        <a:t># of flits from SIMT cores to Memory Partition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</a:rPr>
                        <a:t>FPU accesses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42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</a:rPr>
                        <a:t># of flits from Memory Partition to SIMT cores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1008112"/>
          </a:xfrm>
        </p:spPr>
        <p:txBody>
          <a:bodyPr/>
          <a:lstStyle/>
          <a:p>
            <a:r>
              <a:rPr lang="en-CA" sz="2400" dirty="0" smtClean="0"/>
              <a:t>Current version utilizes 30 performance counters</a:t>
            </a:r>
          </a:p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7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CA" sz="4000" dirty="0" smtClean="0"/>
              <a:t>Modeling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000" b="1" dirty="0" smtClean="0"/>
              <a:t>Top Down: Refinement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953000"/>
          </a:xfrm>
        </p:spPr>
        <p:txBody>
          <a:bodyPr/>
          <a:lstStyle/>
          <a:p>
            <a:r>
              <a:rPr lang="en-US" sz="2800" dirty="0" smtClean="0"/>
              <a:t>Why Refinement?</a:t>
            </a:r>
          </a:p>
          <a:p>
            <a:pPr lvl="1"/>
            <a:r>
              <a:rPr lang="en-CA" sz="2000" dirty="0" smtClean="0"/>
              <a:t>Modeling </a:t>
            </a:r>
            <a:r>
              <a:rPr lang="en-CA" sz="2000" dirty="0"/>
              <a:t>uncertainties</a:t>
            </a:r>
            <a:endParaRPr lang="en-US" sz="2000" dirty="0" smtClean="0"/>
          </a:p>
          <a:p>
            <a:pPr lvl="1"/>
            <a:r>
              <a:rPr lang="en-US" sz="2000" dirty="0" smtClean="0"/>
              <a:t>Adjust hardware </a:t>
            </a:r>
            <a:r>
              <a:rPr lang="en-US" sz="2000" dirty="0"/>
              <a:t>a</a:t>
            </a:r>
            <a:r>
              <a:rPr lang="en-US" sz="2000" dirty="0" smtClean="0"/>
              <a:t>ssumptions</a:t>
            </a:r>
          </a:p>
          <a:p>
            <a:pPr lvl="1"/>
            <a:r>
              <a:rPr lang="en-US" sz="2000" dirty="0" smtClean="0"/>
              <a:t>Account for black boxes (Unknown unknowns)</a:t>
            </a:r>
          </a:p>
          <a:p>
            <a:r>
              <a:rPr lang="en-US" sz="2800" dirty="0" smtClean="0"/>
              <a:t>How?</a:t>
            </a:r>
          </a:p>
          <a:p>
            <a:pPr lvl="1"/>
            <a:r>
              <a:rPr lang="en-US" sz="2400" dirty="0" err="1" smtClean="0"/>
              <a:t>Microbenchmarking</a:t>
            </a:r>
            <a:endParaRPr lang="en-US" sz="2400" dirty="0" smtClean="0"/>
          </a:p>
          <a:p>
            <a:r>
              <a:rPr lang="en-US" sz="2800" dirty="0" smtClean="0"/>
              <a:t>Example: Texture cache</a:t>
            </a:r>
          </a:p>
          <a:p>
            <a:pPr lvl="1"/>
            <a:r>
              <a:rPr lang="en-US" sz="2000" dirty="0" smtClean="0"/>
              <a:t>Model: Regular cache </a:t>
            </a:r>
          </a:p>
          <a:p>
            <a:pPr lvl="1"/>
            <a:r>
              <a:rPr lang="en-US" sz="2000" dirty="0" smtClean="0"/>
              <a:t>Reality: Additional functions </a:t>
            </a:r>
          </a:p>
          <a:p>
            <a:pPr lvl="2"/>
            <a:r>
              <a:rPr lang="en-US" sz="2000" dirty="0" smtClean="0"/>
              <a:t>Address translations, reorder buffers to decouple tags from data, texture samplers, etc. </a:t>
            </a:r>
          </a:p>
          <a:p>
            <a:pPr lvl="1"/>
            <a:r>
              <a:rPr lang="en-US" sz="2000" dirty="0" smtClean="0"/>
              <a:t>These are treated as black boxes and accounted for in the refinement process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7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Using </a:t>
            </a:r>
            <a:r>
              <a:rPr lang="en-CA" sz="3600" dirty="0" err="1"/>
              <a:t>GPUWattch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2000" b="1" dirty="0" smtClean="0"/>
              <a:t> Configuration Options</a:t>
            </a:r>
            <a:endParaRPr lang="en-US" sz="2800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GPGPU-Sim: </a:t>
            </a:r>
            <a:r>
              <a:rPr lang="en-US" dirty="0" err="1" smtClean="0"/>
              <a:t>gpgpusim.config</a:t>
            </a:r>
            <a:endParaRPr lang="en-US" dirty="0" smtClean="0"/>
          </a:p>
          <a:p>
            <a:pPr lvl="1"/>
            <a:r>
              <a:rPr lang="en-US" i="1" dirty="0" smtClean="0"/>
              <a:t>-power_simulation_enabled</a:t>
            </a:r>
            <a:r>
              <a:rPr lang="en-US" dirty="0" smtClean="0"/>
              <a:t> (1/0)</a:t>
            </a:r>
          </a:p>
          <a:p>
            <a:pPr lvl="1"/>
            <a:r>
              <a:rPr lang="en-US" i="1" dirty="0" smtClean="0"/>
              <a:t>-mcpat_xml_file &lt;filename&gt;.xml</a:t>
            </a:r>
            <a:endParaRPr lang="en-US" i="1" dirty="0"/>
          </a:p>
          <a:p>
            <a:endParaRPr lang="en-US" dirty="0" smtClean="0"/>
          </a:p>
          <a:p>
            <a:r>
              <a:rPr lang="en-US" dirty="0" smtClean="0"/>
              <a:t>McPAT configurations: &lt;</a:t>
            </a:r>
            <a:r>
              <a:rPr lang="en-US" i="1" dirty="0" smtClean="0"/>
              <a:t>filename</a:t>
            </a:r>
            <a:r>
              <a:rPr lang="en-US" dirty="0" smtClean="0"/>
              <a:t>&gt;.xml</a:t>
            </a:r>
          </a:p>
          <a:p>
            <a:pPr lvl="1"/>
            <a:r>
              <a:rPr lang="en-US" dirty="0" smtClean="0"/>
              <a:t>Default: </a:t>
            </a:r>
            <a:r>
              <a:rPr lang="en-US" i="1" dirty="0" smtClean="0"/>
              <a:t>mcpat.xml</a:t>
            </a:r>
          </a:p>
          <a:p>
            <a:pPr lvl="1"/>
            <a:r>
              <a:rPr lang="en-US" dirty="0" smtClean="0"/>
              <a:t>Currently, must be included in working directory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8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Using </a:t>
            </a:r>
            <a:r>
              <a:rPr lang="en-CA" sz="3600" dirty="0" err="1"/>
              <a:t>GPUWattch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2000" b="1" dirty="0" smtClean="0"/>
              <a:t>Understanding Simulation Output</a:t>
            </a:r>
            <a:endParaRPr lang="en-US" sz="3200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-power_simulation_enabled 1 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pgpusim_power_report_(date&amp;time).log</a:t>
            </a:r>
          </a:p>
          <a:p>
            <a:pPr lvl="2"/>
            <a:r>
              <a:rPr lang="en-US" sz="2000" dirty="0" smtClean="0"/>
              <a:t>Contains </a:t>
            </a:r>
            <a:r>
              <a:rPr lang="en-US" sz="2000" dirty="0" err="1" smtClean="0"/>
              <a:t>avg</a:t>
            </a:r>
            <a:r>
              <a:rPr lang="en-US" sz="2000" dirty="0" smtClean="0"/>
              <a:t>/max/min total powers and their power breakdowns for each component per kernel. </a:t>
            </a:r>
          </a:p>
          <a:p>
            <a:r>
              <a:rPr lang="en-US" i="1" dirty="0" smtClean="0"/>
              <a:t>-</a:t>
            </a:r>
            <a:r>
              <a:rPr lang="en-US" i="1" dirty="0" err="1" smtClean="0"/>
              <a:t>power_trace_enabled</a:t>
            </a:r>
            <a:r>
              <a:rPr lang="en-US" i="1" dirty="0" smtClean="0"/>
              <a:t> 1</a:t>
            </a:r>
          </a:p>
          <a:p>
            <a:pPr lvl="1"/>
            <a:r>
              <a:rPr lang="en-US" dirty="0" smtClean="0"/>
              <a:t>gpgpusim_power_trace_(date&amp;time).log.gz</a:t>
            </a:r>
          </a:p>
          <a:p>
            <a:pPr lvl="2"/>
            <a:r>
              <a:rPr lang="en-US" sz="2000" dirty="0" smtClean="0"/>
              <a:t>Contains detailed </a:t>
            </a:r>
            <a:r>
              <a:rPr lang="en-US" sz="2000" dirty="0" err="1" smtClean="0"/>
              <a:t>avg</a:t>
            </a:r>
            <a:r>
              <a:rPr lang="en-US" sz="2000" dirty="0" smtClean="0"/>
              <a:t> power breakdown (CSV)</a:t>
            </a:r>
            <a:endParaRPr lang="en-US" dirty="0" smtClean="0"/>
          </a:p>
          <a:p>
            <a:pPr lvl="1"/>
            <a:r>
              <a:rPr lang="en-US" dirty="0"/>
              <a:t>g</a:t>
            </a:r>
            <a:r>
              <a:rPr lang="en-US" dirty="0" smtClean="0"/>
              <a:t>pgpusim_metric_trace_(date&amp;time).log.gz</a:t>
            </a:r>
          </a:p>
          <a:p>
            <a:pPr lvl="2"/>
            <a:r>
              <a:rPr lang="en-US" sz="2000" dirty="0" smtClean="0"/>
              <a:t>Contains detailed performance counter trace (CSV)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Using </a:t>
            </a:r>
            <a:r>
              <a:rPr lang="en-CA" sz="3600" dirty="0" err="1"/>
              <a:t>GPUWattch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2000" b="1" dirty="0" smtClean="0"/>
              <a:t>Advanced: For </a:t>
            </a:r>
            <a:r>
              <a:rPr lang="en-US" sz="2000" b="1" dirty="0"/>
              <a:t>your </a:t>
            </a:r>
            <a:r>
              <a:rPr lang="en-US" sz="2000" b="1" dirty="0" smtClean="0"/>
              <a:t>research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1752600" y="1219200"/>
            <a:ext cx="1257230" cy="38951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71470" y="1385719"/>
            <a:ext cx="1714512" cy="55399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dirty="0" smtClean="0"/>
              <a:t>Set initial Configurations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2"/>
            <a:endCxn id="22" idx="0"/>
          </p:cNvCxnSpPr>
          <p:nvPr/>
        </p:nvCxnSpPr>
        <p:spPr>
          <a:xfrm>
            <a:off x="4728726" y="1939717"/>
            <a:ext cx="0" cy="284847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3510402" y="2224564"/>
            <a:ext cx="2436648" cy="1283910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 smtClean="0"/>
              <a:t>Extending?</a:t>
            </a:r>
          </a:p>
          <a:p>
            <a:pPr algn="ctr"/>
            <a:r>
              <a:rPr lang="en-US" sz="1400" dirty="0" smtClean="0"/>
              <a:t>Missing Components?</a:t>
            </a:r>
            <a:endParaRPr lang="en-US" sz="1400" dirty="0"/>
          </a:p>
        </p:txBody>
      </p:sp>
      <p:cxnSp>
        <p:nvCxnSpPr>
          <p:cNvPr id="39" name="Shape 38"/>
          <p:cNvCxnSpPr>
            <a:stCxn id="22" idx="1"/>
            <a:endCxn id="50" idx="0"/>
          </p:cNvCxnSpPr>
          <p:nvPr/>
        </p:nvCxnSpPr>
        <p:spPr>
          <a:xfrm rot="10800000" flipV="1">
            <a:off x="2854216" y="2866518"/>
            <a:ext cx="656186" cy="236735"/>
          </a:xfrm>
          <a:prstGeom prst="bentConnector2">
            <a:avLst/>
          </a:prstGeom>
          <a:ln w="38100">
            <a:solidFill>
              <a:srgbClr val="002060"/>
            </a:solidFill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Diamond 49"/>
          <p:cNvSpPr/>
          <p:nvPr/>
        </p:nvSpPr>
        <p:spPr>
          <a:xfrm>
            <a:off x="1773716" y="3103254"/>
            <a:ext cx="2160999" cy="978218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 smtClean="0"/>
              <a:t>Regular Structure</a:t>
            </a:r>
            <a:endParaRPr lang="en-US" sz="1600" dirty="0"/>
          </a:p>
        </p:txBody>
      </p:sp>
      <p:cxnSp>
        <p:nvCxnSpPr>
          <p:cNvPr id="56" name="Shape 55"/>
          <p:cNvCxnSpPr>
            <a:stCxn id="50" idx="1"/>
            <a:endCxn id="58" idx="0"/>
          </p:cNvCxnSpPr>
          <p:nvPr/>
        </p:nvCxnSpPr>
        <p:spPr>
          <a:xfrm rot="10800000" flipV="1">
            <a:off x="1548550" y="3592362"/>
            <a:ext cx="225167" cy="775527"/>
          </a:xfrm>
          <a:prstGeom prst="bentConnector2">
            <a:avLst/>
          </a:prstGeom>
          <a:ln w="38100">
            <a:solidFill>
              <a:srgbClr val="002060"/>
            </a:solidFill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25298" y="4367890"/>
            <a:ext cx="2846502" cy="7386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600" dirty="0" smtClean="0"/>
              <a:t> - Model performance impact</a:t>
            </a:r>
          </a:p>
          <a:p>
            <a:r>
              <a:rPr lang="en-US" sz="1600" dirty="0" smtClean="0"/>
              <a:t> - Instantiate </a:t>
            </a:r>
            <a:r>
              <a:rPr lang="en-US" sz="1600" dirty="0"/>
              <a:t>a new </a:t>
            </a:r>
            <a:r>
              <a:rPr lang="en-US" sz="1600" dirty="0" smtClean="0"/>
              <a:t>component from </a:t>
            </a:r>
            <a:r>
              <a:rPr lang="en-US" sz="1600" dirty="0"/>
              <a:t>existing </a:t>
            </a:r>
            <a:r>
              <a:rPr lang="en-US" sz="1600" dirty="0" smtClean="0"/>
              <a:t>classes</a:t>
            </a:r>
          </a:p>
        </p:txBody>
      </p:sp>
      <p:cxnSp>
        <p:nvCxnSpPr>
          <p:cNvPr id="69" name="Shape 68"/>
          <p:cNvCxnSpPr>
            <a:stCxn id="50" idx="3"/>
            <a:endCxn id="73" idx="0"/>
          </p:cNvCxnSpPr>
          <p:nvPr/>
        </p:nvCxnSpPr>
        <p:spPr>
          <a:xfrm>
            <a:off x="3934715" y="3592363"/>
            <a:ext cx="746412" cy="823845"/>
          </a:xfrm>
          <a:prstGeom prst="bentConnector2">
            <a:avLst/>
          </a:prstGeom>
          <a:ln w="38100">
            <a:solidFill>
              <a:srgbClr val="002060"/>
            </a:solidFill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266254" y="4416208"/>
            <a:ext cx="2829746" cy="4924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600" dirty="0" smtClean="0"/>
              <a:t> -Model performance  impact</a:t>
            </a:r>
          </a:p>
          <a:p>
            <a:r>
              <a:rPr lang="en-US" sz="1600" dirty="0" smtClean="0"/>
              <a:t> - HDL Synthesis</a:t>
            </a:r>
            <a:endParaRPr lang="en-US" sz="1600" dirty="0"/>
          </a:p>
        </p:txBody>
      </p:sp>
      <p:cxnSp>
        <p:nvCxnSpPr>
          <p:cNvPr id="74" name="Shape 73"/>
          <p:cNvCxnSpPr>
            <a:stCxn id="58" idx="2"/>
            <a:endCxn id="80" idx="1"/>
          </p:cNvCxnSpPr>
          <p:nvPr/>
        </p:nvCxnSpPr>
        <p:spPr>
          <a:xfrm rot="16200000" flipH="1">
            <a:off x="1641482" y="5013620"/>
            <a:ext cx="1008784" cy="1194651"/>
          </a:xfrm>
          <a:prstGeom prst="bentConnector2">
            <a:avLst/>
          </a:prstGeom>
          <a:ln w="38100">
            <a:solidFill>
              <a:srgbClr val="002060"/>
            </a:solidFill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hape 76"/>
          <p:cNvCxnSpPr>
            <a:stCxn id="73" idx="2"/>
            <a:endCxn id="80" idx="0"/>
          </p:cNvCxnSpPr>
          <p:nvPr/>
        </p:nvCxnSpPr>
        <p:spPr>
          <a:xfrm rot="5400000">
            <a:off x="3971041" y="4891189"/>
            <a:ext cx="692625" cy="727548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80" idx="3"/>
            <a:endCxn id="120" idx="1"/>
          </p:cNvCxnSpPr>
          <p:nvPr/>
        </p:nvCxnSpPr>
        <p:spPr>
          <a:xfrm flipV="1">
            <a:off x="5163958" y="6112826"/>
            <a:ext cx="914225" cy="2512"/>
          </a:xfrm>
          <a:prstGeom prst="bentConnector3">
            <a:avLst/>
          </a:prstGeom>
          <a:ln w="38100">
            <a:solidFill>
              <a:srgbClr val="002060"/>
            </a:solidFill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5" idx="4"/>
            <a:endCxn id="9" idx="1"/>
          </p:cNvCxnSpPr>
          <p:nvPr/>
        </p:nvCxnSpPr>
        <p:spPr>
          <a:xfrm rot="16200000" flipH="1">
            <a:off x="3099340" y="890587"/>
            <a:ext cx="54005" cy="1490255"/>
          </a:xfrm>
          <a:prstGeom prst="bentConnector2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2743200" y="5601276"/>
            <a:ext cx="2420758" cy="10281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r>
              <a:rPr lang="en-US" sz="1600" dirty="0" smtClean="0"/>
              <a:t>- Generate corresponding performance counters</a:t>
            </a:r>
          </a:p>
          <a:p>
            <a:r>
              <a:rPr lang="en-US" sz="1600" dirty="0" smtClean="0"/>
              <a:t>- Pass them to McPAT </a:t>
            </a:r>
          </a:p>
          <a:p>
            <a:endParaRPr lang="en-US" sz="1200" dirty="0" smtClean="0"/>
          </a:p>
        </p:txBody>
      </p:sp>
      <p:sp>
        <p:nvSpPr>
          <p:cNvPr id="120" name="Rectangle 119"/>
          <p:cNvSpPr/>
          <p:nvPr/>
        </p:nvSpPr>
        <p:spPr>
          <a:xfrm>
            <a:off x="6078183" y="5791199"/>
            <a:ext cx="1656184" cy="64325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dirty="0" smtClean="0"/>
              <a:t>Compile &amp; Run</a:t>
            </a:r>
          </a:p>
          <a:p>
            <a:pPr algn="ctr"/>
            <a:r>
              <a:rPr lang="en-US" sz="1600" dirty="0" smtClean="0"/>
              <a:t>Simulation ….</a:t>
            </a:r>
            <a:endParaRPr lang="en-US" sz="1600" dirty="0"/>
          </a:p>
        </p:txBody>
      </p:sp>
      <p:cxnSp>
        <p:nvCxnSpPr>
          <p:cNvPr id="8" name="Elbow Connector 7"/>
          <p:cNvCxnSpPr>
            <a:stCxn id="22" idx="3"/>
            <a:endCxn id="120" idx="0"/>
          </p:cNvCxnSpPr>
          <p:nvPr/>
        </p:nvCxnSpPr>
        <p:spPr>
          <a:xfrm>
            <a:off x="5947050" y="2866519"/>
            <a:ext cx="959225" cy="2924680"/>
          </a:xfrm>
          <a:prstGeom prst="bentConnector2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77972" y="3641123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Yes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6168995" y="2497186"/>
            <a:ext cx="51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3884377" y="3232049"/>
            <a:ext cx="51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2949351" y="2497186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Yes</a:t>
            </a:r>
            <a:endParaRPr lang="en-CA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08112"/>
          </a:xfrm>
        </p:spPr>
        <p:txBody>
          <a:bodyPr>
            <a:normAutofit fontScale="90000"/>
          </a:bodyPr>
          <a:lstStyle/>
          <a:p>
            <a:r>
              <a:rPr lang="en-CA" sz="4000" dirty="0" smtClean="0"/>
              <a:t>Using </a:t>
            </a:r>
            <a:r>
              <a:rPr lang="en-CA" sz="4000" dirty="0" err="1"/>
              <a:t>GPUWattch</a:t>
            </a:r>
            <a:r>
              <a:rPr lang="en-CA" sz="4000" dirty="0" smtClean="0"/>
              <a:t/>
            </a:r>
            <a:br>
              <a:rPr lang="en-CA" sz="4000" dirty="0" smtClean="0"/>
            </a:br>
            <a:r>
              <a:rPr lang="en-CA" sz="2200" dirty="0" smtClean="0"/>
              <a:t>Software organization</a:t>
            </a:r>
            <a:endParaRPr lang="en-CA" sz="2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51520" y="1371601"/>
            <a:ext cx="4244280" cy="1224136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CA" dirty="0" smtClean="0"/>
              <a:t>GPGPU-Sim (&lt;root&gt;/</a:t>
            </a:r>
            <a:r>
              <a:rPr lang="en-CA" dirty="0" err="1" smtClean="0"/>
              <a:t>src</a:t>
            </a:r>
            <a:r>
              <a:rPr lang="en-CA" dirty="0" smtClean="0"/>
              <a:t>/</a:t>
            </a:r>
            <a:r>
              <a:rPr lang="en-CA" dirty="0" err="1" smtClean="0"/>
              <a:t>gpu-sim</a:t>
            </a:r>
            <a:r>
              <a:rPr lang="en-CA" dirty="0" smtClean="0"/>
              <a:t>/)</a:t>
            </a:r>
          </a:p>
          <a:p>
            <a:r>
              <a:rPr lang="en-CA" dirty="0" smtClean="0"/>
              <a:t>power_stat.cc/h</a:t>
            </a:r>
          </a:p>
          <a:p>
            <a:r>
              <a:rPr lang="en-CA" dirty="0" smtClean="0"/>
              <a:t>power_interface.cc/h</a:t>
            </a:r>
          </a:p>
          <a:p>
            <a:pPr lvl="1"/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332930" y="1371600"/>
            <a:ext cx="4353870" cy="1224136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CA" dirty="0" smtClean="0"/>
              <a:t>McPAT (&lt;root&gt;/</a:t>
            </a:r>
            <a:r>
              <a:rPr lang="en-CA" dirty="0" err="1" smtClean="0"/>
              <a:t>src</a:t>
            </a:r>
            <a:r>
              <a:rPr lang="en-CA" dirty="0" smtClean="0"/>
              <a:t>/</a:t>
            </a:r>
            <a:r>
              <a:rPr lang="en-CA" dirty="0" err="1" smtClean="0"/>
              <a:t>mcpat</a:t>
            </a:r>
            <a:r>
              <a:rPr lang="en-CA" dirty="0" smtClean="0"/>
              <a:t>/)</a:t>
            </a:r>
          </a:p>
          <a:p>
            <a:r>
              <a:rPr lang="en-CA" dirty="0" smtClean="0"/>
              <a:t>gpgpu_sim_wrapper.cc/h</a:t>
            </a:r>
          </a:p>
          <a:p>
            <a:r>
              <a:rPr lang="en-CA" dirty="0" smtClean="0"/>
              <a:t>gpgpu_sim.verify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6372200" y="2924944"/>
            <a:ext cx="2071702" cy="17859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Modified McPAT</a:t>
            </a:r>
          </a:p>
          <a:p>
            <a:pPr algn="ctr"/>
            <a:r>
              <a:rPr lang="en-US" dirty="0" smtClean="0"/>
              <a:t>gpgpu_sim.verify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2926736"/>
            <a:ext cx="2071702" cy="17859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smtClean="0"/>
              <a:t>GPGPU-Sim</a:t>
            </a:r>
          </a:p>
          <a:p>
            <a:pPr algn="ctr"/>
            <a:r>
              <a:rPr lang="en-US" sz="2400" dirty="0" err="1" smtClean="0">
                <a:solidFill>
                  <a:srgbClr val="FF0000"/>
                </a:solidFill>
              </a:rPr>
              <a:t>power_stat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7156022" y="4505495"/>
            <a:ext cx="504055" cy="23835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gpgpu_sim_wrapper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1188194" y="4652566"/>
            <a:ext cx="504056" cy="20893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power_interface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71600" y="4710894"/>
            <a:ext cx="8835" cy="7325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80287" y="2924944"/>
            <a:ext cx="3650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Performance </a:t>
            </a:r>
            <a:r>
              <a:rPr lang="en-US" sz="2400" dirty="0" smtClean="0">
                <a:solidFill>
                  <a:srgbClr val="FF0000"/>
                </a:solidFill>
              </a:rPr>
              <a:t>counters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rgbClr val="007E39"/>
                </a:solidFill>
              </a:rPr>
              <a:t>Dynamic/Static power</a:t>
            </a:r>
            <a:br>
              <a:rPr lang="en-US" sz="2400" dirty="0">
                <a:solidFill>
                  <a:srgbClr val="007E39"/>
                </a:solidFill>
              </a:rPr>
            </a:br>
            <a:r>
              <a:rPr lang="en-US" sz="2400" dirty="0" smtClean="0">
                <a:solidFill>
                  <a:srgbClr val="007E39"/>
                </a:solidFill>
              </a:rPr>
              <a:t>Runtime </a:t>
            </a:r>
            <a:r>
              <a:rPr lang="en-US" sz="2400" dirty="0">
                <a:solidFill>
                  <a:srgbClr val="007E39"/>
                </a:solidFill>
              </a:rPr>
              <a:t>feedback </a:t>
            </a:r>
            <a:r>
              <a:rPr lang="en-US" sz="2400" dirty="0" smtClean="0">
                <a:solidFill>
                  <a:srgbClr val="007E39"/>
                </a:solidFill>
              </a:rPr>
              <a:t>stats</a:t>
            </a:r>
            <a:endParaRPr lang="en-US" sz="2400" dirty="0">
              <a:solidFill>
                <a:srgbClr val="007E39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467238" y="5791200"/>
            <a:ext cx="373138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020272" y="4696690"/>
            <a:ext cx="2" cy="7343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844531" y="4710894"/>
            <a:ext cx="0" cy="732538"/>
          </a:xfrm>
          <a:prstGeom prst="straightConnector1">
            <a:avLst/>
          </a:prstGeom>
          <a:ln w="38100">
            <a:solidFill>
              <a:srgbClr val="007E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956376" y="4712686"/>
            <a:ext cx="8835" cy="732538"/>
          </a:xfrm>
          <a:prstGeom prst="straightConnector1">
            <a:avLst/>
          </a:prstGeom>
          <a:ln w="38100">
            <a:solidFill>
              <a:srgbClr val="007E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484909" y="5571238"/>
            <a:ext cx="3713714" cy="18002"/>
          </a:xfrm>
          <a:prstGeom prst="straightConnector1">
            <a:avLst/>
          </a:prstGeom>
          <a:ln w="38100">
            <a:solidFill>
              <a:srgbClr val="007E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55EB9A5E-14F2-44AA-BCAC-6DCCEBC5395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6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Using </a:t>
            </a:r>
            <a:r>
              <a:rPr lang="en-CA" sz="3600" dirty="0" err="1"/>
              <a:t>GPUWattch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000" dirty="0" smtClean="0"/>
              <a:t>Adding a new component</a:t>
            </a:r>
            <a:endParaRPr lang="en-US" sz="2000" dirty="0"/>
          </a:p>
        </p:txBody>
      </p:sp>
      <p:sp>
        <p:nvSpPr>
          <p:cNvPr id="4" name="Parallelogram 3"/>
          <p:cNvSpPr/>
          <p:nvPr/>
        </p:nvSpPr>
        <p:spPr>
          <a:xfrm>
            <a:off x="1115616" y="3345372"/>
            <a:ext cx="1872208" cy="1080120"/>
          </a:xfrm>
          <a:prstGeom prst="parallelogram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File</a:t>
            </a:r>
          </a:p>
          <a:p>
            <a:pPr algn="ctr"/>
            <a:r>
              <a:rPr lang="en-US" baseline="-25000" dirty="0" err="1"/>
              <a:t>m</a:t>
            </a:r>
            <a:r>
              <a:rPr lang="en-US" baseline="-25000" dirty="0" err="1" smtClean="0"/>
              <a:t>cpat.xml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4578800"/>
            <a:ext cx="223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 Configuration</a:t>
            </a:r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>
            <a:off x="3347864" y="3354664"/>
            <a:ext cx="2160240" cy="1080120"/>
          </a:xfrm>
          <a:prstGeom prst="parallelogram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Parser</a:t>
            </a:r>
          </a:p>
          <a:p>
            <a:pPr algn="ctr"/>
            <a:r>
              <a:rPr lang="en-US" baseline="-25000" dirty="0" err="1" smtClean="0"/>
              <a:t>XML_parse.cc</a:t>
            </a:r>
            <a:endParaRPr lang="en-US" baseline="-25000" dirty="0"/>
          </a:p>
          <a:p>
            <a:pPr algn="ctr"/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3492856" y="4588092"/>
            <a:ext cx="165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McPAT</a:t>
            </a:r>
            <a:r>
              <a:rPr lang="en-US" dirty="0" smtClean="0"/>
              <a:t> Parser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5724128" y="3354664"/>
            <a:ext cx="2160240" cy="1080120"/>
          </a:xfrm>
          <a:prstGeom prst="parallelogram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</a:p>
          <a:p>
            <a:pPr algn="ctr"/>
            <a:r>
              <a:rPr lang="en-US" baseline="-25000" dirty="0" smtClean="0"/>
              <a:t>Class</a:t>
            </a:r>
            <a:r>
              <a:rPr lang="en-US" dirty="0" smtClean="0"/>
              <a:t> </a:t>
            </a:r>
            <a:r>
              <a:rPr lang="nl-NL" baseline="-25000" dirty="0" err="1" smtClean="0"/>
              <a:t>root_system</a:t>
            </a:r>
            <a:endParaRPr lang="nl-NL" baseline="-25000" dirty="0" smtClean="0"/>
          </a:p>
          <a:p>
            <a:pPr algn="ctr"/>
            <a:r>
              <a:rPr lang="nl-NL" baseline="-25000" dirty="0" smtClean="0"/>
              <a:t>(</a:t>
            </a:r>
            <a:r>
              <a:rPr lang="nl-NL" baseline="-25000" dirty="0" err="1" smtClean="0"/>
              <a:t>XML_parse.h</a:t>
            </a:r>
            <a:r>
              <a:rPr lang="nl-NL" baseline="-25000" dirty="0" smtClean="0"/>
              <a:t>)</a:t>
            </a:r>
            <a:endParaRPr lang="en-US" baseline="-25000" dirty="0"/>
          </a:p>
          <a:p>
            <a:pPr algn="ctr"/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5508104" y="4575318"/>
            <a:ext cx="3015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McPAT’s</a:t>
            </a:r>
            <a:r>
              <a:rPr lang="en-US" dirty="0" smtClean="0"/>
              <a:t> internal</a:t>
            </a:r>
          </a:p>
          <a:p>
            <a:r>
              <a:rPr lang="en-US" dirty="0" smtClean="0"/>
              <a:t>Representation of XML File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1600200"/>
            <a:ext cx="6123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Step </a:t>
            </a:r>
            <a:r>
              <a:rPr lang="en-US" sz="3200" dirty="0" smtClean="0"/>
              <a:t>1: If necessary, add new configuration option</a:t>
            </a:r>
            <a:endParaRPr lang="en-US" sz="3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4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Using </a:t>
            </a:r>
            <a:r>
              <a:rPr lang="en-CA" sz="4000" dirty="0" err="1"/>
              <a:t>GPUWattch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400" dirty="0"/>
              <a:t>Adding a new component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</a:p>
          <a:p>
            <a:pPr lvl="1"/>
            <a:r>
              <a:rPr lang="en-US" dirty="0" smtClean="0"/>
              <a:t>Decide whether this component is already modeled in </a:t>
            </a:r>
            <a:r>
              <a:rPr lang="en-US" dirty="0" err="1" smtClean="0"/>
              <a:t>McPAT</a:t>
            </a:r>
            <a:endParaRPr lang="en-US" dirty="0" smtClean="0"/>
          </a:p>
          <a:p>
            <a:pPr lvl="2"/>
            <a:r>
              <a:rPr lang="en-US" dirty="0" smtClean="0"/>
              <a:t>E.g., McPAT already provides models for </a:t>
            </a:r>
            <a:r>
              <a:rPr lang="en-US" dirty="0" err="1" smtClean="0"/>
              <a:t>DataCache</a:t>
            </a:r>
            <a:r>
              <a:rPr lang="en-US" dirty="0" smtClean="0"/>
              <a:t> (</a:t>
            </a:r>
            <a:r>
              <a:rPr lang="en-US" dirty="0" err="1" smtClean="0"/>
              <a:t>array.h</a:t>
            </a:r>
            <a:r>
              <a:rPr lang="en-US" dirty="0" smtClean="0"/>
              <a:t>)</a:t>
            </a:r>
            <a:r>
              <a:rPr lang="en-US" dirty="0"/>
              <a:t>, and </a:t>
            </a:r>
            <a:r>
              <a:rPr lang="en-US" dirty="0" err="1" smtClean="0"/>
              <a:t>FunctionalUnit</a:t>
            </a:r>
            <a:r>
              <a:rPr lang="en-US" dirty="0" smtClean="0"/>
              <a:t> (</a:t>
            </a:r>
            <a:r>
              <a:rPr lang="en-US" dirty="0" err="1" smtClean="0"/>
              <a:t>logic.h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not modeled in McPAT, we need to use the basic structures provided by CACTI to model the component or synthesize the component manually.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Using </a:t>
            </a:r>
            <a:r>
              <a:rPr lang="en-CA" sz="3600" dirty="0" err="1"/>
              <a:t>GPUWattch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000" dirty="0" smtClean="0"/>
              <a:t>Example: </a:t>
            </a:r>
            <a:r>
              <a:rPr lang="en-US" sz="2000" dirty="0"/>
              <a:t>Adding </a:t>
            </a:r>
            <a:r>
              <a:rPr lang="en-US" sz="2000" dirty="0" smtClean="0"/>
              <a:t>constant cache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Change the XML file, and the corresponding class in </a:t>
            </a:r>
            <a:r>
              <a:rPr lang="en-US" dirty="0" err="1" smtClean="0"/>
              <a:t>XML_parse.h</a:t>
            </a:r>
            <a:r>
              <a:rPr lang="en-US" dirty="0" smtClean="0"/>
              <a:t> (class </a:t>
            </a:r>
            <a:r>
              <a:rPr lang="en-US" dirty="0" err="1" smtClean="0"/>
              <a:t>system_core</a:t>
            </a:r>
            <a:r>
              <a:rPr lang="en-US" dirty="0" smtClean="0"/>
              <a:t> for constant cache)</a:t>
            </a:r>
          </a:p>
        </p:txBody>
      </p:sp>
      <p:pic>
        <p:nvPicPr>
          <p:cNvPr id="5" name="Picture 4" descr="Screen Shot 2012-11-29 at 11.07.3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645024"/>
            <a:ext cx="7308304" cy="1242335"/>
          </a:xfrm>
          <a:prstGeom prst="rect">
            <a:avLst/>
          </a:prstGeom>
        </p:spPr>
      </p:pic>
      <p:pic>
        <p:nvPicPr>
          <p:cNvPr id="6" name="Picture 5" descr="Screen Shot 2012-11-29 at 11.10.16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76" y="4941168"/>
            <a:ext cx="2232248" cy="10327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2" y="6021288"/>
            <a:ext cx="822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dcache_systemcore</a:t>
            </a:r>
            <a:r>
              <a:rPr lang="en-US" dirty="0" smtClean="0"/>
              <a:t> holds all cache parameters specified in the XML file.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148064" y="3356992"/>
            <a:ext cx="1512168" cy="576064"/>
          </a:xfrm>
          <a:prstGeom prst="straightConnector1">
            <a:avLst/>
          </a:prstGeom>
          <a:ln>
            <a:solidFill>
              <a:srgbClr val="C5E2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88224" y="3212976"/>
            <a:ext cx="2232248" cy="288032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Session Objective</a:t>
            </a:r>
          </a:p>
        </p:txBody>
      </p:sp>
      <p:sp>
        <p:nvSpPr>
          <p:cNvPr id="409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800600"/>
          </a:xfrm>
        </p:spPr>
        <p:txBody>
          <a:bodyPr vert="horz"/>
          <a:lstStyle/>
          <a:p>
            <a:r>
              <a:rPr lang="en-CA" dirty="0" smtClean="0"/>
              <a:t>After this session, you will be able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Summarize what </a:t>
            </a:r>
            <a:r>
              <a:rPr lang="en-CA" dirty="0" err="1"/>
              <a:t>GPUWattch</a:t>
            </a:r>
            <a:r>
              <a:rPr lang="en-CA" dirty="0" smtClean="0"/>
              <a:t> </a:t>
            </a:r>
            <a:r>
              <a:rPr lang="en-CA" dirty="0"/>
              <a:t>simulates and its accuracy </a:t>
            </a:r>
            <a:r>
              <a:rPr lang="en-CA" dirty="0" smtClean="0"/>
              <a:t>with real hardware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Describe </a:t>
            </a:r>
            <a:r>
              <a:rPr lang="en-CA" dirty="0"/>
              <a:t>the </a:t>
            </a:r>
            <a:r>
              <a:rPr lang="en-CA" dirty="0" smtClean="0"/>
              <a:t>organization/structure of </a:t>
            </a:r>
            <a:r>
              <a:rPr lang="en-CA" dirty="0" err="1"/>
              <a:t>GPUWattch</a:t>
            </a:r>
            <a:r>
              <a:rPr lang="en-CA" dirty="0" smtClean="0"/>
              <a:t> </a:t>
            </a:r>
            <a:r>
              <a:rPr lang="en-CA" dirty="0"/>
              <a:t>and how it interfaces with </a:t>
            </a:r>
            <a:r>
              <a:rPr lang="en-CA" dirty="0" smtClean="0"/>
              <a:t>GPGPU-Sim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Summarize how to </a:t>
            </a:r>
            <a:r>
              <a:rPr lang="en-CA" dirty="0" smtClean="0"/>
              <a:t>include </a:t>
            </a:r>
            <a:r>
              <a:rPr lang="en-CA" dirty="0" err="1" smtClean="0"/>
              <a:t>GPUWattch</a:t>
            </a:r>
            <a:r>
              <a:rPr lang="en-CA" dirty="0" smtClean="0"/>
              <a:t> </a:t>
            </a:r>
            <a:r>
              <a:rPr lang="en-CA" dirty="0" smtClean="0"/>
              <a:t>in </a:t>
            </a:r>
            <a:r>
              <a:rPr lang="en-CA" dirty="0" smtClean="0"/>
              <a:t>your simulation and view/understand the output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Modify </a:t>
            </a:r>
            <a:r>
              <a:rPr lang="en-CA" dirty="0" err="1"/>
              <a:t>GPUWattch</a:t>
            </a:r>
            <a:endParaRPr lang="en-CA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5c: Power Model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7F5B2C50-7787-42FB-95A9-29C3359D7AA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6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Using </a:t>
            </a:r>
            <a:r>
              <a:rPr lang="en-CA" sz="3600" dirty="0" err="1"/>
              <a:t>GPUWattch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2000" dirty="0"/>
              <a:t>Example: Adding constant cache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</a:p>
          <a:p>
            <a:pPr lvl="1"/>
            <a:r>
              <a:rPr lang="en-US" dirty="0" smtClean="0"/>
              <a:t>Add the component in the </a:t>
            </a:r>
            <a:r>
              <a:rPr lang="en-US" dirty="0" err="1" smtClean="0"/>
              <a:t>LoadStoreU</a:t>
            </a:r>
            <a:r>
              <a:rPr lang="en-US" dirty="0" smtClean="0"/>
              <a:t> class (</a:t>
            </a:r>
            <a:r>
              <a:rPr lang="en-US" dirty="0" err="1" smtClean="0"/>
              <a:t>core.h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Modify the constructor and compute function in </a:t>
            </a:r>
            <a:r>
              <a:rPr lang="en-US" dirty="0" err="1" smtClean="0"/>
              <a:t>LoadStoreU</a:t>
            </a:r>
            <a:r>
              <a:rPr lang="en-US" dirty="0" smtClean="0"/>
              <a:t> class (core.cc)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Screen Shot 2012-11-29 at 11.14.0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3" y="2706074"/>
            <a:ext cx="4310607" cy="21889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198" y="5715000"/>
            <a:ext cx="8292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/>
              <a:t>ccache.caches</a:t>
            </a:r>
            <a:r>
              <a:rPr lang="pl-PL" sz="2000" dirty="0"/>
              <a:t> = </a:t>
            </a:r>
            <a:r>
              <a:rPr lang="pl-PL" sz="2000" dirty="0" err="1"/>
              <a:t>new</a:t>
            </a:r>
            <a:r>
              <a:rPr lang="pl-PL" sz="2000" dirty="0"/>
              <a:t> </a:t>
            </a:r>
            <a:r>
              <a:rPr lang="pl-PL" sz="2000" dirty="0" err="1"/>
              <a:t>ArrayST</a:t>
            </a:r>
            <a:r>
              <a:rPr lang="pl-PL" sz="2000" dirty="0"/>
              <a:t>(&amp;</a:t>
            </a:r>
            <a:r>
              <a:rPr lang="pl-PL" sz="2000" dirty="0" err="1"/>
              <a:t>interface_ip</a:t>
            </a:r>
            <a:r>
              <a:rPr lang="pl-PL" sz="2000" dirty="0"/>
              <a:t>, "</a:t>
            </a:r>
            <a:r>
              <a:rPr lang="pl-PL" sz="2000" dirty="0" err="1"/>
              <a:t>ccache</a:t>
            </a:r>
            <a:r>
              <a:rPr lang="pl-PL" sz="2000" dirty="0"/>
              <a:t>", </a:t>
            </a:r>
            <a:r>
              <a:rPr lang="pl-PL" sz="2000" dirty="0" err="1"/>
              <a:t>Core_device</a:t>
            </a:r>
            <a:r>
              <a:rPr lang="pl-PL" sz="2000" dirty="0"/>
              <a:t>, </a:t>
            </a:r>
            <a:endParaRPr lang="pl-PL" sz="2000" dirty="0" smtClean="0"/>
          </a:p>
          <a:p>
            <a:r>
              <a:rPr lang="en-CA" sz="2000" dirty="0" smtClean="0"/>
              <a:t>			</a:t>
            </a:r>
            <a:r>
              <a:rPr lang="pl-PL" sz="2000" dirty="0" smtClean="0"/>
              <a:t>coredynp.opt_local</a:t>
            </a:r>
            <a:r>
              <a:rPr lang="pl-PL" sz="2000" dirty="0"/>
              <a:t>, coredynp.core_ty);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Using </a:t>
            </a:r>
            <a:r>
              <a:rPr lang="en-CA" sz="3600" dirty="0" err="1"/>
              <a:t>GPUWattch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000" dirty="0" smtClean="0"/>
              <a:t>Example: Adding the Memory Coalesce Logic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corresponding XML file and object</a:t>
            </a:r>
          </a:p>
          <a:p>
            <a:r>
              <a:rPr lang="en-US" dirty="0" smtClean="0"/>
              <a:t>There are three array structures for the MCL</a:t>
            </a:r>
          </a:p>
          <a:p>
            <a:pPr lvl="2"/>
            <a:r>
              <a:rPr lang="en-US" sz="2000" dirty="0" smtClean="0"/>
              <a:t>Pending Request Table (PRT)</a:t>
            </a:r>
          </a:p>
          <a:p>
            <a:pPr lvl="2"/>
            <a:r>
              <a:rPr lang="en-US" sz="2000" dirty="0" smtClean="0"/>
              <a:t>Pending Request Count (PRC)</a:t>
            </a:r>
          </a:p>
          <a:p>
            <a:pPr lvl="2"/>
            <a:r>
              <a:rPr lang="en-US" sz="2000" dirty="0" smtClean="0"/>
              <a:t>Thread Masks</a:t>
            </a:r>
          </a:p>
        </p:txBody>
      </p:sp>
      <p:pic>
        <p:nvPicPr>
          <p:cNvPr id="9" name="Picture 8" descr="mc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314278"/>
            <a:ext cx="3779207" cy="324036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9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Using </a:t>
            </a:r>
            <a:r>
              <a:rPr lang="en-CA" sz="3600" dirty="0" err="1"/>
              <a:t>GPUWattch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000" dirty="0"/>
              <a:t>Example: Adding the Memory Coalesce Logic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Use the CACTI interface to construct these arrays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PRT (</a:t>
            </a:r>
            <a:r>
              <a:rPr lang="pl-PL" dirty="0" err="1"/>
              <a:t>memoryctrl.cc</a:t>
            </a:r>
            <a:r>
              <a:rPr lang="en-US" dirty="0" smtClean="0"/>
              <a:t>)</a:t>
            </a:r>
          </a:p>
          <a:p>
            <a:pPr lvl="1"/>
            <a:r>
              <a:rPr lang="en-US" sz="1700" dirty="0" smtClean="0"/>
              <a:t>Per row data size = 64 Bytes</a:t>
            </a:r>
          </a:p>
          <a:p>
            <a:pPr lvl="1"/>
            <a:r>
              <a:rPr lang="en-US" sz="1500" dirty="0" smtClean="0"/>
              <a:t>Warp </a:t>
            </a:r>
            <a:r>
              <a:rPr lang="en-US" sz="1500" dirty="0"/>
              <a:t>ID (6 bits) | Memory address (32 bits) per thread | Request Size (2-bits) per thread | </a:t>
            </a:r>
            <a:endParaRPr lang="en-US" sz="1500" dirty="0" smtClean="0"/>
          </a:p>
          <a:p>
            <a:pPr marL="411480" lvl="1" indent="0">
              <a:buNone/>
            </a:pPr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304354"/>
              </p:ext>
            </p:extLst>
          </p:nvPr>
        </p:nvGraphicFramePr>
        <p:xfrm>
          <a:off x="1066800" y="5943600"/>
          <a:ext cx="7239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3454400"/>
                <a:gridCol w="24130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r>
                        <a:rPr lang="en-US" sz="1600" baseline="0" dirty="0" smtClean="0"/>
                        <a:t> bits</a:t>
                      </a:r>
                      <a:endParaRPr lang="en-US" sz="16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32 x 16 bits</a:t>
                      </a:r>
                      <a:endParaRPr lang="en-US" sz="16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 x 16 bits</a:t>
                      </a:r>
                      <a:endParaRPr lang="en-US" sz="16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Screen Shot 2012-11-29 at 11.44.59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209800"/>
            <a:ext cx="4624240" cy="230425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2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CA" sz="3600" dirty="0" err="1"/>
              <a:t>GPUWattch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Example</a:t>
            </a:r>
            <a:r>
              <a:rPr lang="en-US" sz="2000" dirty="0" smtClean="0"/>
              <a:t>: Adding Synthesized Model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Describe the hardware in Verilog HDL</a:t>
            </a:r>
          </a:p>
          <a:p>
            <a:r>
              <a:rPr lang="en-US" dirty="0" smtClean="0"/>
              <a:t>Synthesize it using </a:t>
            </a:r>
            <a:r>
              <a:rPr lang="en-US" dirty="0" err="1" smtClean="0"/>
              <a:t>DesignVision</a:t>
            </a:r>
            <a:r>
              <a:rPr lang="en-US" baseline="30000" dirty="0" err="1" smtClean="0"/>
              <a:t>TM</a:t>
            </a:r>
            <a:endParaRPr lang="en-US" baseline="30000" dirty="0" smtClean="0"/>
          </a:p>
          <a:p>
            <a:pPr lvl="1"/>
            <a:r>
              <a:rPr lang="en-US" dirty="0" smtClean="0"/>
              <a:t>40nm TSMC® standard cell technology library</a:t>
            </a:r>
          </a:p>
          <a:p>
            <a:pPr lvl="1"/>
            <a:r>
              <a:rPr lang="en-US" dirty="0" smtClean="0"/>
              <a:t>Timing constraints according to the GPU clock</a:t>
            </a:r>
          </a:p>
          <a:p>
            <a:r>
              <a:rPr lang="en-US" dirty="0" smtClean="0"/>
              <a:t>Annotate switching activity</a:t>
            </a:r>
          </a:p>
          <a:p>
            <a:pPr lvl="1"/>
            <a:r>
              <a:rPr lang="en-US" dirty="0" smtClean="0"/>
              <a:t>Use a representative set of inputs to test the synthesized design</a:t>
            </a:r>
          </a:p>
          <a:p>
            <a:pPr lvl="1"/>
            <a:r>
              <a:rPr lang="en-US" dirty="0" smtClean="0"/>
              <a:t>Dump the activity factors for all the cells used in the design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0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CA" sz="3600" dirty="0" err="1"/>
              <a:t>GPUWattch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Example: Adding Synthesized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PowerCompiler</a:t>
            </a:r>
            <a:r>
              <a:rPr lang="en-US" baseline="30000" dirty="0" err="1" smtClean="0"/>
              <a:t>TM</a:t>
            </a:r>
            <a:r>
              <a:rPr lang="en-US" baseline="30000" dirty="0" smtClean="0"/>
              <a:t> </a:t>
            </a:r>
            <a:r>
              <a:rPr lang="en-US" dirty="0" smtClean="0"/>
              <a:t>to annotate all the cells with switching activity information</a:t>
            </a:r>
          </a:p>
          <a:p>
            <a:endParaRPr lang="en-US" dirty="0" smtClean="0"/>
          </a:p>
          <a:p>
            <a:r>
              <a:rPr lang="en-US" dirty="0" smtClean="0"/>
              <a:t>Dynamic and leakage power reports are generated from </a:t>
            </a:r>
            <a:r>
              <a:rPr lang="en-US" dirty="0" err="1" smtClean="0"/>
              <a:t>PowerCompiler</a:t>
            </a:r>
            <a:r>
              <a:rPr lang="en-US" baseline="30000" dirty="0" err="1" smtClean="0"/>
              <a:t>TM</a:t>
            </a:r>
            <a:endParaRPr lang="en-US" baseline="30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CA" sz="4000" dirty="0" err="1"/>
              <a:t>GPUWattch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Example: Adding Synthesized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Incorporate the power numbers in </a:t>
            </a:r>
            <a:r>
              <a:rPr lang="en-US" dirty="0" err="1" smtClean="0"/>
              <a:t>McPAT</a:t>
            </a:r>
            <a:endParaRPr lang="en-US" dirty="0" smtClean="0"/>
          </a:p>
          <a:p>
            <a:pPr lvl="1"/>
            <a:r>
              <a:rPr lang="en-US" dirty="0" smtClean="0"/>
              <a:t>McPAT model may use a different technology library/</a:t>
            </a:r>
            <a:r>
              <a:rPr lang="en-US" dirty="0" err="1" smtClean="0"/>
              <a:t>Vdd</a:t>
            </a:r>
            <a:endParaRPr lang="en-US" dirty="0" smtClean="0"/>
          </a:p>
          <a:p>
            <a:pPr lvl="1"/>
            <a:r>
              <a:rPr lang="en-US" dirty="0" smtClean="0"/>
              <a:t>Scale the power numbers according to </a:t>
            </a:r>
            <a:r>
              <a:rPr lang="en-US" dirty="0" err="1" smtClean="0"/>
              <a:t>McPAT’s</a:t>
            </a:r>
            <a:r>
              <a:rPr lang="en-US" dirty="0" smtClean="0"/>
              <a:t> internal scaling models</a:t>
            </a:r>
            <a:endParaRPr lang="en-US" dirty="0"/>
          </a:p>
        </p:txBody>
      </p:sp>
      <p:pic>
        <p:nvPicPr>
          <p:cNvPr id="5" name="Picture 4" descr="Untitled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450307"/>
            <a:ext cx="8007347" cy="95361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Summary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GPGPU-Sim power </a:t>
            </a:r>
            <a:r>
              <a:rPr lang="en-CA" dirty="0" smtClean="0"/>
              <a:t>model: </a:t>
            </a:r>
            <a:r>
              <a:rPr lang="en-CA" dirty="0" err="1"/>
              <a:t>GPUWattch</a:t>
            </a:r>
            <a:endParaRPr lang="en-CA" dirty="0" smtClean="0"/>
          </a:p>
          <a:p>
            <a:pPr lvl="1"/>
            <a:r>
              <a:rPr lang="en-CA" dirty="0" smtClean="0"/>
              <a:t>Accuracy</a:t>
            </a:r>
          </a:p>
          <a:p>
            <a:pPr lvl="1"/>
            <a:r>
              <a:rPr lang="en-CA" dirty="0" smtClean="0"/>
              <a:t>How it’s modeled</a:t>
            </a:r>
          </a:p>
          <a:p>
            <a:pPr lvl="2"/>
            <a:r>
              <a:rPr lang="en-CA" dirty="0" smtClean="0"/>
              <a:t>GPGPU-Sim</a:t>
            </a:r>
          </a:p>
          <a:p>
            <a:pPr lvl="2"/>
            <a:r>
              <a:rPr lang="en-CA" dirty="0" smtClean="0"/>
              <a:t>McPAT</a:t>
            </a:r>
          </a:p>
          <a:p>
            <a:pPr lvl="1"/>
            <a:r>
              <a:rPr lang="en-CA" dirty="0" smtClean="0"/>
              <a:t>How to enable</a:t>
            </a:r>
          </a:p>
          <a:p>
            <a:pPr lvl="1"/>
            <a:r>
              <a:rPr lang="en-CA" dirty="0" smtClean="0"/>
              <a:t>Software organization</a:t>
            </a:r>
          </a:p>
          <a:p>
            <a:pPr lvl="1"/>
            <a:r>
              <a:rPr lang="en-CA" dirty="0" smtClean="0"/>
              <a:t>How to modify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851627"/>
              </p:ext>
            </p:extLst>
          </p:nvPr>
        </p:nvGraphicFramePr>
        <p:xfrm>
          <a:off x="381000" y="609600"/>
          <a:ext cx="8406076" cy="625896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09600"/>
                <a:gridCol w="6553200"/>
                <a:gridCol w="1243276"/>
              </a:tblGrid>
              <a:tr h="38100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Brief Background on GPU Computing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40mins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2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GPGPU-</a:t>
                      </a:r>
                      <a:r>
                        <a:rPr lang="en-CA" sz="2400" dirty="0" err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Sim</a:t>
                      </a:r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 Overview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30mins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kern="12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Demo 1: Setup and Run</a:t>
                      </a:r>
                      <a:endParaRPr lang="en-CA" sz="2400" kern="1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kern="12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15mins</a:t>
                      </a:r>
                      <a:endParaRPr lang="en-CA" sz="2400" kern="1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algn="ctr"/>
                      <a:r>
                        <a:rPr lang="en-CA" sz="2400" kern="12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Coffee Break (10:00 – 10:30am)</a:t>
                      </a:r>
                      <a:endParaRPr lang="en-CA" sz="2400" kern="1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4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kern="12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Microarchitecture Timing Model</a:t>
                      </a:r>
                      <a:endParaRPr lang="en-CA" sz="2400" kern="1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kern="12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85mins</a:t>
                      </a:r>
                      <a:endParaRPr lang="en-CA" sz="2400" kern="1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kern="12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Lunch (12:00 – 1:00pm)</a:t>
                      </a: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5a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kern="12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Software Organization</a:t>
                      </a:r>
                      <a:endParaRPr lang="en-CA" sz="2400" kern="1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kern="12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25mins</a:t>
                      </a:r>
                      <a:endParaRPr lang="en-CA" sz="2400" kern="1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5b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kern="12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Timing Model (Software)</a:t>
                      </a:r>
                      <a:endParaRPr lang="en-CA" sz="2400" kern="1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kern="12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50mins</a:t>
                      </a:r>
                      <a:endParaRPr lang="en-CA" sz="2400" kern="1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5c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kern="12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Power </a:t>
                      </a:r>
                      <a:r>
                        <a:rPr lang="en-CA" sz="2400" kern="12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Model: </a:t>
                      </a:r>
                      <a:r>
                        <a:rPr lang="en-CA" sz="2400" kern="1200" dirty="0" err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GPUWattch</a:t>
                      </a:r>
                      <a:endParaRPr lang="en-CA" sz="2400" kern="1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kern="12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45mins</a:t>
                      </a:r>
                      <a:endParaRPr lang="en-CA" sz="2400" kern="1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Coffee Break (3:00 –</a:t>
                      </a:r>
                      <a:r>
                        <a:rPr lang="en-CA" sz="1800" baseline="0" dirty="0" smtClean="0">
                          <a:solidFill>
                            <a:schemeClr val="tx1"/>
                          </a:solidFill>
                        </a:rPr>
                        <a:t> 3:30pm)</a:t>
                      </a:r>
                      <a:endParaRPr lang="en-CA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6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The GPU Design Space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7a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Demo 2: Debugging Tool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7b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Demo 3: Visualizing</a:t>
                      </a:r>
                      <a:r>
                        <a:rPr lang="en-CA" sz="2400" baseline="0" dirty="0" smtClean="0"/>
                        <a:t> Performance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8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Extending GPGPU-Sim (with</a:t>
                      </a:r>
                      <a:r>
                        <a:rPr lang="en-CA" sz="2400" baseline="0" dirty="0" smtClean="0"/>
                        <a:t> </a:t>
                      </a:r>
                      <a:r>
                        <a:rPr lang="en-CA" sz="2400" baseline="0" dirty="0" err="1" smtClean="0"/>
                        <a:t>GPUWattch</a:t>
                      </a:r>
                      <a:r>
                        <a:rPr lang="en-CA" sz="2400" baseline="0" dirty="0" smtClean="0"/>
                        <a:t>)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9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Wrap Up</a:t>
                      </a:r>
                      <a:r>
                        <a:rPr lang="en-CA" sz="2400" baseline="0" dirty="0" smtClean="0"/>
                        <a:t> and Discussion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Motivation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Performance per watt? </a:t>
            </a:r>
          </a:p>
          <a:p>
            <a:pPr lvl="1"/>
            <a:r>
              <a:rPr lang="en-US" dirty="0" smtClean="0"/>
              <a:t>Important metric to manufacturers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pt-BR" dirty="0"/>
              <a:t>NVIDIA keynotes at ISCA-2010, MICRO-2011)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GPGPU research should focus on both performance and energy optimizations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GPGPU research community is missing a configurable, cycle accurate, and validated power simulator.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81000"/>
            <a:ext cx="8229600" cy="1066800"/>
          </a:xfrm>
        </p:spPr>
        <p:txBody>
          <a:bodyPr>
            <a:normAutofit/>
          </a:bodyPr>
          <a:lstStyle/>
          <a:p>
            <a:r>
              <a:rPr lang="en-CA" dirty="0" smtClean="0"/>
              <a:t>Power </a:t>
            </a:r>
            <a:r>
              <a:rPr lang="en-CA" dirty="0" smtClean="0"/>
              <a:t>Model: </a:t>
            </a:r>
            <a:r>
              <a:rPr lang="en-CA" dirty="0" err="1"/>
              <a:t>GPUWattch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824536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GPGPU-</a:t>
            </a:r>
            <a:r>
              <a:rPr lang="en-CA" dirty="0" err="1" smtClean="0"/>
              <a:t>Sim</a:t>
            </a:r>
            <a:r>
              <a:rPr lang="en-CA" dirty="0" smtClean="0"/>
              <a:t> introduces such a power model </a:t>
            </a:r>
          </a:p>
          <a:p>
            <a:pPr lvl="1"/>
            <a:r>
              <a:rPr lang="en-CA" sz="2400" b="1" dirty="0"/>
              <a:t>Cycle-accurate</a:t>
            </a:r>
            <a:r>
              <a:rPr lang="en-CA" sz="2400" dirty="0"/>
              <a:t>: Integrates GPGPU-Sim v3.1.2 with McPAT v0.8</a:t>
            </a:r>
          </a:p>
          <a:p>
            <a:pPr lvl="1"/>
            <a:endParaRPr lang="en-CA" sz="2400" b="1" dirty="0" smtClean="0"/>
          </a:p>
          <a:p>
            <a:pPr lvl="1"/>
            <a:r>
              <a:rPr lang="en-CA" sz="2400" b="1" dirty="0" smtClean="0"/>
              <a:t>Configurable</a:t>
            </a:r>
            <a:r>
              <a:rPr lang="en-CA" sz="2400" dirty="0" smtClean="0"/>
              <a:t>: GPGPU-Sim/McPAT configuration files</a:t>
            </a:r>
          </a:p>
          <a:p>
            <a:pPr lvl="1"/>
            <a:endParaRPr lang="en-CA" sz="2400" b="1" dirty="0" smtClean="0"/>
          </a:p>
          <a:p>
            <a:pPr lvl="1"/>
            <a:r>
              <a:rPr lang="en-CA" sz="2400" b="1" dirty="0" smtClean="0"/>
              <a:t>Fine-grained</a:t>
            </a:r>
            <a:r>
              <a:rPr lang="en-CA" sz="2400" dirty="0" smtClean="0"/>
              <a:t>: Performance/event </a:t>
            </a:r>
            <a:r>
              <a:rPr lang="en-CA" sz="2400" dirty="0"/>
              <a:t>counter </a:t>
            </a:r>
            <a:r>
              <a:rPr lang="en-CA" sz="2400" dirty="0" smtClean="0"/>
              <a:t>driven. </a:t>
            </a:r>
            <a:r>
              <a:rPr lang="en-CA" sz="2400" dirty="0" err="1" smtClean="0"/>
              <a:t>McPAT</a:t>
            </a:r>
            <a:r>
              <a:rPr lang="en-CA" sz="2400" dirty="0" smtClean="0"/>
              <a:t>: Circuit level implementation</a:t>
            </a:r>
            <a:endParaRPr lang="en-CA" sz="2400" dirty="0"/>
          </a:p>
          <a:p>
            <a:pPr lvl="1"/>
            <a:endParaRPr lang="en-CA" sz="2400" b="1" dirty="0" smtClean="0"/>
          </a:p>
          <a:p>
            <a:pPr lvl="1"/>
            <a:r>
              <a:rPr lang="en-CA" sz="2400" b="1" dirty="0" smtClean="0"/>
              <a:t>Extensible</a:t>
            </a:r>
            <a:r>
              <a:rPr lang="en-CA" sz="2400" dirty="0"/>
              <a:t>: Can model new components </a:t>
            </a:r>
            <a:r>
              <a:rPr lang="en-CA" sz="2400" dirty="0" smtClean="0"/>
              <a:t>or add more fine-grained per-component metrics</a:t>
            </a:r>
          </a:p>
          <a:p>
            <a:pPr lvl="1"/>
            <a:endParaRPr lang="en-CA" sz="2400" b="1" dirty="0" smtClean="0"/>
          </a:p>
          <a:p>
            <a:pPr lvl="1"/>
            <a:r>
              <a:rPr lang="en-CA" sz="2400" b="1" dirty="0" smtClean="0"/>
              <a:t>Validated</a:t>
            </a:r>
            <a:r>
              <a:rPr lang="en-CA" sz="2400" dirty="0" smtClean="0"/>
              <a:t>: Rigorously validated against NVIDIA GTX480 and </a:t>
            </a:r>
            <a:r>
              <a:rPr lang="en-CA" sz="2400" dirty="0" err="1" smtClean="0"/>
              <a:t>Quadro</a:t>
            </a:r>
            <a:r>
              <a:rPr lang="en-CA" sz="2400" dirty="0" smtClean="0"/>
              <a:t> </a:t>
            </a:r>
            <a:r>
              <a:rPr lang="en-CA" sz="2400" dirty="0" err="1" smtClean="0"/>
              <a:t>Fx</a:t>
            </a:r>
            <a:r>
              <a:rPr lang="en-CA" sz="2400" dirty="0" smtClean="0"/>
              <a:t> 5600 GPUs</a:t>
            </a:r>
            <a:br>
              <a:rPr lang="en-CA" sz="2400" dirty="0" smtClean="0"/>
            </a:br>
            <a:endParaRPr lang="en-CA" sz="2400" dirty="0" smtClean="0"/>
          </a:p>
          <a:p>
            <a:r>
              <a:rPr lang="en-CA" dirty="0" smtClean="0"/>
              <a:t>Enables the exploration of new energy-efficiency optimizations for GPGPU research</a:t>
            </a:r>
          </a:p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Contributors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GPGPU-Sim</a:t>
            </a:r>
          </a:p>
          <a:p>
            <a:pPr>
              <a:buNone/>
            </a:pPr>
            <a:r>
              <a:rPr lang="en-US" sz="200" dirty="0" smtClean="0"/>
              <a:t>                                                       </a:t>
            </a:r>
            <a:r>
              <a:rPr lang="en-CA" sz="1600" dirty="0" smtClean="0"/>
              <a:t>Tor </a:t>
            </a:r>
            <a:r>
              <a:rPr lang="en-CA" sz="1600" dirty="0" err="1" smtClean="0"/>
              <a:t>Aamodt’s</a:t>
            </a:r>
            <a:r>
              <a:rPr lang="en-CA" sz="1600" dirty="0" smtClean="0"/>
              <a:t> research group.</a:t>
            </a:r>
            <a:endParaRPr lang="en-US" sz="4400" dirty="0" smtClean="0"/>
          </a:p>
          <a:p>
            <a:endParaRPr lang="en-US" dirty="0" smtClean="0"/>
          </a:p>
          <a:p>
            <a:r>
              <a:rPr lang="en-US" dirty="0" smtClean="0"/>
              <a:t>McPAT</a:t>
            </a:r>
          </a:p>
          <a:p>
            <a:pPr>
              <a:buNone/>
            </a:pPr>
            <a:r>
              <a:rPr lang="en-US" sz="1600" dirty="0" smtClean="0"/>
              <a:t>       Li, S., </a:t>
            </a:r>
            <a:r>
              <a:rPr lang="en-US" sz="1600" dirty="0" err="1" smtClean="0"/>
              <a:t>Ahn</a:t>
            </a:r>
            <a:r>
              <a:rPr lang="en-US" sz="1600" dirty="0" smtClean="0"/>
              <a:t>, J. H., Strong, R. D., Brockman, J. B., </a:t>
            </a:r>
            <a:r>
              <a:rPr lang="en-US" sz="1600" dirty="0" err="1" smtClean="0"/>
              <a:t>Tullsen</a:t>
            </a:r>
            <a:r>
              <a:rPr lang="en-US" sz="1600" dirty="0" smtClean="0"/>
              <a:t>, D. M., and </a:t>
            </a:r>
            <a:r>
              <a:rPr lang="en-US" sz="1600" dirty="0" err="1" smtClean="0"/>
              <a:t>Jouppi</a:t>
            </a:r>
            <a:r>
              <a:rPr lang="en-US" sz="1600" dirty="0" smtClean="0"/>
              <a:t>, N. P. Mc- PAT: an integrated power, area, and timing modeling framework for </a:t>
            </a:r>
            <a:r>
              <a:rPr lang="en-US" sz="1600" dirty="0" err="1" smtClean="0"/>
              <a:t>multicore</a:t>
            </a:r>
            <a:r>
              <a:rPr lang="en-US" sz="1600" dirty="0" smtClean="0"/>
              <a:t> and </a:t>
            </a:r>
            <a:r>
              <a:rPr lang="en-US" sz="1600" dirty="0" err="1" smtClean="0"/>
              <a:t>manycore</a:t>
            </a:r>
            <a:r>
              <a:rPr lang="en-US" sz="1600" dirty="0" smtClean="0"/>
              <a:t> architectures. In Proceedings of the 42nd Annual IEEE/ACM International Symposium on </a:t>
            </a:r>
            <a:r>
              <a:rPr lang="en-US" sz="1600" dirty="0" err="1" smtClean="0"/>
              <a:t>Microarchitecture</a:t>
            </a:r>
            <a:r>
              <a:rPr lang="en-US" sz="1600" dirty="0" smtClean="0"/>
              <a:t> (2009) pp. 469-480.</a:t>
            </a:r>
          </a:p>
          <a:p>
            <a:endParaRPr lang="en-US" dirty="0" smtClean="0"/>
          </a:p>
          <a:p>
            <a:r>
              <a:rPr lang="en-CA" dirty="0" err="1"/>
              <a:t>GPUWattch</a:t>
            </a:r>
            <a:endParaRPr lang="en-US" dirty="0" smtClean="0"/>
          </a:p>
          <a:p>
            <a:pPr marL="411480" lvl="1" indent="0">
              <a:buNone/>
            </a:pPr>
            <a:r>
              <a:rPr lang="en-US" sz="1600" dirty="0" err="1" smtClean="0">
                <a:solidFill>
                  <a:schemeClr val="tx1"/>
                </a:solidFill>
              </a:rPr>
              <a:t>Jingwen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Leng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tx1"/>
                </a:solidFill>
              </a:rPr>
              <a:t>Ahmed </a:t>
            </a:r>
            <a:r>
              <a:rPr lang="en-US" sz="1600" dirty="0" err="1" smtClean="0">
                <a:solidFill>
                  <a:schemeClr val="tx1"/>
                </a:solidFill>
              </a:rPr>
              <a:t>ElTantawy</a:t>
            </a:r>
            <a:r>
              <a:rPr lang="en-US" sz="1600" dirty="0" smtClean="0">
                <a:solidFill>
                  <a:schemeClr val="tx1"/>
                </a:solidFill>
              </a:rPr>
              <a:t>, Tayler Hetherington, Syed </a:t>
            </a:r>
            <a:r>
              <a:rPr lang="en-US" sz="1600" dirty="0" err="1" smtClean="0">
                <a:solidFill>
                  <a:schemeClr val="tx1"/>
                </a:solidFill>
              </a:rPr>
              <a:t>Gilani</a:t>
            </a:r>
            <a:r>
              <a:rPr lang="en-US" sz="1600" dirty="0" smtClean="0">
                <a:solidFill>
                  <a:schemeClr val="tx1"/>
                </a:solidFill>
              </a:rPr>
              <a:t>, Nam Sung Kim, Tor M. Aamodt,  Vijay </a:t>
            </a:r>
            <a:r>
              <a:rPr lang="en-US" sz="1600" dirty="0" err="1" smtClean="0">
                <a:solidFill>
                  <a:schemeClr val="tx1"/>
                </a:solidFill>
              </a:rPr>
              <a:t>Reddi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81000"/>
            <a:ext cx="8229600" cy="1066800"/>
          </a:xfrm>
        </p:spPr>
        <p:txBody>
          <a:bodyPr>
            <a:normAutofit/>
          </a:bodyPr>
          <a:lstStyle/>
          <a:p>
            <a:r>
              <a:rPr lang="en-CA" dirty="0" smtClean="0"/>
              <a:t>Measurement Setup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720080"/>
          </a:xfrm>
        </p:spPr>
        <p:txBody>
          <a:bodyPr>
            <a:normAutofit/>
          </a:bodyPr>
          <a:lstStyle/>
          <a:p>
            <a:r>
              <a:rPr lang="en-CA" dirty="0"/>
              <a:t>Hardware setup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2" y="2708920"/>
            <a:ext cx="4420220" cy="3019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08920"/>
            <a:ext cx="4527990" cy="301156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5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81000"/>
            <a:ext cx="8229600" cy="1066800"/>
          </a:xfrm>
        </p:spPr>
        <p:txBody>
          <a:bodyPr>
            <a:normAutofit/>
          </a:bodyPr>
          <a:lstStyle/>
          <a:p>
            <a:r>
              <a:rPr lang="en-CA" dirty="0"/>
              <a:t>Measurement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720080"/>
          </a:xfrm>
        </p:spPr>
        <p:txBody>
          <a:bodyPr>
            <a:normAutofit/>
          </a:bodyPr>
          <a:lstStyle/>
          <a:p>
            <a:r>
              <a:rPr lang="en-CA" dirty="0" smtClean="0"/>
              <a:t>Hardware setup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708920"/>
            <a:ext cx="4410848" cy="2952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967" y="2708920"/>
            <a:ext cx="4411394" cy="2952328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Accuracy</a:t>
            </a:r>
            <a:br>
              <a:rPr lang="en-CA" dirty="0" smtClean="0"/>
            </a:br>
            <a:r>
              <a:rPr lang="en-CA" sz="2200" dirty="0" smtClean="0"/>
              <a:t>Average Power</a:t>
            </a:r>
            <a:endParaRPr lang="en-CA" sz="22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473939"/>
              </p:ext>
            </p:extLst>
          </p:nvPr>
        </p:nvGraphicFramePr>
        <p:xfrm>
          <a:off x="685800" y="1371600"/>
          <a:ext cx="7762057" cy="4971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6381750"/>
            <a:ext cx="3124200" cy="47625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GPGPU-Sim Tutorial (MICRO 2012) 5c: Power Model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5c.</a:t>
            </a:r>
            <a:fld id="{6C398207-447F-4747-951E-70F846834FC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8384</TotalTime>
  <Words>2039</Words>
  <Application>Microsoft Office PowerPoint</Application>
  <PresentationFormat>On-screen Show (4:3)</PresentationFormat>
  <Paragraphs>534</Paragraphs>
  <Slides>37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Default Design</vt:lpstr>
      <vt:lpstr>Custom Design</vt:lpstr>
      <vt:lpstr>Overview</vt:lpstr>
      <vt:lpstr>Outline</vt:lpstr>
      <vt:lpstr>Session Objective</vt:lpstr>
      <vt:lpstr>Motivation</vt:lpstr>
      <vt:lpstr>Power Model: GPUWattch</vt:lpstr>
      <vt:lpstr>Contributors</vt:lpstr>
      <vt:lpstr>Measurement Setup</vt:lpstr>
      <vt:lpstr>Measurement Setup</vt:lpstr>
      <vt:lpstr>Accuracy Average Power</vt:lpstr>
      <vt:lpstr>Accuracy Average Power Breakdown</vt:lpstr>
      <vt:lpstr>Accuracy Dynamic Traces</vt:lpstr>
      <vt:lpstr>McPAT</vt:lpstr>
      <vt:lpstr>GPUWattch Structure GPGPU-Sim with McPAT</vt:lpstr>
      <vt:lpstr>Modeling GPGPU-Sim with McPAT</vt:lpstr>
      <vt:lpstr>Modeling Bottom Up: McPAT Modifications</vt:lpstr>
      <vt:lpstr>Modeling Bottom Up: McPAT Modifications</vt:lpstr>
      <vt:lpstr>Modeling Bottom Up: McPAT Modifications</vt:lpstr>
      <vt:lpstr>Modeling Bottom Up: McPAT Modifications</vt:lpstr>
      <vt:lpstr>Modeling Bottom Up: GPGPU-Sim modifications</vt:lpstr>
      <vt:lpstr>Modeling Bottom Up: GPGPU-Sim modifications</vt:lpstr>
      <vt:lpstr>Modeling Bottom Up: GPGPU-Sim modifications</vt:lpstr>
      <vt:lpstr>Modeling Top Down: Refinement</vt:lpstr>
      <vt:lpstr>Using GPUWattch  Configuration Options</vt:lpstr>
      <vt:lpstr>Using GPUWattch Understanding Simulation Output</vt:lpstr>
      <vt:lpstr>Using GPUWattch Advanced: For your research</vt:lpstr>
      <vt:lpstr>Using GPUWattch Software organization</vt:lpstr>
      <vt:lpstr>Using GPUWattch Adding a new component</vt:lpstr>
      <vt:lpstr>Using GPUWattch Adding a new component</vt:lpstr>
      <vt:lpstr>Using GPUWattch Example: Adding constant cache</vt:lpstr>
      <vt:lpstr>Using GPUWattch Example: Adding constant cache</vt:lpstr>
      <vt:lpstr>Using GPUWattch Example: Adding the Memory Coalesce Logic</vt:lpstr>
      <vt:lpstr>Using GPUWattch Example: Adding the Memory Coalesce Logic</vt:lpstr>
      <vt:lpstr>Using GPUWattch Example: Adding Synthesized Model</vt:lpstr>
      <vt:lpstr>Using GPUWattch Example: Adding Synthesized Model</vt:lpstr>
      <vt:lpstr>Using GPUWattch Example: Adding Synthesized Model</vt:lpstr>
      <vt:lpstr>Summary</vt:lpstr>
      <vt:lpstr>Overview</vt:lpstr>
    </vt:vector>
  </TitlesOfParts>
  <Company>ECE UBC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GPGPU-Sim:  A Performance Simulator for  Many-Thread Processor Research</dc:title>
  <dc:creator>Aamodt-PC01</dc:creator>
  <cp:lastModifiedBy>Tayler</cp:lastModifiedBy>
  <cp:revision>141</cp:revision>
  <dcterms:created xsi:type="dcterms:W3CDTF">2012-09-16T15:29:14Z</dcterms:created>
  <dcterms:modified xsi:type="dcterms:W3CDTF">2012-12-09T00:51:22Z</dcterms:modified>
</cp:coreProperties>
</file>