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84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B2B2B2"/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0" autoAdjust="0"/>
    <p:restoredTop sz="92442" autoAdjust="0"/>
  </p:normalViewPr>
  <p:slideViewPr>
    <p:cSldViewPr>
      <p:cViewPr>
        <p:scale>
          <a:sx n="70" d="100"/>
          <a:sy n="70" d="100"/>
        </p:scale>
        <p:origin x="-1164" y="-3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2BACD-7056-4959-B9F9-7ADD7C92F293}" type="datetimeFigureOut">
              <a:rPr lang="en-CA" smtClean="0"/>
              <a:pPr/>
              <a:t>08/12/2012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AAB97-1143-4F50-A6F6-98556EBA55B2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6269443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79484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AB2DD43E-DB87-4654-8BF5-31CE5D2042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250805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4401" y="3257550"/>
            <a:ext cx="7315199" cy="308664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4401" y="3257550"/>
            <a:ext cx="7315199" cy="308664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4401" y="3257550"/>
            <a:ext cx="7315199" cy="308664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4401" y="3257550"/>
            <a:ext cx="7315199" cy="308664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4401" y="3257550"/>
            <a:ext cx="7315199" cy="308664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GPGPU-Sim Tutorial (MICRO 2012) 8: Extending GPGPU-Sim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8.</a:t>
            </a:r>
            <a:fld id="{5F1475A8-4775-4F78-90CC-B58DA263FE8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GPGPU-Sim Tutorial (MICRO 2012) 8: Extending GPGPU-Sim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8.</a:t>
            </a:r>
            <a:fld id="{2DCAE7AC-0DFB-40CF-A4F2-C416A0FCE17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GPGPU-Sim Tutorial (MICRO 2012) 8: Extending GPGPU-Sim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8.</a:t>
            </a:r>
            <a:fld id="{27846C2C-8C06-4692-A9F0-79D48F4A9DF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GPGPU-Sim Tutorial (MICRO 2012) 8: Extending GPGPU-Sim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8.</a:t>
            </a:r>
            <a:fld id="{04A30472-1F13-421E-840D-2D47BAB9B5C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GPGPU-Sim Tutorial (MICRO 2012) 8: Extending GPGPU-Sim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8.</a:t>
            </a:r>
            <a:fld id="{9AB6EAB0-FA09-4C0F-AC8F-BB820C157C6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December 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pt-BR" smtClean="0"/>
              <a:t>GPGPU-Sim Tutorial (MICRO 2012) 8: Extending GPGPU-Sim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CA" dirty="0" smtClean="0"/>
              <a:t>8.</a:t>
            </a:r>
            <a:fld id="{7B3AE0C7-24CC-4707-A7AB-B3321F94ECE8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B2B2B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381750"/>
            <a:ext cx="3048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B2B2B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pt-BR" smtClean="0"/>
              <a:t>GPGPU-Sim Tutorial (MICRO 2012) 8: Extending GPGPU-Sim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B2B2B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8.</a:t>
            </a:r>
            <a:fld id="{975EDBC7-51B5-4100-A9D3-1C5B5862BCB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8" r:id="rId5"/>
    <p:sldLayoutId id="2147483659" r:id="rId6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/>
          <a:lstStyle/>
          <a:p>
            <a:r>
              <a:rPr lang="en-CA" dirty="0" smtClean="0"/>
              <a:t>Overview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GPGPU-Sim Tutorial (MICRO 2012) 8: Extending GPGPU-Sim</a:t>
            </a:r>
            <a:endParaRPr lang="en-US"/>
          </a:p>
        </p:txBody>
      </p:sp>
      <p:graphicFrame>
        <p:nvGraphicFramePr>
          <p:cNvPr id="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178527375"/>
              </p:ext>
            </p:extLst>
          </p:nvPr>
        </p:nvGraphicFramePr>
        <p:xfrm>
          <a:off x="381000" y="609600"/>
          <a:ext cx="8406076" cy="6076080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609600"/>
                <a:gridCol w="6553200"/>
                <a:gridCol w="1243276"/>
              </a:tblGrid>
              <a:tr h="381000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1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rgbClr val="A8A8E2"/>
                          </a:solidFill>
                        </a:rPr>
                        <a:t>Brief Background on GPU Computing</a:t>
                      </a:r>
                      <a:endParaRPr lang="en-CA" sz="2400" dirty="0">
                        <a:solidFill>
                          <a:srgbClr val="A8A8E2"/>
                        </a:solidFill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rgbClr val="A8A8E2"/>
                          </a:solidFill>
                        </a:rPr>
                        <a:t>40mins</a:t>
                      </a:r>
                      <a:endParaRPr lang="en-CA" sz="2400" dirty="0">
                        <a:solidFill>
                          <a:srgbClr val="A8A8E2"/>
                        </a:solidFill>
                      </a:endParaRPr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2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rgbClr val="A8A8E2"/>
                          </a:solidFill>
                        </a:rPr>
                        <a:t>GPGPU-</a:t>
                      </a:r>
                      <a:r>
                        <a:rPr lang="en-CA" sz="2400" dirty="0" err="1" smtClean="0">
                          <a:solidFill>
                            <a:srgbClr val="A8A8E2"/>
                          </a:solidFill>
                        </a:rPr>
                        <a:t>Sim</a:t>
                      </a:r>
                      <a:r>
                        <a:rPr lang="en-CA" sz="2400" dirty="0" smtClean="0">
                          <a:solidFill>
                            <a:srgbClr val="A8A8E2"/>
                          </a:solidFill>
                        </a:rPr>
                        <a:t> Overview</a:t>
                      </a:r>
                      <a:endParaRPr lang="en-CA" sz="2400" dirty="0">
                        <a:solidFill>
                          <a:srgbClr val="A8A8E2"/>
                        </a:solidFill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rgbClr val="A8A8E2"/>
                          </a:solidFill>
                        </a:rPr>
                        <a:t>30mins</a:t>
                      </a:r>
                      <a:endParaRPr lang="en-CA" sz="2400" dirty="0">
                        <a:solidFill>
                          <a:srgbClr val="A8A8E2"/>
                        </a:solidFill>
                      </a:endParaRPr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3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rgbClr val="A8A8E2"/>
                          </a:solidFill>
                        </a:rPr>
                        <a:t>Demo</a:t>
                      </a:r>
                      <a:r>
                        <a:rPr lang="en-CA" sz="2400" baseline="0" dirty="0" smtClean="0">
                          <a:solidFill>
                            <a:srgbClr val="A8A8E2"/>
                          </a:solidFill>
                        </a:rPr>
                        <a:t> 1: Setup and Run</a:t>
                      </a:r>
                      <a:endParaRPr lang="en-CA" sz="2400" dirty="0">
                        <a:solidFill>
                          <a:srgbClr val="A8A8E2"/>
                        </a:solidFill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rgbClr val="A8A8E2"/>
                          </a:solidFill>
                        </a:rPr>
                        <a:t>15mins</a:t>
                      </a:r>
                      <a:endParaRPr lang="en-CA" sz="2400" dirty="0">
                        <a:solidFill>
                          <a:srgbClr val="A8A8E2"/>
                        </a:solidFill>
                      </a:endParaRPr>
                    </a:p>
                  </a:txBody>
                  <a:tcPr marT="36000" marB="36000"/>
                </a:tc>
              </a:tr>
              <a:tr h="268339">
                <a:tc gridSpan="3">
                  <a:txBody>
                    <a:bodyPr/>
                    <a:lstStyle/>
                    <a:p>
                      <a:pPr algn="ctr"/>
                      <a:r>
                        <a:rPr lang="en-CA" sz="1800" dirty="0" smtClean="0">
                          <a:solidFill>
                            <a:schemeClr val="tx1"/>
                          </a:solidFill>
                        </a:rPr>
                        <a:t>Coffee</a:t>
                      </a:r>
                      <a:r>
                        <a:rPr lang="en-CA" sz="1800" baseline="0" dirty="0" smtClean="0">
                          <a:solidFill>
                            <a:schemeClr val="tx1"/>
                          </a:solidFill>
                        </a:rPr>
                        <a:t> Break (10:00 – 10:30am)</a:t>
                      </a:r>
                      <a:endParaRPr lang="en-CA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4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Microarchitecture Timing Model</a:t>
                      </a:r>
                      <a:endParaRPr lang="en-CA" sz="24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85mins</a:t>
                      </a:r>
                      <a:endParaRPr lang="en-CA" sz="24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T="36000" marB="36000"/>
                </a:tc>
              </a:tr>
              <a:tr h="26833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 smtClean="0">
                          <a:solidFill>
                            <a:schemeClr val="tx1"/>
                          </a:solidFill>
                        </a:rPr>
                        <a:t>Lunch (12:00 – 1:00pm)</a:t>
                      </a:r>
                    </a:p>
                  </a:txBody>
                  <a:tcPr marT="0" marB="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/>
                </a:tc>
                <a:tc hMerge="1">
                  <a:txBody>
                    <a:bodyPr/>
                    <a:lstStyle/>
                    <a:p>
                      <a:endParaRPr lang="en-CA" sz="2400" dirty="0"/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5a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Software Organization</a:t>
                      </a:r>
                      <a:endParaRPr lang="en-CA" sz="24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25mins</a:t>
                      </a:r>
                      <a:endParaRPr lang="en-CA" sz="24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5b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Timing</a:t>
                      </a:r>
                      <a:r>
                        <a:rPr lang="en-CA" sz="2400" baseline="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 Model (Software)</a:t>
                      </a:r>
                      <a:endParaRPr lang="en-CA" sz="24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50mins</a:t>
                      </a:r>
                      <a:endParaRPr lang="en-CA" sz="24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5c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Power Model: </a:t>
                      </a:r>
                      <a:r>
                        <a:rPr lang="en-CA" sz="2400" kern="1200" dirty="0" err="1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GPUWattch</a:t>
                      </a:r>
                      <a:endParaRPr lang="en-CA" sz="2400" kern="12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45mins</a:t>
                      </a:r>
                      <a:endParaRPr lang="en-CA" sz="24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T="36000" marB="36000"/>
                </a:tc>
              </a:tr>
              <a:tr h="26833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 smtClean="0">
                          <a:solidFill>
                            <a:schemeClr val="tx1"/>
                          </a:solidFill>
                        </a:rPr>
                        <a:t>Coffee Break (3:00 –</a:t>
                      </a:r>
                      <a:r>
                        <a:rPr lang="en-CA" sz="1800" baseline="0" dirty="0" smtClean="0">
                          <a:solidFill>
                            <a:schemeClr val="tx1"/>
                          </a:solidFill>
                        </a:rPr>
                        <a:t> 3:30pm)</a:t>
                      </a:r>
                      <a:endParaRPr lang="en-CA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/>
                </a:tc>
                <a:tc hMerge="1">
                  <a:txBody>
                    <a:bodyPr/>
                    <a:lstStyle/>
                    <a:p>
                      <a:endParaRPr lang="en-CA" sz="2400" dirty="0"/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6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The GPU Design Space</a:t>
                      </a:r>
                      <a:endParaRPr lang="en-CA" sz="24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10mins</a:t>
                      </a:r>
                      <a:endParaRPr lang="en-CA" sz="24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7a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Demo 2: Debugging Tool</a:t>
                      </a:r>
                      <a:endParaRPr lang="en-CA" sz="24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15mins</a:t>
                      </a:r>
                      <a:endParaRPr lang="en-CA" sz="24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7b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Demo 3: Visualizing</a:t>
                      </a:r>
                      <a:r>
                        <a:rPr lang="en-CA" sz="2400" baseline="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 Performance</a:t>
                      </a:r>
                      <a:endParaRPr lang="en-CA" sz="24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30mins</a:t>
                      </a:r>
                      <a:endParaRPr lang="en-CA" sz="24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8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Extending GPGPU-Sim (with</a:t>
                      </a:r>
                      <a:r>
                        <a:rPr lang="en-CA" sz="2400" baseline="0" dirty="0" smtClean="0"/>
                        <a:t> </a:t>
                      </a:r>
                      <a:r>
                        <a:rPr lang="en-CA" sz="2400" baseline="0" dirty="0" err="1" smtClean="0"/>
                        <a:t>GPUWattch</a:t>
                      </a:r>
                      <a:r>
                        <a:rPr lang="en-CA" sz="2400" baseline="0" dirty="0" smtClean="0"/>
                        <a:t>)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30mins</a:t>
                      </a:r>
                      <a:endParaRPr lang="en-CA" sz="2400" dirty="0"/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9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Wrap Up</a:t>
                      </a:r>
                      <a:r>
                        <a:rPr lang="en-CA" sz="2400" baseline="0" dirty="0" smtClean="0"/>
                        <a:t> and Discussion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15mins</a:t>
                      </a:r>
                      <a:endParaRPr lang="en-CA" sz="2400" dirty="0"/>
                    </a:p>
                  </a:txBody>
                  <a:tcPr marT="36000" marB="36000"/>
                </a:tc>
              </a:tr>
            </a:tbl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8.</a:t>
            </a:r>
            <a:fld id="{2DCAE7AC-0DFB-40CF-A4F2-C416A0FCE178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December 2012</a:t>
            </a:r>
            <a:endParaRPr 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pt-BR" smtClean="0"/>
              <a:t>GPGPU-Sim Tutorial (MICRO 2012) 8: Extending GPGPU-Sim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 dirty="0"/>
              <a:t>Two </a:t>
            </a:r>
            <a:r>
              <a:rPr lang="en-US" dirty="0" smtClean="0"/>
              <a:t>Derived Classes</a:t>
            </a:r>
            <a:endParaRPr lang="en-US" dirty="0"/>
          </a:p>
        </p:txBody>
      </p:sp>
      <p:sp>
        <p:nvSpPr>
          <p:cNvPr id="3" name="Freeform 2"/>
          <p:cNvSpPr/>
          <p:nvPr/>
        </p:nvSpPr>
        <p:spPr>
          <a:xfrm>
            <a:off x="820080" y="2158560"/>
            <a:ext cx="5199720" cy="5075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5999" algn="l"/>
                <a:tab pos="2743199" algn="l"/>
                <a:tab pos="3200400" algn="l"/>
                <a:tab pos="3657600" algn="l"/>
                <a:tab pos="4114799" algn="l"/>
                <a:tab pos="4571999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399" algn="l"/>
                <a:tab pos="8229599" algn="l"/>
                <a:tab pos="8686800" algn="l"/>
                <a:tab pos="9143999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34"/>
              <a:ea typeface="Droid Sans Fallback" pitchFamily="2"/>
              <a:cs typeface="Droid Sans Fallback" pitchFamily="2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762000" y="4267200"/>
            <a:ext cx="5123880" cy="5075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5999" algn="l"/>
                <a:tab pos="2743199" algn="l"/>
                <a:tab pos="3200400" algn="l"/>
                <a:tab pos="3657600" algn="l"/>
                <a:tab pos="4114799" algn="l"/>
                <a:tab pos="4571999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399" algn="l"/>
                <a:tab pos="8229599" algn="l"/>
                <a:tab pos="8686800" algn="l"/>
                <a:tab pos="9143999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34"/>
              <a:ea typeface="Droid Sans Fallback" pitchFamily="2"/>
              <a:cs typeface="Droid Sans Fallback" pitchFamily="2"/>
            </a:endParaRP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56840" algn="l"/>
                <a:tab pos="914039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39" algn="l"/>
                <a:tab pos="5486039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39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roid Sans Fallback" pitchFamily="2"/>
                <a:cs typeface="Droid Sans Fallback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56840" algn="l"/>
                <a:tab pos="914039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39" algn="l"/>
                <a:tab pos="5486039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39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roid Sans Fallback" pitchFamily="2"/>
                <a:cs typeface="Droid Sans Fallback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80" algn="l"/>
                <a:tab pos="914040" algn="l"/>
                <a:tab pos="1371239" algn="l"/>
                <a:tab pos="1828439" algn="l"/>
                <a:tab pos="2285640" algn="l"/>
                <a:tab pos="2742840" algn="l"/>
                <a:tab pos="3200039" algn="l"/>
                <a:tab pos="3657240" algn="l"/>
                <a:tab pos="4114440" algn="l"/>
                <a:tab pos="4571639" algn="l"/>
                <a:tab pos="5028840" algn="l"/>
                <a:tab pos="5486040" algn="l"/>
                <a:tab pos="5943239" algn="l"/>
                <a:tab pos="6400439" algn="l"/>
                <a:tab pos="6857639" algn="l"/>
                <a:tab pos="7314840" algn="l"/>
                <a:tab pos="7772039" algn="l"/>
                <a:tab pos="8229239" algn="l"/>
                <a:tab pos="8686439" algn="l"/>
                <a:tab pos="9143640" algn="l"/>
                <a:tab pos="960084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roid Sans Fallback" pitchFamily="2"/>
                <a:cs typeface="Droid Sans Fallback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2999" algn="l"/>
                <a:tab pos="1371599" algn="l"/>
                <a:tab pos="1828799" algn="l"/>
                <a:tab pos="2285998" algn="l"/>
                <a:tab pos="2743199" algn="l"/>
                <a:tab pos="3200398" algn="l"/>
                <a:tab pos="3657599" algn="l"/>
                <a:tab pos="4114799" algn="l"/>
                <a:tab pos="4571999" algn="l"/>
                <a:tab pos="5029198" algn="l"/>
                <a:tab pos="5486399" algn="l"/>
                <a:tab pos="5943599" algn="l"/>
                <a:tab pos="6400799" algn="l"/>
                <a:tab pos="6857999" algn="l"/>
                <a:tab pos="7315198" algn="l"/>
                <a:tab pos="7772398" algn="l"/>
                <a:tab pos="8229598" algn="l"/>
                <a:tab pos="8686798" algn="l"/>
                <a:tab pos="9143998" algn="l"/>
                <a:tab pos="9601198" algn="l"/>
                <a:tab pos="10058398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roid Sans Fallback" pitchFamily="2"/>
                <a:cs typeface="Droid Sans Fallback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828800" algn="l"/>
                <a:tab pos="2286000" algn="l"/>
                <a:tab pos="2743199" algn="l"/>
                <a:tab pos="3200400" algn="l"/>
                <a:tab pos="3657599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800" algn="l"/>
                <a:tab pos="6858000" algn="l"/>
                <a:tab pos="7315200" algn="l"/>
                <a:tab pos="7772399" algn="l"/>
                <a:tab pos="8229599" algn="l"/>
                <a:tab pos="8686799" algn="l"/>
                <a:tab pos="9143999" algn="l"/>
                <a:tab pos="9601199" algn="l"/>
                <a:tab pos="10058399" algn="l"/>
                <a:tab pos="105155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roid Sans Fallback" pitchFamily="2"/>
                <a:cs typeface="Droid Sans Fallback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399" algn="l"/>
                <a:tab pos="2285999" algn="l"/>
                <a:tab pos="2743199" algn="l"/>
                <a:tab pos="3200398" algn="l"/>
                <a:tab pos="3657599" algn="l"/>
                <a:tab pos="4114798" algn="l"/>
                <a:tab pos="4571999" algn="l"/>
                <a:tab pos="5029199" algn="l"/>
                <a:tab pos="5486399" algn="l"/>
                <a:tab pos="5943598" algn="l"/>
                <a:tab pos="6400799" algn="l"/>
                <a:tab pos="6857999" algn="l"/>
                <a:tab pos="7315199" algn="l"/>
                <a:tab pos="7772399" algn="l"/>
                <a:tab pos="8229598" algn="l"/>
                <a:tab pos="8686798" algn="l"/>
                <a:tab pos="9143998" algn="l"/>
                <a:tab pos="9601198" algn="l"/>
                <a:tab pos="10058398" algn="l"/>
                <a:tab pos="10515598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roid Sans Fallback" pitchFamily="2"/>
                <a:cs typeface="Droid Sans Fallback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399" algn="l"/>
                <a:tab pos="2285999" algn="l"/>
                <a:tab pos="2743199" algn="l"/>
                <a:tab pos="3200398" algn="l"/>
                <a:tab pos="3657599" algn="l"/>
                <a:tab pos="4114798" algn="l"/>
                <a:tab pos="4571999" algn="l"/>
                <a:tab pos="5029199" algn="l"/>
                <a:tab pos="5486399" algn="l"/>
                <a:tab pos="5943598" algn="l"/>
                <a:tab pos="6400799" algn="l"/>
                <a:tab pos="6857999" algn="l"/>
                <a:tab pos="7315199" algn="l"/>
                <a:tab pos="7772399" algn="l"/>
                <a:tab pos="8229598" algn="l"/>
                <a:tab pos="8686798" algn="l"/>
                <a:tab pos="9143998" algn="l"/>
                <a:tab pos="9601198" algn="l"/>
                <a:tab pos="10058398" algn="l"/>
                <a:tab pos="10515598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roid Sans Fallback" pitchFamily="2"/>
                <a:cs typeface="Droid Sans Fallback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399" algn="l"/>
                <a:tab pos="2285999" algn="l"/>
                <a:tab pos="2743199" algn="l"/>
                <a:tab pos="3200398" algn="l"/>
                <a:tab pos="3657599" algn="l"/>
                <a:tab pos="4114798" algn="l"/>
                <a:tab pos="4571999" algn="l"/>
                <a:tab pos="5029199" algn="l"/>
                <a:tab pos="5486399" algn="l"/>
                <a:tab pos="5943598" algn="l"/>
                <a:tab pos="6400799" algn="l"/>
                <a:tab pos="6857999" algn="l"/>
                <a:tab pos="7315199" algn="l"/>
                <a:tab pos="7772399" algn="l"/>
                <a:tab pos="8229598" algn="l"/>
                <a:tab pos="8686798" algn="l"/>
                <a:tab pos="9143998" algn="l"/>
                <a:tab pos="9601198" algn="l"/>
                <a:tab pos="10058398" algn="l"/>
                <a:tab pos="10515598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roid Sans Fallback" pitchFamily="2"/>
                <a:cs typeface="Droid Sans Fallback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399" algn="l"/>
                <a:tab pos="2285999" algn="l"/>
                <a:tab pos="2743199" algn="l"/>
                <a:tab pos="3200398" algn="l"/>
                <a:tab pos="3657599" algn="l"/>
                <a:tab pos="4114798" algn="l"/>
                <a:tab pos="4571999" algn="l"/>
                <a:tab pos="5029199" algn="l"/>
                <a:tab pos="5486399" algn="l"/>
                <a:tab pos="5943598" algn="l"/>
                <a:tab pos="6400799" algn="l"/>
                <a:tab pos="6857999" algn="l"/>
                <a:tab pos="7315199" algn="l"/>
                <a:tab pos="7772399" algn="l"/>
                <a:tab pos="8229598" algn="l"/>
                <a:tab pos="8686798" algn="l"/>
                <a:tab pos="9143998" algn="l"/>
                <a:tab pos="9601198" algn="l"/>
                <a:tab pos="10058398" algn="l"/>
                <a:tab pos="10515598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roid Sans Fallback" pitchFamily="2"/>
                <a:cs typeface="Droid Sans Fallback" pitchFamily="2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399" algn="l"/>
                <a:tab pos="2285999" algn="l"/>
                <a:tab pos="2743199" algn="l"/>
                <a:tab pos="3200398" algn="l"/>
                <a:tab pos="3657599" algn="l"/>
                <a:tab pos="4114798" algn="l"/>
                <a:tab pos="4571999" algn="l"/>
                <a:tab pos="5029199" algn="l"/>
                <a:tab pos="5486399" algn="l"/>
                <a:tab pos="5943598" algn="l"/>
                <a:tab pos="6400799" algn="l"/>
                <a:tab pos="6857999" algn="l"/>
                <a:tab pos="7315199" algn="l"/>
                <a:tab pos="7772399" algn="l"/>
                <a:tab pos="8229598" algn="l"/>
                <a:tab pos="8686798" algn="l"/>
                <a:tab pos="9143998" algn="l"/>
                <a:tab pos="9601198" algn="l"/>
                <a:tab pos="10058398" algn="l"/>
                <a:tab pos="10515598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roid Sans Fallback" pitchFamily="2"/>
                <a:cs typeface="Droid Sans Fallback" pitchFamily="2"/>
              </a:defRPr>
            </a:lvl9pPr>
          </a:lstStyle>
          <a:p>
            <a:pPr lvl="0"/>
            <a:r>
              <a:rPr lang="en-US" sz="28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Class </a:t>
            </a:r>
            <a:r>
              <a:rPr lang="en-US" sz="28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LooseRoundRobbinScheduler</a:t>
            </a:r>
            <a:r>
              <a:rPr lang="en-US" sz="28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</a:p>
          <a:p>
            <a:pPr lvl="0"/>
            <a:r>
              <a:rPr lang="en-US" sz="28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public </a:t>
            </a:r>
            <a:r>
              <a:rPr lang="en-US" sz="28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scheduler_unit</a:t>
            </a:r>
            <a:r>
              <a:rPr lang="en-US" sz="28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{…</a:t>
            </a:r>
          </a:p>
          <a:p>
            <a:pPr lvl="0"/>
            <a:r>
              <a:rPr lang="en-US" sz="28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virtual void cycle();</a:t>
            </a:r>
          </a:p>
          <a:p>
            <a:pPr lvl="0"/>
            <a:r>
              <a:rPr lang="en-US" sz="28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</a:p>
          <a:p>
            <a:pPr lvl="0"/>
            <a:r>
              <a:rPr lang="en-US" sz="28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Class </a:t>
            </a:r>
            <a:r>
              <a:rPr lang="en-US" sz="28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TwoLevelScheduler</a:t>
            </a:r>
            <a:r>
              <a:rPr lang="en-US" sz="28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</a:p>
          <a:p>
            <a:pPr lvl="0"/>
            <a:r>
              <a:rPr lang="en-US" sz="28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public </a:t>
            </a:r>
            <a:r>
              <a:rPr lang="en-US" sz="28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scheduler_unit</a:t>
            </a:r>
            <a:r>
              <a:rPr lang="en-US" sz="28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{…</a:t>
            </a:r>
          </a:p>
          <a:p>
            <a:pPr lvl="0"/>
            <a:r>
              <a:rPr lang="en-US" sz="28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virtual void cycle();</a:t>
            </a:r>
          </a:p>
          <a:p>
            <a:pPr lvl="0"/>
            <a:r>
              <a:rPr lang="en-US" sz="28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</a:p>
          <a:p>
            <a:pPr lvl="0"/>
            <a:endParaRPr lang="en-US" sz="2800" b="1" dirty="0">
              <a:latin typeface="FreeMono" pitchFamily="49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CA" smtClean="0"/>
              <a:t>8.</a:t>
            </a:r>
            <a:fld id="{7B3AE0C7-24CC-4707-A7AB-B3321F94ECE8}" type="slidenum">
              <a:rPr lang="en-CA" smtClean="0"/>
              <a:pPr/>
              <a:t>10</a:t>
            </a:fld>
            <a:endParaRPr lang="en-CA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December 2012</a:t>
            </a: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pt-BR" smtClean="0"/>
              <a:t>GPGPU-Sim Tutorial (MICRO 2012) 8: Extending GPGPU-Sim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 dirty="0"/>
              <a:t>Tracking </a:t>
            </a:r>
            <a:r>
              <a:rPr lang="en-US" dirty="0" smtClean="0"/>
              <a:t>Long </a:t>
            </a:r>
            <a:r>
              <a:rPr lang="en-US" dirty="0"/>
              <a:t>O</a:t>
            </a:r>
            <a:r>
              <a:rPr lang="en-US" dirty="0" smtClean="0"/>
              <a:t>perations</a:t>
            </a:r>
            <a:endParaRPr lang="en-US" dirty="0"/>
          </a:p>
        </p:txBody>
      </p:sp>
      <p:sp>
        <p:nvSpPr>
          <p:cNvPr id="3" name="Freeform 2"/>
          <p:cNvSpPr/>
          <p:nvPr/>
        </p:nvSpPr>
        <p:spPr>
          <a:xfrm>
            <a:off x="4114799" y="3634560"/>
            <a:ext cx="1828800" cy="5846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5999" algn="l"/>
                <a:tab pos="2743199" algn="l"/>
                <a:tab pos="3200400" algn="l"/>
                <a:tab pos="3657600" algn="l"/>
                <a:tab pos="4114799" algn="l"/>
                <a:tab pos="4571999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399" algn="l"/>
                <a:tab pos="8229599" algn="l"/>
                <a:tab pos="8686800" algn="l"/>
                <a:tab pos="9143999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34"/>
              <a:ea typeface="Droid Sans Fallback" pitchFamily="2"/>
              <a:cs typeface="Droid Sans Fallback" pitchFamily="2"/>
            </a:endParaRP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382000" cy="4525963"/>
          </a:xfrm>
        </p:spPr>
        <p:txBody>
          <a:bodyPr/>
          <a:lstStyle>
            <a:def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56840" algn="l"/>
                <a:tab pos="914039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39" algn="l"/>
                <a:tab pos="5486039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39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roid Sans Fallback" pitchFamily="2"/>
                <a:cs typeface="Droid Sans Fallback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56840" algn="l"/>
                <a:tab pos="914039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39" algn="l"/>
                <a:tab pos="5486039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39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roid Sans Fallback" pitchFamily="2"/>
                <a:cs typeface="Droid Sans Fallback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80" algn="l"/>
                <a:tab pos="914040" algn="l"/>
                <a:tab pos="1371239" algn="l"/>
                <a:tab pos="1828439" algn="l"/>
                <a:tab pos="2285640" algn="l"/>
                <a:tab pos="2742840" algn="l"/>
                <a:tab pos="3200039" algn="l"/>
                <a:tab pos="3657240" algn="l"/>
                <a:tab pos="4114440" algn="l"/>
                <a:tab pos="4571639" algn="l"/>
                <a:tab pos="5028840" algn="l"/>
                <a:tab pos="5486040" algn="l"/>
                <a:tab pos="5943239" algn="l"/>
                <a:tab pos="6400439" algn="l"/>
                <a:tab pos="6857639" algn="l"/>
                <a:tab pos="7314840" algn="l"/>
                <a:tab pos="7772039" algn="l"/>
                <a:tab pos="8229239" algn="l"/>
                <a:tab pos="8686439" algn="l"/>
                <a:tab pos="9143640" algn="l"/>
                <a:tab pos="960084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roid Sans Fallback" pitchFamily="2"/>
                <a:cs typeface="Droid Sans Fallback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2999" algn="l"/>
                <a:tab pos="1371599" algn="l"/>
                <a:tab pos="1828799" algn="l"/>
                <a:tab pos="2285998" algn="l"/>
                <a:tab pos="2743199" algn="l"/>
                <a:tab pos="3200398" algn="l"/>
                <a:tab pos="3657599" algn="l"/>
                <a:tab pos="4114799" algn="l"/>
                <a:tab pos="4571999" algn="l"/>
                <a:tab pos="5029198" algn="l"/>
                <a:tab pos="5486399" algn="l"/>
                <a:tab pos="5943599" algn="l"/>
                <a:tab pos="6400799" algn="l"/>
                <a:tab pos="6857999" algn="l"/>
                <a:tab pos="7315198" algn="l"/>
                <a:tab pos="7772398" algn="l"/>
                <a:tab pos="8229598" algn="l"/>
                <a:tab pos="8686798" algn="l"/>
                <a:tab pos="9143998" algn="l"/>
                <a:tab pos="9601198" algn="l"/>
                <a:tab pos="10058398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roid Sans Fallback" pitchFamily="2"/>
                <a:cs typeface="Droid Sans Fallback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828800" algn="l"/>
                <a:tab pos="2286000" algn="l"/>
                <a:tab pos="2743199" algn="l"/>
                <a:tab pos="3200400" algn="l"/>
                <a:tab pos="3657599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800" algn="l"/>
                <a:tab pos="6858000" algn="l"/>
                <a:tab pos="7315200" algn="l"/>
                <a:tab pos="7772399" algn="l"/>
                <a:tab pos="8229599" algn="l"/>
                <a:tab pos="8686799" algn="l"/>
                <a:tab pos="9143999" algn="l"/>
                <a:tab pos="9601199" algn="l"/>
                <a:tab pos="10058399" algn="l"/>
                <a:tab pos="105155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roid Sans Fallback" pitchFamily="2"/>
                <a:cs typeface="Droid Sans Fallback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399" algn="l"/>
                <a:tab pos="2285999" algn="l"/>
                <a:tab pos="2743199" algn="l"/>
                <a:tab pos="3200398" algn="l"/>
                <a:tab pos="3657599" algn="l"/>
                <a:tab pos="4114798" algn="l"/>
                <a:tab pos="4571999" algn="l"/>
                <a:tab pos="5029199" algn="l"/>
                <a:tab pos="5486399" algn="l"/>
                <a:tab pos="5943598" algn="l"/>
                <a:tab pos="6400799" algn="l"/>
                <a:tab pos="6857999" algn="l"/>
                <a:tab pos="7315199" algn="l"/>
                <a:tab pos="7772399" algn="l"/>
                <a:tab pos="8229598" algn="l"/>
                <a:tab pos="8686798" algn="l"/>
                <a:tab pos="9143998" algn="l"/>
                <a:tab pos="9601198" algn="l"/>
                <a:tab pos="10058398" algn="l"/>
                <a:tab pos="10515598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roid Sans Fallback" pitchFamily="2"/>
                <a:cs typeface="Droid Sans Fallback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399" algn="l"/>
                <a:tab pos="2285999" algn="l"/>
                <a:tab pos="2743199" algn="l"/>
                <a:tab pos="3200398" algn="l"/>
                <a:tab pos="3657599" algn="l"/>
                <a:tab pos="4114798" algn="l"/>
                <a:tab pos="4571999" algn="l"/>
                <a:tab pos="5029199" algn="l"/>
                <a:tab pos="5486399" algn="l"/>
                <a:tab pos="5943598" algn="l"/>
                <a:tab pos="6400799" algn="l"/>
                <a:tab pos="6857999" algn="l"/>
                <a:tab pos="7315199" algn="l"/>
                <a:tab pos="7772399" algn="l"/>
                <a:tab pos="8229598" algn="l"/>
                <a:tab pos="8686798" algn="l"/>
                <a:tab pos="9143998" algn="l"/>
                <a:tab pos="9601198" algn="l"/>
                <a:tab pos="10058398" algn="l"/>
                <a:tab pos="10515598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roid Sans Fallback" pitchFamily="2"/>
                <a:cs typeface="Droid Sans Fallback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399" algn="l"/>
                <a:tab pos="2285999" algn="l"/>
                <a:tab pos="2743199" algn="l"/>
                <a:tab pos="3200398" algn="l"/>
                <a:tab pos="3657599" algn="l"/>
                <a:tab pos="4114798" algn="l"/>
                <a:tab pos="4571999" algn="l"/>
                <a:tab pos="5029199" algn="l"/>
                <a:tab pos="5486399" algn="l"/>
                <a:tab pos="5943598" algn="l"/>
                <a:tab pos="6400799" algn="l"/>
                <a:tab pos="6857999" algn="l"/>
                <a:tab pos="7315199" algn="l"/>
                <a:tab pos="7772399" algn="l"/>
                <a:tab pos="8229598" algn="l"/>
                <a:tab pos="8686798" algn="l"/>
                <a:tab pos="9143998" algn="l"/>
                <a:tab pos="9601198" algn="l"/>
                <a:tab pos="10058398" algn="l"/>
                <a:tab pos="10515598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roid Sans Fallback" pitchFamily="2"/>
                <a:cs typeface="Droid Sans Fallback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399" algn="l"/>
                <a:tab pos="2285999" algn="l"/>
                <a:tab pos="2743199" algn="l"/>
                <a:tab pos="3200398" algn="l"/>
                <a:tab pos="3657599" algn="l"/>
                <a:tab pos="4114798" algn="l"/>
                <a:tab pos="4571999" algn="l"/>
                <a:tab pos="5029199" algn="l"/>
                <a:tab pos="5486399" algn="l"/>
                <a:tab pos="5943598" algn="l"/>
                <a:tab pos="6400799" algn="l"/>
                <a:tab pos="6857999" algn="l"/>
                <a:tab pos="7315199" algn="l"/>
                <a:tab pos="7772399" algn="l"/>
                <a:tab pos="8229598" algn="l"/>
                <a:tab pos="8686798" algn="l"/>
                <a:tab pos="9143998" algn="l"/>
                <a:tab pos="9601198" algn="l"/>
                <a:tab pos="10058398" algn="l"/>
                <a:tab pos="10515598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roid Sans Fallback" pitchFamily="2"/>
                <a:cs typeface="Droid Sans Fallback" pitchFamily="2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399" algn="l"/>
                <a:tab pos="2285999" algn="l"/>
                <a:tab pos="2743199" algn="l"/>
                <a:tab pos="3200398" algn="l"/>
                <a:tab pos="3657599" algn="l"/>
                <a:tab pos="4114798" algn="l"/>
                <a:tab pos="4571999" algn="l"/>
                <a:tab pos="5029199" algn="l"/>
                <a:tab pos="5486399" algn="l"/>
                <a:tab pos="5943598" algn="l"/>
                <a:tab pos="6400799" algn="l"/>
                <a:tab pos="6857999" algn="l"/>
                <a:tab pos="7315199" algn="l"/>
                <a:tab pos="7772399" algn="l"/>
                <a:tab pos="8229598" algn="l"/>
                <a:tab pos="8686798" algn="l"/>
                <a:tab pos="9143998" algn="l"/>
                <a:tab pos="9601198" algn="l"/>
                <a:tab pos="10058398" algn="l"/>
                <a:tab pos="10515598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roid Sans Fallback" pitchFamily="2"/>
                <a:cs typeface="Droid Sans Fallback" pitchFamily="2"/>
              </a:defRPr>
            </a:lvl9pPr>
          </a:lstStyle>
          <a:p>
            <a:pPr lvl="0"/>
            <a:endParaRPr lang="en-US" sz="2800" b="1" dirty="0">
              <a:latin typeface="Arial" pitchFamily="32"/>
            </a:endParaRPr>
          </a:p>
          <a:p>
            <a:pPr lvl="0"/>
            <a:r>
              <a:rPr lang="en-US" sz="2800" dirty="0">
                <a:latin typeface="Arial" pitchFamily="32"/>
              </a:rPr>
              <a:t>Augment Scoreboard to track registers depending on long operations</a:t>
            </a:r>
          </a:p>
          <a:p>
            <a:pPr lvl="0"/>
            <a:endParaRPr lang="en-US" sz="2800" b="1" dirty="0">
              <a:latin typeface="FreeMono" pitchFamily="49"/>
            </a:endParaRPr>
          </a:p>
          <a:p>
            <a:pPr lvl="0"/>
            <a:r>
              <a:rPr lang="en-US" sz="28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bool</a:t>
            </a:r>
            <a:r>
              <a:rPr lang="en-US" sz="28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Scoreboard::</a:t>
            </a:r>
            <a:r>
              <a:rPr lang="en-US" sz="28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islongop</a:t>
            </a:r>
            <a:r>
              <a:rPr lang="en-US" sz="28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28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sz="28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regnum);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CA" smtClean="0"/>
              <a:t>8.</a:t>
            </a:r>
            <a:fld id="{7B3AE0C7-24CC-4707-A7AB-B3321F94ECE8}" type="slidenum">
              <a:rPr lang="en-CA" smtClean="0"/>
              <a:pPr/>
              <a:t>11</a:t>
            </a:fld>
            <a:endParaRPr lang="en-CA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December 2012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pt-BR" smtClean="0"/>
              <a:t>GPGPU-Sim Tutorial (MICRO 2012) 8: Extending GPGPU-Sim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 dirty="0"/>
              <a:t>Adding a </a:t>
            </a:r>
            <a:r>
              <a:rPr lang="en-US" dirty="0" err="1" smtClean="0"/>
              <a:t>Config</a:t>
            </a:r>
            <a:r>
              <a:rPr lang="en-US" dirty="0" smtClean="0"/>
              <a:t> Option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56840" algn="l"/>
                <a:tab pos="914039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39" algn="l"/>
                <a:tab pos="5486039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39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roid Sans Fallback" pitchFamily="2"/>
                <a:cs typeface="Droid Sans Fallback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56840" algn="l"/>
                <a:tab pos="914039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39" algn="l"/>
                <a:tab pos="5486039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39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roid Sans Fallback" pitchFamily="2"/>
                <a:cs typeface="Droid Sans Fallback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80" algn="l"/>
                <a:tab pos="914040" algn="l"/>
                <a:tab pos="1371239" algn="l"/>
                <a:tab pos="1828439" algn="l"/>
                <a:tab pos="2285640" algn="l"/>
                <a:tab pos="2742840" algn="l"/>
                <a:tab pos="3200039" algn="l"/>
                <a:tab pos="3657240" algn="l"/>
                <a:tab pos="4114440" algn="l"/>
                <a:tab pos="4571639" algn="l"/>
                <a:tab pos="5028840" algn="l"/>
                <a:tab pos="5486040" algn="l"/>
                <a:tab pos="5943239" algn="l"/>
                <a:tab pos="6400439" algn="l"/>
                <a:tab pos="6857639" algn="l"/>
                <a:tab pos="7314840" algn="l"/>
                <a:tab pos="7772039" algn="l"/>
                <a:tab pos="8229239" algn="l"/>
                <a:tab pos="8686439" algn="l"/>
                <a:tab pos="9143640" algn="l"/>
                <a:tab pos="960084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roid Sans Fallback" pitchFamily="2"/>
                <a:cs typeface="Droid Sans Fallback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2999" algn="l"/>
                <a:tab pos="1371599" algn="l"/>
                <a:tab pos="1828799" algn="l"/>
                <a:tab pos="2285998" algn="l"/>
                <a:tab pos="2743199" algn="l"/>
                <a:tab pos="3200398" algn="l"/>
                <a:tab pos="3657599" algn="l"/>
                <a:tab pos="4114799" algn="l"/>
                <a:tab pos="4571999" algn="l"/>
                <a:tab pos="5029198" algn="l"/>
                <a:tab pos="5486399" algn="l"/>
                <a:tab pos="5943599" algn="l"/>
                <a:tab pos="6400799" algn="l"/>
                <a:tab pos="6857999" algn="l"/>
                <a:tab pos="7315198" algn="l"/>
                <a:tab pos="7772398" algn="l"/>
                <a:tab pos="8229598" algn="l"/>
                <a:tab pos="8686798" algn="l"/>
                <a:tab pos="9143998" algn="l"/>
                <a:tab pos="9601198" algn="l"/>
                <a:tab pos="10058398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roid Sans Fallback" pitchFamily="2"/>
                <a:cs typeface="Droid Sans Fallback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828800" algn="l"/>
                <a:tab pos="2286000" algn="l"/>
                <a:tab pos="2743199" algn="l"/>
                <a:tab pos="3200400" algn="l"/>
                <a:tab pos="3657599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800" algn="l"/>
                <a:tab pos="6858000" algn="l"/>
                <a:tab pos="7315200" algn="l"/>
                <a:tab pos="7772399" algn="l"/>
                <a:tab pos="8229599" algn="l"/>
                <a:tab pos="8686799" algn="l"/>
                <a:tab pos="9143999" algn="l"/>
                <a:tab pos="9601199" algn="l"/>
                <a:tab pos="10058399" algn="l"/>
                <a:tab pos="105155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roid Sans Fallback" pitchFamily="2"/>
                <a:cs typeface="Droid Sans Fallback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399" algn="l"/>
                <a:tab pos="2285999" algn="l"/>
                <a:tab pos="2743199" algn="l"/>
                <a:tab pos="3200398" algn="l"/>
                <a:tab pos="3657599" algn="l"/>
                <a:tab pos="4114798" algn="l"/>
                <a:tab pos="4571999" algn="l"/>
                <a:tab pos="5029199" algn="l"/>
                <a:tab pos="5486399" algn="l"/>
                <a:tab pos="5943598" algn="l"/>
                <a:tab pos="6400799" algn="l"/>
                <a:tab pos="6857999" algn="l"/>
                <a:tab pos="7315199" algn="l"/>
                <a:tab pos="7772399" algn="l"/>
                <a:tab pos="8229598" algn="l"/>
                <a:tab pos="8686798" algn="l"/>
                <a:tab pos="9143998" algn="l"/>
                <a:tab pos="9601198" algn="l"/>
                <a:tab pos="10058398" algn="l"/>
                <a:tab pos="10515598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roid Sans Fallback" pitchFamily="2"/>
                <a:cs typeface="Droid Sans Fallback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399" algn="l"/>
                <a:tab pos="2285999" algn="l"/>
                <a:tab pos="2743199" algn="l"/>
                <a:tab pos="3200398" algn="l"/>
                <a:tab pos="3657599" algn="l"/>
                <a:tab pos="4114798" algn="l"/>
                <a:tab pos="4571999" algn="l"/>
                <a:tab pos="5029199" algn="l"/>
                <a:tab pos="5486399" algn="l"/>
                <a:tab pos="5943598" algn="l"/>
                <a:tab pos="6400799" algn="l"/>
                <a:tab pos="6857999" algn="l"/>
                <a:tab pos="7315199" algn="l"/>
                <a:tab pos="7772399" algn="l"/>
                <a:tab pos="8229598" algn="l"/>
                <a:tab pos="8686798" algn="l"/>
                <a:tab pos="9143998" algn="l"/>
                <a:tab pos="9601198" algn="l"/>
                <a:tab pos="10058398" algn="l"/>
                <a:tab pos="10515598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roid Sans Fallback" pitchFamily="2"/>
                <a:cs typeface="Droid Sans Fallback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399" algn="l"/>
                <a:tab pos="2285999" algn="l"/>
                <a:tab pos="2743199" algn="l"/>
                <a:tab pos="3200398" algn="l"/>
                <a:tab pos="3657599" algn="l"/>
                <a:tab pos="4114798" algn="l"/>
                <a:tab pos="4571999" algn="l"/>
                <a:tab pos="5029199" algn="l"/>
                <a:tab pos="5486399" algn="l"/>
                <a:tab pos="5943598" algn="l"/>
                <a:tab pos="6400799" algn="l"/>
                <a:tab pos="6857999" algn="l"/>
                <a:tab pos="7315199" algn="l"/>
                <a:tab pos="7772399" algn="l"/>
                <a:tab pos="8229598" algn="l"/>
                <a:tab pos="8686798" algn="l"/>
                <a:tab pos="9143998" algn="l"/>
                <a:tab pos="9601198" algn="l"/>
                <a:tab pos="10058398" algn="l"/>
                <a:tab pos="10515598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roid Sans Fallback" pitchFamily="2"/>
                <a:cs typeface="Droid Sans Fallback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399" algn="l"/>
                <a:tab pos="2285999" algn="l"/>
                <a:tab pos="2743199" algn="l"/>
                <a:tab pos="3200398" algn="l"/>
                <a:tab pos="3657599" algn="l"/>
                <a:tab pos="4114798" algn="l"/>
                <a:tab pos="4571999" algn="l"/>
                <a:tab pos="5029199" algn="l"/>
                <a:tab pos="5486399" algn="l"/>
                <a:tab pos="5943598" algn="l"/>
                <a:tab pos="6400799" algn="l"/>
                <a:tab pos="6857999" algn="l"/>
                <a:tab pos="7315199" algn="l"/>
                <a:tab pos="7772399" algn="l"/>
                <a:tab pos="8229598" algn="l"/>
                <a:tab pos="8686798" algn="l"/>
                <a:tab pos="9143998" algn="l"/>
                <a:tab pos="9601198" algn="l"/>
                <a:tab pos="10058398" algn="l"/>
                <a:tab pos="10515598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roid Sans Fallback" pitchFamily="2"/>
                <a:cs typeface="Droid Sans Fallback" pitchFamily="2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399" algn="l"/>
                <a:tab pos="2285999" algn="l"/>
                <a:tab pos="2743199" algn="l"/>
                <a:tab pos="3200398" algn="l"/>
                <a:tab pos="3657599" algn="l"/>
                <a:tab pos="4114798" algn="l"/>
                <a:tab pos="4571999" algn="l"/>
                <a:tab pos="5029199" algn="l"/>
                <a:tab pos="5486399" algn="l"/>
                <a:tab pos="5943598" algn="l"/>
                <a:tab pos="6400799" algn="l"/>
                <a:tab pos="6857999" algn="l"/>
                <a:tab pos="7315199" algn="l"/>
                <a:tab pos="7772399" algn="l"/>
                <a:tab pos="8229598" algn="l"/>
                <a:tab pos="8686798" algn="l"/>
                <a:tab pos="9143998" algn="l"/>
                <a:tab pos="9601198" algn="l"/>
                <a:tab pos="10058398" algn="l"/>
                <a:tab pos="10515598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roid Sans Fallback" pitchFamily="2"/>
                <a:cs typeface="Droid Sans Fallback" pitchFamily="2"/>
              </a:defRPr>
            </a:lvl9pPr>
          </a:lstStyle>
          <a:p>
            <a:pPr lvl="0"/>
            <a:r>
              <a:rPr lang="en-US" dirty="0">
                <a:latin typeface="Arial" pitchFamily="32"/>
              </a:rPr>
              <a:t>Add the option using the option parser in</a:t>
            </a:r>
          </a:p>
          <a:p>
            <a:pPr lvl="0"/>
            <a:r>
              <a:rPr lang="en-US" dirty="0">
                <a:latin typeface="Arial" pitchFamily="32"/>
              </a:rPr>
              <a:t>gpu-sim.cc:</a:t>
            </a:r>
          </a:p>
          <a:p>
            <a:pPr lvl="0"/>
            <a:r>
              <a:rPr lang="en-US" sz="28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option_parser_register</a:t>
            </a:r>
            <a:r>
              <a:rPr lang="en-US" sz="28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 … );</a:t>
            </a:r>
          </a:p>
          <a:p>
            <a:pPr lvl="0"/>
            <a:endParaRPr lang="en-US" b="1" dirty="0">
              <a:latin typeface="FreeMono" pitchFamily="49"/>
            </a:endParaRPr>
          </a:p>
          <a:p>
            <a:pPr lvl="0"/>
            <a:r>
              <a:rPr lang="en-US" dirty="0">
                <a:latin typeface="Arial" pitchFamily="32"/>
              </a:rPr>
              <a:t>Read the option in shader.cc</a:t>
            </a:r>
          </a:p>
          <a:p>
            <a:pPr lvl="0"/>
            <a:r>
              <a:rPr lang="en-US" sz="28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std::string </a:t>
            </a:r>
            <a:r>
              <a:rPr lang="en-US" sz="28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sched_config</a:t>
            </a:r>
            <a:r>
              <a:rPr lang="en-US" sz="28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= </a:t>
            </a:r>
            <a:r>
              <a:rPr lang="en-US" sz="2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/>
            </a:r>
            <a:br>
              <a:rPr lang="en-US" sz="2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28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m_config</a:t>
            </a:r>
            <a:r>
              <a:rPr lang="en-US" sz="2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</a:t>
            </a:r>
            <a:r>
              <a:rPr lang="en-US" sz="28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  <a:r>
              <a:rPr lang="en-US" sz="28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gpgpu_scheduler_string</a:t>
            </a:r>
            <a:endParaRPr lang="en-US" sz="28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lvl="0"/>
            <a:endParaRPr lang="en-US" b="1" dirty="0">
              <a:latin typeface="FreeMono" pitchFamily="49"/>
            </a:endParaRPr>
          </a:p>
          <a:p>
            <a:pPr lvl="0"/>
            <a:endParaRPr lang="en-US" b="1" dirty="0">
              <a:latin typeface="FreeMono" pitchFamily="49"/>
            </a:endParaRPr>
          </a:p>
          <a:p>
            <a:pPr lvl="0"/>
            <a:endParaRPr lang="en-US" dirty="0">
              <a:latin typeface="Arial" pitchFamily="32"/>
            </a:endParaRPr>
          </a:p>
          <a:p>
            <a:pPr lvl="0"/>
            <a:endParaRPr lang="en-US" b="1" dirty="0">
              <a:latin typeface="FreeMono" pitchFamily="49"/>
            </a:endParaRPr>
          </a:p>
          <a:p>
            <a:pPr lvl="0"/>
            <a:endParaRPr lang="en-US" b="1" dirty="0">
              <a:latin typeface="FreeMono" pitchFamily="49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CA" smtClean="0"/>
              <a:t>8.</a:t>
            </a:r>
            <a:fld id="{7B3AE0C7-24CC-4707-A7AB-B3321F94ECE8}" type="slidenum">
              <a:rPr lang="en-CA" smtClean="0"/>
              <a:pPr/>
              <a:t>12</a:t>
            </a:fld>
            <a:endParaRPr lang="en-CA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December 2012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pt-BR" smtClean="0"/>
              <a:t>GPGPU-Sim Tutorial (MICRO 2012) 8: Extending GPGPU-Sim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461279"/>
            <a:ext cx="8229599" cy="769441"/>
          </a:xfrm>
        </p:spPr>
        <p:txBody>
          <a:bodyPr wrap="square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 dirty="0"/>
              <a:t>Coding </a:t>
            </a:r>
            <a:r>
              <a:rPr lang="en-US" dirty="0" smtClean="0"/>
              <a:t>Time </a:t>
            </a:r>
            <a:r>
              <a:rPr lang="en-US" dirty="0"/>
              <a:t>:)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9599" cy="4616639"/>
          </a:xfrm>
        </p:spPr>
        <p:txBody>
          <a:bodyPr/>
          <a:lstStyle>
            <a:def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56840" algn="l"/>
                <a:tab pos="914039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39" algn="l"/>
                <a:tab pos="5486039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39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roid Sans Fallback" pitchFamily="2"/>
                <a:cs typeface="Droid Sans Fallback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56840" algn="l"/>
                <a:tab pos="914039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39" algn="l"/>
                <a:tab pos="5486039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39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roid Sans Fallback" pitchFamily="2"/>
                <a:cs typeface="Droid Sans Fallback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80" algn="l"/>
                <a:tab pos="914040" algn="l"/>
                <a:tab pos="1371239" algn="l"/>
                <a:tab pos="1828439" algn="l"/>
                <a:tab pos="2285640" algn="l"/>
                <a:tab pos="2742840" algn="l"/>
                <a:tab pos="3200039" algn="l"/>
                <a:tab pos="3657240" algn="l"/>
                <a:tab pos="4114440" algn="l"/>
                <a:tab pos="4571639" algn="l"/>
                <a:tab pos="5028840" algn="l"/>
                <a:tab pos="5486040" algn="l"/>
                <a:tab pos="5943239" algn="l"/>
                <a:tab pos="6400439" algn="l"/>
                <a:tab pos="6857639" algn="l"/>
                <a:tab pos="7314840" algn="l"/>
                <a:tab pos="7772039" algn="l"/>
                <a:tab pos="8229239" algn="l"/>
                <a:tab pos="8686439" algn="l"/>
                <a:tab pos="9143640" algn="l"/>
                <a:tab pos="960084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roid Sans Fallback" pitchFamily="2"/>
                <a:cs typeface="Droid Sans Fallback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2999" algn="l"/>
                <a:tab pos="1371599" algn="l"/>
                <a:tab pos="1828799" algn="l"/>
                <a:tab pos="2285998" algn="l"/>
                <a:tab pos="2743199" algn="l"/>
                <a:tab pos="3200398" algn="l"/>
                <a:tab pos="3657599" algn="l"/>
                <a:tab pos="4114799" algn="l"/>
                <a:tab pos="4571999" algn="l"/>
                <a:tab pos="5029198" algn="l"/>
                <a:tab pos="5486399" algn="l"/>
                <a:tab pos="5943599" algn="l"/>
                <a:tab pos="6400799" algn="l"/>
                <a:tab pos="6857999" algn="l"/>
                <a:tab pos="7315198" algn="l"/>
                <a:tab pos="7772398" algn="l"/>
                <a:tab pos="8229598" algn="l"/>
                <a:tab pos="8686798" algn="l"/>
                <a:tab pos="9143998" algn="l"/>
                <a:tab pos="9601198" algn="l"/>
                <a:tab pos="10058398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roid Sans Fallback" pitchFamily="2"/>
                <a:cs typeface="Droid Sans Fallback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828800" algn="l"/>
                <a:tab pos="2286000" algn="l"/>
                <a:tab pos="2743199" algn="l"/>
                <a:tab pos="3200400" algn="l"/>
                <a:tab pos="3657599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800" algn="l"/>
                <a:tab pos="6858000" algn="l"/>
                <a:tab pos="7315200" algn="l"/>
                <a:tab pos="7772399" algn="l"/>
                <a:tab pos="8229599" algn="l"/>
                <a:tab pos="8686799" algn="l"/>
                <a:tab pos="9143999" algn="l"/>
                <a:tab pos="9601199" algn="l"/>
                <a:tab pos="10058399" algn="l"/>
                <a:tab pos="105155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roid Sans Fallback" pitchFamily="2"/>
                <a:cs typeface="Droid Sans Fallback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399" algn="l"/>
                <a:tab pos="2285999" algn="l"/>
                <a:tab pos="2743199" algn="l"/>
                <a:tab pos="3200398" algn="l"/>
                <a:tab pos="3657599" algn="l"/>
                <a:tab pos="4114798" algn="l"/>
                <a:tab pos="4571999" algn="l"/>
                <a:tab pos="5029199" algn="l"/>
                <a:tab pos="5486399" algn="l"/>
                <a:tab pos="5943598" algn="l"/>
                <a:tab pos="6400799" algn="l"/>
                <a:tab pos="6857999" algn="l"/>
                <a:tab pos="7315199" algn="l"/>
                <a:tab pos="7772399" algn="l"/>
                <a:tab pos="8229598" algn="l"/>
                <a:tab pos="8686798" algn="l"/>
                <a:tab pos="9143998" algn="l"/>
                <a:tab pos="9601198" algn="l"/>
                <a:tab pos="10058398" algn="l"/>
                <a:tab pos="10515598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roid Sans Fallback" pitchFamily="2"/>
                <a:cs typeface="Droid Sans Fallback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399" algn="l"/>
                <a:tab pos="2285999" algn="l"/>
                <a:tab pos="2743199" algn="l"/>
                <a:tab pos="3200398" algn="l"/>
                <a:tab pos="3657599" algn="l"/>
                <a:tab pos="4114798" algn="l"/>
                <a:tab pos="4571999" algn="l"/>
                <a:tab pos="5029199" algn="l"/>
                <a:tab pos="5486399" algn="l"/>
                <a:tab pos="5943598" algn="l"/>
                <a:tab pos="6400799" algn="l"/>
                <a:tab pos="6857999" algn="l"/>
                <a:tab pos="7315199" algn="l"/>
                <a:tab pos="7772399" algn="l"/>
                <a:tab pos="8229598" algn="l"/>
                <a:tab pos="8686798" algn="l"/>
                <a:tab pos="9143998" algn="l"/>
                <a:tab pos="9601198" algn="l"/>
                <a:tab pos="10058398" algn="l"/>
                <a:tab pos="10515598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roid Sans Fallback" pitchFamily="2"/>
                <a:cs typeface="Droid Sans Fallback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399" algn="l"/>
                <a:tab pos="2285999" algn="l"/>
                <a:tab pos="2743199" algn="l"/>
                <a:tab pos="3200398" algn="l"/>
                <a:tab pos="3657599" algn="l"/>
                <a:tab pos="4114798" algn="l"/>
                <a:tab pos="4571999" algn="l"/>
                <a:tab pos="5029199" algn="l"/>
                <a:tab pos="5486399" algn="l"/>
                <a:tab pos="5943598" algn="l"/>
                <a:tab pos="6400799" algn="l"/>
                <a:tab pos="6857999" algn="l"/>
                <a:tab pos="7315199" algn="l"/>
                <a:tab pos="7772399" algn="l"/>
                <a:tab pos="8229598" algn="l"/>
                <a:tab pos="8686798" algn="l"/>
                <a:tab pos="9143998" algn="l"/>
                <a:tab pos="9601198" algn="l"/>
                <a:tab pos="10058398" algn="l"/>
                <a:tab pos="10515598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roid Sans Fallback" pitchFamily="2"/>
                <a:cs typeface="Droid Sans Fallback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399" algn="l"/>
                <a:tab pos="2285999" algn="l"/>
                <a:tab pos="2743199" algn="l"/>
                <a:tab pos="3200398" algn="l"/>
                <a:tab pos="3657599" algn="l"/>
                <a:tab pos="4114798" algn="l"/>
                <a:tab pos="4571999" algn="l"/>
                <a:tab pos="5029199" algn="l"/>
                <a:tab pos="5486399" algn="l"/>
                <a:tab pos="5943598" algn="l"/>
                <a:tab pos="6400799" algn="l"/>
                <a:tab pos="6857999" algn="l"/>
                <a:tab pos="7315199" algn="l"/>
                <a:tab pos="7772399" algn="l"/>
                <a:tab pos="8229598" algn="l"/>
                <a:tab pos="8686798" algn="l"/>
                <a:tab pos="9143998" algn="l"/>
                <a:tab pos="9601198" algn="l"/>
                <a:tab pos="10058398" algn="l"/>
                <a:tab pos="10515598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roid Sans Fallback" pitchFamily="2"/>
                <a:cs typeface="Droid Sans Fallback" pitchFamily="2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399" algn="l"/>
                <a:tab pos="2285999" algn="l"/>
                <a:tab pos="2743199" algn="l"/>
                <a:tab pos="3200398" algn="l"/>
                <a:tab pos="3657599" algn="l"/>
                <a:tab pos="4114798" algn="l"/>
                <a:tab pos="4571999" algn="l"/>
                <a:tab pos="5029199" algn="l"/>
                <a:tab pos="5486399" algn="l"/>
                <a:tab pos="5943598" algn="l"/>
                <a:tab pos="6400799" algn="l"/>
                <a:tab pos="6857999" algn="l"/>
                <a:tab pos="7315199" algn="l"/>
                <a:tab pos="7772399" algn="l"/>
                <a:tab pos="8229598" algn="l"/>
                <a:tab pos="8686798" algn="l"/>
                <a:tab pos="9143998" algn="l"/>
                <a:tab pos="9601198" algn="l"/>
                <a:tab pos="10058398" algn="l"/>
                <a:tab pos="10515598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roid Sans Fallback" pitchFamily="2"/>
                <a:cs typeface="Droid Sans Fallback" pitchFamily="2"/>
              </a:defRPr>
            </a:lvl9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CA" smtClean="0"/>
              <a:t>8.</a:t>
            </a:r>
            <a:fld id="{7B3AE0C7-24CC-4707-A7AB-B3321F94ECE8}" type="slidenum">
              <a:rPr lang="en-CA" smtClean="0"/>
              <a:pPr/>
              <a:t>13</a:t>
            </a:fld>
            <a:endParaRPr lang="en-CA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/>
          <a:lstStyle/>
          <a:p>
            <a:r>
              <a:rPr lang="en-CA" dirty="0" smtClean="0"/>
              <a:t>Overview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GPGPU-Sim Tutorial (MICRO 2012) 8: Extending GPGPU-Sim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8.</a:t>
            </a:r>
            <a:fld id="{2DCAE7AC-0DFB-40CF-A4F2-C416A0FCE17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aphicFrame>
        <p:nvGraphicFramePr>
          <p:cNvPr id="10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619970520"/>
              </p:ext>
            </p:extLst>
          </p:nvPr>
        </p:nvGraphicFramePr>
        <p:xfrm>
          <a:off x="381000" y="609600"/>
          <a:ext cx="8406076" cy="6076080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609600"/>
                <a:gridCol w="6553200"/>
                <a:gridCol w="1243276"/>
              </a:tblGrid>
              <a:tr h="381000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1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rgbClr val="A8A8E2"/>
                          </a:solidFill>
                        </a:rPr>
                        <a:t>Brief Background on GPU Computing</a:t>
                      </a:r>
                      <a:endParaRPr lang="en-CA" sz="2400" dirty="0">
                        <a:solidFill>
                          <a:srgbClr val="A8A8E2"/>
                        </a:solidFill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rgbClr val="A8A8E2"/>
                          </a:solidFill>
                        </a:rPr>
                        <a:t>40mins</a:t>
                      </a:r>
                      <a:endParaRPr lang="en-CA" sz="2400" dirty="0">
                        <a:solidFill>
                          <a:srgbClr val="A8A8E2"/>
                        </a:solidFill>
                      </a:endParaRPr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2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rgbClr val="A8A8E2"/>
                          </a:solidFill>
                        </a:rPr>
                        <a:t>GPGPU-</a:t>
                      </a:r>
                      <a:r>
                        <a:rPr lang="en-CA" sz="2400" dirty="0" err="1" smtClean="0">
                          <a:solidFill>
                            <a:srgbClr val="A8A8E2"/>
                          </a:solidFill>
                        </a:rPr>
                        <a:t>Sim</a:t>
                      </a:r>
                      <a:r>
                        <a:rPr lang="en-CA" sz="2400" dirty="0" smtClean="0">
                          <a:solidFill>
                            <a:srgbClr val="A8A8E2"/>
                          </a:solidFill>
                        </a:rPr>
                        <a:t> Overview</a:t>
                      </a:r>
                      <a:endParaRPr lang="en-CA" sz="2400" dirty="0">
                        <a:solidFill>
                          <a:srgbClr val="A8A8E2"/>
                        </a:solidFill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rgbClr val="A8A8E2"/>
                          </a:solidFill>
                        </a:rPr>
                        <a:t>30mins</a:t>
                      </a:r>
                      <a:endParaRPr lang="en-CA" sz="2400" dirty="0">
                        <a:solidFill>
                          <a:srgbClr val="A8A8E2"/>
                        </a:solidFill>
                      </a:endParaRPr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3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rgbClr val="A8A8E2"/>
                          </a:solidFill>
                        </a:rPr>
                        <a:t>Demo</a:t>
                      </a:r>
                      <a:r>
                        <a:rPr lang="en-CA" sz="2400" baseline="0" dirty="0" smtClean="0">
                          <a:solidFill>
                            <a:srgbClr val="A8A8E2"/>
                          </a:solidFill>
                        </a:rPr>
                        <a:t> 1: Setup and Run</a:t>
                      </a:r>
                      <a:endParaRPr lang="en-CA" sz="2400" dirty="0">
                        <a:solidFill>
                          <a:srgbClr val="A8A8E2"/>
                        </a:solidFill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rgbClr val="A8A8E2"/>
                          </a:solidFill>
                        </a:rPr>
                        <a:t>15mins</a:t>
                      </a:r>
                      <a:endParaRPr lang="en-CA" sz="2400" dirty="0">
                        <a:solidFill>
                          <a:srgbClr val="A8A8E2"/>
                        </a:solidFill>
                      </a:endParaRPr>
                    </a:p>
                  </a:txBody>
                  <a:tcPr marT="36000" marB="36000"/>
                </a:tc>
              </a:tr>
              <a:tr h="268339">
                <a:tc gridSpan="3">
                  <a:txBody>
                    <a:bodyPr/>
                    <a:lstStyle/>
                    <a:p>
                      <a:pPr algn="ctr"/>
                      <a:r>
                        <a:rPr lang="en-CA" sz="1800" dirty="0" smtClean="0">
                          <a:solidFill>
                            <a:schemeClr val="tx1"/>
                          </a:solidFill>
                        </a:rPr>
                        <a:t>Coffee</a:t>
                      </a:r>
                      <a:r>
                        <a:rPr lang="en-CA" sz="1800" baseline="0" dirty="0" smtClean="0">
                          <a:solidFill>
                            <a:schemeClr val="tx1"/>
                          </a:solidFill>
                        </a:rPr>
                        <a:t> Break (10:00 – 10:30am)</a:t>
                      </a:r>
                      <a:endParaRPr lang="en-CA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4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Microarchitecture Timing Model</a:t>
                      </a:r>
                      <a:endParaRPr lang="en-CA" sz="24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85mins</a:t>
                      </a:r>
                      <a:endParaRPr lang="en-CA" sz="24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T="36000" marB="36000"/>
                </a:tc>
              </a:tr>
              <a:tr h="26833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 smtClean="0">
                          <a:solidFill>
                            <a:schemeClr val="tx1"/>
                          </a:solidFill>
                        </a:rPr>
                        <a:t>Lunch (12:00 – 1:00pm)</a:t>
                      </a:r>
                    </a:p>
                  </a:txBody>
                  <a:tcPr marT="0" marB="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/>
                </a:tc>
                <a:tc hMerge="1">
                  <a:txBody>
                    <a:bodyPr/>
                    <a:lstStyle/>
                    <a:p>
                      <a:endParaRPr lang="en-CA" sz="2400" dirty="0"/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5a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Software Organization</a:t>
                      </a:r>
                      <a:endParaRPr lang="en-CA" sz="24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25mins</a:t>
                      </a:r>
                      <a:endParaRPr lang="en-CA" sz="24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5b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Timing</a:t>
                      </a:r>
                      <a:r>
                        <a:rPr lang="en-CA" sz="2400" baseline="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 Model (Software)</a:t>
                      </a:r>
                      <a:endParaRPr lang="en-CA" sz="24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50mins</a:t>
                      </a:r>
                      <a:endParaRPr lang="en-CA" sz="24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5c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Power Model: </a:t>
                      </a:r>
                      <a:r>
                        <a:rPr lang="en-CA" sz="2400" kern="1200" dirty="0" err="1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GPUWattch</a:t>
                      </a:r>
                      <a:endParaRPr lang="en-CA" sz="2400" kern="12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45mins</a:t>
                      </a:r>
                      <a:endParaRPr lang="en-CA" sz="24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T="36000" marB="36000"/>
                </a:tc>
              </a:tr>
              <a:tr h="26833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 smtClean="0">
                          <a:solidFill>
                            <a:schemeClr val="tx1"/>
                          </a:solidFill>
                        </a:rPr>
                        <a:t>Coffee Break (3:00 –</a:t>
                      </a:r>
                      <a:r>
                        <a:rPr lang="en-CA" sz="1800" baseline="0" dirty="0" smtClean="0">
                          <a:solidFill>
                            <a:schemeClr val="tx1"/>
                          </a:solidFill>
                        </a:rPr>
                        <a:t> 3:30pm)</a:t>
                      </a:r>
                      <a:endParaRPr lang="en-CA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/>
                </a:tc>
                <a:tc hMerge="1">
                  <a:txBody>
                    <a:bodyPr/>
                    <a:lstStyle/>
                    <a:p>
                      <a:endParaRPr lang="en-CA" sz="2400" dirty="0"/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6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The GPU Design Space</a:t>
                      </a:r>
                      <a:endParaRPr lang="en-CA" sz="24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10mins</a:t>
                      </a:r>
                      <a:endParaRPr lang="en-CA" sz="24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7a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Demo 2: Debugging Tool</a:t>
                      </a:r>
                      <a:endParaRPr lang="en-CA" sz="24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15mins</a:t>
                      </a:r>
                      <a:endParaRPr lang="en-CA" sz="24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7b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Demo 3: Visualizing</a:t>
                      </a:r>
                      <a:r>
                        <a:rPr lang="en-CA" sz="2400" baseline="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 Performance</a:t>
                      </a:r>
                      <a:endParaRPr lang="en-CA" sz="24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30mins</a:t>
                      </a:r>
                      <a:endParaRPr lang="en-CA" sz="24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8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Extending GPGPU-Sim (with</a:t>
                      </a:r>
                      <a:r>
                        <a:rPr lang="en-CA" sz="2400" baseline="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en-CA" sz="2400" baseline="0" dirty="0" err="1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GPUWattch</a:t>
                      </a:r>
                      <a:r>
                        <a:rPr lang="en-CA" sz="2400" baseline="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)</a:t>
                      </a:r>
                      <a:endParaRPr lang="en-CA" sz="24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30mins</a:t>
                      </a:r>
                      <a:endParaRPr lang="en-CA" sz="24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9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Wrap Up</a:t>
                      </a:r>
                      <a:r>
                        <a:rPr lang="en-CA" sz="2400" baseline="0" dirty="0" smtClean="0"/>
                        <a:t> and Discussion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15mins</a:t>
                      </a:r>
                      <a:endParaRPr lang="en-CA" sz="2400" dirty="0"/>
                    </a:p>
                  </a:txBody>
                  <a:tcPr marT="36000" marB="36000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 dirty="0"/>
              <a:t>Adding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Two-Level Warp </a:t>
            </a:r>
            <a:r>
              <a:rPr lang="en-US" dirty="0"/>
              <a:t>Scheduler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Energy-efficient mechanisms for managing thread context in throughput processors. [</a:t>
            </a:r>
            <a:r>
              <a:rPr lang="en-US" dirty="0" err="1" smtClean="0"/>
              <a:t>Gebhart</a:t>
            </a:r>
            <a:r>
              <a:rPr lang="en-US" dirty="0" smtClean="0"/>
              <a:t> and Johnson et al., ISCA 2011]</a:t>
            </a:r>
          </a:p>
          <a:p>
            <a:endParaRPr lang="en-CA" dirty="0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December 2012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pt-BR" smtClean="0"/>
              <a:t>GPGPU-Sim Tutorial (MICRO 2012) 8: Extending GPGPU-Sim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8.</a:t>
            </a:r>
            <a:fld id="{2DCAE7AC-0DFB-40CF-A4F2-C416A0FCE17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December 2012</a:t>
            </a:r>
            <a:endParaRPr 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pt-BR" smtClean="0"/>
              <a:t>GPGPU-Sim Tutorial (MICRO 2012) 8: Extending GPGPU-Sim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128520"/>
            <a:ext cx="8229599" cy="1434599"/>
          </a:xfrm>
        </p:spPr>
        <p:txBody>
          <a:bodyPr wrap="square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 dirty="0" smtClean="0"/>
              <a:t>Single-Level </a:t>
            </a:r>
            <a:r>
              <a:rPr lang="en-US" dirty="0"/>
              <a:t>(current) </a:t>
            </a:r>
            <a:r>
              <a:rPr lang="en-US" dirty="0" smtClean="0"/>
              <a:t>Warp Scheduler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5334000" cy="3354765"/>
          </a:xfrm>
        </p:spPr>
        <p:txBody>
          <a:bodyPr wrap="square">
            <a:spAutoFit/>
          </a:bodyPr>
          <a:lstStyle>
            <a:def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56840" algn="l"/>
                <a:tab pos="914039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39" algn="l"/>
                <a:tab pos="5486039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39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roid Sans Fallback" pitchFamily="2"/>
                <a:cs typeface="Droid Sans Fallback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56840" algn="l"/>
                <a:tab pos="914039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39" algn="l"/>
                <a:tab pos="5486039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39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roid Sans Fallback" pitchFamily="2"/>
                <a:cs typeface="Droid Sans Fallback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80" algn="l"/>
                <a:tab pos="914040" algn="l"/>
                <a:tab pos="1371239" algn="l"/>
                <a:tab pos="1828439" algn="l"/>
                <a:tab pos="2285640" algn="l"/>
                <a:tab pos="2742840" algn="l"/>
                <a:tab pos="3200039" algn="l"/>
                <a:tab pos="3657240" algn="l"/>
                <a:tab pos="4114440" algn="l"/>
                <a:tab pos="4571639" algn="l"/>
                <a:tab pos="5028840" algn="l"/>
                <a:tab pos="5486040" algn="l"/>
                <a:tab pos="5943239" algn="l"/>
                <a:tab pos="6400439" algn="l"/>
                <a:tab pos="6857639" algn="l"/>
                <a:tab pos="7314840" algn="l"/>
                <a:tab pos="7772039" algn="l"/>
                <a:tab pos="8229239" algn="l"/>
                <a:tab pos="8686439" algn="l"/>
                <a:tab pos="9143640" algn="l"/>
                <a:tab pos="960084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roid Sans Fallback" pitchFamily="2"/>
                <a:cs typeface="Droid Sans Fallback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2999" algn="l"/>
                <a:tab pos="1371599" algn="l"/>
                <a:tab pos="1828799" algn="l"/>
                <a:tab pos="2285998" algn="l"/>
                <a:tab pos="2743199" algn="l"/>
                <a:tab pos="3200398" algn="l"/>
                <a:tab pos="3657599" algn="l"/>
                <a:tab pos="4114799" algn="l"/>
                <a:tab pos="4571999" algn="l"/>
                <a:tab pos="5029198" algn="l"/>
                <a:tab pos="5486399" algn="l"/>
                <a:tab pos="5943599" algn="l"/>
                <a:tab pos="6400799" algn="l"/>
                <a:tab pos="6857999" algn="l"/>
                <a:tab pos="7315198" algn="l"/>
                <a:tab pos="7772398" algn="l"/>
                <a:tab pos="8229598" algn="l"/>
                <a:tab pos="8686798" algn="l"/>
                <a:tab pos="9143998" algn="l"/>
                <a:tab pos="9601198" algn="l"/>
                <a:tab pos="10058398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roid Sans Fallback" pitchFamily="2"/>
                <a:cs typeface="Droid Sans Fallback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828800" algn="l"/>
                <a:tab pos="2286000" algn="l"/>
                <a:tab pos="2743199" algn="l"/>
                <a:tab pos="3200400" algn="l"/>
                <a:tab pos="3657599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800" algn="l"/>
                <a:tab pos="6858000" algn="l"/>
                <a:tab pos="7315200" algn="l"/>
                <a:tab pos="7772399" algn="l"/>
                <a:tab pos="8229599" algn="l"/>
                <a:tab pos="8686799" algn="l"/>
                <a:tab pos="9143999" algn="l"/>
                <a:tab pos="9601199" algn="l"/>
                <a:tab pos="10058399" algn="l"/>
                <a:tab pos="105155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roid Sans Fallback" pitchFamily="2"/>
                <a:cs typeface="Droid Sans Fallback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399" algn="l"/>
                <a:tab pos="2285999" algn="l"/>
                <a:tab pos="2743199" algn="l"/>
                <a:tab pos="3200398" algn="l"/>
                <a:tab pos="3657599" algn="l"/>
                <a:tab pos="4114798" algn="l"/>
                <a:tab pos="4571999" algn="l"/>
                <a:tab pos="5029199" algn="l"/>
                <a:tab pos="5486399" algn="l"/>
                <a:tab pos="5943598" algn="l"/>
                <a:tab pos="6400799" algn="l"/>
                <a:tab pos="6857999" algn="l"/>
                <a:tab pos="7315199" algn="l"/>
                <a:tab pos="7772399" algn="l"/>
                <a:tab pos="8229598" algn="l"/>
                <a:tab pos="8686798" algn="l"/>
                <a:tab pos="9143998" algn="l"/>
                <a:tab pos="9601198" algn="l"/>
                <a:tab pos="10058398" algn="l"/>
                <a:tab pos="10515598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roid Sans Fallback" pitchFamily="2"/>
                <a:cs typeface="Droid Sans Fallback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399" algn="l"/>
                <a:tab pos="2285999" algn="l"/>
                <a:tab pos="2743199" algn="l"/>
                <a:tab pos="3200398" algn="l"/>
                <a:tab pos="3657599" algn="l"/>
                <a:tab pos="4114798" algn="l"/>
                <a:tab pos="4571999" algn="l"/>
                <a:tab pos="5029199" algn="l"/>
                <a:tab pos="5486399" algn="l"/>
                <a:tab pos="5943598" algn="l"/>
                <a:tab pos="6400799" algn="l"/>
                <a:tab pos="6857999" algn="l"/>
                <a:tab pos="7315199" algn="l"/>
                <a:tab pos="7772399" algn="l"/>
                <a:tab pos="8229598" algn="l"/>
                <a:tab pos="8686798" algn="l"/>
                <a:tab pos="9143998" algn="l"/>
                <a:tab pos="9601198" algn="l"/>
                <a:tab pos="10058398" algn="l"/>
                <a:tab pos="10515598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roid Sans Fallback" pitchFamily="2"/>
                <a:cs typeface="Droid Sans Fallback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399" algn="l"/>
                <a:tab pos="2285999" algn="l"/>
                <a:tab pos="2743199" algn="l"/>
                <a:tab pos="3200398" algn="l"/>
                <a:tab pos="3657599" algn="l"/>
                <a:tab pos="4114798" algn="l"/>
                <a:tab pos="4571999" algn="l"/>
                <a:tab pos="5029199" algn="l"/>
                <a:tab pos="5486399" algn="l"/>
                <a:tab pos="5943598" algn="l"/>
                <a:tab pos="6400799" algn="l"/>
                <a:tab pos="6857999" algn="l"/>
                <a:tab pos="7315199" algn="l"/>
                <a:tab pos="7772399" algn="l"/>
                <a:tab pos="8229598" algn="l"/>
                <a:tab pos="8686798" algn="l"/>
                <a:tab pos="9143998" algn="l"/>
                <a:tab pos="9601198" algn="l"/>
                <a:tab pos="10058398" algn="l"/>
                <a:tab pos="10515598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roid Sans Fallback" pitchFamily="2"/>
                <a:cs typeface="Droid Sans Fallback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399" algn="l"/>
                <a:tab pos="2285999" algn="l"/>
                <a:tab pos="2743199" algn="l"/>
                <a:tab pos="3200398" algn="l"/>
                <a:tab pos="3657599" algn="l"/>
                <a:tab pos="4114798" algn="l"/>
                <a:tab pos="4571999" algn="l"/>
                <a:tab pos="5029199" algn="l"/>
                <a:tab pos="5486399" algn="l"/>
                <a:tab pos="5943598" algn="l"/>
                <a:tab pos="6400799" algn="l"/>
                <a:tab pos="6857999" algn="l"/>
                <a:tab pos="7315199" algn="l"/>
                <a:tab pos="7772399" algn="l"/>
                <a:tab pos="8229598" algn="l"/>
                <a:tab pos="8686798" algn="l"/>
                <a:tab pos="9143998" algn="l"/>
                <a:tab pos="9601198" algn="l"/>
                <a:tab pos="10058398" algn="l"/>
                <a:tab pos="10515598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roid Sans Fallback" pitchFamily="2"/>
                <a:cs typeface="Droid Sans Fallback" pitchFamily="2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399" algn="l"/>
                <a:tab pos="2285999" algn="l"/>
                <a:tab pos="2743199" algn="l"/>
                <a:tab pos="3200398" algn="l"/>
                <a:tab pos="3657599" algn="l"/>
                <a:tab pos="4114798" algn="l"/>
                <a:tab pos="4571999" algn="l"/>
                <a:tab pos="5029199" algn="l"/>
                <a:tab pos="5486399" algn="l"/>
                <a:tab pos="5943598" algn="l"/>
                <a:tab pos="6400799" algn="l"/>
                <a:tab pos="6857999" algn="l"/>
                <a:tab pos="7315199" algn="l"/>
                <a:tab pos="7772399" algn="l"/>
                <a:tab pos="8229598" algn="l"/>
                <a:tab pos="8686798" algn="l"/>
                <a:tab pos="9143998" algn="l"/>
                <a:tab pos="9601198" algn="l"/>
                <a:tab pos="10058398" algn="l"/>
                <a:tab pos="10515598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roid Sans Fallback" pitchFamily="2"/>
                <a:cs typeface="Droid Sans Fallback" pitchFamily="2"/>
              </a:defRPr>
            </a:lvl9pPr>
          </a:lstStyle>
          <a:p>
            <a:pPr marL="341280" lvl="0" indent="-341280"/>
            <a:endParaRPr lang="en-US" dirty="0"/>
          </a:p>
          <a:p>
            <a:pPr marL="0" lvl="0" indent="0">
              <a:buClr>
                <a:srgbClr val="000000"/>
              </a:buClr>
              <a:buSzPct val="100000"/>
              <a:buFont typeface="Arial" pitchFamily="34"/>
              <a:buChar char="•"/>
            </a:pPr>
            <a:r>
              <a:rPr lang="en-US" dirty="0" smtClean="0"/>
              <a:t> Loose Round-Robin </a:t>
            </a:r>
            <a:r>
              <a:rPr lang="en-US" dirty="0"/>
              <a:t>Policy</a:t>
            </a:r>
          </a:p>
          <a:p>
            <a:pPr marL="0" lvl="0" indent="0">
              <a:buClr>
                <a:srgbClr val="000000"/>
              </a:buClr>
              <a:buSzPct val="100000"/>
              <a:buFont typeface="Arial" pitchFamily="34"/>
              <a:buChar char="•"/>
            </a:pPr>
            <a:r>
              <a:rPr lang="en-US" dirty="0" smtClean="0"/>
              <a:t> Pick </a:t>
            </a:r>
            <a:r>
              <a:rPr lang="en-US" dirty="0"/>
              <a:t>a ready warp and issue it</a:t>
            </a:r>
          </a:p>
          <a:p>
            <a:pPr marL="0" lvl="0" indent="0">
              <a:buClr>
                <a:srgbClr val="000000"/>
              </a:buClr>
              <a:buSzPct val="100000"/>
              <a:buFont typeface="Arial" pitchFamily="34"/>
              <a:buChar char="•"/>
            </a:pPr>
            <a:r>
              <a:rPr lang="en-US" dirty="0" smtClean="0"/>
              <a:t> Next </a:t>
            </a:r>
            <a:r>
              <a:rPr lang="en-US" dirty="0"/>
              <a:t>cycle, start by the next warp</a:t>
            </a: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5746680" y="1821599"/>
            <a:ext cx="2822760" cy="37429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6270479" y="5564520"/>
            <a:ext cx="2011680" cy="307080"/>
          </a:xfrm>
        </p:spPr>
        <p:txBody>
          <a:bodyPr wrap="square">
            <a:spAutoFit/>
          </a:bodyPr>
          <a:lstStyle>
            <a:def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56840" algn="l"/>
                <a:tab pos="914039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39" algn="l"/>
                <a:tab pos="5486039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39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roid Sans Fallback" pitchFamily="2"/>
                <a:cs typeface="Droid Sans Fallback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56840" algn="l"/>
                <a:tab pos="914039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39" algn="l"/>
                <a:tab pos="5486039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39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roid Sans Fallback" pitchFamily="2"/>
                <a:cs typeface="Droid Sans Fallback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80" algn="l"/>
                <a:tab pos="914040" algn="l"/>
                <a:tab pos="1371239" algn="l"/>
                <a:tab pos="1828439" algn="l"/>
                <a:tab pos="2285640" algn="l"/>
                <a:tab pos="2742840" algn="l"/>
                <a:tab pos="3200039" algn="l"/>
                <a:tab pos="3657240" algn="l"/>
                <a:tab pos="4114440" algn="l"/>
                <a:tab pos="4571639" algn="l"/>
                <a:tab pos="5028840" algn="l"/>
                <a:tab pos="5486040" algn="l"/>
                <a:tab pos="5943239" algn="l"/>
                <a:tab pos="6400439" algn="l"/>
                <a:tab pos="6857639" algn="l"/>
                <a:tab pos="7314840" algn="l"/>
                <a:tab pos="7772039" algn="l"/>
                <a:tab pos="8229239" algn="l"/>
                <a:tab pos="8686439" algn="l"/>
                <a:tab pos="9143640" algn="l"/>
                <a:tab pos="960084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roid Sans Fallback" pitchFamily="2"/>
                <a:cs typeface="Droid Sans Fallback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2999" algn="l"/>
                <a:tab pos="1371599" algn="l"/>
                <a:tab pos="1828799" algn="l"/>
                <a:tab pos="2285998" algn="l"/>
                <a:tab pos="2743199" algn="l"/>
                <a:tab pos="3200398" algn="l"/>
                <a:tab pos="3657599" algn="l"/>
                <a:tab pos="4114799" algn="l"/>
                <a:tab pos="4571999" algn="l"/>
                <a:tab pos="5029198" algn="l"/>
                <a:tab pos="5486399" algn="l"/>
                <a:tab pos="5943599" algn="l"/>
                <a:tab pos="6400799" algn="l"/>
                <a:tab pos="6857999" algn="l"/>
                <a:tab pos="7315198" algn="l"/>
                <a:tab pos="7772398" algn="l"/>
                <a:tab pos="8229598" algn="l"/>
                <a:tab pos="8686798" algn="l"/>
                <a:tab pos="9143998" algn="l"/>
                <a:tab pos="9601198" algn="l"/>
                <a:tab pos="10058398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roid Sans Fallback" pitchFamily="2"/>
                <a:cs typeface="Droid Sans Fallback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828800" algn="l"/>
                <a:tab pos="2286000" algn="l"/>
                <a:tab pos="2743199" algn="l"/>
                <a:tab pos="3200400" algn="l"/>
                <a:tab pos="3657599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800" algn="l"/>
                <a:tab pos="6858000" algn="l"/>
                <a:tab pos="7315200" algn="l"/>
                <a:tab pos="7772399" algn="l"/>
                <a:tab pos="8229599" algn="l"/>
                <a:tab pos="8686799" algn="l"/>
                <a:tab pos="9143999" algn="l"/>
                <a:tab pos="9601199" algn="l"/>
                <a:tab pos="10058399" algn="l"/>
                <a:tab pos="105155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roid Sans Fallback" pitchFamily="2"/>
                <a:cs typeface="Droid Sans Fallback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399" algn="l"/>
                <a:tab pos="2285999" algn="l"/>
                <a:tab pos="2743199" algn="l"/>
                <a:tab pos="3200398" algn="l"/>
                <a:tab pos="3657599" algn="l"/>
                <a:tab pos="4114798" algn="l"/>
                <a:tab pos="4571999" algn="l"/>
                <a:tab pos="5029199" algn="l"/>
                <a:tab pos="5486399" algn="l"/>
                <a:tab pos="5943598" algn="l"/>
                <a:tab pos="6400799" algn="l"/>
                <a:tab pos="6857999" algn="l"/>
                <a:tab pos="7315199" algn="l"/>
                <a:tab pos="7772399" algn="l"/>
                <a:tab pos="8229598" algn="l"/>
                <a:tab pos="8686798" algn="l"/>
                <a:tab pos="9143998" algn="l"/>
                <a:tab pos="9601198" algn="l"/>
                <a:tab pos="10058398" algn="l"/>
                <a:tab pos="10515598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roid Sans Fallback" pitchFamily="2"/>
                <a:cs typeface="Droid Sans Fallback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399" algn="l"/>
                <a:tab pos="2285999" algn="l"/>
                <a:tab pos="2743199" algn="l"/>
                <a:tab pos="3200398" algn="l"/>
                <a:tab pos="3657599" algn="l"/>
                <a:tab pos="4114798" algn="l"/>
                <a:tab pos="4571999" algn="l"/>
                <a:tab pos="5029199" algn="l"/>
                <a:tab pos="5486399" algn="l"/>
                <a:tab pos="5943598" algn="l"/>
                <a:tab pos="6400799" algn="l"/>
                <a:tab pos="6857999" algn="l"/>
                <a:tab pos="7315199" algn="l"/>
                <a:tab pos="7772399" algn="l"/>
                <a:tab pos="8229598" algn="l"/>
                <a:tab pos="8686798" algn="l"/>
                <a:tab pos="9143998" algn="l"/>
                <a:tab pos="9601198" algn="l"/>
                <a:tab pos="10058398" algn="l"/>
                <a:tab pos="10515598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roid Sans Fallback" pitchFamily="2"/>
                <a:cs typeface="Droid Sans Fallback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399" algn="l"/>
                <a:tab pos="2285999" algn="l"/>
                <a:tab pos="2743199" algn="l"/>
                <a:tab pos="3200398" algn="l"/>
                <a:tab pos="3657599" algn="l"/>
                <a:tab pos="4114798" algn="l"/>
                <a:tab pos="4571999" algn="l"/>
                <a:tab pos="5029199" algn="l"/>
                <a:tab pos="5486399" algn="l"/>
                <a:tab pos="5943598" algn="l"/>
                <a:tab pos="6400799" algn="l"/>
                <a:tab pos="6857999" algn="l"/>
                <a:tab pos="7315199" algn="l"/>
                <a:tab pos="7772399" algn="l"/>
                <a:tab pos="8229598" algn="l"/>
                <a:tab pos="8686798" algn="l"/>
                <a:tab pos="9143998" algn="l"/>
                <a:tab pos="9601198" algn="l"/>
                <a:tab pos="10058398" algn="l"/>
                <a:tab pos="10515598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roid Sans Fallback" pitchFamily="2"/>
                <a:cs typeface="Droid Sans Fallback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399" algn="l"/>
                <a:tab pos="2285999" algn="l"/>
                <a:tab pos="2743199" algn="l"/>
                <a:tab pos="3200398" algn="l"/>
                <a:tab pos="3657599" algn="l"/>
                <a:tab pos="4114798" algn="l"/>
                <a:tab pos="4571999" algn="l"/>
                <a:tab pos="5029199" algn="l"/>
                <a:tab pos="5486399" algn="l"/>
                <a:tab pos="5943598" algn="l"/>
                <a:tab pos="6400799" algn="l"/>
                <a:tab pos="6857999" algn="l"/>
                <a:tab pos="7315199" algn="l"/>
                <a:tab pos="7772399" algn="l"/>
                <a:tab pos="8229598" algn="l"/>
                <a:tab pos="8686798" algn="l"/>
                <a:tab pos="9143998" algn="l"/>
                <a:tab pos="9601198" algn="l"/>
                <a:tab pos="10058398" algn="l"/>
                <a:tab pos="10515598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roid Sans Fallback" pitchFamily="2"/>
                <a:cs typeface="Droid Sans Fallback" pitchFamily="2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399" algn="l"/>
                <a:tab pos="2285999" algn="l"/>
                <a:tab pos="2743199" algn="l"/>
                <a:tab pos="3200398" algn="l"/>
                <a:tab pos="3657599" algn="l"/>
                <a:tab pos="4114798" algn="l"/>
                <a:tab pos="4571999" algn="l"/>
                <a:tab pos="5029199" algn="l"/>
                <a:tab pos="5486399" algn="l"/>
                <a:tab pos="5943598" algn="l"/>
                <a:tab pos="6400799" algn="l"/>
                <a:tab pos="6857999" algn="l"/>
                <a:tab pos="7315199" algn="l"/>
                <a:tab pos="7772399" algn="l"/>
                <a:tab pos="8229598" algn="l"/>
                <a:tab pos="8686798" algn="l"/>
                <a:tab pos="9143998" algn="l"/>
                <a:tab pos="9601198" algn="l"/>
                <a:tab pos="10058398" algn="l"/>
                <a:tab pos="10515598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roid Sans Fallback" pitchFamily="2"/>
                <a:cs typeface="Droid Sans Fallback" pitchFamily="2"/>
              </a:defRPr>
            </a:lvl9pPr>
          </a:lstStyle>
          <a:p>
            <a:pPr marL="341280" lvl="0" indent="-341280"/>
            <a:r>
              <a:rPr lang="en-US" sz="1400"/>
              <a:t>Mark Gebhart 2011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CA" smtClean="0"/>
              <a:t>8.</a:t>
            </a:r>
            <a:fld id="{7B3AE0C7-24CC-4707-A7AB-B3321F94ECE8}" type="slidenum">
              <a:rPr lang="en-CA" smtClean="0"/>
              <a:pPr/>
              <a:t>3</a:t>
            </a:fld>
            <a:endParaRPr lang="en-CA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December 2012</a:t>
            </a:r>
            <a:endParaRPr 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pt-BR" smtClean="0"/>
              <a:t>GPGPU-Sim Tutorial (MICRO 2012) 8: Extending GPGPU-Sim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461417"/>
            <a:ext cx="8229600" cy="769441"/>
          </a:xfrm>
        </p:spPr>
        <p:txBody>
          <a:bodyPr wrap="square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 dirty="0" smtClean="0"/>
              <a:t>Two-Level Warp Scheduler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5181600" cy="2487861"/>
          </a:xfrm>
        </p:spPr>
        <p:txBody>
          <a:bodyPr wrap="square">
            <a:spAutoFit/>
          </a:bodyPr>
          <a:lstStyle>
            <a:def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56840" algn="l"/>
                <a:tab pos="914039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39" algn="l"/>
                <a:tab pos="5486039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39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roid Sans Fallback" pitchFamily="2"/>
                <a:cs typeface="Droid Sans Fallback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56840" algn="l"/>
                <a:tab pos="914039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39" algn="l"/>
                <a:tab pos="5486039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39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roid Sans Fallback" pitchFamily="2"/>
                <a:cs typeface="Droid Sans Fallback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80" algn="l"/>
                <a:tab pos="914040" algn="l"/>
                <a:tab pos="1371239" algn="l"/>
                <a:tab pos="1828439" algn="l"/>
                <a:tab pos="2285640" algn="l"/>
                <a:tab pos="2742840" algn="l"/>
                <a:tab pos="3200039" algn="l"/>
                <a:tab pos="3657240" algn="l"/>
                <a:tab pos="4114440" algn="l"/>
                <a:tab pos="4571639" algn="l"/>
                <a:tab pos="5028840" algn="l"/>
                <a:tab pos="5486040" algn="l"/>
                <a:tab pos="5943239" algn="l"/>
                <a:tab pos="6400439" algn="l"/>
                <a:tab pos="6857639" algn="l"/>
                <a:tab pos="7314840" algn="l"/>
                <a:tab pos="7772039" algn="l"/>
                <a:tab pos="8229239" algn="l"/>
                <a:tab pos="8686439" algn="l"/>
                <a:tab pos="9143640" algn="l"/>
                <a:tab pos="960084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roid Sans Fallback" pitchFamily="2"/>
                <a:cs typeface="Droid Sans Fallback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2999" algn="l"/>
                <a:tab pos="1371599" algn="l"/>
                <a:tab pos="1828799" algn="l"/>
                <a:tab pos="2285998" algn="l"/>
                <a:tab pos="2743199" algn="l"/>
                <a:tab pos="3200398" algn="l"/>
                <a:tab pos="3657599" algn="l"/>
                <a:tab pos="4114799" algn="l"/>
                <a:tab pos="4571999" algn="l"/>
                <a:tab pos="5029198" algn="l"/>
                <a:tab pos="5486399" algn="l"/>
                <a:tab pos="5943599" algn="l"/>
                <a:tab pos="6400799" algn="l"/>
                <a:tab pos="6857999" algn="l"/>
                <a:tab pos="7315198" algn="l"/>
                <a:tab pos="7772398" algn="l"/>
                <a:tab pos="8229598" algn="l"/>
                <a:tab pos="8686798" algn="l"/>
                <a:tab pos="9143998" algn="l"/>
                <a:tab pos="9601198" algn="l"/>
                <a:tab pos="10058398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roid Sans Fallback" pitchFamily="2"/>
                <a:cs typeface="Droid Sans Fallback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828800" algn="l"/>
                <a:tab pos="2286000" algn="l"/>
                <a:tab pos="2743199" algn="l"/>
                <a:tab pos="3200400" algn="l"/>
                <a:tab pos="3657599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800" algn="l"/>
                <a:tab pos="6858000" algn="l"/>
                <a:tab pos="7315200" algn="l"/>
                <a:tab pos="7772399" algn="l"/>
                <a:tab pos="8229599" algn="l"/>
                <a:tab pos="8686799" algn="l"/>
                <a:tab pos="9143999" algn="l"/>
                <a:tab pos="9601199" algn="l"/>
                <a:tab pos="10058399" algn="l"/>
                <a:tab pos="105155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roid Sans Fallback" pitchFamily="2"/>
                <a:cs typeface="Droid Sans Fallback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399" algn="l"/>
                <a:tab pos="2285999" algn="l"/>
                <a:tab pos="2743199" algn="l"/>
                <a:tab pos="3200398" algn="l"/>
                <a:tab pos="3657599" algn="l"/>
                <a:tab pos="4114798" algn="l"/>
                <a:tab pos="4571999" algn="l"/>
                <a:tab pos="5029199" algn="l"/>
                <a:tab pos="5486399" algn="l"/>
                <a:tab pos="5943598" algn="l"/>
                <a:tab pos="6400799" algn="l"/>
                <a:tab pos="6857999" algn="l"/>
                <a:tab pos="7315199" algn="l"/>
                <a:tab pos="7772399" algn="l"/>
                <a:tab pos="8229598" algn="l"/>
                <a:tab pos="8686798" algn="l"/>
                <a:tab pos="9143998" algn="l"/>
                <a:tab pos="9601198" algn="l"/>
                <a:tab pos="10058398" algn="l"/>
                <a:tab pos="10515598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roid Sans Fallback" pitchFamily="2"/>
                <a:cs typeface="Droid Sans Fallback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399" algn="l"/>
                <a:tab pos="2285999" algn="l"/>
                <a:tab pos="2743199" algn="l"/>
                <a:tab pos="3200398" algn="l"/>
                <a:tab pos="3657599" algn="l"/>
                <a:tab pos="4114798" algn="l"/>
                <a:tab pos="4571999" algn="l"/>
                <a:tab pos="5029199" algn="l"/>
                <a:tab pos="5486399" algn="l"/>
                <a:tab pos="5943598" algn="l"/>
                <a:tab pos="6400799" algn="l"/>
                <a:tab pos="6857999" algn="l"/>
                <a:tab pos="7315199" algn="l"/>
                <a:tab pos="7772399" algn="l"/>
                <a:tab pos="8229598" algn="l"/>
                <a:tab pos="8686798" algn="l"/>
                <a:tab pos="9143998" algn="l"/>
                <a:tab pos="9601198" algn="l"/>
                <a:tab pos="10058398" algn="l"/>
                <a:tab pos="10515598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roid Sans Fallback" pitchFamily="2"/>
                <a:cs typeface="Droid Sans Fallback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399" algn="l"/>
                <a:tab pos="2285999" algn="l"/>
                <a:tab pos="2743199" algn="l"/>
                <a:tab pos="3200398" algn="l"/>
                <a:tab pos="3657599" algn="l"/>
                <a:tab pos="4114798" algn="l"/>
                <a:tab pos="4571999" algn="l"/>
                <a:tab pos="5029199" algn="l"/>
                <a:tab pos="5486399" algn="l"/>
                <a:tab pos="5943598" algn="l"/>
                <a:tab pos="6400799" algn="l"/>
                <a:tab pos="6857999" algn="l"/>
                <a:tab pos="7315199" algn="l"/>
                <a:tab pos="7772399" algn="l"/>
                <a:tab pos="8229598" algn="l"/>
                <a:tab pos="8686798" algn="l"/>
                <a:tab pos="9143998" algn="l"/>
                <a:tab pos="9601198" algn="l"/>
                <a:tab pos="10058398" algn="l"/>
                <a:tab pos="10515598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roid Sans Fallback" pitchFamily="2"/>
                <a:cs typeface="Droid Sans Fallback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399" algn="l"/>
                <a:tab pos="2285999" algn="l"/>
                <a:tab pos="2743199" algn="l"/>
                <a:tab pos="3200398" algn="l"/>
                <a:tab pos="3657599" algn="l"/>
                <a:tab pos="4114798" algn="l"/>
                <a:tab pos="4571999" algn="l"/>
                <a:tab pos="5029199" algn="l"/>
                <a:tab pos="5486399" algn="l"/>
                <a:tab pos="5943598" algn="l"/>
                <a:tab pos="6400799" algn="l"/>
                <a:tab pos="6857999" algn="l"/>
                <a:tab pos="7315199" algn="l"/>
                <a:tab pos="7772399" algn="l"/>
                <a:tab pos="8229598" algn="l"/>
                <a:tab pos="8686798" algn="l"/>
                <a:tab pos="9143998" algn="l"/>
                <a:tab pos="9601198" algn="l"/>
                <a:tab pos="10058398" algn="l"/>
                <a:tab pos="10515598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roid Sans Fallback" pitchFamily="2"/>
                <a:cs typeface="Droid Sans Fallback" pitchFamily="2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399" algn="l"/>
                <a:tab pos="2285999" algn="l"/>
                <a:tab pos="2743199" algn="l"/>
                <a:tab pos="3200398" algn="l"/>
                <a:tab pos="3657599" algn="l"/>
                <a:tab pos="4114798" algn="l"/>
                <a:tab pos="4571999" algn="l"/>
                <a:tab pos="5029199" algn="l"/>
                <a:tab pos="5486399" algn="l"/>
                <a:tab pos="5943598" algn="l"/>
                <a:tab pos="6400799" algn="l"/>
                <a:tab pos="6857999" algn="l"/>
                <a:tab pos="7315199" algn="l"/>
                <a:tab pos="7772399" algn="l"/>
                <a:tab pos="8229598" algn="l"/>
                <a:tab pos="8686798" algn="l"/>
                <a:tab pos="9143998" algn="l"/>
                <a:tab pos="9601198" algn="l"/>
                <a:tab pos="10058398" algn="l"/>
                <a:tab pos="10515598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roid Sans Fallback" pitchFamily="2"/>
                <a:cs typeface="Droid Sans Fallback" pitchFamily="2"/>
              </a:defRPr>
            </a:lvl9pPr>
          </a:lstStyle>
          <a:p>
            <a:pPr marL="0" lvl="0" indent="0">
              <a:buClr>
                <a:srgbClr val="000000"/>
              </a:buClr>
              <a:buSzPct val="100000"/>
              <a:buFont typeface="Arial" pitchFamily="34"/>
              <a:buChar char="•"/>
            </a:pPr>
            <a:r>
              <a:rPr lang="en-US" dirty="0" smtClean="0"/>
              <a:t> Two </a:t>
            </a:r>
            <a:r>
              <a:rPr lang="en-US" dirty="0"/>
              <a:t>pools of warps</a:t>
            </a:r>
          </a:p>
          <a:p>
            <a:pPr marL="0" lvl="1" indent="0">
              <a:buFont typeface="Arial" pitchFamily="34"/>
            </a:pPr>
            <a:r>
              <a:rPr lang="en-US" b="1" dirty="0" smtClean="0"/>
              <a:t> Ready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Ready </a:t>
            </a:r>
            <a:r>
              <a:rPr lang="en-US" dirty="0"/>
              <a:t>or soon to be</a:t>
            </a:r>
          </a:p>
          <a:p>
            <a:pPr marL="0" lvl="1" indent="0">
              <a:buFont typeface="Arial" pitchFamily="34"/>
            </a:pPr>
            <a:r>
              <a:rPr lang="en-US" b="1" dirty="0" smtClean="0"/>
              <a:t> Pending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Waiting </a:t>
            </a:r>
            <a:r>
              <a:rPr lang="en-US" dirty="0"/>
              <a:t>on long operations</a:t>
            </a: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5715000" y="1676400"/>
            <a:ext cx="2819160" cy="38519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6248400" y="5562600"/>
            <a:ext cx="2011680" cy="307080"/>
          </a:xfrm>
        </p:spPr>
        <p:txBody>
          <a:bodyPr wrap="square">
            <a:spAutoFit/>
          </a:bodyPr>
          <a:lstStyle>
            <a:def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56840" algn="l"/>
                <a:tab pos="914039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39" algn="l"/>
                <a:tab pos="5486039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39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roid Sans Fallback" pitchFamily="2"/>
                <a:cs typeface="Droid Sans Fallback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56840" algn="l"/>
                <a:tab pos="914039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39" algn="l"/>
                <a:tab pos="5486039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39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roid Sans Fallback" pitchFamily="2"/>
                <a:cs typeface="Droid Sans Fallback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80" algn="l"/>
                <a:tab pos="914040" algn="l"/>
                <a:tab pos="1371239" algn="l"/>
                <a:tab pos="1828439" algn="l"/>
                <a:tab pos="2285640" algn="l"/>
                <a:tab pos="2742840" algn="l"/>
                <a:tab pos="3200039" algn="l"/>
                <a:tab pos="3657240" algn="l"/>
                <a:tab pos="4114440" algn="l"/>
                <a:tab pos="4571639" algn="l"/>
                <a:tab pos="5028840" algn="l"/>
                <a:tab pos="5486040" algn="l"/>
                <a:tab pos="5943239" algn="l"/>
                <a:tab pos="6400439" algn="l"/>
                <a:tab pos="6857639" algn="l"/>
                <a:tab pos="7314840" algn="l"/>
                <a:tab pos="7772039" algn="l"/>
                <a:tab pos="8229239" algn="l"/>
                <a:tab pos="8686439" algn="l"/>
                <a:tab pos="9143640" algn="l"/>
                <a:tab pos="960084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roid Sans Fallback" pitchFamily="2"/>
                <a:cs typeface="Droid Sans Fallback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2999" algn="l"/>
                <a:tab pos="1371599" algn="l"/>
                <a:tab pos="1828799" algn="l"/>
                <a:tab pos="2285998" algn="l"/>
                <a:tab pos="2743199" algn="l"/>
                <a:tab pos="3200398" algn="l"/>
                <a:tab pos="3657599" algn="l"/>
                <a:tab pos="4114799" algn="l"/>
                <a:tab pos="4571999" algn="l"/>
                <a:tab pos="5029198" algn="l"/>
                <a:tab pos="5486399" algn="l"/>
                <a:tab pos="5943599" algn="l"/>
                <a:tab pos="6400799" algn="l"/>
                <a:tab pos="6857999" algn="l"/>
                <a:tab pos="7315198" algn="l"/>
                <a:tab pos="7772398" algn="l"/>
                <a:tab pos="8229598" algn="l"/>
                <a:tab pos="8686798" algn="l"/>
                <a:tab pos="9143998" algn="l"/>
                <a:tab pos="9601198" algn="l"/>
                <a:tab pos="10058398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roid Sans Fallback" pitchFamily="2"/>
                <a:cs typeface="Droid Sans Fallback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828800" algn="l"/>
                <a:tab pos="2286000" algn="l"/>
                <a:tab pos="2743199" algn="l"/>
                <a:tab pos="3200400" algn="l"/>
                <a:tab pos="3657599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800" algn="l"/>
                <a:tab pos="6858000" algn="l"/>
                <a:tab pos="7315200" algn="l"/>
                <a:tab pos="7772399" algn="l"/>
                <a:tab pos="8229599" algn="l"/>
                <a:tab pos="8686799" algn="l"/>
                <a:tab pos="9143999" algn="l"/>
                <a:tab pos="9601199" algn="l"/>
                <a:tab pos="10058399" algn="l"/>
                <a:tab pos="105155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roid Sans Fallback" pitchFamily="2"/>
                <a:cs typeface="Droid Sans Fallback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399" algn="l"/>
                <a:tab pos="2285999" algn="l"/>
                <a:tab pos="2743199" algn="l"/>
                <a:tab pos="3200398" algn="l"/>
                <a:tab pos="3657599" algn="l"/>
                <a:tab pos="4114798" algn="l"/>
                <a:tab pos="4571999" algn="l"/>
                <a:tab pos="5029199" algn="l"/>
                <a:tab pos="5486399" algn="l"/>
                <a:tab pos="5943598" algn="l"/>
                <a:tab pos="6400799" algn="l"/>
                <a:tab pos="6857999" algn="l"/>
                <a:tab pos="7315199" algn="l"/>
                <a:tab pos="7772399" algn="l"/>
                <a:tab pos="8229598" algn="l"/>
                <a:tab pos="8686798" algn="l"/>
                <a:tab pos="9143998" algn="l"/>
                <a:tab pos="9601198" algn="l"/>
                <a:tab pos="10058398" algn="l"/>
                <a:tab pos="10515598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roid Sans Fallback" pitchFamily="2"/>
                <a:cs typeface="Droid Sans Fallback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399" algn="l"/>
                <a:tab pos="2285999" algn="l"/>
                <a:tab pos="2743199" algn="l"/>
                <a:tab pos="3200398" algn="l"/>
                <a:tab pos="3657599" algn="l"/>
                <a:tab pos="4114798" algn="l"/>
                <a:tab pos="4571999" algn="l"/>
                <a:tab pos="5029199" algn="l"/>
                <a:tab pos="5486399" algn="l"/>
                <a:tab pos="5943598" algn="l"/>
                <a:tab pos="6400799" algn="l"/>
                <a:tab pos="6857999" algn="l"/>
                <a:tab pos="7315199" algn="l"/>
                <a:tab pos="7772399" algn="l"/>
                <a:tab pos="8229598" algn="l"/>
                <a:tab pos="8686798" algn="l"/>
                <a:tab pos="9143998" algn="l"/>
                <a:tab pos="9601198" algn="l"/>
                <a:tab pos="10058398" algn="l"/>
                <a:tab pos="10515598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roid Sans Fallback" pitchFamily="2"/>
                <a:cs typeface="Droid Sans Fallback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399" algn="l"/>
                <a:tab pos="2285999" algn="l"/>
                <a:tab pos="2743199" algn="l"/>
                <a:tab pos="3200398" algn="l"/>
                <a:tab pos="3657599" algn="l"/>
                <a:tab pos="4114798" algn="l"/>
                <a:tab pos="4571999" algn="l"/>
                <a:tab pos="5029199" algn="l"/>
                <a:tab pos="5486399" algn="l"/>
                <a:tab pos="5943598" algn="l"/>
                <a:tab pos="6400799" algn="l"/>
                <a:tab pos="6857999" algn="l"/>
                <a:tab pos="7315199" algn="l"/>
                <a:tab pos="7772399" algn="l"/>
                <a:tab pos="8229598" algn="l"/>
                <a:tab pos="8686798" algn="l"/>
                <a:tab pos="9143998" algn="l"/>
                <a:tab pos="9601198" algn="l"/>
                <a:tab pos="10058398" algn="l"/>
                <a:tab pos="10515598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roid Sans Fallback" pitchFamily="2"/>
                <a:cs typeface="Droid Sans Fallback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399" algn="l"/>
                <a:tab pos="2285999" algn="l"/>
                <a:tab pos="2743199" algn="l"/>
                <a:tab pos="3200398" algn="l"/>
                <a:tab pos="3657599" algn="l"/>
                <a:tab pos="4114798" algn="l"/>
                <a:tab pos="4571999" algn="l"/>
                <a:tab pos="5029199" algn="l"/>
                <a:tab pos="5486399" algn="l"/>
                <a:tab pos="5943598" algn="l"/>
                <a:tab pos="6400799" algn="l"/>
                <a:tab pos="6857999" algn="l"/>
                <a:tab pos="7315199" algn="l"/>
                <a:tab pos="7772399" algn="l"/>
                <a:tab pos="8229598" algn="l"/>
                <a:tab pos="8686798" algn="l"/>
                <a:tab pos="9143998" algn="l"/>
                <a:tab pos="9601198" algn="l"/>
                <a:tab pos="10058398" algn="l"/>
                <a:tab pos="10515598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roid Sans Fallback" pitchFamily="2"/>
                <a:cs typeface="Droid Sans Fallback" pitchFamily="2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399" algn="l"/>
                <a:tab pos="2285999" algn="l"/>
                <a:tab pos="2743199" algn="l"/>
                <a:tab pos="3200398" algn="l"/>
                <a:tab pos="3657599" algn="l"/>
                <a:tab pos="4114798" algn="l"/>
                <a:tab pos="4571999" algn="l"/>
                <a:tab pos="5029199" algn="l"/>
                <a:tab pos="5486399" algn="l"/>
                <a:tab pos="5943598" algn="l"/>
                <a:tab pos="6400799" algn="l"/>
                <a:tab pos="6857999" algn="l"/>
                <a:tab pos="7315199" algn="l"/>
                <a:tab pos="7772399" algn="l"/>
                <a:tab pos="8229598" algn="l"/>
                <a:tab pos="8686798" algn="l"/>
                <a:tab pos="9143998" algn="l"/>
                <a:tab pos="9601198" algn="l"/>
                <a:tab pos="10058398" algn="l"/>
                <a:tab pos="10515598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roid Sans Fallback" pitchFamily="2"/>
                <a:cs typeface="Droid Sans Fallback" pitchFamily="2"/>
              </a:defRPr>
            </a:lvl9pPr>
          </a:lstStyle>
          <a:p>
            <a:pPr marL="341280" lvl="0" indent="-341280"/>
            <a:r>
              <a:rPr lang="en-US" sz="1400" dirty="0"/>
              <a:t>Mark </a:t>
            </a:r>
            <a:r>
              <a:rPr lang="en-US" sz="1400" dirty="0" err="1"/>
              <a:t>Gebhart</a:t>
            </a:r>
            <a:r>
              <a:rPr lang="en-US" sz="1400" dirty="0"/>
              <a:t> 2011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CA" smtClean="0"/>
              <a:t>8.</a:t>
            </a:r>
            <a:fld id="{7B3AE0C7-24CC-4707-A7AB-B3321F94ECE8}" type="slidenum">
              <a:rPr lang="en-CA" smtClean="0"/>
              <a:pPr/>
              <a:t>4</a:t>
            </a:fld>
            <a:endParaRPr lang="en-CA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461417"/>
            <a:ext cx="8229600" cy="769441"/>
          </a:xfrm>
        </p:spPr>
        <p:txBody>
          <a:bodyPr wrap="square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 dirty="0" smtClean="0"/>
              <a:t>Two-Level Warp Scheduler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Hiding short latencies (e.g. </a:t>
            </a:r>
            <a:r>
              <a:rPr lang="en-CA" dirty="0" err="1" smtClean="0"/>
              <a:t>Arith</a:t>
            </a:r>
            <a:r>
              <a:rPr lang="en-CA" dirty="0" smtClean="0"/>
              <a:t> pipeline)</a:t>
            </a:r>
          </a:p>
          <a:p>
            <a:pPr lvl="1"/>
            <a:r>
              <a:rPr lang="en-CA" dirty="0" smtClean="0"/>
              <a:t>Requires a few warps: use ready pool</a:t>
            </a:r>
          </a:p>
          <a:p>
            <a:endParaRPr lang="en-CA" dirty="0" smtClean="0"/>
          </a:p>
          <a:p>
            <a:r>
              <a:rPr lang="en-CA" dirty="0" smtClean="0"/>
              <a:t>Hiding long latencies (e.g. DRAM)</a:t>
            </a:r>
          </a:p>
          <a:p>
            <a:pPr lvl="1"/>
            <a:r>
              <a:rPr lang="en-CA" dirty="0" smtClean="0"/>
              <a:t>Requires a lot of warps: use pending pool</a:t>
            </a:r>
          </a:p>
          <a:p>
            <a:endParaRPr lang="en-CA" dirty="0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December 2012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pt-BR" smtClean="0"/>
              <a:t>GPGPU-Sim Tutorial (MICRO 2012) 8: Extending GPGPU-Sim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8.</a:t>
            </a:r>
            <a:fld id="{2DCAE7AC-0DFB-40CF-A4F2-C416A0FCE17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December 2012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pt-BR" smtClean="0"/>
              <a:t>GPGPU-Sim Tutorial (MICRO 2012) 8: Extending GPGPU-Sim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 dirty="0" smtClean="0"/>
              <a:t>Two-Level </a:t>
            </a:r>
            <a:r>
              <a:rPr lang="en-US" dirty="0"/>
              <a:t>W</a:t>
            </a:r>
            <a:r>
              <a:rPr lang="en-US" dirty="0" smtClean="0"/>
              <a:t>arp </a:t>
            </a:r>
            <a:r>
              <a:rPr lang="en-US" dirty="0"/>
              <a:t>S</a:t>
            </a:r>
            <a:r>
              <a:rPr lang="en-US" dirty="0" smtClean="0"/>
              <a:t>cheduler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56840" algn="l"/>
                <a:tab pos="914039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39" algn="l"/>
                <a:tab pos="5486039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39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roid Sans Fallback" pitchFamily="2"/>
                <a:cs typeface="Droid Sans Fallback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56840" algn="l"/>
                <a:tab pos="914039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39" algn="l"/>
                <a:tab pos="5486039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39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roid Sans Fallback" pitchFamily="2"/>
                <a:cs typeface="Droid Sans Fallback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80" algn="l"/>
                <a:tab pos="914040" algn="l"/>
                <a:tab pos="1371239" algn="l"/>
                <a:tab pos="1828439" algn="l"/>
                <a:tab pos="2285640" algn="l"/>
                <a:tab pos="2742840" algn="l"/>
                <a:tab pos="3200039" algn="l"/>
                <a:tab pos="3657240" algn="l"/>
                <a:tab pos="4114440" algn="l"/>
                <a:tab pos="4571639" algn="l"/>
                <a:tab pos="5028840" algn="l"/>
                <a:tab pos="5486040" algn="l"/>
                <a:tab pos="5943239" algn="l"/>
                <a:tab pos="6400439" algn="l"/>
                <a:tab pos="6857639" algn="l"/>
                <a:tab pos="7314840" algn="l"/>
                <a:tab pos="7772039" algn="l"/>
                <a:tab pos="8229239" algn="l"/>
                <a:tab pos="8686439" algn="l"/>
                <a:tab pos="9143640" algn="l"/>
                <a:tab pos="960084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roid Sans Fallback" pitchFamily="2"/>
                <a:cs typeface="Droid Sans Fallback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2999" algn="l"/>
                <a:tab pos="1371599" algn="l"/>
                <a:tab pos="1828799" algn="l"/>
                <a:tab pos="2285998" algn="l"/>
                <a:tab pos="2743199" algn="l"/>
                <a:tab pos="3200398" algn="l"/>
                <a:tab pos="3657599" algn="l"/>
                <a:tab pos="4114799" algn="l"/>
                <a:tab pos="4571999" algn="l"/>
                <a:tab pos="5029198" algn="l"/>
                <a:tab pos="5486399" algn="l"/>
                <a:tab pos="5943599" algn="l"/>
                <a:tab pos="6400799" algn="l"/>
                <a:tab pos="6857999" algn="l"/>
                <a:tab pos="7315198" algn="l"/>
                <a:tab pos="7772398" algn="l"/>
                <a:tab pos="8229598" algn="l"/>
                <a:tab pos="8686798" algn="l"/>
                <a:tab pos="9143998" algn="l"/>
                <a:tab pos="9601198" algn="l"/>
                <a:tab pos="10058398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roid Sans Fallback" pitchFamily="2"/>
                <a:cs typeface="Droid Sans Fallback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828800" algn="l"/>
                <a:tab pos="2286000" algn="l"/>
                <a:tab pos="2743199" algn="l"/>
                <a:tab pos="3200400" algn="l"/>
                <a:tab pos="3657599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800" algn="l"/>
                <a:tab pos="6858000" algn="l"/>
                <a:tab pos="7315200" algn="l"/>
                <a:tab pos="7772399" algn="l"/>
                <a:tab pos="8229599" algn="l"/>
                <a:tab pos="8686799" algn="l"/>
                <a:tab pos="9143999" algn="l"/>
                <a:tab pos="9601199" algn="l"/>
                <a:tab pos="10058399" algn="l"/>
                <a:tab pos="105155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roid Sans Fallback" pitchFamily="2"/>
                <a:cs typeface="Droid Sans Fallback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399" algn="l"/>
                <a:tab pos="2285999" algn="l"/>
                <a:tab pos="2743199" algn="l"/>
                <a:tab pos="3200398" algn="l"/>
                <a:tab pos="3657599" algn="l"/>
                <a:tab pos="4114798" algn="l"/>
                <a:tab pos="4571999" algn="l"/>
                <a:tab pos="5029199" algn="l"/>
                <a:tab pos="5486399" algn="l"/>
                <a:tab pos="5943598" algn="l"/>
                <a:tab pos="6400799" algn="l"/>
                <a:tab pos="6857999" algn="l"/>
                <a:tab pos="7315199" algn="l"/>
                <a:tab pos="7772399" algn="l"/>
                <a:tab pos="8229598" algn="l"/>
                <a:tab pos="8686798" algn="l"/>
                <a:tab pos="9143998" algn="l"/>
                <a:tab pos="9601198" algn="l"/>
                <a:tab pos="10058398" algn="l"/>
                <a:tab pos="10515598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roid Sans Fallback" pitchFamily="2"/>
                <a:cs typeface="Droid Sans Fallback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399" algn="l"/>
                <a:tab pos="2285999" algn="l"/>
                <a:tab pos="2743199" algn="l"/>
                <a:tab pos="3200398" algn="l"/>
                <a:tab pos="3657599" algn="l"/>
                <a:tab pos="4114798" algn="l"/>
                <a:tab pos="4571999" algn="l"/>
                <a:tab pos="5029199" algn="l"/>
                <a:tab pos="5486399" algn="l"/>
                <a:tab pos="5943598" algn="l"/>
                <a:tab pos="6400799" algn="l"/>
                <a:tab pos="6857999" algn="l"/>
                <a:tab pos="7315199" algn="l"/>
                <a:tab pos="7772399" algn="l"/>
                <a:tab pos="8229598" algn="l"/>
                <a:tab pos="8686798" algn="l"/>
                <a:tab pos="9143998" algn="l"/>
                <a:tab pos="9601198" algn="l"/>
                <a:tab pos="10058398" algn="l"/>
                <a:tab pos="10515598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roid Sans Fallback" pitchFamily="2"/>
                <a:cs typeface="Droid Sans Fallback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399" algn="l"/>
                <a:tab pos="2285999" algn="l"/>
                <a:tab pos="2743199" algn="l"/>
                <a:tab pos="3200398" algn="l"/>
                <a:tab pos="3657599" algn="l"/>
                <a:tab pos="4114798" algn="l"/>
                <a:tab pos="4571999" algn="l"/>
                <a:tab pos="5029199" algn="l"/>
                <a:tab pos="5486399" algn="l"/>
                <a:tab pos="5943598" algn="l"/>
                <a:tab pos="6400799" algn="l"/>
                <a:tab pos="6857999" algn="l"/>
                <a:tab pos="7315199" algn="l"/>
                <a:tab pos="7772399" algn="l"/>
                <a:tab pos="8229598" algn="l"/>
                <a:tab pos="8686798" algn="l"/>
                <a:tab pos="9143998" algn="l"/>
                <a:tab pos="9601198" algn="l"/>
                <a:tab pos="10058398" algn="l"/>
                <a:tab pos="10515598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roid Sans Fallback" pitchFamily="2"/>
                <a:cs typeface="Droid Sans Fallback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399" algn="l"/>
                <a:tab pos="2285999" algn="l"/>
                <a:tab pos="2743199" algn="l"/>
                <a:tab pos="3200398" algn="l"/>
                <a:tab pos="3657599" algn="l"/>
                <a:tab pos="4114798" algn="l"/>
                <a:tab pos="4571999" algn="l"/>
                <a:tab pos="5029199" algn="l"/>
                <a:tab pos="5486399" algn="l"/>
                <a:tab pos="5943598" algn="l"/>
                <a:tab pos="6400799" algn="l"/>
                <a:tab pos="6857999" algn="l"/>
                <a:tab pos="7315199" algn="l"/>
                <a:tab pos="7772399" algn="l"/>
                <a:tab pos="8229598" algn="l"/>
                <a:tab pos="8686798" algn="l"/>
                <a:tab pos="9143998" algn="l"/>
                <a:tab pos="9601198" algn="l"/>
                <a:tab pos="10058398" algn="l"/>
                <a:tab pos="10515598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roid Sans Fallback" pitchFamily="2"/>
                <a:cs typeface="Droid Sans Fallback" pitchFamily="2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399" algn="l"/>
                <a:tab pos="2285999" algn="l"/>
                <a:tab pos="2743199" algn="l"/>
                <a:tab pos="3200398" algn="l"/>
                <a:tab pos="3657599" algn="l"/>
                <a:tab pos="4114798" algn="l"/>
                <a:tab pos="4571999" algn="l"/>
                <a:tab pos="5029199" algn="l"/>
                <a:tab pos="5486399" algn="l"/>
                <a:tab pos="5943598" algn="l"/>
                <a:tab pos="6400799" algn="l"/>
                <a:tab pos="6857999" algn="l"/>
                <a:tab pos="7315199" algn="l"/>
                <a:tab pos="7772399" algn="l"/>
                <a:tab pos="8229598" algn="l"/>
                <a:tab pos="8686798" algn="l"/>
                <a:tab pos="9143998" algn="l"/>
                <a:tab pos="9601198" algn="l"/>
                <a:tab pos="10058398" algn="l"/>
                <a:tab pos="10515598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roid Sans Fallback" pitchFamily="2"/>
                <a:cs typeface="Droid Sans Fallback" pitchFamily="2"/>
              </a:defRPr>
            </a:lvl9pPr>
          </a:lstStyle>
          <a:p>
            <a:pPr marL="0" lvl="0" indent="0"/>
            <a:r>
              <a:rPr lang="en-US"/>
              <a:t>Policy:</a:t>
            </a:r>
          </a:p>
          <a:p>
            <a:pPr lvl="1"/>
            <a:r>
              <a:rPr lang="en-US"/>
              <a:t>Schedule warps from the Ready pool</a:t>
            </a:r>
          </a:p>
          <a:p>
            <a:pPr lvl="1"/>
            <a:r>
              <a:rPr lang="en-US"/>
              <a:t>Move warps to Pending pool if they read a register that will be written by a long latency operation</a:t>
            </a:r>
          </a:p>
          <a:p>
            <a:pPr lvl="1"/>
            <a:r>
              <a:rPr lang="en-US"/>
              <a:t>Move warps to Ready pool if there is space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CA" smtClean="0"/>
              <a:t>8.</a:t>
            </a:r>
            <a:fld id="{7B3AE0C7-24CC-4707-A7AB-B3321F94ECE8}" type="slidenum">
              <a:rPr lang="en-CA" smtClean="0"/>
              <a:pPr/>
              <a:t>6</a:t>
            </a:fld>
            <a:endParaRPr lang="en-CA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 wrap="square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/>
              <a:t>Why?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Improves cache hit rates</a:t>
            </a:r>
          </a:p>
          <a:p>
            <a:r>
              <a:rPr lang="en-CA" dirty="0" smtClean="0"/>
              <a:t>Lower power</a:t>
            </a:r>
          </a:p>
          <a:p>
            <a:pPr lvl="1"/>
            <a:r>
              <a:rPr lang="en-CA" dirty="0" smtClean="0"/>
              <a:t>Scheduler walks a shorter list</a:t>
            </a:r>
          </a:p>
          <a:p>
            <a:r>
              <a:rPr lang="en-CA" dirty="0" smtClean="0"/>
              <a:t>(Improves register file cache performance)</a:t>
            </a:r>
          </a:p>
          <a:p>
            <a:endParaRPr lang="en-CA" dirty="0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December 2012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pt-BR" smtClean="0"/>
              <a:t>GPGPU-Sim Tutorial (MICRO 2012) 8: Extending GPGPU-Sim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8.</a:t>
            </a:r>
            <a:fld id="{2DCAE7AC-0DFB-40CF-A4F2-C416A0FCE17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December 2012</a:t>
            </a:r>
            <a:endParaRPr 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pt-BR" smtClean="0"/>
              <a:t>GPGPU-Sim Tutorial (MICRO 2012) 8: Extending GPGPU-Sim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 dirty="0" smtClean="0"/>
              <a:t>Former Implementation</a:t>
            </a:r>
            <a:endParaRPr lang="en-US" dirty="0"/>
          </a:p>
        </p:txBody>
      </p:sp>
      <p:sp>
        <p:nvSpPr>
          <p:cNvPr id="3" name="Freeform 2"/>
          <p:cNvSpPr/>
          <p:nvPr/>
        </p:nvSpPr>
        <p:spPr>
          <a:xfrm>
            <a:off x="784079" y="3792959"/>
            <a:ext cx="3566160" cy="4572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5999" algn="l"/>
                <a:tab pos="2743199" algn="l"/>
                <a:tab pos="3200400" algn="l"/>
                <a:tab pos="3657600" algn="l"/>
                <a:tab pos="4114799" algn="l"/>
                <a:tab pos="4571999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399" algn="l"/>
                <a:tab pos="8229599" algn="l"/>
                <a:tab pos="8686800" algn="l"/>
                <a:tab pos="9143999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34"/>
              <a:ea typeface="Droid Sans Fallback" pitchFamily="2"/>
              <a:cs typeface="Droid Sans Fallback" pitchFamily="2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803519" y="3211199"/>
            <a:ext cx="7881840" cy="5486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5999" algn="l"/>
                <a:tab pos="2743199" algn="l"/>
                <a:tab pos="3200400" algn="l"/>
                <a:tab pos="3657600" algn="l"/>
                <a:tab pos="4114799" algn="l"/>
                <a:tab pos="4571999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399" algn="l"/>
                <a:tab pos="8229599" algn="l"/>
                <a:tab pos="8686800" algn="l"/>
                <a:tab pos="9143999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34"/>
              <a:ea typeface="Droid Sans Fallback" pitchFamily="2"/>
              <a:cs typeface="Droid Sans Fallback" pitchFamily="2"/>
            </a:endParaRP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56840" algn="l"/>
                <a:tab pos="914039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39" algn="l"/>
                <a:tab pos="5486039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39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roid Sans Fallback" pitchFamily="2"/>
                <a:cs typeface="Droid Sans Fallback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56840" algn="l"/>
                <a:tab pos="914039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39" algn="l"/>
                <a:tab pos="5486039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39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roid Sans Fallback" pitchFamily="2"/>
                <a:cs typeface="Droid Sans Fallback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80" algn="l"/>
                <a:tab pos="914040" algn="l"/>
                <a:tab pos="1371239" algn="l"/>
                <a:tab pos="1828439" algn="l"/>
                <a:tab pos="2285640" algn="l"/>
                <a:tab pos="2742840" algn="l"/>
                <a:tab pos="3200039" algn="l"/>
                <a:tab pos="3657240" algn="l"/>
                <a:tab pos="4114440" algn="l"/>
                <a:tab pos="4571639" algn="l"/>
                <a:tab pos="5028840" algn="l"/>
                <a:tab pos="5486040" algn="l"/>
                <a:tab pos="5943239" algn="l"/>
                <a:tab pos="6400439" algn="l"/>
                <a:tab pos="6857639" algn="l"/>
                <a:tab pos="7314840" algn="l"/>
                <a:tab pos="7772039" algn="l"/>
                <a:tab pos="8229239" algn="l"/>
                <a:tab pos="8686439" algn="l"/>
                <a:tab pos="9143640" algn="l"/>
                <a:tab pos="960084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roid Sans Fallback" pitchFamily="2"/>
                <a:cs typeface="Droid Sans Fallback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2999" algn="l"/>
                <a:tab pos="1371599" algn="l"/>
                <a:tab pos="1828799" algn="l"/>
                <a:tab pos="2285998" algn="l"/>
                <a:tab pos="2743199" algn="l"/>
                <a:tab pos="3200398" algn="l"/>
                <a:tab pos="3657599" algn="l"/>
                <a:tab pos="4114799" algn="l"/>
                <a:tab pos="4571999" algn="l"/>
                <a:tab pos="5029198" algn="l"/>
                <a:tab pos="5486399" algn="l"/>
                <a:tab pos="5943599" algn="l"/>
                <a:tab pos="6400799" algn="l"/>
                <a:tab pos="6857999" algn="l"/>
                <a:tab pos="7315198" algn="l"/>
                <a:tab pos="7772398" algn="l"/>
                <a:tab pos="8229598" algn="l"/>
                <a:tab pos="8686798" algn="l"/>
                <a:tab pos="9143998" algn="l"/>
                <a:tab pos="9601198" algn="l"/>
                <a:tab pos="10058398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roid Sans Fallback" pitchFamily="2"/>
                <a:cs typeface="Droid Sans Fallback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828800" algn="l"/>
                <a:tab pos="2286000" algn="l"/>
                <a:tab pos="2743199" algn="l"/>
                <a:tab pos="3200400" algn="l"/>
                <a:tab pos="3657599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800" algn="l"/>
                <a:tab pos="6858000" algn="l"/>
                <a:tab pos="7315200" algn="l"/>
                <a:tab pos="7772399" algn="l"/>
                <a:tab pos="8229599" algn="l"/>
                <a:tab pos="8686799" algn="l"/>
                <a:tab pos="9143999" algn="l"/>
                <a:tab pos="9601199" algn="l"/>
                <a:tab pos="10058399" algn="l"/>
                <a:tab pos="105155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roid Sans Fallback" pitchFamily="2"/>
                <a:cs typeface="Droid Sans Fallback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399" algn="l"/>
                <a:tab pos="2285999" algn="l"/>
                <a:tab pos="2743199" algn="l"/>
                <a:tab pos="3200398" algn="l"/>
                <a:tab pos="3657599" algn="l"/>
                <a:tab pos="4114798" algn="l"/>
                <a:tab pos="4571999" algn="l"/>
                <a:tab pos="5029199" algn="l"/>
                <a:tab pos="5486399" algn="l"/>
                <a:tab pos="5943598" algn="l"/>
                <a:tab pos="6400799" algn="l"/>
                <a:tab pos="6857999" algn="l"/>
                <a:tab pos="7315199" algn="l"/>
                <a:tab pos="7772399" algn="l"/>
                <a:tab pos="8229598" algn="l"/>
                <a:tab pos="8686798" algn="l"/>
                <a:tab pos="9143998" algn="l"/>
                <a:tab pos="9601198" algn="l"/>
                <a:tab pos="10058398" algn="l"/>
                <a:tab pos="10515598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roid Sans Fallback" pitchFamily="2"/>
                <a:cs typeface="Droid Sans Fallback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399" algn="l"/>
                <a:tab pos="2285999" algn="l"/>
                <a:tab pos="2743199" algn="l"/>
                <a:tab pos="3200398" algn="l"/>
                <a:tab pos="3657599" algn="l"/>
                <a:tab pos="4114798" algn="l"/>
                <a:tab pos="4571999" algn="l"/>
                <a:tab pos="5029199" algn="l"/>
                <a:tab pos="5486399" algn="l"/>
                <a:tab pos="5943598" algn="l"/>
                <a:tab pos="6400799" algn="l"/>
                <a:tab pos="6857999" algn="l"/>
                <a:tab pos="7315199" algn="l"/>
                <a:tab pos="7772399" algn="l"/>
                <a:tab pos="8229598" algn="l"/>
                <a:tab pos="8686798" algn="l"/>
                <a:tab pos="9143998" algn="l"/>
                <a:tab pos="9601198" algn="l"/>
                <a:tab pos="10058398" algn="l"/>
                <a:tab pos="10515598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roid Sans Fallback" pitchFamily="2"/>
                <a:cs typeface="Droid Sans Fallback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399" algn="l"/>
                <a:tab pos="2285999" algn="l"/>
                <a:tab pos="2743199" algn="l"/>
                <a:tab pos="3200398" algn="l"/>
                <a:tab pos="3657599" algn="l"/>
                <a:tab pos="4114798" algn="l"/>
                <a:tab pos="4571999" algn="l"/>
                <a:tab pos="5029199" algn="l"/>
                <a:tab pos="5486399" algn="l"/>
                <a:tab pos="5943598" algn="l"/>
                <a:tab pos="6400799" algn="l"/>
                <a:tab pos="6857999" algn="l"/>
                <a:tab pos="7315199" algn="l"/>
                <a:tab pos="7772399" algn="l"/>
                <a:tab pos="8229598" algn="l"/>
                <a:tab pos="8686798" algn="l"/>
                <a:tab pos="9143998" algn="l"/>
                <a:tab pos="9601198" algn="l"/>
                <a:tab pos="10058398" algn="l"/>
                <a:tab pos="10515598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roid Sans Fallback" pitchFamily="2"/>
                <a:cs typeface="Droid Sans Fallback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399" algn="l"/>
                <a:tab pos="2285999" algn="l"/>
                <a:tab pos="2743199" algn="l"/>
                <a:tab pos="3200398" algn="l"/>
                <a:tab pos="3657599" algn="l"/>
                <a:tab pos="4114798" algn="l"/>
                <a:tab pos="4571999" algn="l"/>
                <a:tab pos="5029199" algn="l"/>
                <a:tab pos="5486399" algn="l"/>
                <a:tab pos="5943598" algn="l"/>
                <a:tab pos="6400799" algn="l"/>
                <a:tab pos="6857999" algn="l"/>
                <a:tab pos="7315199" algn="l"/>
                <a:tab pos="7772399" algn="l"/>
                <a:tab pos="8229598" algn="l"/>
                <a:tab pos="8686798" algn="l"/>
                <a:tab pos="9143998" algn="l"/>
                <a:tab pos="9601198" algn="l"/>
                <a:tab pos="10058398" algn="l"/>
                <a:tab pos="10515598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roid Sans Fallback" pitchFamily="2"/>
                <a:cs typeface="Droid Sans Fallback" pitchFamily="2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399" algn="l"/>
                <a:tab pos="2285999" algn="l"/>
                <a:tab pos="2743199" algn="l"/>
                <a:tab pos="3200398" algn="l"/>
                <a:tab pos="3657599" algn="l"/>
                <a:tab pos="4114798" algn="l"/>
                <a:tab pos="4571999" algn="l"/>
                <a:tab pos="5029199" algn="l"/>
                <a:tab pos="5486399" algn="l"/>
                <a:tab pos="5943598" algn="l"/>
                <a:tab pos="6400799" algn="l"/>
                <a:tab pos="6857999" algn="l"/>
                <a:tab pos="7315199" algn="l"/>
                <a:tab pos="7772399" algn="l"/>
                <a:tab pos="8229598" algn="l"/>
                <a:tab pos="8686798" algn="l"/>
                <a:tab pos="9143998" algn="l"/>
                <a:tab pos="9601198" algn="l"/>
                <a:tab pos="10058398" algn="l"/>
                <a:tab pos="10515598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roid Sans Fallback" pitchFamily="2"/>
                <a:cs typeface="Droid Sans Fallback" pitchFamily="2"/>
              </a:defRPr>
            </a:lvl9pPr>
          </a:lstStyle>
          <a:p>
            <a:pPr lvl="0"/>
            <a:r>
              <a:rPr lang="en-US" sz="28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Class </a:t>
            </a:r>
            <a:r>
              <a:rPr lang="en-US" sz="28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scheduler_unit</a:t>
            </a:r>
            <a:r>
              <a:rPr lang="en-US" sz="28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{</a:t>
            </a:r>
          </a:p>
          <a:p>
            <a:pPr lvl="0"/>
            <a:r>
              <a:rPr lang="en-US" sz="28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</a:t>
            </a:r>
            <a:r>
              <a:rPr lang="en-US" sz="28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scheduler_unit</a:t>
            </a:r>
            <a:r>
              <a:rPr lang="en-US" sz="28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(...);</a:t>
            </a:r>
          </a:p>
          <a:p>
            <a:pPr lvl="0"/>
            <a:r>
              <a:rPr lang="en-US" sz="28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</a:t>
            </a:r>
          </a:p>
          <a:p>
            <a:pPr lvl="0"/>
            <a:r>
              <a:rPr lang="en-US" sz="28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void </a:t>
            </a:r>
            <a:r>
              <a:rPr lang="en-US" sz="28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add_supervised_warp_id</a:t>
            </a:r>
            <a:r>
              <a:rPr lang="en-US" sz="28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28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sz="28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);</a:t>
            </a:r>
          </a:p>
          <a:p>
            <a:pPr lvl="0"/>
            <a:r>
              <a:rPr lang="en-US" sz="28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void cycle();</a:t>
            </a:r>
          </a:p>
          <a:p>
            <a:pPr lvl="0"/>
            <a:r>
              <a:rPr lang="en-US" sz="28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CA" smtClean="0"/>
              <a:t>8.</a:t>
            </a:r>
            <a:fld id="{7B3AE0C7-24CC-4707-A7AB-B3321F94ECE8}" type="slidenum">
              <a:rPr lang="en-CA" smtClean="0"/>
              <a:pPr/>
              <a:t>8</a:t>
            </a:fld>
            <a:endParaRPr lang="en-CA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December 2012</a:t>
            </a: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pt-BR" smtClean="0"/>
              <a:t>GPGPU-Sim Tutorial (MICRO 2012) 8: Extending GPGPU-Sim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 dirty="0"/>
              <a:t>Virtual </a:t>
            </a:r>
            <a:r>
              <a:rPr lang="en-US" dirty="0" smtClean="0"/>
              <a:t>Base Class</a:t>
            </a:r>
            <a:endParaRPr lang="en-US" dirty="0"/>
          </a:p>
        </p:txBody>
      </p:sp>
      <p:sp>
        <p:nvSpPr>
          <p:cNvPr id="3" name="Freeform 2"/>
          <p:cNvSpPr/>
          <p:nvPr/>
        </p:nvSpPr>
        <p:spPr>
          <a:xfrm>
            <a:off x="820080" y="3252959"/>
            <a:ext cx="2050559" cy="4572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5999" algn="l"/>
                <a:tab pos="2743199" algn="l"/>
                <a:tab pos="3200400" algn="l"/>
                <a:tab pos="3657600" algn="l"/>
                <a:tab pos="4114799" algn="l"/>
                <a:tab pos="4571999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399" algn="l"/>
                <a:tab pos="8229599" algn="l"/>
                <a:tab pos="8686800" algn="l"/>
                <a:tab pos="9143999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34"/>
              <a:ea typeface="Droid Sans Fallback" pitchFamily="2"/>
              <a:cs typeface="Droid Sans Fallback" pitchFamily="2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819720" y="4224599"/>
            <a:ext cx="2050559" cy="4572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5999" algn="l"/>
                <a:tab pos="2743199" algn="l"/>
                <a:tab pos="3200400" algn="l"/>
                <a:tab pos="3657600" algn="l"/>
                <a:tab pos="4114799" algn="l"/>
                <a:tab pos="4571999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399" algn="l"/>
                <a:tab pos="8229599" algn="l"/>
                <a:tab pos="8686800" algn="l"/>
                <a:tab pos="9143999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34"/>
              <a:ea typeface="Droid Sans Fallback" pitchFamily="2"/>
              <a:cs typeface="Droid Sans Fallback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5427719" y="4224599"/>
            <a:ext cx="469079" cy="4572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5999" algn="l"/>
                <a:tab pos="2743199" algn="l"/>
                <a:tab pos="3200400" algn="l"/>
                <a:tab pos="3657600" algn="l"/>
                <a:tab pos="4114799" algn="l"/>
                <a:tab pos="4571999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399" algn="l"/>
                <a:tab pos="8229599" algn="l"/>
                <a:tab pos="8686800" algn="l"/>
                <a:tab pos="9143999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34"/>
              <a:ea typeface="Droid Sans Fallback" pitchFamily="2"/>
              <a:cs typeface="Droid Sans Fallback" pitchFamily="2"/>
            </a:endParaRPr>
          </a:p>
        </p:txBody>
      </p:sp>
      <p:sp>
        <p:nvSpPr>
          <p:cNvPr id="6" name="Text Placeholder 5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56840" algn="l"/>
                <a:tab pos="914039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39" algn="l"/>
                <a:tab pos="5486039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39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roid Sans Fallback" pitchFamily="2"/>
                <a:cs typeface="Droid Sans Fallback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56840" algn="l"/>
                <a:tab pos="914039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39" algn="l"/>
                <a:tab pos="5486039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39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roid Sans Fallback" pitchFamily="2"/>
                <a:cs typeface="Droid Sans Fallback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80" algn="l"/>
                <a:tab pos="914040" algn="l"/>
                <a:tab pos="1371239" algn="l"/>
                <a:tab pos="1828439" algn="l"/>
                <a:tab pos="2285640" algn="l"/>
                <a:tab pos="2742840" algn="l"/>
                <a:tab pos="3200039" algn="l"/>
                <a:tab pos="3657240" algn="l"/>
                <a:tab pos="4114440" algn="l"/>
                <a:tab pos="4571639" algn="l"/>
                <a:tab pos="5028840" algn="l"/>
                <a:tab pos="5486040" algn="l"/>
                <a:tab pos="5943239" algn="l"/>
                <a:tab pos="6400439" algn="l"/>
                <a:tab pos="6857639" algn="l"/>
                <a:tab pos="7314840" algn="l"/>
                <a:tab pos="7772039" algn="l"/>
                <a:tab pos="8229239" algn="l"/>
                <a:tab pos="8686439" algn="l"/>
                <a:tab pos="9143640" algn="l"/>
                <a:tab pos="960084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roid Sans Fallback" pitchFamily="2"/>
                <a:cs typeface="Droid Sans Fallback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2999" algn="l"/>
                <a:tab pos="1371599" algn="l"/>
                <a:tab pos="1828799" algn="l"/>
                <a:tab pos="2285998" algn="l"/>
                <a:tab pos="2743199" algn="l"/>
                <a:tab pos="3200398" algn="l"/>
                <a:tab pos="3657599" algn="l"/>
                <a:tab pos="4114799" algn="l"/>
                <a:tab pos="4571999" algn="l"/>
                <a:tab pos="5029198" algn="l"/>
                <a:tab pos="5486399" algn="l"/>
                <a:tab pos="5943599" algn="l"/>
                <a:tab pos="6400799" algn="l"/>
                <a:tab pos="6857999" algn="l"/>
                <a:tab pos="7315198" algn="l"/>
                <a:tab pos="7772398" algn="l"/>
                <a:tab pos="8229598" algn="l"/>
                <a:tab pos="8686798" algn="l"/>
                <a:tab pos="9143998" algn="l"/>
                <a:tab pos="9601198" algn="l"/>
                <a:tab pos="10058398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roid Sans Fallback" pitchFamily="2"/>
                <a:cs typeface="Droid Sans Fallback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828800" algn="l"/>
                <a:tab pos="2286000" algn="l"/>
                <a:tab pos="2743199" algn="l"/>
                <a:tab pos="3200400" algn="l"/>
                <a:tab pos="3657599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800" algn="l"/>
                <a:tab pos="6858000" algn="l"/>
                <a:tab pos="7315200" algn="l"/>
                <a:tab pos="7772399" algn="l"/>
                <a:tab pos="8229599" algn="l"/>
                <a:tab pos="8686799" algn="l"/>
                <a:tab pos="9143999" algn="l"/>
                <a:tab pos="9601199" algn="l"/>
                <a:tab pos="10058399" algn="l"/>
                <a:tab pos="105155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roid Sans Fallback" pitchFamily="2"/>
                <a:cs typeface="Droid Sans Fallback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399" algn="l"/>
                <a:tab pos="2285999" algn="l"/>
                <a:tab pos="2743199" algn="l"/>
                <a:tab pos="3200398" algn="l"/>
                <a:tab pos="3657599" algn="l"/>
                <a:tab pos="4114798" algn="l"/>
                <a:tab pos="4571999" algn="l"/>
                <a:tab pos="5029199" algn="l"/>
                <a:tab pos="5486399" algn="l"/>
                <a:tab pos="5943598" algn="l"/>
                <a:tab pos="6400799" algn="l"/>
                <a:tab pos="6857999" algn="l"/>
                <a:tab pos="7315199" algn="l"/>
                <a:tab pos="7772399" algn="l"/>
                <a:tab pos="8229598" algn="l"/>
                <a:tab pos="8686798" algn="l"/>
                <a:tab pos="9143998" algn="l"/>
                <a:tab pos="9601198" algn="l"/>
                <a:tab pos="10058398" algn="l"/>
                <a:tab pos="10515598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roid Sans Fallback" pitchFamily="2"/>
                <a:cs typeface="Droid Sans Fallback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399" algn="l"/>
                <a:tab pos="2285999" algn="l"/>
                <a:tab pos="2743199" algn="l"/>
                <a:tab pos="3200398" algn="l"/>
                <a:tab pos="3657599" algn="l"/>
                <a:tab pos="4114798" algn="l"/>
                <a:tab pos="4571999" algn="l"/>
                <a:tab pos="5029199" algn="l"/>
                <a:tab pos="5486399" algn="l"/>
                <a:tab pos="5943598" algn="l"/>
                <a:tab pos="6400799" algn="l"/>
                <a:tab pos="6857999" algn="l"/>
                <a:tab pos="7315199" algn="l"/>
                <a:tab pos="7772399" algn="l"/>
                <a:tab pos="8229598" algn="l"/>
                <a:tab pos="8686798" algn="l"/>
                <a:tab pos="9143998" algn="l"/>
                <a:tab pos="9601198" algn="l"/>
                <a:tab pos="10058398" algn="l"/>
                <a:tab pos="10515598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roid Sans Fallback" pitchFamily="2"/>
                <a:cs typeface="Droid Sans Fallback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399" algn="l"/>
                <a:tab pos="2285999" algn="l"/>
                <a:tab pos="2743199" algn="l"/>
                <a:tab pos="3200398" algn="l"/>
                <a:tab pos="3657599" algn="l"/>
                <a:tab pos="4114798" algn="l"/>
                <a:tab pos="4571999" algn="l"/>
                <a:tab pos="5029199" algn="l"/>
                <a:tab pos="5486399" algn="l"/>
                <a:tab pos="5943598" algn="l"/>
                <a:tab pos="6400799" algn="l"/>
                <a:tab pos="6857999" algn="l"/>
                <a:tab pos="7315199" algn="l"/>
                <a:tab pos="7772399" algn="l"/>
                <a:tab pos="8229598" algn="l"/>
                <a:tab pos="8686798" algn="l"/>
                <a:tab pos="9143998" algn="l"/>
                <a:tab pos="9601198" algn="l"/>
                <a:tab pos="10058398" algn="l"/>
                <a:tab pos="10515598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roid Sans Fallback" pitchFamily="2"/>
                <a:cs typeface="Droid Sans Fallback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399" algn="l"/>
                <a:tab pos="2285999" algn="l"/>
                <a:tab pos="2743199" algn="l"/>
                <a:tab pos="3200398" algn="l"/>
                <a:tab pos="3657599" algn="l"/>
                <a:tab pos="4114798" algn="l"/>
                <a:tab pos="4571999" algn="l"/>
                <a:tab pos="5029199" algn="l"/>
                <a:tab pos="5486399" algn="l"/>
                <a:tab pos="5943598" algn="l"/>
                <a:tab pos="6400799" algn="l"/>
                <a:tab pos="6857999" algn="l"/>
                <a:tab pos="7315199" algn="l"/>
                <a:tab pos="7772399" algn="l"/>
                <a:tab pos="8229598" algn="l"/>
                <a:tab pos="8686798" algn="l"/>
                <a:tab pos="9143998" algn="l"/>
                <a:tab pos="9601198" algn="l"/>
                <a:tab pos="10058398" algn="l"/>
                <a:tab pos="10515598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roid Sans Fallback" pitchFamily="2"/>
                <a:cs typeface="Droid Sans Fallback" pitchFamily="2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399" algn="l"/>
                <a:tab pos="2285999" algn="l"/>
                <a:tab pos="2743199" algn="l"/>
                <a:tab pos="3200398" algn="l"/>
                <a:tab pos="3657599" algn="l"/>
                <a:tab pos="4114798" algn="l"/>
                <a:tab pos="4571999" algn="l"/>
                <a:tab pos="5029199" algn="l"/>
                <a:tab pos="5486399" algn="l"/>
                <a:tab pos="5943598" algn="l"/>
                <a:tab pos="6400799" algn="l"/>
                <a:tab pos="6857999" algn="l"/>
                <a:tab pos="7315199" algn="l"/>
                <a:tab pos="7772399" algn="l"/>
                <a:tab pos="8229598" algn="l"/>
                <a:tab pos="8686798" algn="l"/>
                <a:tab pos="9143998" algn="l"/>
                <a:tab pos="9601198" algn="l"/>
                <a:tab pos="10058398" algn="l"/>
                <a:tab pos="10515598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roid Sans Fallback" pitchFamily="2"/>
                <a:cs typeface="Droid Sans Fallback" pitchFamily="2"/>
              </a:defRPr>
            </a:lvl9pPr>
          </a:lstStyle>
          <a:p>
            <a:pPr lvl="0"/>
            <a:r>
              <a:rPr lang="en-US" sz="28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Class </a:t>
            </a:r>
            <a:r>
              <a:rPr lang="en-US" sz="28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scheduler_unit</a:t>
            </a:r>
            <a:r>
              <a:rPr lang="en-US" sz="28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{</a:t>
            </a:r>
          </a:p>
          <a:p>
            <a:pPr lvl="0"/>
            <a:r>
              <a:rPr lang="en-US" sz="28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</a:t>
            </a:r>
            <a:r>
              <a:rPr lang="en-US" sz="28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scheduler_unit</a:t>
            </a:r>
            <a:r>
              <a:rPr lang="en-US" sz="28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(...);</a:t>
            </a:r>
          </a:p>
          <a:p>
            <a:pPr lvl="0"/>
            <a:endParaRPr lang="en-US" sz="28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lvl="0"/>
            <a:r>
              <a:rPr lang="en-US" sz="28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virtual void </a:t>
            </a:r>
            <a:r>
              <a:rPr lang="en-US" sz="28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add_supervised_warp_id</a:t>
            </a:r>
            <a:r>
              <a:rPr lang="en-US" sz="28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28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sz="28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);</a:t>
            </a:r>
          </a:p>
          <a:p>
            <a:pPr lvl="0"/>
            <a:r>
              <a:rPr lang="en-US" sz="28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virtual void cycle()=0;</a:t>
            </a:r>
          </a:p>
          <a:p>
            <a:pPr lvl="0"/>
            <a:r>
              <a:rPr lang="en-US" sz="28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CA" smtClean="0"/>
              <a:t>8.</a:t>
            </a:r>
            <a:fld id="{7B3AE0C7-24CC-4707-A7AB-B3321F94ECE8}" type="slidenum">
              <a:rPr lang="en-CA" smtClean="0"/>
              <a:pPr/>
              <a:t>9</a:t>
            </a:fld>
            <a:endParaRPr lang="en-CA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3828</TotalTime>
  <Words>653</Words>
  <Application>Microsoft Office PowerPoint</Application>
  <PresentationFormat>On-screen Show (4:3)</PresentationFormat>
  <Paragraphs>192</Paragraphs>
  <Slides>14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Default Design</vt:lpstr>
      <vt:lpstr>Overview</vt:lpstr>
      <vt:lpstr>Adding  a Two-Level Warp Scheduler</vt:lpstr>
      <vt:lpstr>Single-Level (current) Warp Scheduler</vt:lpstr>
      <vt:lpstr>Two-Level Warp Scheduler</vt:lpstr>
      <vt:lpstr>Two-Level Warp Scheduler</vt:lpstr>
      <vt:lpstr>Two-Level Warp Scheduler</vt:lpstr>
      <vt:lpstr>Why?</vt:lpstr>
      <vt:lpstr>Former Implementation</vt:lpstr>
      <vt:lpstr>Virtual Base Class</vt:lpstr>
      <vt:lpstr>Two Derived Classes</vt:lpstr>
      <vt:lpstr>Tracking Long Operations</vt:lpstr>
      <vt:lpstr>Adding a Config Option</vt:lpstr>
      <vt:lpstr>Coding Time :)</vt:lpstr>
      <vt:lpstr>Overview</vt:lpstr>
    </vt:vector>
  </TitlesOfParts>
  <Company>ECE UBC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GPGPU-Sim:  A Performance Simulator for  Many-Thread Processor Research</dc:title>
  <dc:creator>Aamodt-PC01</dc:creator>
  <cp:lastModifiedBy>wlfung</cp:lastModifiedBy>
  <cp:revision>46</cp:revision>
  <dcterms:created xsi:type="dcterms:W3CDTF">2012-05-06T00:46:05Z</dcterms:created>
  <dcterms:modified xsi:type="dcterms:W3CDTF">2012-12-09T01:15:31Z</dcterms:modified>
</cp:coreProperties>
</file>