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274" r:id="rId3"/>
    <p:sldId id="277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C2E"/>
    <a:srgbClr val="FFFF99"/>
    <a:srgbClr val="C5E2FF"/>
    <a:srgbClr val="B7DBFF"/>
    <a:srgbClr val="CCFFFF"/>
    <a:srgbClr val="99CCFF"/>
    <a:srgbClr val="FFFF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94682" autoAdjust="0"/>
  </p:normalViewPr>
  <p:slideViewPr>
    <p:cSldViewPr>
      <p:cViewPr>
        <p:scale>
          <a:sx n="80" d="100"/>
          <a:sy n="80" d="100"/>
        </p:scale>
        <p:origin x="-108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1A0B05-2A82-4716-9EA6-02D0221B8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0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A0B05-2A82-4716-9EA6-02D0221B897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9: Wrap Up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9.</a:t>
            </a:r>
            <a:fld id="{6C398207-447F-4747-951E-70F846834F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9: Wrap Up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9.</a:t>
            </a:r>
            <a:fld id="{55EB9A5E-14F2-44AA-BCAC-6DCCEBC539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9: Wrap Up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9.</a:t>
            </a:r>
            <a:fld id="{31F4FE96-D1A6-4F17-83D1-DA5EB6894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9: Wrap Up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9.</a:t>
            </a:r>
            <a:fld id="{00B2B76A-9F2F-4E74-8C3A-858BE585A2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9: Wrap Up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9.</a:t>
            </a:r>
            <a:fld id="{7F5B2C50-7787-42FB-95A9-29C3359D7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3048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pt-BR" dirty="0" smtClean="0"/>
              <a:t>GPGPU-Sim Tutorial (MICRO 2012) 9: Wrap Up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9.</a:t>
            </a:r>
            <a:fld id="{F82F5F8C-649F-47F4-8CCF-3161E69500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8" r:id="rId5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surveymonkey.com/s/8LDQSL5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www.gpgpu-sim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hyperlink" Target="http://www.gpgpu-sim.org/bugs/" TargetMode="External"/><Relationship Id="rId4" Type="http://schemas.openxmlformats.org/officeDocument/2006/relationships/hyperlink" Target="http://www.gpgpu-sim.org/manual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9: Wrap Up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921974"/>
              </p:ext>
            </p:extLst>
          </p:nvPr>
        </p:nvGraphicFramePr>
        <p:xfrm>
          <a:off x="381000" y="609600"/>
          <a:ext cx="8406076" cy="607608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09600"/>
                <a:gridCol w="6553200"/>
                <a:gridCol w="1243276"/>
              </a:tblGrid>
              <a:tr h="38100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Brief Background on GPU Computing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40mins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GPGPU-</a:t>
                      </a:r>
                      <a:r>
                        <a:rPr lang="en-CA" sz="2400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Sim</a:t>
                      </a:r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Overview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30mins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Demo</a:t>
                      </a:r>
                      <a:r>
                        <a:rPr lang="en-CA" sz="2400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1: Setup and Run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15mins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Break (10:00 – 10:30am)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Microarchitecture Timing Model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85mins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Lunch (12:00 – 1:00pm)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Software Organization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25mins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Timing</a:t>
                      </a:r>
                      <a:r>
                        <a:rPr lang="en-CA" sz="2400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Model (Software)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50mins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5c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Power </a:t>
                      </a:r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Model: </a:t>
                      </a:r>
                      <a:r>
                        <a:rPr lang="en-CA" sz="2400" kern="1200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GPUWattch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45mins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 Break (3:00 –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3:30pm)</a:t>
                      </a:r>
                      <a:endParaRPr lang="en-CA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6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The GPU Design Space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10mins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Demo 2: Debugging Tool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15mins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Demo 3: Visualizing</a:t>
                      </a:r>
                      <a:r>
                        <a:rPr lang="en-CA" sz="2400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Performance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30mins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Extending GPGPU-Sim (with</a:t>
                      </a:r>
                      <a:r>
                        <a:rPr lang="en-CA" sz="2400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CA" sz="2400" kern="1200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GPUWattch</a:t>
                      </a:r>
                      <a:r>
                        <a:rPr lang="en-CA" sz="2400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CA" sz="2400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30mins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9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Wrap Up</a:t>
                      </a:r>
                      <a:r>
                        <a:rPr lang="en-CA" sz="2400" baseline="0" dirty="0" smtClean="0"/>
                        <a:t> and Discussion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</a:p>
        </p:txBody>
      </p:sp>
      <p:sp>
        <p:nvSpPr>
          <p:cNvPr id="184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/>
          </a:bodyPr>
          <a:lstStyle/>
          <a:p>
            <a:r>
              <a:rPr lang="en-CA" dirty="0" smtClean="0"/>
              <a:t>Basics of GPGPU-</a:t>
            </a:r>
            <a:r>
              <a:rPr lang="en-CA" dirty="0" err="1" smtClean="0"/>
              <a:t>Sim</a:t>
            </a:r>
            <a:endParaRPr lang="en-CA" dirty="0" smtClean="0"/>
          </a:p>
          <a:p>
            <a:pPr lvl="1"/>
            <a:r>
              <a:rPr lang="en-CA" dirty="0" smtClean="0"/>
              <a:t>Timing + Power Simulator of a modern GPU </a:t>
            </a:r>
            <a:br>
              <a:rPr lang="en-CA" dirty="0" smtClean="0"/>
            </a:br>
            <a:r>
              <a:rPr lang="en-CA" dirty="0" smtClean="0"/>
              <a:t>for GPU Compute</a:t>
            </a:r>
          </a:p>
          <a:p>
            <a:pPr lvl="1"/>
            <a:r>
              <a:rPr lang="en-CA" dirty="0" smtClean="0"/>
              <a:t>Setup and Run</a:t>
            </a:r>
          </a:p>
          <a:p>
            <a:r>
              <a:rPr lang="en-CA" dirty="0" smtClean="0"/>
              <a:t>Internal Design</a:t>
            </a:r>
          </a:p>
          <a:p>
            <a:pPr lvl="1"/>
            <a:r>
              <a:rPr lang="en-CA" dirty="0" smtClean="0"/>
              <a:t>Microarchitecture Model</a:t>
            </a:r>
          </a:p>
          <a:p>
            <a:pPr lvl="1"/>
            <a:r>
              <a:rPr lang="en-CA" dirty="0" smtClean="0"/>
              <a:t>Software Organization (Functional/Timing/Power)</a:t>
            </a:r>
          </a:p>
          <a:p>
            <a:r>
              <a:rPr lang="en-CA" dirty="0" smtClean="0"/>
              <a:t>Tools: Debug and Performance Visualization</a:t>
            </a:r>
          </a:p>
          <a:p>
            <a:r>
              <a:rPr lang="en-CA" dirty="0" smtClean="0"/>
              <a:t>Extending GPGPU-</a:t>
            </a:r>
            <a:r>
              <a:rPr lang="en-CA" dirty="0" err="1" smtClean="0"/>
              <a:t>Sim</a:t>
            </a:r>
            <a:r>
              <a:rPr lang="en-CA" dirty="0" smtClean="0"/>
              <a:t> (Timing + Power)</a:t>
            </a:r>
          </a:p>
          <a:p>
            <a:endParaRPr lang="en-CA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9: Wrap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Citation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If you use GPGPU-</a:t>
            </a:r>
            <a:r>
              <a:rPr lang="en-CA" dirty="0" err="1" smtClean="0"/>
              <a:t>Sim</a:t>
            </a:r>
            <a:r>
              <a:rPr lang="en-CA" dirty="0" smtClean="0"/>
              <a:t> (either 2.x or 3.x) in your publication, please cite our ISPASS 2009 paper: 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Please indicate which version of GPGPU-</a:t>
            </a:r>
            <a:r>
              <a:rPr lang="en-CA" dirty="0" err="1" smtClean="0"/>
              <a:t>Sim</a:t>
            </a:r>
            <a:r>
              <a:rPr lang="en-CA" dirty="0" smtClean="0"/>
              <a:t> you used / extended </a:t>
            </a:r>
          </a:p>
          <a:p>
            <a:pPr lvl="1"/>
            <a:r>
              <a:rPr lang="en-CA" dirty="0" smtClean="0"/>
              <a:t>E.g. “GPGPU-</a:t>
            </a:r>
            <a:r>
              <a:rPr lang="en-CA" dirty="0" err="1" smtClean="0"/>
              <a:t>Sim</a:t>
            </a:r>
            <a:r>
              <a:rPr lang="en-CA" dirty="0" smtClean="0"/>
              <a:t> version 3.1.0”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9: Wrap Up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dirty="0" smtClean="0"/>
              <a:t>Ali </a:t>
            </a:r>
            <a:r>
              <a:rPr lang="en-CA" dirty="0" err="1" smtClean="0"/>
              <a:t>Bakhoda</a:t>
            </a:r>
            <a:r>
              <a:rPr lang="en-CA" dirty="0" smtClean="0"/>
              <a:t>, George L. Yuan, Wilson W. L. Fung, Henry Wong, Tor M. </a:t>
            </a:r>
            <a:r>
              <a:rPr lang="en-CA" dirty="0" err="1" smtClean="0"/>
              <a:t>Aamodt</a:t>
            </a:r>
            <a:r>
              <a:rPr lang="en-CA" dirty="0" smtClean="0"/>
              <a:t>, </a:t>
            </a:r>
            <a:r>
              <a:rPr lang="en-CA" u="sng" dirty="0" smtClean="0">
                <a:solidFill>
                  <a:srgbClr val="0070C0"/>
                </a:solidFill>
              </a:rPr>
              <a:t>Analyzing CUDA Workloads Using a Detailed GPU Simulator</a:t>
            </a:r>
            <a:r>
              <a:rPr lang="en-CA" dirty="0" smtClean="0"/>
              <a:t>, In proceedings of the IEEE International Symposium on Performance Analysis of Systems and Software (ISPASS), pp. 163-174, Boston, MA, April 26-28, 2009.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Keep in Touch</a:t>
            </a:r>
          </a:p>
        </p:txBody>
      </p:sp>
      <p:sp>
        <p:nvSpPr>
          <p:cNvPr id="1945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305800" cy="4724400"/>
          </a:xfrm>
        </p:spPr>
        <p:txBody>
          <a:bodyPr vert="horz">
            <a:normAutofit fontScale="70000" lnSpcReduction="20000"/>
          </a:bodyPr>
          <a:lstStyle/>
          <a:p>
            <a:pPr>
              <a:buFontTx/>
              <a:buNone/>
            </a:pPr>
            <a:r>
              <a:rPr lang="en-CA" dirty="0" smtClean="0"/>
              <a:t>Website: </a:t>
            </a:r>
            <a:r>
              <a:rPr lang="en-CA" dirty="0" smtClean="0">
                <a:hlinkClick r:id="rId2"/>
              </a:rPr>
              <a:t>www.gpgpu-sim.org</a:t>
            </a:r>
            <a:endParaRPr lang="en-CA" dirty="0" smtClean="0"/>
          </a:p>
          <a:p>
            <a:pPr>
              <a:buFontTx/>
              <a:buNone/>
            </a:pPr>
            <a:r>
              <a:rPr lang="en-CA" dirty="0" smtClean="0"/>
              <a:t>GIT Server: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git://dev.ece.ubc.ca/gpgpu-sim</a:t>
            </a:r>
          </a:p>
          <a:p>
            <a:pPr lvl="1"/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r>
              <a:rPr lang="en-CA" dirty="0" smtClean="0"/>
              <a:t>Please give us some feedback (fill in the survey): </a:t>
            </a:r>
            <a:r>
              <a:rPr lang="en-CA" dirty="0" smtClean="0">
                <a:hlinkClick r:id="rId3"/>
              </a:rPr>
              <a:t>http://www.surveymonkey.com/s/8LDQSL5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FontTx/>
              <a:buNone/>
            </a:pPr>
            <a:r>
              <a:rPr lang="en-CA" b="1" dirty="0" smtClean="0"/>
              <a:t>Need help?</a:t>
            </a:r>
          </a:p>
          <a:p>
            <a:r>
              <a:rPr lang="en-CA" dirty="0" smtClean="0"/>
              <a:t>Talk to us here at MICRO 2012</a:t>
            </a:r>
          </a:p>
          <a:p>
            <a:r>
              <a:rPr lang="en-CA" dirty="0" smtClean="0"/>
              <a:t>Check our online manual</a:t>
            </a:r>
          </a:p>
          <a:p>
            <a:pPr lvl="1"/>
            <a:r>
              <a:rPr lang="en-CA" dirty="0" smtClean="0">
                <a:hlinkClick r:id="rId4"/>
              </a:rPr>
              <a:t>www.gpgpu-sim.org/manual/</a:t>
            </a:r>
            <a:endParaRPr lang="en-CA" dirty="0" smtClean="0"/>
          </a:p>
          <a:p>
            <a:r>
              <a:rPr lang="en-CA" dirty="0" smtClean="0"/>
              <a:t>Subscribe to Google Group</a:t>
            </a:r>
          </a:p>
          <a:p>
            <a:r>
              <a:rPr lang="en-CA" dirty="0" err="1" smtClean="0"/>
              <a:t>Bugzilla</a:t>
            </a:r>
            <a:r>
              <a:rPr lang="en-CA" dirty="0" smtClean="0"/>
              <a:t> Server</a:t>
            </a:r>
          </a:p>
          <a:p>
            <a:pPr lvl="1"/>
            <a:r>
              <a:rPr lang="en-CA" dirty="0" smtClean="0">
                <a:hlinkClick r:id="rId5"/>
              </a:rPr>
              <a:t>www.gpgpu-sim.org/bugs/</a:t>
            </a:r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9: Wrap Up</a:t>
            </a:r>
            <a:endParaRPr lang="en-US" dirty="0"/>
          </a:p>
        </p:txBody>
      </p:sp>
      <p:pic>
        <p:nvPicPr>
          <p:cNvPr id="1026" name="Picture 2" descr="C:\Users\wlfung\Documents\My Dropbox\ISCA2012-Tutorial-Private\figures\qrcode_to_bugzill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9000" y="4953000"/>
            <a:ext cx="1371600" cy="1371600"/>
          </a:xfrm>
          <a:prstGeom prst="rect">
            <a:avLst/>
          </a:prstGeom>
          <a:noFill/>
        </p:spPr>
      </p:pic>
      <p:pic>
        <p:nvPicPr>
          <p:cNvPr id="1027" name="Picture 3" descr="C:\Users\wlfung\Documents\My Dropbox\ISCA2012-Tutorial-Private\figures\qrcode_to_gpgpusim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9000" y="838200"/>
            <a:ext cx="1371600" cy="1371600"/>
          </a:xfrm>
          <a:prstGeom prst="rect">
            <a:avLst/>
          </a:prstGeom>
          <a:noFill/>
        </p:spPr>
      </p:pic>
      <p:pic>
        <p:nvPicPr>
          <p:cNvPr id="2" name="Picture 2" descr="C:\Users\wlfung\Documents\My Dropbox\ISCA2012-Tutorial-Private\figures\qrcode_to_manua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4953000"/>
            <a:ext cx="1400175" cy="14001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410200" y="449580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070C0"/>
                </a:solidFill>
              </a:rPr>
              <a:t>Manual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9000" y="4495800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err="1" smtClean="0">
                <a:solidFill>
                  <a:srgbClr val="0070C0"/>
                </a:solidFill>
              </a:rPr>
              <a:t>Bugzilla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9000" y="381000"/>
            <a:ext cx="1358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070C0"/>
                </a:solidFill>
              </a:rPr>
              <a:t>Website</a:t>
            </a:r>
            <a:endParaRPr lang="en-CA" sz="2400" b="1" dirty="0">
              <a:solidFill>
                <a:srgbClr val="0070C0"/>
              </a:solidFill>
            </a:endParaRPr>
          </a:p>
        </p:txBody>
      </p:sp>
      <p:pic>
        <p:nvPicPr>
          <p:cNvPr id="3" name="Picture 3" descr="C:\Users\wlfung\Documents\My Dropbox\ISCA2012-Tutorial-Private\figures\qrcode_to_survey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39000" y="2895600"/>
            <a:ext cx="1371600" cy="13716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315200" y="243840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070C0"/>
                </a:solidFill>
              </a:rPr>
              <a:t>Survey</a:t>
            </a:r>
            <a:endParaRPr lang="en-CA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312</Words>
  <Application>Microsoft Office PowerPoint</Application>
  <PresentationFormat>On-screen Show (4:3)</PresentationFormat>
  <Paragraphs>84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Overview</vt:lpstr>
      <vt:lpstr>Summary</vt:lpstr>
      <vt:lpstr>Citation</vt:lpstr>
      <vt:lpstr>Keep in Touch</vt:lpstr>
    </vt:vector>
  </TitlesOfParts>
  <Company>ECE 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GPGPU-Sim:  A Performance Simulator for  Many-Thread Processor Research</dc:title>
  <dc:creator>Aamodt-PC01</dc:creator>
  <cp:lastModifiedBy>Tayler</cp:lastModifiedBy>
  <cp:revision>61</cp:revision>
  <dcterms:created xsi:type="dcterms:W3CDTF">2012-09-19T04:32:45Z</dcterms:created>
  <dcterms:modified xsi:type="dcterms:W3CDTF">2012-12-09T00:56:32Z</dcterms:modified>
</cp:coreProperties>
</file>