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4" r:id="rId32"/>
    <p:sldId id="285" r:id="rId33"/>
    <p:sldId id="286" r:id="rId34"/>
    <p:sldId id="296" r:id="rId35"/>
    <p:sldId id="287" r:id="rId36"/>
    <p:sldId id="289" r:id="rId37"/>
    <p:sldId id="288" r:id="rId38"/>
    <p:sldId id="290" r:id="rId39"/>
    <p:sldId id="291" r:id="rId40"/>
    <p:sldId id="292" r:id="rId41"/>
    <p:sldId id="293" r:id="rId42"/>
    <p:sldId id="294" r:id="rId43"/>
    <p:sldId id="295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4" d="100"/>
          <a:sy n="84" d="100"/>
        </p:scale>
        <p:origin x="18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1752600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494065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788" y="-76200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 userDrawn="1"/>
        </p:nvGrpSpPr>
        <p:grpSpPr>
          <a:xfrm>
            <a:off x="-77788" y="6190193"/>
            <a:ext cx="5498726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2" name="Right Triangle 21"/>
          <p:cNvSpPr/>
          <p:nvPr userDrawn="1"/>
        </p:nvSpPr>
        <p:spPr>
          <a:xfrm rot="16200000">
            <a:off x="9237914" y="3997609"/>
            <a:ext cx="2225142" cy="3787741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36" y="5486400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36" y="5486400"/>
            <a:ext cx="2479099" cy="1495863"/>
          </a:xfrm>
          <a:prstGeom prst="rect">
            <a:avLst/>
          </a:prstGeom>
        </p:spPr>
      </p:pic>
      <p:sp>
        <p:nvSpPr>
          <p:cNvPr id="4" name="Google Shape;64;p13"/>
          <p:cNvSpPr txBox="1">
            <a:spLocks noGrp="1"/>
          </p:cNvSpPr>
          <p:nvPr>
            <p:ph type="ctrTitle"/>
          </p:nvPr>
        </p:nvSpPr>
        <p:spPr>
          <a:xfrm>
            <a:off x="1810542" y="2514600"/>
            <a:ext cx="929640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" sz="6600" b="1" spc="300" dirty="0">
                <a:cs typeface="B Zar" panose="00000400000000000000" pitchFamily="2" charset="-78"/>
              </a:rPr>
              <a:t>تعبیه سازی و بردار کلمات</a:t>
            </a:r>
            <a:r>
              <a:rPr lang="fa" sz="6600" spc="300" dirty="0">
                <a:cs typeface="B Zar" panose="00000400000000000000" pitchFamily="2" charset="-78"/>
              </a:rPr>
              <a:t> </a:t>
            </a:r>
            <a:endParaRPr sz="6600" spc="3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هموارسازی(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Smoothing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Google Shape;101;p18"/>
          <p:cNvSpPr txBox="1"/>
          <p:nvPr/>
        </p:nvSpPr>
        <p:spPr>
          <a:xfrm>
            <a:off x="5713412" y="1600200"/>
            <a:ext cx="510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تلاش برای جلوگیری از ایجاد احتمال صفر </a:t>
            </a:r>
            <a:endParaRPr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612" y="2026920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Add-One smoothing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Additive smoothing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Kneser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-Ney smoothing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Katz smoothing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Absolute discounting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Good-Turning estimate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11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Add-One smoothing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pic>
        <p:nvPicPr>
          <p:cNvPr id="5" name="Google Shape;14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0212" y="2514600"/>
            <a:ext cx="4114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2;p22"/>
          <p:cNvPicPr preferRelativeResize="0"/>
          <p:nvPr/>
        </p:nvPicPr>
        <p:blipFill rotWithShape="1">
          <a:blip r:embed="rId3">
            <a:alphaModFix/>
          </a:blip>
          <a:srcRect l="34975" t="51419" r="9684" b="26276"/>
          <a:stretch/>
        </p:blipFill>
        <p:spPr>
          <a:xfrm>
            <a:off x="912812" y="2958825"/>
            <a:ext cx="4174567" cy="94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5087379" y="3429000"/>
            <a:ext cx="16928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>
            <a:spLocks/>
          </p:cNvSpPr>
          <p:nvPr/>
        </p:nvSpPr>
        <p:spPr>
          <a:xfrm>
            <a:off x="1370012" y="2514600"/>
            <a:ext cx="9296400" cy="1143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spcBef>
                <a:spcPts val="0"/>
              </a:spcBef>
            </a:pPr>
            <a:r>
              <a:rPr lang="fa-IR" sz="6600" b="1" spc="300" dirty="0" smtClean="0">
                <a:cs typeface="B Zar" panose="00000400000000000000" pitchFamily="2" charset="-78"/>
              </a:rPr>
              <a:t>بردار کلمات</a:t>
            </a:r>
            <a:endParaRPr lang="fa-IR" sz="6600" spc="3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2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بازنمایی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928500"/>
            <a:ext cx="45720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7"/>
          <a:stretch/>
        </p:blipFill>
        <p:spPr>
          <a:xfrm>
            <a:off x="760412" y="1052514"/>
            <a:ext cx="5610576" cy="3571686"/>
          </a:xfrm>
          <a:prstGeom prst="rect">
            <a:avLst/>
          </a:prstGeom>
        </p:spPr>
      </p:pic>
      <p:sp>
        <p:nvSpPr>
          <p:cNvPr id="7" name="Google Shape;70;p14"/>
          <p:cNvSpPr txBox="1">
            <a:spLocks/>
          </p:cNvSpPr>
          <p:nvPr/>
        </p:nvSpPr>
        <p:spPr>
          <a:xfrm>
            <a:off x="7542212" y="4614486"/>
            <a:ext cx="2317963" cy="914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rtl="1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تصویر</a:t>
            </a:r>
          </a:p>
        </p:txBody>
      </p:sp>
      <p:sp>
        <p:nvSpPr>
          <p:cNvPr id="8" name="Google Shape;70;p14"/>
          <p:cNvSpPr txBox="1">
            <a:spLocks/>
          </p:cNvSpPr>
          <p:nvPr/>
        </p:nvSpPr>
        <p:spPr>
          <a:xfrm>
            <a:off x="2406718" y="4603186"/>
            <a:ext cx="2317963" cy="914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rtl="1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متن</a:t>
            </a:r>
          </a:p>
        </p:txBody>
      </p:sp>
    </p:spTree>
    <p:extLst>
      <p:ext uri="{BB962C8B-B14F-4D97-AF65-F5344CB8AC3E}">
        <p14:creationId xmlns:p14="http://schemas.microsoft.com/office/powerpoint/2010/main" val="41387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بازنمایی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7" name="Google Shape;101;p18"/>
          <p:cNvSpPr txBox="1"/>
          <p:nvPr/>
        </p:nvSpPr>
        <p:spPr>
          <a:xfrm>
            <a:off x="5713412" y="1600200"/>
            <a:ext cx="510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sz="36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تبدیل متن به اعداد و بردارها‌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2412" y="3556000"/>
            <a:ext cx="24019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بازنمایی محلی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بازنمایی پیوسته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10" name="Google Shape;70;p14"/>
          <p:cNvSpPr txBox="1">
            <a:spLocks/>
          </p:cNvSpPr>
          <p:nvPr/>
        </p:nvSpPr>
        <p:spPr>
          <a:xfrm>
            <a:off x="3656012" y="2641972"/>
            <a:ext cx="2622763" cy="914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rtl="1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انواع بازنمایی:</a:t>
            </a:r>
          </a:p>
        </p:txBody>
      </p:sp>
    </p:spTree>
    <p:extLst>
      <p:ext uri="{BB962C8B-B14F-4D97-AF65-F5344CB8AC3E}">
        <p14:creationId xmlns:p14="http://schemas.microsoft.com/office/powerpoint/2010/main" val="20788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;p18"/>
          <p:cNvSpPr txBox="1"/>
          <p:nvPr/>
        </p:nvSpPr>
        <p:spPr>
          <a:xfrm>
            <a:off x="1446212" y="1600200"/>
            <a:ext cx="9369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تبدیل</a:t>
            </a:r>
            <a:r>
              <a:rPr lang="fa-IR" sz="28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،</a:t>
            </a:r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فقط خود کلمه و محل آن در مجموعه داده را در نظر می گیرد. </a:t>
            </a:r>
            <a:endParaRPr lang="fa-IR" sz="28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بازنمایی محلی(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Local representation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6" name="Google Shape;70;p14"/>
          <p:cNvSpPr txBox="1">
            <a:spLocks/>
          </p:cNvSpPr>
          <p:nvPr/>
        </p:nvSpPr>
        <p:spPr>
          <a:xfrm>
            <a:off x="2894012" y="2819400"/>
            <a:ext cx="8566363" cy="914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rtl="1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معرف ترین بازنمایی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محلی :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One-Hot encoding</a:t>
            </a:r>
            <a:endParaRPr lang="fa-IR" sz="3200" b="1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51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One-Hot encoding</a:t>
            </a:r>
          </a:p>
        </p:txBody>
      </p:sp>
      <p:sp>
        <p:nvSpPr>
          <p:cNvPr id="5" name="Google Shape;101;p18"/>
          <p:cNvSpPr txBox="1"/>
          <p:nvPr/>
        </p:nvSpPr>
        <p:spPr>
          <a:xfrm>
            <a:off x="1446212" y="1524000"/>
            <a:ext cx="9525058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برای هر لغت ما یک بردار به طول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N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داریم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که همه خانه های آن بجز خانه متناظر با آن لغت صفر خواهد بود. در خود ستون متناظر با لغت عدد یک ذخیره خواهد شد.</a:t>
            </a:r>
          </a:p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Google Shape;101;p18"/>
          <p:cNvSpPr txBox="1"/>
          <p:nvPr/>
        </p:nvSpPr>
        <p:spPr>
          <a:xfrm>
            <a:off x="1446211" y="2971800"/>
            <a:ext cx="952505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هر متن یا سند را هم می توان با یک بردار نشان داد که به ازای هر کلمه و لغتی که در آن به کار رفته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است،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ستون مربوطه از این بردار برابر تعداد تکرار آن لغت خواهد بود و تمام ستون های دیگر که نمایانگر لغاتی از فرهنگ لغت هستند که در این متن به کار نرفته اند، برابر صفر خواهد بود .</a:t>
            </a:r>
          </a:p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26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One-Hot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12964" r="2508" b="5555"/>
          <a:stretch/>
        </p:blipFill>
        <p:spPr>
          <a:xfrm>
            <a:off x="2035057" y="1600200"/>
            <a:ext cx="76477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5250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بازنمایی پیوسته(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Continuous representation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412" y="1371600"/>
            <a:ext cx="83455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استفاده از بردارها با طول کوتاه تر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حافظه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کمتر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توانایی یافتن نزدیکی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ارتباط بین کلمات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از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لحاظ معنایی و نحوی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روابط معنایی کلمات پایه بسیاری از کاربرد ها مانند خلاصه سازی و …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روابط نحوی پایه کاربردهایی مانند تصحیح املایی و ...</a:t>
            </a:r>
          </a:p>
        </p:txBody>
      </p:sp>
    </p:spTree>
    <p:extLst>
      <p:ext uri="{BB962C8B-B14F-4D97-AF65-F5344CB8AC3E}">
        <p14:creationId xmlns:p14="http://schemas.microsoft.com/office/powerpoint/2010/main" val="311754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9" b="9780"/>
          <a:stretch/>
        </p:blipFill>
        <p:spPr>
          <a:xfrm>
            <a:off x="836612" y="1447801"/>
            <a:ext cx="9525000" cy="3581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5250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بازنمایی پیوسته(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Continuous representation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86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/>
          <p:cNvSpPr txBox="1">
            <a:spLocks/>
          </p:cNvSpPr>
          <p:nvPr/>
        </p:nvSpPr>
        <p:spPr>
          <a:xfrm>
            <a:off x="4875212" y="685800"/>
            <a:ext cx="5213563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r" rtl="1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مدل زبانی</a:t>
            </a:r>
          </a:p>
          <a:p>
            <a:pPr marL="457200" indent="-342900" algn="r" rtl="1">
              <a:lnSpc>
                <a:spcPct val="150000"/>
              </a:lnSpc>
              <a:buSzPts val="1800"/>
              <a:buFont typeface="Arial" pitchFamily="34" charset="0"/>
              <a:buChar char="●"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بردار کلمات</a:t>
            </a:r>
          </a:p>
          <a:p>
            <a:pPr marL="457200" indent="-342900" algn="r" rtl="1">
              <a:lnSpc>
                <a:spcPct val="150000"/>
              </a:lnSpc>
              <a:buSzPts val="1800"/>
              <a:buFont typeface="Arial" pitchFamily="34" charset="0"/>
              <a:buChar char="●"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Word2Vec</a:t>
            </a:r>
            <a:endParaRPr lang="fa-IR" sz="3200" b="1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457200" indent="-342900" algn="r" rtl="1">
              <a:lnSpc>
                <a:spcPct val="150000"/>
              </a:lnSpc>
              <a:spcAft>
                <a:spcPts val="1600"/>
              </a:spcAft>
              <a:buSzPts val="1800"/>
              <a:buFont typeface="Arial" pitchFamily="34" charset="0"/>
              <a:buChar char="●"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بررسی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FastText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&amp;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SpaCy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61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>
            <a:spLocks/>
          </p:cNvSpPr>
          <p:nvPr/>
        </p:nvSpPr>
        <p:spPr>
          <a:xfrm>
            <a:off x="1370012" y="2514600"/>
            <a:ext cx="9296400" cy="1143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spcBef>
                <a:spcPts val="0"/>
              </a:spcBef>
            </a:pPr>
            <a:r>
              <a:rPr lang="en-US" sz="6600" b="1" spc="300" dirty="0" smtClean="0">
                <a:cs typeface="B Zar" panose="00000400000000000000" pitchFamily="2" charset="-78"/>
              </a:rPr>
              <a:t>Word2vec</a:t>
            </a:r>
            <a:endParaRPr lang="fa-IR" sz="6600" b="1" spc="3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9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تاریخچه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812" y="1371600"/>
            <a:ext cx="93361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1997 : ایده بازنمایی پیوسته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2000 : ایده استفاده از شبکه عصبی برای بدست آوردن بازنمایی پیوسته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2003 : استفاده از شبکه عصبی بازگشتی جهت بدست آوردن روابط معنایی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2013 : ارائه مقاله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Word2vec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توسط گوگل و شروع انقلاب پردازش زبان طبیعی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70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9;p32"/>
          <p:cNvPicPr preferRelativeResize="0"/>
          <p:nvPr/>
        </p:nvPicPr>
        <p:blipFill rotWithShape="1">
          <a:blip r:embed="rId2">
            <a:alphaModFix/>
          </a:blip>
          <a:srcRect l="19750" r="19278" b="3024"/>
          <a:stretch/>
        </p:blipFill>
        <p:spPr>
          <a:xfrm>
            <a:off x="1065212" y="915800"/>
            <a:ext cx="5410201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مقاله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Bengio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4" name="Google Shape;101;p18"/>
          <p:cNvSpPr txBox="1"/>
          <p:nvPr/>
        </p:nvSpPr>
        <p:spPr>
          <a:xfrm>
            <a:off x="6704012" y="2514600"/>
            <a:ext cx="510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پایه الگوریتم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Word2vec</a:t>
            </a:r>
            <a:endParaRPr lang="fa-IR" sz="3600" b="1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54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34"/>
          <p:cNvPicPr preferRelativeResize="0"/>
          <p:nvPr/>
        </p:nvPicPr>
        <p:blipFill rotWithShape="1">
          <a:blip r:embed="rId2">
            <a:alphaModFix/>
          </a:blip>
          <a:srcRect l="15907" t="62386" r="21224"/>
          <a:stretch/>
        </p:blipFill>
        <p:spPr>
          <a:xfrm>
            <a:off x="2741612" y="3810000"/>
            <a:ext cx="6324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4212" y="762000"/>
            <a:ext cx="1043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ورودی چند کلمه ابتدا و هدف حدس کلمه نهایی می باشد.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ایندکس کلمات به عنوان ورودی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استفاده شده است.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با استفاده از ماتریس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C،‌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بردار ویژگی هر کدام از کلمات را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بعد از آموزش بدست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می آوریم.</a:t>
            </a:r>
          </a:p>
        </p:txBody>
      </p:sp>
    </p:spTree>
    <p:extLst>
      <p:ext uri="{BB962C8B-B14F-4D97-AF65-F5344CB8AC3E}">
        <p14:creationId xmlns:p14="http://schemas.microsoft.com/office/powerpoint/2010/main" val="137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16;p33"/>
          <p:cNvGraphicFramePr/>
          <p:nvPr>
            <p:extLst>
              <p:ext uri="{D42A27DB-BD31-4B8C-83A1-F6EECF244321}">
                <p14:modId xmlns:p14="http://schemas.microsoft.com/office/powerpoint/2010/main" val="1442240647"/>
              </p:ext>
            </p:extLst>
          </p:nvPr>
        </p:nvGraphicFramePr>
        <p:xfrm>
          <a:off x="4313911" y="1523999"/>
          <a:ext cx="4752300" cy="350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0.5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0.2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0.2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0.9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2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1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0.1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0.6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0.8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4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>
                          <a:solidFill>
                            <a:schemeClr val="bg1"/>
                          </a:solidFill>
                        </a:rPr>
                        <a:t>0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219;p33"/>
          <p:cNvSpPr txBox="1"/>
          <p:nvPr/>
        </p:nvSpPr>
        <p:spPr>
          <a:xfrm>
            <a:off x="912812" y="2173200"/>
            <a:ext cx="1182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ورودی</a:t>
            </a:r>
            <a:endParaRPr sz="32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Google Shape;220;p33"/>
          <p:cNvCxnSpPr/>
          <p:nvPr/>
        </p:nvCxnSpPr>
        <p:spPr>
          <a:xfrm flipH="1">
            <a:off x="2095111" y="1981200"/>
            <a:ext cx="2218799" cy="639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21;p33"/>
          <p:cNvCxnSpPr/>
          <p:nvPr/>
        </p:nvCxnSpPr>
        <p:spPr>
          <a:xfrm flipH="1" flipV="1">
            <a:off x="2095111" y="2621002"/>
            <a:ext cx="2218799" cy="2619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222;p33"/>
          <p:cNvCxnSpPr/>
          <p:nvPr/>
        </p:nvCxnSpPr>
        <p:spPr>
          <a:xfrm flipH="1" flipV="1">
            <a:off x="2095112" y="2621002"/>
            <a:ext cx="2218798" cy="11127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17;p33"/>
          <p:cNvSpPr txBox="1"/>
          <p:nvPr/>
        </p:nvSpPr>
        <p:spPr>
          <a:xfrm>
            <a:off x="2360612" y="1380997"/>
            <a:ext cx="1953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" b="1" dirty="0">
                <a:solidFill>
                  <a:schemeClr val="accent1"/>
                </a:solidFill>
              </a:rPr>
              <a:t>Word Index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5" name="Google Shape;217;p33"/>
          <p:cNvSpPr txBox="1"/>
          <p:nvPr/>
        </p:nvSpPr>
        <p:spPr>
          <a:xfrm>
            <a:off x="4012861" y="804697"/>
            <a:ext cx="1267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Vector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5" name="Google Shape;101;p18"/>
          <p:cNvSpPr txBox="1"/>
          <p:nvPr/>
        </p:nvSpPr>
        <p:spPr>
          <a:xfrm>
            <a:off x="6856412" y="476297"/>
            <a:ext cx="510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ماتریس اولیه وزن‌ها</a:t>
            </a:r>
          </a:p>
        </p:txBody>
      </p:sp>
    </p:spTree>
    <p:extLst>
      <p:ext uri="{BB962C8B-B14F-4D97-AF65-F5344CB8AC3E}">
        <p14:creationId xmlns:p14="http://schemas.microsoft.com/office/powerpoint/2010/main" val="40004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5;p35"/>
          <p:cNvPicPr preferRelativeResize="0"/>
          <p:nvPr/>
        </p:nvPicPr>
        <p:blipFill rotWithShape="1">
          <a:blip r:embed="rId2">
            <a:alphaModFix/>
          </a:blip>
          <a:srcRect l="20054" t="1612" r="15771" b="44095"/>
          <a:stretch/>
        </p:blipFill>
        <p:spPr>
          <a:xfrm>
            <a:off x="2817812" y="3124200"/>
            <a:ext cx="6096000" cy="30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36612" y="533400"/>
            <a:ext cx="1043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خروجی احتمال اینکه هر کدام از کلمات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دیتاست،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کلمه بعدی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باشد را به نشان می‌دهد.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با مقایسه بیشترین احتمال خروجی و ایندکس کلمه مورد نظر مقایسه و آموزش ادامه می‌یابد.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احتمال بوسیله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یک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softmax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مورد محاسبه قرار میگیرد.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در مرحله میانی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، ‌بردار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ویژگی ها به هم متصل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شده و سپس احتمال مورد محاسبه قرار می‌گیرد.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33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مقاله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Word2vec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813412" y="1600200"/>
            <a:ext cx="8382000" cy="10809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Efficient Estimation of Word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Representations</a:t>
            </a:r>
          </a:p>
          <a:p>
            <a:pPr algn="ctr" rtl="1"/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in Vector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30" b="20093"/>
          <a:stretch/>
        </p:blipFill>
        <p:spPr>
          <a:xfrm>
            <a:off x="1546712" y="2681100"/>
            <a:ext cx="8814900" cy="24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8;p37"/>
          <p:cNvPicPr preferRelativeResize="0"/>
          <p:nvPr/>
        </p:nvPicPr>
        <p:blipFill rotWithShape="1">
          <a:blip r:embed="rId2">
            <a:alphaModFix/>
          </a:blip>
          <a:srcRect r="9689" b="1961"/>
          <a:stretch/>
        </p:blipFill>
        <p:spPr>
          <a:xfrm>
            <a:off x="1065212" y="381000"/>
            <a:ext cx="8763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9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5;p38"/>
          <p:cNvPicPr preferRelativeResize="0"/>
          <p:nvPr/>
        </p:nvPicPr>
        <p:blipFill rotWithShape="1">
          <a:blip r:embed="rId2">
            <a:alphaModFix/>
          </a:blip>
          <a:srcRect r="1948" b="3375"/>
          <a:stretch/>
        </p:blipFill>
        <p:spPr>
          <a:xfrm>
            <a:off x="1293812" y="685800"/>
            <a:ext cx="7670787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1;p18"/>
          <p:cNvSpPr txBox="1"/>
          <p:nvPr/>
        </p:nvSpPr>
        <p:spPr>
          <a:xfrm>
            <a:off x="760412" y="0"/>
            <a:ext cx="205379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Fake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Task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02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2;p39"/>
          <p:cNvPicPr preferRelativeResize="0"/>
          <p:nvPr/>
        </p:nvPicPr>
        <p:blipFill rotWithShape="1">
          <a:blip r:embed="rId2">
            <a:alphaModFix/>
          </a:blip>
          <a:srcRect r="8311" b="3348"/>
          <a:stretch/>
        </p:blipFill>
        <p:spPr>
          <a:xfrm>
            <a:off x="1193450" y="115825"/>
            <a:ext cx="8406162" cy="55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3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پردازش زبان طبیعی (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NLP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012" y="1371600"/>
            <a:ext cx="712630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یکی از مسائل مهم و اساسی در حوزه‌ی هوش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مصنوعی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تجزیه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و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تحلیل و استخراج </a:t>
            </a: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اطلاعات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موجود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درک مفهوم سوالات گوگل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خلاصه سازی و تفکیک اطلاعات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پردازش صدا، دستخط و ..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تصحیح املایی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59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7212" y="152400"/>
            <a:ext cx="8191812" cy="5673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 to Word2Vec &amp; How it 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r="2204" b="1684"/>
          <a:stretch/>
        </p:blipFill>
        <p:spPr bwMode="auto">
          <a:xfrm>
            <a:off x="2055812" y="457200"/>
            <a:ext cx="73152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Parameters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7212" y="1600200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Skip-gram or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CBOW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Window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Size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Hidden layer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Size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Number of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Iterations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37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>
            <a:spLocks/>
          </p:cNvSpPr>
          <p:nvPr/>
        </p:nvSpPr>
        <p:spPr>
          <a:xfrm>
            <a:off x="1370012" y="2514600"/>
            <a:ext cx="9296400" cy="1143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spcBef>
                <a:spcPts val="0"/>
              </a:spcBef>
            </a:pPr>
            <a:r>
              <a:rPr lang="en-US" sz="6600" b="1" spc="300">
                <a:cs typeface="B Zar" panose="00000400000000000000" pitchFamily="2" charset="-78"/>
              </a:rPr>
              <a:t>FastText &amp; SpaCy</a:t>
            </a:r>
            <a:endParaRPr lang="fa-IR" sz="6600" b="1" spc="3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1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;p18"/>
          <p:cNvSpPr txBox="1"/>
          <p:nvPr/>
        </p:nvSpPr>
        <p:spPr>
          <a:xfrm>
            <a:off x="5332412" y="208915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>
              <a:lnSpc>
                <a:spcPct val="115000"/>
              </a:lnSpc>
            </a:pPr>
            <a:r>
              <a:rPr lang="fa-IR" sz="4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روابط معنایی و نحوی</a:t>
            </a:r>
          </a:p>
        </p:txBody>
      </p:sp>
      <p:sp>
        <p:nvSpPr>
          <p:cNvPr id="4" name="Google Shape;101;p18"/>
          <p:cNvSpPr txBox="1"/>
          <p:nvPr/>
        </p:nvSpPr>
        <p:spPr>
          <a:xfrm>
            <a:off x="5842000" y="3810000"/>
            <a:ext cx="3581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>
              <a:lnSpc>
                <a:spcPct val="115000"/>
              </a:lnSpc>
            </a:pPr>
            <a:r>
              <a:rPr lang="fa-IR" sz="4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کشور- استان</a:t>
            </a:r>
          </a:p>
        </p:txBody>
      </p:sp>
      <p:sp>
        <p:nvSpPr>
          <p:cNvPr id="5" name="Google Shape;101;p18"/>
          <p:cNvSpPr txBox="1"/>
          <p:nvPr/>
        </p:nvSpPr>
        <p:spPr>
          <a:xfrm>
            <a:off x="1522412" y="3810000"/>
            <a:ext cx="396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>
              <a:lnSpc>
                <a:spcPct val="115000"/>
              </a:lnSpc>
            </a:pPr>
            <a:r>
              <a:rPr lang="fa-IR" sz="4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رحیم - رجیم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Syntactic &amp;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Semantic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49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Fast Text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2" y="953900"/>
            <a:ext cx="9753600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Facebook Research open sourced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project.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Extension of Word2Vec.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The main goal of the Fast Text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embedding's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is to take into account the internal structure of words while learning word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representations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embedding's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for words are represented by the sum of their n-gram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embedding.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46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Fast Text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312" y="1295400"/>
            <a:ext cx="975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fast Text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differs from word2vec only in that it uses char n-gram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embedding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as well as the actual word embedding in the scoring function to calculate scores and then likelihoods for each word, given a context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word.</a:t>
            </a:r>
          </a:p>
          <a:p>
            <a:pPr algn="justLow">
              <a:lnSpc>
                <a:spcPct val="200000"/>
              </a:lnSpc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In case char n-gram embeddings are not present, this reduces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(at least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theoretically) to the original word2vec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model.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1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9;p45"/>
          <p:cNvPicPr preferRelativeResize="0"/>
          <p:nvPr/>
        </p:nvPicPr>
        <p:blipFill rotWithShape="1">
          <a:blip r:embed="rId2">
            <a:alphaModFix/>
          </a:blip>
          <a:srcRect b="66036"/>
          <a:stretch/>
        </p:blipFill>
        <p:spPr>
          <a:xfrm>
            <a:off x="684212" y="381000"/>
            <a:ext cx="10355425" cy="517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1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1;p47"/>
          <p:cNvPicPr preferRelativeResize="0"/>
          <p:nvPr/>
        </p:nvPicPr>
        <p:blipFill rotWithShape="1">
          <a:blip r:embed="rId2">
            <a:alphaModFix/>
          </a:blip>
          <a:srcRect t="66915"/>
          <a:stretch/>
        </p:blipFill>
        <p:spPr>
          <a:xfrm>
            <a:off x="760412" y="228600"/>
            <a:ext cx="10483937" cy="5068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Spacy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612" y="1676400"/>
            <a:ext cx="9753600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Industrial-Strength Natural Language Processing</a:t>
            </a: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Complete Library for use NLP models</a:t>
            </a:r>
          </a:p>
          <a:p>
            <a:pPr marL="285750" indent="-285750" algn="justLow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It can not generate word vector itself But you can use them here</a:t>
            </a:r>
          </a:p>
        </p:txBody>
      </p:sp>
    </p:spTree>
    <p:extLst>
      <p:ext uri="{BB962C8B-B14F-4D97-AF65-F5344CB8AC3E}">
        <p14:creationId xmlns:p14="http://schemas.microsoft.com/office/powerpoint/2010/main" val="17415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/>
          <p:cNvSpPr txBox="1">
            <a:spLocks/>
          </p:cNvSpPr>
          <p:nvPr/>
        </p:nvSpPr>
        <p:spPr>
          <a:xfrm>
            <a:off x="1370012" y="2514600"/>
            <a:ext cx="9296400" cy="1143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spcBef>
                <a:spcPts val="0"/>
              </a:spcBef>
            </a:pPr>
            <a:r>
              <a:rPr lang="fa-IR" sz="6600" b="1" spc="300" dirty="0" smtClean="0">
                <a:cs typeface="B Zar" panose="00000400000000000000" pitchFamily="2" charset="-78"/>
              </a:rPr>
              <a:t>مدل زبانی</a:t>
            </a:r>
            <a:endParaRPr lang="fa-IR" sz="6600" spc="3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65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674812" y="2921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Comparison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pic>
        <p:nvPicPr>
          <p:cNvPr id="5" name="Google Shape;326;p49"/>
          <p:cNvPicPr preferRelativeResize="0"/>
          <p:nvPr/>
        </p:nvPicPr>
        <p:blipFill rotWithShape="1">
          <a:blip r:embed="rId2">
            <a:alphaModFix/>
          </a:blip>
          <a:srcRect r="9195" b="7210"/>
          <a:stretch/>
        </p:blipFill>
        <p:spPr>
          <a:xfrm>
            <a:off x="2741612" y="1066800"/>
            <a:ext cx="60198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8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چرا مدل زبانی ؟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0012" y="12192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speech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machine translation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Optical Character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handwriting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 information retrieval</a:t>
            </a:r>
          </a:p>
        </p:txBody>
      </p:sp>
      <p:pic>
        <p:nvPicPr>
          <p:cNvPr id="6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42176">
            <a:off x="6423024" y="2286000"/>
            <a:ext cx="52077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15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مدل زبانی(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Language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model</a:t>
            </a:r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Google Shape;89;p17"/>
          <p:cNvSpPr txBox="1"/>
          <p:nvPr/>
        </p:nvSpPr>
        <p:spPr>
          <a:xfrm>
            <a:off x="3958272" y="1828800"/>
            <a:ext cx="716534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چگونه محتمل بودن یک کلمه (کاراکتر یا جمله) را تخمین بزنیم.</a:t>
            </a:r>
            <a:endParaRPr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Google Shape;89;p17"/>
          <p:cNvSpPr txBox="1"/>
          <p:nvPr/>
        </p:nvSpPr>
        <p:spPr>
          <a:xfrm>
            <a:off x="4189412" y="3009300"/>
            <a:ext cx="69342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>
              <a:lnSpc>
                <a:spcPct val="115000"/>
              </a:lnSpc>
            </a:pPr>
            <a:r>
              <a:rPr lang="fa-IR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مدل‌هایی که به توالی از کلمات و .. احتمالی تخصیص </a:t>
            </a:r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می‌دهند.</a:t>
            </a:r>
            <a:endParaRPr lang="fa-IR"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29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Ngram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Google Shape;101;p18"/>
          <p:cNvSpPr txBox="1"/>
          <p:nvPr/>
        </p:nvSpPr>
        <p:spPr>
          <a:xfrm>
            <a:off x="6551612" y="1600200"/>
            <a:ext cx="426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اختصاص احتمال به توالی از کلمات </a:t>
            </a:r>
            <a:endParaRPr sz="28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Google Shape;101;p18"/>
          <p:cNvSpPr txBox="1"/>
          <p:nvPr/>
        </p:nvSpPr>
        <p:spPr>
          <a:xfrm>
            <a:off x="1370012" y="941200"/>
            <a:ext cx="3581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Bi-gram, </a:t>
            </a:r>
            <a:r>
              <a:rPr lang="fa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Trigram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, …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12" y="3429000"/>
            <a:ext cx="929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 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 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)*p(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.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-و-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*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 و 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*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 و 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*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 و 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*p(.|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 و 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9" name="Google Shape;101;p18"/>
          <p:cNvSpPr txBox="1"/>
          <p:nvPr/>
        </p:nvSpPr>
        <p:spPr>
          <a:xfrm>
            <a:off x="5561012" y="2691000"/>
            <a:ext cx="426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 به مدرسه رفت.</a:t>
            </a:r>
            <a:endParaRPr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48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محاسبه مدل زبانی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12" y="3505200"/>
            <a:ext cx="9296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:</a:t>
            </a:r>
          </a:p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تعداد تکرار "مدرسه رفت"  در مجموعه داده / تعداد تکرار "مدرسه"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در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مجموعه داده	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212" y="16002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bg1"/>
                </a:solidFill>
                <a:cs typeface="B Zar" panose="00000400000000000000" pitchFamily="2" charset="-78"/>
              </a:rPr>
              <a:t>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مجموعه داده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corpus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):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	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مجموعه ای از دادگان متنی جهت آموزش مدل به کار می روند.</a:t>
            </a:r>
            <a:endParaRPr lang="fa-IR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3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598612" y="304800"/>
            <a:ext cx="8520600" cy="623700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اشکال محاسبه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2743200"/>
            <a:ext cx="929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 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علی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 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به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*p(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)*p(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.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 = 0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1981200"/>
            <a:ext cx="92964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p(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رفت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|</a:t>
            </a:r>
            <a:r>
              <a:rPr lang="fa-IR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مدرسه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) = 0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7" name="Google Shape;101;p18"/>
          <p:cNvSpPr txBox="1"/>
          <p:nvPr/>
        </p:nvSpPr>
        <p:spPr>
          <a:xfrm>
            <a:off x="5416124" y="1696626"/>
            <a:ext cx="426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اگر یک احتمال صفر باشد:</a:t>
            </a:r>
            <a:endParaRPr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9" name="Google Shape;101;p18"/>
          <p:cNvSpPr txBox="1"/>
          <p:nvPr/>
        </p:nvSpPr>
        <p:spPr>
          <a:xfrm>
            <a:off x="5416124" y="3543672"/>
            <a:ext cx="426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راه حل:</a:t>
            </a:r>
            <a:endParaRPr dirty="0">
              <a:solidFill>
                <a:schemeClr val="accent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10" name="Google Shape;70;p14"/>
          <p:cNvSpPr txBox="1">
            <a:spLocks/>
          </p:cNvSpPr>
          <p:nvPr/>
        </p:nvSpPr>
        <p:spPr>
          <a:xfrm>
            <a:off x="5637212" y="4171332"/>
            <a:ext cx="2317963" cy="914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 rtl="1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cs typeface="B Zar" panose="00000400000000000000" pitchFamily="2" charset="-78"/>
              </a:rPr>
              <a:t>هموارسازی</a:t>
            </a:r>
          </a:p>
        </p:txBody>
      </p:sp>
    </p:spTree>
    <p:extLst>
      <p:ext uri="{BB962C8B-B14F-4D97-AF65-F5344CB8AC3E}">
        <p14:creationId xmlns:p14="http://schemas.microsoft.com/office/powerpoint/2010/main" val="23533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934</TotalTime>
  <Words>831</Words>
  <Application>Microsoft Office PowerPoint</Application>
  <PresentationFormat>Custom</PresentationFormat>
  <Paragraphs>138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 Nazanin</vt:lpstr>
      <vt:lpstr>B Zar</vt:lpstr>
      <vt:lpstr>Calibri</vt:lpstr>
      <vt:lpstr>Times New Roman</vt:lpstr>
      <vt:lpstr>Tech 16x9</vt:lpstr>
      <vt:lpstr>تعبیه سازی و بردار کلمات </vt:lpstr>
      <vt:lpstr>PowerPoint Presentation</vt:lpstr>
      <vt:lpstr>پردازش زبان طبیعی (NLP)</vt:lpstr>
      <vt:lpstr>PowerPoint Presentation</vt:lpstr>
      <vt:lpstr>چرا مدل زبانی ؟</vt:lpstr>
      <vt:lpstr>مدل زبانی(Language model)</vt:lpstr>
      <vt:lpstr>Ngram</vt:lpstr>
      <vt:lpstr>محاسبه مدل زبانی</vt:lpstr>
      <vt:lpstr>اشکال محاسبه</vt:lpstr>
      <vt:lpstr>هموارسازی(Smoothing)</vt:lpstr>
      <vt:lpstr>Add-One smoothing</vt:lpstr>
      <vt:lpstr>PowerPoint Presentation</vt:lpstr>
      <vt:lpstr>بازنمایی</vt:lpstr>
      <vt:lpstr>بازنمایی</vt:lpstr>
      <vt:lpstr>بازنمایی محلی(Local representation)</vt:lpstr>
      <vt:lpstr>One-Hot encoding</vt:lpstr>
      <vt:lpstr>One-Hot encoding</vt:lpstr>
      <vt:lpstr>بازنمایی پیوسته(Continuous representation)</vt:lpstr>
      <vt:lpstr>بازنمایی پیوسته(Continuous representation)</vt:lpstr>
      <vt:lpstr>PowerPoint Presentation</vt:lpstr>
      <vt:lpstr>تاریخچه</vt:lpstr>
      <vt:lpstr>مقالهBengio </vt:lpstr>
      <vt:lpstr>PowerPoint Presentation</vt:lpstr>
      <vt:lpstr>PowerPoint Presentation</vt:lpstr>
      <vt:lpstr>PowerPoint Presentation</vt:lpstr>
      <vt:lpstr>مقاله Word2vec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</vt:lpstr>
      <vt:lpstr>PowerPoint Presentation</vt:lpstr>
      <vt:lpstr>Syntactic &amp; Semantic</vt:lpstr>
      <vt:lpstr>Fast Text</vt:lpstr>
      <vt:lpstr>Fast Text</vt:lpstr>
      <vt:lpstr>PowerPoint Presentation</vt:lpstr>
      <vt:lpstr>PowerPoint Presentation</vt:lpstr>
      <vt:lpstr>Spacy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Mohammad Hajizadeh</dc:creator>
  <cp:lastModifiedBy>saeed bibak</cp:lastModifiedBy>
  <cp:revision>168</cp:revision>
  <dcterms:created xsi:type="dcterms:W3CDTF">2017-11-28T17:22:32Z</dcterms:created>
  <dcterms:modified xsi:type="dcterms:W3CDTF">2018-08-16T07:47:58Z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