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57" r:id="rId5"/>
    <p:sldId id="258" r:id="rId6"/>
    <p:sldId id="278" r:id="rId7"/>
    <p:sldId id="259" r:id="rId8"/>
    <p:sldId id="260" r:id="rId9"/>
    <p:sldId id="280" r:id="rId10"/>
    <p:sldId id="261" r:id="rId11"/>
    <p:sldId id="262" r:id="rId12"/>
    <p:sldId id="264" r:id="rId13"/>
    <p:sldId id="263" r:id="rId14"/>
    <p:sldId id="283" r:id="rId15"/>
    <p:sldId id="265" r:id="rId16"/>
    <p:sldId id="285" r:id="rId17"/>
    <p:sldId id="266" r:id="rId18"/>
    <p:sldId id="267" r:id="rId19"/>
    <p:sldId id="268" r:id="rId20"/>
    <p:sldId id="269" r:id="rId21"/>
    <p:sldId id="270" r:id="rId22"/>
    <p:sldId id="287" r:id="rId23"/>
    <p:sldId id="272" r:id="rId24"/>
    <p:sldId id="271" r:id="rId25"/>
    <p:sldId id="273" r:id="rId26"/>
    <p:sldId id="274" r:id="rId27"/>
    <p:sldId id="289" r:id="rId28"/>
    <p:sldId id="275" r:id="rId29"/>
    <p:sldId id="281" r:id="rId30"/>
    <p:sldId id="282" r:id="rId31"/>
    <p:sldId id="291" r:id="rId32"/>
    <p:sldId id="276" r:id="rId33"/>
    <p:sldId id="277" r:id="rId34"/>
    <p:sldId id="279" r:id="rId35"/>
    <p:sldId id="293" r:id="rId36"/>
    <p:sldId id="294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5" d="100"/>
          <a:sy n="75" d="100"/>
        </p:scale>
        <p:origin x="540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43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4356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31800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7" name="diagonals"/>
          <p:cNvGrpSpPr/>
          <p:nvPr userDrawn="1"/>
        </p:nvGrpSpPr>
        <p:grpSpPr>
          <a:xfrm>
            <a:off x="7580495" y="4191000"/>
            <a:ext cx="4686117" cy="2731407"/>
            <a:chOff x="5638800" y="3108960"/>
            <a:chExt cx="3515503" cy="2048555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1752600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494065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435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4356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77788" y="-76200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3180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grpSp>
        <p:nvGrpSpPr>
          <p:cNvPr id="12" name="diagonals"/>
          <p:cNvGrpSpPr/>
          <p:nvPr userDrawn="1"/>
        </p:nvGrpSpPr>
        <p:grpSpPr>
          <a:xfrm>
            <a:off x="7580495" y="4191000"/>
            <a:ext cx="4686117" cy="2731407"/>
            <a:chOff x="5638800" y="3108960"/>
            <a:chExt cx="3515503" cy="20485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bottom lines"/>
          <p:cNvGrpSpPr/>
          <p:nvPr userDrawn="1"/>
        </p:nvGrpSpPr>
        <p:grpSpPr>
          <a:xfrm>
            <a:off x="-77788" y="6190193"/>
            <a:ext cx="5498726" cy="820207"/>
            <a:chOff x="-6689" y="4553748"/>
            <a:chExt cx="4125119" cy="615155"/>
          </a:xfrm>
        </p:grpSpPr>
        <p:sp>
          <p:nvSpPr>
            <p:cNvPr id="19" name="Freeform 1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20" name="Freeform 1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2" name="Right Triangle 21"/>
          <p:cNvSpPr/>
          <p:nvPr userDrawn="1"/>
        </p:nvSpPr>
        <p:spPr>
          <a:xfrm rot="16200000">
            <a:off x="9237914" y="3997609"/>
            <a:ext cx="2225142" cy="3787741"/>
          </a:xfrm>
          <a:prstGeom prst="rtTriangle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553" y="5943600"/>
            <a:ext cx="2375495" cy="9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parat.com/partdp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41412" y="457200"/>
            <a:ext cx="9144000" cy="14398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5362137"/>
            <a:ext cx="2479099" cy="14958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6412" y="232919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Masoud Pourreza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8012" y="44196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2018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9812" y="33528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Pourreza.masoud@gmail.com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2" y="38100"/>
            <a:ext cx="10515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AE_Aim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828800"/>
            <a:ext cx="9451086" cy="223281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83986"/>
            <a:ext cx="2055813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5422214"/>
            <a:ext cx="2479099" cy="14958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812" y="564692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0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600200"/>
            <a:ext cx="6187667" cy="1795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812" y="564692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5422214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0100" y="149225"/>
            <a:ext cx="10515600" cy="91757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AE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4" y="1295400"/>
            <a:ext cx="7620000" cy="461883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150" y="5422214"/>
            <a:ext cx="2479099" cy="1495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12" y="564692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0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600200"/>
            <a:ext cx="6187667" cy="1795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812" y="5646926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150" y="5422214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2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111126"/>
            <a:ext cx="10515600" cy="74867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6612" y="102349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size: number of nodes in the middle layer. Smaller size results in more compression.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layers: the Autoencoder can be as deep as we like.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nodes per layer : stacked structure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we either use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036" y="5422214"/>
            <a:ext cx="2479099" cy="1495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812" y="56469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9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5247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1664417"/>
            <a:ext cx="4076700" cy="11239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5422214"/>
            <a:ext cx="2479099" cy="1495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812" y="5646926"/>
            <a:ext cx="6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0612" y="3538384"/>
            <a:ext cx="814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Cross entropy= -(y log(p) + (1-y) log(1-p))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7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5612" y="52200"/>
            <a:ext cx="10515600" cy="762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econstruction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325563"/>
            <a:ext cx="7620000" cy="3429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5422214"/>
            <a:ext cx="2479099" cy="1495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812" y="56469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8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5500" y="1"/>
            <a:ext cx="10515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 Autoencoder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64" y="1879089"/>
            <a:ext cx="9926472" cy="2362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550" y="5422214"/>
            <a:ext cx="2479099" cy="14958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812" y="5646926"/>
            <a:ext cx="674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87" y="1054194"/>
            <a:ext cx="6399026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250" y="5362137"/>
            <a:ext cx="2479099" cy="1495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812" y="5646926"/>
            <a:ext cx="6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5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600200"/>
            <a:ext cx="6187667" cy="1795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812" y="56469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836" y="5422214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8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2900" y="50800"/>
            <a:ext cx="10360501" cy="9652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one : Feature!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248400"/>
            <a:ext cx="2055813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836" y="5360083"/>
            <a:ext cx="2479099" cy="1495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51" y="1524000"/>
            <a:ext cx="5715000" cy="353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5351" y="533909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Cat vs Dog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812" y="564692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 representation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62" y="1252788"/>
            <a:ext cx="3989650" cy="39795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150" y="5362137"/>
            <a:ext cx="2479099" cy="1495863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828800"/>
            <a:ext cx="2771214" cy="28021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96831" y="1816100"/>
            <a:ext cx="685800" cy="26497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1788690" y="1066225"/>
            <a:ext cx="1702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neurons=100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812" y="5646926"/>
            <a:ext cx="6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0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7968" y="1"/>
            <a:ext cx="10515600" cy="8382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 Autoencoder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143000"/>
            <a:ext cx="4303336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5422214"/>
            <a:ext cx="2479099" cy="1495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812" y="564692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9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0432" y="147231"/>
            <a:ext cx="10515600" cy="68465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Sparsity Loss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45" y="1447800"/>
            <a:ext cx="7163178" cy="140419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45" y="3467912"/>
            <a:ext cx="7056777" cy="927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5422214"/>
            <a:ext cx="2479099" cy="1495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812" y="56469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9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6612" y="304800"/>
            <a:ext cx="10515600" cy="7016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Kullback-Leibler (KL) divergence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502914"/>
            <a:ext cx="5796654" cy="44962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67" y="5223047"/>
            <a:ext cx="1184197" cy="411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62" y="5320169"/>
            <a:ext cx="2479099" cy="1495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812" y="56469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3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600200"/>
            <a:ext cx="6187667" cy="1795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812" y="5646926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465" y="5348068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5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7943"/>
            <a:ext cx="10515600" cy="66025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AE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12" y="1143000"/>
            <a:ext cx="7620000" cy="25431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727736"/>
            <a:ext cx="7620000" cy="181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250" y="5422214"/>
            <a:ext cx="2479099" cy="1495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812" y="5646926"/>
            <a:ext cx="6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053" y="152400"/>
            <a:ext cx="10360501" cy="792163"/>
          </a:xfrm>
        </p:spPr>
        <p:txBody>
          <a:bodyPr/>
          <a:lstStyle/>
          <a:p>
            <a:pPr algn="ctr"/>
            <a:r>
              <a:rPr lang="en-US" dirty="0" smtClean="0"/>
              <a:t>Deconvolution and unpooling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143000"/>
            <a:ext cx="9802141" cy="4495800"/>
          </a:xfrm>
        </p:spPr>
      </p:pic>
      <p:sp>
        <p:nvSpPr>
          <p:cNvPr id="5" name="TextBox 4"/>
          <p:cNvSpPr txBox="1"/>
          <p:nvPr/>
        </p:nvSpPr>
        <p:spPr>
          <a:xfrm>
            <a:off x="150812" y="5715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950" y="5417271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0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-32657"/>
            <a:ext cx="10360501" cy="715963"/>
          </a:xfrm>
        </p:spPr>
        <p:txBody>
          <a:bodyPr/>
          <a:lstStyle/>
          <a:p>
            <a:pPr algn="ctr"/>
            <a:r>
              <a:rPr lang="en-US" dirty="0"/>
              <a:t>Deconvolution and </a:t>
            </a:r>
            <a:r>
              <a:rPr lang="en-US" dirty="0" smtClean="0"/>
              <a:t>unpooling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1" y="572080"/>
            <a:ext cx="11657013" cy="6267777"/>
          </a:xfrm>
        </p:spPr>
      </p:pic>
    </p:spTree>
    <p:extLst>
      <p:ext uri="{BB962C8B-B14F-4D97-AF65-F5344CB8AC3E}">
        <p14:creationId xmlns:p14="http://schemas.microsoft.com/office/powerpoint/2010/main" val="10932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600200"/>
            <a:ext cx="6187667" cy="1795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812" y="564692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836" y="5422214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1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5000" y="98426"/>
            <a:ext cx="10515600" cy="74200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AE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766"/>
            <a:ext cx="12203112" cy="509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322" y="5422214"/>
            <a:ext cx="2479099" cy="14958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812" y="564692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7012" y="52578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8600"/>
            <a:ext cx="10360501" cy="7159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78" y="1600200"/>
            <a:ext cx="3581400" cy="23920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600200"/>
            <a:ext cx="3583566" cy="23920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9678" y="4343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cheetah vs leopard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50812" y="564692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40" y="6096000"/>
            <a:ext cx="2055813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362137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2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49225"/>
            <a:ext cx="10515600" cy="68897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 (cont’d)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57" y="669414"/>
            <a:ext cx="9053285" cy="47529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5423964"/>
            <a:ext cx="2479099" cy="1495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812" y="56469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1" y="152400"/>
            <a:ext cx="10360501" cy="7159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 (cont’d)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868362"/>
            <a:ext cx="9220200" cy="478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12" y="5422214"/>
            <a:ext cx="2479099" cy="14958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811" y="5646926"/>
            <a:ext cx="76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600200"/>
            <a:ext cx="6187667" cy="1795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812" y="5646926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5422214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5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pPr algn="ctr"/>
            <a:r>
              <a:rPr lang="en-US" dirty="0" smtClean="0"/>
              <a:t>Other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09" y="2057400"/>
            <a:ext cx="10360501" cy="914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https://www.aparat.com/partdpai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812" y="56469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79" y="5434708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0573" y="88389"/>
            <a:ext cx="10515600" cy="90487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89012" y="993963"/>
            <a:ext cx="10515600" cy="4652963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is the process of transforming raw data into features that better represent the underlying problem to the predictive models, resulting in improved model accuracy on unseen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turn your inputs into things the algorithm can understand.</a:t>
            </a:r>
            <a:endParaRPr lang="fa-I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a-I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day, some machine learning projects succeed and some fail. What makes the difference? Easily the most important factor is the features used.</a:t>
            </a:r>
            <a:r>
              <a:rPr lang="fa-I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a-IR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5362137"/>
            <a:ext cx="2479099" cy="1495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12" y="564692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4083" y="105368"/>
            <a:ext cx="105156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00" y="1512982"/>
            <a:ext cx="7594766" cy="37042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35923"/>
            <a:ext cx="2055813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136" y="5362137"/>
            <a:ext cx="2479099" cy="1495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812" y="564692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6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feature learning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295" y="1371600"/>
            <a:ext cx="10360501" cy="4419600"/>
          </a:xfrm>
        </p:spPr>
        <p:txBody>
          <a:bodyPr/>
          <a:lstStyle/>
          <a:p>
            <a:r>
              <a:rPr lang="en-US" dirty="0" smtClean="0"/>
              <a:t>The unsupervised feature learning approach learns higher-level representation of the unlabeled data features by detecting patterns using various algorithms</a:t>
            </a:r>
          </a:p>
          <a:p>
            <a:r>
              <a:rPr lang="en-US" dirty="0" smtClean="0"/>
              <a:t>It is a self-taught learning framework developed to transfer knowledge from unlabeled data, which is much easier to obtain, to  be used as preprocessing step to enhance the supervised inductive models.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812" y="564692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6058106"/>
            <a:ext cx="2055813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5422214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1812" y="159711"/>
            <a:ext cx="10515600" cy="70008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AE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5212" y="144717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5422214"/>
            <a:ext cx="2479099" cy="1495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12" y="564692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52161" y="-3629"/>
            <a:ext cx="10515600" cy="8382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Autoencoder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270188"/>
            <a:ext cx="4303336" cy="43513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836" y="5422214"/>
            <a:ext cx="2479099" cy="1495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12" y="564692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1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50900" y="119261"/>
            <a:ext cx="10515600" cy="69711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Encode-Decode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18" y="1468834"/>
            <a:ext cx="4303336" cy="4351338"/>
          </a:xfrm>
        </p:spPr>
      </p:pic>
      <p:sp>
        <p:nvSpPr>
          <p:cNvPr id="7" name="Rectangle 6"/>
          <p:cNvSpPr/>
          <p:nvPr/>
        </p:nvSpPr>
        <p:spPr>
          <a:xfrm>
            <a:off x="3646686" y="1129903"/>
            <a:ext cx="2260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4818" y="1435100"/>
            <a:ext cx="3289300" cy="502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9564" y="1058763"/>
            <a:ext cx="118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682" y="1409899"/>
            <a:ext cx="118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36" y="5422214"/>
            <a:ext cx="2479099" cy="14958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812" y="564692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2556</TotalTime>
  <Words>321</Words>
  <Application>Microsoft Office PowerPoint</Application>
  <PresentationFormat>Custom</PresentationFormat>
  <Paragraphs>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Tahoma</vt:lpstr>
      <vt:lpstr>Times New Roman</vt:lpstr>
      <vt:lpstr>Tech 16x9</vt:lpstr>
      <vt:lpstr>Autoencoder</vt:lpstr>
      <vt:lpstr>Step one : Feature!</vt:lpstr>
      <vt:lpstr>Easy?</vt:lpstr>
      <vt:lpstr>Feature Engineering</vt:lpstr>
      <vt:lpstr>PowerPoint Presentation</vt:lpstr>
      <vt:lpstr>Unsupervised feature learning</vt:lpstr>
      <vt:lpstr>Applications of AE</vt:lpstr>
      <vt:lpstr>PowerPoint Presentation</vt:lpstr>
      <vt:lpstr>Encode-Decode</vt:lpstr>
      <vt:lpstr>AE_Aim</vt:lpstr>
      <vt:lpstr>PowerPoint Presentation</vt:lpstr>
      <vt:lpstr>Multilayer AE</vt:lpstr>
      <vt:lpstr>PowerPoint Presentation</vt:lpstr>
      <vt:lpstr>Hyper parameters</vt:lpstr>
      <vt:lpstr>Loss functions</vt:lpstr>
      <vt:lpstr>Reconstruction</vt:lpstr>
      <vt:lpstr>Denoising Autoencoder</vt:lpstr>
      <vt:lpstr>Output example</vt:lpstr>
      <vt:lpstr>PowerPoint Presentation</vt:lpstr>
      <vt:lpstr>AE representation</vt:lpstr>
      <vt:lpstr>Sparse Autoencoder</vt:lpstr>
      <vt:lpstr>Sparsity Loss Function</vt:lpstr>
      <vt:lpstr>Kullback-Leibler (KL) divergence</vt:lpstr>
      <vt:lpstr>PowerPoint Presentation</vt:lpstr>
      <vt:lpstr>Convolutional AE</vt:lpstr>
      <vt:lpstr>Deconvolution and unpooling</vt:lpstr>
      <vt:lpstr>Deconvolution and unpooling (cont’d)</vt:lpstr>
      <vt:lpstr>PowerPoint Presentation</vt:lpstr>
      <vt:lpstr>Adversarial AE</vt:lpstr>
      <vt:lpstr>Adversarial AE (cont’d)</vt:lpstr>
      <vt:lpstr>Adversarial AE (cont’d)</vt:lpstr>
      <vt:lpstr>PowerPoint Presentation</vt:lpstr>
      <vt:lpstr>Other 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Mohammad Hajizadeh</dc:creator>
  <cp:lastModifiedBy>masoud</cp:lastModifiedBy>
  <cp:revision>99</cp:revision>
  <dcterms:created xsi:type="dcterms:W3CDTF">2017-11-28T17:22:32Z</dcterms:created>
  <dcterms:modified xsi:type="dcterms:W3CDTF">2018-08-16T09:45:57Z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