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4" r:id="rId7"/>
    <p:sldId id="265" r:id="rId8"/>
    <p:sldId id="266" r:id="rId9"/>
    <p:sldId id="267" r:id="rId10"/>
    <p:sldId id="268" r:id="rId11"/>
    <p:sldId id="269" r:id="rId12"/>
    <p:sldId id="270" r:id="rId13"/>
    <p:sldId id="271" r:id="rId14"/>
    <p:sldId id="272" r:id="rId15"/>
    <p:sldId id="273" r:id="rId16"/>
    <p:sldId id="260"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851"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922C-1EAD-C056-F49E-13B00F024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3D007F-9AD4-9F5F-D83B-2CAFAA1FE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5325DC-91DE-D56E-86BA-9E5E7A203C36}"/>
              </a:ext>
            </a:extLst>
          </p:cNvPr>
          <p:cNvSpPr>
            <a:spLocks noGrp="1"/>
          </p:cNvSpPr>
          <p:nvPr>
            <p:ph type="dt" sz="half" idx="10"/>
          </p:nvPr>
        </p:nvSpPr>
        <p:spPr/>
        <p:txBody>
          <a:bodyPr/>
          <a:lstStyle/>
          <a:p>
            <a:fld id="{5866DBFB-16C8-4A76-92F8-8BBED954D3DB}" type="datetimeFigureOut">
              <a:rPr lang="en-IN" smtClean="0"/>
              <a:t>02-07-2022</a:t>
            </a:fld>
            <a:endParaRPr lang="en-IN"/>
          </a:p>
        </p:txBody>
      </p:sp>
      <p:sp>
        <p:nvSpPr>
          <p:cNvPr id="5" name="Footer Placeholder 4">
            <a:extLst>
              <a:ext uri="{FF2B5EF4-FFF2-40B4-BE49-F238E27FC236}">
                <a16:creationId xmlns:a16="http://schemas.microsoft.com/office/drawing/2014/main" id="{EC3143CC-90C6-31EF-118B-DF2D499B7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8364D-4EA5-ABBB-D083-924644A1968D}"/>
              </a:ext>
            </a:extLst>
          </p:cNvPr>
          <p:cNvSpPr>
            <a:spLocks noGrp="1"/>
          </p:cNvSpPr>
          <p:nvPr>
            <p:ph type="sldNum" sz="quarter" idx="12"/>
          </p:nvPr>
        </p:nvSpPr>
        <p:spPr/>
        <p:txBody>
          <a:bodyPr/>
          <a:lstStyle/>
          <a:p>
            <a:fld id="{96FA0FF4-E511-43DB-91ED-479AE486A900}" type="slidenum">
              <a:rPr lang="en-IN" smtClean="0"/>
              <a:t>‹#›</a:t>
            </a:fld>
            <a:endParaRPr lang="en-IN"/>
          </a:p>
        </p:txBody>
      </p:sp>
    </p:spTree>
    <p:extLst>
      <p:ext uri="{BB962C8B-B14F-4D97-AF65-F5344CB8AC3E}">
        <p14:creationId xmlns:p14="http://schemas.microsoft.com/office/powerpoint/2010/main" val="367226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6094-9F41-ACE9-2517-BD1F78954B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71BB86-9339-585E-A8A8-7CE03E989D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DB993D-8CA1-6D37-9612-A27056B9D7EB}"/>
              </a:ext>
            </a:extLst>
          </p:cNvPr>
          <p:cNvSpPr>
            <a:spLocks noGrp="1"/>
          </p:cNvSpPr>
          <p:nvPr>
            <p:ph type="dt" sz="half" idx="10"/>
          </p:nvPr>
        </p:nvSpPr>
        <p:spPr/>
        <p:txBody>
          <a:bodyPr/>
          <a:lstStyle/>
          <a:p>
            <a:fld id="{5866DBFB-16C8-4A76-92F8-8BBED954D3DB}" type="datetimeFigureOut">
              <a:rPr lang="en-IN" smtClean="0"/>
              <a:t>02-07-2022</a:t>
            </a:fld>
            <a:endParaRPr lang="en-IN"/>
          </a:p>
        </p:txBody>
      </p:sp>
      <p:sp>
        <p:nvSpPr>
          <p:cNvPr id="5" name="Footer Placeholder 4">
            <a:extLst>
              <a:ext uri="{FF2B5EF4-FFF2-40B4-BE49-F238E27FC236}">
                <a16:creationId xmlns:a16="http://schemas.microsoft.com/office/drawing/2014/main" id="{3B79F752-792A-85DD-003A-332E7FED2B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74C56-0729-7C89-D34B-B7A293D8A266}"/>
              </a:ext>
            </a:extLst>
          </p:cNvPr>
          <p:cNvSpPr>
            <a:spLocks noGrp="1"/>
          </p:cNvSpPr>
          <p:nvPr>
            <p:ph type="sldNum" sz="quarter" idx="12"/>
          </p:nvPr>
        </p:nvSpPr>
        <p:spPr/>
        <p:txBody>
          <a:bodyPr/>
          <a:lstStyle/>
          <a:p>
            <a:fld id="{96FA0FF4-E511-43DB-91ED-479AE486A900}" type="slidenum">
              <a:rPr lang="en-IN" smtClean="0"/>
              <a:t>‹#›</a:t>
            </a:fld>
            <a:endParaRPr lang="en-IN"/>
          </a:p>
        </p:txBody>
      </p:sp>
    </p:spTree>
    <p:extLst>
      <p:ext uri="{BB962C8B-B14F-4D97-AF65-F5344CB8AC3E}">
        <p14:creationId xmlns:p14="http://schemas.microsoft.com/office/powerpoint/2010/main" val="412076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3534B-0686-FB32-E2FB-BD52C73ED7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659B7E-220E-8EF5-64DF-EBA2B03BF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A1071-F9DC-E7B6-ABAC-F71EA3EDE490}"/>
              </a:ext>
            </a:extLst>
          </p:cNvPr>
          <p:cNvSpPr>
            <a:spLocks noGrp="1"/>
          </p:cNvSpPr>
          <p:nvPr>
            <p:ph type="dt" sz="half" idx="10"/>
          </p:nvPr>
        </p:nvSpPr>
        <p:spPr/>
        <p:txBody>
          <a:bodyPr/>
          <a:lstStyle/>
          <a:p>
            <a:fld id="{5866DBFB-16C8-4A76-92F8-8BBED954D3DB}" type="datetimeFigureOut">
              <a:rPr lang="en-IN" smtClean="0"/>
              <a:t>02-07-2022</a:t>
            </a:fld>
            <a:endParaRPr lang="en-IN"/>
          </a:p>
        </p:txBody>
      </p:sp>
      <p:sp>
        <p:nvSpPr>
          <p:cNvPr id="5" name="Footer Placeholder 4">
            <a:extLst>
              <a:ext uri="{FF2B5EF4-FFF2-40B4-BE49-F238E27FC236}">
                <a16:creationId xmlns:a16="http://schemas.microsoft.com/office/drawing/2014/main" id="{0178A1CC-D9EC-C642-C0CA-887994EB9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0D08CF-7E21-99EA-4C94-FAA29B16FDD3}"/>
              </a:ext>
            </a:extLst>
          </p:cNvPr>
          <p:cNvSpPr>
            <a:spLocks noGrp="1"/>
          </p:cNvSpPr>
          <p:nvPr>
            <p:ph type="sldNum" sz="quarter" idx="12"/>
          </p:nvPr>
        </p:nvSpPr>
        <p:spPr/>
        <p:txBody>
          <a:bodyPr/>
          <a:lstStyle/>
          <a:p>
            <a:fld id="{96FA0FF4-E511-43DB-91ED-479AE486A900}" type="slidenum">
              <a:rPr lang="en-IN" smtClean="0"/>
              <a:t>‹#›</a:t>
            </a:fld>
            <a:endParaRPr lang="en-IN"/>
          </a:p>
        </p:txBody>
      </p:sp>
    </p:spTree>
    <p:extLst>
      <p:ext uri="{BB962C8B-B14F-4D97-AF65-F5344CB8AC3E}">
        <p14:creationId xmlns:p14="http://schemas.microsoft.com/office/powerpoint/2010/main" val="325240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2444-8618-C88D-1234-0DE314F4D3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14F5FD-252D-F7D6-BA99-2EAE4EBBC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146C7B-DE70-2DE1-9132-CB5495210FC5}"/>
              </a:ext>
            </a:extLst>
          </p:cNvPr>
          <p:cNvSpPr>
            <a:spLocks noGrp="1"/>
          </p:cNvSpPr>
          <p:nvPr>
            <p:ph type="dt" sz="half" idx="10"/>
          </p:nvPr>
        </p:nvSpPr>
        <p:spPr/>
        <p:txBody>
          <a:bodyPr/>
          <a:lstStyle/>
          <a:p>
            <a:fld id="{5866DBFB-16C8-4A76-92F8-8BBED954D3DB}" type="datetimeFigureOut">
              <a:rPr lang="en-IN" smtClean="0"/>
              <a:t>02-07-2022</a:t>
            </a:fld>
            <a:endParaRPr lang="en-IN"/>
          </a:p>
        </p:txBody>
      </p:sp>
      <p:sp>
        <p:nvSpPr>
          <p:cNvPr id="5" name="Footer Placeholder 4">
            <a:extLst>
              <a:ext uri="{FF2B5EF4-FFF2-40B4-BE49-F238E27FC236}">
                <a16:creationId xmlns:a16="http://schemas.microsoft.com/office/drawing/2014/main" id="{69D10888-5FC3-DB25-0298-3FAF2E72D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FC10D-3B72-ADE9-C650-D48679BF79D0}"/>
              </a:ext>
            </a:extLst>
          </p:cNvPr>
          <p:cNvSpPr>
            <a:spLocks noGrp="1"/>
          </p:cNvSpPr>
          <p:nvPr>
            <p:ph type="sldNum" sz="quarter" idx="12"/>
          </p:nvPr>
        </p:nvSpPr>
        <p:spPr/>
        <p:txBody>
          <a:bodyPr/>
          <a:lstStyle/>
          <a:p>
            <a:fld id="{96FA0FF4-E511-43DB-91ED-479AE486A900}" type="slidenum">
              <a:rPr lang="en-IN" smtClean="0"/>
              <a:t>‹#›</a:t>
            </a:fld>
            <a:endParaRPr lang="en-IN"/>
          </a:p>
        </p:txBody>
      </p:sp>
    </p:spTree>
    <p:extLst>
      <p:ext uri="{BB962C8B-B14F-4D97-AF65-F5344CB8AC3E}">
        <p14:creationId xmlns:p14="http://schemas.microsoft.com/office/powerpoint/2010/main" val="286083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41D5-D7A3-7C2D-8B0D-7BA8712DA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88EA62-22D0-F061-A274-915DCBCF21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8B0E8A-92E4-5404-31F8-880FE950ECFE}"/>
              </a:ext>
            </a:extLst>
          </p:cNvPr>
          <p:cNvSpPr>
            <a:spLocks noGrp="1"/>
          </p:cNvSpPr>
          <p:nvPr>
            <p:ph type="dt" sz="half" idx="10"/>
          </p:nvPr>
        </p:nvSpPr>
        <p:spPr/>
        <p:txBody>
          <a:bodyPr/>
          <a:lstStyle/>
          <a:p>
            <a:fld id="{5866DBFB-16C8-4A76-92F8-8BBED954D3DB}" type="datetimeFigureOut">
              <a:rPr lang="en-IN" smtClean="0"/>
              <a:t>02-07-2022</a:t>
            </a:fld>
            <a:endParaRPr lang="en-IN"/>
          </a:p>
        </p:txBody>
      </p:sp>
      <p:sp>
        <p:nvSpPr>
          <p:cNvPr id="5" name="Footer Placeholder 4">
            <a:extLst>
              <a:ext uri="{FF2B5EF4-FFF2-40B4-BE49-F238E27FC236}">
                <a16:creationId xmlns:a16="http://schemas.microsoft.com/office/drawing/2014/main" id="{805402D3-D48F-3C8F-F286-68E8B7F43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56107-9E45-450B-4E30-78B2FAC66C37}"/>
              </a:ext>
            </a:extLst>
          </p:cNvPr>
          <p:cNvSpPr>
            <a:spLocks noGrp="1"/>
          </p:cNvSpPr>
          <p:nvPr>
            <p:ph type="sldNum" sz="quarter" idx="12"/>
          </p:nvPr>
        </p:nvSpPr>
        <p:spPr/>
        <p:txBody>
          <a:bodyPr/>
          <a:lstStyle/>
          <a:p>
            <a:fld id="{96FA0FF4-E511-43DB-91ED-479AE486A900}" type="slidenum">
              <a:rPr lang="en-IN" smtClean="0"/>
              <a:t>‹#›</a:t>
            </a:fld>
            <a:endParaRPr lang="en-IN"/>
          </a:p>
        </p:txBody>
      </p:sp>
    </p:spTree>
    <p:extLst>
      <p:ext uri="{BB962C8B-B14F-4D97-AF65-F5344CB8AC3E}">
        <p14:creationId xmlns:p14="http://schemas.microsoft.com/office/powerpoint/2010/main" val="28871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85B9-AD2D-4867-E057-D8680F1B4D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77C36E-258D-E4F1-C911-9C9FB606B8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07BE03-746D-3FB1-0EC8-2BBF390CB1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010755-75B6-AD36-D3C4-9C97BF0E0F1B}"/>
              </a:ext>
            </a:extLst>
          </p:cNvPr>
          <p:cNvSpPr>
            <a:spLocks noGrp="1"/>
          </p:cNvSpPr>
          <p:nvPr>
            <p:ph type="dt" sz="half" idx="10"/>
          </p:nvPr>
        </p:nvSpPr>
        <p:spPr/>
        <p:txBody>
          <a:bodyPr/>
          <a:lstStyle/>
          <a:p>
            <a:fld id="{5866DBFB-16C8-4A76-92F8-8BBED954D3DB}" type="datetimeFigureOut">
              <a:rPr lang="en-IN" smtClean="0"/>
              <a:t>02-07-2022</a:t>
            </a:fld>
            <a:endParaRPr lang="en-IN"/>
          </a:p>
        </p:txBody>
      </p:sp>
      <p:sp>
        <p:nvSpPr>
          <p:cNvPr id="6" name="Footer Placeholder 5">
            <a:extLst>
              <a:ext uri="{FF2B5EF4-FFF2-40B4-BE49-F238E27FC236}">
                <a16:creationId xmlns:a16="http://schemas.microsoft.com/office/drawing/2014/main" id="{A0291324-D5B4-039F-C7DE-764422AF76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81FA7C-DB84-7C69-C82F-2AC6E78792A2}"/>
              </a:ext>
            </a:extLst>
          </p:cNvPr>
          <p:cNvSpPr>
            <a:spLocks noGrp="1"/>
          </p:cNvSpPr>
          <p:nvPr>
            <p:ph type="sldNum" sz="quarter" idx="12"/>
          </p:nvPr>
        </p:nvSpPr>
        <p:spPr/>
        <p:txBody>
          <a:bodyPr/>
          <a:lstStyle/>
          <a:p>
            <a:fld id="{96FA0FF4-E511-43DB-91ED-479AE486A900}" type="slidenum">
              <a:rPr lang="en-IN" smtClean="0"/>
              <a:t>‹#›</a:t>
            </a:fld>
            <a:endParaRPr lang="en-IN"/>
          </a:p>
        </p:txBody>
      </p:sp>
    </p:spTree>
    <p:extLst>
      <p:ext uri="{BB962C8B-B14F-4D97-AF65-F5344CB8AC3E}">
        <p14:creationId xmlns:p14="http://schemas.microsoft.com/office/powerpoint/2010/main" val="425438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BBF7-2AC7-33CA-5E13-1F855BDD08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810F98-5B55-D45C-D0D3-C71B4E008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F1792-5B3C-D588-16A4-3361022836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2F12F7-1A74-7012-7AF7-6C588BE566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7F0A25-6EA0-4D7E-057A-A645145186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C06D64-F237-7C26-6ABC-C444C3E0D3B6}"/>
              </a:ext>
            </a:extLst>
          </p:cNvPr>
          <p:cNvSpPr>
            <a:spLocks noGrp="1"/>
          </p:cNvSpPr>
          <p:nvPr>
            <p:ph type="dt" sz="half" idx="10"/>
          </p:nvPr>
        </p:nvSpPr>
        <p:spPr/>
        <p:txBody>
          <a:bodyPr/>
          <a:lstStyle/>
          <a:p>
            <a:fld id="{5866DBFB-16C8-4A76-92F8-8BBED954D3DB}" type="datetimeFigureOut">
              <a:rPr lang="en-IN" smtClean="0"/>
              <a:t>02-07-2022</a:t>
            </a:fld>
            <a:endParaRPr lang="en-IN"/>
          </a:p>
        </p:txBody>
      </p:sp>
      <p:sp>
        <p:nvSpPr>
          <p:cNvPr id="8" name="Footer Placeholder 7">
            <a:extLst>
              <a:ext uri="{FF2B5EF4-FFF2-40B4-BE49-F238E27FC236}">
                <a16:creationId xmlns:a16="http://schemas.microsoft.com/office/drawing/2014/main" id="{67AEA63C-4F61-7DFF-DB95-D9F7234975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D89165-1811-15E6-1341-BD72124268B2}"/>
              </a:ext>
            </a:extLst>
          </p:cNvPr>
          <p:cNvSpPr>
            <a:spLocks noGrp="1"/>
          </p:cNvSpPr>
          <p:nvPr>
            <p:ph type="sldNum" sz="quarter" idx="12"/>
          </p:nvPr>
        </p:nvSpPr>
        <p:spPr/>
        <p:txBody>
          <a:bodyPr/>
          <a:lstStyle/>
          <a:p>
            <a:fld id="{96FA0FF4-E511-43DB-91ED-479AE486A900}" type="slidenum">
              <a:rPr lang="en-IN" smtClean="0"/>
              <a:t>‹#›</a:t>
            </a:fld>
            <a:endParaRPr lang="en-IN"/>
          </a:p>
        </p:txBody>
      </p:sp>
    </p:spTree>
    <p:extLst>
      <p:ext uri="{BB962C8B-B14F-4D97-AF65-F5344CB8AC3E}">
        <p14:creationId xmlns:p14="http://schemas.microsoft.com/office/powerpoint/2010/main" val="354284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E517-4487-40C1-1AB9-6AF32F97EF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A5513A-8C32-4818-258A-8F346F1E4BB5}"/>
              </a:ext>
            </a:extLst>
          </p:cNvPr>
          <p:cNvSpPr>
            <a:spLocks noGrp="1"/>
          </p:cNvSpPr>
          <p:nvPr>
            <p:ph type="dt" sz="half" idx="10"/>
          </p:nvPr>
        </p:nvSpPr>
        <p:spPr/>
        <p:txBody>
          <a:bodyPr/>
          <a:lstStyle/>
          <a:p>
            <a:fld id="{5866DBFB-16C8-4A76-92F8-8BBED954D3DB}" type="datetimeFigureOut">
              <a:rPr lang="en-IN" smtClean="0"/>
              <a:t>02-07-2022</a:t>
            </a:fld>
            <a:endParaRPr lang="en-IN"/>
          </a:p>
        </p:txBody>
      </p:sp>
      <p:sp>
        <p:nvSpPr>
          <p:cNvPr id="4" name="Footer Placeholder 3">
            <a:extLst>
              <a:ext uri="{FF2B5EF4-FFF2-40B4-BE49-F238E27FC236}">
                <a16:creationId xmlns:a16="http://schemas.microsoft.com/office/drawing/2014/main" id="{3E53F3D0-EA25-81EF-814E-FB61628BE7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E556DF-5909-EBFD-E4AC-08F53BCFCB4D}"/>
              </a:ext>
            </a:extLst>
          </p:cNvPr>
          <p:cNvSpPr>
            <a:spLocks noGrp="1"/>
          </p:cNvSpPr>
          <p:nvPr>
            <p:ph type="sldNum" sz="quarter" idx="12"/>
          </p:nvPr>
        </p:nvSpPr>
        <p:spPr/>
        <p:txBody>
          <a:bodyPr/>
          <a:lstStyle/>
          <a:p>
            <a:fld id="{96FA0FF4-E511-43DB-91ED-479AE486A900}" type="slidenum">
              <a:rPr lang="en-IN" smtClean="0"/>
              <a:t>‹#›</a:t>
            </a:fld>
            <a:endParaRPr lang="en-IN"/>
          </a:p>
        </p:txBody>
      </p:sp>
    </p:spTree>
    <p:extLst>
      <p:ext uri="{BB962C8B-B14F-4D97-AF65-F5344CB8AC3E}">
        <p14:creationId xmlns:p14="http://schemas.microsoft.com/office/powerpoint/2010/main" val="291421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5890B-8C07-3117-6587-C557ACC12C9E}"/>
              </a:ext>
            </a:extLst>
          </p:cNvPr>
          <p:cNvSpPr>
            <a:spLocks noGrp="1"/>
          </p:cNvSpPr>
          <p:nvPr>
            <p:ph type="dt" sz="half" idx="10"/>
          </p:nvPr>
        </p:nvSpPr>
        <p:spPr/>
        <p:txBody>
          <a:bodyPr/>
          <a:lstStyle/>
          <a:p>
            <a:fld id="{5866DBFB-16C8-4A76-92F8-8BBED954D3DB}" type="datetimeFigureOut">
              <a:rPr lang="en-IN" smtClean="0"/>
              <a:t>02-07-2022</a:t>
            </a:fld>
            <a:endParaRPr lang="en-IN"/>
          </a:p>
        </p:txBody>
      </p:sp>
      <p:sp>
        <p:nvSpPr>
          <p:cNvPr id="3" name="Footer Placeholder 2">
            <a:extLst>
              <a:ext uri="{FF2B5EF4-FFF2-40B4-BE49-F238E27FC236}">
                <a16:creationId xmlns:a16="http://schemas.microsoft.com/office/drawing/2014/main" id="{821F9E0B-2087-3B56-34C4-F8877CD33B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1A980F-9E12-F54D-5A81-4CFF1A20F588}"/>
              </a:ext>
            </a:extLst>
          </p:cNvPr>
          <p:cNvSpPr>
            <a:spLocks noGrp="1"/>
          </p:cNvSpPr>
          <p:nvPr>
            <p:ph type="sldNum" sz="quarter" idx="12"/>
          </p:nvPr>
        </p:nvSpPr>
        <p:spPr/>
        <p:txBody>
          <a:bodyPr/>
          <a:lstStyle/>
          <a:p>
            <a:fld id="{96FA0FF4-E511-43DB-91ED-479AE486A900}" type="slidenum">
              <a:rPr lang="en-IN" smtClean="0"/>
              <a:t>‹#›</a:t>
            </a:fld>
            <a:endParaRPr lang="en-IN"/>
          </a:p>
        </p:txBody>
      </p:sp>
    </p:spTree>
    <p:extLst>
      <p:ext uri="{BB962C8B-B14F-4D97-AF65-F5344CB8AC3E}">
        <p14:creationId xmlns:p14="http://schemas.microsoft.com/office/powerpoint/2010/main" val="141969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73E8-DB89-E8E6-72C7-D138A3873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1DE80B-DE69-267D-61BD-1D539CABAC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E22052-0BB4-B72D-E6F8-40BCDE1C2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44821-FA5D-6E82-8C40-94506466BB15}"/>
              </a:ext>
            </a:extLst>
          </p:cNvPr>
          <p:cNvSpPr>
            <a:spLocks noGrp="1"/>
          </p:cNvSpPr>
          <p:nvPr>
            <p:ph type="dt" sz="half" idx="10"/>
          </p:nvPr>
        </p:nvSpPr>
        <p:spPr/>
        <p:txBody>
          <a:bodyPr/>
          <a:lstStyle/>
          <a:p>
            <a:fld id="{5866DBFB-16C8-4A76-92F8-8BBED954D3DB}" type="datetimeFigureOut">
              <a:rPr lang="en-IN" smtClean="0"/>
              <a:t>02-07-2022</a:t>
            </a:fld>
            <a:endParaRPr lang="en-IN"/>
          </a:p>
        </p:txBody>
      </p:sp>
      <p:sp>
        <p:nvSpPr>
          <p:cNvPr id="6" name="Footer Placeholder 5">
            <a:extLst>
              <a:ext uri="{FF2B5EF4-FFF2-40B4-BE49-F238E27FC236}">
                <a16:creationId xmlns:a16="http://schemas.microsoft.com/office/drawing/2014/main" id="{AE7A622F-B9CE-9761-F01A-3A4194932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B26F1-DD32-27A8-A119-E224F78E5F48}"/>
              </a:ext>
            </a:extLst>
          </p:cNvPr>
          <p:cNvSpPr>
            <a:spLocks noGrp="1"/>
          </p:cNvSpPr>
          <p:nvPr>
            <p:ph type="sldNum" sz="quarter" idx="12"/>
          </p:nvPr>
        </p:nvSpPr>
        <p:spPr/>
        <p:txBody>
          <a:bodyPr/>
          <a:lstStyle/>
          <a:p>
            <a:fld id="{96FA0FF4-E511-43DB-91ED-479AE486A900}" type="slidenum">
              <a:rPr lang="en-IN" smtClean="0"/>
              <a:t>‹#›</a:t>
            </a:fld>
            <a:endParaRPr lang="en-IN"/>
          </a:p>
        </p:txBody>
      </p:sp>
    </p:spTree>
    <p:extLst>
      <p:ext uri="{BB962C8B-B14F-4D97-AF65-F5344CB8AC3E}">
        <p14:creationId xmlns:p14="http://schemas.microsoft.com/office/powerpoint/2010/main" val="362149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7E96-00AB-9F7B-C4BF-DF537AA5B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456A4F-754A-2718-4D3A-C0AE2B655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7C2799-1356-A412-DF10-98EF9838D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0334F-96A1-6871-B445-DBF3DC473C92}"/>
              </a:ext>
            </a:extLst>
          </p:cNvPr>
          <p:cNvSpPr>
            <a:spLocks noGrp="1"/>
          </p:cNvSpPr>
          <p:nvPr>
            <p:ph type="dt" sz="half" idx="10"/>
          </p:nvPr>
        </p:nvSpPr>
        <p:spPr/>
        <p:txBody>
          <a:bodyPr/>
          <a:lstStyle/>
          <a:p>
            <a:fld id="{5866DBFB-16C8-4A76-92F8-8BBED954D3DB}" type="datetimeFigureOut">
              <a:rPr lang="en-IN" smtClean="0"/>
              <a:t>02-07-2022</a:t>
            </a:fld>
            <a:endParaRPr lang="en-IN"/>
          </a:p>
        </p:txBody>
      </p:sp>
      <p:sp>
        <p:nvSpPr>
          <p:cNvPr id="6" name="Footer Placeholder 5">
            <a:extLst>
              <a:ext uri="{FF2B5EF4-FFF2-40B4-BE49-F238E27FC236}">
                <a16:creationId xmlns:a16="http://schemas.microsoft.com/office/drawing/2014/main" id="{7769DAC4-8368-76D7-84DE-5E3EC3740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889524-8CB4-A87A-06EF-73DC72B868E7}"/>
              </a:ext>
            </a:extLst>
          </p:cNvPr>
          <p:cNvSpPr>
            <a:spLocks noGrp="1"/>
          </p:cNvSpPr>
          <p:nvPr>
            <p:ph type="sldNum" sz="quarter" idx="12"/>
          </p:nvPr>
        </p:nvSpPr>
        <p:spPr/>
        <p:txBody>
          <a:bodyPr/>
          <a:lstStyle/>
          <a:p>
            <a:fld id="{96FA0FF4-E511-43DB-91ED-479AE486A900}" type="slidenum">
              <a:rPr lang="en-IN" smtClean="0"/>
              <a:t>‹#›</a:t>
            </a:fld>
            <a:endParaRPr lang="en-IN"/>
          </a:p>
        </p:txBody>
      </p:sp>
    </p:spTree>
    <p:extLst>
      <p:ext uri="{BB962C8B-B14F-4D97-AF65-F5344CB8AC3E}">
        <p14:creationId xmlns:p14="http://schemas.microsoft.com/office/powerpoint/2010/main" val="403735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A3945-205C-D0A6-ED85-6554F10AD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95E431-7F0B-1C70-7295-A75B1C2E04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E4CAF-BEF0-7D9E-00C5-AED47A6FF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DBFB-16C8-4A76-92F8-8BBED954D3DB}" type="datetimeFigureOut">
              <a:rPr lang="en-IN" smtClean="0"/>
              <a:t>02-07-2022</a:t>
            </a:fld>
            <a:endParaRPr lang="en-IN"/>
          </a:p>
        </p:txBody>
      </p:sp>
      <p:sp>
        <p:nvSpPr>
          <p:cNvPr id="5" name="Footer Placeholder 4">
            <a:extLst>
              <a:ext uri="{FF2B5EF4-FFF2-40B4-BE49-F238E27FC236}">
                <a16:creationId xmlns:a16="http://schemas.microsoft.com/office/drawing/2014/main" id="{19415D59-19AC-65FE-464B-D765C094F2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877D86-3395-8C08-9ED8-F9F7AF9A1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A0FF4-E511-43DB-91ED-479AE486A900}" type="slidenum">
              <a:rPr lang="en-IN" smtClean="0"/>
              <a:t>‹#›</a:t>
            </a:fld>
            <a:endParaRPr lang="en-IN"/>
          </a:p>
        </p:txBody>
      </p:sp>
    </p:spTree>
    <p:extLst>
      <p:ext uri="{BB962C8B-B14F-4D97-AF65-F5344CB8AC3E}">
        <p14:creationId xmlns:p14="http://schemas.microsoft.com/office/powerpoint/2010/main" val="964149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p:txBody>
          <a:bodyPr/>
          <a:lstStyle/>
          <a:p>
            <a:pPr algn="ctr"/>
            <a:r>
              <a:rPr lang="en-US" b="1" dirty="0">
                <a:solidFill>
                  <a:schemeClr val="accent1">
                    <a:lumMod val="75000"/>
                  </a:schemeClr>
                </a:solidFill>
                <a:latin typeface="+mn-lt"/>
              </a:rPr>
              <a:t>Python Condition</a:t>
            </a:r>
            <a:endParaRPr lang="en-IN" dirty="0"/>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p:txBody>
          <a:bodyPr/>
          <a:lstStyle/>
          <a:p>
            <a:r>
              <a:rPr lang="en-US" sz="2800" i="0" dirty="0">
                <a:effectLst/>
                <a:latin typeface="urw-din"/>
              </a:rPr>
              <a:t>Decision-making in a programming language is automated using conditional statements, in which Python evaluates the code to see if it meets the specified conditions. The condition are evaluated and processed as true or false. If this is found to be true, the program is run as needed.</a:t>
            </a:r>
          </a:p>
          <a:p>
            <a:r>
              <a:rPr lang="en-US" sz="2800" i="0" dirty="0">
                <a:effectLst/>
                <a:latin typeface="urw-din"/>
              </a:rPr>
              <a:t>Conditional statements are also known as decision-making statements. We need to use these conditional statements to execute the specific block of code if the given condition is true or false.</a:t>
            </a:r>
          </a:p>
          <a:p>
            <a:endParaRPr lang="en-IN" dirty="0"/>
          </a:p>
        </p:txBody>
      </p:sp>
    </p:spTree>
    <p:extLst>
      <p:ext uri="{BB962C8B-B14F-4D97-AF65-F5344CB8AC3E}">
        <p14:creationId xmlns:p14="http://schemas.microsoft.com/office/powerpoint/2010/main" val="1947796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27E072-7465-BAAB-C639-8FCD70786F1C}"/>
              </a:ext>
            </a:extLst>
          </p:cNvPr>
          <p:cNvSpPr>
            <a:spLocks noGrp="1"/>
          </p:cNvSpPr>
          <p:nvPr>
            <p:ph idx="1"/>
          </p:nvPr>
        </p:nvSpPr>
        <p:spPr>
          <a:xfrm>
            <a:off x="563479" y="170849"/>
            <a:ext cx="11065042" cy="6516302"/>
          </a:xfrm>
        </p:spPr>
        <p:txBody>
          <a:bodyPr>
            <a:normAutofit fontScale="92500" lnSpcReduction="20000"/>
          </a:bodyPr>
          <a:lstStyle/>
          <a:p>
            <a:pPr marL="0" indent="0">
              <a:buNone/>
            </a:pPr>
            <a:r>
              <a:rPr lang="en-US" u="sng" dirty="0"/>
              <a:t>Example:-</a:t>
            </a:r>
            <a:r>
              <a:rPr lang="en-US" dirty="0"/>
              <a:t>							</a:t>
            </a:r>
            <a:r>
              <a:rPr lang="en-US" u="sng" dirty="0"/>
              <a:t>Output:-</a:t>
            </a:r>
          </a:p>
          <a:p>
            <a:pPr marL="0" indent="0">
              <a:buNone/>
            </a:pPr>
            <a:r>
              <a:rPr lang="en-US" dirty="0"/>
              <a:t>num = -7							Number is negative</a:t>
            </a:r>
          </a:p>
          <a:p>
            <a:pPr marL="0" indent="0">
              <a:buNone/>
            </a:pPr>
            <a:r>
              <a:rPr lang="en-US" dirty="0"/>
              <a:t>if (num &gt; 0):</a:t>
            </a:r>
          </a:p>
          <a:p>
            <a:pPr marL="0" indent="0">
              <a:buNone/>
            </a:pPr>
            <a:r>
              <a:rPr lang="en-US" dirty="0"/>
              <a:t>              print(“Number is positive”)</a:t>
            </a:r>
          </a:p>
          <a:p>
            <a:pPr marL="0" indent="0">
              <a:buNone/>
            </a:pPr>
            <a:r>
              <a:rPr lang="en-US" dirty="0" err="1"/>
              <a:t>elif</a:t>
            </a:r>
            <a:r>
              <a:rPr lang="en-US" dirty="0"/>
              <a:t> (num &lt; 0):</a:t>
            </a:r>
          </a:p>
          <a:p>
            <a:pPr marL="0" indent="0">
              <a:buNone/>
            </a:pPr>
            <a:r>
              <a:rPr lang="en-US" dirty="0"/>
              <a:t>              print(“Number is negative”)</a:t>
            </a:r>
          </a:p>
          <a:p>
            <a:pPr marL="0" indent="0">
              <a:buNone/>
            </a:pPr>
            <a:r>
              <a:rPr lang="en-US" dirty="0"/>
              <a:t>else:</a:t>
            </a:r>
          </a:p>
          <a:p>
            <a:pPr marL="0" indent="0">
              <a:buNone/>
            </a:pPr>
            <a:r>
              <a:rPr lang="en-US" dirty="0"/>
              <a:t>              print(“Number is Zero”)</a:t>
            </a:r>
          </a:p>
          <a:p>
            <a:pPr marL="0" indent="0">
              <a:buNone/>
            </a:pPr>
            <a:endParaRPr lang="en-US" dirty="0"/>
          </a:p>
          <a:p>
            <a:pPr marL="0" indent="0">
              <a:buNone/>
            </a:pPr>
            <a:r>
              <a:rPr lang="en-US" dirty="0"/>
              <a:t>In the above example, first, we are assigning the value 7 to a variable called num. The controller will come to the “if” statement and evaluate the Boolean expression num &gt; 0 but the number is not greater than zero hence if block will be skipped.</a:t>
            </a:r>
          </a:p>
          <a:p>
            <a:pPr marL="0" indent="0">
              <a:buNone/>
            </a:pPr>
            <a:r>
              <a:rPr lang="en-US" dirty="0"/>
              <a:t>As the if condition is evaluated to false the controller will come to the “</a:t>
            </a:r>
            <a:r>
              <a:rPr lang="en-US" dirty="0" err="1"/>
              <a:t>elif</a:t>
            </a:r>
            <a:r>
              <a:rPr lang="en-US" dirty="0"/>
              <a:t>” statement and evaluate the Boolean expression num &lt; 0, hence in our case number is less than zero hence ‘Number is negative’ is printed.</a:t>
            </a:r>
          </a:p>
          <a:p>
            <a:pPr marL="0" indent="0">
              <a:buNone/>
            </a:pPr>
            <a:r>
              <a:rPr lang="en-US" dirty="0"/>
              <a:t>In case both the “if” and “</a:t>
            </a:r>
            <a:r>
              <a:rPr lang="en-US" dirty="0" err="1"/>
              <a:t>elif</a:t>
            </a:r>
            <a:r>
              <a:rPr lang="en-US" dirty="0"/>
              <a:t>” condition is evaluated to false then a set of statements present inside the “else” block will be executed.</a:t>
            </a:r>
          </a:p>
        </p:txBody>
      </p:sp>
    </p:spTree>
    <p:extLst>
      <p:ext uri="{BB962C8B-B14F-4D97-AF65-F5344CB8AC3E}">
        <p14:creationId xmlns:p14="http://schemas.microsoft.com/office/powerpoint/2010/main" val="420316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124493"/>
            <a:ext cx="10515600" cy="703279"/>
          </a:xfrm>
        </p:spPr>
        <p:txBody>
          <a:bodyPr/>
          <a:lstStyle/>
          <a:p>
            <a:pPr algn="ctr"/>
            <a:r>
              <a:rPr lang="en-US" b="1" dirty="0">
                <a:solidFill>
                  <a:schemeClr val="accent1">
                    <a:lumMod val="75000"/>
                  </a:schemeClr>
                </a:solidFill>
                <a:latin typeface="+mn-lt"/>
              </a:rPr>
              <a:t>Nested-if Statement</a:t>
            </a:r>
            <a:endParaRPr lang="en-IN" dirty="0"/>
          </a:p>
        </p:txBody>
      </p:sp>
      <p:sp>
        <p:nvSpPr>
          <p:cNvPr id="4" name="Content Placeholder 3">
            <a:extLst>
              <a:ext uri="{FF2B5EF4-FFF2-40B4-BE49-F238E27FC236}">
                <a16:creationId xmlns:a16="http://schemas.microsoft.com/office/drawing/2014/main" id="{B627E072-7465-BAAB-C639-8FCD70786F1C}"/>
              </a:ext>
            </a:extLst>
          </p:cNvPr>
          <p:cNvSpPr>
            <a:spLocks noGrp="1"/>
          </p:cNvSpPr>
          <p:nvPr>
            <p:ph idx="1"/>
          </p:nvPr>
        </p:nvSpPr>
        <p:spPr>
          <a:xfrm>
            <a:off x="838200" y="1068404"/>
            <a:ext cx="10515600" cy="5505651"/>
          </a:xfrm>
        </p:spPr>
        <p:txBody>
          <a:bodyPr>
            <a:normAutofit fontScale="92500" lnSpcReduction="10000"/>
          </a:bodyPr>
          <a:lstStyle/>
          <a:p>
            <a:r>
              <a:rPr lang="en-US" dirty="0"/>
              <a:t>Nested “if-else” statements mean that an “if” statement or “if-else” statement is present inside another if or if-else block. Python provides this feature as well, this in turn will help us to check multiple conditions in a given program.</a:t>
            </a:r>
          </a:p>
          <a:p>
            <a:r>
              <a:rPr lang="en-US" dirty="0"/>
              <a:t>An “if” statement is present inside another “if” statement which is present inside another “if” statements and so on.</a:t>
            </a:r>
          </a:p>
          <a:p>
            <a:r>
              <a:rPr lang="en-US" u="sng" dirty="0"/>
              <a:t>Syntax:-</a:t>
            </a:r>
          </a:p>
          <a:p>
            <a:pPr marL="0" indent="0">
              <a:buNone/>
            </a:pPr>
            <a:r>
              <a:rPr lang="en-US" dirty="0"/>
              <a:t>	if (condition1):</a:t>
            </a:r>
          </a:p>
          <a:p>
            <a:pPr marL="0" indent="0">
              <a:buNone/>
            </a:pPr>
            <a:r>
              <a:rPr lang="en-US" dirty="0"/>
              <a:t>		   # Executes when condition1 is true</a:t>
            </a:r>
          </a:p>
          <a:p>
            <a:pPr marL="0" indent="0">
              <a:buNone/>
            </a:pPr>
            <a:r>
              <a:rPr lang="en-US" dirty="0"/>
              <a:t>		if (condition2):</a:t>
            </a:r>
          </a:p>
          <a:p>
            <a:pPr marL="0" indent="0">
              <a:buNone/>
            </a:pPr>
            <a:r>
              <a:rPr lang="en-US" dirty="0"/>
              <a:t>   		   	# Executes when condition2 is true</a:t>
            </a:r>
          </a:p>
          <a:p>
            <a:pPr marL="0" indent="0">
              <a:buNone/>
            </a:pPr>
            <a:r>
              <a:rPr lang="en-US" dirty="0"/>
              <a:t>		# if Block is end here</a:t>
            </a:r>
          </a:p>
          <a:p>
            <a:pPr marL="0" indent="0">
              <a:buNone/>
            </a:pPr>
            <a:r>
              <a:rPr lang="en-US" dirty="0"/>
              <a:t>	# if Block is end here</a:t>
            </a:r>
            <a:endParaRPr lang="en-IN" dirty="0"/>
          </a:p>
        </p:txBody>
      </p:sp>
    </p:spTree>
    <p:extLst>
      <p:ext uri="{BB962C8B-B14F-4D97-AF65-F5344CB8AC3E}">
        <p14:creationId xmlns:p14="http://schemas.microsoft.com/office/powerpoint/2010/main" val="85567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27E072-7465-BAAB-C639-8FCD70786F1C}"/>
              </a:ext>
            </a:extLst>
          </p:cNvPr>
          <p:cNvSpPr>
            <a:spLocks noGrp="1"/>
          </p:cNvSpPr>
          <p:nvPr>
            <p:ph idx="1"/>
          </p:nvPr>
        </p:nvSpPr>
        <p:spPr>
          <a:xfrm>
            <a:off x="563479" y="654518"/>
            <a:ext cx="11065042" cy="5736658"/>
          </a:xfrm>
        </p:spPr>
        <p:txBody>
          <a:bodyPr>
            <a:normAutofit fontScale="92500" lnSpcReduction="10000"/>
          </a:bodyPr>
          <a:lstStyle/>
          <a:p>
            <a:pPr marL="0" indent="0">
              <a:buNone/>
            </a:pPr>
            <a:r>
              <a:rPr lang="en-US" u="sng" dirty="0"/>
              <a:t>Example:-</a:t>
            </a:r>
          </a:p>
          <a:p>
            <a:pPr marL="0" indent="0">
              <a:buNone/>
            </a:pPr>
            <a:r>
              <a:rPr lang="en-US" dirty="0"/>
              <a:t>num = 7</a:t>
            </a:r>
          </a:p>
          <a:p>
            <a:pPr marL="0" indent="0">
              <a:buNone/>
            </a:pPr>
            <a:r>
              <a:rPr lang="en-US" dirty="0"/>
              <a:t>if (num != 0):</a:t>
            </a:r>
          </a:p>
          <a:p>
            <a:pPr marL="0" indent="0">
              <a:buNone/>
            </a:pPr>
            <a:r>
              <a:rPr lang="en-US" dirty="0"/>
              <a:t>              if (num &gt; 0):</a:t>
            </a:r>
          </a:p>
          <a:p>
            <a:pPr marL="0" indent="0">
              <a:buNone/>
            </a:pPr>
            <a:r>
              <a:rPr lang="en-US" dirty="0"/>
              <a:t>                            print(“Number is greater than Zero”)</a:t>
            </a:r>
          </a:p>
          <a:p>
            <a:pPr marL="0" indent="0">
              <a:buNone/>
            </a:pPr>
            <a:endParaRPr lang="en-US" dirty="0"/>
          </a:p>
          <a:p>
            <a:pPr marL="0" indent="0">
              <a:buNone/>
            </a:pPr>
            <a:r>
              <a:rPr lang="en-US" u="sng" dirty="0"/>
              <a:t>Output:-</a:t>
            </a:r>
          </a:p>
          <a:p>
            <a:pPr marL="0" indent="0">
              <a:buNone/>
            </a:pPr>
            <a:r>
              <a:rPr lang="en-US" dirty="0"/>
              <a:t>Number is greater than Zero</a:t>
            </a:r>
          </a:p>
          <a:p>
            <a:pPr marL="0" indent="0">
              <a:buNone/>
            </a:pPr>
            <a:endParaRPr lang="en-US" dirty="0"/>
          </a:p>
          <a:p>
            <a:pPr marL="0" indent="0">
              <a:buNone/>
            </a:pPr>
            <a:r>
              <a:rPr lang="en-US" dirty="0"/>
              <a:t>Here, the controller will check if the given number is not equal to Zero or not, if the number is not equal to zero then it enters the first if block and then in the second if block it will check if the number is greater than Zero or not, if it’s true then the control enters the nested if block and executes the statements and leaves the block and terminates the program</a:t>
            </a:r>
          </a:p>
        </p:txBody>
      </p:sp>
    </p:spTree>
    <p:extLst>
      <p:ext uri="{BB962C8B-B14F-4D97-AF65-F5344CB8AC3E}">
        <p14:creationId xmlns:p14="http://schemas.microsoft.com/office/powerpoint/2010/main" val="262608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27E072-7465-BAAB-C639-8FCD70786F1C}"/>
              </a:ext>
            </a:extLst>
          </p:cNvPr>
          <p:cNvSpPr>
            <a:spLocks noGrp="1"/>
          </p:cNvSpPr>
          <p:nvPr>
            <p:ph idx="1"/>
          </p:nvPr>
        </p:nvSpPr>
        <p:spPr>
          <a:xfrm>
            <a:off x="563479" y="346509"/>
            <a:ext cx="11065042" cy="6340641"/>
          </a:xfrm>
        </p:spPr>
        <p:txBody>
          <a:bodyPr>
            <a:normAutofit/>
          </a:bodyPr>
          <a:lstStyle/>
          <a:p>
            <a:pPr marL="0" indent="0">
              <a:buNone/>
            </a:pPr>
            <a:r>
              <a:rPr lang="en-US" u="sng" dirty="0"/>
              <a:t>Example:-</a:t>
            </a:r>
          </a:p>
          <a:p>
            <a:pPr marL="0" indent="0">
              <a:buNone/>
            </a:pPr>
            <a:r>
              <a:rPr lang="en-US" dirty="0"/>
              <a:t>num = -7</a:t>
            </a:r>
          </a:p>
          <a:p>
            <a:pPr marL="0" indent="0">
              <a:buNone/>
            </a:pPr>
            <a:r>
              <a:rPr lang="en-US" dirty="0"/>
              <a:t>if (num != 0):</a:t>
            </a:r>
          </a:p>
          <a:p>
            <a:pPr marL="0" indent="0">
              <a:buNone/>
            </a:pPr>
            <a:r>
              <a:rPr lang="en-US" dirty="0"/>
              <a:t>          if (num &gt; 0):</a:t>
            </a:r>
          </a:p>
          <a:p>
            <a:pPr marL="0" indent="0">
              <a:buNone/>
            </a:pPr>
            <a:r>
              <a:rPr lang="en-US" dirty="0"/>
              <a:t>                      print(“Number is positive”)</a:t>
            </a:r>
          </a:p>
          <a:p>
            <a:pPr marL="0" indent="0">
              <a:buNone/>
            </a:pPr>
            <a:r>
              <a:rPr lang="en-US" dirty="0"/>
              <a:t>           else:</a:t>
            </a:r>
          </a:p>
          <a:p>
            <a:pPr marL="0" indent="0">
              <a:buNone/>
            </a:pPr>
            <a:r>
              <a:rPr lang="en-US" dirty="0"/>
              <a:t>                      print(“Number is negative”)</a:t>
            </a:r>
          </a:p>
          <a:p>
            <a:pPr marL="0" indent="0">
              <a:buNone/>
            </a:pPr>
            <a:r>
              <a:rPr lang="en-US" dirty="0"/>
              <a:t>else:</a:t>
            </a:r>
          </a:p>
          <a:p>
            <a:pPr marL="0" indent="0">
              <a:buNone/>
            </a:pPr>
            <a:r>
              <a:rPr lang="en-US" dirty="0"/>
              <a:t>           print(“Number is Zero”)</a:t>
            </a:r>
          </a:p>
          <a:p>
            <a:pPr marL="0" indent="0">
              <a:buNone/>
            </a:pPr>
            <a:endParaRPr lang="en-US" dirty="0"/>
          </a:p>
          <a:p>
            <a:pPr marL="0" indent="0">
              <a:buNone/>
            </a:pPr>
            <a:r>
              <a:rPr lang="en-US" u="sng" dirty="0"/>
              <a:t>Output:-</a:t>
            </a:r>
          </a:p>
          <a:p>
            <a:pPr marL="0" indent="0">
              <a:buNone/>
            </a:pPr>
            <a:r>
              <a:rPr lang="en-US" dirty="0"/>
              <a:t>Number is negative</a:t>
            </a:r>
          </a:p>
        </p:txBody>
      </p:sp>
    </p:spTree>
    <p:extLst>
      <p:ext uri="{BB962C8B-B14F-4D97-AF65-F5344CB8AC3E}">
        <p14:creationId xmlns:p14="http://schemas.microsoft.com/office/powerpoint/2010/main" val="185486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124493"/>
            <a:ext cx="10515600" cy="703279"/>
          </a:xfrm>
        </p:spPr>
        <p:txBody>
          <a:bodyPr/>
          <a:lstStyle/>
          <a:p>
            <a:pPr algn="ctr"/>
            <a:r>
              <a:rPr lang="en-US" b="1" dirty="0" err="1">
                <a:solidFill>
                  <a:schemeClr val="accent1">
                    <a:lumMod val="75000"/>
                  </a:schemeClr>
                </a:solidFill>
                <a:latin typeface="+mn-lt"/>
              </a:rPr>
              <a:t>Elif</a:t>
            </a:r>
            <a:r>
              <a:rPr lang="en-US" b="1" dirty="0">
                <a:solidFill>
                  <a:schemeClr val="accent1">
                    <a:lumMod val="75000"/>
                  </a:schemeClr>
                </a:solidFill>
                <a:latin typeface="+mn-lt"/>
              </a:rPr>
              <a:t>-Ladder Statement</a:t>
            </a:r>
            <a:endParaRPr lang="en-IN" dirty="0"/>
          </a:p>
        </p:txBody>
      </p:sp>
      <p:sp>
        <p:nvSpPr>
          <p:cNvPr id="4" name="Content Placeholder 3">
            <a:extLst>
              <a:ext uri="{FF2B5EF4-FFF2-40B4-BE49-F238E27FC236}">
                <a16:creationId xmlns:a16="http://schemas.microsoft.com/office/drawing/2014/main" id="{B627E072-7465-BAAB-C639-8FCD70786F1C}"/>
              </a:ext>
            </a:extLst>
          </p:cNvPr>
          <p:cNvSpPr>
            <a:spLocks noGrp="1"/>
          </p:cNvSpPr>
          <p:nvPr>
            <p:ph idx="1"/>
          </p:nvPr>
        </p:nvSpPr>
        <p:spPr>
          <a:xfrm>
            <a:off x="838200" y="1068404"/>
            <a:ext cx="10515600" cy="5544152"/>
          </a:xfrm>
        </p:spPr>
        <p:txBody>
          <a:bodyPr>
            <a:normAutofit fontScale="92500" lnSpcReduction="10000"/>
          </a:bodyPr>
          <a:lstStyle/>
          <a:p>
            <a:r>
              <a:rPr lang="en-US" dirty="0"/>
              <a:t>We have seen about the “</a:t>
            </a:r>
            <a:r>
              <a:rPr lang="en-US" dirty="0" err="1"/>
              <a:t>elif</a:t>
            </a:r>
            <a:r>
              <a:rPr lang="en-US" dirty="0"/>
              <a:t>” statements but what is this </a:t>
            </a:r>
            <a:r>
              <a:rPr lang="en-US" dirty="0" err="1"/>
              <a:t>elif</a:t>
            </a:r>
            <a:r>
              <a:rPr lang="en-US" dirty="0"/>
              <a:t> ladder? As the name itself suggests a program that contains a ladder of “</a:t>
            </a:r>
            <a:r>
              <a:rPr lang="en-US" dirty="0" err="1"/>
              <a:t>elif</a:t>
            </a:r>
            <a:r>
              <a:rPr lang="en-US" dirty="0"/>
              <a:t>” statements or “</a:t>
            </a:r>
            <a:r>
              <a:rPr lang="en-US" dirty="0" err="1"/>
              <a:t>elif</a:t>
            </a:r>
            <a:r>
              <a:rPr lang="en-US" dirty="0"/>
              <a:t>” statements are structured in the form of a ladder.</a:t>
            </a:r>
          </a:p>
          <a:p>
            <a:r>
              <a:rPr lang="en-US" dirty="0"/>
              <a:t>This statement is used to test multiple expressions.</a:t>
            </a:r>
          </a:p>
          <a:p>
            <a:r>
              <a:rPr lang="en-US" u="sng" dirty="0"/>
              <a:t>Syntax:-</a:t>
            </a:r>
          </a:p>
          <a:p>
            <a:pPr marL="0" indent="0">
              <a:buNone/>
            </a:pPr>
            <a:r>
              <a:rPr lang="en-US" dirty="0"/>
              <a:t>	if (condition):</a:t>
            </a:r>
          </a:p>
          <a:p>
            <a:pPr marL="0" indent="0">
              <a:buNone/>
            </a:pPr>
            <a:r>
              <a:rPr lang="en-US" dirty="0"/>
              <a:t>	    	statement</a:t>
            </a:r>
          </a:p>
          <a:p>
            <a:pPr marL="0" indent="0">
              <a:buNone/>
            </a:pPr>
            <a:r>
              <a:rPr lang="en-US" dirty="0"/>
              <a:t>	</a:t>
            </a:r>
            <a:r>
              <a:rPr lang="en-US" dirty="0" err="1"/>
              <a:t>elif</a:t>
            </a:r>
            <a:r>
              <a:rPr lang="en-US" dirty="0"/>
              <a:t> (condition):</a:t>
            </a:r>
          </a:p>
          <a:p>
            <a:pPr marL="0" indent="0">
              <a:buNone/>
            </a:pPr>
            <a:r>
              <a:rPr lang="en-US" dirty="0"/>
              <a:t>	    	statement</a:t>
            </a:r>
          </a:p>
          <a:p>
            <a:pPr marL="0" indent="0">
              <a:buNone/>
            </a:pPr>
            <a:r>
              <a:rPr lang="en-US" dirty="0"/>
              <a:t>	.</a:t>
            </a:r>
          </a:p>
          <a:p>
            <a:pPr marL="0" indent="0">
              <a:buNone/>
            </a:pPr>
            <a:r>
              <a:rPr lang="en-US" dirty="0"/>
              <a:t>	.</a:t>
            </a:r>
          </a:p>
          <a:p>
            <a:pPr marL="0" indent="0">
              <a:buNone/>
            </a:pPr>
            <a:r>
              <a:rPr lang="en-US" dirty="0"/>
              <a:t>	else:</a:t>
            </a:r>
          </a:p>
          <a:p>
            <a:pPr marL="0" indent="0">
              <a:buNone/>
            </a:pPr>
            <a:r>
              <a:rPr lang="en-US" dirty="0"/>
              <a:t>	    	statement</a:t>
            </a:r>
            <a:endParaRPr lang="en-IN" dirty="0"/>
          </a:p>
        </p:txBody>
      </p:sp>
    </p:spTree>
    <p:extLst>
      <p:ext uri="{BB962C8B-B14F-4D97-AF65-F5344CB8AC3E}">
        <p14:creationId xmlns:p14="http://schemas.microsoft.com/office/powerpoint/2010/main" val="370040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27E072-7465-BAAB-C639-8FCD70786F1C}"/>
              </a:ext>
            </a:extLst>
          </p:cNvPr>
          <p:cNvSpPr>
            <a:spLocks noGrp="1"/>
          </p:cNvSpPr>
          <p:nvPr>
            <p:ph idx="1"/>
          </p:nvPr>
        </p:nvSpPr>
        <p:spPr>
          <a:xfrm>
            <a:off x="563479" y="346509"/>
            <a:ext cx="11065042" cy="6340641"/>
          </a:xfrm>
        </p:spPr>
        <p:txBody>
          <a:bodyPr>
            <a:normAutofit lnSpcReduction="10000"/>
          </a:bodyPr>
          <a:lstStyle/>
          <a:p>
            <a:pPr marL="0" indent="0">
              <a:buNone/>
            </a:pPr>
            <a:r>
              <a:rPr lang="en-US" u="sng" dirty="0"/>
              <a:t>Example:-</a:t>
            </a:r>
          </a:p>
          <a:p>
            <a:pPr marL="0" indent="0">
              <a:buNone/>
            </a:pPr>
            <a:r>
              <a:rPr lang="en-US" dirty="0" err="1"/>
              <a:t>i</a:t>
            </a:r>
            <a:r>
              <a:rPr lang="en-US" dirty="0"/>
              <a:t> = 20</a:t>
            </a:r>
          </a:p>
          <a:p>
            <a:pPr marL="0" indent="0">
              <a:buNone/>
            </a:pPr>
            <a:r>
              <a:rPr lang="en-US" dirty="0"/>
              <a:t>if (</a:t>
            </a:r>
            <a:r>
              <a:rPr lang="en-US" dirty="0" err="1"/>
              <a:t>i</a:t>
            </a:r>
            <a:r>
              <a:rPr lang="en-US" dirty="0"/>
              <a:t> == 10):</a:t>
            </a:r>
          </a:p>
          <a:p>
            <a:pPr marL="0" indent="0">
              <a:buNone/>
            </a:pPr>
            <a:r>
              <a:rPr lang="en-US" dirty="0"/>
              <a:t>	print("</a:t>
            </a:r>
            <a:r>
              <a:rPr lang="en-US" dirty="0" err="1"/>
              <a:t>i</a:t>
            </a:r>
            <a:r>
              <a:rPr lang="en-US" dirty="0"/>
              <a:t> is 10")</a:t>
            </a:r>
          </a:p>
          <a:p>
            <a:pPr marL="0" indent="0">
              <a:buNone/>
            </a:pPr>
            <a:r>
              <a:rPr lang="en-US" dirty="0" err="1"/>
              <a:t>elif</a:t>
            </a:r>
            <a:r>
              <a:rPr lang="en-US" dirty="0"/>
              <a:t>(</a:t>
            </a:r>
            <a:r>
              <a:rPr lang="en-US" dirty="0" err="1"/>
              <a:t>i</a:t>
            </a:r>
            <a:r>
              <a:rPr lang="en-US" dirty="0"/>
              <a:t> == 15):</a:t>
            </a:r>
          </a:p>
          <a:p>
            <a:pPr marL="0" indent="0">
              <a:buNone/>
            </a:pPr>
            <a:r>
              <a:rPr lang="en-US" dirty="0"/>
              <a:t>	print("</a:t>
            </a:r>
            <a:r>
              <a:rPr lang="en-US" dirty="0" err="1"/>
              <a:t>i</a:t>
            </a:r>
            <a:r>
              <a:rPr lang="en-US" dirty="0"/>
              <a:t> is 15")</a:t>
            </a:r>
          </a:p>
          <a:p>
            <a:pPr marL="0" indent="0">
              <a:buNone/>
            </a:pPr>
            <a:r>
              <a:rPr lang="en-US" dirty="0" err="1"/>
              <a:t>elif</a:t>
            </a:r>
            <a:r>
              <a:rPr lang="en-US" dirty="0"/>
              <a:t> (</a:t>
            </a:r>
            <a:r>
              <a:rPr lang="en-US" dirty="0" err="1"/>
              <a:t>i</a:t>
            </a:r>
            <a:r>
              <a:rPr lang="en-US" dirty="0"/>
              <a:t> == 20):</a:t>
            </a:r>
          </a:p>
          <a:p>
            <a:pPr marL="0" indent="0">
              <a:buNone/>
            </a:pPr>
            <a:r>
              <a:rPr lang="en-US" dirty="0"/>
              <a:t>	print("</a:t>
            </a:r>
            <a:r>
              <a:rPr lang="en-US" dirty="0" err="1"/>
              <a:t>i</a:t>
            </a:r>
            <a:r>
              <a:rPr lang="en-US" dirty="0"/>
              <a:t> is 20")</a:t>
            </a:r>
          </a:p>
          <a:p>
            <a:pPr marL="0" indent="0">
              <a:buNone/>
            </a:pPr>
            <a:r>
              <a:rPr lang="en-US" dirty="0"/>
              <a:t>else:</a:t>
            </a:r>
          </a:p>
          <a:p>
            <a:pPr marL="0" indent="0">
              <a:buNone/>
            </a:pPr>
            <a:r>
              <a:rPr lang="en-US" dirty="0"/>
              <a:t>	print("</a:t>
            </a:r>
            <a:r>
              <a:rPr lang="en-US" dirty="0" err="1"/>
              <a:t>i</a:t>
            </a:r>
            <a:r>
              <a:rPr lang="en-US" dirty="0"/>
              <a:t> is not present")</a:t>
            </a:r>
          </a:p>
          <a:p>
            <a:pPr marL="0" indent="0">
              <a:buNone/>
            </a:pPr>
            <a:endParaRPr lang="en-US" dirty="0"/>
          </a:p>
          <a:p>
            <a:pPr marL="0" indent="0">
              <a:buNone/>
            </a:pPr>
            <a:r>
              <a:rPr lang="en-US" u="sng" dirty="0"/>
              <a:t>Output:-</a:t>
            </a:r>
          </a:p>
          <a:p>
            <a:pPr marL="0" indent="0">
              <a:buNone/>
            </a:pPr>
            <a:r>
              <a:rPr lang="en-US" dirty="0" err="1"/>
              <a:t>i</a:t>
            </a:r>
            <a:r>
              <a:rPr lang="en-US" dirty="0"/>
              <a:t> is 20</a:t>
            </a:r>
          </a:p>
        </p:txBody>
      </p:sp>
    </p:spTree>
    <p:extLst>
      <p:ext uri="{BB962C8B-B14F-4D97-AF65-F5344CB8AC3E}">
        <p14:creationId xmlns:p14="http://schemas.microsoft.com/office/powerpoint/2010/main" val="181783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p:txBody>
          <a:bodyPr/>
          <a:lstStyle/>
          <a:p>
            <a:pPr algn="ctr"/>
            <a:r>
              <a:rPr lang="en-US" b="1" dirty="0">
                <a:solidFill>
                  <a:schemeClr val="accent1">
                    <a:lumMod val="75000"/>
                  </a:schemeClr>
                </a:solidFill>
                <a:latin typeface="+mn-lt"/>
              </a:rPr>
              <a:t>Type of Condition in Python</a:t>
            </a:r>
            <a:endParaRPr lang="en-IN" dirty="0"/>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p:txBody>
          <a:bodyPr/>
          <a:lstStyle/>
          <a:p>
            <a:r>
              <a:rPr lang="en-US" b="1" dirty="0"/>
              <a:t>Other types of condition statement.</a:t>
            </a:r>
          </a:p>
          <a:p>
            <a:endParaRPr lang="en-US" dirty="0"/>
          </a:p>
          <a:p>
            <a:r>
              <a:rPr lang="en-US" dirty="0"/>
              <a:t>Short hand if statement</a:t>
            </a:r>
          </a:p>
          <a:p>
            <a:r>
              <a:rPr lang="en-US" dirty="0"/>
              <a:t>Short hand if-else statement</a:t>
            </a:r>
          </a:p>
          <a:p>
            <a:r>
              <a:rPr lang="en-US" dirty="0"/>
              <a:t>Short hand </a:t>
            </a:r>
            <a:r>
              <a:rPr lang="en-US" dirty="0" err="1"/>
              <a:t>elif</a:t>
            </a:r>
            <a:r>
              <a:rPr lang="en-US" dirty="0"/>
              <a:t> statement</a:t>
            </a:r>
          </a:p>
          <a:p>
            <a:r>
              <a:rPr lang="en-US" dirty="0"/>
              <a:t>Multi-condition in if statement (and, or)</a:t>
            </a:r>
          </a:p>
          <a:p>
            <a:r>
              <a:rPr lang="en-US" dirty="0"/>
              <a:t>Pass statement</a:t>
            </a:r>
          </a:p>
          <a:p>
            <a:endParaRPr lang="en-US" dirty="0"/>
          </a:p>
          <a:p>
            <a:endParaRPr lang="en-US" dirty="0"/>
          </a:p>
        </p:txBody>
      </p:sp>
    </p:spTree>
    <p:extLst>
      <p:ext uri="{BB962C8B-B14F-4D97-AF65-F5344CB8AC3E}">
        <p14:creationId xmlns:p14="http://schemas.microsoft.com/office/powerpoint/2010/main" val="1012401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18255"/>
            <a:ext cx="10515600" cy="848019"/>
          </a:xfrm>
        </p:spPr>
        <p:txBody>
          <a:bodyPr>
            <a:normAutofit/>
          </a:bodyPr>
          <a:lstStyle/>
          <a:p>
            <a:pPr algn="ctr"/>
            <a:r>
              <a:rPr lang="en-US" b="1" dirty="0">
                <a:solidFill>
                  <a:schemeClr val="accent1">
                    <a:lumMod val="75000"/>
                  </a:schemeClr>
                </a:solidFill>
                <a:latin typeface="+mn-lt"/>
              </a:rPr>
              <a:t>Short Hand if statement</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a:xfrm>
            <a:off x="838200" y="866274"/>
            <a:ext cx="10515600" cy="5573027"/>
          </a:xfrm>
        </p:spPr>
        <p:txBody>
          <a:bodyPr>
            <a:normAutofit/>
          </a:bodyPr>
          <a:lstStyle/>
          <a:p>
            <a:r>
              <a:rPr lang="en-US" u="sng" dirty="0"/>
              <a:t>Syntax:-</a:t>
            </a:r>
          </a:p>
          <a:p>
            <a:pPr marL="0" indent="0">
              <a:buNone/>
            </a:pPr>
            <a:r>
              <a:rPr lang="en-US" dirty="0"/>
              <a:t>	if (condition): statement 1; statement 2;.…;statement n</a:t>
            </a:r>
          </a:p>
          <a:p>
            <a:pPr marL="0" indent="0">
              <a:buNone/>
            </a:pPr>
            <a:endParaRPr lang="en-US" dirty="0"/>
          </a:p>
          <a:p>
            <a:r>
              <a:rPr lang="en-US" dirty="0"/>
              <a:t>If the condition is true, then execute statement 1, statement 2 and so on up to statement n.</a:t>
            </a:r>
          </a:p>
          <a:p>
            <a:r>
              <a:rPr lang="en-US" u="sng" dirty="0"/>
              <a:t>Example:-</a:t>
            </a:r>
            <a:endParaRPr lang="en-US" dirty="0"/>
          </a:p>
          <a:p>
            <a:pPr marL="0" indent="0">
              <a:buNone/>
            </a:pPr>
            <a:r>
              <a:rPr lang="en-US" dirty="0"/>
              <a:t>	num = 7</a:t>
            </a:r>
          </a:p>
          <a:p>
            <a:pPr marL="0" indent="0">
              <a:buNone/>
            </a:pPr>
            <a:r>
              <a:rPr lang="en-US" dirty="0"/>
              <a:t>	if (num &gt; 0): print(“Number is greater than Zero”)</a:t>
            </a:r>
          </a:p>
          <a:p>
            <a:pPr marL="0" indent="0">
              <a:buNone/>
            </a:pPr>
            <a:endParaRPr lang="en-US" dirty="0"/>
          </a:p>
          <a:p>
            <a:pPr marL="0" indent="0">
              <a:buNone/>
            </a:pPr>
            <a:r>
              <a:rPr lang="en-US" u="sng" dirty="0"/>
              <a:t>Output:-</a:t>
            </a:r>
          </a:p>
          <a:p>
            <a:pPr marL="0" indent="0">
              <a:buNone/>
            </a:pPr>
            <a:r>
              <a:rPr lang="en-US" dirty="0"/>
              <a:t>Number is greater than Zero</a:t>
            </a:r>
          </a:p>
        </p:txBody>
      </p:sp>
    </p:spTree>
    <p:extLst>
      <p:ext uri="{BB962C8B-B14F-4D97-AF65-F5344CB8AC3E}">
        <p14:creationId xmlns:p14="http://schemas.microsoft.com/office/powerpoint/2010/main" val="2295440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18255"/>
            <a:ext cx="10515600" cy="848019"/>
          </a:xfrm>
        </p:spPr>
        <p:txBody>
          <a:bodyPr>
            <a:normAutofit/>
          </a:bodyPr>
          <a:lstStyle/>
          <a:p>
            <a:pPr algn="ctr"/>
            <a:r>
              <a:rPr lang="en-US" b="1" dirty="0">
                <a:solidFill>
                  <a:schemeClr val="accent1">
                    <a:lumMod val="75000"/>
                  </a:schemeClr>
                </a:solidFill>
                <a:latin typeface="+mn-lt"/>
              </a:rPr>
              <a:t>Short Hand if-else statement</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a:xfrm>
            <a:off x="596766" y="866274"/>
            <a:ext cx="11194181" cy="5678905"/>
          </a:xfrm>
        </p:spPr>
        <p:txBody>
          <a:bodyPr>
            <a:normAutofit/>
          </a:bodyPr>
          <a:lstStyle/>
          <a:p>
            <a:r>
              <a:rPr lang="en-US" u="sng" dirty="0"/>
              <a:t>Syntax:-</a:t>
            </a:r>
          </a:p>
          <a:p>
            <a:pPr marL="0" indent="0">
              <a:buNone/>
            </a:pPr>
            <a:r>
              <a:rPr lang="en-US" dirty="0"/>
              <a:t>	if (condition): statement 1; statement 2; statement 3;…;statement n</a:t>
            </a:r>
          </a:p>
          <a:p>
            <a:pPr marL="0" indent="0">
              <a:buNone/>
            </a:pPr>
            <a:r>
              <a:rPr lang="en-US" dirty="0"/>
              <a:t>	else: statement 1; statement 2; statement 3;…;statement n</a:t>
            </a:r>
          </a:p>
          <a:p>
            <a:pPr marL="0" indent="0">
              <a:buNone/>
            </a:pPr>
            <a:endParaRPr lang="en-US" dirty="0"/>
          </a:p>
          <a:p>
            <a:r>
              <a:rPr lang="en-US" u="sng" dirty="0"/>
              <a:t>Example:-</a:t>
            </a:r>
          </a:p>
          <a:p>
            <a:pPr marL="0" indent="0">
              <a:buNone/>
            </a:pPr>
            <a:r>
              <a:rPr lang="en-US" dirty="0"/>
              <a:t>	num = 7</a:t>
            </a:r>
          </a:p>
          <a:p>
            <a:pPr marL="0" indent="0">
              <a:buNone/>
            </a:pPr>
            <a:r>
              <a:rPr lang="en-US" dirty="0"/>
              <a:t>	if (num &gt; 0): print(“Number is greater than Zero”)</a:t>
            </a:r>
          </a:p>
          <a:p>
            <a:pPr marL="0" indent="0">
              <a:buNone/>
            </a:pPr>
            <a:r>
              <a:rPr lang="en-US" dirty="0"/>
              <a:t>	else: print(“Number is smaller than Zero”)</a:t>
            </a:r>
          </a:p>
          <a:p>
            <a:pPr marL="0" indent="0">
              <a:buNone/>
            </a:pPr>
            <a:endParaRPr lang="en-US" dirty="0"/>
          </a:p>
          <a:p>
            <a:pPr marL="0" indent="0">
              <a:buNone/>
            </a:pPr>
            <a:r>
              <a:rPr lang="en-US" u="sng" dirty="0"/>
              <a:t>Output:-</a:t>
            </a:r>
          </a:p>
          <a:p>
            <a:pPr marL="0" indent="0">
              <a:buNone/>
            </a:pPr>
            <a:r>
              <a:rPr lang="en-US" dirty="0"/>
              <a:t>Number is smaller than Zero</a:t>
            </a:r>
          </a:p>
        </p:txBody>
      </p:sp>
    </p:spTree>
    <p:extLst>
      <p:ext uri="{BB962C8B-B14F-4D97-AF65-F5344CB8AC3E}">
        <p14:creationId xmlns:p14="http://schemas.microsoft.com/office/powerpoint/2010/main" val="573638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18255"/>
            <a:ext cx="10515600" cy="848019"/>
          </a:xfrm>
        </p:spPr>
        <p:txBody>
          <a:bodyPr>
            <a:normAutofit/>
          </a:bodyPr>
          <a:lstStyle/>
          <a:p>
            <a:pPr algn="ctr"/>
            <a:r>
              <a:rPr lang="en-US" b="1" dirty="0">
                <a:solidFill>
                  <a:schemeClr val="accent1">
                    <a:lumMod val="75000"/>
                  </a:schemeClr>
                </a:solidFill>
                <a:latin typeface="+mn-lt"/>
              </a:rPr>
              <a:t>Short Hand </a:t>
            </a:r>
            <a:r>
              <a:rPr lang="en-US" b="1" dirty="0" err="1">
                <a:solidFill>
                  <a:schemeClr val="accent1">
                    <a:lumMod val="75000"/>
                  </a:schemeClr>
                </a:solidFill>
                <a:latin typeface="+mn-lt"/>
              </a:rPr>
              <a:t>elif</a:t>
            </a:r>
            <a:r>
              <a:rPr lang="en-US" b="1" dirty="0">
                <a:solidFill>
                  <a:schemeClr val="accent1">
                    <a:lumMod val="75000"/>
                  </a:schemeClr>
                </a:solidFill>
                <a:latin typeface="+mn-lt"/>
              </a:rPr>
              <a:t> statement</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a:xfrm>
            <a:off x="596766" y="866275"/>
            <a:ext cx="11194181" cy="5832908"/>
          </a:xfrm>
        </p:spPr>
        <p:txBody>
          <a:bodyPr>
            <a:normAutofit fontScale="92500" lnSpcReduction="10000"/>
          </a:bodyPr>
          <a:lstStyle/>
          <a:p>
            <a:r>
              <a:rPr lang="en-US" u="sng" dirty="0"/>
              <a:t>Syntax:-</a:t>
            </a:r>
          </a:p>
          <a:p>
            <a:pPr marL="0" indent="0">
              <a:buNone/>
            </a:pPr>
            <a:r>
              <a:rPr lang="en-US" dirty="0"/>
              <a:t>	if (condition): statement 1; statement 2; statement 3;…;statement n</a:t>
            </a:r>
          </a:p>
          <a:p>
            <a:pPr marL="0" indent="0">
              <a:buNone/>
            </a:pPr>
            <a:r>
              <a:rPr lang="en-US" dirty="0"/>
              <a:t>	</a:t>
            </a:r>
            <a:r>
              <a:rPr lang="en-US" dirty="0" err="1"/>
              <a:t>elif</a:t>
            </a:r>
            <a:r>
              <a:rPr lang="en-US" dirty="0"/>
              <a:t> (condition): statement 1; statement 2; statement 3;…;statement n</a:t>
            </a:r>
          </a:p>
          <a:p>
            <a:pPr marL="0" indent="0">
              <a:buNone/>
            </a:pPr>
            <a:r>
              <a:rPr lang="en-US" dirty="0"/>
              <a:t>	else: statement 1; statement 2; statement 3;…;statement n</a:t>
            </a:r>
          </a:p>
          <a:p>
            <a:pPr marL="0" indent="0">
              <a:buNone/>
            </a:pPr>
            <a:endParaRPr lang="en-US" dirty="0"/>
          </a:p>
          <a:p>
            <a:r>
              <a:rPr lang="en-US" u="sng" dirty="0"/>
              <a:t>Example:-</a:t>
            </a:r>
          </a:p>
          <a:p>
            <a:pPr marL="0" indent="0">
              <a:buNone/>
            </a:pPr>
            <a:r>
              <a:rPr lang="en-US" dirty="0"/>
              <a:t>	num = 7</a:t>
            </a:r>
          </a:p>
          <a:p>
            <a:pPr marL="0" indent="0">
              <a:buNone/>
            </a:pPr>
            <a:r>
              <a:rPr lang="en-US" dirty="0"/>
              <a:t>	if (num &lt; 0): print("Number is smaller than Zero")</a:t>
            </a:r>
          </a:p>
          <a:p>
            <a:pPr marL="0" indent="0">
              <a:buNone/>
            </a:pPr>
            <a:r>
              <a:rPr lang="en-US" dirty="0"/>
              <a:t>	</a:t>
            </a:r>
            <a:r>
              <a:rPr lang="en-US" dirty="0" err="1"/>
              <a:t>elif</a:t>
            </a:r>
            <a:r>
              <a:rPr lang="en-US" dirty="0"/>
              <a:t> (num &gt; 0): print("Number is greater than Zero")</a:t>
            </a:r>
          </a:p>
          <a:p>
            <a:pPr marL="0" indent="0">
              <a:buNone/>
            </a:pPr>
            <a:r>
              <a:rPr lang="en-US" dirty="0"/>
              <a:t>	else: print("Number is Zero")</a:t>
            </a:r>
          </a:p>
          <a:p>
            <a:pPr marL="0" indent="0">
              <a:buNone/>
            </a:pPr>
            <a:endParaRPr lang="en-US" dirty="0"/>
          </a:p>
          <a:p>
            <a:pPr marL="0" indent="0">
              <a:buNone/>
            </a:pPr>
            <a:r>
              <a:rPr lang="en-US" u="sng" dirty="0"/>
              <a:t>Output:-</a:t>
            </a:r>
          </a:p>
          <a:p>
            <a:pPr marL="0" indent="0">
              <a:buNone/>
            </a:pPr>
            <a:r>
              <a:rPr lang="en-US" dirty="0"/>
              <a:t>Number is greater than Zero</a:t>
            </a:r>
          </a:p>
        </p:txBody>
      </p:sp>
    </p:spTree>
    <p:extLst>
      <p:ext uri="{BB962C8B-B14F-4D97-AF65-F5344CB8AC3E}">
        <p14:creationId xmlns:p14="http://schemas.microsoft.com/office/powerpoint/2010/main" val="330962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p:txBody>
          <a:bodyPr/>
          <a:lstStyle/>
          <a:p>
            <a:pPr algn="ctr"/>
            <a:r>
              <a:rPr lang="en-US" b="1" dirty="0">
                <a:solidFill>
                  <a:schemeClr val="accent1">
                    <a:lumMod val="75000"/>
                  </a:schemeClr>
                </a:solidFill>
                <a:latin typeface="+mn-lt"/>
              </a:rPr>
              <a:t>Python Condition</a:t>
            </a:r>
            <a:endParaRPr lang="en-IN" dirty="0"/>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p:txBody>
          <a:bodyPr/>
          <a:lstStyle/>
          <a:p>
            <a:r>
              <a:rPr lang="en-US" sz="2800" i="0" dirty="0">
                <a:effectLst/>
                <a:latin typeface="urw-din"/>
              </a:rPr>
              <a:t>When we consider our real-time scenario every day, we make some decisions and based on the decisions made we will take further actions. Hence all our daily life activities depend on the decisions we make.</a:t>
            </a:r>
          </a:p>
          <a:p>
            <a:r>
              <a:rPr lang="en-US" sz="2800" i="0" dirty="0">
                <a:effectLst/>
                <a:latin typeface="urw-din"/>
              </a:rPr>
              <a:t>In programming languages, most of the time in large projects we have to control the flow of execution of our program and we want to execute some set of statements only if the given condition is satisfied, and a different set of statements when it’s not satisfied.</a:t>
            </a:r>
            <a:endParaRPr lang="en-IN" dirty="0"/>
          </a:p>
        </p:txBody>
      </p:sp>
    </p:spTree>
    <p:extLst>
      <p:ext uri="{BB962C8B-B14F-4D97-AF65-F5344CB8AC3E}">
        <p14:creationId xmlns:p14="http://schemas.microsoft.com/office/powerpoint/2010/main" val="877467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18255"/>
            <a:ext cx="10515600" cy="848019"/>
          </a:xfrm>
        </p:spPr>
        <p:txBody>
          <a:bodyPr>
            <a:normAutofit/>
          </a:bodyPr>
          <a:lstStyle/>
          <a:p>
            <a:pPr algn="ctr"/>
            <a:r>
              <a:rPr lang="en-US" b="1" dirty="0">
                <a:solidFill>
                  <a:schemeClr val="accent1">
                    <a:lumMod val="75000"/>
                  </a:schemeClr>
                </a:solidFill>
                <a:latin typeface="+mn-lt"/>
              </a:rPr>
              <a:t> Multi-condition in if statement</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a:xfrm>
            <a:off x="596766" y="866275"/>
            <a:ext cx="11194181" cy="5832908"/>
          </a:xfrm>
        </p:spPr>
        <p:txBody>
          <a:bodyPr>
            <a:normAutofit fontScale="92500" lnSpcReduction="10000"/>
          </a:bodyPr>
          <a:lstStyle/>
          <a:p>
            <a:r>
              <a:rPr lang="en-US" dirty="0"/>
              <a:t>It’s not that you can only write one condition inside an “if” statement, we can also evaluate multiple conditions in an “if” statement like below</a:t>
            </a:r>
          </a:p>
          <a:p>
            <a:pPr marL="0" indent="0">
              <a:buNone/>
            </a:pPr>
            <a:r>
              <a:rPr lang="en-US" u="sng" dirty="0"/>
              <a:t>Example:-</a:t>
            </a:r>
          </a:p>
          <a:p>
            <a:pPr marL="0" indent="0">
              <a:buNone/>
            </a:pPr>
            <a:r>
              <a:rPr lang="en-US" dirty="0"/>
              <a:t>	num1 = 10</a:t>
            </a:r>
          </a:p>
          <a:p>
            <a:pPr marL="0" indent="0">
              <a:buNone/>
            </a:pPr>
            <a:r>
              <a:rPr lang="en-US" dirty="0"/>
              <a:t>	num2 = 20</a:t>
            </a:r>
          </a:p>
          <a:p>
            <a:pPr marL="0" indent="0">
              <a:buNone/>
            </a:pPr>
            <a:r>
              <a:rPr lang="en-US" dirty="0"/>
              <a:t>	num3 = 30</a:t>
            </a:r>
          </a:p>
          <a:p>
            <a:pPr marL="0" indent="0">
              <a:buNone/>
            </a:pPr>
            <a:r>
              <a:rPr lang="en-US" dirty="0"/>
              <a:t>	if (num1 == 10 and num2 == 20 and num3 == 30):</a:t>
            </a:r>
          </a:p>
          <a:p>
            <a:pPr marL="0" indent="0">
              <a:buNone/>
            </a:pPr>
            <a:r>
              <a:rPr lang="en-US" dirty="0"/>
              <a:t>	             print(“All the conditions are true”)</a:t>
            </a:r>
          </a:p>
          <a:p>
            <a:pPr marL="0" indent="0">
              <a:buNone/>
            </a:pPr>
            <a:endParaRPr lang="en-US" dirty="0"/>
          </a:p>
          <a:p>
            <a:pPr marL="0" indent="0">
              <a:buNone/>
            </a:pPr>
            <a:r>
              <a:rPr lang="en-US" u="sng" dirty="0"/>
              <a:t>Output:-</a:t>
            </a:r>
          </a:p>
          <a:p>
            <a:pPr marL="0" indent="0">
              <a:buNone/>
            </a:pPr>
            <a:r>
              <a:rPr lang="en-US" dirty="0"/>
              <a:t>All the conditions are true</a:t>
            </a:r>
          </a:p>
          <a:p>
            <a:r>
              <a:rPr lang="en-US" dirty="0"/>
              <a:t>Here, in the “if” statement we are checking multiple conditions using AND operator, which means if all the conditions are true only when the statements inside an if block will be executed.</a:t>
            </a:r>
          </a:p>
        </p:txBody>
      </p:sp>
    </p:spTree>
    <p:extLst>
      <p:ext uri="{BB962C8B-B14F-4D97-AF65-F5344CB8AC3E}">
        <p14:creationId xmlns:p14="http://schemas.microsoft.com/office/powerpoint/2010/main" val="2211183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18255"/>
            <a:ext cx="10515600" cy="848019"/>
          </a:xfrm>
        </p:spPr>
        <p:txBody>
          <a:bodyPr>
            <a:normAutofit/>
          </a:bodyPr>
          <a:lstStyle/>
          <a:p>
            <a:pPr algn="ctr"/>
            <a:r>
              <a:rPr lang="en-US" b="1" dirty="0">
                <a:solidFill>
                  <a:schemeClr val="accent1">
                    <a:lumMod val="75000"/>
                  </a:schemeClr>
                </a:solidFill>
                <a:latin typeface="+mn-lt"/>
              </a:rPr>
              <a:t> Multi-condition in if statement</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a:xfrm>
            <a:off x="596766" y="866275"/>
            <a:ext cx="11194181" cy="5832908"/>
          </a:xfrm>
        </p:spPr>
        <p:txBody>
          <a:bodyPr>
            <a:normAutofit/>
          </a:bodyPr>
          <a:lstStyle/>
          <a:p>
            <a:r>
              <a:rPr lang="en-US" dirty="0"/>
              <a:t>We can also specify the OR operators as well.</a:t>
            </a:r>
          </a:p>
          <a:p>
            <a:pPr marL="0" indent="0">
              <a:buNone/>
            </a:pPr>
            <a:r>
              <a:rPr lang="en-US" u="sng" dirty="0"/>
              <a:t>Example:-</a:t>
            </a:r>
          </a:p>
          <a:p>
            <a:pPr marL="0" indent="0">
              <a:buNone/>
            </a:pPr>
            <a:r>
              <a:rPr lang="en-US" dirty="0" err="1"/>
              <a:t>fruitName</a:t>
            </a:r>
            <a:r>
              <a:rPr lang="en-US" dirty="0"/>
              <a:t> = “Apple”</a:t>
            </a:r>
          </a:p>
          <a:p>
            <a:pPr marL="0" indent="0">
              <a:buNone/>
            </a:pPr>
            <a:r>
              <a:rPr lang="en-US" dirty="0"/>
              <a:t>if (</a:t>
            </a:r>
            <a:r>
              <a:rPr lang="en-US" dirty="0" err="1"/>
              <a:t>fruitName</a:t>
            </a:r>
            <a:r>
              <a:rPr lang="en-US" dirty="0"/>
              <a:t> == “Mango” or </a:t>
            </a:r>
            <a:r>
              <a:rPr lang="en-US" dirty="0" err="1"/>
              <a:t>fruitName</a:t>
            </a:r>
            <a:r>
              <a:rPr lang="en-US" dirty="0"/>
              <a:t> == “Apple”):</a:t>
            </a:r>
          </a:p>
          <a:p>
            <a:pPr marL="0" indent="0">
              <a:buNone/>
            </a:pPr>
            <a:r>
              <a:rPr lang="en-US" dirty="0"/>
              <a:t>              print(“It’s a fruit”)</a:t>
            </a:r>
          </a:p>
          <a:p>
            <a:pPr marL="0" indent="0">
              <a:buNone/>
            </a:pPr>
            <a:endParaRPr lang="en-US" dirty="0"/>
          </a:p>
          <a:p>
            <a:pPr marL="0" indent="0">
              <a:buNone/>
            </a:pPr>
            <a:r>
              <a:rPr lang="en-US" u="sng" dirty="0"/>
              <a:t>Output:-</a:t>
            </a:r>
            <a:endParaRPr lang="en-US" dirty="0"/>
          </a:p>
          <a:p>
            <a:pPr marL="0" indent="0">
              <a:buNone/>
            </a:pPr>
            <a:r>
              <a:rPr lang="en-US" dirty="0"/>
              <a:t>It’s a fruit</a:t>
            </a:r>
          </a:p>
          <a:p>
            <a:r>
              <a:rPr lang="en-US" dirty="0"/>
              <a:t>Here, in an “if” statement out of three conditions, only one condition is true as that’s the rule of the OR operator. If any one condition is true then the condition will become true and the statement present inside the if block will be executed.</a:t>
            </a:r>
          </a:p>
        </p:txBody>
      </p:sp>
    </p:spTree>
    <p:extLst>
      <p:ext uri="{BB962C8B-B14F-4D97-AF65-F5344CB8AC3E}">
        <p14:creationId xmlns:p14="http://schemas.microsoft.com/office/powerpoint/2010/main" val="305281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18255"/>
            <a:ext cx="10515600" cy="848019"/>
          </a:xfrm>
        </p:spPr>
        <p:txBody>
          <a:bodyPr>
            <a:normAutofit/>
          </a:bodyPr>
          <a:lstStyle/>
          <a:p>
            <a:pPr algn="ctr"/>
            <a:r>
              <a:rPr lang="en-US" b="1" dirty="0">
                <a:solidFill>
                  <a:schemeClr val="accent1">
                    <a:lumMod val="75000"/>
                  </a:schemeClr>
                </a:solidFill>
                <a:latin typeface="+mn-lt"/>
              </a:rPr>
              <a:t>Pass statement</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a:xfrm>
            <a:off x="596766" y="866275"/>
            <a:ext cx="11194181" cy="5832908"/>
          </a:xfrm>
        </p:spPr>
        <p:txBody>
          <a:bodyPr>
            <a:normAutofit/>
          </a:bodyPr>
          <a:lstStyle/>
          <a:p>
            <a:r>
              <a:rPr lang="en-US" dirty="0"/>
              <a:t>if statements cannot be empty, but if you for some reason have an if statement with no content, put in the pass statement to avoid getting an error.</a:t>
            </a:r>
          </a:p>
          <a:p>
            <a:pPr marL="0" indent="0">
              <a:buNone/>
            </a:pPr>
            <a:r>
              <a:rPr lang="en-US" u="sng" dirty="0"/>
              <a:t>Example:-</a:t>
            </a:r>
          </a:p>
          <a:p>
            <a:pPr marL="0" indent="0">
              <a:buNone/>
            </a:pPr>
            <a:r>
              <a:rPr lang="en-US" dirty="0"/>
              <a:t>	a = 33</a:t>
            </a:r>
          </a:p>
          <a:p>
            <a:pPr marL="0" indent="0">
              <a:buNone/>
            </a:pPr>
            <a:r>
              <a:rPr lang="en-US" dirty="0"/>
              <a:t>	b = 200</a:t>
            </a:r>
          </a:p>
          <a:p>
            <a:pPr marL="0" indent="0">
              <a:buNone/>
            </a:pPr>
            <a:r>
              <a:rPr lang="en-US" dirty="0"/>
              <a:t>	if b &gt; a:</a:t>
            </a:r>
          </a:p>
          <a:p>
            <a:pPr marL="0" indent="0">
              <a:buNone/>
            </a:pPr>
            <a:r>
              <a:rPr lang="en-US" dirty="0"/>
              <a:t>		pass</a:t>
            </a:r>
          </a:p>
          <a:p>
            <a:pPr marL="0" indent="0">
              <a:buNone/>
            </a:pPr>
            <a:endParaRPr lang="en-US" dirty="0"/>
          </a:p>
          <a:p>
            <a:pPr marL="0" indent="0">
              <a:buNone/>
            </a:pPr>
            <a:r>
              <a:rPr lang="en-US" u="sng" dirty="0"/>
              <a:t>Output:-</a:t>
            </a:r>
          </a:p>
          <a:p>
            <a:pPr marL="0" indent="0">
              <a:buNone/>
            </a:pPr>
            <a:r>
              <a:rPr lang="en-US" dirty="0"/>
              <a:t>-----------</a:t>
            </a:r>
          </a:p>
        </p:txBody>
      </p:sp>
    </p:spTree>
    <p:extLst>
      <p:ext uri="{BB962C8B-B14F-4D97-AF65-F5344CB8AC3E}">
        <p14:creationId xmlns:p14="http://schemas.microsoft.com/office/powerpoint/2010/main" val="117910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p:txBody>
          <a:bodyPr/>
          <a:lstStyle/>
          <a:p>
            <a:pPr algn="ctr"/>
            <a:r>
              <a:rPr lang="en-US" b="1" dirty="0">
                <a:solidFill>
                  <a:schemeClr val="accent1">
                    <a:lumMod val="75000"/>
                  </a:schemeClr>
                </a:solidFill>
                <a:latin typeface="+mn-lt"/>
              </a:rPr>
              <a:t>Type of Condition in Python</a:t>
            </a:r>
            <a:endParaRPr lang="en-IN" dirty="0"/>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p:txBody>
          <a:bodyPr/>
          <a:lstStyle/>
          <a:p>
            <a:r>
              <a:rPr lang="en-US" b="1" dirty="0"/>
              <a:t>In Python we can achieve decision making by using the following statements:</a:t>
            </a:r>
          </a:p>
          <a:p>
            <a:endParaRPr lang="en-US" dirty="0"/>
          </a:p>
          <a:p>
            <a:r>
              <a:rPr lang="en-US" dirty="0"/>
              <a:t>if statements</a:t>
            </a:r>
          </a:p>
          <a:p>
            <a:r>
              <a:rPr lang="en-US" dirty="0"/>
              <a:t>if-else statements</a:t>
            </a:r>
          </a:p>
          <a:p>
            <a:r>
              <a:rPr lang="en-US" dirty="0" err="1"/>
              <a:t>elif</a:t>
            </a:r>
            <a:r>
              <a:rPr lang="en-US" dirty="0"/>
              <a:t> statements</a:t>
            </a:r>
          </a:p>
          <a:p>
            <a:r>
              <a:rPr lang="en-US" dirty="0"/>
              <a:t>Nested </a:t>
            </a:r>
            <a:r>
              <a:rPr lang="en-US"/>
              <a:t>if statements</a:t>
            </a:r>
            <a:endParaRPr lang="en-IN" dirty="0"/>
          </a:p>
        </p:txBody>
      </p:sp>
    </p:spTree>
    <p:extLst>
      <p:ext uri="{BB962C8B-B14F-4D97-AF65-F5344CB8AC3E}">
        <p14:creationId xmlns:p14="http://schemas.microsoft.com/office/powerpoint/2010/main" val="388251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365125"/>
            <a:ext cx="10515600" cy="703279"/>
          </a:xfrm>
        </p:spPr>
        <p:txBody>
          <a:bodyPr/>
          <a:lstStyle/>
          <a:p>
            <a:pPr algn="ctr"/>
            <a:r>
              <a:rPr lang="en-US" b="1" dirty="0">
                <a:solidFill>
                  <a:schemeClr val="accent1">
                    <a:lumMod val="75000"/>
                  </a:schemeClr>
                </a:solidFill>
                <a:latin typeface="+mn-lt"/>
              </a:rPr>
              <a:t>Logical Condition</a:t>
            </a:r>
            <a:endParaRPr lang="en-IN" dirty="0"/>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a:xfrm>
            <a:off x="838200" y="1232034"/>
            <a:ext cx="10515600" cy="5260841"/>
          </a:xfrm>
        </p:spPr>
        <p:txBody>
          <a:bodyPr>
            <a:normAutofit/>
          </a:bodyPr>
          <a:lstStyle/>
          <a:p>
            <a:pPr marL="0" indent="0">
              <a:buNone/>
            </a:pPr>
            <a:r>
              <a:rPr lang="en-US" b="1" dirty="0"/>
              <a:t>Python supports the usual logical conditions from mathematics:</a:t>
            </a:r>
          </a:p>
          <a:p>
            <a:pPr marL="0" indent="0">
              <a:buNone/>
            </a:pPr>
            <a:endParaRPr lang="en-US" dirty="0"/>
          </a:p>
          <a:p>
            <a:pPr marL="0" indent="0">
              <a:buNone/>
            </a:pPr>
            <a:r>
              <a:rPr lang="en-US" dirty="0"/>
              <a:t>Equals: a == b</a:t>
            </a:r>
          </a:p>
          <a:p>
            <a:pPr marL="0" indent="0">
              <a:buNone/>
            </a:pPr>
            <a:r>
              <a:rPr lang="en-US" dirty="0"/>
              <a:t>Not Equals: a != b</a:t>
            </a:r>
          </a:p>
          <a:p>
            <a:pPr marL="0" indent="0">
              <a:buNone/>
            </a:pPr>
            <a:r>
              <a:rPr lang="en-US" dirty="0"/>
              <a:t>Less than: a &lt; b</a:t>
            </a:r>
          </a:p>
          <a:p>
            <a:pPr marL="0" indent="0">
              <a:buNone/>
            </a:pPr>
            <a:r>
              <a:rPr lang="en-US" dirty="0"/>
              <a:t>Less than or equal to: a &lt;= b</a:t>
            </a:r>
          </a:p>
          <a:p>
            <a:pPr marL="0" indent="0">
              <a:buNone/>
            </a:pPr>
            <a:r>
              <a:rPr lang="en-US" dirty="0"/>
              <a:t>Greater than: a &gt; b</a:t>
            </a:r>
          </a:p>
          <a:p>
            <a:pPr marL="0" indent="0">
              <a:buNone/>
            </a:pPr>
            <a:r>
              <a:rPr lang="en-US" dirty="0"/>
              <a:t>Greater than or equal to: a &gt;= b</a:t>
            </a:r>
          </a:p>
          <a:p>
            <a:pPr marL="0" indent="0">
              <a:buNone/>
            </a:pPr>
            <a:endParaRPr lang="en-US" dirty="0"/>
          </a:p>
          <a:p>
            <a:pPr marL="0" indent="0">
              <a:buNone/>
            </a:pPr>
            <a:r>
              <a:rPr lang="en-US" sz="2000" u="sng" dirty="0"/>
              <a:t>Note:-</a:t>
            </a:r>
            <a:r>
              <a:rPr lang="en-US" sz="2000" dirty="0"/>
              <a:t> These conditions can be used in several ways, most commonly in "if statements" and loops.</a:t>
            </a:r>
            <a:endParaRPr lang="en-IN" sz="2000" dirty="0"/>
          </a:p>
        </p:txBody>
      </p:sp>
    </p:spTree>
    <p:extLst>
      <p:ext uri="{BB962C8B-B14F-4D97-AF65-F5344CB8AC3E}">
        <p14:creationId xmlns:p14="http://schemas.microsoft.com/office/powerpoint/2010/main" val="395172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365125"/>
            <a:ext cx="10515600" cy="703279"/>
          </a:xfrm>
        </p:spPr>
        <p:txBody>
          <a:bodyPr/>
          <a:lstStyle/>
          <a:p>
            <a:pPr algn="ctr"/>
            <a:r>
              <a:rPr lang="en-US" b="1" dirty="0">
                <a:solidFill>
                  <a:schemeClr val="accent1">
                    <a:lumMod val="75000"/>
                  </a:schemeClr>
                </a:solidFill>
                <a:latin typeface="+mn-lt"/>
              </a:rPr>
              <a:t>If Statement</a:t>
            </a:r>
            <a:endParaRPr lang="en-IN" dirty="0"/>
          </a:p>
        </p:txBody>
      </p:sp>
      <p:sp>
        <p:nvSpPr>
          <p:cNvPr id="3" name="Content Placeholder 2">
            <a:extLst>
              <a:ext uri="{FF2B5EF4-FFF2-40B4-BE49-F238E27FC236}">
                <a16:creationId xmlns:a16="http://schemas.microsoft.com/office/drawing/2014/main" id="{CA37183A-94FA-1382-53BC-EB9E1D889EC9}"/>
              </a:ext>
            </a:extLst>
          </p:cNvPr>
          <p:cNvSpPr>
            <a:spLocks noGrp="1"/>
          </p:cNvSpPr>
          <p:nvPr>
            <p:ph idx="1"/>
          </p:nvPr>
        </p:nvSpPr>
        <p:spPr>
          <a:xfrm>
            <a:off x="838200" y="1232034"/>
            <a:ext cx="10515600" cy="5260841"/>
          </a:xfrm>
        </p:spPr>
        <p:txBody>
          <a:bodyPr>
            <a:normAutofit/>
          </a:bodyPr>
          <a:lstStyle/>
          <a:p>
            <a:r>
              <a:rPr lang="en-US" dirty="0">
                <a:latin typeface="urw-din"/>
              </a:rPr>
              <a:t>Python if statement is one of the most commonly used conditional statements in programming languages. It decides whether certain statements need to be executed or not. It checks for a given condition, if the condition is true, then the set of code present inside the ” if ” block will be executed otherwise not.</a:t>
            </a:r>
          </a:p>
          <a:p>
            <a:r>
              <a:rPr lang="en-US" dirty="0">
                <a:latin typeface="urw-din"/>
              </a:rPr>
              <a:t>The if condition evaluates a Boolean expression and executes the block of code only when the Boolean expression becomes TRUE.</a:t>
            </a:r>
          </a:p>
          <a:p>
            <a:r>
              <a:rPr lang="en-US" u="sng" dirty="0">
                <a:latin typeface="urw-din"/>
              </a:rPr>
              <a:t>Syntax:-</a:t>
            </a:r>
          </a:p>
          <a:p>
            <a:pPr marL="0" indent="0">
              <a:buNone/>
            </a:pPr>
            <a:r>
              <a:rPr lang="en-US" dirty="0">
                <a:latin typeface="urw-din"/>
              </a:rPr>
              <a:t>	if condition:   </a:t>
            </a:r>
          </a:p>
          <a:p>
            <a:pPr marL="0" indent="0">
              <a:buNone/>
            </a:pPr>
            <a:r>
              <a:rPr lang="en-US" dirty="0">
                <a:latin typeface="urw-din"/>
              </a:rPr>
              <a:t>		# Statements to execute </a:t>
            </a:r>
          </a:p>
          <a:p>
            <a:pPr marL="0" indent="0">
              <a:buNone/>
            </a:pPr>
            <a:r>
              <a:rPr lang="en-US" dirty="0">
                <a:latin typeface="urw-din"/>
              </a:rPr>
              <a:t>		# if condition is true</a:t>
            </a:r>
          </a:p>
        </p:txBody>
      </p:sp>
    </p:spTree>
    <p:extLst>
      <p:ext uri="{BB962C8B-B14F-4D97-AF65-F5344CB8AC3E}">
        <p14:creationId xmlns:p14="http://schemas.microsoft.com/office/powerpoint/2010/main" val="3880474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365125"/>
            <a:ext cx="10515600" cy="703279"/>
          </a:xfrm>
        </p:spPr>
        <p:txBody>
          <a:bodyPr/>
          <a:lstStyle/>
          <a:p>
            <a:pPr algn="ctr"/>
            <a:r>
              <a:rPr lang="en-US" b="1" dirty="0">
                <a:solidFill>
                  <a:schemeClr val="accent1">
                    <a:lumMod val="75000"/>
                  </a:schemeClr>
                </a:solidFill>
                <a:latin typeface="+mn-lt"/>
              </a:rPr>
              <a:t>If Statement</a:t>
            </a:r>
            <a:endParaRPr lang="en-IN" dirty="0"/>
          </a:p>
        </p:txBody>
      </p:sp>
      <p:sp>
        <p:nvSpPr>
          <p:cNvPr id="4" name="Content Placeholder 3">
            <a:extLst>
              <a:ext uri="{FF2B5EF4-FFF2-40B4-BE49-F238E27FC236}">
                <a16:creationId xmlns:a16="http://schemas.microsoft.com/office/drawing/2014/main" id="{B627E072-7465-BAAB-C639-8FCD70786F1C}"/>
              </a:ext>
            </a:extLst>
          </p:cNvPr>
          <p:cNvSpPr>
            <a:spLocks noGrp="1"/>
          </p:cNvSpPr>
          <p:nvPr>
            <p:ph idx="1"/>
          </p:nvPr>
        </p:nvSpPr>
        <p:spPr>
          <a:xfrm>
            <a:off x="838200" y="1251284"/>
            <a:ext cx="10515600" cy="4925679"/>
          </a:xfrm>
        </p:spPr>
        <p:txBody>
          <a:bodyPr/>
          <a:lstStyle/>
          <a:p>
            <a:pPr marL="0" indent="0">
              <a:buNone/>
            </a:pPr>
            <a:r>
              <a:rPr lang="en-US" u="sng" dirty="0"/>
              <a:t>Example:-</a:t>
            </a:r>
            <a:r>
              <a:rPr lang="en-US" dirty="0"/>
              <a:t>						</a:t>
            </a:r>
            <a:r>
              <a:rPr lang="en-US" u="sng" dirty="0"/>
              <a:t>Output:-</a:t>
            </a:r>
          </a:p>
          <a:p>
            <a:pPr marL="0" indent="0">
              <a:buNone/>
            </a:pPr>
            <a:r>
              <a:rPr lang="en-US" dirty="0"/>
              <a:t>a = 7							a is greater than b</a:t>
            </a:r>
          </a:p>
          <a:p>
            <a:pPr marL="0" indent="0">
              <a:buNone/>
            </a:pPr>
            <a:r>
              <a:rPr lang="en-US" dirty="0"/>
              <a:t>b = 0</a:t>
            </a:r>
          </a:p>
          <a:p>
            <a:pPr marL="0" indent="0">
              <a:buNone/>
            </a:pPr>
            <a:r>
              <a:rPr lang="en-US" dirty="0"/>
              <a:t>if (a &gt; b):</a:t>
            </a:r>
          </a:p>
          <a:p>
            <a:pPr marL="0" indent="0">
              <a:buNone/>
            </a:pPr>
            <a:r>
              <a:rPr lang="en-US" dirty="0"/>
              <a:t>            print(“a is greater than b”)</a:t>
            </a:r>
          </a:p>
          <a:p>
            <a:pPr marL="0" indent="0">
              <a:buNone/>
            </a:pPr>
            <a:endParaRPr lang="en-US" dirty="0"/>
          </a:p>
          <a:p>
            <a:pPr marL="0" indent="0">
              <a:buNone/>
            </a:pPr>
            <a:r>
              <a:rPr lang="en-US" dirty="0"/>
              <a:t>In the above example, we are checking the relationship between a and b using the greater than (&gt;) operator in the if condition. If “a” is greater than “b” then we will get the above output.</a:t>
            </a:r>
          </a:p>
        </p:txBody>
      </p:sp>
    </p:spTree>
    <p:extLst>
      <p:ext uri="{BB962C8B-B14F-4D97-AF65-F5344CB8AC3E}">
        <p14:creationId xmlns:p14="http://schemas.microsoft.com/office/powerpoint/2010/main" val="33912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365125"/>
            <a:ext cx="10515600" cy="703279"/>
          </a:xfrm>
        </p:spPr>
        <p:txBody>
          <a:bodyPr/>
          <a:lstStyle/>
          <a:p>
            <a:pPr algn="ctr"/>
            <a:r>
              <a:rPr lang="en-US" b="1" dirty="0">
                <a:solidFill>
                  <a:schemeClr val="accent1">
                    <a:lumMod val="75000"/>
                  </a:schemeClr>
                </a:solidFill>
                <a:latin typeface="+mn-lt"/>
              </a:rPr>
              <a:t>If-else Statement</a:t>
            </a:r>
            <a:endParaRPr lang="en-IN" dirty="0"/>
          </a:p>
        </p:txBody>
      </p:sp>
      <p:sp>
        <p:nvSpPr>
          <p:cNvPr id="4" name="Content Placeholder 3">
            <a:extLst>
              <a:ext uri="{FF2B5EF4-FFF2-40B4-BE49-F238E27FC236}">
                <a16:creationId xmlns:a16="http://schemas.microsoft.com/office/drawing/2014/main" id="{B627E072-7465-BAAB-C639-8FCD70786F1C}"/>
              </a:ext>
            </a:extLst>
          </p:cNvPr>
          <p:cNvSpPr>
            <a:spLocks noGrp="1"/>
          </p:cNvSpPr>
          <p:nvPr>
            <p:ph idx="1"/>
          </p:nvPr>
        </p:nvSpPr>
        <p:spPr>
          <a:xfrm>
            <a:off x="838200" y="1251284"/>
            <a:ext cx="10515600" cy="4925679"/>
          </a:xfrm>
        </p:spPr>
        <p:txBody>
          <a:bodyPr>
            <a:normAutofit fontScale="92500" lnSpcReduction="10000"/>
          </a:bodyPr>
          <a:lstStyle/>
          <a:p>
            <a:r>
              <a:rPr lang="en-US" dirty="0"/>
              <a:t>The statement itself says if a given condition is true then execute the statements present inside the “if block” and if the condition is false then execute the “else” block. The “else” block, where you will perform some actions when the condition is not true.</a:t>
            </a:r>
          </a:p>
          <a:p>
            <a:r>
              <a:rPr lang="en-US" dirty="0"/>
              <a:t>if-else statement evaluates the Boolean expression. If the condition is TRUE then, the code present in the “ if “ block will be executed otherwise the code of the “else“ block will be executed</a:t>
            </a:r>
          </a:p>
          <a:p>
            <a:r>
              <a:rPr lang="en-US" u="sng" dirty="0"/>
              <a:t>Syntax:-</a:t>
            </a:r>
          </a:p>
          <a:p>
            <a:pPr marL="0" indent="0">
              <a:buNone/>
            </a:pPr>
            <a:r>
              <a:rPr lang="en-US" dirty="0"/>
              <a:t>	if (condition):</a:t>
            </a:r>
          </a:p>
          <a:p>
            <a:pPr marL="0" indent="0">
              <a:buNone/>
            </a:pPr>
            <a:r>
              <a:rPr lang="en-US" dirty="0"/>
              <a:t>		    # Executes this block if condition is true</a:t>
            </a:r>
          </a:p>
          <a:p>
            <a:pPr marL="0" indent="0">
              <a:buNone/>
            </a:pPr>
            <a:r>
              <a:rPr lang="en-US" dirty="0"/>
              <a:t>	else:</a:t>
            </a:r>
          </a:p>
          <a:p>
            <a:pPr marL="0" indent="0">
              <a:buNone/>
            </a:pPr>
            <a:r>
              <a:rPr lang="en-US" dirty="0"/>
              <a:t>		    # Executes this block if condition is false</a:t>
            </a:r>
            <a:endParaRPr lang="en-IN" dirty="0"/>
          </a:p>
        </p:txBody>
      </p:sp>
    </p:spTree>
    <p:extLst>
      <p:ext uri="{BB962C8B-B14F-4D97-AF65-F5344CB8AC3E}">
        <p14:creationId xmlns:p14="http://schemas.microsoft.com/office/powerpoint/2010/main" val="218098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27E072-7465-BAAB-C639-8FCD70786F1C}"/>
              </a:ext>
            </a:extLst>
          </p:cNvPr>
          <p:cNvSpPr>
            <a:spLocks noGrp="1"/>
          </p:cNvSpPr>
          <p:nvPr>
            <p:ph idx="1"/>
          </p:nvPr>
        </p:nvSpPr>
        <p:spPr>
          <a:xfrm>
            <a:off x="838200" y="231006"/>
            <a:ext cx="10515600" cy="5945957"/>
          </a:xfrm>
        </p:spPr>
        <p:txBody>
          <a:bodyPr>
            <a:normAutofit/>
          </a:bodyPr>
          <a:lstStyle/>
          <a:p>
            <a:pPr marL="0" indent="0">
              <a:buNone/>
            </a:pPr>
            <a:r>
              <a:rPr lang="en-US" u="sng" dirty="0"/>
              <a:t>Example:-</a:t>
            </a:r>
            <a:r>
              <a:rPr lang="en-US" dirty="0"/>
              <a:t>						</a:t>
            </a:r>
            <a:r>
              <a:rPr lang="en-US" u="sng" dirty="0"/>
              <a:t>Output:-</a:t>
            </a:r>
          </a:p>
          <a:p>
            <a:pPr marL="0" indent="0">
              <a:buNone/>
            </a:pPr>
            <a:r>
              <a:rPr lang="en-US" dirty="0"/>
              <a:t>a = 7							 a is greater than b</a:t>
            </a:r>
          </a:p>
          <a:p>
            <a:pPr marL="0" indent="0">
              <a:buNone/>
            </a:pPr>
            <a:r>
              <a:rPr lang="en-US" dirty="0"/>
              <a:t>b = 0</a:t>
            </a:r>
          </a:p>
          <a:p>
            <a:pPr marL="0" indent="0">
              <a:buNone/>
            </a:pPr>
            <a:r>
              <a:rPr lang="en-US" dirty="0"/>
              <a:t>if (a &gt; b):</a:t>
            </a:r>
          </a:p>
          <a:p>
            <a:pPr marL="0" indent="0">
              <a:buNone/>
            </a:pPr>
            <a:r>
              <a:rPr lang="en-US" dirty="0"/>
              <a:t>           print(“a is greater than b”)</a:t>
            </a:r>
          </a:p>
          <a:p>
            <a:pPr marL="0" indent="0">
              <a:buNone/>
            </a:pPr>
            <a:r>
              <a:rPr lang="en-US" dirty="0"/>
              <a:t>else:</a:t>
            </a:r>
          </a:p>
          <a:p>
            <a:pPr marL="0" indent="0">
              <a:buNone/>
            </a:pPr>
            <a:r>
              <a:rPr lang="en-US" dirty="0"/>
              <a:t>           print(“b is greater than a”)</a:t>
            </a:r>
          </a:p>
          <a:p>
            <a:pPr marL="0" indent="0">
              <a:buNone/>
            </a:pPr>
            <a:endParaRPr lang="en-US" dirty="0"/>
          </a:p>
          <a:p>
            <a:pPr marL="0" indent="0">
              <a:buNone/>
            </a:pPr>
            <a:r>
              <a:rPr lang="en-US" dirty="0"/>
              <a:t>In the above code if “a” is greater than “b” then the statements present inside the “if” block will be executed and the statements present inside the “else” block will be skipped.</a:t>
            </a:r>
            <a:endParaRPr lang="en-IN" dirty="0"/>
          </a:p>
        </p:txBody>
      </p:sp>
    </p:spTree>
    <p:extLst>
      <p:ext uri="{BB962C8B-B14F-4D97-AF65-F5344CB8AC3E}">
        <p14:creationId xmlns:p14="http://schemas.microsoft.com/office/powerpoint/2010/main" val="264155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985-DC1C-D92B-3AF2-36810AB10DBB}"/>
              </a:ext>
            </a:extLst>
          </p:cNvPr>
          <p:cNvSpPr>
            <a:spLocks noGrp="1"/>
          </p:cNvSpPr>
          <p:nvPr>
            <p:ph type="title"/>
          </p:nvPr>
        </p:nvSpPr>
        <p:spPr>
          <a:xfrm>
            <a:off x="838200" y="365125"/>
            <a:ext cx="10515600" cy="703279"/>
          </a:xfrm>
        </p:spPr>
        <p:txBody>
          <a:bodyPr/>
          <a:lstStyle/>
          <a:p>
            <a:pPr algn="ctr"/>
            <a:r>
              <a:rPr lang="en-US" b="1" dirty="0" err="1">
                <a:solidFill>
                  <a:schemeClr val="accent1">
                    <a:lumMod val="75000"/>
                  </a:schemeClr>
                </a:solidFill>
                <a:latin typeface="+mn-lt"/>
              </a:rPr>
              <a:t>Elif</a:t>
            </a:r>
            <a:r>
              <a:rPr lang="en-US" b="1" dirty="0">
                <a:solidFill>
                  <a:schemeClr val="accent1">
                    <a:lumMod val="75000"/>
                  </a:schemeClr>
                </a:solidFill>
                <a:latin typeface="+mn-lt"/>
              </a:rPr>
              <a:t> Statement</a:t>
            </a:r>
            <a:endParaRPr lang="en-IN" dirty="0"/>
          </a:p>
        </p:txBody>
      </p:sp>
      <p:sp>
        <p:nvSpPr>
          <p:cNvPr id="4" name="Content Placeholder 3">
            <a:extLst>
              <a:ext uri="{FF2B5EF4-FFF2-40B4-BE49-F238E27FC236}">
                <a16:creationId xmlns:a16="http://schemas.microsoft.com/office/drawing/2014/main" id="{B627E072-7465-BAAB-C639-8FCD70786F1C}"/>
              </a:ext>
            </a:extLst>
          </p:cNvPr>
          <p:cNvSpPr>
            <a:spLocks noGrp="1"/>
          </p:cNvSpPr>
          <p:nvPr>
            <p:ph idx="1"/>
          </p:nvPr>
        </p:nvSpPr>
        <p:spPr>
          <a:xfrm>
            <a:off x="838200" y="1251284"/>
            <a:ext cx="10515600" cy="4925679"/>
          </a:xfrm>
        </p:spPr>
        <p:txBody>
          <a:bodyPr>
            <a:normAutofit fontScale="85000" lnSpcReduction="10000"/>
          </a:bodyPr>
          <a:lstStyle/>
          <a:p>
            <a:r>
              <a:rPr lang="en-US" dirty="0"/>
              <a:t>In Python, we have one more conditional statement called “</a:t>
            </a:r>
            <a:r>
              <a:rPr lang="en-US" dirty="0" err="1"/>
              <a:t>elif</a:t>
            </a:r>
            <a:r>
              <a:rPr lang="en-US" dirty="0"/>
              <a:t>” statements. “</a:t>
            </a:r>
            <a:r>
              <a:rPr lang="en-US" dirty="0" err="1"/>
              <a:t>elif</a:t>
            </a:r>
            <a:r>
              <a:rPr lang="en-US" dirty="0"/>
              <a:t>” statement is used to check multiple conditions only if the given condition is false. It’s similar to an “if-else” statement and the only difference is that in “else” we will not check the condition but in “</a:t>
            </a:r>
            <a:r>
              <a:rPr lang="en-US" dirty="0" err="1"/>
              <a:t>elif</a:t>
            </a:r>
            <a:r>
              <a:rPr lang="en-US" dirty="0"/>
              <a:t>” we will check the condition.</a:t>
            </a:r>
          </a:p>
          <a:p>
            <a:r>
              <a:rPr lang="en-US" dirty="0"/>
              <a:t>“</a:t>
            </a:r>
            <a:r>
              <a:rPr lang="en-US" dirty="0" err="1"/>
              <a:t>elif</a:t>
            </a:r>
            <a:r>
              <a:rPr lang="en-US" dirty="0"/>
              <a:t>” statements are similar to “if-else” statements but “</a:t>
            </a:r>
            <a:r>
              <a:rPr lang="en-US" dirty="0" err="1"/>
              <a:t>elif</a:t>
            </a:r>
            <a:r>
              <a:rPr lang="en-US" dirty="0"/>
              <a:t>” statements evaluate multiple conditions.</a:t>
            </a:r>
          </a:p>
          <a:p>
            <a:r>
              <a:rPr lang="en-US" u="sng" dirty="0"/>
              <a:t>Syntax:-</a:t>
            </a:r>
          </a:p>
          <a:p>
            <a:pPr marL="0" indent="0">
              <a:buNone/>
            </a:pPr>
            <a:r>
              <a:rPr lang="en-US" dirty="0"/>
              <a:t>	if (condition):</a:t>
            </a:r>
          </a:p>
          <a:p>
            <a:pPr marL="0" indent="0">
              <a:buNone/>
            </a:pPr>
            <a:r>
              <a:rPr lang="en-US" dirty="0"/>
              <a:t>		    statement</a:t>
            </a:r>
          </a:p>
          <a:p>
            <a:pPr marL="0" indent="0">
              <a:buNone/>
            </a:pPr>
            <a:r>
              <a:rPr lang="en-US" dirty="0"/>
              <a:t>	</a:t>
            </a:r>
            <a:r>
              <a:rPr lang="en-US" dirty="0" err="1"/>
              <a:t>elif</a:t>
            </a:r>
            <a:r>
              <a:rPr lang="en-US" dirty="0"/>
              <a:t> (condition):</a:t>
            </a:r>
          </a:p>
          <a:p>
            <a:pPr marL="0" indent="0">
              <a:buNone/>
            </a:pPr>
            <a:r>
              <a:rPr lang="en-US" dirty="0"/>
              <a:t>		    statement</a:t>
            </a:r>
          </a:p>
          <a:p>
            <a:pPr marL="0" indent="0">
              <a:buNone/>
            </a:pPr>
            <a:r>
              <a:rPr lang="en-US" dirty="0"/>
              <a:t>	else:</a:t>
            </a:r>
          </a:p>
          <a:p>
            <a:pPr marL="0" indent="0">
              <a:buNone/>
            </a:pPr>
            <a:r>
              <a:rPr lang="en-US" dirty="0"/>
              <a:t>		    statement</a:t>
            </a:r>
            <a:endParaRPr lang="en-IN" dirty="0"/>
          </a:p>
        </p:txBody>
      </p:sp>
    </p:spTree>
    <p:extLst>
      <p:ext uri="{BB962C8B-B14F-4D97-AF65-F5344CB8AC3E}">
        <p14:creationId xmlns:p14="http://schemas.microsoft.com/office/powerpoint/2010/main" val="1732908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1976</Words>
  <Application>Microsoft Office PowerPoint</Application>
  <PresentationFormat>Widescreen</PresentationFormat>
  <Paragraphs>212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urw-din</vt:lpstr>
      <vt:lpstr>Office Theme</vt:lpstr>
      <vt:lpstr>Python Condition</vt:lpstr>
      <vt:lpstr>Python Condition</vt:lpstr>
      <vt:lpstr>Type of Condition in Python</vt:lpstr>
      <vt:lpstr>Logical Condition</vt:lpstr>
      <vt:lpstr>If Statement</vt:lpstr>
      <vt:lpstr>If Statement</vt:lpstr>
      <vt:lpstr>If-else Statement</vt:lpstr>
      <vt:lpstr>PowerPoint Presentation</vt:lpstr>
      <vt:lpstr>Elif Statement</vt:lpstr>
      <vt:lpstr>PowerPoint Presentation</vt:lpstr>
      <vt:lpstr>Nested-if Statement</vt:lpstr>
      <vt:lpstr>PowerPoint Presentation</vt:lpstr>
      <vt:lpstr>PowerPoint Presentation</vt:lpstr>
      <vt:lpstr>Elif-Ladder Statement</vt:lpstr>
      <vt:lpstr>PowerPoint Presentation</vt:lpstr>
      <vt:lpstr>Type of Condition in Python</vt:lpstr>
      <vt:lpstr>Short Hand if statement</vt:lpstr>
      <vt:lpstr>Short Hand if-else statement</vt:lpstr>
      <vt:lpstr>Short Hand elif statement</vt:lpstr>
      <vt:lpstr> Multi-condition in if statement</vt:lpstr>
      <vt:lpstr> Multi-condition in if statement</vt:lpstr>
      <vt:lpstr>Pass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PARTEEK</dc:creator>
  <cp:lastModifiedBy>PARTEEK</cp:lastModifiedBy>
  <cp:revision>38</cp:revision>
  <dcterms:created xsi:type="dcterms:W3CDTF">2022-07-01T16:30:55Z</dcterms:created>
  <dcterms:modified xsi:type="dcterms:W3CDTF">2022-07-02T06:02:59Z</dcterms:modified>
</cp:coreProperties>
</file>